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7DCDA-309A-4292-84C5-5568F8FF5D6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8E9D1-5EEF-4A70-9F83-EE8C23531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8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8E9D1-5EEF-4A70-9F83-EE8C235316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8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635E31-B3E6-4946-9064-E4B2013B515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8AA7-E588-4C89-BDB4-0FBE0FCC949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31C3-3E77-484D-9E5C-59FCBD4D2285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626F-C722-4E5E-851D-C363470F369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F011-7430-41E9-A997-765C60CDD89A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E12-98ED-450E-8B6D-63BB7DEDC51B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20E-F969-481C-8D8A-BD39E680CCB0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8AC-BE54-43BF-9CD4-480880458E7A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3322-8D2C-4DDC-9680-7BF3FC8E4BF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11ED-5387-4141-A472-1AF0EDA94F1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215-972F-44F1-9210-7DCBC1F3BAA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2661-91AC-4414-AFA3-87DB19E3EE5A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979E-3BBD-4E30-8575-F1E3FD5D7033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811-6C37-4257-ACC3-5DF418F4723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971-0EAA-4060-9076-48B36D1F172A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7F-8706-4F0A-9A92-58F9B86F7FD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2965-FC28-4B6B-BABC-43A1D9EE851F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D680-515F-4816-B907-3B984038F28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EA8-2E1F-65D1-EFFF-9CC75C104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300" y="712269"/>
            <a:ext cx="10145027" cy="10876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INDUSTRIAL COMBUSTION ENERGY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1CB9C-4311-43F5-11FD-5DDB9417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114" y="5058076"/>
            <a:ext cx="3217594" cy="1353624"/>
          </a:xfrm>
        </p:spPr>
        <p:txBody>
          <a:bodyPr>
            <a:noAutofit/>
          </a:bodyPr>
          <a:lstStyle/>
          <a:p>
            <a:r>
              <a:rPr lang="en-IN" sz="2400" dirty="0"/>
              <a:t>PRESENTED BY: </a:t>
            </a:r>
            <a:r>
              <a:rPr lang="en-IN" sz="2400" b="1" dirty="0"/>
              <a:t> </a:t>
            </a:r>
          </a:p>
          <a:p>
            <a:r>
              <a:rPr lang="en-IN" sz="2400" b="1" dirty="0"/>
              <a:t>THARUN DOMMETI   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0BB2-E69C-73A5-82FB-0155FB56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1F9D5-A8FD-F4F1-DEF4-61A46584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91" y="2250585"/>
            <a:ext cx="3907693" cy="3907693"/>
          </a:xfrm>
          <a:prstGeom prst="rect">
            <a:avLst/>
          </a:prstGeom>
          <a:effectLst>
            <a:glow rad="12700">
              <a:schemeClr val="accent6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  <a:bevelB w="101600" prst="riblet"/>
          </a:sp3d>
        </p:spPr>
      </p:pic>
    </p:spTree>
    <p:extLst>
      <p:ext uri="{BB962C8B-B14F-4D97-AF65-F5344CB8AC3E}">
        <p14:creationId xmlns:p14="http://schemas.microsoft.com/office/powerpoint/2010/main" val="349599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1F569-D544-C55B-CFC6-092D53800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b="4478"/>
          <a:stretch/>
        </p:blipFill>
        <p:spPr>
          <a:xfrm>
            <a:off x="6438834" y="952033"/>
            <a:ext cx="5130734" cy="36777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0558A4-E193-AB2E-6B6D-A9B82F6918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6531" y="268422"/>
            <a:ext cx="10424160" cy="819233"/>
          </a:xfrm>
        </p:spPr>
        <p:txBody>
          <a:bodyPr>
            <a:normAutofit/>
          </a:bodyPr>
          <a:lstStyle/>
          <a:p>
            <a:r>
              <a:rPr lang="en-IN" b="1" dirty="0"/>
              <a:t>         Ethane &amp; ethanol’s mmbtU’S TOTAL: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E326C-6221-8B7E-721A-67FEE68D8195}"/>
              </a:ext>
            </a:extLst>
          </p:cNvPr>
          <p:cNvSpPr txBox="1"/>
          <p:nvPr/>
        </p:nvSpPr>
        <p:spPr>
          <a:xfrm>
            <a:off x="510140" y="1699672"/>
            <a:ext cx="57655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Ethanol </a:t>
            </a:r>
            <a:r>
              <a:rPr lang="en-IN" sz="2400" dirty="0"/>
              <a:t>is the only source for Midwest region while Northeast and South uses </a:t>
            </a:r>
            <a:r>
              <a:rPr lang="en-IN" sz="2400" b="1" dirty="0"/>
              <a:t>Ethane</a:t>
            </a:r>
            <a:r>
              <a:rPr lang="en-IN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MONT BELVIEU FRACTIONATORS </a:t>
            </a:r>
            <a:r>
              <a:rPr lang="en-IN" sz="2400" dirty="0"/>
              <a:t>facility is highest ethane consumer.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The Dove Company </a:t>
            </a:r>
            <a:r>
              <a:rPr lang="en-IN" sz="2400" dirty="0"/>
              <a:t>is the only company that uses ethanol as  fuel.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Ethanol and Ethane are processed </a:t>
            </a:r>
            <a:r>
              <a:rPr lang="en-IN" sz="2400" b="1" dirty="0"/>
              <a:t>through process heater and other combustion source</a:t>
            </a:r>
            <a:r>
              <a:rPr lang="en-IN" sz="2400" dirty="0"/>
              <a:t> unit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765259-CD76-05F9-A8DE-14ECEA72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72009"/>
              </p:ext>
            </p:extLst>
          </p:nvPr>
        </p:nvGraphicFramePr>
        <p:xfrm>
          <a:off x="6438835" y="4706754"/>
          <a:ext cx="5101856" cy="188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817">
                  <a:extLst>
                    <a:ext uri="{9D8B030D-6E8A-4147-A177-3AD203B41FA5}">
                      <a16:colId xmlns:a16="http://schemas.microsoft.com/office/drawing/2014/main" val="2230216387"/>
                    </a:ext>
                  </a:extLst>
                </a:gridCol>
                <a:gridCol w="2578039">
                  <a:extLst>
                    <a:ext uri="{9D8B030D-6E8A-4147-A177-3AD203B41FA5}">
                      <a16:colId xmlns:a16="http://schemas.microsoft.com/office/drawing/2014/main" val="3700632184"/>
                    </a:ext>
                  </a:extLst>
                </a:gridCol>
              </a:tblGrid>
              <a:tr h="69367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% MMBtu by ethane and ethanol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50760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TEXAS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76.38%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419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PENNSYLIVINIA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22.13%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95994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MICHIGIN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1.48%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8280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81B77E-4C6B-DE7E-E94F-6DDF8E9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3F270-F1C6-25B3-9B48-E310A22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36" y="1645920"/>
            <a:ext cx="5252397" cy="4157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72C577-0349-E2D5-569E-71E33874F481}"/>
              </a:ext>
            </a:extLst>
          </p:cNvPr>
          <p:cNvSpPr txBox="1"/>
          <p:nvPr/>
        </p:nvSpPr>
        <p:spPr>
          <a:xfrm>
            <a:off x="995680" y="355601"/>
            <a:ext cx="944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% Share of MMBtu_Total for each MECS Region: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6C786-D1F7-79D4-8CC9-534E30A94FD6}"/>
              </a:ext>
            </a:extLst>
          </p:cNvPr>
          <p:cNvSpPr txBox="1"/>
          <p:nvPr/>
        </p:nvSpPr>
        <p:spPr>
          <a:xfrm>
            <a:off x="481263" y="1645920"/>
            <a:ext cx="5958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South region has highest MMBtu total of 49%.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Midwest remains with 22.74% share in MMBtu consumption.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Texas and Louisiana states are top 2 consumers from south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Least MMBtu usage is by Vermont state of Northeast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West region has 20% of share in MMBtu energy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Northeast utilized only 8.26%  of energy</a:t>
            </a:r>
          </a:p>
          <a:p>
            <a:pPr algn="just"/>
            <a:endParaRPr lang="en-IN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DF29-083E-8FE5-428D-9D5B141E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35EA01-C146-8E3C-C312-4A20362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10770-92FB-ABA2-35C4-4EC6623E8740}"/>
              </a:ext>
            </a:extLst>
          </p:cNvPr>
          <p:cNvSpPr txBox="1"/>
          <p:nvPr/>
        </p:nvSpPr>
        <p:spPr>
          <a:xfrm>
            <a:off x="2512194" y="248648"/>
            <a:ext cx="63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Trend Analysis of GWht_ Total: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3B380-4EBD-D394-2BCA-DE00DE83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86" y="1882543"/>
            <a:ext cx="5880574" cy="3583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DE087A-CB92-FFEF-94D7-B3BBB5C5A64B}"/>
              </a:ext>
            </a:extLst>
          </p:cNvPr>
          <p:cNvSpPr txBox="1"/>
          <p:nvPr/>
        </p:nvSpPr>
        <p:spPr>
          <a:xfrm>
            <a:off x="690880" y="1412240"/>
            <a:ext cx="51805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 GWht total usage over the time period of 1965 is 0.11%  to 2030 is 0.63%.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maximum GWht total usage is 221K in 1995.A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There is a drastic increase in Gwht usage in 1990-2000.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Nature gas is the fuel that helps in producing the Highest GWht production over the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Finally , we can observe that the trend of Gwht is increasing every decade.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28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FCB59-3050-5C39-8007-9F2C3B48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B978-3570-5314-9577-EA9735A1E777}"/>
              </a:ext>
            </a:extLst>
          </p:cNvPr>
          <p:cNvSpPr txBox="1"/>
          <p:nvPr/>
        </p:nvSpPr>
        <p:spPr>
          <a:xfrm>
            <a:off x="211756" y="344273"/>
            <a:ext cx="11238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Statistics about Solid Waste Landfill w.r.t Facility and County: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7387F-6379-9100-B225-4272BF9E0EF7}"/>
              </a:ext>
            </a:extLst>
          </p:cNvPr>
          <p:cNvSpPr txBox="1"/>
          <p:nvPr/>
        </p:nvSpPr>
        <p:spPr>
          <a:xfrm>
            <a:off x="420303" y="1732548"/>
            <a:ext cx="58457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Waukesha County </a:t>
            </a:r>
            <a:r>
              <a:rPr lang="en-IN" sz="2400" dirty="0"/>
              <a:t>is the top county in using solid waste landfilling as a NAICS with respect to Facility Count of 58.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Administration and support and Waste Management and Remediation services are dealing with Solid waste Land Filling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2048</a:t>
            </a:r>
            <a:r>
              <a:rPr lang="en-IN" sz="2400" dirty="0"/>
              <a:t> Facilities are involved in Solid waste landfilling as primary NAICS.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40%</a:t>
            </a:r>
            <a:r>
              <a:rPr lang="en-IN" sz="2400" dirty="0"/>
              <a:t> facilities are using </a:t>
            </a:r>
            <a:r>
              <a:rPr lang="en-IN" sz="2400" b="1" dirty="0"/>
              <a:t>Comfort Heaters </a:t>
            </a:r>
            <a:r>
              <a:rPr lang="en-IN" sz="2400" dirty="0"/>
              <a:t>in fuel combustion which contributes in solid waste landfilling.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47819-D17E-8A2A-C0B6-167D9E9A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1787438"/>
            <a:ext cx="5405267" cy="40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2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BC5DE-2050-C971-6982-2DEF80B0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56" y="1818640"/>
            <a:ext cx="6228144" cy="37928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8397-BC42-79AC-5BEE-3495EB7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8A0EB-0FE2-37C1-DDBF-A2BF0E95BBF5}"/>
              </a:ext>
            </a:extLst>
          </p:cNvPr>
          <p:cNvSpPr txBox="1"/>
          <p:nvPr/>
        </p:nvSpPr>
        <p:spPr>
          <a:xfrm>
            <a:off x="772160" y="152401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% Distribution of each Grouping for </a:t>
            </a:r>
            <a:r>
              <a:rPr lang="en-IN" sz="3600" b="1" dirty="0" err="1"/>
              <a:t>MMBtu_total</a:t>
            </a:r>
            <a:r>
              <a:rPr lang="en-IN" sz="3600" b="1" dirty="0"/>
              <a:t> &amp; GWht_Total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BCC05-30AF-3C28-4DDE-8BF95617097F}"/>
              </a:ext>
            </a:extLst>
          </p:cNvPr>
          <p:cNvSpPr txBox="1"/>
          <p:nvPr/>
        </p:nvSpPr>
        <p:spPr>
          <a:xfrm>
            <a:off x="528320" y="1605280"/>
            <a:ext cx="4986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Petroleum and Coal products contributed 20.71% in MMBtu and GWht_ Total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While primary Metals group  utilized only 6.47% of Fuels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28 different groups are utilizing fuels as energy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Average usage of MMBtu is 525.43K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Average usage of GWht_Total is 153.99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924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B6589-64FE-95B0-E03E-2E6263BB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8DD6-908F-58AA-CE16-17EC5DC8A1B5}"/>
              </a:ext>
            </a:extLst>
          </p:cNvPr>
          <p:cNvSpPr txBox="1"/>
          <p:nvPr/>
        </p:nvSpPr>
        <p:spPr>
          <a:xfrm>
            <a:off x="2245360" y="247904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649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369</TotalTime>
  <Words>379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INDUSTRIAL COMBUSTION ENERGY USE</vt:lpstr>
      <vt:lpstr>         Ethane &amp; ethanol’s mmbtU’S TOTAL: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COMBUSTION ENERGY USE</dc:title>
  <dc:creator>HEMAA NANDINI PALLAMREDDY</dc:creator>
  <cp:lastModifiedBy>tharun dommeti</cp:lastModifiedBy>
  <cp:revision>9</cp:revision>
  <dcterms:created xsi:type="dcterms:W3CDTF">2023-01-27T13:05:13Z</dcterms:created>
  <dcterms:modified xsi:type="dcterms:W3CDTF">2023-02-16T02:15:44Z</dcterms:modified>
</cp:coreProperties>
</file>