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8333D-103E-4DA5-BDFF-8C1DA8016861}" v="42" dt="2024-08-29T16:51:07.6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74942" y="3009350"/>
            <a:ext cx="11267122" cy="1938992"/>
          </a:xfrm>
          <a:prstGeom prst="rect">
            <a:avLst/>
          </a:prstGeom>
          <a:noFill/>
        </p:spPr>
        <p:txBody>
          <a:bodyPr wrap="square" lIns="91440" tIns="45720" rIns="91440" bIns="45720" rtlCol="0" anchor="t">
            <a:spAutoFit/>
          </a:bodyPr>
          <a:lstStyle/>
          <a:p>
            <a:r>
              <a:rPr lang="en-US" sz="2400" dirty="0">
                <a:latin typeface="roboto"/>
                <a:ea typeface="roboto"/>
                <a:cs typeface="roboto"/>
              </a:rPr>
              <a:t>STUDENT NAME :  </a:t>
            </a:r>
            <a:r>
              <a:rPr lang="en-US" sz="2000" dirty="0">
                <a:latin typeface="roboto"/>
                <a:ea typeface="roboto"/>
                <a:cs typeface="roboto"/>
              </a:rPr>
              <a:t>THARUNESWERI N</a:t>
            </a:r>
            <a:endParaRPr lang="en-US" dirty="0"/>
          </a:p>
          <a:p>
            <a:r>
              <a:rPr lang="en-US" sz="2400" dirty="0">
                <a:latin typeface="roboto"/>
                <a:ea typeface="roboto"/>
                <a:cs typeface="roboto"/>
              </a:rPr>
              <a:t>REGISTER NO      : </a:t>
            </a:r>
            <a:r>
              <a:rPr lang="en-US" sz="2000" dirty="0">
                <a:latin typeface="roboto"/>
                <a:ea typeface="roboto"/>
                <a:cs typeface="roboto"/>
              </a:rPr>
              <a:t>312208803, 9E4492641E73D0EA7054F1B839D029BF</a:t>
            </a:r>
            <a:endParaRPr lang="en-US" sz="2000" dirty="0">
              <a:latin typeface="roboto"/>
              <a:ea typeface="+mn-lt"/>
              <a:cs typeface="+mn-lt"/>
            </a:endParaRPr>
          </a:p>
          <a:p>
            <a:r>
              <a:rPr lang="en-US" sz="2400" dirty="0">
                <a:latin typeface="roboto"/>
                <a:ea typeface="roboto"/>
                <a:cs typeface="roboto"/>
              </a:rPr>
              <a:t>DEPARTMENT      : </a:t>
            </a:r>
            <a:r>
              <a:rPr lang="en-US" sz="2000" dirty="0">
                <a:latin typeface="roboto"/>
                <a:ea typeface="roboto"/>
                <a:cs typeface="roboto"/>
              </a:rPr>
              <a:t>B.COM [GENERAL]</a:t>
            </a:r>
            <a:endParaRPr lang="en-US" sz="2400" dirty="0">
              <a:latin typeface="roboto"/>
              <a:ea typeface="roboto"/>
              <a:cs typeface="roboto"/>
            </a:endParaRPr>
          </a:p>
          <a:p>
            <a:r>
              <a:rPr lang="en-US" sz="2400" dirty="0">
                <a:latin typeface="roboto"/>
                <a:ea typeface="roboto"/>
                <a:cs typeface="roboto"/>
              </a:rPr>
              <a:t>COLLEGE              : </a:t>
            </a:r>
            <a:r>
              <a:rPr lang="en-US" sz="2000" dirty="0">
                <a:latin typeface="roboto"/>
                <a:ea typeface="roboto"/>
                <a:cs typeface="roboto"/>
              </a:rPr>
              <a:t>MEENAKSHI COLLEGE FOR WOMEN</a:t>
            </a:r>
          </a:p>
          <a:p>
            <a:r>
              <a:rPr lang="en-US" sz="2000" dirty="0">
                <a:latin typeface="roboto"/>
                <a:ea typeface="roboto"/>
                <a:cs typeface="roboto"/>
              </a:rPr>
              <a:t>   </a:t>
            </a:r>
            <a:r>
              <a:rPr lang="en-US" sz="2400" dirty="0">
                <a:latin typeface="roboto"/>
                <a:ea typeface="roboto"/>
                <a:cs typeface="roboto"/>
              </a:rPr>
              <a:t>        </a:t>
            </a:r>
            <a:endParaRPr lang="en-IN" sz="2400" dirty="0">
              <a:latin typeface="roboto"/>
              <a:ea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17D0BDAF-5DF6-3FD0-E188-2116BD599222}"/>
              </a:ext>
            </a:extLst>
          </p:cNvPr>
          <p:cNvSpPr txBox="1"/>
          <p:nvPr/>
        </p:nvSpPr>
        <p:spPr>
          <a:xfrm>
            <a:off x="1064676" y="1244858"/>
            <a:ext cx="8469849" cy="4832092"/>
          </a:xfrm>
          <a:prstGeom prst="rect">
            <a:avLst/>
          </a:prstGeom>
          <a:noFill/>
        </p:spPr>
        <p:txBody>
          <a:bodyPr wrap="square">
            <a:spAutoFit/>
          </a:bodyPr>
          <a:lstStyle/>
          <a:p>
            <a:r>
              <a:rPr lang="en-US" sz="2800"/>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4" name="TextBox 3">
            <a:extLst>
              <a:ext uri="{FF2B5EF4-FFF2-40B4-BE49-F238E27FC236}">
                <a16:creationId xmlns:a16="http://schemas.microsoft.com/office/drawing/2014/main" xmlns="" id="{6CAB9A6D-C394-98F7-A9E1-D102300C1177}"/>
              </a:ext>
            </a:extLst>
          </p:cNvPr>
          <p:cNvSpPr txBox="1"/>
          <p:nvPr/>
        </p:nvSpPr>
        <p:spPr>
          <a:xfrm>
            <a:off x="965200" y="1534160"/>
            <a:ext cx="87985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results of the modeling process yielded a series of clear and informative visualizations. These include:</a:t>
            </a:r>
            <a:endParaRPr lang="en-US" dirty="0"/>
          </a:p>
          <a:p>
            <a:pPr>
              <a:buFont typeface=""/>
              <a:buChar char="•"/>
            </a:pPr>
            <a:r>
              <a:rPr lang="en-US" sz="2400" b="1" dirty="0"/>
              <a:t>Diversity Charts</a:t>
            </a:r>
            <a:r>
              <a:rPr lang="en-US" sz="2400" dirty="0"/>
              <a:t>: Showcasing the distribution of different demographics within the workforce.</a:t>
            </a:r>
            <a:endParaRPr lang="en-US" sz="2400" dirty="0">
              <a:ea typeface="Calibri"/>
              <a:cs typeface="Calibri"/>
            </a:endParaRPr>
          </a:p>
          <a:p>
            <a:pPr>
              <a:buFont typeface=""/>
              <a:buChar char="•"/>
            </a:pPr>
            <a:r>
              <a:rPr lang="en-US" sz="2400" b="1" dirty="0"/>
              <a:t>Employment Type Analysis</a:t>
            </a:r>
            <a:r>
              <a:rPr lang="en-US" sz="2400" dirty="0"/>
              <a:t>: Visual comparisons of contract, full-time, and part-time workers.</a:t>
            </a:r>
            <a:endParaRPr lang="en-US" sz="2400" dirty="0">
              <a:ea typeface="Calibri"/>
              <a:cs typeface="Calibri"/>
            </a:endParaRPr>
          </a:p>
          <a:p>
            <a:pPr>
              <a:buFont typeface=""/>
              <a:buChar char="•"/>
            </a:pPr>
            <a:r>
              <a:rPr lang="en-US" sz="2400" b="1" dirty="0"/>
              <a:t>Pay Zone Distribution</a:t>
            </a:r>
            <a:r>
              <a:rPr lang="en-US" sz="2400" dirty="0"/>
              <a:t>: Charts displaying the distribution of employees across different pay zones, highlighting any disparities.</a:t>
            </a:r>
            <a:endParaRPr lang="en-US" sz="2400" dirty="0">
              <a:ea typeface="Calibri"/>
              <a:cs typeface="Calibri"/>
            </a:endParaRPr>
          </a:p>
          <a:p>
            <a:pPr>
              <a:buFont typeface=""/>
              <a:buChar char="•"/>
            </a:pPr>
            <a:r>
              <a:rPr lang="en-US" sz="2400" b="1" dirty="0"/>
              <a:t>Termination Trends</a:t>
            </a:r>
            <a:r>
              <a:rPr lang="en-US" sz="2400" dirty="0"/>
              <a:t>: Line graphs depicting termination rates over time, helping to identify any patterns or seasonal trends.</a:t>
            </a:r>
            <a:endParaRPr lang="en-US" sz="2400" dirty="0">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xmlns="" id="{6F56E90C-4DE9-B5EA-08AB-5AED86F23EC0}"/>
              </a:ext>
            </a:extLst>
          </p:cNvPr>
          <p:cNvPicPr>
            <a:picLocks noChangeAspect="1"/>
          </p:cNvPicPr>
          <p:nvPr/>
        </p:nvPicPr>
        <p:blipFill>
          <a:blip r:embed="rId2"/>
          <a:stretch>
            <a:fillRect/>
          </a:stretch>
        </p:blipFill>
        <p:spPr>
          <a:xfrm>
            <a:off x="670560" y="878348"/>
            <a:ext cx="10068560" cy="5101304"/>
          </a:xfrm>
          <a:prstGeom prst="rect">
            <a:avLst/>
          </a:prstGeom>
        </p:spPr>
      </p:pic>
    </p:spTree>
    <p:extLst>
      <p:ext uri="{BB962C8B-B14F-4D97-AF65-F5344CB8AC3E}">
        <p14:creationId xmlns:p14="http://schemas.microsoft.com/office/powerpoint/2010/main" val="65693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xmlns="" id="{713F21A2-DB93-419E-9E29-D44B1C24AEE8}"/>
              </a:ext>
            </a:extLst>
          </p:cNvPr>
          <p:cNvPicPr>
            <a:picLocks noChangeAspect="1"/>
          </p:cNvPicPr>
          <p:nvPr/>
        </p:nvPicPr>
        <p:blipFill>
          <a:blip r:embed="rId2"/>
          <a:srcRect l="1145" t="21124" r="75318" b="40310"/>
          <a:stretch/>
        </p:blipFill>
        <p:spPr>
          <a:xfrm>
            <a:off x="635704" y="1788160"/>
            <a:ext cx="2651438" cy="282448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xmlns="" id="{280B0CCB-A50D-6D4C-9A5B-E125B541BC86}"/>
              </a:ext>
            </a:extLst>
          </p:cNvPr>
          <p:cNvPicPr>
            <a:picLocks noChangeAspect="1"/>
          </p:cNvPicPr>
          <p:nvPr/>
        </p:nvPicPr>
        <p:blipFill>
          <a:blip r:embed="rId2"/>
          <a:srcRect l="36152" t="20511" r="36540" b="53333"/>
          <a:stretch/>
        </p:blipFill>
        <p:spPr>
          <a:xfrm>
            <a:off x="4801304" y="1924804"/>
            <a:ext cx="4276980" cy="2687846"/>
          </a:xfrm>
          <a:prstGeom prst="rect">
            <a:avLst/>
          </a:prstGeom>
        </p:spPr>
      </p:pic>
    </p:spTree>
    <p:extLst>
      <p:ext uri="{BB962C8B-B14F-4D97-AF65-F5344CB8AC3E}">
        <p14:creationId xmlns:p14="http://schemas.microsoft.com/office/powerpoint/2010/main" val="115769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334F703-2B9A-29D3-9B15-D3B5AEE14D19}"/>
              </a:ext>
            </a:extLst>
          </p:cNvPr>
          <p:cNvSpPr txBox="1"/>
          <p:nvPr/>
        </p:nvSpPr>
        <p:spPr>
          <a:xfrm>
            <a:off x="1143000" y="1371601"/>
            <a:ext cx="8839200" cy="4524315"/>
          </a:xfrm>
          <a:prstGeom prst="rect">
            <a:avLst/>
          </a:prstGeom>
          <a:noFill/>
        </p:spPr>
        <p:txBody>
          <a:bodyPr wrap="square">
            <a:spAutoFit/>
          </a:bodyPr>
          <a:lstStyle/>
          <a:p>
            <a:r>
              <a:rPr lang="en-US" sz="2400"/>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4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600" y="-771541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3368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nchor="t">
            <a:spAutoFit/>
          </a:bodyPr>
          <a:lstStyle/>
          <a:p>
            <a:pPr marL="12700">
              <a:lnSpc>
                <a:spcPct val="100000"/>
              </a:lnSpc>
              <a:spcBef>
                <a:spcPts val="130"/>
              </a:spcBef>
            </a:pPr>
            <a:r>
              <a:rPr sz="4250" spc="5"/>
              <a:t>PROJECT</a:t>
            </a:r>
            <a:r>
              <a:rPr sz="4250" spc="-85"/>
              <a:t> </a:t>
            </a:r>
            <a:r>
              <a:rPr sz="4000" spc="25"/>
              <a:t>TITLE</a:t>
            </a:r>
            <a:endParaRPr sz="40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pic>
        <p:nvPicPr>
          <p:cNvPr id="21" name="Picture 20" descr="A black background with text&#10;&#10;Description automatically generated">
            <a:extLst>
              <a:ext uri="{FF2B5EF4-FFF2-40B4-BE49-F238E27FC236}">
                <a16:creationId xmlns:a16="http://schemas.microsoft.com/office/drawing/2014/main" xmlns="" id="{22C8ED68-7347-E15D-409B-B64B1B70141F}"/>
              </a:ext>
            </a:extLst>
          </p:cNvPr>
          <p:cNvPicPr>
            <a:picLocks noChangeAspect="1"/>
          </p:cNvPicPr>
          <p:nvPr/>
        </p:nvPicPr>
        <p:blipFill>
          <a:blip r:embed="rId4"/>
          <a:stretch>
            <a:fillRect/>
          </a:stretch>
        </p:blipFill>
        <p:spPr>
          <a:xfrm>
            <a:off x="101600" y="1718266"/>
            <a:ext cx="10830560" cy="25477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xmlns="" id="{1C24EE7A-6CEC-8F00-37F0-DBA808967DCE}"/>
              </a:ext>
            </a:extLst>
          </p:cNvPr>
          <p:cNvSpPr txBox="1"/>
          <p:nvPr/>
        </p:nvSpPr>
        <p:spPr>
          <a:xfrm>
            <a:off x="914400" y="2019300"/>
            <a:ext cx="7077075" cy="3970318"/>
          </a:xfrm>
          <a:prstGeom prst="rect">
            <a:avLst/>
          </a:prstGeom>
          <a:noFill/>
        </p:spPr>
        <p:txBody>
          <a:bodyPr wrap="square" lIns="91440" tIns="45720" rIns="91440" bIns="45720" rtlCol="0" anchor="t">
            <a:spAutoFit/>
          </a:bodyPr>
          <a:lstStyle/>
          <a:p>
            <a:r>
              <a:rPr lang="en-US" sz="2800">
                <a:ea typeface="Calibri"/>
                <a:cs typeface="Calibri"/>
              </a:rPr>
              <a:t>To analyze the employees across different departments based on employee status, pay zone, gender, identify patterns and trends in employee turnover across different units and areas of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C455B44A-6427-A2C7-940B-1483038913D9}"/>
              </a:ext>
            </a:extLst>
          </p:cNvPr>
          <p:cNvSpPr txBox="1"/>
          <p:nvPr/>
        </p:nvSpPr>
        <p:spPr>
          <a:xfrm>
            <a:off x="1196256" y="2019300"/>
            <a:ext cx="6337384" cy="3416320"/>
          </a:xfrm>
          <a:prstGeom prst="rect">
            <a:avLst/>
          </a:prstGeom>
          <a:noFill/>
        </p:spPr>
        <p:txBody>
          <a:bodyPr wrap="square" lIns="91440" tIns="45720" rIns="91440" bIns="45720" anchor="t">
            <a:spAutoFit/>
          </a:bodyPr>
          <a:lstStyle/>
          <a:p>
            <a:r>
              <a:rPr lang="en-US" sz="2400"/>
              <a:t>This project involves analyzing an employee dataset using Excel to create visual representations of key workforce metrics. The focus is on diversity, employment types (contract ,full-time, part-time), location  and employee termination trends. The goal is to provide clear and actionable insights that can help the HR department and management in decision-making processes.</a:t>
            </a:r>
            <a:endParaRPr 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xmlns="" id="{D48305A3-B07D-0834-D1D2-E36CB81B8195}"/>
              </a:ext>
            </a:extLst>
          </p:cNvPr>
          <p:cNvSpPr txBox="1"/>
          <p:nvPr/>
        </p:nvSpPr>
        <p:spPr>
          <a:xfrm>
            <a:off x="904240" y="2105022"/>
            <a:ext cx="6104020" cy="3539430"/>
          </a:xfrm>
          <a:prstGeom prst="rect">
            <a:avLst/>
          </a:prstGeom>
          <a:noFill/>
        </p:spPr>
        <p:txBody>
          <a:bodyPr wrap="square" lIns="91440" tIns="45720" rIns="91440" bIns="45720" anchor="t">
            <a:spAutoFit/>
          </a:bodyPr>
          <a:lstStyle/>
          <a:p>
            <a:pPr marL="457200" indent="-457200">
              <a:buFont typeface="Wingdings"/>
              <a:buChar char="Ø"/>
            </a:pPr>
            <a:r>
              <a:rPr lang="en-US" sz="2800" dirty="0"/>
              <a:t>The primary end users of this project are HR professionals</a:t>
            </a:r>
            <a:endParaRPr lang="en-US" sz="2800" dirty="0">
              <a:ea typeface="Calibri"/>
              <a:cs typeface="Calibri"/>
            </a:endParaRPr>
          </a:p>
          <a:p>
            <a:pPr marL="457200" indent="-457200">
              <a:buFont typeface="Wingdings"/>
              <a:buChar char="Ø"/>
            </a:pPr>
            <a:r>
              <a:rPr lang="en-US" sz="2800" dirty="0"/>
              <a:t>Management teams </a:t>
            </a:r>
            <a:endParaRPr lang="en-US" sz="2800" dirty="0">
              <a:ea typeface="Calibri"/>
              <a:cs typeface="Calibri"/>
            </a:endParaRPr>
          </a:p>
          <a:p>
            <a:pPr marL="457200" indent="-457200">
              <a:buFont typeface="Wingdings"/>
              <a:buChar char="Ø"/>
            </a:pPr>
            <a:r>
              <a:rPr lang="en-US" sz="2800" dirty="0"/>
              <a:t>Business Analysts </a:t>
            </a:r>
            <a:endParaRPr lang="en-US" sz="2800" dirty="0">
              <a:ea typeface="Calibri"/>
              <a:cs typeface="Calibri"/>
            </a:endParaRPr>
          </a:p>
          <a:p>
            <a:pPr marL="457200" indent="-457200">
              <a:buFont typeface="Wingdings"/>
              <a:buChar char="Ø"/>
            </a:pPr>
            <a:r>
              <a:rPr lang="en-US" sz="2800" dirty="0">
                <a:ea typeface="Calibri"/>
                <a:cs typeface="Calibri"/>
              </a:rPr>
              <a:t>Employees</a:t>
            </a:r>
          </a:p>
          <a:p>
            <a:pPr marL="457200" indent="-457200">
              <a:buFont typeface="Wingdings"/>
              <a:buChar char="Ø"/>
            </a:pPr>
            <a:r>
              <a:rPr lang="en-US" sz="2800" dirty="0">
                <a:ea typeface="Calibri"/>
                <a:cs typeface="Calibri"/>
              </a:rPr>
              <a:t>Supervisors</a:t>
            </a:r>
          </a:p>
          <a:p>
            <a:pPr marL="457200" indent="-457200">
              <a:buFont typeface="Wingdings"/>
              <a:buChar char="Ø"/>
            </a:pPr>
            <a:r>
              <a:rPr lang="en-US" sz="2800" dirty="0">
                <a:ea typeface="Calibri"/>
                <a:cs typeface="Calibri"/>
              </a:rPr>
              <a:t>Executives</a:t>
            </a:r>
            <a:endParaRPr lang="en-US" dirty="0">
              <a:ea typeface="Calibri"/>
              <a:cs typeface="Calibri"/>
            </a:endParaRPr>
          </a:p>
          <a:p>
            <a:endParaRPr lang="en-US" sz="280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xmlns="" id="{FD597543-346A-DEEF-9CF7-CC75FA4C6932}"/>
              </a:ext>
            </a:extLst>
          </p:cNvPr>
          <p:cNvSpPr txBox="1"/>
          <p:nvPr/>
        </p:nvSpPr>
        <p:spPr>
          <a:xfrm>
            <a:off x="1447800" y="1950040"/>
            <a:ext cx="6104020" cy="4154984"/>
          </a:xfrm>
          <a:prstGeom prst="rect">
            <a:avLst/>
          </a:prstGeom>
          <a:noFill/>
        </p:spPr>
        <p:txBody>
          <a:bodyPr wrap="square">
            <a:spAutoFit/>
          </a:bodyPr>
          <a:lstStyle/>
          <a:p>
            <a:r>
              <a:rPr lang="en-US" sz="2400"/>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xmlns="" id="{22E8CC0B-4B28-6874-20B6-13CD380982FF}"/>
              </a:ext>
            </a:extLst>
          </p:cNvPr>
          <p:cNvSpPr txBox="1"/>
          <p:nvPr/>
        </p:nvSpPr>
        <p:spPr>
          <a:xfrm>
            <a:off x="1752600" y="2133600"/>
            <a:ext cx="7403431" cy="2677656"/>
          </a:xfrm>
          <a:prstGeom prst="rect">
            <a:avLst/>
          </a:prstGeom>
          <a:noFill/>
        </p:spPr>
        <p:txBody>
          <a:bodyPr wrap="square">
            <a:spAutoFit/>
          </a:bodyPr>
          <a:lstStyle/>
          <a:p>
            <a:r>
              <a:rPr lang="en-US" sz="2800"/>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CE2AC7BE-D908-9C87-9B14-F7D60740EC65}"/>
              </a:ext>
            </a:extLst>
          </p:cNvPr>
          <p:cNvSpPr txBox="1"/>
          <p:nvPr/>
        </p:nvSpPr>
        <p:spPr>
          <a:xfrm>
            <a:off x="1371600" y="2020570"/>
            <a:ext cx="7848600" cy="2677656"/>
          </a:xfrm>
          <a:prstGeom prst="rect">
            <a:avLst/>
          </a:prstGeom>
          <a:noFill/>
        </p:spPr>
        <p:txBody>
          <a:bodyPr wrap="square">
            <a:spAutoFit/>
          </a:bodyPr>
          <a:lstStyle/>
          <a:p>
            <a:r>
              <a:rPr lang="en-US" sz="2400"/>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669</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roboto</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49</cp:revision>
  <dcterms:created xsi:type="dcterms:W3CDTF">2024-03-29T15:07:22Z</dcterms:created>
  <dcterms:modified xsi:type="dcterms:W3CDTF">2024-08-30T16:27:22Z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