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Arimo Bold" charset="1" panose="020B0704020202020204"/>
      <p:regular r:id="rId16"/>
    </p:embeddedFont>
    <p:embeddedFont>
      <p:font typeface="Inter" charset="1" panose="020B05020300000000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notesMasters/notesMaster1.xml" Type="http://schemas.openxmlformats.org/officeDocument/2006/relationships/notesMaster"/><Relationship Id="rId14" Target="theme/theme2.xml" Type="http://schemas.openxmlformats.org/officeDocument/2006/relationships/theme"/><Relationship Id="rId15" Target="notesSlides/notesSlide1.xml" Type="http://schemas.openxmlformats.org/officeDocument/2006/relationships/notes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notesSlides/notesSlide2.xml" Type="http://schemas.openxmlformats.org/officeDocument/2006/relationships/notesSlide"/><Relationship Id="rId19" Target="notesSlides/notesSlide3.xml" Type="http://schemas.openxmlformats.org/officeDocument/2006/relationships/notesSlide"/><Relationship Id="rId2" Target="presProps.xml" Type="http://schemas.openxmlformats.org/officeDocument/2006/relationships/presProps"/><Relationship Id="rId20" Target="notesSlides/notesSlide4.xml" Type="http://schemas.openxmlformats.org/officeDocument/2006/relationships/notesSlide"/><Relationship Id="rId21" Target="notesSlides/notesSlide5.xml" Type="http://schemas.openxmlformats.org/officeDocument/2006/relationships/notesSlide"/><Relationship Id="rId22" Target="notesSlides/notesSlide6.xml" Type="http://schemas.openxmlformats.org/officeDocument/2006/relationships/notesSlide"/><Relationship Id="rId23" Target="notesSlides/notesSlide7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jpeg" Type="http://schemas.openxmlformats.org/officeDocument/2006/relationships/image"/><Relationship Id="rId7" Target="../media/image6.jpeg" Type="http://schemas.openxmlformats.org/officeDocument/2006/relationships/image"/><Relationship Id="rId8" Target="../media/image7.jpeg" Type="http://schemas.openxmlformats.org/officeDocument/2006/relationships/image"/><Relationship Id="rId9" Target="../media/image8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.pn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4902"/>
              </a:srgbClr>
            </a:solidFill>
          </p:spPr>
        </p:sp>
      </p:grpSp>
      <p:sp>
        <p:nvSpPr>
          <p:cNvPr name="Freeform 5" id="5" descr="preencoded.png"/>
          <p:cNvSpPr/>
          <p:nvPr/>
        </p:nvSpPr>
        <p:spPr>
          <a:xfrm flipH="false" flipV="false" rot="0">
            <a:off x="9876190" y="128993"/>
            <a:ext cx="8261318" cy="10287000"/>
          </a:xfrm>
          <a:custGeom>
            <a:avLst/>
            <a:gdLst/>
            <a:ahLst/>
            <a:cxnLst/>
            <a:rect r="r" b="b" t="t" l="l"/>
            <a:pathLst>
              <a:path h="10287000" w="8261318">
                <a:moveTo>
                  <a:pt x="0" y="0"/>
                </a:moveTo>
                <a:lnTo>
                  <a:pt x="8261318" y="0"/>
                </a:lnTo>
                <a:lnTo>
                  <a:pt x="826131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0231" r="0" b="-1023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92238" y="2174514"/>
            <a:ext cx="9445526" cy="1927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12"/>
              </a:lnSpc>
            </a:pPr>
            <a:r>
              <a:rPr lang="en-US" sz="5812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Smart Energy Management System in Urban Areas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594354"/>
            <a:ext cx="8613527" cy="1610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8"/>
              </a:lnSpc>
            </a:pPr>
            <a:r>
              <a:rPr lang="en-US" sz="199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This project aims to improve energy efficiency in urban areas by implementing a smart energy management system. The system will monitor and control energy consumption in real-time, optimizing resource utilization.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4902"/>
              </a:srgbClr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7683550" y="2256085"/>
            <a:ext cx="543371" cy="543371"/>
            <a:chOff x="0" y="0"/>
            <a:chExt cx="724495" cy="72449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6350" y="6350"/>
              <a:ext cx="711708" cy="711835"/>
            </a:xfrm>
            <a:custGeom>
              <a:avLst/>
              <a:gdLst/>
              <a:ahLst/>
              <a:cxnLst/>
              <a:rect r="r" b="b" t="t" l="l"/>
              <a:pathLst>
                <a:path h="711835" w="711708">
                  <a:moveTo>
                    <a:pt x="0" y="132842"/>
                  </a:moveTo>
                  <a:cubicBezTo>
                    <a:pt x="0" y="59436"/>
                    <a:pt x="59436" y="0"/>
                    <a:pt x="132842" y="0"/>
                  </a:cubicBezTo>
                  <a:lnTo>
                    <a:pt x="578866" y="0"/>
                  </a:lnTo>
                  <a:cubicBezTo>
                    <a:pt x="652272" y="0"/>
                    <a:pt x="711708" y="59436"/>
                    <a:pt x="711708" y="132842"/>
                  </a:cubicBezTo>
                  <a:lnTo>
                    <a:pt x="711708" y="578866"/>
                  </a:lnTo>
                  <a:cubicBezTo>
                    <a:pt x="711708" y="652272"/>
                    <a:pt x="652272" y="711708"/>
                    <a:pt x="578866" y="711708"/>
                  </a:cubicBezTo>
                  <a:lnTo>
                    <a:pt x="132842" y="711708"/>
                  </a:lnTo>
                  <a:cubicBezTo>
                    <a:pt x="59436" y="711835"/>
                    <a:pt x="0" y="652272"/>
                    <a:pt x="0" y="578866"/>
                  </a:cubicBezTo>
                  <a:close/>
                </a:path>
              </a:pathLst>
            </a:custGeom>
            <a:solidFill>
              <a:srgbClr val="CCEE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24408" cy="724535"/>
            </a:xfrm>
            <a:custGeom>
              <a:avLst/>
              <a:gdLst/>
              <a:ahLst/>
              <a:cxnLst/>
              <a:rect r="r" b="b" t="t" l="l"/>
              <a:pathLst>
                <a:path h="724535" w="724408">
                  <a:moveTo>
                    <a:pt x="0" y="139192"/>
                  </a:moveTo>
                  <a:cubicBezTo>
                    <a:pt x="0" y="62357"/>
                    <a:pt x="62357" y="0"/>
                    <a:pt x="139192" y="0"/>
                  </a:cubicBezTo>
                  <a:lnTo>
                    <a:pt x="585216" y="0"/>
                  </a:lnTo>
                  <a:lnTo>
                    <a:pt x="585216" y="6350"/>
                  </a:lnTo>
                  <a:lnTo>
                    <a:pt x="585216" y="0"/>
                  </a:lnTo>
                  <a:cubicBezTo>
                    <a:pt x="662051" y="0"/>
                    <a:pt x="724408" y="62357"/>
                    <a:pt x="724408" y="139192"/>
                  </a:cubicBezTo>
                  <a:lnTo>
                    <a:pt x="718058" y="139192"/>
                  </a:lnTo>
                  <a:lnTo>
                    <a:pt x="724408" y="139192"/>
                  </a:lnTo>
                  <a:lnTo>
                    <a:pt x="724408" y="585216"/>
                  </a:lnTo>
                  <a:lnTo>
                    <a:pt x="718058" y="585216"/>
                  </a:lnTo>
                  <a:lnTo>
                    <a:pt x="724408" y="585216"/>
                  </a:lnTo>
                  <a:cubicBezTo>
                    <a:pt x="724408" y="662051"/>
                    <a:pt x="662051" y="724408"/>
                    <a:pt x="585216" y="724408"/>
                  </a:cubicBezTo>
                  <a:lnTo>
                    <a:pt x="585216" y="718058"/>
                  </a:lnTo>
                  <a:lnTo>
                    <a:pt x="585216" y="724408"/>
                  </a:lnTo>
                  <a:lnTo>
                    <a:pt x="139192" y="724408"/>
                  </a:lnTo>
                  <a:lnTo>
                    <a:pt x="139192" y="718058"/>
                  </a:lnTo>
                  <a:lnTo>
                    <a:pt x="139192" y="724408"/>
                  </a:lnTo>
                  <a:cubicBezTo>
                    <a:pt x="62357" y="724535"/>
                    <a:pt x="0" y="662178"/>
                    <a:pt x="0" y="585216"/>
                  </a:cubicBezTo>
                  <a:lnTo>
                    <a:pt x="0" y="139192"/>
                  </a:lnTo>
                  <a:lnTo>
                    <a:pt x="6350" y="139192"/>
                  </a:lnTo>
                  <a:lnTo>
                    <a:pt x="0" y="139192"/>
                  </a:lnTo>
                  <a:moveTo>
                    <a:pt x="12700" y="139192"/>
                  </a:moveTo>
                  <a:lnTo>
                    <a:pt x="12700" y="585216"/>
                  </a:lnTo>
                  <a:lnTo>
                    <a:pt x="6350" y="585216"/>
                  </a:lnTo>
                  <a:lnTo>
                    <a:pt x="12700" y="585216"/>
                  </a:lnTo>
                  <a:cubicBezTo>
                    <a:pt x="12700" y="655066"/>
                    <a:pt x="69342" y="711708"/>
                    <a:pt x="139192" y="711708"/>
                  </a:cubicBezTo>
                  <a:lnTo>
                    <a:pt x="585216" y="711708"/>
                  </a:lnTo>
                  <a:cubicBezTo>
                    <a:pt x="655066" y="711708"/>
                    <a:pt x="711708" y="655066"/>
                    <a:pt x="711708" y="585216"/>
                  </a:cubicBezTo>
                  <a:lnTo>
                    <a:pt x="711708" y="139192"/>
                  </a:lnTo>
                  <a:cubicBezTo>
                    <a:pt x="711708" y="69342"/>
                    <a:pt x="655066" y="12700"/>
                    <a:pt x="585216" y="12700"/>
                  </a:cubicBezTo>
                  <a:lnTo>
                    <a:pt x="139192" y="12700"/>
                  </a:lnTo>
                  <a:lnTo>
                    <a:pt x="139192" y="6350"/>
                  </a:lnTo>
                  <a:lnTo>
                    <a:pt x="139192" y="12700"/>
                  </a:lnTo>
                  <a:cubicBezTo>
                    <a:pt x="69342" y="12700"/>
                    <a:pt x="12700" y="69342"/>
                    <a:pt x="12700" y="139192"/>
                  </a:cubicBezTo>
                  <a:close/>
                </a:path>
              </a:pathLst>
            </a:custGeom>
            <a:solidFill>
              <a:srgbClr val="B2D4E5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2686854" y="2256085"/>
            <a:ext cx="543371" cy="543371"/>
            <a:chOff x="0" y="0"/>
            <a:chExt cx="724495" cy="72449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" y="6350"/>
              <a:ext cx="711708" cy="711835"/>
            </a:xfrm>
            <a:custGeom>
              <a:avLst/>
              <a:gdLst/>
              <a:ahLst/>
              <a:cxnLst/>
              <a:rect r="r" b="b" t="t" l="l"/>
              <a:pathLst>
                <a:path h="711835" w="711708">
                  <a:moveTo>
                    <a:pt x="0" y="132842"/>
                  </a:moveTo>
                  <a:cubicBezTo>
                    <a:pt x="0" y="59436"/>
                    <a:pt x="59436" y="0"/>
                    <a:pt x="132842" y="0"/>
                  </a:cubicBezTo>
                  <a:lnTo>
                    <a:pt x="578866" y="0"/>
                  </a:lnTo>
                  <a:cubicBezTo>
                    <a:pt x="652272" y="0"/>
                    <a:pt x="711708" y="59436"/>
                    <a:pt x="711708" y="132842"/>
                  </a:cubicBezTo>
                  <a:lnTo>
                    <a:pt x="711708" y="578866"/>
                  </a:lnTo>
                  <a:cubicBezTo>
                    <a:pt x="711708" y="652272"/>
                    <a:pt x="652272" y="711708"/>
                    <a:pt x="578866" y="711708"/>
                  </a:cubicBezTo>
                  <a:lnTo>
                    <a:pt x="132842" y="711708"/>
                  </a:lnTo>
                  <a:cubicBezTo>
                    <a:pt x="59436" y="711835"/>
                    <a:pt x="0" y="652272"/>
                    <a:pt x="0" y="578866"/>
                  </a:cubicBezTo>
                  <a:close/>
                </a:path>
              </a:pathLst>
            </a:custGeom>
            <a:solidFill>
              <a:srgbClr val="CCEE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24408" cy="724535"/>
            </a:xfrm>
            <a:custGeom>
              <a:avLst/>
              <a:gdLst/>
              <a:ahLst/>
              <a:cxnLst/>
              <a:rect r="r" b="b" t="t" l="l"/>
              <a:pathLst>
                <a:path h="724535" w="724408">
                  <a:moveTo>
                    <a:pt x="0" y="139192"/>
                  </a:moveTo>
                  <a:cubicBezTo>
                    <a:pt x="0" y="62357"/>
                    <a:pt x="62357" y="0"/>
                    <a:pt x="139192" y="0"/>
                  </a:cubicBezTo>
                  <a:lnTo>
                    <a:pt x="585216" y="0"/>
                  </a:lnTo>
                  <a:lnTo>
                    <a:pt x="585216" y="6350"/>
                  </a:lnTo>
                  <a:lnTo>
                    <a:pt x="585216" y="0"/>
                  </a:lnTo>
                  <a:cubicBezTo>
                    <a:pt x="662051" y="0"/>
                    <a:pt x="724408" y="62357"/>
                    <a:pt x="724408" y="139192"/>
                  </a:cubicBezTo>
                  <a:lnTo>
                    <a:pt x="718058" y="139192"/>
                  </a:lnTo>
                  <a:lnTo>
                    <a:pt x="724408" y="139192"/>
                  </a:lnTo>
                  <a:lnTo>
                    <a:pt x="724408" y="585216"/>
                  </a:lnTo>
                  <a:lnTo>
                    <a:pt x="718058" y="585216"/>
                  </a:lnTo>
                  <a:lnTo>
                    <a:pt x="724408" y="585216"/>
                  </a:lnTo>
                  <a:cubicBezTo>
                    <a:pt x="724408" y="662051"/>
                    <a:pt x="662051" y="724408"/>
                    <a:pt x="585216" y="724408"/>
                  </a:cubicBezTo>
                  <a:lnTo>
                    <a:pt x="585216" y="718058"/>
                  </a:lnTo>
                  <a:lnTo>
                    <a:pt x="585216" y="724408"/>
                  </a:lnTo>
                  <a:lnTo>
                    <a:pt x="139192" y="724408"/>
                  </a:lnTo>
                  <a:lnTo>
                    <a:pt x="139192" y="718058"/>
                  </a:lnTo>
                  <a:lnTo>
                    <a:pt x="139192" y="724408"/>
                  </a:lnTo>
                  <a:cubicBezTo>
                    <a:pt x="62357" y="724535"/>
                    <a:pt x="0" y="662178"/>
                    <a:pt x="0" y="585216"/>
                  </a:cubicBezTo>
                  <a:lnTo>
                    <a:pt x="0" y="139192"/>
                  </a:lnTo>
                  <a:lnTo>
                    <a:pt x="6350" y="139192"/>
                  </a:lnTo>
                  <a:lnTo>
                    <a:pt x="0" y="139192"/>
                  </a:lnTo>
                  <a:moveTo>
                    <a:pt x="12700" y="139192"/>
                  </a:moveTo>
                  <a:lnTo>
                    <a:pt x="12700" y="585216"/>
                  </a:lnTo>
                  <a:lnTo>
                    <a:pt x="6350" y="585216"/>
                  </a:lnTo>
                  <a:lnTo>
                    <a:pt x="12700" y="585216"/>
                  </a:lnTo>
                  <a:cubicBezTo>
                    <a:pt x="12700" y="655066"/>
                    <a:pt x="69342" y="711708"/>
                    <a:pt x="139192" y="711708"/>
                  </a:cubicBezTo>
                  <a:lnTo>
                    <a:pt x="585216" y="711708"/>
                  </a:lnTo>
                  <a:cubicBezTo>
                    <a:pt x="655066" y="711708"/>
                    <a:pt x="711708" y="655066"/>
                    <a:pt x="711708" y="585216"/>
                  </a:cubicBezTo>
                  <a:lnTo>
                    <a:pt x="711708" y="139192"/>
                  </a:lnTo>
                  <a:cubicBezTo>
                    <a:pt x="711708" y="69342"/>
                    <a:pt x="655066" y="12700"/>
                    <a:pt x="585216" y="12700"/>
                  </a:cubicBezTo>
                  <a:lnTo>
                    <a:pt x="139192" y="12700"/>
                  </a:lnTo>
                  <a:lnTo>
                    <a:pt x="139192" y="6350"/>
                  </a:lnTo>
                  <a:lnTo>
                    <a:pt x="139192" y="12700"/>
                  </a:lnTo>
                  <a:cubicBezTo>
                    <a:pt x="69342" y="12700"/>
                    <a:pt x="12700" y="69342"/>
                    <a:pt x="12700" y="139192"/>
                  </a:cubicBezTo>
                  <a:close/>
                </a:path>
              </a:pathLst>
            </a:custGeom>
            <a:solidFill>
              <a:srgbClr val="B2D4E5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683550" y="4819352"/>
            <a:ext cx="543371" cy="543371"/>
            <a:chOff x="0" y="0"/>
            <a:chExt cx="724495" cy="72449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6350" y="6350"/>
              <a:ext cx="711708" cy="711835"/>
            </a:xfrm>
            <a:custGeom>
              <a:avLst/>
              <a:gdLst/>
              <a:ahLst/>
              <a:cxnLst/>
              <a:rect r="r" b="b" t="t" l="l"/>
              <a:pathLst>
                <a:path h="711835" w="711708">
                  <a:moveTo>
                    <a:pt x="0" y="132842"/>
                  </a:moveTo>
                  <a:cubicBezTo>
                    <a:pt x="0" y="59436"/>
                    <a:pt x="59436" y="0"/>
                    <a:pt x="132842" y="0"/>
                  </a:cubicBezTo>
                  <a:lnTo>
                    <a:pt x="578866" y="0"/>
                  </a:lnTo>
                  <a:cubicBezTo>
                    <a:pt x="652272" y="0"/>
                    <a:pt x="711708" y="59436"/>
                    <a:pt x="711708" y="132842"/>
                  </a:cubicBezTo>
                  <a:lnTo>
                    <a:pt x="711708" y="578866"/>
                  </a:lnTo>
                  <a:cubicBezTo>
                    <a:pt x="711708" y="652272"/>
                    <a:pt x="652272" y="711708"/>
                    <a:pt x="578866" y="711708"/>
                  </a:cubicBezTo>
                  <a:lnTo>
                    <a:pt x="132842" y="711708"/>
                  </a:lnTo>
                  <a:cubicBezTo>
                    <a:pt x="59436" y="711835"/>
                    <a:pt x="0" y="652272"/>
                    <a:pt x="0" y="578866"/>
                  </a:cubicBezTo>
                  <a:close/>
                </a:path>
              </a:pathLst>
            </a:custGeom>
            <a:solidFill>
              <a:srgbClr val="CCEE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24408" cy="724535"/>
            </a:xfrm>
            <a:custGeom>
              <a:avLst/>
              <a:gdLst/>
              <a:ahLst/>
              <a:cxnLst/>
              <a:rect r="r" b="b" t="t" l="l"/>
              <a:pathLst>
                <a:path h="724535" w="724408">
                  <a:moveTo>
                    <a:pt x="0" y="139192"/>
                  </a:moveTo>
                  <a:cubicBezTo>
                    <a:pt x="0" y="62357"/>
                    <a:pt x="62357" y="0"/>
                    <a:pt x="139192" y="0"/>
                  </a:cubicBezTo>
                  <a:lnTo>
                    <a:pt x="585216" y="0"/>
                  </a:lnTo>
                  <a:lnTo>
                    <a:pt x="585216" y="6350"/>
                  </a:lnTo>
                  <a:lnTo>
                    <a:pt x="585216" y="0"/>
                  </a:lnTo>
                  <a:cubicBezTo>
                    <a:pt x="662051" y="0"/>
                    <a:pt x="724408" y="62357"/>
                    <a:pt x="724408" y="139192"/>
                  </a:cubicBezTo>
                  <a:lnTo>
                    <a:pt x="718058" y="139192"/>
                  </a:lnTo>
                  <a:lnTo>
                    <a:pt x="724408" y="139192"/>
                  </a:lnTo>
                  <a:lnTo>
                    <a:pt x="724408" y="585216"/>
                  </a:lnTo>
                  <a:lnTo>
                    <a:pt x="718058" y="585216"/>
                  </a:lnTo>
                  <a:lnTo>
                    <a:pt x="724408" y="585216"/>
                  </a:lnTo>
                  <a:cubicBezTo>
                    <a:pt x="724408" y="662051"/>
                    <a:pt x="662051" y="724408"/>
                    <a:pt x="585216" y="724408"/>
                  </a:cubicBezTo>
                  <a:lnTo>
                    <a:pt x="585216" y="718058"/>
                  </a:lnTo>
                  <a:lnTo>
                    <a:pt x="585216" y="724408"/>
                  </a:lnTo>
                  <a:lnTo>
                    <a:pt x="139192" y="724408"/>
                  </a:lnTo>
                  <a:lnTo>
                    <a:pt x="139192" y="718058"/>
                  </a:lnTo>
                  <a:lnTo>
                    <a:pt x="139192" y="724408"/>
                  </a:lnTo>
                  <a:cubicBezTo>
                    <a:pt x="62357" y="724535"/>
                    <a:pt x="0" y="662178"/>
                    <a:pt x="0" y="585216"/>
                  </a:cubicBezTo>
                  <a:lnTo>
                    <a:pt x="0" y="139192"/>
                  </a:lnTo>
                  <a:lnTo>
                    <a:pt x="6350" y="139192"/>
                  </a:lnTo>
                  <a:lnTo>
                    <a:pt x="0" y="139192"/>
                  </a:lnTo>
                  <a:moveTo>
                    <a:pt x="12700" y="139192"/>
                  </a:moveTo>
                  <a:lnTo>
                    <a:pt x="12700" y="585216"/>
                  </a:lnTo>
                  <a:lnTo>
                    <a:pt x="6350" y="585216"/>
                  </a:lnTo>
                  <a:lnTo>
                    <a:pt x="12700" y="585216"/>
                  </a:lnTo>
                  <a:cubicBezTo>
                    <a:pt x="12700" y="655066"/>
                    <a:pt x="69342" y="711708"/>
                    <a:pt x="139192" y="711708"/>
                  </a:cubicBezTo>
                  <a:lnTo>
                    <a:pt x="585216" y="711708"/>
                  </a:lnTo>
                  <a:cubicBezTo>
                    <a:pt x="655066" y="711708"/>
                    <a:pt x="711708" y="655066"/>
                    <a:pt x="711708" y="585216"/>
                  </a:cubicBezTo>
                  <a:lnTo>
                    <a:pt x="711708" y="139192"/>
                  </a:lnTo>
                  <a:cubicBezTo>
                    <a:pt x="711708" y="69342"/>
                    <a:pt x="655066" y="12700"/>
                    <a:pt x="585216" y="12700"/>
                  </a:cubicBezTo>
                  <a:lnTo>
                    <a:pt x="139192" y="12700"/>
                  </a:lnTo>
                  <a:lnTo>
                    <a:pt x="139192" y="6350"/>
                  </a:lnTo>
                  <a:lnTo>
                    <a:pt x="139192" y="12700"/>
                  </a:lnTo>
                  <a:cubicBezTo>
                    <a:pt x="69342" y="12700"/>
                    <a:pt x="12700" y="69342"/>
                    <a:pt x="12700" y="139192"/>
                  </a:cubicBezTo>
                  <a:close/>
                </a:path>
              </a:pathLst>
            </a:custGeom>
            <a:solidFill>
              <a:srgbClr val="B2D4E5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2686854" y="4819352"/>
            <a:ext cx="543371" cy="543371"/>
            <a:chOff x="0" y="0"/>
            <a:chExt cx="724495" cy="72449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6350" y="6350"/>
              <a:ext cx="711708" cy="711835"/>
            </a:xfrm>
            <a:custGeom>
              <a:avLst/>
              <a:gdLst/>
              <a:ahLst/>
              <a:cxnLst/>
              <a:rect r="r" b="b" t="t" l="l"/>
              <a:pathLst>
                <a:path h="711835" w="711708">
                  <a:moveTo>
                    <a:pt x="0" y="132842"/>
                  </a:moveTo>
                  <a:cubicBezTo>
                    <a:pt x="0" y="59436"/>
                    <a:pt x="59436" y="0"/>
                    <a:pt x="132842" y="0"/>
                  </a:cubicBezTo>
                  <a:lnTo>
                    <a:pt x="578866" y="0"/>
                  </a:lnTo>
                  <a:cubicBezTo>
                    <a:pt x="652272" y="0"/>
                    <a:pt x="711708" y="59436"/>
                    <a:pt x="711708" y="132842"/>
                  </a:cubicBezTo>
                  <a:lnTo>
                    <a:pt x="711708" y="578866"/>
                  </a:lnTo>
                  <a:cubicBezTo>
                    <a:pt x="711708" y="652272"/>
                    <a:pt x="652272" y="711708"/>
                    <a:pt x="578866" y="711708"/>
                  </a:cubicBezTo>
                  <a:lnTo>
                    <a:pt x="132842" y="711708"/>
                  </a:lnTo>
                  <a:cubicBezTo>
                    <a:pt x="59436" y="711835"/>
                    <a:pt x="0" y="652272"/>
                    <a:pt x="0" y="578866"/>
                  </a:cubicBezTo>
                  <a:close/>
                </a:path>
              </a:pathLst>
            </a:custGeom>
            <a:solidFill>
              <a:srgbClr val="CCEEFF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24408" cy="724535"/>
            </a:xfrm>
            <a:custGeom>
              <a:avLst/>
              <a:gdLst/>
              <a:ahLst/>
              <a:cxnLst/>
              <a:rect r="r" b="b" t="t" l="l"/>
              <a:pathLst>
                <a:path h="724535" w="724408">
                  <a:moveTo>
                    <a:pt x="0" y="139192"/>
                  </a:moveTo>
                  <a:cubicBezTo>
                    <a:pt x="0" y="62357"/>
                    <a:pt x="62357" y="0"/>
                    <a:pt x="139192" y="0"/>
                  </a:cubicBezTo>
                  <a:lnTo>
                    <a:pt x="585216" y="0"/>
                  </a:lnTo>
                  <a:lnTo>
                    <a:pt x="585216" y="6350"/>
                  </a:lnTo>
                  <a:lnTo>
                    <a:pt x="585216" y="0"/>
                  </a:lnTo>
                  <a:cubicBezTo>
                    <a:pt x="662051" y="0"/>
                    <a:pt x="724408" y="62357"/>
                    <a:pt x="724408" y="139192"/>
                  </a:cubicBezTo>
                  <a:lnTo>
                    <a:pt x="718058" y="139192"/>
                  </a:lnTo>
                  <a:lnTo>
                    <a:pt x="724408" y="139192"/>
                  </a:lnTo>
                  <a:lnTo>
                    <a:pt x="724408" y="585216"/>
                  </a:lnTo>
                  <a:lnTo>
                    <a:pt x="718058" y="585216"/>
                  </a:lnTo>
                  <a:lnTo>
                    <a:pt x="724408" y="585216"/>
                  </a:lnTo>
                  <a:cubicBezTo>
                    <a:pt x="724408" y="662051"/>
                    <a:pt x="662051" y="724408"/>
                    <a:pt x="585216" y="724408"/>
                  </a:cubicBezTo>
                  <a:lnTo>
                    <a:pt x="585216" y="718058"/>
                  </a:lnTo>
                  <a:lnTo>
                    <a:pt x="585216" y="724408"/>
                  </a:lnTo>
                  <a:lnTo>
                    <a:pt x="139192" y="724408"/>
                  </a:lnTo>
                  <a:lnTo>
                    <a:pt x="139192" y="718058"/>
                  </a:lnTo>
                  <a:lnTo>
                    <a:pt x="139192" y="724408"/>
                  </a:lnTo>
                  <a:cubicBezTo>
                    <a:pt x="62357" y="724535"/>
                    <a:pt x="0" y="662178"/>
                    <a:pt x="0" y="585216"/>
                  </a:cubicBezTo>
                  <a:lnTo>
                    <a:pt x="0" y="139192"/>
                  </a:lnTo>
                  <a:lnTo>
                    <a:pt x="6350" y="139192"/>
                  </a:lnTo>
                  <a:lnTo>
                    <a:pt x="0" y="139192"/>
                  </a:lnTo>
                  <a:moveTo>
                    <a:pt x="12700" y="139192"/>
                  </a:moveTo>
                  <a:lnTo>
                    <a:pt x="12700" y="585216"/>
                  </a:lnTo>
                  <a:lnTo>
                    <a:pt x="6350" y="585216"/>
                  </a:lnTo>
                  <a:lnTo>
                    <a:pt x="12700" y="585216"/>
                  </a:lnTo>
                  <a:cubicBezTo>
                    <a:pt x="12700" y="655066"/>
                    <a:pt x="69342" y="711708"/>
                    <a:pt x="139192" y="711708"/>
                  </a:cubicBezTo>
                  <a:lnTo>
                    <a:pt x="585216" y="711708"/>
                  </a:lnTo>
                  <a:cubicBezTo>
                    <a:pt x="655066" y="711708"/>
                    <a:pt x="711708" y="655066"/>
                    <a:pt x="711708" y="585216"/>
                  </a:cubicBezTo>
                  <a:lnTo>
                    <a:pt x="711708" y="139192"/>
                  </a:lnTo>
                  <a:cubicBezTo>
                    <a:pt x="711708" y="69342"/>
                    <a:pt x="655066" y="12700"/>
                    <a:pt x="585216" y="12700"/>
                  </a:cubicBezTo>
                  <a:lnTo>
                    <a:pt x="139192" y="12700"/>
                  </a:lnTo>
                  <a:lnTo>
                    <a:pt x="139192" y="6350"/>
                  </a:lnTo>
                  <a:lnTo>
                    <a:pt x="139192" y="12700"/>
                  </a:lnTo>
                  <a:cubicBezTo>
                    <a:pt x="69342" y="12700"/>
                    <a:pt x="12700" y="69342"/>
                    <a:pt x="12700" y="139192"/>
                  </a:cubicBezTo>
                  <a:close/>
                </a:path>
              </a:pathLst>
            </a:custGeom>
            <a:solidFill>
              <a:srgbClr val="B2D4E5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7683550" y="7372945"/>
            <a:ext cx="543371" cy="543371"/>
            <a:chOff x="0" y="0"/>
            <a:chExt cx="724495" cy="72449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6350" y="6350"/>
              <a:ext cx="711708" cy="711835"/>
            </a:xfrm>
            <a:custGeom>
              <a:avLst/>
              <a:gdLst/>
              <a:ahLst/>
              <a:cxnLst/>
              <a:rect r="r" b="b" t="t" l="l"/>
              <a:pathLst>
                <a:path h="711835" w="711708">
                  <a:moveTo>
                    <a:pt x="0" y="132842"/>
                  </a:moveTo>
                  <a:cubicBezTo>
                    <a:pt x="0" y="59436"/>
                    <a:pt x="59436" y="0"/>
                    <a:pt x="132842" y="0"/>
                  </a:cubicBezTo>
                  <a:lnTo>
                    <a:pt x="578866" y="0"/>
                  </a:lnTo>
                  <a:cubicBezTo>
                    <a:pt x="652272" y="0"/>
                    <a:pt x="711708" y="59436"/>
                    <a:pt x="711708" y="132842"/>
                  </a:cubicBezTo>
                  <a:lnTo>
                    <a:pt x="711708" y="578866"/>
                  </a:lnTo>
                  <a:cubicBezTo>
                    <a:pt x="711708" y="652272"/>
                    <a:pt x="652272" y="711708"/>
                    <a:pt x="578866" y="711708"/>
                  </a:cubicBezTo>
                  <a:lnTo>
                    <a:pt x="132842" y="711708"/>
                  </a:lnTo>
                  <a:cubicBezTo>
                    <a:pt x="59436" y="711835"/>
                    <a:pt x="0" y="652272"/>
                    <a:pt x="0" y="578866"/>
                  </a:cubicBezTo>
                  <a:close/>
                </a:path>
              </a:pathLst>
            </a:custGeom>
            <a:solidFill>
              <a:srgbClr val="CCEEFF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24408" cy="724535"/>
            </a:xfrm>
            <a:custGeom>
              <a:avLst/>
              <a:gdLst/>
              <a:ahLst/>
              <a:cxnLst/>
              <a:rect r="r" b="b" t="t" l="l"/>
              <a:pathLst>
                <a:path h="724535" w="724408">
                  <a:moveTo>
                    <a:pt x="0" y="139192"/>
                  </a:moveTo>
                  <a:cubicBezTo>
                    <a:pt x="0" y="62357"/>
                    <a:pt x="62357" y="0"/>
                    <a:pt x="139192" y="0"/>
                  </a:cubicBezTo>
                  <a:lnTo>
                    <a:pt x="585216" y="0"/>
                  </a:lnTo>
                  <a:lnTo>
                    <a:pt x="585216" y="6350"/>
                  </a:lnTo>
                  <a:lnTo>
                    <a:pt x="585216" y="0"/>
                  </a:lnTo>
                  <a:cubicBezTo>
                    <a:pt x="662051" y="0"/>
                    <a:pt x="724408" y="62357"/>
                    <a:pt x="724408" y="139192"/>
                  </a:cubicBezTo>
                  <a:lnTo>
                    <a:pt x="718058" y="139192"/>
                  </a:lnTo>
                  <a:lnTo>
                    <a:pt x="724408" y="139192"/>
                  </a:lnTo>
                  <a:lnTo>
                    <a:pt x="724408" y="585216"/>
                  </a:lnTo>
                  <a:lnTo>
                    <a:pt x="718058" y="585216"/>
                  </a:lnTo>
                  <a:lnTo>
                    <a:pt x="724408" y="585216"/>
                  </a:lnTo>
                  <a:cubicBezTo>
                    <a:pt x="724408" y="662051"/>
                    <a:pt x="662051" y="724408"/>
                    <a:pt x="585216" y="724408"/>
                  </a:cubicBezTo>
                  <a:lnTo>
                    <a:pt x="585216" y="718058"/>
                  </a:lnTo>
                  <a:lnTo>
                    <a:pt x="585216" y="724408"/>
                  </a:lnTo>
                  <a:lnTo>
                    <a:pt x="139192" y="724408"/>
                  </a:lnTo>
                  <a:lnTo>
                    <a:pt x="139192" y="718058"/>
                  </a:lnTo>
                  <a:lnTo>
                    <a:pt x="139192" y="724408"/>
                  </a:lnTo>
                  <a:cubicBezTo>
                    <a:pt x="62357" y="724535"/>
                    <a:pt x="0" y="662178"/>
                    <a:pt x="0" y="585216"/>
                  </a:cubicBezTo>
                  <a:lnTo>
                    <a:pt x="0" y="139192"/>
                  </a:lnTo>
                  <a:lnTo>
                    <a:pt x="6350" y="139192"/>
                  </a:lnTo>
                  <a:lnTo>
                    <a:pt x="0" y="139192"/>
                  </a:lnTo>
                  <a:moveTo>
                    <a:pt x="12700" y="139192"/>
                  </a:moveTo>
                  <a:lnTo>
                    <a:pt x="12700" y="585216"/>
                  </a:lnTo>
                  <a:lnTo>
                    <a:pt x="6350" y="585216"/>
                  </a:lnTo>
                  <a:lnTo>
                    <a:pt x="12700" y="585216"/>
                  </a:lnTo>
                  <a:cubicBezTo>
                    <a:pt x="12700" y="655066"/>
                    <a:pt x="69342" y="711708"/>
                    <a:pt x="139192" y="711708"/>
                  </a:cubicBezTo>
                  <a:lnTo>
                    <a:pt x="585216" y="711708"/>
                  </a:lnTo>
                  <a:cubicBezTo>
                    <a:pt x="655066" y="711708"/>
                    <a:pt x="711708" y="655066"/>
                    <a:pt x="711708" y="585216"/>
                  </a:cubicBezTo>
                  <a:lnTo>
                    <a:pt x="711708" y="139192"/>
                  </a:lnTo>
                  <a:cubicBezTo>
                    <a:pt x="711708" y="69342"/>
                    <a:pt x="655066" y="12700"/>
                    <a:pt x="585216" y="12700"/>
                  </a:cubicBezTo>
                  <a:lnTo>
                    <a:pt x="139192" y="12700"/>
                  </a:lnTo>
                  <a:lnTo>
                    <a:pt x="139192" y="6350"/>
                  </a:lnTo>
                  <a:lnTo>
                    <a:pt x="139192" y="12700"/>
                  </a:lnTo>
                  <a:cubicBezTo>
                    <a:pt x="69342" y="12700"/>
                    <a:pt x="12700" y="69342"/>
                    <a:pt x="12700" y="139192"/>
                  </a:cubicBezTo>
                  <a:close/>
                </a:path>
              </a:pathLst>
            </a:custGeom>
            <a:solidFill>
              <a:srgbClr val="B2D4E5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2686854" y="7372945"/>
            <a:ext cx="543371" cy="543371"/>
            <a:chOff x="0" y="0"/>
            <a:chExt cx="724495" cy="72449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6350" y="6350"/>
              <a:ext cx="711708" cy="711835"/>
            </a:xfrm>
            <a:custGeom>
              <a:avLst/>
              <a:gdLst/>
              <a:ahLst/>
              <a:cxnLst/>
              <a:rect r="r" b="b" t="t" l="l"/>
              <a:pathLst>
                <a:path h="711835" w="711708">
                  <a:moveTo>
                    <a:pt x="0" y="132842"/>
                  </a:moveTo>
                  <a:cubicBezTo>
                    <a:pt x="0" y="59436"/>
                    <a:pt x="59436" y="0"/>
                    <a:pt x="132842" y="0"/>
                  </a:cubicBezTo>
                  <a:lnTo>
                    <a:pt x="578866" y="0"/>
                  </a:lnTo>
                  <a:cubicBezTo>
                    <a:pt x="652272" y="0"/>
                    <a:pt x="711708" y="59436"/>
                    <a:pt x="711708" y="132842"/>
                  </a:cubicBezTo>
                  <a:lnTo>
                    <a:pt x="711708" y="578866"/>
                  </a:lnTo>
                  <a:cubicBezTo>
                    <a:pt x="711708" y="652272"/>
                    <a:pt x="652272" y="711708"/>
                    <a:pt x="578866" y="711708"/>
                  </a:cubicBezTo>
                  <a:lnTo>
                    <a:pt x="132842" y="711708"/>
                  </a:lnTo>
                  <a:cubicBezTo>
                    <a:pt x="59436" y="711835"/>
                    <a:pt x="0" y="652272"/>
                    <a:pt x="0" y="578866"/>
                  </a:cubicBezTo>
                  <a:close/>
                </a:path>
              </a:pathLst>
            </a:custGeom>
            <a:solidFill>
              <a:srgbClr val="CCEEF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724408" cy="724535"/>
            </a:xfrm>
            <a:custGeom>
              <a:avLst/>
              <a:gdLst/>
              <a:ahLst/>
              <a:cxnLst/>
              <a:rect r="r" b="b" t="t" l="l"/>
              <a:pathLst>
                <a:path h="724535" w="724408">
                  <a:moveTo>
                    <a:pt x="0" y="139192"/>
                  </a:moveTo>
                  <a:cubicBezTo>
                    <a:pt x="0" y="62357"/>
                    <a:pt x="62357" y="0"/>
                    <a:pt x="139192" y="0"/>
                  </a:cubicBezTo>
                  <a:lnTo>
                    <a:pt x="585216" y="0"/>
                  </a:lnTo>
                  <a:lnTo>
                    <a:pt x="585216" y="6350"/>
                  </a:lnTo>
                  <a:lnTo>
                    <a:pt x="585216" y="0"/>
                  </a:lnTo>
                  <a:cubicBezTo>
                    <a:pt x="662051" y="0"/>
                    <a:pt x="724408" y="62357"/>
                    <a:pt x="724408" y="139192"/>
                  </a:cubicBezTo>
                  <a:lnTo>
                    <a:pt x="718058" y="139192"/>
                  </a:lnTo>
                  <a:lnTo>
                    <a:pt x="724408" y="139192"/>
                  </a:lnTo>
                  <a:lnTo>
                    <a:pt x="724408" y="585216"/>
                  </a:lnTo>
                  <a:lnTo>
                    <a:pt x="718058" y="585216"/>
                  </a:lnTo>
                  <a:lnTo>
                    <a:pt x="724408" y="585216"/>
                  </a:lnTo>
                  <a:cubicBezTo>
                    <a:pt x="724408" y="662051"/>
                    <a:pt x="662051" y="724408"/>
                    <a:pt x="585216" y="724408"/>
                  </a:cubicBezTo>
                  <a:lnTo>
                    <a:pt x="585216" y="718058"/>
                  </a:lnTo>
                  <a:lnTo>
                    <a:pt x="585216" y="724408"/>
                  </a:lnTo>
                  <a:lnTo>
                    <a:pt x="139192" y="724408"/>
                  </a:lnTo>
                  <a:lnTo>
                    <a:pt x="139192" y="718058"/>
                  </a:lnTo>
                  <a:lnTo>
                    <a:pt x="139192" y="724408"/>
                  </a:lnTo>
                  <a:cubicBezTo>
                    <a:pt x="62357" y="724535"/>
                    <a:pt x="0" y="662178"/>
                    <a:pt x="0" y="585216"/>
                  </a:cubicBezTo>
                  <a:lnTo>
                    <a:pt x="0" y="139192"/>
                  </a:lnTo>
                  <a:lnTo>
                    <a:pt x="6350" y="139192"/>
                  </a:lnTo>
                  <a:lnTo>
                    <a:pt x="0" y="139192"/>
                  </a:lnTo>
                  <a:moveTo>
                    <a:pt x="12700" y="139192"/>
                  </a:moveTo>
                  <a:lnTo>
                    <a:pt x="12700" y="585216"/>
                  </a:lnTo>
                  <a:lnTo>
                    <a:pt x="6350" y="585216"/>
                  </a:lnTo>
                  <a:lnTo>
                    <a:pt x="12700" y="585216"/>
                  </a:lnTo>
                  <a:cubicBezTo>
                    <a:pt x="12700" y="655066"/>
                    <a:pt x="69342" y="711708"/>
                    <a:pt x="139192" y="711708"/>
                  </a:cubicBezTo>
                  <a:lnTo>
                    <a:pt x="585216" y="711708"/>
                  </a:lnTo>
                  <a:cubicBezTo>
                    <a:pt x="655066" y="711708"/>
                    <a:pt x="711708" y="655066"/>
                    <a:pt x="711708" y="585216"/>
                  </a:cubicBezTo>
                  <a:lnTo>
                    <a:pt x="711708" y="139192"/>
                  </a:lnTo>
                  <a:cubicBezTo>
                    <a:pt x="711708" y="69342"/>
                    <a:pt x="655066" y="12700"/>
                    <a:pt x="585216" y="12700"/>
                  </a:cubicBezTo>
                  <a:lnTo>
                    <a:pt x="139192" y="12700"/>
                  </a:lnTo>
                  <a:lnTo>
                    <a:pt x="139192" y="6350"/>
                  </a:lnTo>
                  <a:lnTo>
                    <a:pt x="139192" y="12700"/>
                  </a:lnTo>
                  <a:cubicBezTo>
                    <a:pt x="69342" y="12700"/>
                    <a:pt x="12700" y="69342"/>
                    <a:pt x="12700" y="139192"/>
                  </a:cubicBezTo>
                  <a:close/>
                </a:path>
              </a:pathLst>
            </a:custGeom>
            <a:solidFill>
              <a:srgbClr val="B2D4E5"/>
            </a:solidFill>
          </p:spPr>
        </p:sp>
      </p:grpSp>
      <p:sp>
        <p:nvSpPr>
          <p:cNvPr name="Freeform 23" id="23"/>
          <p:cNvSpPr/>
          <p:nvPr/>
        </p:nvSpPr>
        <p:spPr>
          <a:xfrm flipH="false" flipV="false" rot="0">
            <a:off x="3645414" y="0"/>
            <a:ext cx="3638086" cy="3638459"/>
          </a:xfrm>
          <a:custGeom>
            <a:avLst/>
            <a:gdLst/>
            <a:ahLst/>
            <a:cxnLst/>
            <a:rect r="r" b="b" t="t" l="l"/>
            <a:pathLst>
              <a:path h="3638459" w="3638086">
                <a:moveTo>
                  <a:pt x="0" y="0"/>
                </a:moveTo>
                <a:lnTo>
                  <a:pt x="3638086" y="0"/>
                </a:lnTo>
                <a:lnTo>
                  <a:pt x="3638086" y="3638459"/>
                </a:lnTo>
                <a:lnTo>
                  <a:pt x="0" y="36384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" t="0" r="-5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3777342" y="3442939"/>
            <a:ext cx="3495285" cy="2941135"/>
          </a:xfrm>
          <a:custGeom>
            <a:avLst/>
            <a:gdLst/>
            <a:ahLst/>
            <a:cxnLst/>
            <a:rect r="r" b="b" t="t" l="l"/>
            <a:pathLst>
              <a:path h="2941135" w="3495285">
                <a:moveTo>
                  <a:pt x="0" y="0"/>
                </a:moveTo>
                <a:lnTo>
                  <a:pt x="3495286" y="0"/>
                </a:lnTo>
                <a:lnTo>
                  <a:pt x="3495286" y="2941135"/>
                </a:lnTo>
                <a:lnTo>
                  <a:pt x="0" y="29411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4736" t="0" r="-24736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3851775" y="6791939"/>
            <a:ext cx="3495285" cy="3373003"/>
          </a:xfrm>
          <a:custGeom>
            <a:avLst/>
            <a:gdLst/>
            <a:ahLst/>
            <a:cxnLst/>
            <a:rect r="r" b="b" t="t" l="l"/>
            <a:pathLst>
              <a:path h="3373003" w="3495285">
                <a:moveTo>
                  <a:pt x="0" y="0"/>
                </a:moveTo>
                <a:lnTo>
                  <a:pt x="3495285" y="0"/>
                </a:lnTo>
                <a:lnTo>
                  <a:pt x="3495285" y="3373002"/>
                </a:lnTo>
                <a:lnTo>
                  <a:pt x="0" y="33730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72602" t="0" r="-72602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" y="3261836"/>
            <a:ext cx="3869556" cy="3109773"/>
          </a:xfrm>
          <a:custGeom>
            <a:avLst/>
            <a:gdLst/>
            <a:ahLst/>
            <a:cxnLst/>
            <a:rect r="r" b="b" t="t" l="l"/>
            <a:pathLst>
              <a:path h="3109773" w="3869556">
                <a:moveTo>
                  <a:pt x="0" y="0"/>
                </a:moveTo>
                <a:lnTo>
                  <a:pt x="3869556" y="0"/>
                </a:lnTo>
                <a:lnTo>
                  <a:pt x="3869556" y="3109773"/>
                </a:lnTo>
                <a:lnTo>
                  <a:pt x="0" y="310977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2216" r="0" b="-12216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-15875" y="161487"/>
            <a:ext cx="3793218" cy="2637970"/>
          </a:xfrm>
          <a:custGeom>
            <a:avLst/>
            <a:gdLst/>
            <a:ahLst/>
            <a:cxnLst/>
            <a:rect r="r" b="b" t="t" l="l"/>
            <a:pathLst>
              <a:path h="2637970" w="3793218">
                <a:moveTo>
                  <a:pt x="0" y="0"/>
                </a:moveTo>
                <a:lnTo>
                  <a:pt x="3793217" y="0"/>
                </a:lnTo>
                <a:lnTo>
                  <a:pt x="3793217" y="2637969"/>
                </a:lnTo>
                <a:lnTo>
                  <a:pt x="0" y="263796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802" t="0" r="-218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-15875" y="7201135"/>
            <a:ext cx="3531160" cy="2226085"/>
          </a:xfrm>
          <a:custGeom>
            <a:avLst/>
            <a:gdLst/>
            <a:ahLst/>
            <a:cxnLst/>
            <a:rect r="r" b="b" t="t" l="l"/>
            <a:pathLst>
              <a:path h="2226085" w="3531160">
                <a:moveTo>
                  <a:pt x="0" y="0"/>
                </a:moveTo>
                <a:lnTo>
                  <a:pt x="3531160" y="0"/>
                </a:lnTo>
                <a:lnTo>
                  <a:pt x="3531160" y="2226085"/>
                </a:lnTo>
                <a:lnTo>
                  <a:pt x="0" y="222608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2188" r="0" b="-2188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7683550" y="391715"/>
            <a:ext cx="6570166" cy="826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25"/>
              </a:lnSpc>
            </a:pPr>
            <a:r>
              <a:rPr lang="en-US" sz="4875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Hardware Components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875240" y="2379018"/>
            <a:ext cx="159990" cy="335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7"/>
              </a:lnSpc>
            </a:pPr>
            <a:r>
              <a:rPr lang="en-US" sz="2937" b="true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459390" y="2241798"/>
            <a:ext cx="3114080" cy="408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2437" b="true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DHT 11 SENSOR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459390" y="2716114"/>
            <a:ext cx="3994994" cy="121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 humidity and temperature sensor that provides real-time data to the system.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852499" y="2379018"/>
            <a:ext cx="211931" cy="335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7"/>
              </a:lnSpc>
            </a:pPr>
            <a:r>
              <a:rPr lang="en-US" sz="2937" b="true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3462695" y="2241798"/>
            <a:ext cx="3994994" cy="797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2437" b="true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ESP 8266 MICROCONTROLLER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3462695" y="3105299"/>
            <a:ext cx="3994994" cy="121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The brain of the system, responsible for processing sensor data and controlling devices.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849492" y="4942285"/>
            <a:ext cx="211485" cy="335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7"/>
              </a:lnSpc>
            </a:pPr>
            <a:r>
              <a:rPr lang="en-US" sz="2937" b="true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8459390" y="4805065"/>
            <a:ext cx="3114080" cy="408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2437" b="true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MOSFET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8459390" y="5279380"/>
            <a:ext cx="3994994" cy="1594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 semiconductor device that acts as a switch, allowing the microcontroller to control the power flow to devices.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2857857" y="4942285"/>
            <a:ext cx="201365" cy="335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7"/>
              </a:lnSpc>
            </a:pPr>
            <a:r>
              <a:rPr lang="en-US" sz="2937" b="true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4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3462695" y="4805065"/>
            <a:ext cx="3114080" cy="408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2437" b="true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JUMPER WIRES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3462695" y="5279380"/>
            <a:ext cx="3994994" cy="835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These are used to connect the various components.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7849046" y="7495877"/>
            <a:ext cx="212229" cy="335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7"/>
              </a:lnSpc>
            </a:pPr>
            <a:r>
              <a:rPr lang="en-US" sz="2937" b="true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5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8459390" y="7358657"/>
            <a:ext cx="3114080" cy="408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2437" b="true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FANS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8459390" y="7832972"/>
            <a:ext cx="3994994" cy="121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The devices being controlled by the system, providing cooling and ventilation.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2845206" y="7495877"/>
            <a:ext cx="226516" cy="335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7"/>
              </a:lnSpc>
            </a:pPr>
            <a:r>
              <a:rPr lang="en-US" sz="2937" b="true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6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3462695" y="7358657"/>
            <a:ext cx="3114080" cy="408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2437" b="true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DIODE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3462695" y="7832972"/>
            <a:ext cx="3994994" cy="1594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 semiconductor device that allows current to flow in only one direction, ensuring the proper flow of electricity.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4902"/>
              </a:srgbClr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818555" y="595610"/>
            <a:ext cx="6140054" cy="815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812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 Flow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813792" y="1594261"/>
            <a:ext cx="8218140" cy="2048308"/>
            <a:chOff x="0" y="0"/>
            <a:chExt cx="10957520" cy="273107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350" y="7353"/>
              <a:ext cx="10944860" cy="2716324"/>
            </a:xfrm>
            <a:custGeom>
              <a:avLst/>
              <a:gdLst/>
              <a:ahLst/>
              <a:cxnLst/>
              <a:rect r="r" b="b" t="t" l="l"/>
              <a:pathLst>
                <a:path h="2716324" w="10944860">
                  <a:moveTo>
                    <a:pt x="0" y="151626"/>
                  </a:moveTo>
                  <a:cubicBezTo>
                    <a:pt x="0" y="67945"/>
                    <a:pt x="58928" y="0"/>
                    <a:pt x="131572" y="0"/>
                  </a:cubicBezTo>
                  <a:lnTo>
                    <a:pt x="10813288" y="0"/>
                  </a:lnTo>
                  <a:cubicBezTo>
                    <a:pt x="10885932" y="0"/>
                    <a:pt x="10944860" y="67945"/>
                    <a:pt x="10944860" y="151626"/>
                  </a:cubicBezTo>
                  <a:lnTo>
                    <a:pt x="10944860" y="2564698"/>
                  </a:lnTo>
                  <a:cubicBezTo>
                    <a:pt x="10944860" y="2648526"/>
                    <a:pt x="10885932" y="2716324"/>
                    <a:pt x="10813288" y="2716324"/>
                  </a:cubicBezTo>
                  <a:lnTo>
                    <a:pt x="131572" y="2716324"/>
                  </a:lnTo>
                  <a:cubicBezTo>
                    <a:pt x="58928" y="2716324"/>
                    <a:pt x="0" y="2648526"/>
                    <a:pt x="0" y="2564698"/>
                  </a:cubicBezTo>
                  <a:close/>
                </a:path>
              </a:pathLst>
            </a:custGeom>
            <a:solidFill>
              <a:srgbClr val="CCEE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957560" cy="2731030"/>
            </a:xfrm>
            <a:custGeom>
              <a:avLst/>
              <a:gdLst/>
              <a:ahLst/>
              <a:cxnLst/>
              <a:rect r="r" b="b" t="t" l="l"/>
              <a:pathLst>
                <a:path h="2731030" w="10957560">
                  <a:moveTo>
                    <a:pt x="0" y="158979"/>
                  </a:moveTo>
                  <a:cubicBezTo>
                    <a:pt x="0" y="71180"/>
                    <a:pt x="61722" y="0"/>
                    <a:pt x="137922" y="0"/>
                  </a:cubicBezTo>
                  <a:lnTo>
                    <a:pt x="10819638" y="0"/>
                  </a:lnTo>
                  <a:lnTo>
                    <a:pt x="10819638" y="7353"/>
                  </a:lnTo>
                  <a:lnTo>
                    <a:pt x="10819638" y="0"/>
                  </a:lnTo>
                  <a:cubicBezTo>
                    <a:pt x="10895711" y="0"/>
                    <a:pt x="10957560" y="71180"/>
                    <a:pt x="10957560" y="158979"/>
                  </a:cubicBezTo>
                  <a:lnTo>
                    <a:pt x="10951210" y="158979"/>
                  </a:lnTo>
                  <a:lnTo>
                    <a:pt x="10957560" y="158979"/>
                  </a:lnTo>
                  <a:lnTo>
                    <a:pt x="10957560" y="2572051"/>
                  </a:lnTo>
                  <a:lnTo>
                    <a:pt x="10951210" y="2572051"/>
                  </a:lnTo>
                  <a:lnTo>
                    <a:pt x="10957560" y="2572051"/>
                  </a:lnTo>
                  <a:cubicBezTo>
                    <a:pt x="10957560" y="2659850"/>
                    <a:pt x="10895838" y="2731030"/>
                    <a:pt x="10819638" y="2731030"/>
                  </a:cubicBezTo>
                  <a:lnTo>
                    <a:pt x="10819638" y="2723677"/>
                  </a:lnTo>
                  <a:lnTo>
                    <a:pt x="10819638" y="2731030"/>
                  </a:lnTo>
                  <a:lnTo>
                    <a:pt x="137922" y="2731030"/>
                  </a:lnTo>
                  <a:lnTo>
                    <a:pt x="137922" y="2723677"/>
                  </a:lnTo>
                  <a:lnTo>
                    <a:pt x="137922" y="2731030"/>
                  </a:lnTo>
                  <a:cubicBezTo>
                    <a:pt x="61722" y="2731030"/>
                    <a:pt x="0" y="2659850"/>
                    <a:pt x="0" y="2572051"/>
                  </a:cubicBezTo>
                  <a:lnTo>
                    <a:pt x="0" y="158979"/>
                  </a:lnTo>
                  <a:lnTo>
                    <a:pt x="6350" y="158979"/>
                  </a:lnTo>
                  <a:lnTo>
                    <a:pt x="0" y="158979"/>
                  </a:lnTo>
                  <a:moveTo>
                    <a:pt x="12700" y="158979"/>
                  </a:moveTo>
                  <a:lnTo>
                    <a:pt x="12700" y="2572051"/>
                  </a:lnTo>
                  <a:lnTo>
                    <a:pt x="6350" y="2572051"/>
                  </a:lnTo>
                  <a:lnTo>
                    <a:pt x="12700" y="2572051"/>
                  </a:lnTo>
                  <a:cubicBezTo>
                    <a:pt x="12700" y="2651761"/>
                    <a:pt x="68707" y="2716324"/>
                    <a:pt x="137922" y="2716324"/>
                  </a:cubicBezTo>
                  <a:lnTo>
                    <a:pt x="10819638" y="2716324"/>
                  </a:lnTo>
                  <a:cubicBezTo>
                    <a:pt x="10888853" y="2716324"/>
                    <a:pt x="10944860" y="2651615"/>
                    <a:pt x="10944860" y="2572051"/>
                  </a:cubicBezTo>
                  <a:lnTo>
                    <a:pt x="10944860" y="158979"/>
                  </a:lnTo>
                  <a:cubicBezTo>
                    <a:pt x="10944860" y="79269"/>
                    <a:pt x="10888853" y="14707"/>
                    <a:pt x="10819638" y="14707"/>
                  </a:cubicBezTo>
                  <a:lnTo>
                    <a:pt x="137922" y="14707"/>
                  </a:lnTo>
                  <a:lnTo>
                    <a:pt x="137922" y="7353"/>
                  </a:lnTo>
                  <a:lnTo>
                    <a:pt x="137922" y="14707"/>
                  </a:lnTo>
                  <a:cubicBezTo>
                    <a:pt x="68707" y="14707"/>
                    <a:pt x="12700" y="79416"/>
                    <a:pt x="12700" y="158979"/>
                  </a:cubicBezTo>
                  <a:close/>
                </a:path>
              </a:pathLst>
            </a:custGeom>
            <a:solidFill>
              <a:srgbClr val="B2D4E5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2077" y="1901428"/>
            <a:ext cx="5733009" cy="412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375" b="true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Getting Data from Sensor to Arduino IDE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61889" y="2569666"/>
            <a:ext cx="7721947" cy="82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Voltage and current sensors measure electrical parameters and transmit data to the Arduino IDE.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9256216" y="1594261"/>
            <a:ext cx="8218140" cy="2048308"/>
            <a:chOff x="0" y="0"/>
            <a:chExt cx="10957520" cy="273107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6350" y="7353"/>
              <a:ext cx="10944860" cy="2716324"/>
            </a:xfrm>
            <a:custGeom>
              <a:avLst/>
              <a:gdLst/>
              <a:ahLst/>
              <a:cxnLst/>
              <a:rect r="r" b="b" t="t" l="l"/>
              <a:pathLst>
                <a:path h="2716324" w="10944860">
                  <a:moveTo>
                    <a:pt x="0" y="151626"/>
                  </a:moveTo>
                  <a:cubicBezTo>
                    <a:pt x="0" y="67945"/>
                    <a:pt x="58928" y="0"/>
                    <a:pt x="131572" y="0"/>
                  </a:cubicBezTo>
                  <a:lnTo>
                    <a:pt x="10813288" y="0"/>
                  </a:lnTo>
                  <a:cubicBezTo>
                    <a:pt x="10885932" y="0"/>
                    <a:pt x="10944860" y="67945"/>
                    <a:pt x="10944860" y="151626"/>
                  </a:cubicBezTo>
                  <a:lnTo>
                    <a:pt x="10944860" y="2564698"/>
                  </a:lnTo>
                  <a:cubicBezTo>
                    <a:pt x="10944860" y="2648526"/>
                    <a:pt x="10885932" y="2716324"/>
                    <a:pt x="10813288" y="2716324"/>
                  </a:cubicBezTo>
                  <a:lnTo>
                    <a:pt x="131572" y="2716324"/>
                  </a:lnTo>
                  <a:cubicBezTo>
                    <a:pt x="58928" y="2716324"/>
                    <a:pt x="0" y="2648526"/>
                    <a:pt x="0" y="2564698"/>
                  </a:cubicBezTo>
                  <a:close/>
                </a:path>
              </a:pathLst>
            </a:custGeom>
            <a:solidFill>
              <a:srgbClr val="CCEE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957560" cy="2731030"/>
            </a:xfrm>
            <a:custGeom>
              <a:avLst/>
              <a:gdLst/>
              <a:ahLst/>
              <a:cxnLst/>
              <a:rect r="r" b="b" t="t" l="l"/>
              <a:pathLst>
                <a:path h="2731030" w="10957560">
                  <a:moveTo>
                    <a:pt x="0" y="158979"/>
                  </a:moveTo>
                  <a:cubicBezTo>
                    <a:pt x="0" y="71180"/>
                    <a:pt x="61722" y="0"/>
                    <a:pt x="137922" y="0"/>
                  </a:cubicBezTo>
                  <a:lnTo>
                    <a:pt x="10819638" y="0"/>
                  </a:lnTo>
                  <a:lnTo>
                    <a:pt x="10819638" y="7353"/>
                  </a:lnTo>
                  <a:lnTo>
                    <a:pt x="10819638" y="0"/>
                  </a:lnTo>
                  <a:cubicBezTo>
                    <a:pt x="10895711" y="0"/>
                    <a:pt x="10957560" y="71180"/>
                    <a:pt x="10957560" y="158979"/>
                  </a:cubicBezTo>
                  <a:lnTo>
                    <a:pt x="10951210" y="158979"/>
                  </a:lnTo>
                  <a:lnTo>
                    <a:pt x="10957560" y="158979"/>
                  </a:lnTo>
                  <a:lnTo>
                    <a:pt x="10957560" y="2572051"/>
                  </a:lnTo>
                  <a:lnTo>
                    <a:pt x="10951210" y="2572051"/>
                  </a:lnTo>
                  <a:lnTo>
                    <a:pt x="10957560" y="2572051"/>
                  </a:lnTo>
                  <a:cubicBezTo>
                    <a:pt x="10957560" y="2659850"/>
                    <a:pt x="10895838" y="2731030"/>
                    <a:pt x="10819638" y="2731030"/>
                  </a:cubicBezTo>
                  <a:lnTo>
                    <a:pt x="10819638" y="2723677"/>
                  </a:lnTo>
                  <a:lnTo>
                    <a:pt x="10819638" y="2731030"/>
                  </a:lnTo>
                  <a:lnTo>
                    <a:pt x="137922" y="2731030"/>
                  </a:lnTo>
                  <a:lnTo>
                    <a:pt x="137922" y="2723677"/>
                  </a:lnTo>
                  <a:lnTo>
                    <a:pt x="137922" y="2731030"/>
                  </a:lnTo>
                  <a:cubicBezTo>
                    <a:pt x="61722" y="2731030"/>
                    <a:pt x="0" y="2659850"/>
                    <a:pt x="0" y="2572051"/>
                  </a:cubicBezTo>
                  <a:lnTo>
                    <a:pt x="0" y="158979"/>
                  </a:lnTo>
                  <a:lnTo>
                    <a:pt x="6350" y="158979"/>
                  </a:lnTo>
                  <a:lnTo>
                    <a:pt x="0" y="158979"/>
                  </a:lnTo>
                  <a:moveTo>
                    <a:pt x="12700" y="158979"/>
                  </a:moveTo>
                  <a:lnTo>
                    <a:pt x="12700" y="2572051"/>
                  </a:lnTo>
                  <a:lnTo>
                    <a:pt x="6350" y="2572051"/>
                  </a:lnTo>
                  <a:lnTo>
                    <a:pt x="12700" y="2572051"/>
                  </a:lnTo>
                  <a:cubicBezTo>
                    <a:pt x="12700" y="2651761"/>
                    <a:pt x="68707" y="2716324"/>
                    <a:pt x="137922" y="2716324"/>
                  </a:cubicBezTo>
                  <a:lnTo>
                    <a:pt x="10819638" y="2716324"/>
                  </a:lnTo>
                  <a:cubicBezTo>
                    <a:pt x="10888853" y="2716324"/>
                    <a:pt x="10944860" y="2651615"/>
                    <a:pt x="10944860" y="2572051"/>
                  </a:cubicBezTo>
                  <a:lnTo>
                    <a:pt x="10944860" y="158979"/>
                  </a:lnTo>
                  <a:cubicBezTo>
                    <a:pt x="10944860" y="79269"/>
                    <a:pt x="10888853" y="14707"/>
                    <a:pt x="10819638" y="14707"/>
                  </a:cubicBezTo>
                  <a:lnTo>
                    <a:pt x="137922" y="14707"/>
                  </a:lnTo>
                  <a:lnTo>
                    <a:pt x="137922" y="7353"/>
                  </a:lnTo>
                  <a:lnTo>
                    <a:pt x="137922" y="14707"/>
                  </a:lnTo>
                  <a:cubicBezTo>
                    <a:pt x="68707" y="14707"/>
                    <a:pt x="12700" y="79416"/>
                    <a:pt x="12700" y="158979"/>
                  </a:cubicBezTo>
                  <a:close/>
                </a:path>
              </a:pathLst>
            </a:custGeom>
            <a:solidFill>
              <a:srgbClr val="B2D4E5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9504312" y="1901428"/>
            <a:ext cx="6115942" cy="412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375" b="true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Data Sending from Arduino to ThingsSpeak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504312" y="2569666"/>
            <a:ext cx="7721947" cy="82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The Arduino processes and analyzes the data to identify patterns and anomalies.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813792" y="3866852"/>
            <a:ext cx="8218140" cy="1768822"/>
            <a:chOff x="0" y="0"/>
            <a:chExt cx="10957520" cy="235843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6350" y="6350"/>
              <a:ext cx="10944860" cy="2345690"/>
            </a:xfrm>
            <a:custGeom>
              <a:avLst/>
              <a:gdLst/>
              <a:ahLst/>
              <a:cxnLst/>
              <a:rect r="r" b="b" t="t" l="l"/>
              <a:pathLst>
                <a:path h="2345690" w="10944860">
                  <a:moveTo>
                    <a:pt x="0" y="130937"/>
                  </a:moveTo>
                  <a:cubicBezTo>
                    <a:pt x="0" y="58674"/>
                    <a:pt x="58928" y="0"/>
                    <a:pt x="131572" y="0"/>
                  </a:cubicBezTo>
                  <a:lnTo>
                    <a:pt x="10813288" y="0"/>
                  </a:lnTo>
                  <a:cubicBezTo>
                    <a:pt x="10885932" y="0"/>
                    <a:pt x="10944860" y="58674"/>
                    <a:pt x="10944860" y="130937"/>
                  </a:cubicBezTo>
                  <a:lnTo>
                    <a:pt x="10944860" y="2214753"/>
                  </a:lnTo>
                  <a:cubicBezTo>
                    <a:pt x="10944860" y="2287143"/>
                    <a:pt x="10885932" y="2345690"/>
                    <a:pt x="10813288" y="2345690"/>
                  </a:cubicBezTo>
                  <a:lnTo>
                    <a:pt x="131572" y="2345690"/>
                  </a:lnTo>
                  <a:cubicBezTo>
                    <a:pt x="58928" y="2345690"/>
                    <a:pt x="0" y="2287143"/>
                    <a:pt x="0" y="2214753"/>
                  </a:cubicBezTo>
                  <a:close/>
                </a:path>
              </a:pathLst>
            </a:custGeom>
            <a:solidFill>
              <a:srgbClr val="CCEE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957560" cy="2358390"/>
            </a:xfrm>
            <a:custGeom>
              <a:avLst/>
              <a:gdLst/>
              <a:ahLst/>
              <a:cxnLst/>
              <a:rect r="r" b="b" t="t" l="l"/>
              <a:pathLst>
                <a:path h="2358390" w="10957560">
                  <a:moveTo>
                    <a:pt x="0" y="137287"/>
                  </a:moveTo>
                  <a:cubicBezTo>
                    <a:pt x="0" y="61468"/>
                    <a:pt x="61722" y="0"/>
                    <a:pt x="137922" y="0"/>
                  </a:cubicBezTo>
                  <a:lnTo>
                    <a:pt x="10819638" y="0"/>
                  </a:lnTo>
                  <a:lnTo>
                    <a:pt x="10819638" y="6350"/>
                  </a:lnTo>
                  <a:lnTo>
                    <a:pt x="10819638" y="0"/>
                  </a:lnTo>
                  <a:cubicBezTo>
                    <a:pt x="10895711" y="0"/>
                    <a:pt x="10957560" y="61468"/>
                    <a:pt x="10957560" y="137287"/>
                  </a:cubicBezTo>
                  <a:lnTo>
                    <a:pt x="10951210" y="137287"/>
                  </a:lnTo>
                  <a:lnTo>
                    <a:pt x="10957560" y="137287"/>
                  </a:lnTo>
                  <a:lnTo>
                    <a:pt x="10957560" y="2221103"/>
                  </a:lnTo>
                  <a:lnTo>
                    <a:pt x="10951210" y="2221103"/>
                  </a:lnTo>
                  <a:lnTo>
                    <a:pt x="10957560" y="2221103"/>
                  </a:lnTo>
                  <a:cubicBezTo>
                    <a:pt x="10957560" y="2296922"/>
                    <a:pt x="10895838" y="2358390"/>
                    <a:pt x="10819638" y="2358390"/>
                  </a:cubicBezTo>
                  <a:lnTo>
                    <a:pt x="10819638" y="2352040"/>
                  </a:lnTo>
                  <a:lnTo>
                    <a:pt x="10819638" y="2358390"/>
                  </a:lnTo>
                  <a:lnTo>
                    <a:pt x="137922" y="2358390"/>
                  </a:lnTo>
                  <a:lnTo>
                    <a:pt x="137922" y="2352040"/>
                  </a:lnTo>
                  <a:lnTo>
                    <a:pt x="137922" y="2358390"/>
                  </a:lnTo>
                  <a:cubicBezTo>
                    <a:pt x="61722" y="2358390"/>
                    <a:pt x="0" y="2296922"/>
                    <a:pt x="0" y="2221103"/>
                  </a:cubicBezTo>
                  <a:lnTo>
                    <a:pt x="0" y="137287"/>
                  </a:lnTo>
                  <a:lnTo>
                    <a:pt x="6350" y="137287"/>
                  </a:lnTo>
                  <a:lnTo>
                    <a:pt x="0" y="137287"/>
                  </a:lnTo>
                  <a:moveTo>
                    <a:pt x="12700" y="137287"/>
                  </a:moveTo>
                  <a:lnTo>
                    <a:pt x="12700" y="2221103"/>
                  </a:lnTo>
                  <a:lnTo>
                    <a:pt x="6350" y="2221103"/>
                  </a:lnTo>
                  <a:lnTo>
                    <a:pt x="12700" y="2221103"/>
                  </a:lnTo>
                  <a:cubicBezTo>
                    <a:pt x="12700" y="2289937"/>
                    <a:pt x="68707" y="2345690"/>
                    <a:pt x="137922" y="2345690"/>
                  </a:cubicBezTo>
                  <a:lnTo>
                    <a:pt x="10819638" y="2345690"/>
                  </a:lnTo>
                  <a:cubicBezTo>
                    <a:pt x="10888853" y="2345690"/>
                    <a:pt x="10944860" y="2289810"/>
                    <a:pt x="10944860" y="2221103"/>
                  </a:cubicBezTo>
                  <a:lnTo>
                    <a:pt x="10944860" y="137287"/>
                  </a:lnTo>
                  <a:cubicBezTo>
                    <a:pt x="10944860" y="68453"/>
                    <a:pt x="10888853" y="12700"/>
                    <a:pt x="10819638" y="12700"/>
                  </a:cubicBezTo>
                  <a:lnTo>
                    <a:pt x="137922" y="12700"/>
                  </a:lnTo>
                  <a:lnTo>
                    <a:pt x="137922" y="6350"/>
                  </a:lnTo>
                  <a:lnTo>
                    <a:pt x="137922" y="12700"/>
                  </a:lnTo>
                  <a:cubicBezTo>
                    <a:pt x="68707" y="12700"/>
                    <a:pt x="12700" y="68580"/>
                    <a:pt x="12700" y="137287"/>
                  </a:cubicBezTo>
                  <a:close/>
                </a:path>
              </a:pathLst>
            </a:custGeom>
            <a:solidFill>
              <a:srgbClr val="B2D4E5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022077" y="3985469"/>
            <a:ext cx="6080372" cy="412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375" b="true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Storing and Analyzing Data in ThingsSpeak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61889" y="4692998"/>
            <a:ext cx="7721947" cy="82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Processed data is sent to ThingsSpeak for storage and further analysis.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9256216" y="3866852"/>
            <a:ext cx="8218140" cy="1768822"/>
            <a:chOff x="0" y="0"/>
            <a:chExt cx="10957520" cy="235843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6350" y="6350"/>
              <a:ext cx="10944860" cy="2345690"/>
            </a:xfrm>
            <a:custGeom>
              <a:avLst/>
              <a:gdLst/>
              <a:ahLst/>
              <a:cxnLst/>
              <a:rect r="r" b="b" t="t" l="l"/>
              <a:pathLst>
                <a:path h="2345690" w="10944860">
                  <a:moveTo>
                    <a:pt x="0" y="130937"/>
                  </a:moveTo>
                  <a:cubicBezTo>
                    <a:pt x="0" y="58674"/>
                    <a:pt x="58928" y="0"/>
                    <a:pt x="131572" y="0"/>
                  </a:cubicBezTo>
                  <a:lnTo>
                    <a:pt x="10813288" y="0"/>
                  </a:lnTo>
                  <a:cubicBezTo>
                    <a:pt x="10885932" y="0"/>
                    <a:pt x="10944860" y="58674"/>
                    <a:pt x="10944860" y="130937"/>
                  </a:cubicBezTo>
                  <a:lnTo>
                    <a:pt x="10944860" y="2214753"/>
                  </a:lnTo>
                  <a:cubicBezTo>
                    <a:pt x="10944860" y="2287143"/>
                    <a:pt x="10885932" y="2345690"/>
                    <a:pt x="10813288" y="2345690"/>
                  </a:cubicBezTo>
                  <a:lnTo>
                    <a:pt x="131572" y="2345690"/>
                  </a:lnTo>
                  <a:cubicBezTo>
                    <a:pt x="58928" y="2345690"/>
                    <a:pt x="0" y="2287143"/>
                    <a:pt x="0" y="2214753"/>
                  </a:cubicBezTo>
                  <a:close/>
                </a:path>
              </a:pathLst>
            </a:custGeom>
            <a:solidFill>
              <a:srgbClr val="CCEEFF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0957560" cy="2358390"/>
            </a:xfrm>
            <a:custGeom>
              <a:avLst/>
              <a:gdLst/>
              <a:ahLst/>
              <a:cxnLst/>
              <a:rect r="r" b="b" t="t" l="l"/>
              <a:pathLst>
                <a:path h="2358390" w="10957560">
                  <a:moveTo>
                    <a:pt x="0" y="137287"/>
                  </a:moveTo>
                  <a:cubicBezTo>
                    <a:pt x="0" y="61468"/>
                    <a:pt x="61722" y="0"/>
                    <a:pt x="137922" y="0"/>
                  </a:cubicBezTo>
                  <a:lnTo>
                    <a:pt x="10819638" y="0"/>
                  </a:lnTo>
                  <a:lnTo>
                    <a:pt x="10819638" y="6350"/>
                  </a:lnTo>
                  <a:lnTo>
                    <a:pt x="10819638" y="0"/>
                  </a:lnTo>
                  <a:cubicBezTo>
                    <a:pt x="10895711" y="0"/>
                    <a:pt x="10957560" y="61468"/>
                    <a:pt x="10957560" y="137287"/>
                  </a:cubicBezTo>
                  <a:lnTo>
                    <a:pt x="10951210" y="137287"/>
                  </a:lnTo>
                  <a:lnTo>
                    <a:pt x="10957560" y="137287"/>
                  </a:lnTo>
                  <a:lnTo>
                    <a:pt x="10957560" y="2221103"/>
                  </a:lnTo>
                  <a:lnTo>
                    <a:pt x="10951210" y="2221103"/>
                  </a:lnTo>
                  <a:lnTo>
                    <a:pt x="10957560" y="2221103"/>
                  </a:lnTo>
                  <a:cubicBezTo>
                    <a:pt x="10957560" y="2296922"/>
                    <a:pt x="10895838" y="2358390"/>
                    <a:pt x="10819638" y="2358390"/>
                  </a:cubicBezTo>
                  <a:lnTo>
                    <a:pt x="10819638" y="2352040"/>
                  </a:lnTo>
                  <a:lnTo>
                    <a:pt x="10819638" y="2358390"/>
                  </a:lnTo>
                  <a:lnTo>
                    <a:pt x="137922" y="2358390"/>
                  </a:lnTo>
                  <a:lnTo>
                    <a:pt x="137922" y="2352040"/>
                  </a:lnTo>
                  <a:lnTo>
                    <a:pt x="137922" y="2358390"/>
                  </a:lnTo>
                  <a:cubicBezTo>
                    <a:pt x="61722" y="2358390"/>
                    <a:pt x="0" y="2296922"/>
                    <a:pt x="0" y="2221103"/>
                  </a:cubicBezTo>
                  <a:lnTo>
                    <a:pt x="0" y="137287"/>
                  </a:lnTo>
                  <a:lnTo>
                    <a:pt x="6350" y="137287"/>
                  </a:lnTo>
                  <a:lnTo>
                    <a:pt x="0" y="137287"/>
                  </a:lnTo>
                  <a:moveTo>
                    <a:pt x="12700" y="137287"/>
                  </a:moveTo>
                  <a:lnTo>
                    <a:pt x="12700" y="2221103"/>
                  </a:lnTo>
                  <a:lnTo>
                    <a:pt x="6350" y="2221103"/>
                  </a:lnTo>
                  <a:lnTo>
                    <a:pt x="12700" y="2221103"/>
                  </a:lnTo>
                  <a:cubicBezTo>
                    <a:pt x="12700" y="2289937"/>
                    <a:pt x="68707" y="2345690"/>
                    <a:pt x="137922" y="2345690"/>
                  </a:cubicBezTo>
                  <a:lnTo>
                    <a:pt x="10819638" y="2345690"/>
                  </a:lnTo>
                  <a:cubicBezTo>
                    <a:pt x="10888853" y="2345690"/>
                    <a:pt x="10944860" y="2289810"/>
                    <a:pt x="10944860" y="2221103"/>
                  </a:cubicBezTo>
                  <a:lnTo>
                    <a:pt x="10944860" y="137287"/>
                  </a:lnTo>
                  <a:cubicBezTo>
                    <a:pt x="10944860" y="68453"/>
                    <a:pt x="10888853" y="12700"/>
                    <a:pt x="10819638" y="12700"/>
                  </a:cubicBezTo>
                  <a:lnTo>
                    <a:pt x="137922" y="12700"/>
                  </a:lnTo>
                  <a:lnTo>
                    <a:pt x="137922" y="6350"/>
                  </a:lnTo>
                  <a:lnTo>
                    <a:pt x="137922" y="12700"/>
                  </a:lnTo>
                  <a:cubicBezTo>
                    <a:pt x="68707" y="12700"/>
                    <a:pt x="12700" y="68580"/>
                    <a:pt x="12700" y="137287"/>
                  </a:cubicBezTo>
                  <a:close/>
                </a:path>
              </a:pathLst>
            </a:custGeom>
            <a:solidFill>
              <a:srgbClr val="B2D4E5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9504312" y="3998119"/>
            <a:ext cx="3475881" cy="412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375" b="true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Storing Data in Database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504312" y="4692998"/>
            <a:ext cx="7721947" cy="450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Data is stored in a database for long-term retention and retrieval.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813792" y="5889277"/>
            <a:ext cx="8218140" cy="1768823"/>
            <a:chOff x="0" y="0"/>
            <a:chExt cx="10957520" cy="235843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6350" y="6350"/>
              <a:ext cx="10944860" cy="2345690"/>
            </a:xfrm>
            <a:custGeom>
              <a:avLst/>
              <a:gdLst/>
              <a:ahLst/>
              <a:cxnLst/>
              <a:rect r="r" b="b" t="t" l="l"/>
              <a:pathLst>
                <a:path h="2345690" w="10944860">
                  <a:moveTo>
                    <a:pt x="0" y="130937"/>
                  </a:moveTo>
                  <a:cubicBezTo>
                    <a:pt x="0" y="58674"/>
                    <a:pt x="58928" y="0"/>
                    <a:pt x="131572" y="0"/>
                  </a:cubicBezTo>
                  <a:lnTo>
                    <a:pt x="10813288" y="0"/>
                  </a:lnTo>
                  <a:cubicBezTo>
                    <a:pt x="10885932" y="0"/>
                    <a:pt x="10944860" y="58674"/>
                    <a:pt x="10944860" y="130937"/>
                  </a:cubicBezTo>
                  <a:lnTo>
                    <a:pt x="10944860" y="2214753"/>
                  </a:lnTo>
                  <a:cubicBezTo>
                    <a:pt x="10944860" y="2287143"/>
                    <a:pt x="10885932" y="2345690"/>
                    <a:pt x="10813288" y="2345690"/>
                  </a:cubicBezTo>
                  <a:lnTo>
                    <a:pt x="131572" y="2345690"/>
                  </a:lnTo>
                  <a:cubicBezTo>
                    <a:pt x="58928" y="2345690"/>
                    <a:pt x="0" y="2287143"/>
                    <a:pt x="0" y="2214753"/>
                  </a:cubicBezTo>
                  <a:close/>
                </a:path>
              </a:pathLst>
            </a:custGeom>
            <a:solidFill>
              <a:srgbClr val="CCEEFF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0957560" cy="2358390"/>
            </a:xfrm>
            <a:custGeom>
              <a:avLst/>
              <a:gdLst/>
              <a:ahLst/>
              <a:cxnLst/>
              <a:rect r="r" b="b" t="t" l="l"/>
              <a:pathLst>
                <a:path h="2358390" w="10957560">
                  <a:moveTo>
                    <a:pt x="0" y="137287"/>
                  </a:moveTo>
                  <a:cubicBezTo>
                    <a:pt x="0" y="61468"/>
                    <a:pt x="61722" y="0"/>
                    <a:pt x="137922" y="0"/>
                  </a:cubicBezTo>
                  <a:lnTo>
                    <a:pt x="10819638" y="0"/>
                  </a:lnTo>
                  <a:lnTo>
                    <a:pt x="10819638" y="6350"/>
                  </a:lnTo>
                  <a:lnTo>
                    <a:pt x="10819638" y="0"/>
                  </a:lnTo>
                  <a:cubicBezTo>
                    <a:pt x="10895711" y="0"/>
                    <a:pt x="10957560" y="61468"/>
                    <a:pt x="10957560" y="137287"/>
                  </a:cubicBezTo>
                  <a:lnTo>
                    <a:pt x="10951210" y="137287"/>
                  </a:lnTo>
                  <a:lnTo>
                    <a:pt x="10957560" y="137287"/>
                  </a:lnTo>
                  <a:lnTo>
                    <a:pt x="10957560" y="2221103"/>
                  </a:lnTo>
                  <a:lnTo>
                    <a:pt x="10951210" y="2221103"/>
                  </a:lnTo>
                  <a:lnTo>
                    <a:pt x="10957560" y="2221103"/>
                  </a:lnTo>
                  <a:cubicBezTo>
                    <a:pt x="10957560" y="2296922"/>
                    <a:pt x="10895838" y="2358390"/>
                    <a:pt x="10819638" y="2358390"/>
                  </a:cubicBezTo>
                  <a:lnTo>
                    <a:pt x="10819638" y="2352040"/>
                  </a:lnTo>
                  <a:lnTo>
                    <a:pt x="10819638" y="2358390"/>
                  </a:lnTo>
                  <a:lnTo>
                    <a:pt x="137922" y="2358390"/>
                  </a:lnTo>
                  <a:lnTo>
                    <a:pt x="137922" y="2352040"/>
                  </a:lnTo>
                  <a:lnTo>
                    <a:pt x="137922" y="2358390"/>
                  </a:lnTo>
                  <a:cubicBezTo>
                    <a:pt x="61722" y="2358390"/>
                    <a:pt x="0" y="2296922"/>
                    <a:pt x="0" y="2221103"/>
                  </a:cubicBezTo>
                  <a:lnTo>
                    <a:pt x="0" y="137287"/>
                  </a:lnTo>
                  <a:lnTo>
                    <a:pt x="6350" y="137287"/>
                  </a:lnTo>
                  <a:lnTo>
                    <a:pt x="0" y="137287"/>
                  </a:lnTo>
                  <a:moveTo>
                    <a:pt x="12700" y="137287"/>
                  </a:moveTo>
                  <a:lnTo>
                    <a:pt x="12700" y="2221103"/>
                  </a:lnTo>
                  <a:lnTo>
                    <a:pt x="6350" y="2221103"/>
                  </a:lnTo>
                  <a:lnTo>
                    <a:pt x="12700" y="2221103"/>
                  </a:lnTo>
                  <a:cubicBezTo>
                    <a:pt x="12700" y="2289937"/>
                    <a:pt x="68707" y="2345690"/>
                    <a:pt x="137922" y="2345690"/>
                  </a:cubicBezTo>
                  <a:lnTo>
                    <a:pt x="10819638" y="2345690"/>
                  </a:lnTo>
                  <a:cubicBezTo>
                    <a:pt x="10888853" y="2345690"/>
                    <a:pt x="10944860" y="2289810"/>
                    <a:pt x="10944860" y="2221103"/>
                  </a:cubicBezTo>
                  <a:lnTo>
                    <a:pt x="10944860" y="137287"/>
                  </a:lnTo>
                  <a:cubicBezTo>
                    <a:pt x="10944860" y="68453"/>
                    <a:pt x="10888853" y="12700"/>
                    <a:pt x="10819638" y="12700"/>
                  </a:cubicBezTo>
                  <a:lnTo>
                    <a:pt x="137922" y="12700"/>
                  </a:lnTo>
                  <a:lnTo>
                    <a:pt x="137922" y="6350"/>
                  </a:lnTo>
                  <a:lnTo>
                    <a:pt x="137922" y="12700"/>
                  </a:lnTo>
                  <a:cubicBezTo>
                    <a:pt x="68707" y="12700"/>
                    <a:pt x="12700" y="68580"/>
                    <a:pt x="12700" y="137287"/>
                  </a:cubicBezTo>
                  <a:close/>
                </a:path>
              </a:pathLst>
            </a:custGeom>
            <a:solidFill>
              <a:srgbClr val="B2D4E5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061889" y="6108799"/>
            <a:ext cx="3907036" cy="412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375" b="true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Calculating Required Fields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61889" y="6816327"/>
            <a:ext cx="7721947" cy="82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Required fields such as energy consumption, cost, and efficiency are calculated based on the stored data.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9256216" y="5889277"/>
            <a:ext cx="8218140" cy="1768823"/>
            <a:chOff x="0" y="0"/>
            <a:chExt cx="10957520" cy="235843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6350" y="6350"/>
              <a:ext cx="10944860" cy="2345690"/>
            </a:xfrm>
            <a:custGeom>
              <a:avLst/>
              <a:gdLst/>
              <a:ahLst/>
              <a:cxnLst/>
              <a:rect r="r" b="b" t="t" l="l"/>
              <a:pathLst>
                <a:path h="2345690" w="10944860">
                  <a:moveTo>
                    <a:pt x="0" y="130937"/>
                  </a:moveTo>
                  <a:cubicBezTo>
                    <a:pt x="0" y="58674"/>
                    <a:pt x="58928" y="0"/>
                    <a:pt x="131572" y="0"/>
                  </a:cubicBezTo>
                  <a:lnTo>
                    <a:pt x="10813288" y="0"/>
                  </a:lnTo>
                  <a:cubicBezTo>
                    <a:pt x="10885932" y="0"/>
                    <a:pt x="10944860" y="58674"/>
                    <a:pt x="10944860" y="130937"/>
                  </a:cubicBezTo>
                  <a:lnTo>
                    <a:pt x="10944860" y="2214753"/>
                  </a:lnTo>
                  <a:cubicBezTo>
                    <a:pt x="10944860" y="2287143"/>
                    <a:pt x="10885932" y="2345690"/>
                    <a:pt x="10813288" y="2345690"/>
                  </a:cubicBezTo>
                  <a:lnTo>
                    <a:pt x="131572" y="2345690"/>
                  </a:lnTo>
                  <a:cubicBezTo>
                    <a:pt x="58928" y="2345690"/>
                    <a:pt x="0" y="2287143"/>
                    <a:pt x="0" y="2214753"/>
                  </a:cubicBezTo>
                  <a:close/>
                </a:path>
              </a:pathLst>
            </a:custGeom>
            <a:solidFill>
              <a:srgbClr val="CCEEFF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0957560" cy="2358390"/>
            </a:xfrm>
            <a:custGeom>
              <a:avLst/>
              <a:gdLst/>
              <a:ahLst/>
              <a:cxnLst/>
              <a:rect r="r" b="b" t="t" l="l"/>
              <a:pathLst>
                <a:path h="2358390" w="10957560">
                  <a:moveTo>
                    <a:pt x="0" y="137287"/>
                  </a:moveTo>
                  <a:cubicBezTo>
                    <a:pt x="0" y="61468"/>
                    <a:pt x="61722" y="0"/>
                    <a:pt x="137922" y="0"/>
                  </a:cubicBezTo>
                  <a:lnTo>
                    <a:pt x="10819638" y="0"/>
                  </a:lnTo>
                  <a:lnTo>
                    <a:pt x="10819638" y="6350"/>
                  </a:lnTo>
                  <a:lnTo>
                    <a:pt x="10819638" y="0"/>
                  </a:lnTo>
                  <a:cubicBezTo>
                    <a:pt x="10895711" y="0"/>
                    <a:pt x="10957560" y="61468"/>
                    <a:pt x="10957560" y="137287"/>
                  </a:cubicBezTo>
                  <a:lnTo>
                    <a:pt x="10951210" y="137287"/>
                  </a:lnTo>
                  <a:lnTo>
                    <a:pt x="10957560" y="137287"/>
                  </a:lnTo>
                  <a:lnTo>
                    <a:pt x="10957560" y="2221103"/>
                  </a:lnTo>
                  <a:lnTo>
                    <a:pt x="10951210" y="2221103"/>
                  </a:lnTo>
                  <a:lnTo>
                    <a:pt x="10957560" y="2221103"/>
                  </a:lnTo>
                  <a:cubicBezTo>
                    <a:pt x="10957560" y="2296922"/>
                    <a:pt x="10895838" y="2358390"/>
                    <a:pt x="10819638" y="2358390"/>
                  </a:cubicBezTo>
                  <a:lnTo>
                    <a:pt x="10819638" y="2352040"/>
                  </a:lnTo>
                  <a:lnTo>
                    <a:pt x="10819638" y="2358390"/>
                  </a:lnTo>
                  <a:lnTo>
                    <a:pt x="137922" y="2358390"/>
                  </a:lnTo>
                  <a:lnTo>
                    <a:pt x="137922" y="2352040"/>
                  </a:lnTo>
                  <a:lnTo>
                    <a:pt x="137922" y="2358390"/>
                  </a:lnTo>
                  <a:cubicBezTo>
                    <a:pt x="61722" y="2358390"/>
                    <a:pt x="0" y="2296922"/>
                    <a:pt x="0" y="2221103"/>
                  </a:cubicBezTo>
                  <a:lnTo>
                    <a:pt x="0" y="137287"/>
                  </a:lnTo>
                  <a:lnTo>
                    <a:pt x="6350" y="137287"/>
                  </a:lnTo>
                  <a:lnTo>
                    <a:pt x="0" y="137287"/>
                  </a:lnTo>
                  <a:moveTo>
                    <a:pt x="12700" y="137287"/>
                  </a:moveTo>
                  <a:lnTo>
                    <a:pt x="12700" y="2221103"/>
                  </a:lnTo>
                  <a:lnTo>
                    <a:pt x="6350" y="2221103"/>
                  </a:lnTo>
                  <a:lnTo>
                    <a:pt x="12700" y="2221103"/>
                  </a:lnTo>
                  <a:cubicBezTo>
                    <a:pt x="12700" y="2289937"/>
                    <a:pt x="68707" y="2345690"/>
                    <a:pt x="137922" y="2345690"/>
                  </a:cubicBezTo>
                  <a:lnTo>
                    <a:pt x="10819638" y="2345690"/>
                  </a:lnTo>
                  <a:cubicBezTo>
                    <a:pt x="10888853" y="2345690"/>
                    <a:pt x="10944860" y="2289810"/>
                    <a:pt x="10944860" y="2221103"/>
                  </a:cubicBezTo>
                  <a:lnTo>
                    <a:pt x="10944860" y="137287"/>
                  </a:lnTo>
                  <a:cubicBezTo>
                    <a:pt x="10944860" y="68453"/>
                    <a:pt x="10888853" y="12700"/>
                    <a:pt x="10819638" y="12700"/>
                  </a:cubicBezTo>
                  <a:lnTo>
                    <a:pt x="137922" y="12700"/>
                  </a:lnTo>
                  <a:lnTo>
                    <a:pt x="137922" y="6350"/>
                  </a:lnTo>
                  <a:lnTo>
                    <a:pt x="137922" y="12700"/>
                  </a:lnTo>
                  <a:cubicBezTo>
                    <a:pt x="68707" y="12700"/>
                    <a:pt x="12700" y="68580"/>
                    <a:pt x="12700" y="137287"/>
                  </a:cubicBezTo>
                  <a:close/>
                </a:path>
              </a:pathLst>
            </a:custGeom>
            <a:solidFill>
              <a:srgbClr val="B2D4E5"/>
            </a:solidFill>
          </p:spPr>
        </p:sp>
      </p:grpSp>
      <p:sp>
        <p:nvSpPr>
          <p:cNvPr name="TextBox 34" id="34"/>
          <p:cNvSpPr txBox="true"/>
          <p:nvPr/>
        </p:nvSpPr>
        <p:spPr>
          <a:xfrm rot="0">
            <a:off x="9504312" y="5988100"/>
            <a:ext cx="4182516" cy="412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375" b="true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Displaying Calculated Results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504312" y="6690866"/>
            <a:ext cx="7721947" cy="82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Calculated results are displayed on a user interface, providing insights into energy usage and performance.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813792" y="7882384"/>
            <a:ext cx="8218140" cy="1768823"/>
            <a:chOff x="0" y="0"/>
            <a:chExt cx="10957520" cy="235843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6350" y="6350"/>
              <a:ext cx="10944860" cy="2345690"/>
            </a:xfrm>
            <a:custGeom>
              <a:avLst/>
              <a:gdLst/>
              <a:ahLst/>
              <a:cxnLst/>
              <a:rect r="r" b="b" t="t" l="l"/>
              <a:pathLst>
                <a:path h="2345690" w="10944860">
                  <a:moveTo>
                    <a:pt x="0" y="130937"/>
                  </a:moveTo>
                  <a:cubicBezTo>
                    <a:pt x="0" y="58674"/>
                    <a:pt x="58928" y="0"/>
                    <a:pt x="131572" y="0"/>
                  </a:cubicBezTo>
                  <a:lnTo>
                    <a:pt x="10813288" y="0"/>
                  </a:lnTo>
                  <a:cubicBezTo>
                    <a:pt x="10885932" y="0"/>
                    <a:pt x="10944860" y="58674"/>
                    <a:pt x="10944860" y="130937"/>
                  </a:cubicBezTo>
                  <a:lnTo>
                    <a:pt x="10944860" y="2214753"/>
                  </a:lnTo>
                  <a:cubicBezTo>
                    <a:pt x="10944860" y="2287143"/>
                    <a:pt x="10885932" y="2345690"/>
                    <a:pt x="10813288" y="2345690"/>
                  </a:cubicBezTo>
                  <a:lnTo>
                    <a:pt x="131572" y="2345690"/>
                  </a:lnTo>
                  <a:cubicBezTo>
                    <a:pt x="58928" y="2345690"/>
                    <a:pt x="0" y="2287143"/>
                    <a:pt x="0" y="2214753"/>
                  </a:cubicBezTo>
                  <a:close/>
                </a:path>
              </a:pathLst>
            </a:custGeom>
            <a:solidFill>
              <a:srgbClr val="CCEEFF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0957560" cy="2358390"/>
            </a:xfrm>
            <a:custGeom>
              <a:avLst/>
              <a:gdLst/>
              <a:ahLst/>
              <a:cxnLst/>
              <a:rect r="r" b="b" t="t" l="l"/>
              <a:pathLst>
                <a:path h="2358390" w="10957560">
                  <a:moveTo>
                    <a:pt x="0" y="137287"/>
                  </a:moveTo>
                  <a:cubicBezTo>
                    <a:pt x="0" y="61468"/>
                    <a:pt x="61722" y="0"/>
                    <a:pt x="137922" y="0"/>
                  </a:cubicBezTo>
                  <a:lnTo>
                    <a:pt x="10819638" y="0"/>
                  </a:lnTo>
                  <a:lnTo>
                    <a:pt x="10819638" y="6350"/>
                  </a:lnTo>
                  <a:lnTo>
                    <a:pt x="10819638" y="0"/>
                  </a:lnTo>
                  <a:cubicBezTo>
                    <a:pt x="10895711" y="0"/>
                    <a:pt x="10957560" y="61468"/>
                    <a:pt x="10957560" y="137287"/>
                  </a:cubicBezTo>
                  <a:lnTo>
                    <a:pt x="10951210" y="137287"/>
                  </a:lnTo>
                  <a:lnTo>
                    <a:pt x="10957560" y="137287"/>
                  </a:lnTo>
                  <a:lnTo>
                    <a:pt x="10957560" y="2221103"/>
                  </a:lnTo>
                  <a:lnTo>
                    <a:pt x="10951210" y="2221103"/>
                  </a:lnTo>
                  <a:lnTo>
                    <a:pt x="10957560" y="2221103"/>
                  </a:lnTo>
                  <a:cubicBezTo>
                    <a:pt x="10957560" y="2296922"/>
                    <a:pt x="10895838" y="2358390"/>
                    <a:pt x="10819638" y="2358390"/>
                  </a:cubicBezTo>
                  <a:lnTo>
                    <a:pt x="10819638" y="2352040"/>
                  </a:lnTo>
                  <a:lnTo>
                    <a:pt x="10819638" y="2358390"/>
                  </a:lnTo>
                  <a:lnTo>
                    <a:pt x="137922" y="2358390"/>
                  </a:lnTo>
                  <a:lnTo>
                    <a:pt x="137922" y="2352040"/>
                  </a:lnTo>
                  <a:lnTo>
                    <a:pt x="137922" y="2358390"/>
                  </a:lnTo>
                  <a:cubicBezTo>
                    <a:pt x="61722" y="2358390"/>
                    <a:pt x="0" y="2296922"/>
                    <a:pt x="0" y="2221103"/>
                  </a:cubicBezTo>
                  <a:lnTo>
                    <a:pt x="0" y="137287"/>
                  </a:lnTo>
                  <a:lnTo>
                    <a:pt x="6350" y="137287"/>
                  </a:lnTo>
                  <a:lnTo>
                    <a:pt x="0" y="137287"/>
                  </a:lnTo>
                  <a:moveTo>
                    <a:pt x="12700" y="137287"/>
                  </a:moveTo>
                  <a:lnTo>
                    <a:pt x="12700" y="2221103"/>
                  </a:lnTo>
                  <a:lnTo>
                    <a:pt x="6350" y="2221103"/>
                  </a:lnTo>
                  <a:lnTo>
                    <a:pt x="12700" y="2221103"/>
                  </a:lnTo>
                  <a:cubicBezTo>
                    <a:pt x="12700" y="2289937"/>
                    <a:pt x="68707" y="2345690"/>
                    <a:pt x="137922" y="2345690"/>
                  </a:cubicBezTo>
                  <a:lnTo>
                    <a:pt x="10819638" y="2345690"/>
                  </a:lnTo>
                  <a:cubicBezTo>
                    <a:pt x="10888853" y="2345690"/>
                    <a:pt x="10944860" y="2289810"/>
                    <a:pt x="10944860" y="2221103"/>
                  </a:cubicBezTo>
                  <a:lnTo>
                    <a:pt x="10944860" y="137287"/>
                  </a:lnTo>
                  <a:cubicBezTo>
                    <a:pt x="10944860" y="68453"/>
                    <a:pt x="10888853" y="12700"/>
                    <a:pt x="10819638" y="12700"/>
                  </a:cubicBezTo>
                  <a:lnTo>
                    <a:pt x="137922" y="12700"/>
                  </a:lnTo>
                  <a:lnTo>
                    <a:pt x="137922" y="6350"/>
                  </a:lnTo>
                  <a:lnTo>
                    <a:pt x="137922" y="12700"/>
                  </a:lnTo>
                  <a:cubicBezTo>
                    <a:pt x="68707" y="12700"/>
                    <a:pt x="12700" y="68580"/>
                    <a:pt x="12700" y="137287"/>
                  </a:cubicBezTo>
                  <a:close/>
                </a:path>
              </a:pathLst>
            </a:custGeom>
            <a:solidFill>
              <a:srgbClr val="B2D4E5"/>
            </a:solidFill>
          </p:spPr>
        </p:sp>
      </p:grpSp>
      <p:sp>
        <p:nvSpPr>
          <p:cNvPr name="TextBox 39" id="39"/>
          <p:cNvSpPr txBox="true"/>
          <p:nvPr/>
        </p:nvSpPr>
        <p:spPr>
          <a:xfrm rot="0">
            <a:off x="1061889" y="8101905"/>
            <a:ext cx="3070026" cy="412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375" b="true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Making Adjustments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061889" y="8578304"/>
            <a:ext cx="7721947" cy="82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Based on the displayed results, users can adjust energy consumption settings and schedules.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9256216" y="7882384"/>
            <a:ext cx="8218140" cy="1768823"/>
            <a:chOff x="0" y="0"/>
            <a:chExt cx="10957520" cy="235843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6350" y="6350"/>
              <a:ext cx="10944860" cy="2345690"/>
            </a:xfrm>
            <a:custGeom>
              <a:avLst/>
              <a:gdLst/>
              <a:ahLst/>
              <a:cxnLst/>
              <a:rect r="r" b="b" t="t" l="l"/>
              <a:pathLst>
                <a:path h="2345690" w="10944860">
                  <a:moveTo>
                    <a:pt x="0" y="130937"/>
                  </a:moveTo>
                  <a:cubicBezTo>
                    <a:pt x="0" y="58674"/>
                    <a:pt x="58928" y="0"/>
                    <a:pt x="131572" y="0"/>
                  </a:cubicBezTo>
                  <a:lnTo>
                    <a:pt x="10813288" y="0"/>
                  </a:lnTo>
                  <a:cubicBezTo>
                    <a:pt x="10885932" y="0"/>
                    <a:pt x="10944860" y="58674"/>
                    <a:pt x="10944860" y="130937"/>
                  </a:cubicBezTo>
                  <a:lnTo>
                    <a:pt x="10944860" y="2214753"/>
                  </a:lnTo>
                  <a:cubicBezTo>
                    <a:pt x="10944860" y="2287143"/>
                    <a:pt x="10885932" y="2345690"/>
                    <a:pt x="10813288" y="2345690"/>
                  </a:cubicBezTo>
                  <a:lnTo>
                    <a:pt x="131572" y="2345690"/>
                  </a:lnTo>
                  <a:cubicBezTo>
                    <a:pt x="58928" y="2345690"/>
                    <a:pt x="0" y="2287143"/>
                    <a:pt x="0" y="2214753"/>
                  </a:cubicBezTo>
                  <a:close/>
                </a:path>
              </a:pathLst>
            </a:custGeom>
            <a:solidFill>
              <a:srgbClr val="CCEEFF"/>
            </a:solidFill>
          </p:spPr>
        </p:sp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0957560" cy="2358390"/>
            </a:xfrm>
            <a:custGeom>
              <a:avLst/>
              <a:gdLst/>
              <a:ahLst/>
              <a:cxnLst/>
              <a:rect r="r" b="b" t="t" l="l"/>
              <a:pathLst>
                <a:path h="2358390" w="10957560">
                  <a:moveTo>
                    <a:pt x="0" y="137287"/>
                  </a:moveTo>
                  <a:cubicBezTo>
                    <a:pt x="0" y="61468"/>
                    <a:pt x="61722" y="0"/>
                    <a:pt x="137922" y="0"/>
                  </a:cubicBezTo>
                  <a:lnTo>
                    <a:pt x="10819638" y="0"/>
                  </a:lnTo>
                  <a:lnTo>
                    <a:pt x="10819638" y="6350"/>
                  </a:lnTo>
                  <a:lnTo>
                    <a:pt x="10819638" y="0"/>
                  </a:lnTo>
                  <a:cubicBezTo>
                    <a:pt x="10895711" y="0"/>
                    <a:pt x="10957560" y="61468"/>
                    <a:pt x="10957560" y="137287"/>
                  </a:cubicBezTo>
                  <a:lnTo>
                    <a:pt x="10951210" y="137287"/>
                  </a:lnTo>
                  <a:lnTo>
                    <a:pt x="10957560" y="137287"/>
                  </a:lnTo>
                  <a:lnTo>
                    <a:pt x="10957560" y="2221103"/>
                  </a:lnTo>
                  <a:lnTo>
                    <a:pt x="10951210" y="2221103"/>
                  </a:lnTo>
                  <a:lnTo>
                    <a:pt x="10957560" y="2221103"/>
                  </a:lnTo>
                  <a:cubicBezTo>
                    <a:pt x="10957560" y="2296922"/>
                    <a:pt x="10895838" y="2358390"/>
                    <a:pt x="10819638" y="2358390"/>
                  </a:cubicBezTo>
                  <a:lnTo>
                    <a:pt x="10819638" y="2352040"/>
                  </a:lnTo>
                  <a:lnTo>
                    <a:pt x="10819638" y="2358390"/>
                  </a:lnTo>
                  <a:lnTo>
                    <a:pt x="137922" y="2358390"/>
                  </a:lnTo>
                  <a:lnTo>
                    <a:pt x="137922" y="2352040"/>
                  </a:lnTo>
                  <a:lnTo>
                    <a:pt x="137922" y="2358390"/>
                  </a:lnTo>
                  <a:cubicBezTo>
                    <a:pt x="61722" y="2358390"/>
                    <a:pt x="0" y="2296922"/>
                    <a:pt x="0" y="2221103"/>
                  </a:cubicBezTo>
                  <a:lnTo>
                    <a:pt x="0" y="137287"/>
                  </a:lnTo>
                  <a:lnTo>
                    <a:pt x="6350" y="137287"/>
                  </a:lnTo>
                  <a:lnTo>
                    <a:pt x="0" y="137287"/>
                  </a:lnTo>
                  <a:moveTo>
                    <a:pt x="12700" y="137287"/>
                  </a:moveTo>
                  <a:lnTo>
                    <a:pt x="12700" y="2221103"/>
                  </a:lnTo>
                  <a:lnTo>
                    <a:pt x="6350" y="2221103"/>
                  </a:lnTo>
                  <a:lnTo>
                    <a:pt x="12700" y="2221103"/>
                  </a:lnTo>
                  <a:cubicBezTo>
                    <a:pt x="12700" y="2289937"/>
                    <a:pt x="68707" y="2345690"/>
                    <a:pt x="137922" y="2345690"/>
                  </a:cubicBezTo>
                  <a:lnTo>
                    <a:pt x="10819638" y="2345690"/>
                  </a:lnTo>
                  <a:cubicBezTo>
                    <a:pt x="10888853" y="2345690"/>
                    <a:pt x="10944860" y="2289810"/>
                    <a:pt x="10944860" y="2221103"/>
                  </a:cubicBezTo>
                  <a:lnTo>
                    <a:pt x="10944860" y="137287"/>
                  </a:lnTo>
                  <a:cubicBezTo>
                    <a:pt x="10944860" y="68453"/>
                    <a:pt x="10888853" y="12700"/>
                    <a:pt x="10819638" y="12700"/>
                  </a:cubicBezTo>
                  <a:lnTo>
                    <a:pt x="137922" y="12700"/>
                  </a:lnTo>
                  <a:lnTo>
                    <a:pt x="137922" y="6350"/>
                  </a:lnTo>
                  <a:lnTo>
                    <a:pt x="137922" y="12700"/>
                  </a:lnTo>
                  <a:cubicBezTo>
                    <a:pt x="68707" y="12700"/>
                    <a:pt x="12700" y="68580"/>
                    <a:pt x="12700" y="137287"/>
                  </a:cubicBezTo>
                  <a:close/>
                </a:path>
              </a:pathLst>
            </a:custGeom>
            <a:solidFill>
              <a:srgbClr val="B2D4E5"/>
            </a:solidFill>
          </p:spPr>
        </p:sp>
      </p:grpSp>
      <p:sp>
        <p:nvSpPr>
          <p:cNvPr name="TextBox 44" id="44"/>
          <p:cNvSpPr txBox="true"/>
          <p:nvPr/>
        </p:nvSpPr>
        <p:spPr>
          <a:xfrm rot="0">
            <a:off x="9504312" y="7991475"/>
            <a:ext cx="3130303" cy="412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375" b="true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Controlling Fan Speed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9504312" y="8689479"/>
            <a:ext cx="7721947" cy="82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Control signals are sent to the fan to adjust its speed based on the energy management decisions.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4902"/>
              </a:srgbClr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992238" y="962025"/>
            <a:ext cx="7806779" cy="99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12"/>
              </a:lnSpc>
            </a:pPr>
            <a:r>
              <a:rPr lang="en-US" sz="5812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Working of the Project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92238" y="3711550"/>
            <a:ext cx="3721299" cy="493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874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Sensor Monitoring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4635550"/>
            <a:ext cx="4972645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The system monitors the voltage and current supplied to the fan.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5797897"/>
            <a:ext cx="4972645" cy="144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If the fan is running at high speed but the room is cool, the system can reduce the fan's speed.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66160" y="3711550"/>
            <a:ext cx="4243685" cy="493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874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Control Unit Adjustment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66160" y="4635550"/>
            <a:ext cx="4972645" cy="1900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The control unit analyzes the data and determines the optimal fan speed based on room temperature and usage.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66160" y="6705154"/>
            <a:ext cx="4972645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This ensures that the fan runs efficiently and only when necessary.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340084" y="3711550"/>
            <a:ext cx="3721299" cy="493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874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Fan Speed Regulation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340084" y="4635550"/>
            <a:ext cx="4972645" cy="144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The system sends control signals to the fan, adjusting its speed to optimize energy consumption.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340084" y="6251525"/>
            <a:ext cx="4972645" cy="144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By reducing unnecessary fan operation, the system minimizes energy waste.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4902"/>
              </a:srgbClr>
            </a:solidFill>
          </p:spPr>
        </p:sp>
      </p:grpSp>
      <p:sp>
        <p:nvSpPr>
          <p:cNvPr name="Freeform 5" id="5" descr="preencoded.png"/>
          <p:cNvSpPr/>
          <p:nvPr/>
        </p:nvSpPr>
        <p:spPr>
          <a:xfrm flipH="false" flipV="false" rot="0">
            <a:off x="1141095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92238" y="1943993"/>
            <a:ext cx="7442746" cy="99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12"/>
              </a:lnSpc>
            </a:pPr>
            <a:r>
              <a:rPr lang="en-US" sz="5812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Efficiency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87475" y="3361432"/>
            <a:ext cx="9455051" cy="2467272"/>
            <a:chOff x="0" y="0"/>
            <a:chExt cx="12606735" cy="328969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606782" cy="3289681"/>
            </a:xfrm>
            <a:custGeom>
              <a:avLst/>
              <a:gdLst/>
              <a:ahLst/>
              <a:cxnLst/>
              <a:rect r="r" b="b" t="t" l="l"/>
              <a:pathLst>
                <a:path h="3289681" w="12606782">
                  <a:moveTo>
                    <a:pt x="0" y="165100"/>
                  </a:moveTo>
                  <a:cubicBezTo>
                    <a:pt x="0" y="73914"/>
                    <a:pt x="74168" y="0"/>
                    <a:pt x="165608" y="0"/>
                  </a:cubicBezTo>
                  <a:lnTo>
                    <a:pt x="12441174" y="0"/>
                  </a:lnTo>
                  <a:lnTo>
                    <a:pt x="12441174" y="6350"/>
                  </a:lnTo>
                  <a:lnTo>
                    <a:pt x="12441174" y="0"/>
                  </a:lnTo>
                  <a:cubicBezTo>
                    <a:pt x="12532614" y="0"/>
                    <a:pt x="12606782" y="73914"/>
                    <a:pt x="12606782" y="165100"/>
                  </a:cubicBezTo>
                  <a:lnTo>
                    <a:pt x="12600432" y="165100"/>
                  </a:lnTo>
                  <a:lnTo>
                    <a:pt x="12606782" y="165100"/>
                  </a:lnTo>
                  <a:lnTo>
                    <a:pt x="12606782" y="3124581"/>
                  </a:lnTo>
                  <a:lnTo>
                    <a:pt x="12600432" y="3124581"/>
                  </a:lnTo>
                  <a:lnTo>
                    <a:pt x="12606782" y="3124581"/>
                  </a:lnTo>
                  <a:cubicBezTo>
                    <a:pt x="12606782" y="3215767"/>
                    <a:pt x="12532614" y="3289681"/>
                    <a:pt x="12441174" y="3289681"/>
                  </a:cubicBezTo>
                  <a:lnTo>
                    <a:pt x="12441174" y="3283331"/>
                  </a:lnTo>
                  <a:lnTo>
                    <a:pt x="12441174" y="3289681"/>
                  </a:lnTo>
                  <a:lnTo>
                    <a:pt x="165608" y="3289681"/>
                  </a:lnTo>
                  <a:lnTo>
                    <a:pt x="165608" y="3283331"/>
                  </a:lnTo>
                  <a:lnTo>
                    <a:pt x="165608" y="3289681"/>
                  </a:lnTo>
                  <a:cubicBezTo>
                    <a:pt x="74168" y="3289681"/>
                    <a:pt x="0" y="3215767"/>
                    <a:pt x="0" y="3124581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3124581"/>
                  </a:lnTo>
                  <a:lnTo>
                    <a:pt x="6350" y="3124581"/>
                  </a:lnTo>
                  <a:lnTo>
                    <a:pt x="12700" y="3124581"/>
                  </a:lnTo>
                  <a:cubicBezTo>
                    <a:pt x="12700" y="3208782"/>
                    <a:pt x="81153" y="3276981"/>
                    <a:pt x="165608" y="3276981"/>
                  </a:cubicBezTo>
                  <a:lnTo>
                    <a:pt x="12441174" y="3276981"/>
                  </a:lnTo>
                  <a:cubicBezTo>
                    <a:pt x="12525629" y="3276981"/>
                    <a:pt x="12594082" y="3208782"/>
                    <a:pt x="12594082" y="3124581"/>
                  </a:cubicBezTo>
                  <a:lnTo>
                    <a:pt x="12594082" y="165100"/>
                  </a:lnTo>
                  <a:cubicBezTo>
                    <a:pt x="12594082" y="80899"/>
                    <a:pt x="12525629" y="12700"/>
                    <a:pt x="12441174" y="12700"/>
                  </a:cubicBezTo>
                  <a:lnTo>
                    <a:pt x="165608" y="12700"/>
                  </a:lnTo>
                  <a:lnTo>
                    <a:pt x="165608" y="6350"/>
                  </a:lnTo>
                  <a:lnTo>
                    <a:pt x="165608" y="12700"/>
                  </a:lnTo>
                  <a:cubicBezTo>
                    <a:pt x="81153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000000">
                <a:alpha val="7843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1762" y="3375720"/>
            <a:ext cx="9426476" cy="812899"/>
            <a:chOff x="0" y="0"/>
            <a:chExt cx="12568635" cy="108386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568682" cy="1083818"/>
            </a:xfrm>
            <a:custGeom>
              <a:avLst/>
              <a:gdLst/>
              <a:ahLst/>
              <a:cxnLst/>
              <a:rect r="r" b="b" t="t" l="l"/>
              <a:pathLst>
                <a:path h="1083818" w="12568682">
                  <a:moveTo>
                    <a:pt x="0" y="0"/>
                  </a:moveTo>
                  <a:lnTo>
                    <a:pt x="12568682" y="0"/>
                  </a:lnTo>
                  <a:lnTo>
                    <a:pt x="12568682" y="1083818"/>
                  </a:lnTo>
                  <a:lnTo>
                    <a:pt x="0" y="1083818"/>
                  </a:lnTo>
                  <a:close/>
                </a:path>
              </a:pathLst>
            </a:custGeom>
            <a:solidFill>
              <a:srgbClr val="FFFFFF">
                <a:alpha val="3922"/>
              </a:srgbClr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285280" y="3469630"/>
            <a:ext cx="4141440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Scenario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003280" y="3469630"/>
            <a:ext cx="4141440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Energy Consumption (kWh)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01762" y="4188619"/>
            <a:ext cx="9426476" cy="812899"/>
            <a:chOff x="0" y="0"/>
            <a:chExt cx="12568635" cy="108386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568682" cy="1083818"/>
            </a:xfrm>
            <a:custGeom>
              <a:avLst/>
              <a:gdLst/>
              <a:ahLst/>
              <a:cxnLst/>
              <a:rect r="r" b="b" t="t" l="l"/>
              <a:pathLst>
                <a:path h="1083818" w="12568682">
                  <a:moveTo>
                    <a:pt x="0" y="0"/>
                  </a:moveTo>
                  <a:lnTo>
                    <a:pt x="12568682" y="0"/>
                  </a:lnTo>
                  <a:lnTo>
                    <a:pt x="12568682" y="1083818"/>
                  </a:lnTo>
                  <a:lnTo>
                    <a:pt x="0" y="1083818"/>
                  </a:lnTo>
                  <a:close/>
                </a:path>
              </a:pathLst>
            </a:custGeom>
            <a:solidFill>
              <a:srgbClr val="000000">
                <a:alpha val="3922"/>
              </a:srgbClr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285280" y="4282529"/>
            <a:ext cx="4141440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Before System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003280" y="4282529"/>
            <a:ext cx="4141440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100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01762" y="5001518"/>
            <a:ext cx="9426476" cy="812899"/>
            <a:chOff x="0" y="0"/>
            <a:chExt cx="12568635" cy="108386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568682" cy="1083818"/>
            </a:xfrm>
            <a:custGeom>
              <a:avLst/>
              <a:gdLst/>
              <a:ahLst/>
              <a:cxnLst/>
              <a:rect r="r" b="b" t="t" l="l"/>
              <a:pathLst>
                <a:path h="1083818" w="12568682">
                  <a:moveTo>
                    <a:pt x="0" y="0"/>
                  </a:moveTo>
                  <a:lnTo>
                    <a:pt x="12568682" y="0"/>
                  </a:lnTo>
                  <a:lnTo>
                    <a:pt x="12568682" y="1083818"/>
                  </a:lnTo>
                  <a:lnTo>
                    <a:pt x="0" y="1083818"/>
                  </a:lnTo>
                  <a:close/>
                </a:path>
              </a:pathLst>
            </a:custGeom>
            <a:solidFill>
              <a:srgbClr val="FFFFFF">
                <a:alpha val="3922"/>
              </a:srgbClr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285280" y="5095429"/>
            <a:ext cx="4141440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After System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003280" y="5095429"/>
            <a:ext cx="4141440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75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92238" y="6057156"/>
            <a:ext cx="9445526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The system achieves a 25% reduction in energy consumption by optimizing fan operation and other devices.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92238" y="7283351"/>
            <a:ext cx="9445526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The fan speed is regulated according to the surrounding temperature and the energy is consumed efficiently.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4902"/>
              </a:srgbClr>
            </a:solidFill>
          </p:spPr>
        </p:sp>
      </p:grpSp>
      <p:sp>
        <p:nvSpPr>
          <p:cNvPr name="Freeform 5" id="5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745611" y="917376"/>
            <a:ext cx="6657677" cy="898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5187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Graphs</a:t>
            </a:r>
          </a:p>
        </p:txBody>
      </p:sp>
      <p:sp>
        <p:nvSpPr>
          <p:cNvPr name="Freeform 7" id="7" descr="preencoded.png"/>
          <p:cNvSpPr/>
          <p:nvPr/>
        </p:nvSpPr>
        <p:spPr>
          <a:xfrm flipH="false" flipV="false" rot="0">
            <a:off x="7745611" y="2196554"/>
            <a:ext cx="634007" cy="634008"/>
          </a:xfrm>
          <a:custGeom>
            <a:avLst/>
            <a:gdLst/>
            <a:ahLst/>
            <a:cxnLst/>
            <a:rect r="r" b="b" t="t" l="l"/>
            <a:pathLst>
              <a:path h="634008" w="634007">
                <a:moveTo>
                  <a:pt x="0" y="0"/>
                </a:moveTo>
                <a:lnTo>
                  <a:pt x="634008" y="0"/>
                </a:lnTo>
                <a:lnTo>
                  <a:pt x="634008" y="634007"/>
                </a:lnTo>
                <a:lnTo>
                  <a:pt x="0" y="6340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745611" y="3055590"/>
            <a:ext cx="3328839" cy="444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562" b="true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Real-time Monitoring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745611" y="3566666"/>
            <a:ext cx="9654779" cy="491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193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The system provides real-time data visualization of energy consumption.</a:t>
            </a:r>
          </a:p>
        </p:txBody>
      </p:sp>
      <p:sp>
        <p:nvSpPr>
          <p:cNvPr name="Freeform 10" id="10" descr="preencoded.png"/>
          <p:cNvSpPr/>
          <p:nvPr/>
        </p:nvSpPr>
        <p:spPr>
          <a:xfrm flipH="false" flipV="false" rot="0">
            <a:off x="7745611" y="4818906"/>
            <a:ext cx="634007" cy="634007"/>
          </a:xfrm>
          <a:custGeom>
            <a:avLst/>
            <a:gdLst/>
            <a:ahLst/>
            <a:cxnLst/>
            <a:rect r="r" b="b" t="t" l="l"/>
            <a:pathLst>
              <a:path h="634007" w="634007">
                <a:moveTo>
                  <a:pt x="0" y="0"/>
                </a:moveTo>
                <a:lnTo>
                  <a:pt x="634008" y="0"/>
                </a:lnTo>
                <a:lnTo>
                  <a:pt x="634008" y="634008"/>
                </a:lnTo>
                <a:lnTo>
                  <a:pt x="0" y="6340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745611" y="5677941"/>
            <a:ext cx="3328839" cy="444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562" b="true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Trend Analysis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745611" y="6189017"/>
            <a:ext cx="9654779" cy="491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193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Identify patterns and trends in energy usage to optimize resource allocation.</a:t>
            </a:r>
          </a:p>
        </p:txBody>
      </p:sp>
      <p:sp>
        <p:nvSpPr>
          <p:cNvPr name="Freeform 13" id="13" descr="preencoded.png"/>
          <p:cNvSpPr/>
          <p:nvPr/>
        </p:nvSpPr>
        <p:spPr>
          <a:xfrm flipH="false" flipV="false" rot="0">
            <a:off x="7745611" y="7441257"/>
            <a:ext cx="634007" cy="634007"/>
          </a:xfrm>
          <a:custGeom>
            <a:avLst/>
            <a:gdLst/>
            <a:ahLst/>
            <a:cxnLst/>
            <a:rect r="r" b="b" t="t" l="l"/>
            <a:pathLst>
              <a:path h="634007" w="634007">
                <a:moveTo>
                  <a:pt x="0" y="0"/>
                </a:moveTo>
                <a:lnTo>
                  <a:pt x="634008" y="0"/>
                </a:lnTo>
                <a:lnTo>
                  <a:pt x="634008" y="634008"/>
                </a:lnTo>
                <a:lnTo>
                  <a:pt x="0" y="63400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745611" y="8300294"/>
            <a:ext cx="3328839" cy="444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562" b="true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Historical Data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745611" y="8811369"/>
            <a:ext cx="9654779" cy="491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193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Track energy consumption over time to identify areas for improvement.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4902"/>
              </a:srgbClr>
            </a:solidFill>
          </p:spPr>
        </p:sp>
      </p:grpSp>
      <p:sp>
        <p:nvSpPr>
          <p:cNvPr name="Freeform 5" id="5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850237" y="2224385"/>
            <a:ext cx="7442746" cy="99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12"/>
              </a:lnSpc>
            </a:pPr>
            <a:r>
              <a:rPr lang="en-US" sz="5812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Energy Saving</a:t>
            </a:r>
          </a:p>
        </p:txBody>
      </p:sp>
      <p:sp>
        <p:nvSpPr>
          <p:cNvPr name="Freeform 7" id="7" descr="preencoded.png"/>
          <p:cNvSpPr/>
          <p:nvPr/>
        </p:nvSpPr>
        <p:spPr>
          <a:xfrm flipH="false" flipV="false" rot="0">
            <a:off x="7850237" y="3646586"/>
            <a:ext cx="708720" cy="708720"/>
          </a:xfrm>
          <a:custGeom>
            <a:avLst/>
            <a:gdLst/>
            <a:ahLst/>
            <a:cxnLst/>
            <a:rect r="r" b="b" t="t" l="l"/>
            <a:pathLst>
              <a:path h="708720" w="708720">
                <a:moveTo>
                  <a:pt x="0" y="0"/>
                </a:moveTo>
                <a:lnTo>
                  <a:pt x="708721" y="0"/>
                </a:lnTo>
                <a:lnTo>
                  <a:pt x="708721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850237" y="4610249"/>
            <a:ext cx="3721299" cy="493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874" b="true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Sensor Monitoring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50237" y="5188297"/>
            <a:ext cx="4510088" cy="2807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The system leverages sensors to monitor energy consumption in real-time, identifying opportunities for optimization and reducing unnecessary energy waste.</a:t>
            </a:r>
          </a:p>
        </p:txBody>
      </p:sp>
      <p:sp>
        <p:nvSpPr>
          <p:cNvPr name="Freeform 10" id="10" descr="preencoded.png"/>
          <p:cNvSpPr/>
          <p:nvPr/>
        </p:nvSpPr>
        <p:spPr>
          <a:xfrm flipH="false" flipV="false" rot="0">
            <a:off x="12785526" y="3646586"/>
            <a:ext cx="708720" cy="708720"/>
          </a:xfrm>
          <a:custGeom>
            <a:avLst/>
            <a:gdLst/>
            <a:ahLst/>
            <a:cxnLst/>
            <a:rect r="r" b="b" t="t" l="l"/>
            <a:pathLst>
              <a:path h="708720" w="708720">
                <a:moveTo>
                  <a:pt x="0" y="0"/>
                </a:moveTo>
                <a:lnTo>
                  <a:pt x="708720" y="0"/>
                </a:lnTo>
                <a:lnTo>
                  <a:pt x="708720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785526" y="4610249"/>
            <a:ext cx="3721299" cy="493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874" b="true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Data Analysis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785526" y="5188297"/>
            <a:ext cx="4510236" cy="2807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By providing data-driven insights, the system empowers residents to make informed decisions about their energy usage, contributing to a more sustainable urban environment.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DAGV7WlxnsA</dc:identifier>
  <dcterms:modified xsi:type="dcterms:W3CDTF">2011-08-01T06:04:30Z</dcterms:modified>
  <cp:revision>1</cp:revision>
  <dc:title>Smart-Energy-Management-System-in-Urban-Areas (ECS PROJECT).pptx</dc:title>
</cp:coreProperties>
</file>