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8" d="100"/>
          <a:sy n="68" d="100"/>
        </p:scale>
        <p:origin x="-798" y="19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Desktop\NM%20project%20iii%20year\New%20folder\unm203bcm22114%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Desktop\NM%20project%20iii%20year\New%20folder\unm203bcm22114%20(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Desktop\NM%20project%20iii%20year\New%20folder\unm203bcm22114%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[unm203bcm22114 (1).xlsx]Sheet1!PivotTable1</c:name>
    <c:fmtId val="6"/>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EMPLOYEE</a:t>
            </a:r>
            <a:r>
              <a:rPr lang="en-US" baseline="0"/>
              <a:t> WISE SALARY ANALYSIS</a:t>
            </a:r>
            <a:endParaRPr lang="en-US"/>
          </a:p>
        </c:rich>
      </c:tx>
      <c:layout>
        <c:manualLayout>
          <c:xMode val="edge"/>
          <c:yMode val="edge"/>
          <c:x val="0.3146526684164481"/>
          <c:y val="0.08694225721784768"/>
        </c:manualLayout>
      </c:layout>
      <c:overlay val="0"/>
      <c:spPr>
        <a:noFill/>
        <a:ln>
          <a:noFill/>
        </a:ln>
        <a:effectLst/>
      </c:sp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2"/>
        <c:spPr>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
        <c:idx val="3"/>
        <c:spPr>
          <a:ln w="28575" cap="rnd">
            <a:solidFill>
              <a:schemeClr val="accent1"/>
            </a:solidFill>
            <a:round/>
          </a:ln>
          <a:effectLst/>
        </c:spPr>
        <c:marker>
          <c:symbol val="circle"/>
          <c:size val="5"/>
          <c:spPr>
            <a:solidFill>
              <a:schemeClr val="accent1"/>
            </a:solidFill>
            <a:ln w="9525">
              <a:solidFill>
                <a:schemeClr val="accent1"/>
              </a:solidFill>
            </a:ln>
            <a:effectLst/>
          </c:spPr>
        </c:marker>
        <c:dLbl>
          <c:idx val="0"/>
          <c:delete val="1"/>
          <c:extLst>
            <c:ext xmlns:c15="http://schemas.microsoft.com/office/drawing/2012/chart" uri="{CE6537A1-D6FC-4f65-9D91-7224C49458BB}"/>
          </c:extLst>
        </c:dLbl>
      </c:pivotFmt>
    </c:pivotFmts>
    <c:plotArea>
      <c:layout>
        <c:manualLayout>
          <c:layoutTarget val="inner"/>
          <c:xMode val="edge"/>
          <c:yMode val="edge"/>
          <c:x val="0.18245603674540697"/>
          <c:y val="0.26328484981044054"/>
          <c:w val="0.7897661854768151"/>
          <c:h val="0.29149205307669884"/>
        </c:manualLayout>
      </c:layout>
      <c:lineChart>
        <c:grouping val="standard"/>
        <c:varyColors val="0"/>
        <c:ser>
          <c:idx val="0"/>
          <c:order val="0"/>
          <c:tx>
            <c:strRef>
              <c:f>Sheet1!$B$3</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errBars>
            <c:errDir val="y"/>
            <c:errBarType val="both"/>
            <c:errValType val="stdErr"/>
            <c:noEndCap val="0"/>
            <c:spPr>
              <a:noFill/>
              <a:ln w="9525" cap="flat" cmpd="sng" algn="ctr">
                <a:solidFill>
                  <a:schemeClr val="tx1">
                    <a:lumMod val="65000"/>
                    <a:lumOff val="35000"/>
                  </a:schemeClr>
                </a:solidFill>
                <a:round/>
              </a:ln>
              <a:effectLst/>
            </c:spPr>
          </c:errBars>
          <c:cat>
            <c:strRef>
              <c:f>Sheet1!$A$4:$A$279</c:f>
              <c:strCache>
                <c:ptCount val="275"/>
                <c:pt idx="0">
                  <c:v>Ait Sidi, Karthikeyan   </c:v>
                </c:pt>
                <c:pt idx="1">
                  <c:v>Akinkuolie, Sarah</c:v>
                </c:pt>
                <c:pt idx="2">
                  <c:v>Alagbe,Trina</c:v>
                </c:pt>
                <c:pt idx="3">
                  <c:v>Anderson, Carol </c:v>
                </c:pt>
                <c:pt idx="4">
                  <c:v>Anderson, Linda  </c:v>
                </c:pt>
                <c:pt idx="5">
                  <c:v>Andreola, Colby</c:v>
                </c:pt>
                <c:pt idx="6">
                  <c:v>Athwal, Sam</c:v>
                </c:pt>
                <c:pt idx="7">
                  <c:v>Bacong, Alejandro </c:v>
                </c:pt>
                <c:pt idx="8">
                  <c:v>Barone, Francesco  A</c:v>
                </c:pt>
                <c:pt idx="9">
                  <c:v>Barton, Nader</c:v>
                </c:pt>
                <c:pt idx="10">
                  <c:v>Bates, Norman</c:v>
                </c:pt>
                <c:pt idx="11">
                  <c:v>Beak, Kimberly  </c:v>
                </c:pt>
                <c:pt idx="12">
                  <c:v>Beatrice, Courtney </c:v>
                </c:pt>
                <c:pt idx="13">
                  <c:v>Becker, Renee</c:v>
                </c:pt>
                <c:pt idx="14">
                  <c:v>Becker, Scott</c:v>
                </c:pt>
                <c:pt idx="15">
                  <c:v>Bernstein, Sean</c:v>
                </c:pt>
                <c:pt idx="16">
                  <c:v>Biden, Lowan  M</c:v>
                </c:pt>
                <c:pt idx="17">
                  <c:v>Billis, Helen</c:v>
                </c:pt>
                <c:pt idx="18">
                  <c:v>Blount, Dianna</c:v>
                </c:pt>
                <c:pt idx="19">
                  <c:v>Bondwell, Betsy</c:v>
                </c:pt>
                <c:pt idx="20">
                  <c:v>Booth, Frank</c:v>
                </c:pt>
                <c:pt idx="21">
                  <c:v>Bozzi, Charles</c:v>
                </c:pt>
                <c:pt idx="22">
                  <c:v>Brill, Donna</c:v>
                </c:pt>
                <c:pt idx="23">
                  <c:v>Buccheri, Joseph  </c:v>
                </c:pt>
                <c:pt idx="24">
                  <c:v>Bunbury, Jessica</c:v>
                </c:pt>
                <c:pt idx="25">
                  <c:v>Burke, Joelle</c:v>
                </c:pt>
                <c:pt idx="26">
                  <c:v>Burkett, Benjamin </c:v>
                </c:pt>
                <c:pt idx="27">
                  <c:v>Cady, Max </c:v>
                </c:pt>
                <c:pt idx="28">
                  <c:v>Candie, Calvin</c:v>
                </c:pt>
                <c:pt idx="29">
                  <c:v>Carabbio, Judith</c:v>
                </c:pt>
                <c:pt idx="30">
                  <c:v>Carey, Michael  </c:v>
                </c:pt>
                <c:pt idx="31">
                  <c:v>Carr, Claudia  N</c:v>
                </c:pt>
                <c:pt idx="32">
                  <c:v>Carter, Michelle </c:v>
                </c:pt>
                <c:pt idx="33">
                  <c:v>Carthy, B'rigit</c:v>
                </c:pt>
                <c:pt idx="34">
                  <c:v>Chace, Beatrice </c:v>
                </c:pt>
                <c:pt idx="35">
                  <c:v>Champaigne, Brian</c:v>
                </c:pt>
                <c:pt idx="36">
                  <c:v>Chan, Lin</c:v>
                </c:pt>
                <c:pt idx="37">
                  <c:v>Chang, Donovan  E</c:v>
                </c:pt>
                <c:pt idx="38">
                  <c:v>Chigurh, Anton</c:v>
                </c:pt>
                <c:pt idx="39">
                  <c:v>Chivukula, Enola</c:v>
                </c:pt>
                <c:pt idx="40">
                  <c:v>Cierpiszewski, Caroline  </c:v>
                </c:pt>
                <c:pt idx="41">
                  <c:v>Clayton, Rick</c:v>
                </c:pt>
                <c:pt idx="42">
                  <c:v>Cloninger, Jennifer</c:v>
                </c:pt>
                <c:pt idx="43">
                  <c:v>Close, Phil</c:v>
                </c:pt>
                <c:pt idx="44">
                  <c:v>Clukey, Elijian</c:v>
                </c:pt>
                <c:pt idx="45">
                  <c:v>Cockel, James</c:v>
                </c:pt>
                <c:pt idx="46">
                  <c:v>Cole, Spencer</c:v>
                </c:pt>
                <c:pt idx="47">
                  <c:v>Corleone, Michael</c:v>
                </c:pt>
                <c:pt idx="48">
                  <c:v>Corleone, Vito</c:v>
                </c:pt>
                <c:pt idx="49">
                  <c:v>Cornett, Lisa </c:v>
                </c:pt>
                <c:pt idx="50">
                  <c:v>Costello, Frank</c:v>
                </c:pt>
                <c:pt idx="51">
                  <c:v>Crimmings,   Jean</c:v>
                </c:pt>
                <c:pt idx="52">
                  <c:v>Cross, Noah</c:v>
                </c:pt>
                <c:pt idx="53">
                  <c:v>Daneault, Lynn</c:v>
                </c:pt>
                <c:pt idx="54">
                  <c:v>Daniele, Ann  </c:v>
                </c:pt>
                <c:pt idx="55">
                  <c:v>Darson, Jene'ya </c:v>
                </c:pt>
                <c:pt idx="56">
                  <c:v>Davis, Daniel</c:v>
                </c:pt>
                <c:pt idx="57">
                  <c:v>Dee, Randy</c:v>
                </c:pt>
                <c:pt idx="58">
                  <c:v>DeGweck,  James</c:v>
                </c:pt>
                <c:pt idx="59">
                  <c:v>Del Bosque, Keyla</c:v>
                </c:pt>
                <c:pt idx="60">
                  <c:v>Delarge, Alex</c:v>
                </c:pt>
                <c:pt idx="61">
                  <c:v>Demita, Carla</c:v>
                </c:pt>
                <c:pt idx="62">
                  <c:v>Desimone, Carl </c:v>
                </c:pt>
                <c:pt idx="63">
                  <c:v>DeVito, Tommy</c:v>
                </c:pt>
                <c:pt idx="64">
                  <c:v>Dickinson, Geoff </c:v>
                </c:pt>
                <c:pt idx="65">
                  <c:v>Dietrich, Jenna  </c:v>
                </c:pt>
                <c:pt idx="66">
                  <c:v>DiNocco, Lily </c:v>
                </c:pt>
                <c:pt idx="67">
                  <c:v>Dobrin, Denisa  S</c:v>
                </c:pt>
                <c:pt idx="68">
                  <c:v>Dolan, Linda</c:v>
                </c:pt>
                <c:pt idx="69">
                  <c:v>Dougall, Eric</c:v>
                </c:pt>
                <c:pt idx="70">
                  <c:v>Driver, Elle</c:v>
                </c:pt>
                <c:pt idx="71">
                  <c:v>Dunn, Amy  </c:v>
                </c:pt>
                <c:pt idx="72">
                  <c:v>Dunne, Amy</c:v>
                </c:pt>
                <c:pt idx="73">
                  <c:v>Eaton, Marianne</c:v>
                </c:pt>
                <c:pt idx="74">
                  <c:v>Engdahl, Jean</c:v>
                </c:pt>
                <c:pt idx="75">
                  <c:v>England, Rex</c:v>
                </c:pt>
                <c:pt idx="76">
                  <c:v>Erilus, Angela</c:v>
                </c:pt>
                <c:pt idx="77">
                  <c:v>Estremera, Miguel</c:v>
                </c:pt>
                <c:pt idx="78">
                  <c:v>Evensen, April</c:v>
                </c:pt>
                <c:pt idx="79">
                  <c:v>Exantus, Susan</c:v>
                </c:pt>
                <c:pt idx="80">
                  <c:v>Faller, Megan </c:v>
                </c:pt>
                <c:pt idx="81">
                  <c:v>Fancett, Nicole</c:v>
                </c:pt>
                <c:pt idx="82">
                  <c:v>Ferguson, Susan</c:v>
                </c:pt>
                <c:pt idx="83">
                  <c:v>Fernandes, Nilson  </c:v>
                </c:pt>
                <c:pt idx="84">
                  <c:v>Fett, Boba</c:v>
                </c:pt>
                <c:pt idx="85">
                  <c:v>Fidelia,  Libby</c:v>
                </c:pt>
                <c:pt idx="86">
                  <c:v>Fitzpatrick, Michael  J</c:v>
                </c:pt>
                <c:pt idx="87">
                  <c:v>Foreman, Tanya</c:v>
                </c:pt>
                <c:pt idx="88">
                  <c:v>Forrest, Alex</c:v>
                </c:pt>
                <c:pt idx="89">
                  <c:v>Foss, Jason</c:v>
                </c:pt>
                <c:pt idx="90">
                  <c:v>Fraval, Maruk </c:v>
                </c:pt>
                <c:pt idx="91">
                  <c:v>Galia, Lisa</c:v>
                </c:pt>
                <c:pt idx="92">
                  <c:v>Garcia, Raul</c:v>
                </c:pt>
                <c:pt idx="93">
                  <c:v>Gaul, Barbara</c:v>
                </c:pt>
                <c:pt idx="94">
                  <c:v>Gentry, Mildred</c:v>
                </c:pt>
                <c:pt idx="95">
                  <c:v>Gill, Whitney  </c:v>
                </c:pt>
                <c:pt idx="96">
                  <c:v>Girifalco, Evelyn</c:v>
                </c:pt>
                <c:pt idx="97">
                  <c:v>Givens, Myriam</c:v>
                </c:pt>
                <c:pt idx="98">
                  <c:v>Goble, Taisha</c:v>
                </c:pt>
                <c:pt idx="99">
                  <c:v>Goeth, Amon</c:v>
                </c:pt>
                <c:pt idx="100">
                  <c:v>Gold, Shenice  </c:v>
                </c:pt>
                <c:pt idx="101">
                  <c:v>Gonzalez, Maria</c:v>
                </c:pt>
                <c:pt idx="102">
                  <c:v>Good, Susan</c:v>
                </c:pt>
                <c:pt idx="103">
                  <c:v>Gordon, David</c:v>
                </c:pt>
                <c:pt idx="104">
                  <c:v>Gosciminski, Phylicia  </c:v>
                </c:pt>
                <c:pt idx="105">
                  <c:v>Goyal, Roxana</c:v>
                </c:pt>
                <c:pt idx="106">
                  <c:v>Gray, Elijiah  </c:v>
                </c:pt>
                <c:pt idx="107">
                  <c:v>Gross, Paula</c:v>
                </c:pt>
                <c:pt idx="108">
                  <c:v>Gruber, Hans</c:v>
                </c:pt>
                <c:pt idx="109">
                  <c:v>Guilianno, Mike</c:v>
                </c:pt>
                <c:pt idx="110">
                  <c:v>Handschiegl, Joanne</c:v>
                </c:pt>
                <c:pt idx="111">
                  <c:v>Hankard, Earnest</c:v>
                </c:pt>
                <c:pt idx="112">
                  <c:v>Harrington, Christie </c:v>
                </c:pt>
                <c:pt idx="113">
                  <c:v>Harrison, Kara</c:v>
                </c:pt>
                <c:pt idx="114">
                  <c:v>Heitzman, Anthony</c:v>
                </c:pt>
                <c:pt idx="115">
                  <c:v>Hendrickson, Trina</c:v>
                </c:pt>
                <c:pt idx="116">
                  <c:v>Hitchcock, Alfred</c:v>
                </c:pt>
                <c:pt idx="117">
                  <c:v>Homberger, Adrienne  J</c:v>
                </c:pt>
                <c:pt idx="118">
                  <c:v>Horton, Jayne</c:v>
                </c:pt>
                <c:pt idx="119">
                  <c:v>Houlihan, Debra</c:v>
                </c:pt>
                <c:pt idx="120">
                  <c:v>Hudson, Jane</c:v>
                </c:pt>
                <c:pt idx="121">
                  <c:v>Hunts, Julissa</c:v>
                </c:pt>
                <c:pt idx="122">
                  <c:v>Hutter, Rosalie</c:v>
                </c:pt>
                <c:pt idx="123">
                  <c:v>Huynh, Ming</c:v>
                </c:pt>
                <c:pt idx="124">
                  <c:v>Immediato, Walter</c:v>
                </c:pt>
                <c:pt idx="125">
                  <c:v>Ivey, Rose </c:v>
                </c:pt>
                <c:pt idx="126">
                  <c:v>Jackson, Maryellen</c:v>
                </c:pt>
                <c:pt idx="127">
                  <c:v>Jacobi, Hannah  </c:v>
                </c:pt>
                <c:pt idx="128">
                  <c:v>Jeannite, Tayana</c:v>
                </c:pt>
                <c:pt idx="129">
                  <c:v>Jhaveri, Sneha  </c:v>
                </c:pt>
                <c:pt idx="130">
                  <c:v>Johnson, George</c:v>
                </c:pt>
                <c:pt idx="131">
                  <c:v>Johnson, Noelle </c:v>
                </c:pt>
                <c:pt idx="132">
                  <c:v>Johnston, Yen</c:v>
                </c:pt>
                <c:pt idx="133">
                  <c:v>Jung, Judy  </c:v>
                </c:pt>
                <c:pt idx="134">
                  <c:v>Kampew, Donysha</c:v>
                </c:pt>
                <c:pt idx="135">
                  <c:v>Keatts, Kramer </c:v>
                </c:pt>
                <c:pt idx="136">
                  <c:v>Khemmich, Bartholemew</c:v>
                </c:pt>
                <c:pt idx="137">
                  <c:v>King, Janet</c:v>
                </c:pt>
                <c:pt idx="138">
                  <c:v>Kinsella, Kathleen  </c:v>
                </c:pt>
                <c:pt idx="139">
                  <c:v>Kirill, Alexandra  </c:v>
                </c:pt>
                <c:pt idx="140">
                  <c:v>Knapp, Bradley  J</c:v>
                </c:pt>
                <c:pt idx="141">
                  <c:v>Kretschmer, John</c:v>
                </c:pt>
                <c:pt idx="142">
                  <c:v>Lajiri,  Jyoti</c:v>
                </c:pt>
                <c:pt idx="143">
                  <c:v>Landa, Hans</c:v>
                </c:pt>
                <c:pt idx="144">
                  <c:v>Langford, Lindsey</c:v>
                </c:pt>
                <c:pt idx="145">
                  <c:v>Langton, Enrico</c:v>
                </c:pt>
                <c:pt idx="146">
                  <c:v>Latif, Mohammed</c:v>
                </c:pt>
                <c:pt idx="147">
                  <c:v>Le, Binh</c:v>
                </c:pt>
                <c:pt idx="148">
                  <c:v>Leach, Dallas</c:v>
                </c:pt>
                <c:pt idx="149">
                  <c:v>Lecter, Hannibal</c:v>
                </c:pt>
                <c:pt idx="150">
                  <c:v>Leruth, Giovanni</c:v>
                </c:pt>
                <c:pt idx="151">
                  <c:v>Liebig, Ketsia</c:v>
                </c:pt>
                <c:pt idx="152">
                  <c:v>Linares, Marilyn </c:v>
                </c:pt>
                <c:pt idx="153">
                  <c:v>Linden, Mathew</c:v>
                </c:pt>
                <c:pt idx="154">
                  <c:v>Lundy, Susan</c:v>
                </c:pt>
                <c:pt idx="155">
                  <c:v>Lunquist, Lisa</c:v>
                </c:pt>
                <c:pt idx="156">
                  <c:v>Lydon, Allison</c:v>
                </c:pt>
                <c:pt idx="157">
                  <c:v>MacLennan, Samuel</c:v>
                </c:pt>
                <c:pt idx="158">
                  <c:v>Mahoney, Lauren  </c:v>
                </c:pt>
                <c:pt idx="159">
                  <c:v>Manchester, Robyn</c:v>
                </c:pt>
                <c:pt idx="160">
                  <c:v>Mancuso, Karen</c:v>
                </c:pt>
                <c:pt idx="161">
                  <c:v>Mangal, Debbie</c:v>
                </c:pt>
                <c:pt idx="162">
                  <c:v>Martin, Sandra</c:v>
                </c:pt>
                <c:pt idx="163">
                  <c:v>Maurice, Shana</c:v>
                </c:pt>
                <c:pt idx="164">
                  <c:v>Mckenna, Sandy</c:v>
                </c:pt>
                <c:pt idx="165">
                  <c:v>McKinzie, Jac</c:v>
                </c:pt>
                <c:pt idx="166">
                  <c:v>Medeiros, Jennifer</c:v>
                </c:pt>
                <c:pt idx="167">
                  <c:v>Miller, Brannon</c:v>
                </c:pt>
                <c:pt idx="168">
                  <c:v>Miller, Ned</c:v>
                </c:pt>
                <c:pt idx="169">
                  <c:v>Monkfish, Erasumus</c:v>
                </c:pt>
                <c:pt idx="170">
                  <c:v>Monterro, Luisa</c:v>
                </c:pt>
                <c:pt idx="171">
                  <c:v>Morway, Tanya</c:v>
                </c:pt>
                <c:pt idx="172">
                  <c:v>Motlagh,  Dawn</c:v>
                </c:pt>
                <c:pt idx="173">
                  <c:v>Moumanil, Maliki </c:v>
                </c:pt>
                <c:pt idx="174">
                  <c:v>Myers, Michael</c:v>
                </c:pt>
                <c:pt idx="175">
                  <c:v>Navathe, Kurt</c:v>
                </c:pt>
                <c:pt idx="176">
                  <c:v>Ndzi, Horia</c:v>
                </c:pt>
                <c:pt idx="177">
                  <c:v>Newman, Richard </c:v>
                </c:pt>
                <c:pt idx="178">
                  <c:v>Nguyen, Dheepa</c:v>
                </c:pt>
                <c:pt idx="179">
                  <c:v>Nguyen, Lei-Ming</c:v>
                </c:pt>
                <c:pt idx="180">
                  <c:v>Nowlan, Kristie</c:v>
                </c:pt>
                <c:pt idx="181">
                  <c:v>O'hare, Lynn</c:v>
                </c:pt>
                <c:pt idx="182">
                  <c:v>Oliver, Brooke </c:v>
                </c:pt>
                <c:pt idx="183">
                  <c:v>Onque, Jasmine</c:v>
                </c:pt>
                <c:pt idx="184">
                  <c:v>Osturnka, Adeel</c:v>
                </c:pt>
                <c:pt idx="185">
                  <c:v>Owad, Clinton</c:v>
                </c:pt>
                <c:pt idx="186">
                  <c:v>Ozark, Travis</c:v>
                </c:pt>
                <c:pt idx="187">
                  <c:v>Panjwani, Nina</c:v>
                </c:pt>
                <c:pt idx="188">
                  <c:v>Pearson, Randall</c:v>
                </c:pt>
                <c:pt idx="189">
                  <c:v>Pelletier, Ermine</c:v>
                </c:pt>
                <c:pt idx="190">
                  <c:v>Perry, Shakira</c:v>
                </c:pt>
                <c:pt idx="191">
                  <c:v>Peters, Lauren</c:v>
                </c:pt>
                <c:pt idx="192">
                  <c:v>Peterson, Ebonee  </c:v>
                </c:pt>
                <c:pt idx="193">
                  <c:v>Petingill, Shana  </c:v>
                </c:pt>
                <c:pt idx="194">
                  <c:v>Petrowsky, Thelma</c:v>
                </c:pt>
                <c:pt idx="195">
                  <c:v>Pham, Hong</c:v>
                </c:pt>
                <c:pt idx="196">
                  <c:v>Pitt, Brad </c:v>
                </c:pt>
                <c:pt idx="197">
                  <c:v>Potts, Xana</c:v>
                </c:pt>
                <c:pt idx="198">
                  <c:v>Power, Morissa</c:v>
                </c:pt>
                <c:pt idx="199">
                  <c:v>Punjabhi, Louis  </c:v>
                </c:pt>
                <c:pt idx="200">
                  <c:v>Purinton, Janine</c:v>
                </c:pt>
                <c:pt idx="201">
                  <c:v>Rachael, Maggie</c:v>
                </c:pt>
                <c:pt idx="202">
                  <c:v>Rarrick, Quinn</c:v>
                </c:pt>
                <c:pt idx="203">
                  <c:v>Ren, Kylo</c:v>
                </c:pt>
                <c:pt idx="204">
                  <c:v>Rhoads, Thomas</c:v>
                </c:pt>
                <c:pt idx="205">
                  <c:v>Rivera, Haley  </c:v>
                </c:pt>
                <c:pt idx="206">
                  <c:v>Roberson, May</c:v>
                </c:pt>
                <c:pt idx="207">
                  <c:v>Robertson, Peter</c:v>
                </c:pt>
                <c:pt idx="208">
                  <c:v>Robinson, Alain  </c:v>
                </c:pt>
                <c:pt idx="209">
                  <c:v>Robinson, Cherly</c:v>
                </c:pt>
                <c:pt idx="210">
                  <c:v>Robinson, Elias</c:v>
                </c:pt>
                <c:pt idx="211">
                  <c:v>Roby, Lori </c:v>
                </c:pt>
                <c:pt idx="212">
                  <c:v>Roehrich, Bianca</c:v>
                </c:pt>
                <c:pt idx="213">
                  <c:v>Roper, Katie</c:v>
                </c:pt>
                <c:pt idx="214">
                  <c:v>Rose, Ashley  </c:v>
                </c:pt>
                <c:pt idx="215">
                  <c:v>Rossetti, Bruno</c:v>
                </c:pt>
                <c:pt idx="216">
                  <c:v>Roup,Simon</c:v>
                </c:pt>
                <c:pt idx="217">
                  <c:v>Saada, Adell</c:v>
                </c:pt>
                <c:pt idx="218">
                  <c:v>Sadki, Nore  </c:v>
                </c:pt>
                <c:pt idx="219">
                  <c:v>Sahoo, Adil</c:v>
                </c:pt>
                <c:pt idx="220">
                  <c:v>Salter, Jason</c:v>
                </c:pt>
                <c:pt idx="221">
                  <c:v>Sander, Kamrin</c:v>
                </c:pt>
                <c:pt idx="222">
                  <c:v>Sewkumar, Nori</c:v>
                </c:pt>
                <c:pt idx="223">
                  <c:v>Shepard, Anita </c:v>
                </c:pt>
                <c:pt idx="224">
                  <c:v>Shields, Seffi</c:v>
                </c:pt>
                <c:pt idx="225">
                  <c:v>Simard, Kramer</c:v>
                </c:pt>
                <c:pt idx="226">
                  <c:v>Sloan, Constance</c:v>
                </c:pt>
                <c:pt idx="227">
                  <c:v>Smith, Joe</c:v>
                </c:pt>
                <c:pt idx="228">
                  <c:v>Smith, Martin</c:v>
                </c:pt>
                <c:pt idx="229">
                  <c:v>Smith, Sade</c:v>
                </c:pt>
                <c:pt idx="230">
                  <c:v>Soto, Julia </c:v>
                </c:pt>
                <c:pt idx="231">
                  <c:v>Soze, Keyser</c:v>
                </c:pt>
                <c:pt idx="232">
                  <c:v>Sparks, Taylor  </c:v>
                </c:pt>
                <c:pt idx="233">
                  <c:v>Spirea, Kelley</c:v>
                </c:pt>
                <c:pt idx="234">
                  <c:v>Squatrito, Kristen</c:v>
                </c:pt>
                <c:pt idx="235">
                  <c:v>Stanford,Barbara  M</c:v>
                </c:pt>
                <c:pt idx="236">
                  <c:v>Stansfield, Norman</c:v>
                </c:pt>
                <c:pt idx="237">
                  <c:v>Stoica, Rick</c:v>
                </c:pt>
                <c:pt idx="238">
                  <c:v>Strong, Caitrin</c:v>
                </c:pt>
                <c:pt idx="239">
                  <c:v>Sullivan, Kissy </c:v>
                </c:pt>
                <c:pt idx="240">
                  <c:v>Sullivan, Timothy</c:v>
                </c:pt>
                <c:pt idx="241">
                  <c:v>Sutwell, Barbara</c:v>
                </c:pt>
                <c:pt idx="242">
                  <c:v>Szabo, Andrew</c:v>
                </c:pt>
                <c:pt idx="243">
                  <c:v>Tannen, Biff</c:v>
                </c:pt>
                <c:pt idx="244">
                  <c:v>Tejeda, Lenora </c:v>
                </c:pt>
                <c:pt idx="245">
                  <c:v>Terry, Sharlene </c:v>
                </c:pt>
                <c:pt idx="246">
                  <c:v>Theamstern, Sophia</c:v>
                </c:pt>
                <c:pt idx="247">
                  <c:v>Thibaud, Kenneth</c:v>
                </c:pt>
                <c:pt idx="248">
                  <c:v>Tippett, Jeanette</c:v>
                </c:pt>
                <c:pt idx="249">
                  <c:v>Torrence, Jack</c:v>
                </c:pt>
                <c:pt idx="250">
                  <c:v>Trang, Mei</c:v>
                </c:pt>
                <c:pt idx="251">
                  <c:v>Tredinnick, Neville </c:v>
                </c:pt>
                <c:pt idx="252">
                  <c:v>Trzeciak, Cybil</c:v>
                </c:pt>
                <c:pt idx="253">
                  <c:v>Turpin, Jumil</c:v>
                </c:pt>
                <c:pt idx="254">
                  <c:v>Valentin,Jackie</c:v>
                </c:pt>
                <c:pt idx="255">
                  <c:v>Veera, Abdellah </c:v>
                </c:pt>
                <c:pt idx="256">
                  <c:v>Vega, Vincent</c:v>
                </c:pt>
                <c:pt idx="257">
                  <c:v>Villanueva, Noah</c:v>
                </c:pt>
                <c:pt idx="258">
                  <c:v>Voldemort, Lord</c:v>
                </c:pt>
                <c:pt idx="259">
                  <c:v>Volk, Colleen</c:v>
                </c:pt>
                <c:pt idx="260">
                  <c:v>Von Massenbach, Anna</c:v>
                </c:pt>
                <c:pt idx="261">
                  <c:v>Walker, Roger</c:v>
                </c:pt>
                <c:pt idx="262">
                  <c:v>Wallace, Theresa</c:v>
                </c:pt>
                <c:pt idx="263">
                  <c:v>Wang, Charlie</c:v>
                </c:pt>
                <c:pt idx="264">
                  <c:v>Warfield, Sarah</c:v>
                </c:pt>
                <c:pt idx="265">
                  <c:v>Whittier, Scott</c:v>
                </c:pt>
                <c:pt idx="266">
                  <c:v>Wilber, Barry</c:v>
                </c:pt>
                <c:pt idx="267">
                  <c:v>Wilkes, Annie</c:v>
                </c:pt>
                <c:pt idx="268">
                  <c:v>Winthrop, Jordan  </c:v>
                </c:pt>
                <c:pt idx="269">
                  <c:v>Wolk, Hang  T</c:v>
                </c:pt>
                <c:pt idx="270">
                  <c:v>Woodson, Jason</c:v>
                </c:pt>
                <c:pt idx="271">
                  <c:v>Ybarra, Catherine </c:v>
                </c:pt>
                <c:pt idx="272">
                  <c:v>Zamora, Jennifer</c:v>
                </c:pt>
                <c:pt idx="273">
                  <c:v>Zhou, Julia</c:v>
                </c:pt>
                <c:pt idx="274">
                  <c:v>Zima, Colleen</c:v>
                </c:pt>
              </c:strCache>
            </c:strRef>
          </c:cat>
          <c:val>
            <c:numRef>
              <c:f>Sheet1!$B$4:$B$279</c:f>
              <c:numCache>
                <c:formatCode>"₹"\ #,##0.00</c:formatCode>
                <c:ptCount val="275"/>
                <c:pt idx="0">
                  <c:v>104437.0</c:v>
                </c:pt>
                <c:pt idx="1">
                  <c:v>64955.0</c:v>
                </c:pt>
                <c:pt idx="2">
                  <c:v>64991.0</c:v>
                </c:pt>
                <c:pt idx="3">
                  <c:v>50825.0</c:v>
                </c:pt>
                <c:pt idx="4">
                  <c:v>57568.0</c:v>
                </c:pt>
                <c:pt idx="5">
                  <c:v>95660.0</c:v>
                </c:pt>
                <c:pt idx="6">
                  <c:v>59365.0</c:v>
                </c:pt>
                <c:pt idx="7">
                  <c:v>50178.0</c:v>
                </c:pt>
                <c:pt idx="8">
                  <c:v>58709.0</c:v>
                </c:pt>
                <c:pt idx="9">
                  <c:v>52505.0</c:v>
                </c:pt>
                <c:pt idx="10">
                  <c:v>57834.0</c:v>
                </c:pt>
                <c:pt idx="11">
                  <c:v>70131.0</c:v>
                </c:pt>
                <c:pt idx="12">
                  <c:v>59026.0</c:v>
                </c:pt>
                <c:pt idx="13">
                  <c:v>110000.0</c:v>
                </c:pt>
                <c:pt idx="14">
                  <c:v>53250.0</c:v>
                </c:pt>
                <c:pt idx="15">
                  <c:v>51044.0</c:v>
                </c:pt>
                <c:pt idx="16">
                  <c:v>64919.0</c:v>
                </c:pt>
                <c:pt idx="17">
                  <c:v>62910.0</c:v>
                </c:pt>
                <c:pt idx="18">
                  <c:v>66441.0</c:v>
                </c:pt>
                <c:pt idx="19">
                  <c:v>57815.0</c:v>
                </c:pt>
                <c:pt idx="20">
                  <c:v>103613.0</c:v>
                </c:pt>
                <c:pt idx="21">
                  <c:v>74312.0</c:v>
                </c:pt>
                <c:pt idx="22">
                  <c:v>53492.0</c:v>
                </c:pt>
                <c:pt idx="23">
                  <c:v>65288.0</c:v>
                </c:pt>
                <c:pt idx="24">
                  <c:v>74326.0</c:v>
                </c:pt>
                <c:pt idx="25">
                  <c:v>63763.0</c:v>
                </c:pt>
                <c:pt idx="26">
                  <c:v>62162.0</c:v>
                </c:pt>
                <c:pt idx="27">
                  <c:v>77692.0</c:v>
                </c:pt>
                <c:pt idx="28">
                  <c:v>72640.0</c:v>
                </c:pt>
                <c:pt idx="29">
                  <c:v>93396.0</c:v>
                </c:pt>
                <c:pt idx="30">
                  <c:v>52846.0</c:v>
                </c:pt>
                <c:pt idx="31">
                  <c:v>100031.0</c:v>
                </c:pt>
                <c:pt idx="32">
                  <c:v>71860.0</c:v>
                </c:pt>
                <c:pt idx="33">
                  <c:v>55315.0</c:v>
                </c:pt>
                <c:pt idx="34">
                  <c:v>61656.0</c:v>
                </c:pt>
                <c:pt idx="35">
                  <c:v>110929.0</c:v>
                </c:pt>
                <c:pt idx="36">
                  <c:v>54237.0</c:v>
                </c:pt>
                <c:pt idx="37">
                  <c:v>60380.0</c:v>
                </c:pt>
                <c:pt idx="38">
                  <c:v>66808.0</c:v>
                </c:pt>
                <c:pt idx="39">
                  <c:v>64786.0</c:v>
                </c:pt>
                <c:pt idx="40">
                  <c:v>64816.0</c:v>
                </c:pt>
                <c:pt idx="41">
                  <c:v>68678.0</c:v>
                </c:pt>
                <c:pt idx="42">
                  <c:v>64066.0</c:v>
                </c:pt>
                <c:pt idx="43">
                  <c:v>59369.0</c:v>
                </c:pt>
                <c:pt idx="44">
                  <c:v>50373.0</c:v>
                </c:pt>
                <c:pt idx="45">
                  <c:v>63108.0</c:v>
                </c:pt>
                <c:pt idx="46">
                  <c:v>59144.0</c:v>
                </c:pt>
                <c:pt idx="47">
                  <c:v>68051.0</c:v>
                </c:pt>
                <c:pt idx="48">
                  <c:v>170500.0</c:v>
                </c:pt>
                <c:pt idx="49">
                  <c:v>63381.0</c:v>
                </c:pt>
                <c:pt idx="50">
                  <c:v>83552.0</c:v>
                </c:pt>
                <c:pt idx="51">
                  <c:v>56149.0</c:v>
                </c:pt>
                <c:pt idx="52">
                  <c:v>92329.0</c:v>
                </c:pt>
                <c:pt idx="53">
                  <c:v>65729.0</c:v>
                </c:pt>
                <c:pt idx="54">
                  <c:v>85028.0</c:v>
                </c:pt>
                <c:pt idx="55">
                  <c:v>57583.0</c:v>
                </c:pt>
                <c:pt idx="56">
                  <c:v>56294.0</c:v>
                </c:pt>
                <c:pt idx="57">
                  <c:v>56991.0</c:v>
                </c:pt>
                <c:pt idx="58">
                  <c:v>55722.0</c:v>
                </c:pt>
                <c:pt idx="59">
                  <c:v>101199.0</c:v>
                </c:pt>
                <c:pt idx="60">
                  <c:v>61568.0</c:v>
                </c:pt>
                <c:pt idx="61">
                  <c:v>58275.0</c:v>
                </c:pt>
                <c:pt idx="62">
                  <c:v>53189.0</c:v>
                </c:pt>
                <c:pt idx="63">
                  <c:v>96820.0</c:v>
                </c:pt>
                <c:pt idx="64">
                  <c:v>51259.0</c:v>
                </c:pt>
                <c:pt idx="65">
                  <c:v>59231.0</c:v>
                </c:pt>
                <c:pt idx="66">
                  <c:v>61584.0</c:v>
                </c:pt>
                <c:pt idx="67">
                  <c:v>46335.0</c:v>
                </c:pt>
                <c:pt idx="68">
                  <c:v>70621.0</c:v>
                </c:pt>
                <c:pt idx="69">
                  <c:v>138888.0</c:v>
                </c:pt>
                <c:pt idx="70">
                  <c:v>74241.0</c:v>
                </c:pt>
                <c:pt idx="71">
                  <c:v>75188.0</c:v>
                </c:pt>
                <c:pt idx="72">
                  <c:v>62514.0</c:v>
                </c:pt>
                <c:pt idx="73">
                  <c:v>60070.0</c:v>
                </c:pt>
                <c:pt idx="74">
                  <c:v>48888.0</c:v>
                </c:pt>
                <c:pt idx="75">
                  <c:v>54285.0</c:v>
                </c:pt>
                <c:pt idx="76">
                  <c:v>56847.0</c:v>
                </c:pt>
                <c:pt idx="77">
                  <c:v>60340.0</c:v>
                </c:pt>
                <c:pt idx="78">
                  <c:v>59124.0</c:v>
                </c:pt>
                <c:pt idx="79">
                  <c:v>99280.0</c:v>
                </c:pt>
                <c:pt idx="80">
                  <c:v>71776.0</c:v>
                </c:pt>
                <c:pt idx="81">
                  <c:v>65902.0</c:v>
                </c:pt>
                <c:pt idx="82">
                  <c:v>57748.0</c:v>
                </c:pt>
                <c:pt idx="83">
                  <c:v>64057.0</c:v>
                </c:pt>
                <c:pt idx="84">
                  <c:v>53366.0</c:v>
                </c:pt>
                <c:pt idx="85">
                  <c:v>58530.0</c:v>
                </c:pt>
                <c:pt idx="86">
                  <c:v>72609.0</c:v>
                </c:pt>
                <c:pt idx="87">
                  <c:v>55965.0</c:v>
                </c:pt>
                <c:pt idx="88">
                  <c:v>70187.0</c:v>
                </c:pt>
                <c:pt idx="89">
                  <c:v>178000.0</c:v>
                </c:pt>
                <c:pt idx="90">
                  <c:v>67251.0</c:v>
                </c:pt>
                <c:pt idx="91">
                  <c:v>65707.0</c:v>
                </c:pt>
                <c:pt idx="92">
                  <c:v>52249.0</c:v>
                </c:pt>
                <c:pt idx="93">
                  <c:v>53171.0</c:v>
                </c:pt>
                <c:pt idx="94">
                  <c:v>51337.0</c:v>
                </c:pt>
                <c:pt idx="95">
                  <c:v>59370.0</c:v>
                </c:pt>
                <c:pt idx="96">
                  <c:v>57815.0</c:v>
                </c:pt>
                <c:pt idx="97">
                  <c:v>61555.0</c:v>
                </c:pt>
                <c:pt idx="98">
                  <c:v>114800.0</c:v>
                </c:pt>
                <c:pt idx="99">
                  <c:v>74679.0</c:v>
                </c:pt>
                <c:pt idx="100">
                  <c:v>53018.0</c:v>
                </c:pt>
                <c:pt idx="101">
                  <c:v>61242.0</c:v>
                </c:pt>
                <c:pt idx="102">
                  <c:v>66825.0</c:v>
                </c:pt>
                <c:pt idx="103">
                  <c:v>48285.0</c:v>
                </c:pt>
                <c:pt idx="104">
                  <c:v>66149.0</c:v>
                </c:pt>
                <c:pt idx="105">
                  <c:v>49256.0</c:v>
                </c:pt>
                <c:pt idx="106">
                  <c:v>62957.0</c:v>
                </c:pt>
                <c:pt idx="107">
                  <c:v>63813.0</c:v>
                </c:pt>
                <c:pt idx="108">
                  <c:v>99020.0</c:v>
                </c:pt>
                <c:pt idx="109">
                  <c:v>71707.0</c:v>
                </c:pt>
                <c:pt idx="110">
                  <c:v>54828.0</c:v>
                </c:pt>
                <c:pt idx="111">
                  <c:v>64246.0</c:v>
                </c:pt>
                <c:pt idx="112">
                  <c:v>52177.0</c:v>
                </c:pt>
                <c:pt idx="113">
                  <c:v>62065.0</c:v>
                </c:pt>
                <c:pt idx="114">
                  <c:v>46998.0</c:v>
                </c:pt>
                <c:pt idx="115">
                  <c:v>68099.0</c:v>
                </c:pt>
                <c:pt idx="116">
                  <c:v>70545.0</c:v>
                </c:pt>
                <c:pt idx="117">
                  <c:v>63478.0</c:v>
                </c:pt>
                <c:pt idx="118">
                  <c:v>97999.0</c:v>
                </c:pt>
                <c:pt idx="119">
                  <c:v>180000.0</c:v>
                </c:pt>
                <c:pt idx="120">
                  <c:v>55425.0</c:v>
                </c:pt>
                <c:pt idx="121">
                  <c:v>69340.0</c:v>
                </c:pt>
                <c:pt idx="122">
                  <c:v>64995.0</c:v>
                </c:pt>
                <c:pt idx="123">
                  <c:v>68182.0</c:v>
                </c:pt>
                <c:pt idx="124">
                  <c:v>83082.0</c:v>
                </c:pt>
                <c:pt idx="125">
                  <c:v>51908.0</c:v>
                </c:pt>
                <c:pt idx="126">
                  <c:v>61242.0</c:v>
                </c:pt>
                <c:pt idx="127">
                  <c:v>45069.0</c:v>
                </c:pt>
                <c:pt idx="128">
                  <c:v>60724.0</c:v>
                </c:pt>
                <c:pt idx="129">
                  <c:v>60436.0</c:v>
                </c:pt>
                <c:pt idx="130">
                  <c:v>46837.0</c:v>
                </c:pt>
                <c:pt idx="131">
                  <c:v>105700.0</c:v>
                </c:pt>
                <c:pt idx="132">
                  <c:v>63322.0</c:v>
                </c:pt>
                <c:pt idx="133">
                  <c:v>61154.0</c:v>
                </c:pt>
                <c:pt idx="134">
                  <c:v>68999.0</c:v>
                </c:pt>
                <c:pt idx="135">
                  <c:v>50482.0</c:v>
                </c:pt>
                <c:pt idx="136">
                  <c:v>65310.0</c:v>
                </c:pt>
                <c:pt idx="137">
                  <c:v>250000.0</c:v>
                </c:pt>
                <c:pt idx="138">
                  <c:v>54005.0</c:v>
                </c:pt>
                <c:pt idx="139">
                  <c:v>45433.0</c:v>
                </c:pt>
                <c:pt idx="140">
                  <c:v>46654.0</c:v>
                </c:pt>
                <c:pt idx="141">
                  <c:v>63973.0</c:v>
                </c:pt>
                <c:pt idx="142">
                  <c:v>93206.0</c:v>
                </c:pt>
                <c:pt idx="143">
                  <c:v>82758.0</c:v>
                </c:pt>
                <c:pt idx="144">
                  <c:v>66074.0</c:v>
                </c:pt>
                <c:pt idx="145">
                  <c:v>46120.0</c:v>
                </c:pt>
                <c:pt idx="146">
                  <c:v>61962.0</c:v>
                </c:pt>
                <c:pt idx="147">
                  <c:v>81584.0</c:v>
                </c:pt>
                <c:pt idx="148">
                  <c:v>63676.0</c:v>
                </c:pt>
                <c:pt idx="149">
                  <c:v>64738.0</c:v>
                </c:pt>
                <c:pt idx="150">
                  <c:v>70468.0</c:v>
                </c:pt>
                <c:pt idx="151">
                  <c:v>77915.0</c:v>
                </c:pt>
                <c:pt idx="152">
                  <c:v>52624.0</c:v>
                </c:pt>
                <c:pt idx="153">
                  <c:v>63450.0</c:v>
                </c:pt>
                <c:pt idx="154">
                  <c:v>67237.0</c:v>
                </c:pt>
                <c:pt idx="155">
                  <c:v>73330.0</c:v>
                </c:pt>
                <c:pt idx="156">
                  <c:v>52057.0</c:v>
                </c:pt>
                <c:pt idx="157">
                  <c:v>52788.0</c:v>
                </c:pt>
                <c:pt idx="158">
                  <c:v>45395.0</c:v>
                </c:pt>
                <c:pt idx="159">
                  <c:v>62385.0</c:v>
                </c:pt>
                <c:pt idx="160">
                  <c:v>68407.0</c:v>
                </c:pt>
                <c:pt idx="161">
                  <c:v>61349.0</c:v>
                </c:pt>
                <c:pt idx="162">
                  <c:v>105688.0</c:v>
                </c:pt>
                <c:pt idx="163">
                  <c:v>54132.0</c:v>
                </c:pt>
                <c:pt idx="164">
                  <c:v>62810.0</c:v>
                </c:pt>
                <c:pt idx="165">
                  <c:v>63291.0</c:v>
                </c:pt>
                <c:pt idx="166">
                  <c:v>55688.0</c:v>
                </c:pt>
                <c:pt idx="167">
                  <c:v>83667.0</c:v>
                </c:pt>
                <c:pt idx="168">
                  <c:v>55800.0</c:v>
                </c:pt>
                <c:pt idx="169">
                  <c:v>58207.0</c:v>
                </c:pt>
                <c:pt idx="170">
                  <c:v>72460.0</c:v>
                </c:pt>
                <c:pt idx="171">
                  <c:v>52599.0</c:v>
                </c:pt>
                <c:pt idx="172">
                  <c:v>63430.0</c:v>
                </c:pt>
                <c:pt idx="173">
                  <c:v>74417.0</c:v>
                </c:pt>
                <c:pt idx="174">
                  <c:v>57575.0</c:v>
                </c:pt>
                <c:pt idx="175">
                  <c:v>87921.0</c:v>
                </c:pt>
                <c:pt idx="176">
                  <c:v>46664.0</c:v>
                </c:pt>
                <c:pt idx="177">
                  <c:v>48495.0</c:v>
                </c:pt>
                <c:pt idx="178">
                  <c:v>63695.0</c:v>
                </c:pt>
                <c:pt idx="179">
                  <c:v>62061.0</c:v>
                </c:pt>
                <c:pt idx="180">
                  <c:v>66738.0</c:v>
                </c:pt>
                <c:pt idx="181">
                  <c:v>52674.0</c:v>
                </c:pt>
                <c:pt idx="182">
                  <c:v>71966.0</c:v>
                </c:pt>
                <c:pt idx="183">
                  <c:v>63051.0</c:v>
                </c:pt>
                <c:pt idx="184">
                  <c:v>47414.0</c:v>
                </c:pt>
                <c:pt idx="185">
                  <c:v>53060.0</c:v>
                </c:pt>
                <c:pt idx="186">
                  <c:v>68829.0</c:v>
                </c:pt>
                <c:pt idx="187">
                  <c:v>63515.0</c:v>
                </c:pt>
                <c:pt idx="188">
                  <c:v>93093.0</c:v>
                </c:pt>
                <c:pt idx="189">
                  <c:v>60270.0</c:v>
                </c:pt>
                <c:pt idx="190">
                  <c:v>45998.0</c:v>
                </c:pt>
                <c:pt idx="191">
                  <c:v>57954.0</c:v>
                </c:pt>
                <c:pt idx="192">
                  <c:v>74669.0</c:v>
                </c:pt>
                <c:pt idx="193">
                  <c:v>74226.0</c:v>
                </c:pt>
                <c:pt idx="194">
                  <c:v>93554.0</c:v>
                </c:pt>
                <c:pt idx="195">
                  <c:v>64724.0</c:v>
                </c:pt>
                <c:pt idx="196">
                  <c:v>47001.0</c:v>
                </c:pt>
                <c:pt idx="197">
                  <c:v>61844.0</c:v>
                </c:pt>
                <c:pt idx="198">
                  <c:v>46799.0</c:v>
                </c:pt>
                <c:pt idx="199">
                  <c:v>59472.0</c:v>
                </c:pt>
                <c:pt idx="200">
                  <c:v>46430.0</c:v>
                </c:pt>
                <c:pt idx="201">
                  <c:v>95920.0</c:v>
                </c:pt>
                <c:pt idx="202">
                  <c:v>61729.0</c:v>
                </c:pt>
                <c:pt idx="203">
                  <c:v>61809.0</c:v>
                </c:pt>
                <c:pt idx="204">
                  <c:v>45115.0</c:v>
                </c:pt>
                <c:pt idx="205">
                  <c:v>46738.0</c:v>
                </c:pt>
                <c:pt idx="206">
                  <c:v>64971.0</c:v>
                </c:pt>
                <c:pt idx="207">
                  <c:v>55578.0</c:v>
                </c:pt>
                <c:pt idx="208">
                  <c:v>50428.0</c:v>
                </c:pt>
                <c:pt idx="209">
                  <c:v>61422.0</c:v>
                </c:pt>
                <c:pt idx="210">
                  <c:v>63353.0</c:v>
                </c:pt>
                <c:pt idx="211">
                  <c:v>89883.0</c:v>
                </c:pt>
                <c:pt idx="212">
                  <c:v>120000.0</c:v>
                </c:pt>
                <c:pt idx="213">
                  <c:v>150290.0</c:v>
                </c:pt>
                <c:pt idx="214">
                  <c:v>60627.0</c:v>
                </c:pt>
                <c:pt idx="215">
                  <c:v>53180.0</c:v>
                </c:pt>
                <c:pt idx="216">
                  <c:v>140920.0</c:v>
                </c:pt>
                <c:pt idx="217">
                  <c:v>86214.0</c:v>
                </c:pt>
                <c:pt idx="218">
                  <c:v>46428.0</c:v>
                </c:pt>
                <c:pt idx="219">
                  <c:v>57975.0</c:v>
                </c:pt>
                <c:pt idx="220">
                  <c:v>88527.0</c:v>
                </c:pt>
                <c:pt idx="221">
                  <c:v>56147.0</c:v>
                </c:pt>
                <c:pt idx="222">
                  <c:v>50923.0</c:v>
                </c:pt>
                <c:pt idx="223">
                  <c:v>50750.0</c:v>
                </c:pt>
                <c:pt idx="224">
                  <c:v>52087.0</c:v>
                </c:pt>
                <c:pt idx="225">
                  <c:v>87826.0</c:v>
                </c:pt>
                <c:pt idx="226">
                  <c:v>63878.0</c:v>
                </c:pt>
                <c:pt idx="227">
                  <c:v>60656.0</c:v>
                </c:pt>
                <c:pt idx="228">
                  <c:v>53564.0</c:v>
                </c:pt>
                <c:pt idx="229">
                  <c:v>58939.0</c:v>
                </c:pt>
                <c:pt idx="230">
                  <c:v>66593.0</c:v>
                </c:pt>
                <c:pt idx="231">
                  <c:v>87565.0</c:v>
                </c:pt>
                <c:pt idx="232">
                  <c:v>64021.0</c:v>
                </c:pt>
                <c:pt idx="233">
                  <c:v>65714.0</c:v>
                </c:pt>
                <c:pt idx="234">
                  <c:v>62425.0</c:v>
                </c:pt>
                <c:pt idx="235">
                  <c:v>47961.0</c:v>
                </c:pt>
                <c:pt idx="236">
                  <c:v>58273.0</c:v>
                </c:pt>
                <c:pt idx="237">
                  <c:v>61355.0</c:v>
                </c:pt>
                <c:pt idx="238">
                  <c:v>60120.0</c:v>
                </c:pt>
                <c:pt idx="239">
                  <c:v>63682.0</c:v>
                </c:pt>
                <c:pt idx="240">
                  <c:v>63025.0</c:v>
                </c:pt>
                <c:pt idx="241">
                  <c:v>59238.0</c:v>
                </c:pt>
                <c:pt idx="242">
                  <c:v>92989.0</c:v>
                </c:pt>
                <c:pt idx="243">
                  <c:v>90100.0</c:v>
                </c:pt>
                <c:pt idx="244">
                  <c:v>72202.0</c:v>
                </c:pt>
                <c:pt idx="245">
                  <c:v>58370.0</c:v>
                </c:pt>
                <c:pt idx="246">
                  <c:v>48413.0</c:v>
                </c:pt>
                <c:pt idx="247">
                  <c:v>67176.0</c:v>
                </c:pt>
                <c:pt idx="248">
                  <c:v>56339.0</c:v>
                </c:pt>
                <c:pt idx="249">
                  <c:v>64397.0</c:v>
                </c:pt>
                <c:pt idx="250">
                  <c:v>63025.0</c:v>
                </c:pt>
                <c:pt idx="251">
                  <c:v>75281.0</c:v>
                </c:pt>
                <c:pt idx="252">
                  <c:v>74813.0</c:v>
                </c:pt>
                <c:pt idx="253">
                  <c:v>76029.0</c:v>
                </c:pt>
                <c:pt idx="254">
                  <c:v>57859.0</c:v>
                </c:pt>
                <c:pt idx="255">
                  <c:v>58523.0</c:v>
                </c:pt>
                <c:pt idx="256">
                  <c:v>88976.0</c:v>
                </c:pt>
                <c:pt idx="257">
                  <c:v>55875.0</c:v>
                </c:pt>
                <c:pt idx="258">
                  <c:v>113999.0</c:v>
                </c:pt>
                <c:pt idx="259">
                  <c:v>49773.0</c:v>
                </c:pt>
                <c:pt idx="260">
                  <c:v>62068.0</c:v>
                </c:pt>
                <c:pt idx="261">
                  <c:v>66541.0</c:v>
                </c:pt>
                <c:pt idx="262">
                  <c:v>50274.0</c:v>
                </c:pt>
                <c:pt idx="263">
                  <c:v>84903.0</c:v>
                </c:pt>
                <c:pt idx="264">
                  <c:v>107226.0</c:v>
                </c:pt>
                <c:pt idx="265">
                  <c:v>58371.0</c:v>
                </c:pt>
                <c:pt idx="266">
                  <c:v>55140.0</c:v>
                </c:pt>
                <c:pt idx="267">
                  <c:v>58062.0</c:v>
                </c:pt>
                <c:pt idx="268">
                  <c:v>70507.0</c:v>
                </c:pt>
                <c:pt idx="269">
                  <c:v>60446.0</c:v>
                </c:pt>
                <c:pt idx="270">
                  <c:v>65893.0</c:v>
                </c:pt>
                <c:pt idx="271">
                  <c:v>48513.0</c:v>
                </c:pt>
                <c:pt idx="272">
                  <c:v>220450.0</c:v>
                </c:pt>
                <c:pt idx="273">
                  <c:v>89292.0</c:v>
                </c:pt>
                <c:pt idx="274">
                  <c:v>45046.0</c:v>
                </c:pt>
              </c:numCache>
            </c:numRef>
          </c:val>
          <c:smooth val="0"/>
        </c:ser>
        <c:dLbls>
          <c:showLegendKey val="0"/>
          <c:showVal val="0"/>
          <c:showCatName val="0"/>
          <c:showSerName val="0"/>
          <c:showPercent val="0"/>
          <c:showBubbleSize val="0"/>
        </c:dLbls>
        <c:marker val="1"/>
        <c:smooth val="0"/>
        <c:axId val="234179200"/>
        <c:axId val="275700352"/>
      </c:lineChart>
      <c:catAx>
        <c:axId val="234179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75700352"/>
        <c:crosses val="autoZero"/>
        <c:auto val="1"/>
        <c:lblAlgn val="ctr"/>
        <c:lblOffset val="100"/>
        <c:noMultiLvlLbl val="0"/>
      </c:catAx>
      <c:valAx>
        <c:axId val="275700352"/>
        <c:scaling>
          <c:orientation val="minMax"/>
        </c:scaling>
        <c:delete val="0"/>
        <c:axPos val="l"/>
        <c:numFmt formatCode="&quot;₹&quot;\ #,##0.0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23417920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[unm203bcm22114 (1).xlsx]Sheet3!PivotTable2</c:name>
    <c:fmtId val="6"/>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DEPARTMENT</a:t>
            </a:r>
            <a:r>
              <a:rPr lang="en-IN" baseline="0"/>
              <a:t> WISE SALARY ANALYSIS</a:t>
            </a:r>
            <a:endParaRPr lang="en-IN"/>
          </a:p>
        </c:rich>
      </c:tx>
      <c:layout>
        <c:manualLayout>
          <c:xMode val="edge"/>
          <c:yMode val="edge"/>
          <c:x val="0.334166666666667"/>
          <c:y val="0.036016331291921846"/>
        </c:manualLayout>
      </c:layout>
      <c:overlay val="0"/>
      <c:spPr>
        <a:noFill/>
        <a:ln>
          <a:noFill/>
        </a:ln>
        <a:effectLst/>
      </c:sp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4"/>
          </a:solidFill>
          <a:ln w="19050">
            <a:solidFill>
              <a:schemeClr val="lt1"/>
            </a:solidFill>
          </a:ln>
          <a:effectLst/>
        </c:spPr>
        <c:dLbl>
          <c:idx val="0"/>
          <c:layout>
            <c:manualLayout>
              <c:x val="-0.123707895888014"/>
              <c:y val="-0.0940507436570429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3"/>
          </a:solidFill>
          <a:ln w="19050">
            <a:solidFill>
              <a:schemeClr val="lt1"/>
            </a:solidFill>
          </a:ln>
          <a:effectLst/>
        </c:spPr>
        <c:dLbl>
          <c:idx val="0"/>
          <c:layout>
            <c:manualLayout>
              <c:x val="0.03182010061242348"/>
              <c:y val="0.0866830708661416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w="19050">
            <a:solidFill>
              <a:schemeClr val="lt1"/>
            </a:solidFill>
          </a:ln>
          <a:effectLst/>
        </c:spPr>
        <c:dLbl>
          <c:idx val="0"/>
          <c:layout>
            <c:manualLayout>
              <c:x val="0.08815671478565179"/>
              <c:y val="-0.02385972586759988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dLbl>
          <c:idx val="0"/>
          <c:layout>
            <c:manualLayout>
              <c:x val="0.01698578302712161"/>
              <c:y val="-0.0533570282881306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w="19050">
            <a:solidFill>
              <a:schemeClr val="lt1"/>
            </a:solidFill>
          </a:ln>
          <a:effectLst/>
        </c:spPr>
        <c:dLbl>
          <c:idx val="0"/>
          <c:layout>
            <c:manualLayout>
              <c:x val="-0.02716633858267719"/>
              <c:y val="-0.04976961213181691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5"/>
          </a:solidFill>
          <a:ln w="19050">
            <a:solidFill>
              <a:schemeClr val="lt1"/>
            </a:solidFill>
          </a:ln>
          <a:effectLst/>
        </c:spPr>
        <c:dLbl>
          <c:idx val="0"/>
          <c:layout>
            <c:manualLayout>
              <c:x val="-0.04820002187226596"/>
              <c:y val="-0.03230242053076698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dLbl>
          <c:idx val="0"/>
          <c:layout>
            <c:manualLayout>
              <c:x val="0.01698578302712161"/>
              <c:y val="-0.0533570282881306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dLbl>
          <c:idx val="0"/>
          <c:layout>
            <c:manualLayout>
              <c:x val="0.08815671478565179"/>
              <c:y val="-0.02385972586759988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dLbl>
          <c:idx val="0"/>
          <c:layout>
            <c:manualLayout>
              <c:x val="0.03182010061242348"/>
              <c:y val="0.0866830708661416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w="19050">
            <a:solidFill>
              <a:schemeClr val="lt1"/>
            </a:solidFill>
          </a:ln>
          <a:effectLst/>
        </c:spPr>
        <c:dLbl>
          <c:idx val="0"/>
          <c:layout>
            <c:manualLayout>
              <c:x val="-0.123707895888014"/>
              <c:y val="-0.0940507436570429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dLbl>
          <c:idx val="0"/>
          <c:layout>
            <c:manualLayout>
              <c:x val="-0.04820002187226596"/>
              <c:y val="-0.03230242053076698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w="19050">
            <a:solidFill>
              <a:schemeClr val="lt1"/>
            </a:solidFill>
          </a:ln>
          <a:effectLst/>
        </c:spPr>
        <c:dLbl>
          <c:idx val="0"/>
          <c:layout>
            <c:manualLayout>
              <c:x val="-0.02716633858267719"/>
              <c:y val="-0.04976961213181691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dLbl>
          <c:idx val="0"/>
          <c:layout>
            <c:manualLayout>
              <c:x val="0.01698578302712161"/>
              <c:y val="-0.053357028288130666"/>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dLbl>
          <c:idx val="0"/>
          <c:layout>
            <c:manualLayout>
              <c:x val="0.08815671478565179"/>
              <c:y val="-0.023859725867599886"/>
            </c:manualLayout>
          </c:layout>
          <c:dLblPos val="bestFit"/>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2"/>
          </a:solidFill>
          <a:ln w="19050">
            <a:solidFill>
              <a:schemeClr val="lt1"/>
            </a:solidFill>
          </a:ln>
          <a:effectLst/>
        </c:spPr>
        <c:dLbl>
          <c:idx val="0"/>
          <c:layout>
            <c:manualLayout>
              <c:x val="0.06515354330708661"/>
              <c:y val="0.07334978127734033"/>
            </c:manualLayout>
          </c:layout>
          <c:dLblPos val="bestFit"/>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3"/>
          </a:solidFill>
          <a:ln w="19050">
            <a:solidFill>
              <a:schemeClr val="lt1"/>
            </a:solidFill>
          </a:ln>
          <a:effectLst/>
        </c:spPr>
        <c:dLbl>
          <c:idx val="0"/>
          <c:layout>
            <c:manualLayout>
              <c:x val="-0.123707895888014"/>
              <c:y val="-0.09405074365704295"/>
            </c:manualLayout>
          </c:layout>
          <c:dLblPos val="bestFit"/>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4"/>
          </a:solidFill>
          <a:ln w="19050">
            <a:solidFill>
              <a:schemeClr val="lt1"/>
            </a:solidFill>
          </a:ln>
          <a:effectLst/>
        </c:spPr>
        <c:dLbl>
          <c:idx val="0"/>
          <c:layout>
            <c:manualLayout>
              <c:x val="-0.04820002187226596"/>
              <c:y val="-0.032302420530766984"/>
            </c:manualLayout>
          </c:layout>
          <c:dLblPos val="bestFit"/>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5"/>
          </a:solidFill>
          <a:ln w="19050">
            <a:solidFill>
              <a:schemeClr val="lt1"/>
            </a:solidFill>
          </a:ln>
          <a:effectLst/>
        </c:spPr>
        <c:dLbl>
          <c:idx val="0"/>
          <c:layout>
            <c:manualLayout>
              <c:x val="-0.02716633858267719"/>
              <c:y val="-0.049769612131816916"/>
            </c:manualLayout>
          </c:layout>
          <c:dLblPos val="bestFit"/>
          <c:showLegendKey val="0"/>
          <c:showVal val="1"/>
          <c:showCatName val="0"/>
          <c:showSerName val="0"/>
          <c:showPercent val="0"/>
          <c:showBubbleSize val="0"/>
          <c:extLst>
            <c:ext xmlns:c15="http://schemas.microsoft.com/office/drawing/2012/chart" uri="{CE6537A1-D6FC-4f65-9D91-7224C49458BB}"/>
          </c:extLst>
        </c:dLbl>
      </c:pivotFmt>
      <c:pivotFmt>
        <c:idx val="21"/>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w="19050">
            <a:solidFill>
              <a:schemeClr val="lt1"/>
            </a:solidFill>
          </a:ln>
          <a:effectLst/>
        </c:spPr>
        <c:dLbl>
          <c:idx val="0"/>
          <c:layout>
            <c:manualLayout>
              <c:x val="0.08815671478565179"/>
              <c:y val="-0.023859725867599886"/>
            </c:manualLayout>
          </c:layout>
          <c:dLblPos val="bestFit"/>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2"/>
          </a:solidFill>
          <a:ln w="19050">
            <a:solidFill>
              <a:schemeClr val="lt1"/>
            </a:solidFill>
          </a:ln>
          <a:effectLst/>
        </c:spPr>
        <c:dLbl>
          <c:idx val="0"/>
          <c:layout>
            <c:manualLayout>
              <c:x val="0.06515354330708661"/>
              <c:y val="0.07334978127734033"/>
            </c:manualLayout>
          </c:layout>
          <c:dLblPos val="bestFit"/>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3"/>
          </a:solidFill>
          <a:ln w="19050">
            <a:solidFill>
              <a:schemeClr val="lt1"/>
            </a:solidFill>
          </a:ln>
          <a:effectLst/>
        </c:spPr>
        <c:dLbl>
          <c:idx val="0"/>
          <c:layout>
            <c:manualLayout>
              <c:x val="-0.123707895888014"/>
              <c:y val="-0.09405074365704295"/>
            </c:manualLayout>
          </c:layout>
          <c:dLblPos val="bestFit"/>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4"/>
          </a:solidFill>
          <a:ln w="19050">
            <a:solidFill>
              <a:schemeClr val="lt1"/>
            </a:solidFill>
          </a:ln>
          <a:effectLst/>
        </c:spPr>
        <c:dLbl>
          <c:idx val="0"/>
          <c:layout>
            <c:manualLayout>
              <c:x val="-0.04820002187226596"/>
              <c:y val="-0.032302420530766984"/>
            </c:manualLayout>
          </c:layout>
          <c:dLblPos val="bestFit"/>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5"/>
          </a:solidFill>
          <a:ln w="19050">
            <a:solidFill>
              <a:schemeClr val="lt1"/>
            </a:solidFill>
          </a:ln>
          <a:effectLst/>
        </c:spPr>
        <c:dLbl>
          <c:idx val="0"/>
          <c:layout>
            <c:manualLayout>
              <c:x val="-0.02716633858267719"/>
              <c:y val="-0.049769612131816916"/>
            </c:manualLayout>
          </c:layout>
          <c:dLblPos val="bestFit"/>
          <c:showLegendKey val="0"/>
          <c:showVal val="1"/>
          <c:showCatName val="0"/>
          <c:showSerName val="0"/>
          <c:showPercent val="0"/>
          <c:showBubbleSize val="0"/>
          <c:extLst>
            <c:ext xmlns:c15="http://schemas.microsoft.com/office/drawing/2012/chart" uri="{CE6537A1-D6FC-4f65-9D91-7224C49458BB}"/>
          </c:extLst>
        </c:dLbl>
      </c:pivotFmt>
    </c:pivotFmts>
    <c:plotArea>
      <c:layout/>
      <c:pieChart>
        <c:varyColors val="1"/>
        <c:ser>
          <c:idx val="0"/>
          <c:order val="0"/>
          <c:tx>
            <c:strRef>
              <c:f>Sheet3!$B$3</c:f>
              <c:strCache>
                <c:ptCount val="1"/>
                <c:pt idx="0">
                  <c:v>Total</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Lbls>
            <c:dLbl>
              <c:idx val="0"/>
              <c:layout>
                <c:manualLayout>
                  <c:x val="0.08815671478565179"/>
                  <c:y val="-0.023859725867599886"/>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1"/>
              <c:layout>
                <c:manualLayout>
                  <c:x val="0.06515354330708661"/>
                  <c:y val="0.07334978127734033"/>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2"/>
              <c:layout>
                <c:manualLayout>
                  <c:x val="-0.123707895888014"/>
                  <c:y val="-0.09405074365704295"/>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3"/>
              <c:layout>
                <c:manualLayout>
                  <c:x val="-0.04820002187226596"/>
                  <c:y val="-0.032302420530766984"/>
                </c:manualLayout>
              </c:layout>
              <c:dLblPos val="bestFit"/>
              <c:showLegendKey val="0"/>
              <c:showVal val="1"/>
              <c:showCatName val="0"/>
              <c:showSerName val="0"/>
              <c:showPercent val="0"/>
              <c:showBubbleSize val="0"/>
              <c:extLst>
                <c:ext xmlns:c15="http://schemas.microsoft.com/office/drawing/2012/chart" uri="{CE6537A1-D6FC-4f65-9D91-7224C49458BB}"/>
              </c:extLst>
            </c:dLbl>
            <c:dLbl>
              <c:idx val="4"/>
              <c:layout>
                <c:manualLayout>
                  <c:x val="-0.02716633858267719"/>
                  <c:y val="-0.049769612131816916"/>
                </c:manualLayout>
              </c:layout>
              <c:dLblPos val="bestFi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Sheet3!$A$4:$A$9</c:f>
              <c:strCache>
                <c:ptCount val="5"/>
                <c:pt idx="0">
                  <c:v>Executive Office</c:v>
                </c:pt>
                <c:pt idx="1">
                  <c:v>IT/IS</c:v>
                </c:pt>
                <c:pt idx="2">
                  <c:v>Production       </c:v>
                </c:pt>
                <c:pt idx="3">
                  <c:v>Sales</c:v>
                </c:pt>
                <c:pt idx="4">
                  <c:v>Software Engineering</c:v>
                </c:pt>
              </c:strCache>
            </c:strRef>
          </c:cat>
          <c:val>
            <c:numRef>
              <c:f>Sheet3!$B$4:$B$9</c:f>
              <c:numCache>
                <c:formatCode>General</c:formatCode>
                <c:ptCount val="5"/>
                <c:pt idx="0">
                  <c:v>250000.0</c:v>
                </c:pt>
                <c:pt idx="1">
                  <c:v>4403128.0</c:v>
                </c:pt>
                <c:pt idx="2">
                  <c:v>11484067</c:v>
                </c:pt>
                <c:pt idx="3">
                  <c:v>1996568.0</c:v>
                </c:pt>
                <c:pt idx="4">
                  <c:v>752118.0</c:v>
                </c:pt>
              </c:numCache>
            </c:numRef>
          </c:val>
        </c:ser>
        <c:dLbls>
          <c:showLegendKey val="0"/>
          <c:showVal val="1"/>
          <c:showCatName val="0"/>
          <c:showSerName val="0"/>
          <c:showPercent val="0"/>
          <c:showBubbleSize val="0"/>
          <c:showLeaderLines val="1"/>
        </c:dLbls>
        <c:firstSliceAng val="0"/>
      </c:pieChart>
      <c:spPr>
        <a:noFill/>
        <a:ln>
          <a:noFill/>
        </a:ln>
        <a:effectLst/>
      </c:spPr>
    </c:plotArea>
    <c:plotVisOnly val="1"/>
    <c:dispBlanksAs val="zero"/>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[unm203bcm22114 (1).xlsx]Sheet4!PivotTable3</c:name>
    <c:fmtId val="8"/>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RECRUITED</a:t>
            </a:r>
            <a:r>
              <a:rPr lang="en-IN" baseline="0"/>
              <a:t> WISE SALARY ANALYSIS</a:t>
            </a:r>
            <a:endParaRPr lang="en-IN"/>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bar"/>
        <c:grouping val="stacked"/>
        <c:varyColors val="0"/>
        <c:ser>
          <c:idx val="0"/>
          <c:order val="0"/>
          <c:tx>
            <c:strRef>
              <c:f>Sheet4!$B$3</c:f>
              <c:strCache>
                <c:ptCount val="1"/>
                <c:pt idx="0">
                  <c:v>Total</c:v>
                </c:pt>
              </c:strCache>
            </c:strRef>
          </c:tx>
          <c:spPr>
            <a:solidFill>
              <a:schemeClr val="accent1"/>
            </a:solidFill>
            <a:ln>
              <a:noFill/>
            </a:ln>
            <a:effectLst/>
          </c:spPr>
          <c:invertIfNegative val="0"/>
          <c:cat>
            <c:strRef>
              <c:f>Sheet4!$A$4:$A$12</c:f>
              <c:strCache>
                <c:ptCount val="8"/>
                <c:pt idx="0">
                  <c:v>CareerBuilder</c:v>
                </c:pt>
                <c:pt idx="1">
                  <c:v>Employee Referral</c:v>
                </c:pt>
                <c:pt idx="2">
                  <c:v>Google Search</c:v>
                </c:pt>
                <c:pt idx="3">
                  <c:v>Indeed</c:v>
                </c:pt>
                <c:pt idx="4">
                  <c:v>LinkedIn</c:v>
                </c:pt>
                <c:pt idx="5">
                  <c:v>On-line Web application</c:v>
                </c:pt>
                <c:pt idx="6">
                  <c:v>Other</c:v>
                </c:pt>
                <c:pt idx="7">
                  <c:v>Website</c:v>
                </c:pt>
              </c:strCache>
            </c:strRef>
          </c:cat>
          <c:val>
            <c:numRef>
              <c:f>Sheet4!$B$4:$B$12</c:f>
              <c:numCache>
                <c:formatCode>General</c:formatCode>
                <c:ptCount val="8"/>
                <c:pt idx="0">
                  <c:v>1367052.0</c:v>
                </c:pt>
                <c:pt idx="1">
                  <c:v>2413748.0</c:v>
                </c:pt>
                <c:pt idx="2">
                  <c:v>2976497.0</c:v>
                </c:pt>
                <c:pt idx="3">
                  <c:v>6455207.0</c:v>
                </c:pt>
                <c:pt idx="4">
                  <c:v>4870146.0</c:v>
                </c:pt>
                <c:pt idx="5">
                  <c:v>52505.0</c:v>
                </c:pt>
                <c:pt idx="6">
                  <c:v>67176.0</c:v>
                </c:pt>
                <c:pt idx="7">
                  <c:v>683550.0</c:v>
                </c:pt>
              </c:numCache>
            </c:numRef>
          </c:val>
        </c:ser>
        <c:dLbls>
          <c:showLegendKey val="0"/>
          <c:showVal val="0"/>
          <c:showCatName val="0"/>
          <c:showSerName val="0"/>
          <c:showPercent val="0"/>
          <c:showBubbleSize val="0"/>
        </c:dLbls>
        <c:gapWidth val="150"/>
        <c:overlap val="100"/>
        <c:axId val="78269056"/>
        <c:axId val="78293248"/>
      </c:barChart>
      <c:catAx>
        <c:axId val="782690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8293248"/>
        <c:crosses val="autoZero"/>
        <c:auto val="1"/>
        <c:lblAlgn val="ctr"/>
        <c:lblOffset val="100"/>
        <c:noMultiLvlLbl val="0"/>
      </c:catAx>
      <c:valAx>
        <c:axId val="782932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826905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0" name=""/>
        <p:cNvGrpSpPr/>
        <p:nvPr/>
      </p:nvGrpSpPr>
      <p:grpSpPr>
        <a:xfrm>
          <a:off x="0" y="0"/>
          <a:ext cx="0" cy="0"/>
          <a:chOff x="0" y="0"/>
          <a:chExt cx="0" cy="0"/>
        </a:xfrm>
      </p:grpSpPr>
      <p:sp>
        <p:nvSpPr>
          <p:cNvPr id="104875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5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Slide Image Placeholder 1"/>
          <p:cNvSpPr>
            <a:spLocks noChangeAspect="1" noRot="1" noGrp="1"/>
          </p:cNvSpPr>
          <p:nvPr>
            <p:ph type="sldImg"/>
          </p:nvPr>
        </p:nvSpPr>
        <p:spPr/>
      </p:sp>
      <p:sp>
        <p:nvSpPr>
          <p:cNvPr id="1048598" name="Notes Placeholder 2"/>
          <p:cNvSpPr>
            <a:spLocks noGrp="1"/>
          </p:cNvSpPr>
          <p:nvPr>
            <p:ph type="body" idx="1"/>
          </p:nvPr>
        </p:nvSpPr>
        <p:spPr/>
        <p:txBody>
          <a:bodyPr/>
          <a:p>
            <a:endParaRPr dirty="0" lang="en-IN"/>
          </a:p>
        </p:txBody>
      </p:sp>
      <p:sp>
        <p:nvSpPr>
          <p:cNvPr id="104859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1" name=""/>
        <p:cNvGrpSpPr/>
        <p:nvPr/>
      </p:nvGrpSpPr>
      <p:grpSpPr>
        <a:xfrm>
          <a:off x="0" y="0"/>
          <a:ext cx="0" cy="0"/>
          <a:chOff x="0" y="0"/>
          <a:chExt cx="0" cy="0"/>
        </a:xfrm>
      </p:grpSpPr>
      <p:grpSp>
        <p:nvGrpSpPr>
          <p:cNvPr id="52" name="Group 15"/>
          <p:cNvGrpSpPr/>
          <p:nvPr/>
        </p:nvGrpSpPr>
        <p:grpSpPr>
          <a:xfrm>
            <a:off x="0" y="-8467"/>
            <a:ext cx="12192000" cy="6866467"/>
            <a:chOff x="0" y="-8467"/>
            <a:chExt cx="12192000" cy="6866467"/>
          </a:xfrm>
        </p:grpSpPr>
        <p:sp>
          <p:nvSpPr>
            <p:cNvPr id="1048655"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5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8"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2"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63"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64"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65"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666" name="Footer Placeholder 4"/>
          <p:cNvSpPr>
            <a:spLocks noGrp="1"/>
          </p:cNvSpPr>
          <p:nvPr>
            <p:ph type="ftr" sz="quarter" idx="11"/>
          </p:nvPr>
        </p:nvSpPr>
        <p:spPr/>
        <p:txBody>
          <a:bodyPr/>
          <a:p>
            <a:endParaRPr lang="en-IN"/>
          </a:p>
        </p:txBody>
      </p:sp>
      <p:sp>
        <p:nvSpPr>
          <p:cNvPr id="104866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5" name=""/>
        <p:cNvGrpSpPr/>
        <p:nvPr/>
      </p:nvGrpSpPr>
      <p:grpSpPr>
        <a:xfrm>
          <a:off x="0" y="0"/>
          <a:ext cx="0" cy="0"/>
          <a:chOff x="0" y="0"/>
          <a:chExt cx="0" cy="0"/>
        </a:xfrm>
      </p:grpSpPr>
      <p:sp>
        <p:nvSpPr>
          <p:cNvPr id="1048726"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27"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28"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729" name="Footer Placeholder 4"/>
          <p:cNvSpPr>
            <a:spLocks noGrp="1"/>
          </p:cNvSpPr>
          <p:nvPr>
            <p:ph type="ftr" sz="quarter" idx="11"/>
          </p:nvPr>
        </p:nvSpPr>
        <p:spPr/>
        <p:txBody>
          <a:bodyPr/>
          <a:p>
            <a:endParaRPr lang="en-IN"/>
          </a:p>
        </p:txBody>
      </p:sp>
      <p:sp>
        <p:nvSpPr>
          <p:cNvPr id="104873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7" name=""/>
        <p:cNvGrpSpPr/>
        <p:nvPr/>
      </p:nvGrpSpPr>
      <p:grpSpPr>
        <a:xfrm>
          <a:off x="0" y="0"/>
          <a:ext cx="0" cy="0"/>
          <a:chOff x="0" y="0"/>
          <a:chExt cx="0" cy="0"/>
        </a:xfrm>
      </p:grpSpPr>
      <p:sp>
        <p:nvSpPr>
          <p:cNvPr id="104868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685" name="Footer Placeholder 4"/>
          <p:cNvSpPr>
            <a:spLocks noGrp="1"/>
          </p:cNvSpPr>
          <p:nvPr>
            <p:ph type="ftr" sz="quarter" idx="11"/>
          </p:nvPr>
        </p:nvSpPr>
        <p:spPr/>
        <p:txBody>
          <a:bodyPr/>
          <a:p>
            <a:endParaRPr lang="en-IN"/>
          </a:p>
        </p:txBody>
      </p:sp>
      <p:sp>
        <p:nvSpPr>
          <p:cNvPr id="104868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
        <p:nvSpPr>
          <p:cNvPr id="1048687"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8"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3" name=""/>
        <p:cNvGrpSpPr/>
        <p:nvPr/>
      </p:nvGrpSpPr>
      <p:grpSpPr>
        <a:xfrm>
          <a:off x="0" y="0"/>
          <a:ext cx="0" cy="0"/>
          <a:chOff x="0" y="0"/>
          <a:chExt cx="0" cy="0"/>
        </a:xfrm>
      </p:grpSpPr>
      <p:sp>
        <p:nvSpPr>
          <p:cNvPr id="104871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1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8"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719" name="Footer Placeholder 4"/>
          <p:cNvSpPr>
            <a:spLocks noGrp="1"/>
          </p:cNvSpPr>
          <p:nvPr>
            <p:ph type="ftr" sz="quarter" idx="11"/>
          </p:nvPr>
        </p:nvSpPr>
        <p:spPr/>
        <p:txBody>
          <a:bodyPr/>
          <a:p>
            <a:endParaRPr lang="en-IN"/>
          </a:p>
        </p:txBody>
      </p:sp>
      <p:sp>
        <p:nvSpPr>
          <p:cNvPr id="104872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6" name=""/>
        <p:cNvGrpSpPr/>
        <p:nvPr/>
      </p:nvGrpSpPr>
      <p:grpSpPr>
        <a:xfrm>
          <a:off x="0" y="0"/>
          <a:ext cx="0" cy="0"/>
          <a:chOff x="0" y="0"/>
          <a:chExt cx="0" cy="0"/>
        </a:xfrm>
      </p:grpSpPr>
      <p:sp>
        <p:nvSpPr>
          <p:cNvPr id="104867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7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6"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677" name="Footer Placeholder 4"/>
          <p:cNvSpPr>
            <a:spLocks noGrp="1"/>
          </p:cNvSpPr>
          <p:nvPr>
            <p:ph type="ftr" sz="quarter" idx="11"/>
          </p:nvPr>
        </p:nvSpPr>
        <p:spPr/>
        <p:txBody>
          <a:bodyPr/>
          <a:p>
            <a:endParaRPr lang="en-IN"/>
          </a:p>
        </p:txBody>
      </p:sp>
      <p:sp>
        <p:nvSpPr>
          <p:cNvPr id="104867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
        <p:nvSpPr>
          <p:cNvPr id="104867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7" name=""/>
        <p:cNvGrpSpPr/>
        <p:nvPr/>
      </p:nvGrpSpPr>
      <p:grpSpPr>
        <a:xfrm>
          <a:off x="0" y="0"/>
          <a:ext cx="0" cy="0"/>
          <a:chOff x="0" y="0"/>
          <a:chExt cx="0" cy="0"/>
        </a:xfrm>
      </p:grpSpPr>
      <p:sp>
        <p:nvSpPr>
          <p:cNvPr id="1048737"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38"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3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40"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741" name="Footer Placeholder 4"/>
          <p:cNvSpPr>
            <a:spLocks noGrp="1"/>
          </p:cNvSpPr>
          <p:nvPr>
            <p:ph type="ftr" sz="quarter" idx="11"/>
          </p:nvPr>
        </p:nvSpPr>
        <p:spPr/>
        <p:txBody>
          <a:bodyPr/>
          <a:p>
            <a:endParaRPr lang="en-IN"/>
          </a:p>
        </p:txBody>
      </p:sp>
      <p:sp>
        <p:nvSpPr>
          <p:cNvPr id="104874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9" name=""/>
        <p:cNvGrpSpPr/>
        <p:nvPr/>
      </p:nvGrpSpPr>
      <p:grpSpPr>
        <a:xfrm>
          <a:off x="0" y="0"/>
          <a:ext cx="0" cy="0"/>
          <a:chOff x="0" y="0"/>
          <a:chExt cx="0" cy="0"/>
        </a:xfrm>
      </p:grpSpPr>
      <p:sp>
        <p:nvSpPr>
          <p:cNvPr id="1048695" name="Title 1"/>
          <p:cNvSpPr>
            <a:spLocks noGrp="1"/>
          </p:cNvSpPr>
          <p:nvPr>
            <p:ph type="title"/>
          </p:nvPr>
        </p:nvSpPr>
        <p:spPr/>
        <p:txBody>
          <a:bodyPr/>
          <a:p>
            <a:r>
              <a:rPr lang="en-US"/>
              <a:t>Click to edit Master title style</a:t>
            </a:r>
            <a:endParaRPr dirty="0" lang="en-US"/>
          </a:p>
        </p:txBody>
      </p:sp>
      <p:sp>
        <p:nvSpPr>
          <p:cNvPr id="104869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7"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698" name="Footer Placeholder 4"/>
          <p:cNvSpPr>
            <a:spLocks noGrp="1"/>
          </p:cNvSpPr>
          <p:nvPr>
            <p:ph type="ftr" sz="quarter" idx="11"/>
          </p:nvPr>
        </p:nvSpPr>
        <p:spPr/>
        <p:txBody>
          <a:bodyPr/>
          <a:p>
            <a:endParaRPr lang="en-IN"/>
          </a:p>
        </p:txBody>
      </p:sp>
      <p:sp>
        <p:nvSpPr>
          <p:cNvPr id="104869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9" name=""/>
        <p:cNvGrpSpPr/>
        <p:nvPr/>
      </p:nvGrpSpPr>
      <p:grpSpPr>
        <a:xfrm>
          <a:off x="0" y="0"/>
          <a:ext cx="0" cy="0"/>
          <a:chOff x="0" y="0"/>
          <a:chExt cx="0" cy="0"/>
        </a:xfrm>
      </p:grpSpPr>
      <p:sp>
        <p:nvSpPr>
          <p:cNvPr id="1048749"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50"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1"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752" name="Footer Placeholder 4"/>
          <p:cNvSpPr>
            <a:spLocks noGrp="1"/>
          </p:cNvSpPr>
          <p:nvPr>
            <p:ph type="ftr" sz="quarter" idx="11"/>
          </p:nvPr>
        </p:nvSpPr>
        <p:spPr/>
        <p:txBody>
          <a:bodyPr/>
          <a:p>
            <a:endParaRPr lang="en-IN"/>
          </a:p>
        </p:txBody>
      </p:sp>
      <p:sp>
        <p:nvSpPr>
          <p:cNvPr id="104875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4" name=""/>
        <p:cNvGrpSpPr/>
        <p:nvPr/>
      </p:nvGrpSpPr>
      <p:grpSpPr>
        <a:xfrm>
          <a:off x="0" y="0"/>
          <a:ext cx="0" cy="0"/>
          <a:chOff x="0" y="0"/>
          <a:chExt cx="0" cy="0"/>
        </a:xfrm>
      </p:grpSpPr>
      <p:sp>
        <p:nvSpPr>
          <p:cNvPr id="1048721" name="Title 1"/>
          <p:cNvSpPr>
            <a:spLocks noGrp="1"/>
          </p:cNvSpPr>
          <p:nvPr>
            <p:ph type="title"/>
          </p:nvPr>
        </p:nvSpPr>
        <p:spPr/>
        <p:txBody>
          <a:bodyPr/>
          <a:p>
            <a:r>
              <a:rPr lang="en-US"/>
              <a:t>Click to edit Master title style</a:t>
            </a:r>
            <a:endParaRPr dirty="0" lang="en-US"/>
          </a:p>
        </p:txBody>
      </p:sp>
      <p:sp>
        <p:nvSpPr>
          <p:cNvPr id="1048722"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3"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724" name="Footer Placeholder 4"/>
          <p:cNvSpPr>
            <a:spLocks noGrp="1"/>
          </p:cNvSpPr>
          <p:nvPr>
            <p:ph type="ftr" sz="quarter" idx="11"/>
          </p:nvPr>
        </p:nvSpPr>
        <p:spPr/>
        <p:txBody>
          <a:bodyPr/>
          <a:p>
            <a:endParaRPr lang="en-IN"/>
          </a:p>
        </p:txBody>
      </p:sp>
      <p:sp>
        <p:nvSpPr>
          <p:cNvPr id="104872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0" name=""/>
        <p:cNvGrpSpPr/>
        <p:nvPr/>
      </p:nvGrpSpPr>
      <p:grpSpPr>
        <a:xfrm>
          <a:off x="0" y="0"/>
          <a:ext cx="0" cy="0"/>
          <a:chOff x="0" y="0"/>
          <a:chExt cx="0" cy="0"/>
        </a:xfrm>
      </p:grpSpPr>
      <p:sp>
        <p:nvSpPr>
          <p:cNvPr id="1048700"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701"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2" name="Date Placeholder 3"/>
          <p:cNvSpPr>
            <a:spLocks noGrp="1"/>
          </p:cNvSpPr>
          <p:nvPr>
            <p:ph type="dt" sz="half" idx="10"/>
          </p:nvPr>
        </p:nvSpPr>
        <p:spPr/>
        <p:txBody>
          <a:bodyPr/>
          <a:p>
            <a:fld id="{1D8BD707-D9CF-40AE-B4C6-C98DA3205C09}" type="datetimeFigureOut">
              <a:rPr lang="en-US" smtClean="0"/>
              <a:t>8/29/2024</a:t>
            </a:fld>
            <a:endParaRPr lang="en-US"/>
          </a:p>
        </p:txBody>
      </p:sp>
      <p:sp>
        <p:nvSpPr>
          <p:cNvPr id="1048703" name="Footer Placeholder 4"/>
          <p:cNvSpPr>
            <a:spLocks noGrp="1"/>
          </p:cNvSpPr>
          <p:nvPr>
            <p:ph type="ftr" sz="quarter" idx="11"/>
          </p:nvPr>
        </p:nvSpPr>
        <p:spPr/>
        <p:txBody>
          <a:bodyPr/>
          <a:p>
            <a:endParaRPr lang="en-IN"/>
          </a:p>
        </p:txBody>
      </p:sp>
      <p:sp>
        <p:nvSpPr>
          <p:cNvPr id="104870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731" name="Title 1"/>
          <p:cNvSpPr>
            <a:spLocks noGrp="1"/>
          </p:cNvSpPr>
          <p:nvPr>
            <p:ph type="title"/>
          </p:nvPr>
        </p:nvSpPr>
        <p:spPr/>
        <p:txBody>
          <a:bodyPr/>
          <a:p>
            <a:r>
              <a:rPr lang="en-US"/>
              <a:t>Click to edit Master title style</a:t>
            </a:r>
            <a:endParaRPr dirty="0" lang="en-US"/>
          </a:p>
        </p:txBody>
      </p:sp>
      <p:sp>
        <p:nvSpPr>
          <p:cNvPr id="1048732"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3"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4" name="Date Placeholder 4"/>
          <p:cNvSpPr>
            <a:spLocks noGrp="1"/>
          </p:cNvSpPr>
          <p:nvPr>
            <p:ph type="dt" sz="half" idx="10"/>
          </p:nvPr>
        </p:nvSpPr>
        <p:spPr/>
        <p:txBody>
          <a:bodyPr/>
          <a:p>
            <a:fld id="{1D8BD707-D9CF-40AE-B4C6-C98DA3205C09}" type="datetimeFigureOut">
              <a:rPr lang="en-US" smtClean="0"/>
              <a:t>8/29/2024</a:t>
            </a:fld>
            <a:endParaRPr lang="en-US"/>
          </a:p>
        </p:txBody>
      </p:sp>
      <p:sp>
        <p:nvSpPr>
          <p:cNvPr id="1048735" name="Footer Placeholder 5"/>
          <p:cNvSpPr>
            <a:spLocks noGrp="1"/>
          </p:cNvSpPr>
          <p:nvPr>
            <p:ph type="ftr" sz="quarter" idx="11"/>
          </p:nvPr>
        </p:nvSpPr>
        <p:spPr/>
        <p:txBody>
          <a:bodyPr/>
          <a:p>
            <a:endParaRPr lang="en-IN"/>
          </a:p>
        </p:txBody>
      </p:sp>
      <p:sp>
        <p:nvSpPr>
          <p:cNvPr id="104873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1" name=""/>
        <p:cNvGrpSpPr/>
        <p:nvPr/>
      </p:nvGrpSpPr>
      <p:grpSpPr>
        <a:xfrm>
          <a:off x="0" y="0"/>
          <a:ext cx="0" cy="0"/>
          <a:chOff x="0" y="0"/>
          <a:chExt cx="0" cy="0"/>
        </a:xfrm>
      </p:grpSpPr>
      <p:sp>
        <p:nvSpPr>
          <p:cNvPr id="1048705" name="Title 1"/>
          <p:cNvSpPr>
            <a:spLocks noGrp="1"/>
          </p:cNvSpPr>
          <p:nvPr>
            <p:ph type="title"/>
          </p:nvPr>
        </p:nvSpPr>
        <p:spPr/>
        <p:txBody>
          <a:bodyPr/>
          <a:p>
            <a:r>
              <a:rPr lang="en-US"/>
              <a:t>Click to edit Master title style</a:t>
            </a:r>
            <a:endParaRPr dirty="0" lang="en-US"/>
          </a:p>
        </p:txBody>
      </p:sp>
      <p:sp>
        <p:nvSpPr>
          <p:cNvPr id="1048706"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7"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8"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9"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0" name="Date Placeholder 6"/>
          <p:cNvSpPr>
            <a:spLocks noGrp="1"/>
          </p:cNvSpPr>
          <p:nvPr>
            <p:ph type="dt" sz="half" idx="10"/>
          </p:nvPr>
        </p:nvSpPr>
        <p:spPr/>
        <p:txBody>
          <a:bodyPr/>
          <a:p>
            <a:fld id="{1D8BD707-D9CF-40AE-B4C6-C98DA3205C09}" type="datetimeFigureOut">
              <a:rPr lang="en-US" smtClean="0"/>
              <a:t>8/29/2024</a:t>
            </a:fld>
            <a:endParaRPr lang="en-US"/>
          </a:p>
        </p:txBody>
      </p:sp>
      <p:sp>
        <p:nvSpPr>
          <p:cNvPr id="1048711" name="Footer Placeholder 7"/>
          <p:cNvSpPr>
            <a:spLocks noGrp="1"/>
          </p:cNvSpPr>
          <p:nvPr>
            <p:ph type="ftr" sz="quarter" idx="11"/>
          </p:nvPr>
        </p:nvSpPr>
        <p:spPr/>
        <p:txBody>
          <a:bodyPr/>
          <a:p>
            <a:endParaRPr lang="en-IN"/>
          </a:p>
        </p:txBody>
      </p:sp>
      <p:sp>
        <p:nvSpPr>
          <p:cNvPr id="1048712"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6" name=""/>
        <p:cNvGrpSpPr/>
        <p:nvPr/>
      </p:nvGrpSpPr>
      <p:grpSpPr>
        <a:xfrm>
          <a:off x="0" y="0"/>
          <a:ext cx="0" cy="0"/>
          <a:chOff x="0" y="0"/>
          <a:chExt cx="0" cy="0"/>
        </a:xfrm>
      </p:grpSpPr>
      <p:sp>
        <p:nvSpPr>
          <p:cNvPr id="1048600"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1" name="Date Placeholder 2"/>
          <p:cNvSpPr>
            <a:spLocks noGrp="1"/>
          </p:cNvSpPr>
          <p:nvPr>
            <p:ph type="dt" sz="half" idx="10"/>
          </p:nvPr>
        </p:nvSpPr>
        <p:spPr/>
        <p:txBody>
          <a:bodyPr/>
          <a:p>
            <a:fld id="{1D8BD707-D9CF-40AE-B4C6-C98DA3205C09}" type="datetimeFigureOut">
              <a:rPr lang="en-US" smtClean="0"/>
              <a:t>8/29/2024</a:t>
            </a:fld>
            <a:endParaRPr lang="en-US"/>
          </a:p>
        </p:txBody>
      </p:sp>
      <p:sp>
        <p:nvSpPr>
          <p:cNvPr id="1048602" name="Footer Placeholder 3"/>
          <p:cNvSpPr>
            <a:spLocks noGrp="1"/>
          </p:cNvSpPr>
          <p:nvPr>
            <p:ph type="ftr" sz="quarter" idx="11"/>
          </p:nvPr>
        </p:nvSpPr>
        <p:spPr/>
        <p:txBody>
          <a:bodyPr/>
          <a:p>
            <a:endParaRPr lang="en-IN"/>
          </a:p>
        </p:txBody>
      </p:sp>
      <p:sp>
        <p:nvSpPr>
          <p:cNvPr id="1048603"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2" name=""/>
        <p:cNvGrpSpPr/>
        <p:nvPr/>
      </p:nvGrpSpPr>
      <p:grpSpPr>
        <a:xfrm>
          <a:off x="0" y="0"/>
          <a:ext cx="0" cy="0"/>
          <a:chOff x="0" y="0"/>
          <a:chExt cx="0" cy="0"/>
        </a:xfrm>
      </p:grpSpPr>
      <p:sp>
        <p:nvSpPr>
          <p:cNvPr id="1048713" name="Date Placeholder 1"/>
          <p:cNvSpPr>
            <a:spLocks noGrp="1"/>
          </p:cNvSpPr>
          <p:nvPr>
            <p:ph type="dt" sz="half" idx="10"/>
          </p:nvPr>
        </p:nvSpPr>
        <p:spPr/>
        <p:txBody>
          <a:bodyPr/>
          <a:p>
            <a:fld id="{1D8BD707-D9CF-40AE-B4C6-C98DA3205C09}" type="datetimeFigureOut">
              <a:rPr lang="en-US" smtClean="0"/>
              <a:t>8/29/2024</a:t>
            </a:fld>
            <a:endParaRPr lang="en-US"/>
          </a:p>
        </p:txBody>
      </p:sp>
      <p:sp>
        <p:nvSpPr>
          <p:cNvPr id="1048714" name="Footer Placeholder 2"/>
          <p:cNvSpPr>
            <a:spLocks noGrp="1"/>
          </p:cNvSpPr>
          <p:nvPr>
            <p:ph type="ftr" sz="quarter" idx="11"/>
          </p:nvPr>
        </p:nvSpPr>
        <p:spPr/>
        <p:txBody>
          <a:bodyPr/>
          <a:p>
            <a:endParaRPr lang="en-IN"/>
          </a:p>
        </p:txBody>
      </p:sp>
      <p:sp>
        <p:nvSpPr>
          <p:cNvPr id="1048715"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8" name=""/>
        <p:cNvGrpSpPr/>
        <p:nvPr/>
      </p:nvGrpSpPr>
      <p:grpSpPr>
        <a:xfrm>
          <a:off x="0" y="0"/>
          <a:ext cx="0" cy="0"/>
          <a:chOff x="0" y="0"/>
          <a:chExt cx="0" cy="0"/>
        </a:xfrm>
      </p:grpSpPr>
      <p:sp>
        <p:nvSpPr>
          <p:cNvPr id="1048743"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44"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5"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46" name="Date Placeholder 4"/>
          <p:cNvSpPr>
            <a:spLocks noGrp="1"/>
          </p:cNvSpPr>
          <p:nvPr>
            <p:ph type="dt" sz="half" idx="10"/>
          </p:nvPr>
        </p:nvSpPr>
        <p:spPr/>
        <p:txBody>
          <a:bodyPr/>
          <a:p>
            <a:fld id="{1D8BD707-D9CF-40AE-B4C6-C98DA3205C09}" type="datetimeFigureOut">
              <a:rPr lang="en-US" smtClean="0"/>
              <a:t>8/29/2024</a:t>
            </a:fld>
            <a:endParaRPr lang="en-US"/>
          </a:p>
        </p:txBody>
      </p:sp>
      <p:sp>
        <p:nvSpPr>
          <p:cNvPr id="1048747" name="Footer Placeholder 5"/>
          <p:cNvSpPr>
            <a:spLocks noGrp="1"/>
          </p:cNvSpPr>
          <p:nvPr>
            <p:ph type="ftr" sz="quarter" idx="11"/>
          </p:nvPr>
        </p:nvSpPr>
        <p:spPr/>
        <p:txBody>
          <a:bodyPr/>
          <a:p>
            <a:endParaRPr lang="en-IN"/>
          </a:p>
        </p:txBody>
      </p:sp>
      <p:sp>
        <p:nvSpPr>
          <p:cNvPr id="104874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8" name=""/>
        <p:cNvGrpSpPr/>
        <p:nvPr/>
      </p:nvGrpSpPr>
      <p:grpSpPr>
        <a:xfrm>
          <a:off x="0" y="0"/>
          <a:ext cx="0" cy="0"/>
          <a:chOff x="0" y="0"/>
          <a:chExt cx="0" cy="0"/>
        </a:xfrm>
      </p:grpSpPr>
      <p:sp>
        <p:nvSpPr>
          <p:cNvPr id="1048689"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90"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91"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2" name="Footer Placeholder 5"/>
          <p:cNvSpPr>
            <a:spLocks noGrp="1"/>
          </p:cNvSpPr>
          <p:nvPr>
            <p:ph type="ftr" sz="quarter" idx="11"/>
          </p:nvPr>
        </p:nvSpPr>
        <p:spPr/>
        <p:txBody>
          <a:bodyPr/>
          <a:p>
            <a:endParaRPr lang="en-IN"/>
          </a:p>
        </p:txBody>
      </p:sp>
      <p:sp>
        <p:nvSpPr>
          <p:cNvPr id="1048693"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
        <p:nvSpPr>
          <p:cNvPr id="1048694" name="Date Placeholder 4"/>
          <p:cNvSpPr>
            <a:spLocks noGrp="1"/>
          </p:cNvSpPr>
          <p:nvPr>
            <p:ph type="dt" sz="half" idx="10"/>
          </p:nvPr>
        </p:nvSpPr>
        <p:spPr/>
        <p:txBody>
          <a:bodyPr/>
          <a:p>
            <a:fld id="{1D8BD707-D9CF-40AE-B4C6-C98DA3205C09}" type="datetimeFigureOut">
              <a:rPr lang="en-US" smtClean="0"/>
              <a:t>8/29/2024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8/29/2024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pPr marL="38100">
                <a:lnSpc>
                  <a:spcPct val="100000"/>
                </a:lnSpc>
                <a:spcBef>
                  <a:spcPts val="55"/>
                </a:spcBef>
              </a:pPr>
              <a:t>‹#›</a:t>
            </a:fld>
            <a:endParaRPr dirty="0" lang="en-IN"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chart" Target="../charts/chart3.xml"/><Relationship Id="rId4" Type="http://schemas.openxmlformats.org/officeDocument/2006/relationships/image" Target="../media/image9.png"/><Relationship Id="rId5"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jpeg"/><Relationship Id="rId3"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4" name="object 7"/>
          <p:cNvSpPr txBox="1">
            <a:spLocks noGrp="1"/>
          </p:cNvSpPr>
          <p:nvPr>
            <p:ph type="ctrTitle"/>
          </p:nvPr>
        </p:nvSpPr>
        <p:spPr>
          <a:xfrm>
            <a:off x="452398" y="285728"/>
            <a:ext cx="8286808" cy="1464310"/>
          </a:xfrm>
          <a:prstGeom prst="rect"/>
        </p:spPr>
        <p:txBody>
          <a:bodyPr bIns="0" lIns="0" rIns="0" rtlCol="0" tIns="16510" vert="horz" wrap="square">
            <a:spAutoFit/>
          </a:bodyPr>
          <a:p>
            <a:pPr marL="3213735">
              <a:spcBef>
                <a:spcPts val="130"/>
              </a:spcBef>
            </a:pPr>
            <a:r>
              <a:rPr b="1" dirty="0" lang="en-US">
                <a:latin typeface="Times New Roman" panose="02020603050405020304" pitchFamily="18" charset="0"/>
                <a:cs typeface="Times New Roman" panose="02020603050405020304" pitchFamily="18" charset="0"/>
              </a:rPr>
              <a:t>EMPLOYEE DATA ANALYSIS USING EXCEL</a:t>
            </a:r>
            <a:r>
              <a:rPr b="1" dirty="0" i="0" lang="en-US">
                <a:effectLst/>
                <a:latin typeface="Times New Roman" panose="02020603050405020304" pitchFamily="18" charset="0"/>
                <a:cs typeface="Times New Roman" panose="02020603050405020304" pitchFamily="18" charset="0"/>
              </a:rPr>
              <a:t> </a:t>
            </a:r>
            <a:br>
              <a:rPr b="1" dirty="0" i="0" lang="en-US">
                <a:effectLst/>
                <a:latin typeface="Times New Roman" panose="02020603050405020304" pitchFamily="18" charset="0"/>
                <a:cs typeface="Times New Roman" panose="02020603050405020304" pitchFamily="18" charset="0"/>
              </a:rPr>
            </a:br>
            <a:endParaRPr dirty="0" lang="en-US" spc="15">
              <a:latin typeface="Times New Roman" panose="02020603050405020304" pitchFamily="18" charset="0"/>
              <a:cs typeface="Times New Roman" panose="02020603050405020304" pitchFamily="18" charset="0"/>
            </a:endParaRPr>
          </a:p>
        </p:txBody>
      </p:sp>
      <p:sp>
        <p:nvSpPr>
          <p:cNvPr id="1048595"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6" name="TextBox 13"/>
          <p:cNvSpPr txBox="1"/>
          <p:nvPr/>
        </p:nvSpPr>
        <p:spPr>
          <a:xfrm>
            <a:off x="676275" y="2904497"/>
            <a:ext cx="9531681" cy="1869441"/>
          </a:xfrm>
          <a:prstGeom prst="rect"/>
          <a:noFill/>
        </p:spPr>
        <p:txBody>
          <a:bodyPr rtlCol="0" wrap="square">
            <a:spAutoFit/>
          </a:bodyPr>
          <a:p>
            <a:pPr algn="just"/>
            <a:r>
              <a:rPr dirty="0" sz="2400" lang="en-US">
                <a:latin typeface="Times New Roman" panose="02020603050405020304" pitchFamily="18" charset="0"/>
                <a:cs typeface="Times New Roman" panose="02020603050405020304" pitchFamily="18" charset="0"/>
              </a:rPr>
              <a:t>STUDENT NAME:</a:t>
            </a:r>
            <a:r>
              <a:rPr dirty="0" sz="2400" lang="en-IN">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a:t>
            </a:r>
            <a:r>
              <a:rPr dirty="0" sz="2400" lang="en-IN">
                <a:latin typeface="Times New Roman" panose="02020603050405020304" pitchFamily="18" charset="0"/>
                <a:cs typeface="Times New Roman" panose="02020603050405020304" pitchFamily="18" charset="0"/>
              </a:rPr>
              <a:t>THARUN KUMAR</a:t>
            </a:r>
            <a:endParaRPr dirty="0" sz="2400" lang="en-US">
              <a:latin typeface="Times New Roman" panose="02020603050405020304" pitchFamily="18" charset="0"/>
              <a:cs typeface="Times New Roman" panose="02020603050405020304" pitchFamily="18" charset="0"/>
            </a:endParaRPr>
          </a:p>
          <a:p>
            <a:pPr algn="just"/>
            <a:r>
              <a:rPr dirty="0" sz="2400" lang="en-US">
                <a:latin typeface="Times New Roman" panose="02020603050405020304" pitchFamily="18" charset="0"/>
                <a:cs typeface="Times New Roman" panose="02020603050405020304" pitchFamily="18" charset="0"/>
              </a:rPr>
              <a:t>REGISTER NO   </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t>
            </a:r>
            <a:r>
              <a:rPr dirty="0" sz="2400" lang="en-IN">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 </a:t>
            </a:r>
            <a:r>
              <a:rPr dirty="0" sz="2400" lang="en-IN">
                <a:latin typeface="Times New Roman" panose="02020603050405020304" pitchFamily="18" charset="0"/>
                <a:cs typeface="Times New Roman" panose="02020603050405020304" pitchFamily="18" charset="0"/>
              </a:rPr>
              <a:t>312208179</a:t>
            </a:r>
            <a:endParaRPr dirty="0" sz="2400" lang="en-US">
              <a:latin typeface="Times New Roman" panose="02020603050405020304" pitchFamily="18" charset="0"/>
              <a:cs typeface="Times New Roman" panose="02020603050405020304" pitchFamily="18" charset="0"/>
            </a:endParaRPr>
          </a:p>
          <a:p>
            <a:pPr algn="just"/>
            <a:r>
              <a:rPr dirty="0" sz="2400" lang="en-US">
                <a:latin typeface="Times New Roman" panose="02020603050405020304" pitchFamily="18" charset="0"/>
                <a:cs typeface="Times New Roman" panose="02020603050405020304" pitchFamily="18" charset="0"/>
              </a:rPr>
              <a:t>DEPARTMENT   </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B</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G</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RAL</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 </a:t>
            </a:r>
            <a:endParaRPr altLang="en-US" lang="zh-CN"/>
          </a:p>
          <a:p>
            <a:pPr algn="just"/>
            <a:r>
              <a:rPr dirty="0" sz="2400" lang="en-US">
                <a:latin typeface="Times New Roman" panose="02020603050405020304" pitchFamily="18" charset="0"/>
                <a:cs typeface="Times New Roman" panose="02020603050405020304" pitchFamily="18" charset="0"/>
              </a:rPr>
              <a:t>COLLEGE         </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  SIR THEGARAYA COLLEGE </a:t>
            </a:r>
            <a:endParaRPr altLang="en-US" lang="zh-CN"/>
          </a:p>
          <a:p>
            <a:pPr algn="just"/>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aphicFrame>
        <p:nvGraphicFramePr>
          <p:cNvPr id="4194304" name="Chart 3"/>
          <p:cNvGraphicFramePr>
            <a:graphicFrameLocks/>
          </p:cNvGraphicFramePr>
          <p:nvPr/>
        </p:nvGraphicFramePr>
        <p:xfrm>
          <a:off x="1023902" y="571480"/>
          <a:ext cx="4572000" cy="285750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5" name="Chart 4"/>
          <p:cNvGraphicFramePr>
            <a:graphicFrameLocks/>
          </p:cNvGraphicFramePr>
          <p:nvPr/>
        </p:nvGraphicFramePr>
        <p:xfrm>
          <a:off x="6024562" y="571480"/>
          <a:ext cx="4572000" cy="2857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194306" name="Chart 5"/>
          <p:cNvGraphicFramePr>
            <a:graphicFrameLocks/>
          </p:cNvGraphicFramePr>
          <p:nvPr/>
        </p:nvGraphicFramePr>
        <p:xfrm>
          <a:off x="1023902" y="3714752"/>
          <a:ext cx="4572000" cy="2857500"/>
        </p:xfrm>
        <a:graphic>
          <a:graphicData uri="http://schemas.openxmlformats.org/drawingml/2006/chart">
            <c:chart xmlns:c="http://schemas.openxmlformats.org/drawingml/2006/chart" xmlns:r="http://schemas.openxmlformats.org/officeDocument/2006/relationships" r:id="rId3"/>
          </a:graphicData>
        </a:graphic>
      </p:graphicFrame>
      <p:grpSp>
        <p:nvGrpSpPr>
          <p:cNvPr id="54" name="Group 6"/>
          <p:cNvGrpSpPr/>
          <p:nvPr/>
        </p:nvGrpSpPr>
        <p:grpSpPr>
          <a:xfrm>
            <a:off x="5881686" y="3786190"/>
            <a:ext cx="4549140" cy="1280160"/>
            <a:chOff x="0" y="0"/>
            <a:chExt cx="4549140" cy="1234440"/>
          </a:xfrm>
        </p:grpSpPr>
        <p:sp>
          <p:nvSpPr>
            <p:cNvPr id="1048668" name="Rectangle: Rounded Corners 7"/>
            <p:cNvSpPr/>
            <p:nvPr/>
          </p:nvSpPr>
          <p:spPr>
            <a:xfrm>
              <a:off x="0" y="0"/>
              <a:ext cx="4549140" cy="1234440"/>
            </a:xfrm>
            <a:prstGeom prst="roundRect"/>
            <a:solidFill>
              <a:schemeClr val="bg1"/>
            </a:solidFill>
            <a:ln>
              <a:noFill/>
            </a:ln>
            <a:effectLst>
              <a:innerShdw blurRad="63500" dir="135000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anchor="t" rtlCol="0"/>
            <a:lstStyle>
              <a:lvl1pPr indent="0" marL="0">
                <a:defRPr sz="1100">
                  <a:solidFill>
                    <a:schemeClr val="lt1"/>
                  </a:solidFill>
                  <a:latin typeface="+mn-lt"/>
                  <a:ea typeface="+mn-ea"/>
                  <a:cs typeface="+mn-cs"/>
                </a:defRPr>
              </a:lvl1pPr>
              <a:lvl2pPr indent="0" marL="457200">
                <a:defRPr sz="1100">
                  <a:solidFill>
                    <a:schemeClr val="lt1"/>
                  </a:solidFill>
                  <a:latin typeface="+mn-lt"/>
                  <a:ea typeface="+mn-ea"/>
                  <a:cs typeface="+mn-cs"/>
                </a:defRPr>
              </a:lvl2pPr>
              <a:lvl3pPr indent="0" marL="914400">
                <a:defRPr sz="1100">
                  <a:solidFill>
                    <a:schemeClr val="lt1"/>
                  </a:solidFill>
                  <a:latin typeface="+mn-lt"/>
                  <a:ea typeface="+mn-ea"/>
                  <a:cs typeface="+mn-cs"/>
                </a:defRPr>
              </a:lvl3pPr>
              <a:lvl4pPr indent="0" marL="1371600">
                <a:defRPr sz="1100">
                  <a:solidFill>
                    <a:schemeClr val="lt1"/>
                  </a:solidFill>
                  <a:latin typeface="+mn-lt"/>
                  <a:ea typeface="+mn-ea"/>
                  <a:cs typeface="+mn-cs"/>
                </a:defRPr>
              </a:lvl4pPr>
              <a:lvl5pPr indent="0" marL="1828800">
                <a:defRPr sz="1100">
                  <a:solidFill>
                    <a:schemeClr val="lt1"/>
                  </a:solidFill>
                  <a:latin typeface="+mn-lt"/>
                  <a:ea typeface="+mn-ea"/>
                  <a:cs typeface="+mn-cs"/>
                </a:defRPr>
              </a:lvl5pPr>
              <a:lvl6pPr indent="0" marL="2286000">
                <a:defRPr sz="1100">
                  <a:solidFill>
                    <a:schemeClr val="lt1"/>
                  </a:solidFill>
                  <a:latin typeface="+mn-lt"/>
                  <a:ea typeface="+mn-ea"/>
                  <a:cs typeface="+mn-cs"/>
                </a:defRPr>
              </a:lvl6pPr>
              <a:lvl7pPr indent="0" marL="2743200">
                <a:defRPr sz="1100">
                  <a:solidFill>
                    <a:schemeClr val="lt1"/>
                  </a:solidFill>
                  <a:latin typeface="+mn-lt"/>
                  <a:ea typeface="+mn-ea"/>
                  <a:cs typeface="+mn-cs"/>
                </a:defRPr>
              </a:lvl7pPr>
              <a:lvl8pPr indent="0" marL="3200400">
                <a:defRPr sz="1100">
                  <a:solidFill>
                    <a:schemeClr val="lt1"/>
                  </a:solidFill>
                  <a:latin typeface="+mn-lt"/>
                  <a:ea typeface="+mn-ea"/>
                  <a:cs typeface="+mn-cs"/>
                </a:defRPr>
              </a:lvl8pPr>
              <a:lvl9pPr indent="0" marL="3657600">
                <a:defRPr sz="1100">
                  <a:solidFill>
                    <a:schemeClr val="lt1"/>
                  </a:solidFill>
                  <a:latin typeface="+mn-lt"/>
                  <a:ea typeface="+mn-ea"/>
                  <a:cs typeface="+mn-cs"/>
                </a:defRPr>
              </a:lvl9pPr>
            </a:lstStyle>
            <a:p>
              <a:pPr algn="l"/>
              <a:endParaRPr sz="1100" lang="en-IN"/>
            </a:p>
          </p:txBody>
        </p:sp>
        <p:sp>
          <p:nvSpPr>
            <p:cNvPr id="1048669" name="Rectangle: Rounded Corners 8"/>
            <p:cNvSpPr/>
            <p:nvPr/>
          </p:nvSpPr>
          <p:spPr>
            <a:xfrm>
              <a:off x="3505200" y="22860"/>
              <a:ext cx="1028700" cy="1203960"/>
            </a:xfrm>
            <a:prstGeom prst="roundRect"/>
            <a:ln>
              <a:noFill/>
            </a:ln>
            <a:effectLst>
              <a:innerShdw blurRad="63500" dir="16200000" dist="508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anchor="t" rtlCol="0"/>
            <a:lstStyle>
              <a:lvl1pPr indent="0" marL="0">
                <a:defRPr sz="1100">
                  <a:solidFill>
                    <a:schemeClr val="lt1"/>
                  </a:solidFill>
                  <a:latin typeface="+mn-lt"/>
                  <a:ea typeface="+mn-ea"/>
                  <a:cs typeface="+mn-cs"/>
                </a:defRPr>
              </a:lvl1pPr>
              <a:lvl2pPr indent="0" marL="457200">
                <a:defRPr sz="1100">
                  <a:solidFill>
                    <a:schemeClr val="lt1"/>
                  </a:solidFill>
                  <a:latin typeface="+mn-lt"/>
                  <a:ea typeface="+mn-ea"/>
                  <a:cs typeface="+mn-cs"/>
                </a:defRPr>
              </a:lvl2pPr>
              <a:lvl3pPr indent="0" marL="914400">
                <a:defRPr sz="1100">
                  <a:solidFill>
                    <a:schemeClr val="lt1"/>
                  </a:solidFill>
                  <a:latin typeface="+mn-lt"/>
                  <a:ea typeface="+mn-ea"/>
                  <a:cs typeface="+mn-cs"/>
                </a:defRPr>
              </a:lvl3pPr>
              <a:lvl4pPr indent="0" marL="1371600">
                <a:defRPr sz="1100">
                  <a:solidFill>
                    <a:schemeClr val="lt1"/>
                  </a:solidFill>
                  <a:latin typeface="+mn-lt"/>
                  <a:ea typeface="+mn-ea"/>
                  <a:cs typeface="+mn-cs"/>
                </a:defRPr>
              </a:lvl4pPr>
              <a:lvl5pPr indent="0" marL="1828800">
                <a:defRPr sz="1100">
                  <a:solidFill>
                    <a:schemeClr val="lt1"/>
                  </a:solidFill>
                  <a:latin typeface="+mn-lt"/>
                  <a:ea typeface="+mn-ea"/>
                  <a:cs typeface="+mn-cs"/>
                </a:defRPr>
              </a:lvl5pPr>
              <a:lvl6pPr indent="0" marL="2286000">
                <a:defRPr sz="1100">
                  <a:solidFill>
                    <a:schemeClr val="lt1"/>
                  </a:solidFill>
                  <a:latin typeface="+mn-lt"/>
                  <a:ea typeface="+mn-ea"/>
                  <a:cs typeface="+mn-cs"/>
                </a:defRPr>
              </a:lvl6pPr>
              <a:lvl7pPr indent="0" marL="2743200">
                <a:defRPr sz="1100">
                  <a:solidFill>
                    <a:schemeClr val="lt1"/>
                  </a:solidFill>
                  <a:latin typeface="+mn-lt"/>
                  <a:ea typeface="+mn-ea"/>
                  <a:cs typeface="+mn-cs"/>
                </a:defRPr>
              </a:lvl7pPr>
              <a:lvl8pPr indent="0" marL="3200400">
                <a:defRPr sz="1100">
                  <a:solidFill>
                    <a:schemeClr val="lt1"/>
                  </a:solidFill>
                  <a:latin typeface="+mn-lt"/>
                  <a:ea typeface="+mn-ea"/>
                  <a:cs typeface="+mn-cs"/>
                </a:defRPr>
              </a:lvl8pPr>
              <a:lvl9pPr indent="0" marL="3657600">
                <a:defRPr sz="1100">
                  <a:solidFill>
                    <a:schemeClr val="lt1"/>
                  </a:solidFill>
                  <a:latin typeface="+mn-lt"/>
                  <a:ea typeface="+mn-ea"/>
                  <a:cs typeface="+mn-cs"/>
                </a:defRPr>
              </a:lvl9pPr>
            </a:lstStyle>
            <a:p>
              <a:pPr algn="l"/>
              <a:endParaRPr sz="1100" lang="en-IN"/>
            </a:p>
          </p:txBody>
        </p:sp>
        <p:sp>
          <p:nvSpPr>
            <p:cNvPr id="1048670" name="TextBox 9"/>
            <p:cNvSpPr txBox="1"/>
            <p:nvPr/>
          </p:nvSpPr>
          <p:spPr>
            <a:xfrm>
              <a:off x="45720" y="441960"/>
              <a:ext cx="3467100" cy="365760"/>
            </a:xfrm>
            <a:prstGeom prst="rect"/>
            <a:solidFill>
              <a:schemeClr val="lt1"/>
            </a:solidFill>
            <a:ln w="9525" cmpd="sng">
              <a:noFill/>
            </a:ln>
          </p:spPr>
          <p:style>
            <a:lnRef idx="0">
              <a:scrgbClr r="0" g="0" b="0"/>
            </a:lnRef>
            <a:fillRef idx="0">
              <a:scrgbClr r="0" g="0" b="0"/>
            </a:fillRef>
            <a:effectRef idx="0">
              <a:scrgbClr r="0" g="0" b="0"/>
            </a:effectRef>
            <a:fontRef idx="minor">
              <a:schemeClr val="dk1"/>
            </a:fontRef>
          </p:style>
          <p:txBody>
            <a:bodyPr anchor="t" rtlCol="0" wrap="square"/>
            <a:lstStyle>
              <a:lvl1pPr indent="0" marL="0">
                <a:defRPr sz="1100">
                  <a:solidFill>
                    <a:schemeClr val="dk1"/>
                  </a:solidFill>
                  <a:latin typeface="+mn-lt"/>
                  <a:ea typeface="+mn-ea"/>
                  <a:cs typeface="+mn-cs"/>
                </a:defRPr>
              </a:lvl1pPr>
              <a:lvl2pPr indent="0" marL="457200">
                <a:defRPr sz="1100">
                  <a:solidFill>
                    <a:schemeClr val="dk1"/>
                  </a:solidFill>
                  <a:latin typeface="+mn-lt"/>
                  <a:ea typeface="+mn-ea"/>
                  <a:cs typeface="+mn-cs"/>
                </a:defRPr>
              </a:lvl2pPr>
              <a:lvl3pPr indent="0" marL="914400">
                <a:defRPr sz="1100">
                  <a:solidFill>
                    <a:schemeClr val="dk1"/>
                  </a:solidFill>
                  <a:latin typeface="+mn-lt"/>
                  <a:ea typeface="+mn-ea"/>
                  <a:cs typeface="+mn-cs"/>
                </a:defRPr>
              </a:lvl3pPr>
              <a:lvl4pPr indent="0" marL="1371600">
                <a:defRPr sz="1100">
                  <a:solidFill>
                    <a:schemeClr val="dk1"/>
                  </a:solidFill>
                  <a:latin typeface="+mn-lt"/>
                  <a:ea typeface="+mn-ea"/>
                  <a:cs typeface="+mn-cs"/>
                </a:defRPr>
              </a:lvl4pPr>
              <a:lvl5pPr indent="0" marL="1828800">
                <a:defRPr sz="1100">
                  <a:solidFill>
                    <a:schemeClr val="dk1"/>
                  </a:solidFill>
                  <a:latin typeface="+mn-lt"/>
                  <a:ea typeface="+mn-ea"/>
                  <a:cs typeface="+mn-cs"/>
                </a:defRPr>
              </a:lvl5pPr>
              <a:lvl6pPr indent="0" marL="2286000">
                <a:defRPr sz="1100">
                  <a:solidFill>
                    <a:schemeClr val="dk1"/>
                  </a:solidFill>
                  <a:latin typeface="+mn-lt"/>
                  <a:ea typeface="+mn-ea"/>
                  <a:cs typeface="+mn-cs"/>
                </a:defRPr>
              </a:lvl6pPr>
              <a:lvl7pPr indent="0" marL="2743200">
                <a:defRPr sz="1100">
                  <a:solidFill>
                    <a:schemeClr val="dk1"/>
                  </a:solidFill>
                  <a:latin typeface="+mn-lt"/>
                  <a:ea typeface="+mn-ea"/>
                  <a:cs typeface="+mn-cs"/>
                </a:defRPr>
              </a:lvl7pPr>
              <a:lvl8pPr indent="0" marL="3200400">
                <a:defRPr sz="1100">
                  <a:solidFill>
                    <a:schemeClr val="dk1"/>
                  </a:solidFill>
                  <a:latin typeface="+mn-lt"/>
                  <a:ea typeface="+mn-ea"/>
                  <a:cs typeface="+mn-cs"/>
                </a:defRPr>
              </a:lvl8pPr>
              <a:lvl9pPr indent="0" marL="3657600">
                <a:defRPr sz="1100">
                  <a:solidFill>
                    <a:schemeClr val="dk1"/>
                  </a:solidFill>
                  <a:latin typeface="+mn-lt"/>
                  <a:ea typeface="+mn-ea"/>
                  <a:cs typeface="+mn-cs"/>
                </a:defRPr>
              </a:lvl9pPr>
            </a:lstStyle>
            <a:p>
              <a:pPr algn="ctr"/>
              <a:r>
                <a:rPr dirty="0" sz="1800" lang="en-IN"/>
                <a:t>EMPLOYEE</a:t>
              </a:r>
              <a:r>
                <a:rPr baseline="0" dirty="0" sz="1800" lang="en-IN"/>
                <a:t> SALARY DATA ANALYSIS</a:t>
              </a:r>
              <a:endParaRPr dirty="0" sz="1800" lang="en-IN"/>
            </a:p>
          </p:txBody>
        </p:sp>
        <p:pic>
          <p:nvPicPr>
            <p:cNvPr id="2097165" name="Graphic 11" descr="Venn diagram with solid fill"/>
            <p:cNvPicPr>
              <a:picLocks noChangeAspect="1"/>
            </p:cNvPicPr>
            <p:nvPr/>
          </p:nvPicPr>
          <p:blipFill>
            <a:blip xmlns:r="http://schemas.openxmlformats.org/officeDocument/2006/relationships" r:embed="rId4" cstate="print"/>
            <a:stretch>
              <a:fillRect/>
            </a:stretch>
          </p:blipFill>
          <p:spPr>
            <a:xfrm>
              <a:off x="3535680" y="114300"/>
              <a:ext cx="914400" cy="914400"/>
            </a:xfrm>
            <a:prstGeom prst="rect"/>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71" name="Title 1"/>
          <p:cNvSpPr>
            <a:spLocks noGrp="1"/>
          </p:cNvSpPr>
          <p:nvPr>
            <p:ph type="title"/>
          </p:nvPr>
        </p:nvSpPr>
        <p:spPr>
          <a:xfrm>
            <a:off x="685800" y="533400"/>
            <a:ext cx="8596668" cy="1320800"/>
          </a:xfrm>
        </p:spPr>
        <p:txBody>
          <a:bodyPr/>
          <a:p>
            <a:r>
              <a:rPr b="1" dirty="0" lang="en-US">
                <a:solidFill>
                  <a:schemeClr val="tx2"/>
                </a:solidFill>
                <a:latin typeface="Times New Roman" panose="02020603050405020304" pitchFamily="18" charset="0"/>
                <a:cs typeface="Times New Roman" panose="02020603050405020304" pitchFamily="18" charset="0"/>
              </a:rPr>
              <a:t>CONCLUSION</a:t>
            </a:r>
            <a:endParaRPr b="1" dirty="0" lang="en-IN">
              <a:solidFill>
                <a:schemeClr val="tx2"/>
              </a:solidFill>
              <a:latin typeface="Times New Roman" panose="02020603050405020304" pitchFamily="18" charset="0"/>
              <a:cs typeface="Times New Roman" panose="02020603050405020304" pitchFamily="18" charset="0"/>
            </a:endParaRPr>
          </a:p>
        </p:txBody>
      </p:sp>
      <p:sp>
        <p:nvSpPr>
          <p:cNvPr id="1048672" name="TextBox 2"/>
          <p:cNvSpPr txBox="1"/>
          <p:nvPr/>
        </p:nvSpPr>
        <p:spPr>
          <a:xfrm>
            <a:off x="914400" y="1337439"/>
            <a:ext cx="7978602" cy="5425440"/>
          </a:xfrm>
          <a:prstGeom prst="rect"/>
          <a:noFill/>
        </p:spPr>
        <p:txBody>
          <a:bodyPr rtlCol="0" wrap="square">
            <a:spAutoFit/>
          </a:bodyPr>
          <a:p>
            <a:pPr algn="just">
              <a:lnSpc>
                <a:spcPct val="150000"/>
              </a:lnSpc>
            </a:pPr>
            <a:r>
              <a:rPr dirty="0" sz="2400" lang="en-US">
                <a:latin typeface="Times New Roman" panose="02020603050405020304" pitchFamily="18" charset="0"/>
                <a:cs typeface="Times New Roman" panose="02020603050405020304" pitchFamily="18" charset="0"/>
              </a:rPr>
              <a:t>The employee data analysis reveals critical insights into the recruitment source, gender, department and salary per month, highlighting areas of strength and potential improvement. The data shows consistent performance across key metrics, but also points to gaps in diversity and retention that require attention. By focusing on these areas, the organization can enhance employee satisfaction and productivity. the analysis provides a solid foundation for making data-driven HR decisions that align with the company's long-term goals.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04"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8" name="object 3"/>
          <p:cNvGrpSpPr/>
          <p:nvPr/>
        </p:nvGrpSpPr>
        <p:grpSpPr>
          <a:xfrm>
            <a:off x="7443849" y="0"/>
            <a:ext cx="4752975" cy="6863080"/>
            <a:chOff x="7443849" y="0"/>
            <a:chExt cx="4752975" cy="6863080"/>
          </a:xfrm>
        </p:grpSpPr>
        <p:sp>
          <p:nvSpPr>
            <p:cNvPr id="104860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0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5" name="object 17"/>
          <p:cNvSpPr txBox="1">
            <a:spLocks noGrp="1"/>
          </p:cNvSpPr>
          <p:nvPr>
            <p:ph type="title"/>
          </p:nvPr>
        </p:nvSpPr>
        <p:spPr>
          <a:xfrm>
            <a:off x="739775" y="829627"/>
            <a:ext cx="4594225" cy="509114"/>
          </a:xfrm>
          <a:prstGeom prst="rect"/>
        </p:spPr>
        <p:txBody>
          <a:bodyPr bIns="0" lIns="0" rIns="0" rtlCol="0" tIns="16510" vert="horz" wrap="square">
            <a:spAutoFit/>
          </a:bodyPr>
          <a:p>
            <a:pPr marL="12700">
              <a:lnSpc>
                <a:spcPct val="100000"/>
              </a:lnSpc>
              <a:spcBef>
                <a:spcPts val="130"/>
              </a:spcBef>
            </a:pPr>
            <a:r>
              <a:rPr b="1" dirty="0" sz="3200" spc="5">
                <a:solidFill>
                  <a:schemeClr val="tx1"/>
                </a:solidFill>
                <a:latin typeface="Times New Roman" panose="02020603050405020304" pitchFamily="18" charset="0"/>
                <a:cs typeface="Times New Roman" panose="02020603050405020304" pitchFamily="18" charset="0"/>
              </a:rPr>
              <a:t>PROJECT</a:t>
            </a:r>
            <a:r>
              <a:rPr b="1" dirty="0" sz="3200" spc="-85">
                <a:solidFill>
                  <a:schemeClr val="tx1"/>
                </a:solidFill>
                <a:latin typeface="Times New Roman" panose="02020603050405020304" pitchFamily="18" charset="0"/>
                <a:cs typeface="Times New Roman" panose="02020603050405020304" pitchFamily="18" charset="0"/>
              </a:rPr>
              <a:t> </a:t>
            </a:r>
            <a:r>
              <a:rPr b="1" dirty="0" sz="3200" spc="25">
                <a:solidFill>
                  <a:schemeClr val="tx1"/>
                </a:solidFill>
                <a:latin typeface="Times New Roman" panose="02020603050405020304" pitchFamily="18" charset="0"/>
                <a:cs typeface="Times New Roman" panose="02020603050405020304" pitchFamily="18" charset="0"/>
              </a:rPr>
              <a:t>TITLE</a:t>
            </a:r>
            <a:endParaRPr b="1" dirty="0" sz="3200">
              <a:solidFill>
                <a:schemeClr val="tx1"/>
              </a:solidFill>
              <a:latin typeface="Times New Roman" panose="02020603050405020304" pitchFamily="18" charset="0"/>
              <a:cs typeface="Times New Roman" panose="02020603050405020304" pitchFamily="18" charset="0"/>
            </a:endParaRPr>
          </a:p>
        </p:txBody>
      </p:sp>
      <p:sp>
        <p:nvSpPr>
          <p:cNvPr id="1048616" name="object 22"/>
          <p:cNvSpPr txBox="1">
            <a:spLocks noGrp="1"/>
          </p:cNvSpPr>
          <p:nvPr>
            <p:ph type="sldNum" sz="quarter" idx="12"/>
          </p:nvPr>
        </p:nvSpPr>
        <p:spPr>
          <a:xfrm>
            <a:off x="8590663" y="6151148"/>
            <a:ext cx="683339" cy="145553"/>
          </a:xfrm>
          <a:prstGeom prst="rect"/>
        </p:spPr>
        <p:txBody>
          <a:bodyPr bIns="0" lIns="0" rIns="0" rtlCol="0" tIns="6985" vert="horz" wrap="square">
            <a:spAutoFit/>
          </a:bodyPr>
          <a:p>
            <a:pPr marL="38100">
              <a:lnSpc>
                <a:spcPct val="100000"/>
              </a:lnSpc>
              <a:spcBef>
                <a:spcPts val="55"/>
              </a:spcBef>
            </a:pPr>
            <a:r>
              <a:rPr dirty="0" lang="en-IN" spc="10"/>
              <a:t>2</a:t>
            </a:r>
            <a:endParaRPr dirty="0" spc="10"/>
          </a:p>
        </p:txBody>
      </p:sp>
      <p:grpSp>
        <p:nvGrpSpPr>
          <p:cNvPr id="3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7" name="TextBox 22"/>
          <p:cNvSpPr txBox="1"/>
          <p:nvPr/>
        </p:nvSpPr>
        <p:spPr>
          <a:xfrm>
            <a:off x="686535" y="1971573"/>
            <a:ext cx="8593228" cy="707886"/>
          </a:xfrm>
          <a:prstGeom prst="rect"/>
          <a:noFill/>
        </p:spPr>
        <p:txBody>
          <a:bodyPr rtlCol="0" wrap="square">
            <a:spAutoFit/>
          </a:bodyPr>
          <a:p>
            <a:pPr algn="ctr"/>
            <a:r>
              <a:rPr b="1" dirty="0" sz="4000" lang="en-US">
                <a:solidFill>
                  <a:srgbClr val="C00000"/>
                </a:solidFill>
                <a:latin typeface="Times New Roman" panose="02020603050405020304" pitchFamily="18" charset="0"/>
                <a:cs typeface="Times New Roman" panose="02020603050405020304" pitchFamily="18" charset="0"/>
              </a:rPr>
              <a:t>Employee Data Analysis</a:t>
            </a:r>
            <a:endParaRPr b="1" dirty="0" sz="4000" lang="en-IN">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61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1" name="object 3"/>
          <p:cNvGrpSpPr/>
          <p:nvPr/>
        </p:nvGrpSpPr>
        <p:grpSpPr>
          <a:xfrm>
            <a:off x="7443849" y="0"/>
            <a:ext cx="4752975" cy="6863080"/>
            <a:chOff x="7443849" y="0"/>
            <a:chExt cx="4752975" cy="6863080"/>
          </a:xfrm>
        </p:grpSpPr>
        <p:sp>
          <p:nvSpPr>
            <p:cNvPr id="104861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grpSp>
        <p:nvGrpSpPr>
          <p:cNvPr id="42"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sp>
        <p:nvSpPr>
          <p:cNvPr id="1048631" name="object 21"/>
          <p:cNvSpPr txBox="1">
            <a:spLocks noGrp="1"/>
          </p:cNvSpPr>
          <p:nvPr>
            <p:ph type="title"/>
          </p:nvPr>
        </p:nvSpPr>
        <p:spPr>
          <a:xfrm>
            <a:off x="739775" y="445388"/>
            <a:ext cx="2357120" cy="567463"/>
          </a:xfrm>
          <a:prstGeom prst="rect"/>
        </p:spPr>
        <p:txBody>
          <a:bodyPr bIns="0" lIns="0" rIns="0" rtlCol="0" tIns="13335" vert="horz" wrap="square">
            <a:spAutoFit/>
          </a:bodyPr>
          <a:p>
            <a:pPr marL="12700">
              <a:lnSpc>
                <a:spcPct val="100000"/>
              </a:lnSpc>
              <a:spcBef>
                <a:spcPts val="105"/>
              </a:spcBef>
            </a:pPr>
            <a:r>
              <a:rPr b="1" dirty="0" spc="25">
                <a:solidFill>
                  <a:schemeClr val="tx1"/>
                </a:solidFill>
                <a:latin typeface="Times New Roman" panose="02020603050405020304" pitchFamily="18" charset="0"/>
                <a:cs typeface="Times New Roman" panose="02020603050405020304" pitchFamily="18" charset="0"/>
              </a:rPr>
              <a:t>A</a:t>
            </a:r>
            <a:r>
              <a:rPr b="1" dirty="0" spc="-5">
                <a:solidFill>
                  <a:schemeClr val="tx1"/>
                </a:solidFill>
                <a:latin typeface="Times New Roman" panose="02020603050405020304" pitchFamily="18" charset="0"/>
                <a:cs typeface="Times New Roman" panose="02020603050405020304" pitchFamily="18" charset="0"/>
              </a:rPr>
              <a:t>G</a:t>
            </a:r>
            <a:r>
              <a:rPr b="1" dirty="0" spc="-35">
                <a:solidFill>
                  <a:schemeClr val="tx1"/>
                </a:solidFill>
                <a:latin typeface="Times New Roman" panose="02020603050405020304" pitchFamily="18" charset="0"/>
                <a:cs typeface="Times New Roman" panose="02020603050405020304" pitchFamily="18" charset="0"/>
              </a:rPr>
              <a:t>E</a:t>
            </a:r>
            <a:r>
              <a:rPr b="1" dirty="0" spc="15">
                <a:solidFill>
                  <a:schemeClr val="tx1"/>
                </a:solidFill>
                <a:latin typeface="Times New Roman" panose="02020603050405020304" pitchFamily="18" charset="0"/>
                <a:cs typeface="Times New Roman" panose="02020603050405020304" pitchFamily="18" charset="0"/>
              </a:rPr>
              <a:t>N</a:t>
            </a:r>
            <a:r>
              <a:rPr b="1" dirty="0">
                <a:solidFill>
                  <a:schemeClr val="tx1"/>
                </a:solidFill>
                <a:latin typeface="Times New Roman" panose="02020603050405020304" pitchFamily="18" charset="0"/>
                <a:cs typeface="Times New Roman" panose="02020603050405020304" pitchFamily="18" charset="0"/>
              </a:rPr>
              <a:t>DA</a:t>
            </a:r>
          </a:p>
        </p:txBody>
      </p:sp>
      <p:sp>
        <p:nvSpPr>
          <p:cNvPr id="1048632"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3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6" name="object 7"/>
          <p:cNvSpPr txBox="1">
            <a:spLocks noGrp="1"/>
          </p:cNvSpPr>
          <p:nvPr>
            <p:ph type="title"/>
          </p:nvPr>
        </p:nvSpPr>
        <p:spPr>
          <a:xfrm>
            <a:off x="834072" y="575055"/>
            <a:ext cx="5636895" cy="570669"/>
          </a:xfrm>
          <a:prstGeom prst="rect"/>
        </p:spPr>
        <p:txBody>
          <a:bodyPr bIns="0" lIns="0" rIns="0" rtlCol="0" tIns="16510" vert="horz" wrap="square">
            <a:spAutoFit/>
          </a:bodyPr>
          <a:p>
            <a:pPr marL="12700">
              <a:lnSpc>
                <a:spcPct val="100000"/>
              </a:lnSpc>
              <a:spcBef>
                <a:spcPts val="130"/>
              </a:spcBef>
              <a:tabLst>
                <a:tab algn="l" pos="2727960"/>
              </a:tabLst>
            </a:pPr>
            <a:r>
              <a:rPr b="1" dirty="0" spc="-20">
                <a:solidFill>
                  <a:schemeClr val="tx1"/>
                </a:solidFill>
                <a:latin typeface="Times New Roman" panose="02020603050405020304" pitchFamily="18" charset="0"/>
                <a:cs typeface="Times New Roman" panose="02020603050405020304" pitchFamily="18" charset="0"/>
              </a:rPr>
              <a:t>P</a:t>
            </a:r>
            <a:r>
              <a:rPr b="1" dirty="0" spc="15">
                <a:solidFill>
                  <a:schemeClr val="tx1"/>
                </a:solidFill>
                <a:latin typeface="Times New Roman" panose="02020603050405020304" pitchFamily="18" charset="0"/>
                <a:cs typeface="Times New Roman" panose="02020603050405020304" pitchFamily="18" charset="0"/>
              </a:rPr>
              <a:t>ROB</a:t>
            </a:r>
            <a:r>
              <a:rPr b="1" dirty="0" spc="55">
                <a:solidFill>
                  <a:schemeClr val="tx1"/>
                </a:solidFill>
                <a:latin typeface="Times New Roman" panose="02020603050405020304" pitchFamily="18" charset="0"/>
                <a:cs typeface="Times New Roman" panose="02020603050405020304" pitchFamily="18" charset="0"/>
              </a:rPr>
              <a:t>L</a:t>
            </a:r>
            <a:r>
              <a:rPr b="1" dirty="0" spc="-20">
                <a:solidFill>
                  <a:schemeClr val="tx1"/>
                </a:solidFill>
                <a:latin typeface="Times New Roman" panose="02020603050405020304" pitchFamily="18" charset="0"/>
                <a:cs typeface="Times New Roman" panose="02020603050405020304" pitchFamily="18" charset="0"/>
              </a:rPr>
              <a:t>E</a:t>
            </a:r>
            <a:r>
              <a:rPr b="1" dirty="0" spc="20">
                <a:solidFill>
                  <a:schemeClr val="tx1"/>
                </a:solidFill>
                <a:latin typeface="Times New Roman" panose="02020603050405020304" pitchFamily="18" charset="0"/>
                <a:cs typeface="Times New Roman" panose="02020603050405020304" pitchFamily="18" charset="0"/>
              </a:rPr>
              <a:t>M</a:t>
            </a:r>
            <a:r>
              <a:rPr b="1" dirty="0" lang="en-IN" spc="20">
                <a:solidFill>
                  <a:schemeClr val="tx1"/>
                </a:solidFill>
                <a:latin typeface="Times New Roman" panose="02020603050405020304" pitchFamily="18" charset="0"/>
                <a:cs typeface="Times New Roman" panose="02020603050405020304" pitchFamily="18" charset="0"/>
              </a:rPr>
              <a:t> </a:t>
            </a:r>
            <a:r>
              <a:rPr b="1" dirty="0" spc="10">
                <a:solidFill>
                  <a:schemeClr val="tx1"/>
                </a:solidFill>
                <a:latin typeface="Times New Roman" panose="02020603050405020304" pitchFamily="18" charset="0"/>
                <a:cs typeface="Times New Roman" panose="02020603050405020304" pitchFamily="18" charset="0"/>
              </a:rPr>
              <a:t>S</a:t>
            </a:r>
            <a:r>
              <a:rPr b="1" dirty="0" spc="-370">
                <a:solidFill>
                  <a:schemeClr val="tx1"/>
                </a:solidFill>
                <a:latin typeface="Times New Roman" panose="02020603050405020304" pitchFamily="18" charset="0"/>
                <a:cs typeface="Times New Roman" panose="02020603050405020304" pitchFamily="18" charset="0"/>
              </a:rPr>
              <a:t>T</a:t>
            </a:r>
            <a:r>
              <a:rPr b="1" dirty="0" spc="-375">
                <a:solidFill>
                  <a:schemeClr val="tx1"/>
                </a:solidFill>
                <a:latin typeface="Times New Roman" panose="02020603050405020304" pitchFamily="18" charset="0"/>
                <a:cs typeface="Times New Roman" panose="02020603050405020304" pitchFamily="18" charset="0"/>
              </a:rPr>
              <a:t>A</a:t>
            </a:r>
            <a:r>
              <a:rPr b="1" dirty="0" spc="15">
                <a:solidFill>
                  <a:schemeClr val="tx1"/>
                </a:solidFill>
                <a:latin typeface="Times New Roman" panose="02020603050405020304" pitchFamily="18" charset="0"/>
                <a:cs typeface="Times New Roman" panose="02020603050405020304" pitchFamily="18" charset="0"/>
              </a:rPr>
              <a:t>T</a:t>
            </a:r>
            <a:r>
              <a:rPr b="1" dirty="0" spc="-10">
                <a:solidFill>
                  <a:schemeClr val="tx1"/>
                </a:solidFill>
                <a:latin typeface="Times New Roman" panose="02020603050405020304" pitchFamily="18" charset="0"/>
                <a:cs typeface="Times New Roman" panose="02020603050405020304" pitchFamily="18" charset="0"/>
              </a:rPr>
              <a:t>E</a:t>
            </a:r>
            <a:r>
              <a:rPr b="1" dirty="0" spc="-20">
                <a:solidFill>
                  <a:schemeClr val="tx1"/>
                </a:solidFill>
                <a:latin typeface="Times New Roman" panose="02020603050405020304" pitchFamily="18" charset="0"/>
                <a:cs typeface="Times New Roman" panose="02020603050405020304" pitchFamily="18" charset="0"/>
              </a:rPr>
              <a:t>ME</a:t>
            </a:r>
            <a:r>
              <a:rPr b="1" dirty="0" spc="10">
                <a:solidFill>
                  <a:schemeClr val="tx1"/>
                </a:solidFill>
                <a:latin typeface="Times New Roman" panose="02020603050405020304" pitchFamily="18" charset="0"/>
                <a:cs typeface="Times New Roman" panose="02020603050405020304" pitchFamily="18" charset="0"/>
              </a:rPr>
              <a:t>NT</a:t>
            </a:r>
            <a:endParaRPr b="1" dirty="0">
              <a:solidFill>
                <a:schemeClr val="tx1"/>
              </a:solidFill>
              <a:latin typeface="Times New Roman" panose="02020603050405020304" pitchFamily="18" charset="0"/>
              <a:cs typeface="Times New Roman" panose="02020603050405020304" pitchFamily="18" charset="0"/>
            </a:endParaRPr>
          </a:p>
        </p:txBody>
      </p:sp>
      <p:sp>
        <p:nvSpPr>
          <p:cNvPr id="1048637"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8" name="TextBox 12"/>
          <p:cNvSpPr txBox="1"/>
          <p:nvPr/>
        </p:nvSpPr>
        <p:spPr>
          <a:xfrm>
            <a:off x="1066801" y="1752600"/>
            <a:ext cx="6096000" cy="1953868"/>
          </a:xfrm>
          <a:prstGeom prst="rect"/>
          <a:noFill/>
        </p:spPr>
        <p:txBody>
          <a:bodyPr rtlCol="0" wrap="square">
            <a:spAutoFit/>
          </a:bodyPr>
          <a:p>
            <a:pPr algn="just">
              <a:lnSpc>
                <a:spcPct val="150000"/>
              </a:lnSpc>
            </a:pPr>
            <a:r>
              <a:rPr dirty="0" sz="2800" lang="en-US">
                <a:latin typeface="Times New Roman" panose="02020603050405020304" pitchFamily="18" charset="0"/>
                <a:cs typeface="Times New Roman" panose="02020603050405020304" pitchFamily="18" charset="0"/>
              </a:rPr>
              <a:t>The problem is to identify employee wise salary, department and recruitment wise salary analysis</a:t>
            </a:r>
            <a:r>
              <a:rPr b="1" dirty="0" sz="2800" lang="en-US">
                <a:latin typeface="Times New Roman" panose="02020603050405020304" pitchFamily="18" charset="0"/>
                <a:cs typeface="Times New Roman" panose="02020603050405020304" pitchFamily="18" charset="0"/>
              </a:rPr>
              <a: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8658225" y="2647950"/>
            <a:ext cx="3533775" cy="3810000"/>
            <a:chOff x="8658225" y="2647950"/>
            <a:chExt cx="3533775" cy="3810000"/>
          </a:xfrm>
        </p:grpSpPr>
        <p:sp>
          <p:nvSpPr>
            <p:cNvPr id="104863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1" name="object 7"/>
          <p:cNvSpPr txBox="1">
            <a:spLocks noGrp="1"/>
          </p:cNvSpPr>
          <p:nvPr>
            <p:ph type="title"/>
          </p:nvPr>
        </p:nvSpPr>
        <p:spPr>
          <a:xfrm>
            <a:off x="617281" y="867755"/>
            <a:ext cx="5263515" cy="570669"/>
          </a:xfrm>
          <a:prstGeom prst="rect"/>
        </p:spPr>
        <p:txBody>
          <a:bodyPr bIns="0" lIns="0" rIns="0" rtlCol="0" tIns="16510" vert="horz" wrap="square">
            <a:spAutoFit/>
          </a:bodyPr>
          <a:p>
            <a:pPr marL="12700">
              <a:lnSpc>
                <a:spcPct val="100000"/>
              </a:lnSpc>
              <a:spcBef>
                <a:spcPts val="130"/>
              </a:spcBef>
              <a:tabLst>
                <a:tab algn="l" pos="2642870"/>
              </a:tabLst>
            </a:pPr>
            <a:r>
              <a:rPr b="1" dirty="0" spc="5">
                <a:solidFill>
                  <a:schemeClr val="tx1"/>
                </a:solidFill>
                <a:latin typeface="Times New Roman" panose="02020603050405020304" pitchFamily="18" charset="0"/>
                <a:cs typeface="Times New Roman" panose="02020603050405020304" pitchFamily="18" charset="0"/>
              </a:rPr>
              <a:t>PROJECT</a:t>
            </a:r>
            <a:r>
              <a:rPr b="1" dirty="0" lang="en-IN" spc="5">
                <a:solidFill>
                  <a:schemeClr val="tx1"/>
                </a:solidFill>
                <a:latin typeface="Times New Roman" panose="02020603050405020304" pitchFamily="18" charset="0"/>
                <a:cs typeface="Times New Roman" panose="02020603050405020304" pitchFamily="18" charset="0"/>
              </a:rPr>
              <a:t> </a:t>
            </a:r>
            <a:r>
              <a:rPr b="1" dirty="0" spc="-20">
                <a:solidFill>
                  <a:schemeClr val="tx1"/>
                </a:solidFill>
                <a:latin typeface="Times New Roman" panose="02020603050405020304" pitchFamily="18" charset="0"/>
                <a:cs typeface="Times New Roman" panose="02020603050405020304" pitchFamily="18" charset="0"/>
              </a:rPr>
              <a:t>OVERVIEW</a:t>
            </a:r>
            <a:endParaRPr b="1" dirty="0">
              <a:solidFill>
                <a:schemeClr val="tx1"/>
              </a:solidFill>
              <a:latin typeface="Times New Roman" panose="02020603050405020304" pitchFamily="18" charset="0"/>
              <a:cs typeface="Times New Roman" panose="02020603050405020304" pitchFamily="18" charset="0"/>
            </a:endParaRPr>
          </a:p>
        </p:txBody>
      </p:sp>
      <p:sp>
        <p:nvSpPr>
          <p:cNvPr id="1048642"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3" name="TextBox 8"/>
          <p:cNvSpPr txBox="1"/>
          <p:nvPr/>
        </p:nvSpPr>
        <p:spPr>
          <a:xfrm>
            <a:off x="617281" y="1438424"/>
            <a:ext cx="8153400" cy="7609839"/>
          </a:xfrm>
          <a:prstGeom prst="rect"/>
          <a:noFill/>
        </p:spPr>
        <p:txBody>
          <a:bodyPr rtlCol="0" wrap="square">
            <a:spAutoFit/>
          </a:bodyPr>
          <a:p>
            <a:pPr algn="just">
              <a:lnSpc>
                <a:spcPct val="150000"/>
              </a:lnSpc>
            </a:pPr>
            <a:r>
              <a:rPr dirty="0" sz="2800" lang="en-IN">
                <a:latin typeface="Times New Roman" panose="02020603050405020304" pitchFamily="18" charset="0"/>
                <a:cs typeface="Times New Roman" panose="02020603050405020304" pitchFamily="18" charset="0"/>
              </a:rPr>
              <a:t>In this analysis, I aim to streamline the process of identifying the employee wise salary, department wise salary and recruitment wise salary </a:t>
            </a:r>
            <a:r>
              <a:rPr dirty="0" sz="2800" lang="en-US">
                <a:latin typeface="Times New Roman" panose="02020603050405020304" pitchFamily="18" charset="0"/>
                <a:cs typeface="Times New Roman" panose="02020603050405020304" pitchFamily="18" charset="0"/>
              </a:rPr>
              <a:t>using excel, with the help of below stated tools in excel</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Tables</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Pivot chart (line chart and pie chart)</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Dashboard</a:t>
            </a:r>
          </a:p>
          <a:p>
            <a:pPr algn="just"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Slicers</a:t>
            </a:r>
          </a:p>
          <a:p>
            <a:endParaRPr dirty="0" sz="2400" lang="en-IN"/>
          </a:p>
          <a:p>
            <a:endParaRPr dirty="0" sz="2400" lang="en-IN"/>
          </a:p>
          <a:p>
            <a:endParaRPr dirty="0" sz="2400" lang="en-IN"/>
          </a:p>
          <a:p>
            <a:endParaRPr dirty="0" sz="2400" lang="en-IN"/>
          </a:p>
          <a:p>
            <a:endParaRPr dirty="0" sz="2400" lang="en-IN"/>
          </a:p>
          <a:p>
            <a:endParaRPr dirty="0" sz="2400" lang="en-IN"/>
          </a:p>
          <a:p>
            <a:endParaRPr dirty="0" sz="240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4" name="object 5"/>
          <p:cNvSpPr txBox="1">
            <a:spLocks noGrp="1"/>
          </p:cNvSpPr>
          <p:nvPr>
            <p:ph type="title"/>
          </p:nvPr>
        </p:nvSpPr>
        <p:spPr>
          <a:xfrm>
            <a:off x="699452" y="891793"/>
            <a:ext cx="6387148" cy="570669"/>
          </a:xfrm>
          <a:prstGeom prst="rect"/>
        </p:spPr>
        <p:txBody>
          <a:bodyPr bIns="0" lIns="0" rIns="0" rtlCol="0" tIns="16510" vert="horz" wrap="square">
            <a:spAutoFit/>
          </a:bodyPr>
          <a:p>
            <a:pPr marL="12700">
              <a:lnSpc>
                <a:spcPct val="100000"/>
              </a:lnSpc>
              <a:spcBef>
                <a:spcPts val="130"/>
              </a:spcBef>
            </a:pPr>
            <a:r>
              <a:rPr b="1" dirty="0" spc="25">
                <a:solidFill>
                  <a:schemeClr val="tx1"/>
                </a:solidFill>
                <a:latin typeface="Times New Roman" panose="02020603050405020304" pitchFamily="18" charset="0"/>
                <a:cs typeface="Times New Roman" panose="02020603050405020304" pitchFamily="18" charset="0"/>
              </a:rPr>
              <a:t>W</a:t>
            </a:r>
            <a:r>
              <a:rPr b="1" dirty="0" spc="-20">
                <a:solidFill>
                  <a:schemeClr val="tx1"/>
                </a:solidFill>
                <a:latin typeface="Times New Roman" panose="02020603050405020304" pitchFamily="18" charset="0"/>
                <a:cs typeface="Times New Roman" panose="02020603050405020304" pitchFamily="18" charset="0"/>
              </a:rPr>
              <a:t>H</a:t>
            </a:r>
            <a:r>
              <a:rPr b="1" dirty="0" spc="20">
                <a:solidFill>
                  <a:schemeClr val="tx1"/>
                </a:solidFill>
                <a:latin typeface="Times New Roman" panose="02020603050405020304" pitchFamily="18" charset="0"/>
                <a:cs typeface="Times New Roman" panose="02020603050405020304" pitchFamily="18" charset="0"/>
              </a:rPr>
              <a:t>O</a:t>
            </a:r>
            <a:r>
              <a:rPr b="1" dirty="0" spc="-235">
                <a:solidFill>
                  <a:schemeClr val="tx1"/>
                </a:solidFill>
                <a:latin typeface="Times New Roman" panose="02020603050405020304" pitchFamily="18" charset="0"/>
                <a:cs typeface="Times New Roman" panose="02020603050405020304" pitchFamily="18" charset="0"/>
              </a:rPr>
              <a:t> </a:t>
            </a:r>
            <a:r>
              <a:rPr b="1" dirty="0" spc="-10">
                <a:solidFill>
                  <a:schemeClr val="tx1"/>
                </a:solidFill>
                <a:latin typeface="Times New Roman" panose="02020603050405020304" pitchFamily="18" charset="0"/>
                <a:cs typeface="Times New Roman" panose="02020603050405020304" pitchFamily="18" charset="0"/>
              </a:rPr>
              <a:t>AR</a:t>
            </a:r>
            <a:r>
              <a:rPr b="1" dirty="0" spc="15">
                <a:solidFill>
                  <a:schemeClr val="tx1"/>
                </a:solidFill>
                <a:latin typeface="Times New Roman" panose="02020603050405020304" pitchFamily="18" charset="0"/>
                <a:cs typeface="Times New Roman" panose="02020603050405020304" pitchFamily="18" charset="0"/>
              </a:rPr>
              <a:t>E</a:t>
            </a:r>
            <a:r>
              <a:rPr b="1" dirty="0" spc="-35">
                <a:solidFill>
                  <a:schemeClr val="tx1"/>
                </a:solidFill>
                <a:latin typeface="Times New Roman" panose="02020603050405020304" pitchFamily="18" charset="0"/>
                <a:cs typeface="Times New Roman" panose="02020603050405020304" pitchFamily="18" charset="0"/>
              </a:rPr>
              <a:t> </a:t>
            </a:r>
            <a:r>
              <a:rPr b="1" dirty="0" spc="-10">
                <a:solidFill>
                  <a:schemeClr val="tx1"/>
                </a:solidFill>
                <a:latin typeface="Times New Roman" panose="02020603050405020304" pitchFamily="18" charset="0"/>
                <a:cs typeface="Times New Roman" panose="02020603050405020304" pitchFamily="18" charset="0"/>
              </a:rPr>
              <a:t>T</a:t>
            </a:r>
            <a:r>
              <a:rPr b="1" dirty="0" spc="-15">
                <a:solidFill>
                  <a:schemeClr val="tx1"/>
                </a:solidFill>
                <a:latin typeface="Times New Roman" panose="02020603050405020304" pitchFamily="18" charset="0"/>
                <a:cs typeface="Times New Roman" panose="02020603050405020304" pitchFamily="18" charset="0"/>
              </a:rPr>
              <a:t>H</a:t>
            </a:r>
            <a:r>
              <a:rPr b="1" dirty="0" spc="15">
                <a:solidFill>
                  <a:schemeClr val="tx1"/>
                </a:solidFill>
                <a:latin typeface="Times New Roman" panose="02020603050405020304" pitchFamily="18" charset="0"/>
                <a:cs typeface="Times New Roman" panose="02020603050405020304" pitchFamily="18" charset="0"/>
              </a:rPr>
              <a:t>E</a:t>
            </a:r>
            <a:r>
              <a:rPr b="1" dirty="0" spc="-35">
                <a:solidFill>
                  <a:schemeClr val="tx1"/>
                </a:solidFill>
                <a:latin typeface="Times New Roman" panose="02020603050405020304" pitchFamily="18" charset="0"/>
                <a:cs typeface="Times New Roman" panose="02020603050405020304" pitchFamily="18" charset="0"/>
              </a:rPr>
              <a:t> </a:t>
            </a:r>
            <a:r>
              <a:rPr b="1" dirty="0" spc="-20">
                <a:solidFill>
                  <a:schemeClr val="tx1"/>
                </a:solidFill>
                <a:latin typeface="Times New Roman" panose="02020603050405020304" pitchFamily="18" charset="0"/>
                <a:cs typeface="Times New Roman" panose="02020603050405020304" pitchFamily="18" charset="0"/>
              </a:rPr>
              <a:t>E</a:t>
            </a:r>
            <a:r>
              <a:rPr b="1" dirty="0" spc="30">
                <a:solidFill>
                  <a:schemeClr val="tx1"/>
                </a:solidFill>
                <a:latin typeface="Times New Roman" panose="02020603050405020304" pitchFamily="18" charset="0"/>
                <a:cs typeface="Times New Roman" panose="02020603050405020304" pitchFamily="18" charset="0"/>
              </a:rPr>
              <a:t>N</a:t>
            </a:r>
            <a:r>
              <a:rPr b="1" dirty="0" spc="15">
                <a:solidFill>
                  <a:schemeClr val="tx1"/>
                </a:solidFill>
                <a:latin typeface="Times New Roman" panose="02020603050405020304" pitchFamily="18" charset="0"/>
                <a:cs typeface="Times New Roman" panose="02020603050405020304" pitchFamily="18" charset="0"/>
              </a:rPr>
              <a:t>D</a:t>
            </a:r>
            <a:r>
              <a:rPr b="1" dirty="0" spc="-45">
                <a:solidFill>
                  <a:schemeClr val="tx1"/>
                </a:solidFill>
                <a:latin typeface="Times New Roman" panose="02020603050405020304" pitchFamily="18" charset="0"/>
                <a:cs typeface="Times New Roman" panose="02020603050405020304" pitchFamily="18" charset="0"/>
              </a:rPr>
              <a:t> </a:t>
            </a:r>
            <a:r>
              <a:rPr b="1" dirty="0">
                <a:solidFill>
                  <a:schemeClr val="tx1"/>
                </a:solidFill>
                <a:latin typeface="Times New Roman" panose="02020603050405020304" pitchFamily="18" charset="0"/>
                <a:cs typeface="Times New Roman" panose="02020603050405020304" pitchFamily="18" charset="0"/>
              </a:rPr>
              <a:t>U</a:t>
            </a:r>
            <a:r>
              <a:rPr b="1" dirty="0" spc="10">
                <a:solidFill>
                  <a:schemeClr val="tx1"/>
                </a:solidFill>
                <a:latin typeface="Times New Roman" panose="02020603050405020304" pitchFamily="18" charset="0"/>
                <a:cs typeface="Times New Roman" panose="02020603050405020304" pitchFamily="18" charset="0"/>
              </a:rPr>
              <a:t>S</a:t>
            </a:r>
            <a:r>
              <a:rPr b="1" dirty="0" spc="-25">
                <a:solidFill>
                  <a:schemeClr val="tx1"/>
                </a:solidFill>
                <a:latin typeface="Times New Roman" panose="02020603050405020304" pitchFamily="18" charset="0"/>
                <a:cs typeface="Times New Roman" panose="02020603050405020304" pitchFamily="18" charset="0"/>
              </a:rPr>
              <a:t>E</a:t>
            </a:r>
            <a:r>
              <a:rPr b="1" dirty="0" spc="-10">
                <a:solidFill>
                  <a:schemeClr val="tx1"/>
                </a:solidFill>
                <a:latin typeface="Times New Roman" panose="02020603050405020304" pitchFamily="18" charset="0"/>
                <a:cs typeface="Times New Roman" panose="02020603050405020304" pitchFamily="18" charset="0"/>
              </a:rPr>
              <a:t>R</a:t>
            </a:r>
            <a:r>
              <a:rPr b="1" dirty="0" spc="5">
                <a:solidFill>
                  <a:schemeClr val="tx1"/>
                </a:solidFill>
                <a:latin typeface="Times New Roman" panose="02020603050405020304" pitchFamily="18" charset="0"/>
                <a:cs typeface="Times New Roman" panose="02020603050405020304" pitchFamily="18" charset="0"/>
              </a:rPr>
              <a:t>S?</a:t>
            </a:r>
            <a:endParaRPr b="1" dirty="0">
              <a:solidFill>
                <a:schemeClr val="tx1"/>
              </a:solidFill>
              <a:latin typeface="Times New Roman" panose="02020603050405020304" pitchFamily="18" charset="0"/>
              <a:cs typeface="Times New Roman" panose="02020603050405020304" pitchFamily="18" charset="0"/>
            </a:endParaRPr>
          </a:p>
        </p:txBody>
      </p:sp>
      <p:sp>
        <p:nvSpPr>
          <p:cNvPr id="1048645" name="object 8"/>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pic>
        <p:nvPicPr>
          <p:cNvPr id="2097161"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46" name="TextBox 8"/>
          <p:cNvSpPr txBox="1"/>
          <p:nvPr/>
        </p:nvSpPr>
        <p:spPr>
          <a:xfrm>
            <a:off x="1066800" y="1177127"/>
            <a:ext cx="8153400" cy="3738972"/>
          </a:xfrm>
          <a:prstGeom prst="rect"/>
          <a:noFill/>
        </p:spPr>
        <p:txBody>
          <a:bodyPr rtlCol="0" wrap="square">
            <a:spAutoFit/>
          </a:bodyPr>
          <a:p>
            <a:pPr lvl="7"/>
            <a:endParaRPr dirty="0" sz="3200" lang="en-IN"/>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Admin offices</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Sales department</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Production department</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IT/IS department</a:t>
            </a:r>
          </a:p>
          <a:p>
            <a:pPr algn="just" indent="-285750" marL="28575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Software department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2" name="object 2"/>
          <p:cNvPicPr>
            <a:picLocks/>
          </p:cNvPicPr>
          <p:nvPr/>
        </p:nvPicPr>
        <p:blipFill>
          <a:blip xmlns:r="http://schemas.openxmlformats.org/officeDocument/2006/relationships" r:embed="rId1" cstate="print"/>
          <a:stretch>
            <a:fillRect/>
          </a:stretch>
        </p:blipFill>
        <p:spPr>
          <a:xfrm>
            <a:off x="6705600" y="1447800"/>
            <a:ext cx="2695574" cy="3248025"/>
          </a:xfrm>
          <a:prstGeom prst="rect"/>
        </p:spPr>
      </p:pic>
      <p:sp>
        <p:nvSpPr>
          <p:cNvPr id="1048647" name="object 6"/>
          <p:cNvSpPr txBox="1">
            <a:spLocks noGrp="1"/>
          </p:cNvSpPr>
          <p:nvPr>
            <p:ph type="title"/>
          </p:nvPr>
        </p:nvSpPr>
        <p:spPr>
          <a:xfrm>
            <a:off x="152400" y="139394"/>
            <a:ext cx="10896600" cy="567463"/>
          </a:xfrm>
          <a:prstGeom prst="rect"/>
        </p:spPr>
        <p:txBody>
          <a:bodyPr bIns="0" lIns="0" rIns="0" rtlCol="0" tIns="13335" vert="horz" wrap="square">
            <a:spAutoFit/>
          </a:bodyPr>
          <a:p>
            <a:pPr marL="12700">
              <a:lnSpc>
                <a:spcPct val="100000"/>
              </a:lnSpc>
              <a:spcBef>
                <a:spcPts val="105"/>
              </a:spcBef>
            </a:pPr>
            <a:r>
              <a:rPr b="1" dirty="0" sz="3600" spc="10">
                <a:solidFill>
                  <a:schemeClr val="tx1"/>
                </a:solidFill>
                <a:latin typeface="Times New Roman" panose="02020603050405020304" pitchFamily="18" charset="0"/>
                <a:cs typeface="Times New Roman" panose="02020603050405020304" pitchFamily="18" charset="0"/>
              </a:rPr>
              <a:t>O</a:t>
            </a:r>
            <a:r>
              <a:rPr b="1" dirty="0" sz="3600" spc="25">
                <a:solidFill>
                  <a:schemeClr val="tx1"/>
                </a:solidFill>
                <a:latin typeface="Times New Roman" panose="02020603050405020304" pitchFamily="18" charset="0"/>
                <a:cs typeface="Times New Roman" panose="02020603050405020304" pitchFamily="18" charset="0"/>
              </a:rPr>
              <a:t>U</a:t>
            </a:r>
            <a:r>
              <a:rPr b="1" dirty="0" sz="3600">
                <a:solidFill>
                  <a:schemeClr val="tx1"/>
                </a:solidFill>
                <a:latin typeface="Times New Roman" panose="02020603050405020304" pitchFamily="18" charset="0"/>
                <a:cs typeface="Times New Roman" panose="02020603050405020304" pitchFamily="18" charset="0"/>
              </a:rPr>
              <a:t>R</a:t>
            </a:r>
            <a:r>
              <a:rPr b="1" dirty="0" sz="3600" spc="5">
                <a:solidFill>
                  <a:schemeClr val="tx1"/>
                </a:solidFill>
                <a:latin typeface="Times New Roman" panose="02020603050405020304" pitchFamily="18" charset="0"/>
                <a:cs typeface="Times New Roman" panose="02020603050405020304" pitchFamily="18" charset="0"/>
              </a:rPr>
              <a:t> </a:t>
            </a:r>
            <a:r>
              <a:rPr b="1" dirty="0" sz="3600" spc="25">
                <a:solidFill>
                  <a:schemeClr val="tx1"/>
                </a:solidFill>
                <a:latin typeface="Times New Roman" panose="02020603050405020304" pitchFamily="18" charset="0"/>
                <a:cs typeface="Times New Roman" panose="02020603050405020304" pitchFamily="18" charset="0"/>
              </a:rPr>
              <a:t>S</a:t>
            </a:r>
            <a:r>
              <a:rPr b="1" dirty="0" sz="3600" spc="10">
                <a:solidFill>
                  <a:schemeClr val="tx1"/>
                </a:solidFill>
                <a:latin typeface="Times New Roman" panose="02020603050405020304" pitchFamily="18" charset="0"/>
                <a:cs typeface="Times New Roman" panose="02020603050405020304" pitchFamily="18" charset="0"/>
              </a:rPr>
              <a:t>O</a:t>
            </a:r>
            <a:r>
              <a:rPr b="1" dirty="0" sz="3600" spc="25">
                <a:solidFill>
                  <a:schemeClr val="tx1"/>
                </a:solidFill>
                <a:latin typeface="Times New Roman" panose="02020603050405020304" pitchFamily="18" charset="0"/>
                <a:cs typeface="Times New Roman" panose="02020603050405020304" pitchFamily="18" charset="0"/>
              </a:rPr>
              <a:t>LU</a:t>
            </a:r>
            <a:r>
              <a:rPr b="1" dirty="0" sz="3600" spc="-35">
                <a:solidFill>
                  <a:schemeClr val="tx1"/>
                </a:solidFill>
                <a:latin typeface="Times New Roman" panose="02020603050405020304" pitchFamily="18" charset="0"/>
                <a:cs typeface="Times New Roman" panose="02020603050405020304" pitchFamily="18" charset="0"/>
              </a:rPr>
              <a:t>T</a:t>
            </a:r>
            <a:r>
              <a:rPr b="1" dirty="0" sz="3600" spc="-30">
                <a:solidFill>
                  <a:schemeClr val="tx1"/>
                </a:solidFill>
                <a:latin typeface="Times New Roman" panose="02020603050405020304" pitchFamily="18" charset="0"/>
                <a:cs typeface="Times New Roman" panose="02020603050405020304" pitchFamily="18" charset="0"/>
              </a:rPr>
              <a:t>I</a:t>
            </a:r>
            <a:r>
              <a:rPr b="1" dirty="0" sz="3600" spc="10">
                <a:solidFill>
                  <a:schemeClr val="tx1"/>
                </a:solidFill>
                <a:latin typeface="Times New Roman" panose="02020603050405020304" pitchFamily="18" charset="0"/>
                <a:cs typeface="Times New Roman" panose="02020603050405020304" pitchFamily="18" charset="0"/>
              </a:rPr>
              <a:t>O</a:t>
            </a:r>
            <a:r>
              <a:rPr b="1" dirty="0" sz="3600">
                <a:solidFill>
                  <a:schemeClr val="tx1"/>
                </a:solidFill>
                <a:latin typeface="Times New Roman" panose="02020603050405020304" pitchFamily="18" charset="0"/>
                <a:cs typeface="Times New Roman" panose="02020603050405020304" pitchFamily="18" charset="0"/>
              </a:rPr>
              <a:t>N</a:t>
            </a:r>
            <a:r>
              <a:rPr b="1" dirty="0" sz="3600" spc="-345">
                <a:solidFill>
                  <a:schemeClr val="tx1"/>
                </a:solidFill>
                <a:latin typeface="Times New Roman" panose="02020603050405020304" pitchFamily="18" charset="0"/>
                <a:cs typeface="Times New Roman" panose="02020603050405020304" pitchFamily="18" charset="0"/>
              </a:rPr>
              <a:t> </a:t>
            </a:r>
            <a:r>
              <a:rPr b="1" dirty="0" sz="3600" spc="-35">
                <a:solidFill>
                  <a:schemeClr val="tx1"/>
                </a:solidFill>
                <a:latin typeface="Times New Roman" panose="02020603050405020304" pitchFamily="18" charset="0"/>
                <a:cs typeface="Times New Roman" panose="02020603050405020304" pitchFamily="18" charset="0"/>
              </a:rPr>
              <a:t>A</a:t>
            </a:r>
            <a:r>
              <a:rPr b="1" dirty="0" sz="3600" spc="-5">
                <a:solidFill>
                  <a:schemeClr val="tx1"/>
                </a:solidFill>
                <a:latin typeface="Times New Roman" panose="02020603050405020304" pitchFamily="18" charset="0"/>
                <a:cs typeface="Times New Roman" panose="02020603050405020304" pitchFamily="18" charset="0"/>
              </a:rPr>
              <a:t>N</a:t>
            </a:r>
            <a:r>
              <a:rPr b="1" dirty="0" sz="3600">
                <a:solidFill>
                  <a:schemeClr val="tx1"/>
                </a:solidFill>
                <a:latin typeface="Times New Roman" panose="02020603050405020304" pitchFamily="18" charset="0"/>
                <a:cs typeface="Times New Roman" panose="02020603050405020304" pitchFamily="18" charset="0"/>
              </a:rPr>
              <a:t>D</a:t>
            </a:r>
            <a:r>
              <a:rPr b="1" dirty="0" sz="3600" spc="35">
                <a:solidFill>
                  <a:schemeClr val="tx1"/>
                </a:solidFill>
                <a:latin typeface="Times New Roman" panose="02020603050405020304" pitchFamily="18" charset="0"/>
                <a:cs typeface="Times New Roman" panose="02020603050405020304" pitchFamily="18" charset="0"/>
              </a:rPr>
              <a:t> </a:t>
            </a:r>
            <a:r>
              <a:rPr b="1" dirty="0" sz="3600" spc="-30">
                <a:solidFill>
                  <a:schemeClr val="tx1"/>
                </a:solidFill>
                <a:latin typeface="Times New Roman" panose="02020603050405020304" pitchFamily="18" charset="0"/>
                <a:cs typeface="Times New Roman" panose="02020603050405020304" pitchFamily="18" charset="0"/>
              </a:rPr>
              <a:t>I</a:t>
            </a:r>
            <a:r>
              <a:rPr b="1" dirty="0" sz="3600" spc="-35">
                <a:solidFill>
                  <a:schemeClr val="tx1"/>
                </a:solidFill>
                <a:latin typeface="Times New Roman" panose="02020603050405020304" pitchFamily="18" charset="0"/>
                <a:cs typeface="Times New Roman" panose="02020603050405020304" pitchFamily="18" charset="0"/>
              </a:rPr>
              <a:t>T</a:t>
            </a:r>
            <a:r>
              <a:rPr b="1" dirty="0" sz="3600">
                <a:solidFill>
                  <a:schemeClr val="tx1"/>
                </a:solidFill>
                <a:latin typeface="Times New Roman" panose="02020603050405020304" pitchFamily="18" charset="0"/>
                <a:cs typeface="Times New Roman" panose="02020603050405020304" pitchFamily="18" charset="0"/>
              </a:rPr>
              <a:t>S</a:t>
            </a:r>
            <a:r>
              <a:rPr b="1" dirty="0" sz="3600" spc="60">
                <a:solidFill>
                  <a:schemeClr val="tx1"/>
                </a:solidFill>
                <a:latin typeface="Times New Roman" panose="02020603050405020304" pitchFamily="18" charset="0"/>
                <a:cs typeface="Times New Roman" panose="02020603050405020304" pitchFamily="18" charset="0"/>
              </a:rPr>
              <a:t> </a:t>
            </a:r>
            <a:r>
              <a:rPr b="1" dirty="0" sz="3600" spc="-295">
                <a:solidFill>
                  <a:schemeClr val="tx1"/>
                </a:solidFill>
                <a:latin typeface="Times New Roman" panose="02020603050405020304" pitchFamily="18" charset="0"/>
                <a:cs typeface="Times New Roman" panose="02020603050405020304" pitchFamily="18" charset="0"/>
              </a:rPr>
              <a:t>V</a:t>
            </a:r>
            <a:r>
              <a:rPr b="1" dirty="0" sz="3600" spc="-35">
                <a:solidFill>
                  <a:schemeClr val="tx1"/>
                </a:solidFill>
                <a:latin typeface="Times New Roman" panose="02020603050405020304" pitchFamily="18" charset="0"/>
                <a:cs typeface="Times New Roman" panose="02020603050405020304" pitchFamily="18" charset="0"/>
              </a:rPr>
              <a:t>A</a:t>
            </a:r>
            <a:r>
              <a:rPr b="1" dirty="0" sz="3600" spc="25">
                <a:solidFill>
                  <a:schemeClr val="tx1"/>
                </a:solidFill>
                <a:latin typeface="Times New Roman" panose="02020603050405020304" pitchFamily="18" charset="0"/>
                <a:cs typeface="Times New Roman" panose="02020603050405020304" pitchFamily="18" charset="0"/>
              </a:rPr>
              <a:t>LU</a:t>
            </a:r>
            <a:r>
              <a:rPr b="1" dirty="0" sz="3600">
                <a:solidFill>
                  <a:schemeClr val="tx1"/>
                </a:solidFill>
                <a:latin typeface="Times New Roman" panose="02020603050405020304" pitchFamily="18" charset="0"/>
                <a:cs typeface="Times New Roman" panose="02020603050405020304" pitchFamily="18" charset="0"/>
              </a:rPr>
              <a:t>E</a:t>
            </a:r>
            <a:r>
              <a:rPr b="1" dirty="0" sz="3600" spc="-65">
                <a:solidFill>
                  <a:schemeClr val="tx1"/>
                </a:solidFill>
                <a:latin typeface="Times New Roman" panose="02020603050405020304" pitchFamily="18" charset="0"/>
                <a:cs typeface="Times New Roman" panose="02020603050405020304" pitchFamily="18" charset="0"/>
              </a:rPr>
              <a:t> </a:t>
            </a:r>
            <a:r>
              <a:rPr b="1" dirty="0" sz="3600" spc="-15">
                <a:solidFill>
                  <a:schemeClr val="tx1"/>
                </a:solidFill>
                <a:latin typeface="Times New Roman" panose="02020603050405020304" pitchFamily="18" charset="0"/>
                <a:cs typeface="Times New Roman" panose="02020603050405020304" pitchFamily="18" charset="0"/>
              </a:rPr>
              <a:t>P</a:t>
            </a:r>
            <a:r>
              <a:rPr b="1" dirty="0" sz="3600" spc="-30">
                <a:solidFill>
                  <a:schemeClr val="tx1"/>
                </a:solidFill>
                <a:latin typeface="Times New Roman" panose="02020603050405020304" pitchFamily="18" charset="0"/>
                <a:cs typeface="Times New Roman" panose="02020603050405020304" pitchFamily="18" charset="0"/>
              </a:rPr>
              <a:t>R</a:t>
            </a:r>
            <a:r>
              <a:rPr b="1" dirty="0" sz="3600" spc="10">
                <a:solidFill>
                  <a:schemeClr val="tx1"/>
                </a:solidFill>
                <a:latin typeface="Times New Roman" panose="02020603050405020304" pitchFamily="18" charset="0"/>
                <a:cs typeface="Times New Roman" panose="02020603050405020304" pitchFamily="18" charset="0"/>
              </a:rPr>
              <a:t>O</a:t>
            </a:r>
            <a:r>
              <a:rPr b="1" dirty="0" sz="3600" spc="-15">
                <a:solidFill>
                  <a:schemeClr val="tx1"/>
                </a:solidFill>
                <a:latin typeface="Times New Roman" panose="02020603050405020304" pitchFamily="18" charset="0"/>
                <a:cs typeface="Times New Roman" panose="02020603050405020304" pitchFamily="18" charset="0"/>
              </a:rPr>
              <a:t>P</a:t>
            </a:r>
            <a:r>
              <a:rPr b="1" dirty="0" sz="3600" spc="10">
                <a:solidFill>
                  <a:schemeClr val="tx1"/>
                </a:solidFill>
                <a:latin typeface="Times New Roman" panose="02020603050405020304" pitchFamily="18" charset="0"/>
                <a:cs typeface="Times New Roman" panose="02020603050405020304" pitchFamily="18" charset="0"/>
              </a:rPr>
              <a:t>O</a:t>
            </a:r>
            <a:r>
              <a:rPr b="1" dirty="0" sz="3600" spc="25">
                <a:solidFill>
                  <a:schemeClr val="tx1"/>
                </a:solidFill>
                <a:latin typeface="Times New Roman" panose="02020603050405020304" pitchFamily="18" charset="0"/>
                <a:cs typeface="Times New Roman" panose="02020603050405020304" pitchFamily="18" charset="0"/>
              </a:rPr>
              <a:t>S</a:t>
            </a:r>
            <a:r>
              <a:rPr b="1" dirty="0" sz="3600" spc="-30">
                <a:solidFill>
                  <a:schemeClr val="tx1"/>
                </a:solidFill>
                <a:latin typeface="Times New Roman" panose="02020603050405020304" pitchFamily="18" charset="0"/>
                <a:cs typeface="Times New Roman" panose="02020603050405020304" pitchFamily="18" charset="0"/>
              </a:rPr>
              <a:t>I</a:t>
            </a:r>
            <a:r>
              <a:rPr b="1" dirty="0" sz="3600" spc="-35">
                <a:solidFill>
                  <a:schemeClr val="tx1"/>
                </a:solidFill>
                <a:latin typeface="Times New Roman" panose="02020603050405020304" pitchFamily="18" charset="0"/>
                <a:cs typeface="Times New Roman" panose="02020603050405020304" pitchFamily="18" charset="0"/>
              </a:rPr>
              <a:t>T</a:t>
            </a:r>
            <a:r>
              <a:rPr b="1" dirty="0" sz="3600" spc="-30">
                <a:solidFill>
                  <a:schemeClr val="tx1"/>
                </a:solidFill>
                <a:latin typeface="Times New Roman" panose="02020603050405020304" pitchFamily="18" charset="0"/>
                <a:cs typeface="Times New Roman" panose="02020603050405020304" pitchFamily="18" charset="0"/>
              </a:rPr>
              <a:t>I</a:t>
            </a:r>
            <a:r>
              <a:rPr b="1" dirty="0" sz="3600" spc="10">
                <a:solidFill>
                  <a:schemeClr val="tx1"/>
                </a:solidFill>
                <a:latin typeface="Times New Roman" panose="02020603050405020304" pitchFamily="18" charset="0"/>
                <a:cs typeface="Times New Roman" panose="02020603050405020304" pitchFamily="18" charset="0"/>
              </a:rPr>
              <a:t>O</a:t>
            </a:r>
            <a:r>
              <a:rPr b="1" dirty="0" sz="3600">
                <a:solidFill>
                  <a:schemeClr val="tx1"/>
                </a:solidFill>
                <a:latin typeface="Times New Roman" panose="02020603050405020304" pitchFamily="18" charset="0"/>
                <a:cs typeface="Times New Roman" panose="02020603050405020304" pitchFamily="18" charset="0"/>
              </a:rPr>
              <a:t>N</a:t>
            </a:r>
          </a:p>
        </p:txBody>
      </p:sp>
      <p:sp>
        <p:nvSpPr>
          <p:cNvPr id="1048648" name="object 9"/>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pic>
        <p:nvPicPr>
          <p:cNvPr id="2097163"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TextBox 2"/>
          <p:cNvSpPr txBox="1"/>
          <p:nvPr/>
        </p:nvSpPr>
        <p:spPr>
          <a:xfrm>
            <a:off x="676275" y="997565"/>
            <a:ext cx="5791200" cy="5361940"/>
          </a:xfrm>
          <a:prstGeom prst="rect"/>
          <a:noFill/>
        </p:spPr>
        <p:txBody>
          <a:bodyPr rtlCol="0" wrap="square">
            <a:spAutoFit/>
          </a:bodyPr>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Advanced Analytical Tools.</a:t>
            </a:r>
          </a:p>
          <a:p>
            <a:pPr indent="-342900" marL="342900">
              <a:lnSpc>
                <a:spcPct val="150000"/>
              </a:lnSpc>
              <a:buFont typeface="Wingdings" panose="05000000000000000000" pitchFamily="2" charset="2"/>
              <a:buChar char="q"/>
            </a:pPr>
            <a:r>
              <a:rPr dirty="0" sz="2800" lang="en-IN">
                <a:latin typeface="Times New Roman" panose="02020603050405020304" pitchFamily="18" charset="0"/>
                <a:cs typeface="Times New Roman" panose="02020603050405020304" pitchFamily="18" charset="0"/>
              </a:rPr>
              <a:t>Scenario Analysis.</a:t>
            </a:r>
          </a:p>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User-Friendly Interface.</a:t>
            </a:r>
          </a:p>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Visual Representation.</a:t>
            </a:r>
          </a:p>
          <a:p>
            <a:pPr indent="-342900" marL="342900">
              <a:lnSpc>
                <a:spcPct val="150000"/>
              </a:lnSpc>
              <a:buFont typeface="Wingdings" panose="05000000000000000000" pitchFamily="2" charset="2"/>
              <a:buChar char="q"/>
            </a:pPr>
            <a:r>
              <a:rPr dirty="0" sz="2800" lang="en-US">
                <a:latin typeface="Times New Roman" panose="02020603050405020304" pitchFamily="18" charset="0"/>
                <a:cs typeface="Times New Roman" panose="02020603050405020304" pitchFamily="18" charset="0"/>
              </a:rPr>
              <a:t>Comprehensive Data Management.</a:t>
            </a:r>
          </a:p>
          <a:p>
            <a:pPr>
              <a:lnSpc>
                <a:spcPct val="150000"/>
              </a:lnSpc>
              <a:buFont typeface="Arial" panose="020B0604020202020204" pitchFamily="34" charset="0"/>
              <a:buChar char="•"/>
            </a:pPr>
            <a:endParaRPr dirty="0" sz="2000" lang="en-US">
              <a:latin typeface="Times New Roman" panose="02020603050405020304" pitchFamily="18" charset="0"/>
              <a:cs typeface="Times New Roman" panose="02020603050405020304" pitchFamily="18" charset="0"/>
            </a:endParaRPr>
          </a:p>
          <a:p>
            <a:endParaRPr b="1" dirty="0" sz="1600" lang="en-US"/>
          </a:p>
          <a:p>
            <a:endParaRPr b="1" dirty="0" sz="1800" lang="en-IN"/>
          </a:p>
          <a:p>
            <a:endParaRPr b="1" dirty="0" sz="1800" lang="en-US"/>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50" name="Title 1"/>
          <p:cNvSpPr>
            <a:spLocks noGrp="1"/>
          </p:cNvSpPr>
          <p:nvPr>
            <p:ph type="title"/>
          </p:nvPr>
        </p:nvSpPr>
        <p:spPr>
          <a:xfrm>
            <a:off x="914400" y="813619"/>
            <a:ext cx="8596668" cy="1320800"/>
          </a:xfrm>
        </p:spPr>
        <p:txBody>
          <a:bodyPr/>
          <a:p>
            <a:r>
              <a:rPr b="1" dirty="0" lang="en-IN">
                <a:solidFill>
                  <a:schemeClr val="tx1"/>
                </a:solidFill>
                <a:latin typeface="Times New Roman" panose="02020603050405020304" pitchFamily="18" charset="0"/>
                <a:cs typeface="Times New Roman" panose="02020603050405020304" pitchFamily="18" charset="0"/>
              </a:rPr>
              <a:t>DATASET DESCRIPTION</a:t>
            </a:r>
          </a:p>
        </p:txBody>
      </p:sp>
      <p:sp>
        <p:nvSpPr>
          <p:cNvPr id="1048651" name="TextBox 2"/>
          <p:cNvSpPr txBox="1"/>
          <p:nvPr/>
        </p:nvSpPr>
        <p:spPr>
          <a:xfrm>
            <a:off x="990600" y="1474019"/>
            <a:ext cx="9753600" cy="5806440"/>
          </a:xfrm>
          <a:prstGeom prst="rect"/>
          <a:noFill/>
        </p:spPr>
        <p:txBody>
          <a:bodyPr rtlCol="0" wrap="square">
            <a:spAutoFit/>
          </a:bodyPr>
          <a:p>
            <a:pPr algn="just">
              <a:lnSpc>
                <a:spcPct val="150000"/>
              </a:lnSpc>
            </a:pPr>
            <a:r>
              <a:rPr b="1" dirty="0" sz="2400" lang="en-IN">
                <a:latin typeface="Times New Roman" panose="02020603050405020304" pitchFamily="18" charset="0"/>
                <a:cs typeface="Times New Roman" panose="02020603050405020304" pitchFamily="18" charset="0"/>
              </a:rPr>
              <a:t>DATA OVERVIEW </a:t>
            </a:r>
            <a:r>
              <a:rPr dirty="0" lang="en-IN"/>
              <a:t>:</a:t>
            </a:r>
          </a:p>
          <a:p>
            <a:pPr algn="just">
              <a:lnSpc>
                <a:spcPct val="150000"/>
              </a:lnSpc>
            </a:pPr>
            <a:r>
              <a:rPr dirty="0" sz="2000" lang="en-US">
                <a:latin typeface="Times New Roman" panose="02020603050405020304" pitchFamily="18" charset="0"/>
                <a:cs typeface="Times New Roman" panose="02020603050405020304" pitchFamily="18" charset="0"/>
              </a:rPr>
              <a:t>The employee data analysis provides a summary of key metrics, including salary, performance and recruitment source. The data is organized to identify trends and patterns. This overview aids in making informed HR decisions.</a:t>
            </a:r>
          </a:p>
          <a:p>
            <a:pPr algn="just">
              <a:lnSpc>
                <a:spcPct val="150000"/>
              </a:lnSpc>
            </a:pPr>
            <a:r>
              <a:rPr b="1" dirty="0" sz="2400" lang="en-US">
                <a:latin typeface="Times New Roman" panose="02020603050405020304" pitchFamily="18" charset="0"/>
                <a:cs typeface="Times New Roman" panose="02020603050405020304" pitchFamily="18" charset="0"/>
              </a:rPr>
              <a:t>DATA FIELDS </a:t>
            </a:r>
            <a:r>
              <a:rPr dirty="0" lang="en-US">
                <a:latin typeface="Times New Roman" panose="02020603050405020304" pitchFamily="18" charset="0"/>
                <a:cs typeface="Times New Roman" panose="02020603050405020304" pitchFamily="18" charset="0"/>
              </a:rPr>
              <a:t>:</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Employee name</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Employee id</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Department</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Gender</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Recruitment source</a:t>
            </a:r>
          </a:p>
          <a:p>
            <a:pPr algn="just" indent="-285750" marL="285750">
              <a:lnSpc>
                <a:spcPct val="150000"/>
              </a:lnSpc>
              <a:buFont typeface="Wingdings" panose="05000000000000000000" pitchFamily="2" charset="2"/>
              <a:buChar char="Ø"/>
            </a:pPr>
            <a:r>
              <a:rPr dirty="0" sz="2000" lang="en-US">
                <a:latin typeface="Times New Roman" panose="02020603050405020304" pitchFamily="18" charset="0"/>
                <a:cs typeface="Times New Roman" panose="02020603050405020304" pitchFamily="18" charset="0"/>
              </a:rPr>
              <a:t>Salary per month</a:t>
            </a:r>
            <a:endParaRPr dirty="0" sz="2000" lang="en-IN">
              <a:latin typeface="Times New Roman" panose="02020603050405020304" pitchFamily="18" charset="0"/>
              <a:cs typeface="Times New Roman" panose="02020603050405020304" pitchFamily="18" charset="0"/>
            </a:endParaRPr>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53" name="object 8"/>
          <p:cNvSpPr txBox="1"/>
          <p:nvPr/>
        </p:nvSpPr>
        <p:spPr>
          <a:xfrm>
            <a:off x="762000" y="525141"/>
            <a:ext cx="8556625" cy="567463"/>
          </a:xfrm>
          <a:prstGeom prst="rect"/>
        </p:spPr>
        <p:txBody>
          <a:bodyPr bIns="0" lIns="0" rIns="0" rtlCol="0" tIns="13335" vert="horz" wrap="square">
            <a:spAutoFit/>
          </a:bodyPr>
          <a:p>
            <a:pPr marL="12700">
              <a:lnSpc>
                <a:spcPct val="100000"/>
              </a:lnSpc>
              <a:spcBef>
                <a:spcPts val="105"/>
              </a:spcBef>
            </a:pPr>
            <a:r>
              <a:rPr b="1" dirty="0" sz="3600" lang="en-IN" spc="15">
                <a:latin typeface="Times New Roman" panose="02020603050405020304" pitchFamily="18" charset="0"/>
                <a:cs typeface="Times New Roman" panose="02020603050405020304" pitchFamily="18" charset="0"/>
              </a:rPr>
              <a:t>M</a:t>
            </a:r>
            <a:r>
              <a:rPr b="1" dirty="0" sz="3600" lang="en-IN">
                <a:latin typeface="Times New Roman" panose="02020603050405020304" pitchFamily="18" charset="0"/>
                <a:cs typeface="Times New Roman" panose="02020603050405020304" pitchFamily="18" charset="0"/>
              </a:rPr>
              <a:t>O</a:t>
            </a:r>
            <a:r>
              <a:rPr b="1" dirty="0" sz="3600" lang="en-IN" spc="-15">
                <a:latin typeface="Times New Roman" panose="02020603050405020304" pitchFamily="18" charset="0"/>
                <a:cs typeface="Times New Roman" panose="02020603050405020304" pitchFamily="18" charset="0"/>
              </a:rPr>
              <a:t>D</a:t>
            </a:r>
            <a:r>
              <a:rPr b="1" dirty="0" sz="3600" lang="en-IN" spc="-35">
                <a:latin typeface="Times New Roman" panose="02020603050405020304" pitchFamily="18" charset="0"/>
                <a:cs typeface="Times New Roman" panose="02020603050405020304" pitchFamily="18" charset="0"/>
              </a:rPr>
              <a:t>E</a:t>
            </a:r>
            <a:r>
              <a:rPr b="1" dirty="0" sz="3600" lang="en-IN" spc="-30">
                <a:latin typeface="Times New Roman" panose="02020603050405020304" pitchFamily="18" charset="0"/>
                <a:cs typeface="Times New Roman" panose="02020603050405020304" pitchFamily="18" charset="0"/>
              </a:rPr>
              <a:t>LL</a:t>
            </a:r>
            <a:r>
              <a:rPr b="1" dirty="0" sz="3600" lang="en-IN" spc="-5">
                <a:latin typeface="Times New Roman" panose="02020603050405020304" pitchFamily="18" charset="0"/>
                <a:cs typeface="Times New Roman" panose="02020603050405020304" pitchFamily="18" charset="0"/>
              </a:rPr>
              <a:t>I</a:t>
            </a:r>
            <a:r>
              <a:rPr b="1" dirty="0" sz="3600" lang="en-IN" spc="30">
                <a:latin typeface="Times New Roman" panose="02020603050405020304" pitchFamily="18" charset="0"/>
                <a:cs typeface="Times New Roman" panose="02020603050405020304" pitchFamily="18" charset="0"/>
              </a:rPr>
              <a:t>N</a:t>
            </a:r>
            <a:r>
              <a:rPr b="1" dirty="0" sz="3600" lang="en-IN" spc="5">
                <a:latin typeface="Times New Roman" panose="02020603050405020304" pitchFamily="18" charset="0"/>
                <a:cs typeface="Times New Roman" panose="02020603050405020304" pitchFamily="18" charset="0"/>
              </a:rPr>
              <a:t>G APPROACH </a:t>
            </a:r>
            <a:endParaRPr b="1" dirty="0" sz="3600" lang="en-IN">
              <a:latin typeface="Times New Roman" panose="02020603050405020304" pitchFamily="18" charset="0"/>
              <a:cs typeface="Times New Roman" panose="02020603050405020304" pitchFamily="18" charset="0"/>
            </a:endParaRPr>
          </a:p>
        </p:txBody>
      </p:sp>
      <p:sp>
        <p:nvSpPr>
          <p:cNvPr id="1048654" name="TextBox 1"/>
          <p:cNvSpPr txBox="1"/>
          <p:nvPr/>
        </p:nvSpPr>
        <p:spPr>
          <a:xfrm>
            <a:off x="1079090" y="1371600"/>
            <a:ext cx="7620000" cy="4358640"/>
          </a:xfrm>
          <a:prstGeom prst="rect"/>
          <a:noFill/>
        </p:spPr>
        <p:txBody>
          <a:bodyPr rtlCol="0" wrap="square">
            <a:spAutoFit/>
          </a:bodyPr>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Data cleaning.</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table.</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pivot chart.</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dashboard.</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Inserting pivot chart in dashboard.</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Inserting formulas in dash board to make interaction.</a:t>
            </a:r>
          </a:p>
          <a:p>
            <a:pPr indent="-285750" marL="285750">
              <a:lnSpc>
                <a:spcPct val="150000"/>
              </a:lnSpc>
              <a:buFont typeface="Wingdings" panose="05000000000000000000" pitchFamily="2" charset="2"/>
              <a:buChar char="v"/>
            </a:pPr>
            <a:r>
              <a:rPr dirty="0" sz="2400" lang="en-IN">
                <a:latin typeface="Times New Roman" panose="02020603050405020304" pitchFamily="18" charset="0"/>
                <a:cs typeface="Times New Roman" panose="02020603050405020304" pitchFamily="18" charset="0"/>
              </a:rPr>
              <a:t>Creating interactive dashboard by putting all together elements</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Tharun Kumar</cp:lastModifiedBy>
  <dcterms:created xsi:type="dcterms:W3CDTF">2024-03-29T04:07:22Z</dcterms:created>
  <dcterms:modified xsi:type="dcterms:W3CDTF">2024-08-29T09:29:19Z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fc43bdf7332e4c20a280e9c63b2da850</vt:lpwstr>
  </property>
</Properties>
</file>