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9" r:id="rId6"/>
    <p:sldId id="268" r:id="rId7"/>
    <p:sldId id="270" r:id="rId8"/>
    <p:sldId id="258" r:id="rId9"/>
    <p:sldId id="263" r:id="rId10"/>
    <p:sldId id="264" r:id="rId11"/>
    <p:sldId id="265" r:id="rId12"/>
    <p:sldId id="266" r:id="rId13"/>
    <p:sldId id="267" r:id="rId14"/>
    <p:sldId id="262" r:id="rId15"/>
    <p:sldId id="271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85" autoAdjust="0"/>
    <p:restoredTop sz="91654" autoAdjust="0"/>
  </p:normalViewPr>
  <p:slideViewPr>
    <p:cSldViewPr snapToGrid="0">
      <p:cViewPr varScale="1">
        <p:scale>
          <a:sx n="78" d="100"/>
          <a:sy n="78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2C3058-4DD8-4952-9C96-CEE0C329CA7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785731F-DD72-421F-8902-2EA7AC55871F}">
      <dgm:prSet/>
      <dgm:spPr/>
      <dgm:t>
        <a:bodyPr/>
        <a:lstStyle/>
        <a:p>
          <a:r>
            <a:rPr lang="pt-BR"/>
            <a:t>Maior precisão na aplicação da tinta</a:t>
          </a:r>
          <a:endParaRPr lang="en-US"/>
        </a:p>
      </dgm:t>
    </dgm:pt>
    <dgm:pt modelId="{26C82A0C-0103-4AF5-ABDA-F43C1C7C4FA8}" type="parTrans" cxnId="{20750A4B-4F91-45A6-BE9A-DA29027E09AA}">
      <dgm:prSet/>
      <dgm:spPr/>
      <dgm:t>
        <a:bodyPr/>
        <a:lstStyle/>
        <a:p>
          <a:endParaRPr lang="en-US"/>
        </a:p>
      </dgm:t>
    </dgm:pt>
    <dgm:pt modelId="{0A3FE11C-D3F7-44DC-9C04-7337699E082F}" type="sibTrans" cxnId="{20750A4B-4F91-45A6-BE9A-DA29027E09AA}">
      <dgm:prSet/>
      <dgm:spPr/>
      <dgm:t>
        <a:bodyPr/>
        <a:lstStyle/>
        <a:p>
          <a:endParaRPr lang="en-US"/>
        </a:p>
      </dgm:t>
    </dgm:pt>
    <dgm:pt modelId="{3F3ADDBD-0C95-4757-AB77-FF5396D8EB47}">
      <dgm:prSet/>
      <dgm:spPr/>
      <dgm:t>
        <a:bodyPr/>
        <a:lstStyle/>
        <a:p>
          <a:r>
            <a:rPr lang="pt-BR"/>
            <a:t>Menos falhas e imperfeições</a:t>
          </a:r>
          <a:endParaRPr lang="en-US"/>
        </a:p>
      </dgm:t>
    </dgm:pt>
    <dgm:pt modelId="{B83BB8B6-BC09-4E20-BF53-9249D82F00F4}" type="parTrans" cxnId="{D9F9AFDC-E68A-41D3-B79F-4A271D465DAC}">
      <dgm:prSet/>
      <dgm:spPr/>
      <dgm:t>
        <a:bodyPr/>
        <a:lstStyle/>
        <a:p>
          <a:endParaRPr lang="en-US"/>
        </a:p>
      </dgm:t>
    </dgm:pt>
    <dgm:pt modelId="{282FFCF6-9052-4DB5-BB10-319805938755}" type="sibTrans" cxnId="{D9F9AFDC-E68A-41D3-B79F-4A271D465DAC}">
      <dgm:prSet/>
      <dgm:spPr/>
      <dgm:t>
        <a:bodyPr/>
        <a:lstStyle/>
        <a:p>
          <a:endParaRPr lang="en-US"/>
        </a:p>
      </dgm:t>
    </dgm:pt>
    <dgm:pt modelId="{BBC17607-5733-4B4A-A11A-DAB111165AB8}">
      <dgm:prSet/>
      <dgm:spPr/>
      <dgm:t>
        <a:bodyPr/>
        <a:lstStyle/>
        <a:p>
          <a:r>
            <a:rPr lang="pt-BR"/>
            <a:t>Acabamento mais uniforme e profissional</a:t>
          </a:r>
          <a:endParaRPr lang="en-US"/>
        </a:p>
      </dgm:t>
    </dgm:pt>
    <dgm:pt modelId="{B7F9072E-136C-45E7-B3FA-8CEEDD09282D}" type="parTrans" cxnId="{4E945454-E67A-4D21-830A-8EDFEB7020A6}">
      <dgm:prSet/>
      <dgm:spPr/>
      <dgm:t>
        <a:bodyPr/>
        <a:lstStyle/>
        <a:p>
          <a:endParaRPr lang="en-US"/>
        </a:p>
      </dgm:t>
    </dgm:pt>
    <dgm:pt modelId="{7CF96737-FBF5-487A-85C1-ADD419E2F978}" type="sibTrans" cxnId="{4E945454-E67A-4D21-830A-8EDFEB7020A6}">
      <dgm:prSet/>
      <dgm:spPr/>
      <dgm:t>
        <a:bodyPr/>
        <a:lstStyle/>
        <a:p>
          <a:endParaRPr lang="en-US"/>
        </a:p>
      </dgm:t>
    </dgm:pt>
    <dgm:pt modelId="{0E9342B4-F2F2-4910-B159-A6A7193B3398}">
      <dgm:prSet/>
      <dgm:spPr/>
      <dgm:t>
        <a:bodyPr/>
        <a:lstStyle/>
        <a:p>
          <a:r>
            <a:rPr lang="pt-BR"/>
            <a:t>Maior durabilidade da pintura</a:t>
          </a:r>
          <a:endParaRPr lang="en-US"/>
        </a:p>
      </dgm:t>
    </dgm:pt>
    <dgm:pt modelId="{61C4A2CF-4259-44C6-B015-7563221AD304}" type="parTrans" cxnId="{CCCF8DB2-5573-428D-989A-975293AEE0FA}">
      <dgm:prSet/>
      <dgm:spPr/>
      <dgm:t>
        <a:bodyPr/>
        <a:lstStyle/>
        <a:p>
          <a:endParaRPr lang="en-US"/>
        </a:p>
      </dgm:t>
    </dgm:pt>
    <dgm:pt modelId="{5244FB02-B1B0-4F91-BF62-E9F0A766493F}" type="sibTrans" cxnId="{CCCF8DB2-5573-428D-989A-975293AEE0FA}">
      <dgm:prSet/>
      <dgm:spPr/>
      <dgm:t>
        <a:bodyPr/>
        <a:lstStyle/>
        <a:p>
          <a:endParaRPr lang="en-US"/>
        </a:p>
      </dgm:t>
    </dgm:pt>
    <dgm:pt modelId="{C15CEAE3-A2CB-4D6B-B7A6-1F97D5530B71}" type="pres">
      <dgm:prSet presAssocID="{6F2C3058-4DD8-4952-9C96-CEE0C329CA74}" presName="linear" presStyleCnt="0">
        <dgm:presLayoutVars>
          <dgm:animLvl val="lvl"/>
          <dgm:resizeHandles val="exact"/>
        </dgm:presLayoutVars>
      </dgm:prSet>
      <dgm:spPr/>
    </dgm:pt>
    <dgm:pt modelId="{44E3CF6E-2BB5-478D-8E36-9BFB71EB9275}" type="pres">
      <dgm:prSet presAssocID="{4785731F-DD72-421F-8902-2EA7AC55871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80C245C-0AA5-42A3-A207-B9C2371F0521}" type="pres">
      <dgm:prSet presAssocID="{0A3FE11C-D3F7-44DC-9C04-7337699E082F}" presName="spacer" presStyleCnt="0"/>
      <dgm:spPr/>
    </dgm:pt>
    <dgm:pt modelId="{C6925F7A-FDA9-4A15-A265-2AD7B9E7A884}" type="pres">
      <dgm:prSet presAssocID="{3F3ADDBD-0C95-4757-AB77-FF5396D8EB4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DADF858-9BD0-402E-8299-83A658EDCAA1}" type="pres">
      <dgm:prSet presAssocID="{282FFCF6-9052-4DB5-BB10-319805938755}" presName="spacer" presStyleCnt="0"/>
      <dgm:spPr/>
    </dgm:pt>
    <dgm:pt modelId="{0E5FA237-BD77-476D-8147-AC1C9B05D5C6}" type="pres">
      <dgm:prSet presAssocID="{BBC17607-5733-4B4A-A11A-DAB111165AB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501A2E6-F46A-459C-803A-F3FBC3E5EFCA}" type="pres">
      <dgm:prSet presAssocID="{7CF96737-FBF5-487A-85C1-ADD419E2F978}" presName="spacer" presStyleCnt="0"/>
      <dgm:spPr/>
    </dgm:pt>
    <dgm:pt modelId="{038CFE4A-896F-4F18-86C3-C7CF8F31BA5D}" type="pres">
      <dgm:prSet presAssocID="{0E9342B4-F2F2-4910-B159-A6A7193B339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C463704-EDE5-4773-B1A8-D3E6DB644640}" type="presOf" srcId="{6F2C3058-4DD8-4952-9C96-CEE0C329CA74}" destId="{C15CEAE3-A2CB-4D6B-B7A6-1F97D5530B71}" srcOrd="0" destOrd="0" presId="urn:microsoft.com/office/officeart/2005/8/layout/vList2"/>
    <dgm:cxn modelId="{ED40A520-56DC-47A4-B237-D8BFF3E56622}" type="presOf" srcId="{0E9342B4-F2F2-4910-B159-A6A7193B3398}" destId="{038CFE4A-896F-4F18-86C3-C7CF8F31BA5D}" srcOrd="0" destOrd="0" presId="urn:microsoft.com/office/officeart/2005/8/layout/vList2"/>
    <dgm:cxn modelId="{20750A4B-4F91-45A6-BE9A-DA29027E09AA}" srcId="{6F2C3058-4DD8-4952-9C96-CEE0C329CA74}" destId="{4785731F-DD72-421F-8902-2EA7AC55871F}" srcOrd="0" destOrd="0" parTransId="{26C82A0C-0103-4AF5-ABDA-F43C1C7C4FA8}" sibTransId="{0A3FE11C-D3F7-44DC-9C04-7337699E082F}"/>
    <dgm:cxn modelId="{65FAA770-14AD-4103-BD57-76CE477BF9DB}" type="presOf" srcId="{4785731F-DD72-421F-8902-2EA7AC55871F}" destId="{44E3CF6E-2BB5-478D-8E36-9BFB71EB9275}" srcOrd="0" destOrd="0" presId="urn:microsoft.com/office/officeart/2005/8/layout/vList2"/>
    <dgm:cxn modelId="{4E945454-E67A-4D21-830A-8EDFEB7020A6}" srcId="{6F2C3058-4DD8-4952-9C96-CEE0C329CA74}" destId="{BBC17607-5733-4B4A-A11A-DAB111165AB8}" srcOrd="2" destOrd="0" parTransId="{B7F9072E-136C-45E7-B3FA-8CEEDD09282D}" sibTransId="{7CF96737-FBF5-487A-85C1-ADD419E2F978}"/>
    <dgm:cxn modelId="{A629ADA9-76E2-487A-BEC2-6E513DEE9360}" type="presOf" srcId="{3F3ADDBD-0C95-4757-AB77-FF5396D8EB47}" destId="{C6925F7A-FDA9-4A15-A265-2AD7B9E7A884}" srcOrd="0" destOrd="0" presId="urn:microsoft.com/office/officeart/2005/8/layout/vList2"/>
    <dgm:cxn modelId="{CCCF8DB2-5573-428D-989A-975293AEE0FA}" srcId="{6F2C3058-4DD8-4952-9C96-CEE0C329CA74}" destId="{0E9342B4-F2F2-4910-B159-A6A7193B3398}" srcOrd="3" destOrd="0" parTransId="{61C4A2CF-4259-44C6-B015-7563221AD304}" sibTransId="{5244FB02-B1B0-4F91-BF62-E9F0A766493F}"/>
    <dgm:cxn modelId="{429A54B7-49A1-4BAA-B371-895331C4F7F2}" type="presOf" srcId="{BBC17607-5733-4B4A-A11A-DAB111165AB8}" destId="{0E5FA237-BD77-476D-8147-AC1C9B05D5C6}" srcOrd="0" destOrd="0" presId="urn:microsoft.com/office/officeart/2005/8/layout/vList2"/>
    <dgm:cxn modelId="{D9F9AFDC-E68A-41D3-B79F-4A271D465DAC}" srcId="{6F2C3058-4DD8-4952-9C96-CEE0C329CA74}" destId="{3F3ADDBD-0C95-4757-AB77-FF5396D8EB47}" srcOrd="1" destOrd="0" parTransId="{B83BB8B6-BC09-4E20-BF53-9249D82F00F4}" sibTransId="{282FFCF6-9052-4DB5-BB10-319805938755}"/>
    <dgm:cxn modelId="{B44A7151-38B8-4583-B3B3-2B1D11C6145A}" type="presParOf" srcId="{C15CEAE3-A2CB-4D6B-B7A6-1F97D5530B71}" destId="{44E3CF6E-2BB5-478D-8E36-9BFB71EB9275}" srcOrd="0" destOrd="0" presId="urn:microsoft.com/office/officeart/2005/8/layout/vList2"/>
    <dgm:cxn modelId="{82D22A82-C910-4572-AA09-69C31BB09D14}" type="presParOf" srcId="{C15CEAE3-A2CB-4D6B-B7A6-1F97D5530B71}" destId="{C80C245C-0AA5-42A3-A207-B9C2371F0521}" srcOrd="1" destOrd="0" presId="urn:microsoft.com/office/officeart/2005/8/layout/vList2"/>
    <dgm:cxn modelId="{E702D87A-B77D-4AFF-9950-C7567500FF13}" type="presParOf" srcId="{C15CEAE3-A2CB-4D6B-B7A6-1F97D5530B71}" destId="{C6925F7A-FDA9-4A15-A265-2AD7B9E7A884}" srcOrd="2" destOrd="0" presId="urn:microsoft.com/office/officeart/2005/8/layout/vList2"/>
    <dgm:cxn modelId="{87BE991E-A330-4547-AAD1-706282FFD2D0}" type="presParOf" srcId="{C15CEAE3-A2CB-4D6B-B7A6-1F97D5530B71}" destId="{4DADF858-9BD0-402E-8299-83A658EDCAA1}" srcOrd="3" destOrd="0" presId="urn:microsoft.com/office/officeart/2005/8/layout/vList2"/>
    <dgm:cxn modelId="{95AB480A-8631-4CE5-8C2E-22782A2D373C}" type="presParOf" srcId="{C15CEAE3-A2CB-4D6B-B7A6-1F97D5530B71}" destId="{0E5FA237-BD77-476D-8147-AC1C9B05D5C6}" srcOrd="4" destOrd="0" presId="urn:microsoft.com/office/officeart/2005/8/layout/vList2"/>
    <dgm:cxn modelId="{04718360-0F1C-4F3F-BDC9-6F52BE02DAC2}" type="presParOf" srcId="{C15CEAE3-A2CB-4D6B-B7A6-1F97D5530B71}" destId="{C501A2E6-F46A-459C-803A-F3FBC3E5EFCA}" srcOrd="5" destOrd="0" presId="urn:microsoft.com/office/officeart/2005/8/layout/vList2"/>
    <dgm:cxn modelId="{DD56B0E7-6A37-49FE-8B36-1D1C167E9D79}" type="presParOf" srcId="{C15CEAE3-A2CB-4D6B-B7A6-1F97D5530B71}" destId="{038CFE4A-896F-4F18-86C3-C7CF8F31BA5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9B8E48-8329-436E-8CBD-500D5CDA7FD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A585B5-C2C6-4BDD-88CF-D39A1EA4D891}">
      <dgm:prSet/>
      <dgm:spPr/>
      <dgm:t>
        <a:bodyPr/>
        <a:lstStyle/>
        <a:p>
          <a:r>
            <a:rPr lang="pt-BR"/>
            <a:t>Redução do desperdício de tinta</a:t>
          </a:r>
          <a:endParaRPr lang="en-US"/>
        </a:p>
      </dgm:t>
    </dgm:pt>
    <dgm:pt modelId="{231C4502-4C01-4541-800F-A011639845DB}" type="parTrans" cxnId="{56B6E314-BCED-4DDA-98A5-AF74873C99E7}">
      <dgm:prSet/>
      <dgm:spPr/>
      <dgm:t>
        <a:bodyPr/>
        <a:lstStyle/>
        <a:p>
          <a:endParaRPr lang="en-US"/>
        </a:p>
      </dgm:t>
    </dgm:pt>
    <dgm:pt modelId="{D6C807DD-86CE-4D78-AFF5-3F841D046F59}" type="sibTrans" cxnId="{56B6E314-BCED-4DDA-98A5-AF74873C99E7}">
      <dgm:prSet/>
      <dgm:spPr/>
      <dgm:t>
        <a:bodyPr/>
        <a:lstStyle/>
        <a:p>
          <a:endParaRPr lang="en-US"/>
        </a:p>
      </dgm:t>
    </dgm:pt>
    <dgm:pt modelId="{0E86DB62-1FC3-4707-93DB-7425392453B0}">
      <dgm:prSet/>
      <dgm:spPr/>
      <dgm:t>
        <a:bodyPr/>
        <a:lstStyle/>
        <a:p>
          <a:r>
            <a:rPr lang="pt-BR"/>
            <a:t>Menor consumo de material</a:t>
          </a:r>
          <a:endParaRPr lang="en-US"/>
        </a:p>
      </dgm:t>
    </dgm:pt>
    <dgm:pt modelId="{122B61F4-40BF-49B8-AE3B-0601F77C4C22}" type="parTrans" cxnId="{8AF51B26-FB6A-4A41-B93E-59AFBE5C046D}">
      <dgm:prSet/>
      <dgm:spPr/>
      <dgm:t>
        <a:bodyPr/>
        <a:lstStyle/>
        <a:p>
          <a:endParaRPr lang="en-US"/>
        </a:p>
      </dgm:t>
    </dgm:pt>
    <dgm:pt modelId="{ADFD84C4-5F1B-4543-829F-9D01B7CE8256}" type="sibTrans" cxnId="{8AF51B26-FB6A-4A41-B93E-59AFBE5C046D}">
      <dgm:prSet/>
      <dgm:spPr/>
      <dgm:t>
        <a:bodyPr/>
        <a:lstStyle/>
        <a:p>
          <a:endParaRPr lang="en-US"/>
        </a:p>
      </dgm:t>
    </dgm:pt>
    <dgm:pt modelId="{EC37C85A-A174-4184-9512-D29EC578D11E}">
      <dgm:prSet/>
      <dgm:spPr/>
      <dgm:t>
        <a:bodyPr/>
        <a:lstStyle/>
        <a:p>
          <a:r>
            <a:rPr lang="pt-BR"/>
            <a:t>Diminuição dos custos com tinta</a:t>
          </a:r>
          <a:endParaRPr lang="en-US"/>
        </a:p>
      </dgm:t>
    </dgm:pt>
    <dgm:pt modelId="{3AE2215E-4A99-45F9-B307-FE334F6D5304}" type="parTrans" cxnId="{16B3993C-2C16-437A-9DF8-C579CD86F488}">
      <dgm:prSet/>
      <dgm:spPr/>
      <dgm:t>
        <a:bodyPr/>
        <a:lstStyle/>
        <a:p>
          <a:endParaRPr lang="en-US"/>
        </a:p>
      </dgm:t>
    </dgm:pt>
    <dgm:pt modelId="{C39E9397-D83E-4D2A-A725-D0F4477C0927}" type="sibTrans" cxnId="{16B3993C-2C16-437A-9DF8-C579CD86F488}">
      <dgm:prSet/>
      <dgm:spPr/>
      <dgm:t>
        <a:bodyPr/>
        <a:lstStyle/>
        <a:p>
          <a:endParaRPr lang="en-US"/>
        </a:p>
      </dgm:t>
    </dgm:pt>
    <dgm:pt modelId="{9F0ED6FD-F26A-4995-97C5-558C4F6BF1DD}">
      <dgm:prSet/>
      <dgm:spPr/>
      <dgm:t>
        <a:bodyPr/>
        <a:lstStyle/>
        <a:p>
          <a:r>
            <a:rPr lang="pt-BR"/>
            <a:t>Contribuição para a sustentabilidade</a:t>
          </a:r>
          <a:endParaRPr lang="en-US"/>
        </a:p>
      </dgm:t>
    </dgm:pt>
    <dgm:pt modelId="{F6556115-2CEE-499F-BBD6-B9808E6EBD3C}" type="parTrans" cxnId="{96515CEE-1010-4DB5-8FBE-23B85F556E86}">
      <dgm:prSet/>
      <dgm:spPr/>
      <dgm:t>
        <a:bodyPr/>
        <a:lstStyle/>
        <a:p>
          <a:endParaRPr lang="en-US"/>
        </a:p>
      </dgm:t>
    </dgm:pt>
    <dgm:pt modelId="{18E701BF-D1E3-414A-A16D-C8410EB10747}" type="sibTrans" cxnId="{96515CEE-1010-4DB5-8FBE-23B85F556E86}">
      <dgm:prSet/>
      <dgm:spPr/>
      <dgm:t>
        <a:bodyPr/>
        <a:lstStyle/>
        <a:p>
          <a:endParaRPr lang="en-US"/>
        </a:p>
      </dgm:t>
    </dgm:pt>
    <dgm:pt modelId="{6620E454-10EC-4722-B980-E838138ECC0E}" type="pres">
      <dgm:prSet presAssocID="{B99B8E48-8329-436E-8CBD-500D5CDA7FD4}" presName="linear" presStyleCnt="0">
        <dgm:presLayoutVars>
          <dgm:animLvl val="lvl"/>
          <dgm:resizeHandles val="exact"/>
        </dgm:presLayoutVars>
      </dgm:prSet>
      <dgm:spPr/>
    </dgm:pt>
    <dgm:pt modelId="{17A1F120-274B-4557-952A-F080662FE668}" type="pres">
      <dgm:prSet presAssocID="{FEA585B5-C2C6-4BDD-88CF-D39A1EA4D8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3C9B606-2AAC-4A85-893C-8897AEC3A260}" type="pres">
      <dgm:prSet presAssocID="{D6C807DD-86CE-4D78-AFF5-3F841D046F59}" presName="spacer" presStyleCnt="0"/>
      <dgm:spPr/>
    </dgm:pt>
    <dgm:pt modelId="{90A5E764-CB01-48EF-ACC3-1522F11864EA}" type="pres">
      <dgm:prSet presAssocID="{0E86DB62-1FC3-4707-93DB-7425392453B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84DB6B3-400D-4AD8-B33A-777B19A6332A}" type="pres">
      <dgm:prSet presAssocID="{ADFD84C4-5F1B-4543-829F-9D01B7CE8256}" presName="spacer" presStyleCnt="0"/>
      <dgm:spPr/>
    </dgm:pt>
    <dgm:pt modelId="{B7102B65-A5F7-4494-85A2-0CA06EE90EE0}" type="pres">
      <dgm:prSet presAssocID="{EC37C85A-A174-4184-9512-D29EC578D11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DCA6541-9ECE-4EB4-A486-8C324DF8094C}" type="pres">
      <dgm:prSet presAssocID="{C39E9397-D83E-4D2A-A725-D0F4477C0927}" presName="spacer" presStyleCnt="0"/>
      <dgm:spPr/>
    </dgm:pt>
    <dgm:pt modelId="{2A4BA76A-78E5-4B15-B40D-749BCBA6CD5D}" type="pres">
      <dgm:prSet presAssocID="{9F0ED6FD-F26A-4995-97C5-558C4F6BF1D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08B970B-DFA4-409A-B436-B7C25DCA9D0A}" type="presOf" srcId="{EC37C85A-A174-4184-9512-D29EC578D11E}" destId="{B7102B65-A5F7-4494-85A2-0CA06EE90EE0}" srcOrd="0" destOrd="0" presId="urn:microsoft.com/office/officeart/2005/8/layout/vList2"/>
    <dgm:cxn modelId="{56B6E314-BCED-4DDA-98A5-AF74873C99E7}" srcId="{B99B8E48-8329-436E-8CBD-500D5CDA7FD4}" destId="{FEA585B5-C2C6-4BDD-88CF-D39A1EA4D891}" srcOrd="0" destOrd="0" parTransId="{231C4502-4C01-4541-800F-A011639845DB}" sibTransId="{D6C807DD-86CE-4D78-AFF5-3F841D046F59}"/>
    <dgm:cxn modelId="{1246B015-B778-4696-B6E1-22F9D178FD3A}" type="presOf" srcId="{B99B8E48-8329-436E-8CBD-500D5CDA7FD4}" destId="{6620E454-10EC-4722-B980-E838138ECC0E}" srcOrd="0" destOrd="0" presId="urn:microsoft.com/office/officeart/2005/8/layout/vList2"/>
    <dgm:cxn modelId="{8AF51B26-FB6A-4A41-B93E-59AFBE5C046D}" srcId="{B99B8E48-8329-436E-8CBD-500D5CDA7FD4}" destId="{0E86DB62-1FC3-4707-93DB-7425392453B0}" srcOrd="1" destOrd="0" parTransId="{122B61F4-40BF-49B8-AE3B-0601F77C4C22}" sibTransId="{ADFD84C4-5F1B-4543-829F-9D01B7CE8256}"/>
    <dgm:cxn modelId="{16B3993C-2C16-437A-9DF8-C579CD86F488}" srcId="{B99B8E48-8329-436E-8CBD-500D5CDA7FD4}" destId="{EC37C85A-A174-4184-9512-D29EC578D11E}" srcOrd="2" destOrd="0" parTransId="{3AE2215E-4A99-45F9-B307-FE334F6D5304}" sibTransId="{C39E9397-D83E-4D2A-A725-D0F4477C0927}"/>
    <dgm:cxn modelId="{DFF9A37B-910A-45D8-BB6C-9A62FFCC6F49}" type="presOf" srcId="{FEA585B5-C2C6-4BDD-88CF-D39A1EA4D891}" destId="{17A1F120-274B-4557-952A-F080662FE668}" srcOrd="0" destOrd="0" presId="urn:microsoft.com/office/officeart/2005/8/layout/vList2"/>
    <dgm:cxn modelId="{99ABB7AB-974D-468B-9357-3FBACBE07243}" type="presOf" srcId="{0E86DB62-1FC3-4707-93DB-7425392453B0}" destId="{90A5E764-CB01-48EF-ACC3-1522F11864EA}" srcOrd="0" destOrd="0" presId="urn:microsoft.com/office/officeart/2005/8/layout/vList2"/>
    <dgm:cxn modelId="{85AF3AB5-AA20-4890-9C9D-737AE9256D49}" type="presOf" srcId="{9F0ED6FD-F26A-4995-97C5-558C4F6BF1DD}" destId="{2A4BA76A-78E5-4B15-B40D-749BCBA6CD5D}" srcOrd="0" destOrd="0" presId="urn:microsoft.com/office/officeart/2005/8/layout/vList2"/>
    <dgm:cxn modelId="{96515CEE-1010-4DB5-8FBE-23B85F556E86}" srcId="{B99B8E48-8329-436E-8CBD-500D5CDA7FD4}" destId="{9F0ED6FD-F26A-4995-97C5-558C4F6BF1DD}" srcOrd="3" destOrd="0" parTransId="{F6556115-2CEE-499F-BBD6-B9808E6EBD3C}" sibTransId="{18E701BF-D1E3-414A-A16D-C8410EB10747}"/>
    <dgm:cxn modelId="{D4CDBB62-C301-4D7B-B7C0-483F27243CE5}" type="presParOf" srcId="{6620E454-10EC-4722-B980-E838138ECC0E}" destId="{17A1F120-274B-4557-952A-F080662FE668}" srcOrd="0" destOrd="0" presId="urn:microsoft.com/office/officeart/2005/8/layout/vList2"/>
    <dgm:cxn modelId="{CCD66FF4-B03A-4236-8DB6-CECB02622568}" type="presParOf" srcId="{6620E454-10EC-4722-B980-E838138ECC0E}" destId="{F3C9B606-2AAC-4A85-893C-8897AEC3A260}" srcOrd="1" destOrd="0" presId="urn:microsoft.com/office/officeart/2005/8/layout/vList2"/>
    <dgm:cxn modelId="{253C1E46-D81A-4E40-B954-85E51C2CDCD4}" type="presParOf" srcId="{6620E454-10EC-4722-B980-E838138ECC0E}" destId="{90A5E764-CB01-48EF-ACC3-1522F11864EA}" srcOrd="2" destOrd="0" presId="urn:microsoft.com/office/officeart/2005/8/layout/vList2"/>
    <dgm:cxn modelId="{F3B3D68C-3E05-4B36-A2A5-6B8B88357BC0}" type="presParOf" srcId="{6620E454-10EC-4722-B980-E838138ECC0E}" destId="{484DB6B3-400D-4AD8-B33A-777B19A6332A}" srcOrd="3" destOrd="0" presId="urn:microsoft.com/office/officeart/2005/8/layout/vList2"/>
    <dgm:cxn modelId="{E114889B-4511-4FC2-B306-6A1A447DA79F}" type="presParOf" srcId="{6620E454-10EC-4722-B980-E838138ECC0E}" destId="{B7102B65-A5F7-4494-85A2-0CA06EE90EE0}" srcOrd="4" destOrd="0" presId="urn:microsoft.com/office/officeart/2005/8/layout/vList2"/>
    <dgm:cxn modelId="{7F9F12C5-DE4D-44EE-8D0B-31941435519F}" type="presParOf" srcId="{6620E454-10EC-4722-B980-E838138ECC0E}" destId="{3DCA6541-9ECE-4EB4-A486-8C324DF8094C}" srcOrd="5" destOrd="0" presId="urn:microsoft.com/office/officeart/2005/8/layout/vList2"/>
    <dgm:cxn modelId="{4BD43B62-508E-4279-A652-A14A3EC18FFB}" type="presParOf" srcId="{6620E454-10EC-4722-B980-E838138ECC0E}" destId="{2A4BA76A-78E5-4B15-B40D-749BCBA6CD5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9B8E48-8329-436E-8CBD-500D5CDA7FD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A585B5-C2C6-4BDD-88CF-D39A1EA4D891}">
      <dgm:prSet/>
      <dgm:spPr/>
      <dgm:t>
        <a:bodyPr/>
        <a:lstStyle/>
        <a:p>
          <a:r>
            <a:rPr lang="pt-BR" dirty="0"/>
            <a:t>Menor quantidade de tinta aplicada</a:t>
          </a:r>
          <a:endParaRPr lang="en-US" dirty="0"/>
        </a:p>
      </dgm:t>
    </dgm:pt>
    <dgm:pt modelId="{231C4502-4C01-4541-800F-A011639845DB}" type="parTrans" cxnId="{56B6E314-BCED-4DDA-98A5-AF74873C99E7}">
      <dgm:prSet/>
      <dgm:spPr/>
      <dgm:t>
        <a:bodyPr/>
        <a:lstStyle/>
        <a:p>
          <a:endParaRPr lang="en-US"/>
        </a:p>
      </dgm:t>
    </dgm:pt>
    <dgm:pt modelId="{D6C807DD-86CE-4D78-AFF5-3F841D046F59}" type="sibTrans" cxnId="{56B6E314-BCED-4DDA-98A5-AF74873C99E7}">
      <dgm:prSet/>
      <dgm:spPr/>
      <dgm:t>
        <a:bodyPr/>
        <a:lstStyle/>
        <a:p>
          <a:endParaRPr lang="en-US"/>
        </a:p>
      </dgm:t>
    </dgm:pt>
    <dgm:pt modelId="{0E86DB62-1FC3-4707-93DB-7425392453B0}">
      <dgm:prSet/>
      <dgm:spPr/>
      <dgm:t>
        <a:bodyPr/>
        <a:lstStyle/>
        <a:p>
          <a:r>
            <a:rPr lang="pt-BR" dirty="0"/>
            <a:t>Diminuição do peso da aeronave</a:t>
          </a:r>
          <a:endParaRPr lang="en-US" dirty="0"/>
        </a:p>
      </dgm:t>
    </dgm:pt>
    <dgm:pt modelId="{122B61F4-40BF-49B8-AE3B-0601F77C4C22}" type="parTrans" cxnId="{8AF51B26-FB6A-4A41-B93E-59AFBE5C046D}">
      <dgm:prSet/>
      <dgm:spPr/>
      <dgm:t>
        <a:bodyPr/>
        <a:lstStyle/>
        <a:p>
          <a:endParaRPr lang="en-US"/>
        </a:p>
      </dgm:t>
    </dgm:pt>
    <dgm:pt modelId="{ADFD84C4-5F1B-4543-829F-9D01B7CE8256}" type="sibTrans" cxnId="{8AF51B26-FB6A-4A41-B93E-59AFBE5C046D}">
      <dgm:prSet/>
      <dgm:spPr/>
      <dgm:t>
        <a:bodyPr/>
        <a:lstStyle/>
        <a:p>
          <a:endParaRPr lang="en-US"/>
        </a:p>
      </dgm:t>
    </dgm:pt>
    <dgm:pt modelId="{EC37C85A-A174-4184-9512-D29EC578D11E}">
      <dgm:prSet/>
      <dgm:spPr/>
      <dgm:t>
        <a:bodyPr/>
        <a:lstStyle/>
        <a:p>
          <a:r>
            <a:rPr lang="pt-BR" dirty="0"/>
            <a:t>Melhoria da performance e da eficiência</a:t>
          </a:r>
          <a:endParaRPr lang="en-US" dirty="0"/>
        </a:p>
      </dgm:t>
    </dgm:pt>
    <dgm:pt modelId="{3AE2215E-4A99-45F9-B307-FE334F6D5304}" type="parTrans" cxnId="{16B3993C-2C16-437A-9DF8-C579CD86F488}">
      <dgm:prSet/>
      <dgm:spPr/>
      <dgm:t>
        <a:bodyPr/>
        <a:lstStyle/>
        <a:p>
          <a:endParaRPr lang="en-US"/>
        </a:p>
      </dgm:t>
    </dgm:pt>
    <dgm:pt modelId="{C39E9397-D83E-4D2A-A725-D0F4477C0927}" type="sibTrans" cxnId="{16B3993C-2C16-437A-9DF8-C579CD86F488}">
      <dgm:prSet/>
      <dgm:spPr/>
      <dgm:t>
        <a:bodyPr/>
        <a:lstStyle/>
        <a:p>
          <a:endParaRPr lang="en-US"/>
        </a:p>
      </dgm:t>
    </dgm:pt>
    <dgm:pt modelId="{9F0ED6FD-F26A-4995-97C5-558C4F6BF1DD}">
      <dgm:prSet/>
      <dgm:spPr/>
      <dgm:t>
        <a:bodyPr/>
        <a:lstStyle/>
        <a:p>
          <a:r>
            <a:rPr lang="pt-BR" dirty="0"/>
            <a:t>Redução do consumo de combustível</a:t>
          </a:r>
          <a:endParaRPr lang="en-US" dirty="0"/>
        </a:p>
      </dgm:t>
    </dgm:pt>
    <dgm:pt modelId="{F6556115-2CEE-499F-BBD6-B9808E6EBD3C}" type="parTrans" cxnId="{96515CEE-1010-4DB5-8FBE-23B85F556E86}">
      <dgm:prSet/>
      <dgm:spPr/>
      <dgm:t>
        <a:bodyPr/>
        <a:lstStyle/>
        <a:p>
          <a:endParaRPr lang="en-US"/>
        </a:p>
      </dgm:t>
    </dgm:pt>
    <dgm:pt modelId="{18E701BF-D1E3-414A-A16D-C8410EB10747}" type="sibTrans" cxnId="{96515CEE-1010-4DB5-8FBE-23B85F556E86}">
      <dgm:prSet/>
      <dgm:spPr/>
      <dgm:t>
        <a:bodyPr/>
        <a:lstStyle/>
        <a:p>
          <a:endParaRPr lang="en-US"/>
        </a:p>
      </dgm:t>
    </dgm:pt>
    <dgm:pt modelId="{6620E454-10EC-4722-B980-E838138ECC0E}" type="pres">
      <dgm:prSet presAssocID="{B99B8E48-8329-436E-8CBD-500D5CDA7FD4}" presName="linear" presStyleCnt="0">
        <dgm:presLayoutVars>
          <dgm:animLvl val="lvl"/>
          <dgm:resizeHandles val="exact"/>
        </dgm:presLayoutVars>
      </dgm:prSet>
      <dgm:spPr/>
    </dgm:pt>
    <dgm:pt modelId="{17A1F120-274B-4557-952A-F080662FE668}" type="pres">
      <dgm:prSet presAssocID="{FEA585B5-C2C6-4BDD-88CF-D39A1EA4D8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3C9B606-2AAC-4A85-893C-8897AEC3A260}" type="pres">
      <dgm:prSet presAssocID="{D6C807DD-86CE-4D78-AFF5-3F841D046F59}" presName="spacer" presStyleCnt="0"/>
      <dgm:spPr/>
    </dgm:pt>
    <dgm:pt modelId="{90A5E764-CB01-48EF-ACC3-1522F11864EA}" type="pres">
      <dgm:prSet presAssocID="{0E86DB62-1FC3-4707-93DB-7425392453B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84DB6B3-400D-4AD8-B33A-777B19A6332A}" type="pres">
      <dgm:prSet presAssocID="{ADFD84C4-5F1B-4543-829F-9D01B7CE8256}" presName="spacer" presStyleCnt="0"/>
      <dgm:spPr/>
    </dgm:pt>
    <dgm:pt modelId="{B7102B65-A5F7-4494-85A2-0CA06EE90EE0}" type="pres">
      <dgm:prSet presAssocID="{EC37C85A-A174-4184-9512-D29EC578D11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DCA6541-9ECE-4EB4-A486-8C324DF8094C}" type="pres">
      <dgm:prSet presAssocID="{C39E9397-D83E-4D2A-A725-D0F4477C0927}" presName="spacer" presStyleCnt="0"/>
      <dgm:spPr/>
    </dgm:pt>
    <dgm:pt modelId="{2A4BA76A-78E5-4B15-B40D-749BCBA6CD5D}" type="pres">
      <dgm:prSet presAssocID="{9F0ED6FD-F26A-4995-97C5-558C4F6BF1D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08B970B-DFA4-409A-B436-B7C25DCA9D0A}" type="presOf" srcId="{EC37C85A-A174-4184-9512-D29EC578D11E}" destId="{B7102B65-A5F7-4494-85A2-0CA06EE90EE0}" srcOrd="0" destOrd="0" presId="urn:microsoft.com/office/officeart/2005/8/layout/vList2"/>
    <dgm:cxn modelId="{56B6E314-BCED-4DDA-98A5-AF74873C99E7}" srcId="{B99B8E48-8329-436E-8CBD-500D5CDA7FD4}" destId="{FEA585B5-C2C6-4BDD-88CF-D39A1EA4D891}" srcOrd="0" destOrd="0" parTransId="{231C4502-4C01-4541-800F-A011639845DB}" sibTransId="{D6C807DD-86CE-4D78-AFF5-3F841D046F59}"/>
    <dgm:cxn modelId="{1246B015-B778-4696-B6E1-22F9D178FD3A}" type="presOf" srcId="{B99B8E48-8329-436E-8CBD-500D5CDA7FD4}" destId="{6620E454-10EC-4722-B980-E838138ECC0E}" srcOrd="0" destOrd="0" presId="urn:microsoft.com/office/officeart/2005/8/layout/vList2"/>
    <dgm:cxn modelId="{8AF51B26-FB6A-4A41-B93E-59AFBE5C046D}" srcId="{B99B8E48-8329-436E-8CBD-500D5CDA7FD4}" destId="{0E86DB62-1FC3-4707-93DB-7425392453B0}" srcOrd="1" destOrd="0" parTransId="{122B61F4-40BF-49B8-AE3B-0601F77C4C22}" sibTransId="{ADFD84C4-5F1B-4543-829F-9D01B7CE8256}"/>
    <dgm:cxn modelId="{16B3993C-2C16-437A-9DF8-C579CD86F488}" srcId="{B99B8E48-8329-436E-8CBD-500D5CDA7FD4}" destId="{EC37C85A-A174-4184-9512-D29EC578D11E}" srcOrd="2" destOrd="0" parTransId="{3AE2215E-4A99-45F9-B307-FE334F6D5304}" sibTransId="{C39E9397-D83E-4D2A-A725-D0F4477C0927}"/>
    <dgm:cxn modelId="{DFF9A37B-910A-45D8-BB6C-9A62FFCC6F49}" type="presOf" srcId="{FEA585B5-C2C6-4BDD-88CF-D39A1EA4D891}" destId="{17A1F120-274B-4557-952A-F080662FE668}" srcOrd="0" destOrd="0" presId="urn:microsoft.com/office/officeart/2005/8/layout/vList2"/>
    <dgm:cxn modelId="{99ABB7AB-974D-468B-9357-3FBACBE07243}" type="presOf" srcId="{0E86DB62-1FC3-4707-93DB-7425392453B0}" destId="{90A5E764-CB01-48EF-ACC3-1522F11864EA}" srcOrd="0" destOrd="0" presId="urn:microsoft.com/office/officeart/2005/8/layout/vList2"/>
    <dgm:cxn modelId="{85AF3AB5-AA20-4890-9C9D-737AE9256D49}" type="presOf" srcId="{9F0ED6FD-F26A-4995-97C5-558C4F6BF1DD}" destId="{2A4BA76A-78E5-4B15-B40D-749BCBA6CD5D}" srcOrd="0" destOrd="0" presId="urn:microsoft.com/office/officeart/2005/8/layout/vList2"/>
    <dgm:cxn modelId="{96515CEE-1010-4DB5-8FBE-23B85F556E86}" srcId="{B99B8E48-8329-436E-8CBD-500D5CDA7FD4}" destId="{9F0ED6FD-F26A-4995-97C5-558C4F6BF1DD}" srcOrd="3" destOrd="0" parTransId="{F6556115-2CEE-499F-BBD6-B9808E6EBD3C}" sibTransId="{18E701BF-D1E3-414A-A16D-C8410EB10747}"/>
    <dgm:cxn modelId="{D4CDBB62-C301-4D7B-B7C0-483F27243CE5}" type="presParOf" srcId="{6620E454-10EC-4722-B980-E838138ECC0E}" destId="{17A1F120-274B-4557-952A-F080662FE668}" srcOrd="0" destOrd="0" presId="urn:microsoft.com/office/officeart/2005/8/layout/vList2"/>
    <dgm:cxn modelId="{CCD66FF4-B03A-4236-8DB6-CECB02622568}" type="presParOf" srcId="{6620E454-10EC-4722-B980-E838138ECC0E}" destId="{F3C9B606-2AAC-4A85-893C-8897AEC3A260}" srcOrd="1" destOrd="0" presId="urn:microsoft.com/office/officeart/2005/8/layout/vList2"/>
    <dgm:cxn modelId="{253C1E46-D81A-4E40-B954-85E51C2CDCD4}" type="presParOf" srcId="{6620E454-10EC-4722-B980-E838138ECC0E}" destId="{90A5E764-CB01-48EF-ACC3-1522F11864EA}" srcOrd="2" destOrd="0" presId="urn:microsoft.com/office/officeart/2005/8/layout/vList2"/>
    <dgm:cxn modelId="{F3B3D68C-3E05-4B36-A2A5-6B8B88357BC0}" type="presParOf" srcId="{6620E454-10EC-4722-B980-E838138ECC0E}" destId="{484DB6B3-400D-4AD8-B33A-777B19A6332A}" srcOrd="3" destOrd="0" presId="urn:microsoft.com/office/officeart/2005/8/layout/vList2"/>
    <dgm:cxn modelId="{E114889B-4511-4FC2-B306-6A1A447DA79F}" type="presParOf" srcId="{6620E454-10EC-4722-B980-E838138ECC0E}" destId="{B7102B65-A5F7-4494-85A2-0CA06EE90EE0}" srcOrd="4" destOrd="0" presId="urn:microsoft.com/office/officeart/2005/8/layout/vList2"/>
    <dgm:cxn modelId="{7F9F12C5-DE4D-44EE-8D0B-31941435519F}" type="presParOf" srcId="{6620E454-10EC-4722-B980-E838138ECC0E}" destId="{3DCA6541-9ECE-4EB4-A486-8C324DF8094C}" srcOrd="5" destOrd="0" presId="urn:microsoft.com/office/officeart/2005/8/layout/vList2"/>
    <dgm:cxn modelId="{4BD43B62-508E-4279-A652-A14A3EC18FFB}" type="presParOf" srcId="{6620E454-10EC-4722-B980-E838138ECC0E}" destId="{2A4BA76A-78E5-4B15-B40D-749BCBA6CD5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3CF6E-2BB5-478D-8E36-9BFB71EB9275}">
      <dsp:nvSpPr>
        <dsp:cNvPr id="0" name=""/>
        <dsp:cNvSpPr/>
      </dsp:nvSpPr>
      <dsp:spPr>
        <a:xfrm>
          <a:off x="0" y="37268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/>
            <a:t>Maior precisão na aplicação da tinta</a:t>
          </a:r>
          <a:endParaRPr lang="en-US" sz="4000" kern="1200"/>
        </a:p>
      </dsp:txBody>
      <dsp:txXfrm>
        <a:off x="47976" y="85244"/>
        <a:ext cx="10419648" cy="886848"/>
      </dsp:txXfrm>
    </dsp:sp>
    <dsp:sp modelId="{C6925F7A-FDA9-4A15-A265-2AD7B9E7A884}">
      <dsp:nvSpPr>
        <dsp:cNvPr id="0" name=""/>
        <dsp:cNvSpPr/>
      </dsp:nvSpPr>
      <dsp:spPr>
        <a:xfrm>
          <a:off x="0" y="1135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/>
            <a:t>Menos falhas e imperfeições</a:t>
          </a:r>
          <a:endParaRPr lang="en-US" sz="4000" kern="1200"/>
        </a:p>
      </dsp:txBody>
      <dsp:txXfrm>
        <a:off x="47976" y="1183245"/>
        <a:ext cx="10419648" cy="886848"/>
      </dsp:txXfrm>
    </dsp:sp>
    <dsp:sp modelId="{0E5FA237-BD77-476D-8147-AC1C9B05D5C6}">
      <dsp:nvSpPr>
        <dsp:cNvPr id="0" name=""/>
        <dsp:cNvSpPr/>
      </dsp:nvSpPr>
      <dsp:spPr>
        <a:xfrm>
          <a:off x="0" y="2233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/>
            <a:t>Acabamento mais uniforme e profissional</a:t>
          </a:r>
          <a:endParaRPr lang="en-US" sz="4000" kern="1200"/>
        </a:p>
      </dsp:txBody>
      <dsp:txXfrm>
        <a:off x="47976" y="2281245"/>
        <a:ext cx="10419648" cy="886848"/>
      </dsp:txXfrm>
    </dsp:sp>
    <dsp:sp modelId="{038CFE4A-896F-4F18-86C3-C7CF8F31BA5D}">
      <dsp:nvSpPr>
        <dsp:cNvPr id="0" name=""/>
        <dsp:cNvSpPr/>
      </dsp:nvSpPr>
      <dsp:spPr>
        <a:xfrm>
          <a:off x="0" y="3331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/>
            <a:t>Maior durabilidade da pintura</a:t>
          </a:r>
          <a:endParaRPr lang="en-US" sz="4000" kern="1200"/>
        </a:p>
      </dsp:txBody>
      <dsp:txXfrm>
        <a:off x="47976" y="3379245"/>
        <a:ext cx="10419648" cy="8868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1F120-274B-4557-952A-F080662FE668}">
      <dsp:nvSpPr>
        <dsp:cNvPr id="0" name=""/>
        <dsp:cNvSpPr/>
      </dsp:nvSpPr>
      <dsp:spPr>
        <a:xfrm>
          <a:off x="0" y="37268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/>
            <a:t>Redução do desperdício de tinta</a:t>
          </a:r>
          <a:endParaRPr lang="en-US" sz="4000" kern="1200"/>
        </a:p>
      </dsp:txBody>
      <dsp:txXfrm>
        <a:off x="47976" y="85244"/>
        <a:ext cx="10419648" cy="886848"/>
      </dsp:txXfrm>
    </dsp:sp>
    <dsp:sp modelId="{90A5E764-CB01-48EF-ACC3-1522F11864EA}">
      <dsp:nvSpPr>
        <dsp:cNvPr id="0" name=""/>
        <dsp:cNvSpPr/>
      </dsp:nvSpPr>
      <dsp:spPr>
        <a:xfrm>
          <a:off x="0" y="1135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/>
            <a:t>Menor consumo de material</a:t>
          </a:r>
          <a:endParaRPr lang="en-US" sz="4000" kern="1200"/>
        </a:p>
      </dsp:txBody>
      <dsp:txXfrm>
        <a:off x="47976" y="1183245"/>
        <a:ext cx="10419648" cy="886848"/>
      </dsp:txXfrm>
    </dsp:sp>
    <dsp:sp modelId="{B7102B65-A5F7-4494-85A2-0CA06EE90EE0}">
      <dsp:nvSpPr>
        <dsp:cNvPr id="0" name=""/>
        <dsp:cNvSpPr/>
      </dsp:nvSpPr>
      <dsp:spPr>
        <a:xfrm>
          <a:off x="0" y="2233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/>
            <a:t>Diminuição dos custos com tinta</a:t>
          </a:r>
          <a:endParaRPr lang="en-US" sz="4000" kern="1200"/>
        </a:p>
      </dsp:txBody>
      <dsp:txXfrm>
        <a:off x="47976" y="2281245"/>
        <a:ext cx="10419648" cy="886848"/>
      </dsp:txXfrm>
    </dsp:sp>
    <dsp:sp modelId="{2A4BA76A-78E5-4B15-B40D-749BCBA6CD5D}">
      <dsp:nvSpPr>
        <dsp:cNvPr id="0" name=""/>
        <dsp:cNvSpPr/>
      </dsp:nvSpPr>
      <dsp:spPr>
        <a:xfrm>
          <a:off x="0" y="3331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/>
            <a:t>Contribuição para a sustentabilidade</a:t>
          </a:r>
          <a:endParaRPr lang="en-US" sz="4000" kern="1200"/>
        </a:p>
      </dsp:txBody>
      <dsp:txXfrm>
        <a:off x="47976" y="3379245"/>
        <a:ext cx="10419648" cy="8868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1F120-274B-4557-952A-F080662FE668}">
      <dsp:nvSpPr>
        <dsp:cNvPr id="0" name=""/>
        <dsp:cNvSpPr/>
      </dsp:nvSpPr>
      <dsp:spPr>
        <a:xfrm>
          <a:off x="0" y="37268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 dirty="0"/>
            <a:t>Menor quantidade de tinta aplicada</a:t>
          </a:r>
          <a:endParaRPr lang="en-US" sz="4000" kern="1200" dirty="0"/>
        </a:p>
      </dsp:txBody>
      <dsp:txXfrm>
        <a:off x="47976" y="85244"/>
        <a:ext cx="10419648" cy="886848"/>
      </dsp:txXfrm>
    </dsp:sp>
    <dsp:sp modelId="{90A5E764-CB01-48EF-ACC3-1522F11864EA}">
      <dsp:nvSpPr>
        <dsp:cNvPr id="0" name=""/>
        <dsp:cNvSpPr/>
      </dsp:nvSpPr>
      <dsp:spPr>
        <a:xfrm>
          <a:off x="0" y="1135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 dirty="0"/>
            <a:t>Diminuição do peso da aeronave</a:t>
          </a:r>
          <a:endParaRPr lang="en-US" sz="4000" kern="1200" dirty="0"/>
        </a:p>
      </dsp:txBody>
      <dsp:txXfrm>
        <a:off x="47976" y="1183245"/>
        <a:ext cx="10419648" cy="886848"/>
      </dsp:txXfrm>
    </dsp:sp>
    <dsp:sp modelId="{B7102B65-A5F7-4494-85A2-0CA06EE90EE0}">
      <dsp:nvSpPr>
        <dsp:cNvPr id="0" name=""/>
        <dsp:cNvSpPr/>
      </dsp:nvSpPr>
      <dsp:spPr>
        <a:xfrm>
          <a:off x="0" y="2233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 dirty="0"/>
            <a:t>Melhoria da performance e da eficiência</a:t>
          </a:r>
          <a:endParaRPr lang="en-US" sz="4000" kern="1200" dirty="0"/>
        </a:p>
      </dsp:txBody>
      <dsp:txXfrm>
        <a:off x="47976" y="2281245"/>
        <a:ext cx="10419648" cy="886848"/>
      </dsp:txXfrm>
    </dsp:sp>
    <dsp:sp modelId="{2A4BA76A-78E5-4B15-B40D-749BCBA6CD5D}">
      <dsp:nvSpPr>
        <dsp:cNvPr id="0" name=""/>
        <dsp:cNvSpPr/>
      </dsp:nvSpPr>
      <dsp:spPr>
        <a:xfrm>
          <a:off x="0" y="3331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 dirty="0"/>
            <a:t>Redução do consumo de combustível</a:t>
          </a:r>
          <a:endParaRPr lang="en-US" sz="4000" kern="1200" dirty="0"/>
        </a:p>
      </dsp:txBody>
      <dsp:txXfrm>
        <a:off x="47976" y="3379245"/>
        <a:ext cx="10419648" cy="886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11AD2-44C6-4A4A-BD40-D24B5D04DAF7}" type="datetimeFigureOut">
              <a:rPr lang="pt-BR" smtClean="0"/>
              <a:t>19/05/2024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549F6-DFA6-4216-B7D6-B534C3A324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471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uso de um gabarito garante uma aplicação mais precisa da tinta, resultando em um acabamento mais uniforme. Isso significa que a pintura terá menos falhas e imperfeições, o que aumenta sua durabilidade e evita a necessidade de retoques frequentes.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549F6-DFA6-4216-B7D6-B534C3A3241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513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um gabarito, é possível direcionar a tinta com mais precisão para os rebites, evitando o desperdício e o consumo excessivo de material. Isso se traduz em economia de custos com tinta e contribui para a sustentabilidade, reduzindo o impacto ambiental da atividade de pintura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549F6-DFA6-4216-B7D6-B534C3A3241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387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um gabarito, é possível direcionar a tinta com mais precisão para os rebites, evitando o desperdício e o consumo excessivo de material. Isso se traduz em economia de custos com tinta e contribui para a sustentabilidade, reduzindo o impacto ambiental da atividade de pintura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549F6-DFA6-4216-B7D6-B534C3A3241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214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resumo, o uso de um gabarito para pintura de rebites em aeronaves é uma prática vantajosa que pode trazer diversos benefícios para as companhias aéreas. Essa técnica garante uma pintura de alta qualidade, com menor consumo de tinta e peso, além de contribuir para a sustentabilidade. A implementação dessa prática pode gerar economia de custos e melhorar a performance das aeronaves.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549F6-DFA6-4216-B7D6-B534C3A3241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17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A75EA-6212-B2E7-1748-358F739BA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479307-94C9-CF26-AA02-C4B404669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62A73A-E93B-3878-8A07-31F5B8BF6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F29F-54B9-427B-AB60-B996D054335C}" type="datetimeFigureOut">
              <a:rPr lang="pt-BR" smtClean="0"/>
              <a:t>19/05/2024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FCD4C5-B7A6-CC66-080B-498391860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F68354-CB8D-4AE4-0D2A-A2E431A2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95FE-CA11-4004-9126-FD7DA0855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65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72129-E63B-BADF-9E5D-17F24310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14D7C7-EE4B-416E-266F-EDAEF3B74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2EFF6-0C3E-3AC8-2622-5705D8FE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F29F-54B9-427B-AB60-B996D054335C}" type="datetimeFigureOut">
              <a:rPr lang="pt-BR" smtClean="0"/>
              <a:t>19/05/2024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238586-D557-B963-0DB4-4B2F32E5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3F0C8F-B44D-16D6-BE20-5E87BCBC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95FE-CA11-4004-9126-FD7DA0855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26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4319A9-4FE7-E394-139E-EA4C6830F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F66654-4D6F-0B2B-2026-4EA8CF5E3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EEDC40-CD12-68EC-8FB7-6390943FF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F29F-54B9-427B-AB60-B996D054335C}" type="datetimeFigureOut">
              <a:rPr lang="pt-BR" smtClean="0"/>
              <a:t>19/05/2024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7CEA3C-A48F-2309-BA29-8F4CAD3E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CA7155-C6F3-9406-A948-B38DDA12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95FE-CA11-4004-9126-FD7DA0855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67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21139-9AC8-AF57-2A2E-9C76A7678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631ED0-B2DB-50B4-89F2-F1C848326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FFB9C6-8E2F-CF3E-EFFD-D8FD39AE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F29F-54B9-427B-AB60-B996D054335C}" type="datetimeFigureOut">
              <a:rPr lang="pt-BR" smtClean="0"/>
              <a:t>19/05/2024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8F0990-9AE2-8B8A-B1F3-56B0F110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95F286-4995-F0A2-83D3-BB20485F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95FE-CA11-4004-9126-FD7DA0855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79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EFA6D-ECE7-E552-E20E-6EB5BDBCD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EE196B-A038-EFC3-F512-E3F2C8509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8B7D18-FF9F-7EBD-46AE-B7521B50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F29F-54B9-427B-AB60-B996D054335C}" type="datetimeFigureOut">
              <a:rPr lang="pt-BR" smtClean="0"/>
              <a:t>19/05/2024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99E1A2-967F-2C21-FD63-94CCF1F10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8C4C6A-E90C-2960-3191-54BB58D9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95FE-CA11-4004-9126-FD7DA0855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21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27EEA-A219-AA23-DCC9-B8BCCE8A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F43B10-0641-2582-66AD-8DCAD007E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94965C-8B4A-473B-45C1-11F04BF62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778B09-8F58-791D-3BB0-DEAA6BE7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F29F-54B9-427B-AB60-B996D054335C}" type="datetimeFigureOut">
              <a:rPr lang="pt-BR" smtClean="0"/>
              <a:t>19/05/2024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8AB699-ED82-CA1B-6235-1838440EE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540E6E-869B-F171-848C-E3DB8FB6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95FE-CA11-4004-9126-FD7DA0855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43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9BE8A-15A9-3BEF-DCB9-18AE3082D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5692C0-F0F7-287A-3E6C-34986F3BC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F08354-B0A9-EEB8-4ABA-8EFEB1B2F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41B5718-E1DD-7332-368D-EB0597659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446A96-11BB-D3AE-496F-9B954692F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5776243-058A-C88B-70BD-7819FF19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F29F-54B9-427B-AB60-B996D054335C}" type="datetimeFigureOut">
              <a:rPr lang="pt-BR" smtClean="0"/>
              <a:t>19/05/2024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CAF95D-9CEB-182B-E1C9-03F584EE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5F17837-FC98-DF4C-1D32-2F28B39B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95FE-CA11-4004-9126-FD7DA0855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43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05894-A4F7-BA5E-B9D3-87F8352A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C648BB-6FF6-7663-32F0-17DD8647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F29F-54B9-427B-AB60-B996D054335C}" type="datetimeFigureOut">
              <a:rPr lang="pt-BR" smtClean="0"/>
              <a:t>19/05/2024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E1F086F-53E7-C76D-F3A4-5EFFACC9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798CAAF-1939-BE55-5511-20564EDA4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95FE-CA11-4004-9126-FD7DA0855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36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2FD2F71-2DF6-96E6-2D9E-BE30B6EC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F29F-54B9-427B-AB60-B996D054335C}" type="datetimeFigureOut">
              <a:rPr lang="pt-BR" smtClean="0"/>
              <a:t>19/05/2024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24BB0E-59D0-C53B-085C-D0AB7AF0A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2B36E9-4CF2-93E5-F21B-C5A78CBA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95FE-CA11-4004-9126-FD7DA0855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F5582-C4C5-9D71-12E0-F9E519C6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519568-CB2B-9667-AA61-2C2E2F9E2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932F47-88F4-C517-6028-046A7AD22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1E957F-A9B6-E012-9CA7-3335755D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F29F-54B9-427B-AB60-B996D054335C}" type="datetimeFigureOut">
              <a:rPr lang="pt-BR" smtClean="0"/>
              <a:t>19/05/2024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50DAC7-852C-DACC-5ACF-146E7E66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813A10-0DFD-D152-9042-0C667611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95FE-CA11-4004-9126-FD7DA0855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94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E5B4E-4BA3-F825-0555-55194CD2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C6A87AF-CA29-E20E-1944-08CA6D7F9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04B383-9C78-74B4-AAF9-6D92D2FA6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9B95F3-A6C6-EB79-8725-2D834DFD9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F29F-54B9-427B-AB60-B996D054335C}" type="datetimeFigureOut">
              <a:rPr lang="pt-BR" smtClean="0"/>
              <a:t>19/05/2024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2B4A7F-8E35-3015-57BF-2EDFA71A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1DD958-1B3D-49E1-E577-E1A2C386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95FE-CA11-4004-9126-FD7DA0855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29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5DC1EB0-87CB-65D5-D157-4ECA855F7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B0CF18-C550-0F2D-4882-D774A1498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9341D5-048E-4865-78FF-996D1011D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44F29F-54B9-427B-AB60-B996D054335C}" type="datetimeFigureOut">
              <a:rPr lang="pt-BR" smtClean="0"/>
              <a:t>19/05/2024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94214-8550-C961-4DE1-55EB75A04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D8E2D2-8BEA-8A33-2AC8-6BD01CD3B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C095FE-CA11-4004-9126-FD7DA0855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Pessoas sentadas ao redor de uma mesa&#10;&#10;Descrição gerada automaticamente com confiança baixa">
            <a:extLst>
              <a:ext uri="{FF2B5EF4-FFF2-40B4-BE49-F238E27FC236}">
                <a16:creationId xmlns:a16="http://schemas.microsoft.com/office/drawing/2014/main" id="{107914D3-DF83-600E-4AB7-E8091B5161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33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FD59B0-49AA-54A7-D298-6CE40A4B8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3000" dirty="0"/>
              <a:t>Sprint 3: Gabarito para pintura de rebites em aeronaves</a:t>
            </a:r>
            <a:br>
              <a:rPr lang="pt-BR" sz="3000" dirty="0"/>
            </a:br>
            <a:r>
              <a:rPr lang="pt-BR" sz="3000"/>
              <a:t>os benefícios de utilizar um gabarito para pintura de rebites em aeronaves.</a:t>
            </a:r>
            <a:endParaRPr lang="pt-BR" sz="3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F97A23-D5E8-0A04-6604-3154C7045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pt-BR" sz="2000"/>
              <a:t>Daniel Venâncio - Igor Matheus - Jhonata Cawan - Thiago Cardoso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556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F54A3CB-6577-4789-7667-0AF08ACDB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/>
              <a:t>Cálculo da Área de 10.000 Rebites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37B37FD3-A210-CA27-E79D-5E106A1DD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5753686" cy="5514182"/>
          </a:xfrm>
        </p:spPr>
        <p:txBody>
          <a:bodyPr>
            <a:normAutofit fontScale="40000" lnSpcReduction="20000"/>
          </a:bodyPr>
          <a:lstStyle/>
          <a:p>
            <a:r>
              <a:rPr lang="pt-BR" sz="4000"/>
              <a:t>Para calcular a área total de 10.000 rebites de 6,35 mm agrupados, podemos seguir estes passos:</a:t>
            </a:r>
          </a:p>
          <a:p>
            <a:endParaRPr lang="pt-BR" sz="4000"/>
          </a:p>
          <a:p>
            <a:r>
              <a:rPr lang="pt-BR" sz="4000"/>
              <a:t>1. Calcular a área de um único rebite:</a:t>
            </a:r>
          </a:p>
          <a:p>
            <a:r>
              <a:rPr lang="pt-BR" sz="4000"/>
              <a:t>* A área de um círculo é dada pela fórmula: `A = πr²`, onde:</a:t>
            </a:r>
          </a:p>
          <a:p>
            <a:r>
              <a:rPr lang="pt-BR" sz="4000"/>
              <a:t>    * `A` é a área</a:t>
            </a:r>
          </a:p>
          <a:p>
            <a:r>
              <a:rPr lang="pt-BR" sz="4000"/>
              <a:t>    * `π` (pi) é uma constante matemática aproximadamente igual a 3,14159</a:t>
            </a:r>
          </a:p>
          <a:p>
            <a:r>
              <a:rPr lang="pt-BR" sz="4000"/>
              <a:t>    * `r` é o raio do círculo</a:t>
            </a:r>
          </a:p>
          <a:p>
            <a:r>
              <a:rPr lang="pt-BR" sz="4000"/>
              <a:t>No caso dos rebites, o raio é metade do diâmetro, que é de 6,35 mm. Portanto, o raio seria: `r = 6,35 mm / 2 = 3,175 mm`.</a:t>
            </a:r>
          </a:p>
          <a:p>
            <a:endParaRPr lang="pt-BR" sz="4000"/>
          </a:p>
          <a:p>
            <a:r>
              <a:rPr lang="pt-BR" sz="4000"/>
              <a:t>2. Multiplicar a área de um único rebite pelo número total de rebites:</a:t>
            </a:r>
          </a:p>
          <a:p>
            <a:r>
              <a:rPr lang="pt-BR" sz="4000"/>
              <a:t>Para encontrar a área total de 10.000 rebites, basta multiplicar a área de um único rebite pelo número total de rebites:</a:t>
            </a:r>
          </a:p>
          <a:p>
            <a:r>
              <a:rPr lang="pt-BR" sz="4000"/>
              <a:t>`Área total = 31,67 mm² por rebite × 10.000 rebites ≈ 316.700 mm²`</a:t>
            </a:r>
          </a:p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CC00116-0FA5-01E6-93C7-4DAE1D896E78}"/>
              </a:ext>
            </a:extLst>
          </p:cNvPr>
          <p:cNvSpPr txBox="1"/>
          <p:nvPr/>
        </p:nvSpPr>
        <p:spPr>
          <a:xfrm>
            <a:off x="5753686" y="1343818"/>
            <a:ext cx="6260123" cy="4196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Converter a área para unidades mais convenientes (opcional):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você preferir, pode converter a área total de milímetros quadrados para outras unidades, como centímetros quadrados ou metros quadrados.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* Para converter para centímetros quadrados, multiplique por 0,01: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`316.700 mm² × 0,01 cm²/mm² = 3.167 cm²`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* Para converter para metros quadrados, multiplique por 0,000001: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`316.700 mm² × 0,000001 m²/mm² = 0,003167 m²`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Resultado: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área total de 10.000 rebites de 6,35 mm agrupados é de aproximadamente </a:t>
            </a:r>
            <a:r>
              <a:rPr lang="pt-BR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316.700 mm², 3.167 cm² ou 0,003167 m².</a:t>
            </a:r>
            <a:endParaRPr lang="pt-BR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975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48F78-8485-5BA7-6E8D-4C5572E6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da quantidade de tinta para pintar 10.000 rebites de 6,35 mm (sem o gabarito)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CF2B20-4EA5-D718-D69D-4CB36E435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9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19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19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onsumo de tinta:</a:t>
            </a:r>
            <a:endParaRPr lang="pt-BR" sz="1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9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pintor consumirá 30% a mais de tinta do que o esperado, o que significa que a quantidade de tinta será multiplicada por 1,3.</a:t>
            </a:r>
            <a:endParaRPr lang="pt-BR" sz="1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9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Cálculo da quantidade de tinta com consumo extra:</a:t>
            </a:r>
            <a:endParaRPr lang="pt-BR" sz="1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9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Quantidade de tinta com consumo extra (litros) = Quantidade de tinta (litros) × 1,3</a:t>
            </a:r>
            <a:endParaRPr lang="pt-BR" sz="1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9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Substituindo o valor da quantidade de tinta do cálculo anterior:</a:t>
            </a:r>
            <a:endParaRPr lang="pt-BR" sz="1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9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Quantidade de tinta com consumo extra (litros) = 0,000352 litros × 1,3 ≈ 0,000458 litros</a:t>
            </a:r>
            <a:endParaRPr lang="pt-BR" sz="1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9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Conversão para mililitros:</a:t>
            </a:r>
            <a:endParaRPr lang="pt-BR" sz="1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9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0,000458 litros × 1.000 ml/litro ≈ </a:t>
            </a:r>
            <a:r>
              <a:rPr lang="pt-BR" sz="3600" b="1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458 ml</a:t>
            </a:r>
            <a:endParaRPr lang="pt-BR" sz="36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593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C7B0C-2FC2-3D45-967B-69FA35A1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da quantidade de tinta para pintar 10.000 rebites de 6,35 mm (com gabarito)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C815E5-8EF7-F0BA-8B87-20DD7681C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Área total a ser pintada: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Já calculamos que a área total dos rebites agrupados é de aproximadamente 316.700 mm², 3.167 cm² ou 0,003167 m².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Cálculo da quantidade de tinta: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 os valores acima, podemos calcular a quantidade de tinta necessária da seguinte forma: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Quantidade de tinta (litros) = (Área total a ser pintada (m²) × (1 + Perda de tinta)) / Rendimento da tinta (m²/litro)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Substituindo os valores: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Quantidade de tinta (litros) = (0,003167 m² × (1 + 0,10)) / 10 m²/litro ≈ </a:t>
            </a:r>
            <a:r>
              <a:rPr lang="pt-BR" sz="3100" b="1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352 ml</a:t>
            </a:r>
          </a:p>
        </p:txBody>
      </p:sp>
    </p:spTree>
    <p:extLst>
      <p:ext uri="{BB962C8B-B14F-4D97-AF65-F5344CB8AC3E}">
        <p14:creationId xmlns:p14="http://schemas.microsoft.com/office/powerpoint/2010/main" val="3075748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6A252-9111-A922-165F-F0928757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Economia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CF7C01-1BC6-009A-6314-505749218D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Custo da </a:t>
            </a:r>
            <a:r>
              <a:rPr lang="pt-BR"/>
              <a:t>pintura sem </a:t>
            </a:r>
            <a:r>
              <a:rPr lang="pt-BR" dirty="0"/>
              <a:t>gabarito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9B9E0B-2DA5-8C2C-DD54-701066A4D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58862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Custo da pintura sem gabarito (R$) = 0,000317 litros × R$ 340/litro = R$ 10,85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5B1D90-B78C-7599-D87D-381CABCB6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Custo da pintura com gabarito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D2BB2AA-1C3D-6303-34C5-D385C725E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58862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Custo da pintura com gabarito (R$) = (0,000317 litros - 0,000074 litros) × R$ 340/litro = R$ 8,24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4443D4-49C1-AFF5-BEE7-069356731CA0}"/>
              </a:ext>
            </a:extLst>
          </p:cNvPr>
          <p:cNvSpPr txBox="1"/>
          <p:nvPr/>
        </p:nvSpPr>
        <p:spPr>
          <a:xfrm>
            <a:off x="609553" y="4145743"/>
            <a:ext cx="111697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Cálculos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Quantidade de primer = Área a ser pintada (m²) / Rendimento do primer epóxi (m²/litro)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Custo da pintura sem gabarito (R$) = Quantidade de primer (litros) × Preço do primer (R$/litro)</a:t>
            </a:r>
            <a:br>
              <a:rPr lang="pt-BR" dirty="0"/>
            </a:br>
            <a:endParaRPr lang="pt-BR" dirty="0"/>
          </a:p>
          <a:p>
            <a:pPr marL="342900" indent="-342900">
              <a:buFont typeface="+mj-lt"/>
              <a:buAutoNum type="arabicPeriod" startAt="2"/>
            </a:pPr>
            <a:r>
              <a:rPr lang="pt-BR" dirty="0"/>
              <a:t>Observações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Levamos em consideração que 3litros de primer custam R$339,90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Porcentagem de economia (%) = (106 ml / 458 ml) × 100% ≈ </a:t>
            </a:r>
            <a:r>
              <a:rPr lang="pt-BR" b="1" dirty="0"/>
              <a:t>23,14%</a:t>
            </a:r>
          </a:p>
        </p:txBody>
      </p:sp>
    </p:spTree>
    <p:extLst>
      <p:ext uri="{BB962C8B-B14F-4D97-AF65-F5344CB8AC3E}">
        <p14:creationId xmlns:p14="http://schemas.microsoft.com/office/powerpoint/2010/main" val="2886959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831B2-F258-7E3B-B396-81E46290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7CEB3C-441D-8542-BFE9-CAC4D58BC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uso de um gabarito para pintura de rebites em aeronaves oferece diversos benefícios, como: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Maior qualidade da pintura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Economia de tinta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Redução de peso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Contribuição para a sustentabilidade</a:t>
            </a:r>
          </a:p>
          <a:p>
            <a:r>
              <a:rPr lang="pt-BR" dirty="0"/>
              <a:t>A implementação dessa técnica pode gerar resultados positivos para as companhias aéreas, tanto em termos de qualidade quanto de economia.</a:t>
            </a:r>
          </a:p>
        </p:txBody>
      </p:sp>
    </p:spTree>
    <p:extLst>
      <p:ext uri="{BB962C8B-B14F-4D97-AF65-F5344CB8AC3E}">
        <p14:creationId xmlns:p14="http://schemas.microsoft.com/office/powerpoint/2010/main" val="981466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E2C82-1866-C717-DCE0-61FF56AB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 Youtube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5996B3-1665-4CE6-9549-511214FB7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https://youtu.be/fsNxwJlZ3j0?si=-5pIv5n8sU8_ijt5</a:t>
            </a:r>
          </a:p>
        </p:txBody>
      </p:sp>
    </p:spTree>
    <p:extLst>
      <p:ext uri="{BB962C8B-B14F-4D97-AF65-F5344CB8AC3E}">
        <p14:creationId xmlns:p14="http://schemas.microsoft.com/office/powerpoint/2010/main" val="195135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7EA2EF-7C6E-54E0-2825-F1D90C08C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Matriz de Responsabilidades 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69267838-9241-EE32-E476-5E448DA1D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143550"/>
              </p:ext>
            </p:extLst>
          </p:nvPr>
        </p:nvGraphicFramePr>
        <p:xfrm>
          <a:off x="4777316" y="924786"/>
          <a:ext cx="7180222" cy="5008428"/>
        </p:xfrm>
        <a:graphic>
          <a:graphicData uri="http://schemas.openxmlformats.org/drawingml/2006/table">
            <a:tbl>
              <a:tblPr/>
              <a:tblGrid>
                <a:gridCol w="1496406">
                  <a:extLst>
                    <a:ext uri="{9D8B030D-6E8A-4147-A177-3AD203B41FA5}">
                      <a16:colId xmlns:a16="http://schemas.microsoft.com/office/drawing/2014/main" val="3870693424"/>
                    </a:ext>
                  </a:extLst>
                </a:gridCol>
                <a:gridCol w="5683816">
                  <a:extLst>
                    <a:ext uri="{9D8B030D-6E8A-4147-A177-3AD203B41FA5}">
                      <a16:colId xmlns:a16="http://schemas.microsoft.com/office/drawing/2014/main" val="2985063251"/>
                    </a:ext>
                  </a:extLst>
                </a:gridCol>
              </a:tblGrid>
              <a:tr h="52991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26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B3040"/>
                          </a:highlight>
                          <a:latin typeface="Aptos Narrow" panose="020B0004020202020204" pitchFamily="34" charset="0"/>
                        </a:rPr>
                        <a:t>MATRIX DE ATIVIDADES</a:t>
                      </a:r>
                    </a:p>
                  </a:txBody>
                  <a:tcPr marL="12338" marR="12338" marT="123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B3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372802"/>
                  </a:ext>
                </a:extLst>
              </a:tr>
              <a:tr h="351937"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338" marR="12338" marT="123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338" marR="12338" marT="123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43165"/>
                  </a:ext>
                </a:extLst>
              </a:tr>
              <a:tr h="32278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B3040"/>
                          </a:highlight>
                          <a:latin typeface="Aptos Narrow" panose="020B0004020202020204" pitchFamily="34" charset="0"/>
                        </a:rPr>
                        <a:t>ALUNO</a:t>
                      </a:r>
                    </a:p>
                  </a:txBody>
                  <a:tcPr marL="12338" marR="12338" marT="12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3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B3040"/>
                          </a:highlight>
                          <a:latin typeface="Aptos Narrow" panose="020B0004020202020204" pitchFamily="34" charset="0"/>
                        </a:rPr>
                        <a:t>ATIVIDADE</a:t>
                      </a:r>
                    </a:p>
                  </a:txBody>
                  <a:tcPr marL="12338" marR="12338" marT="12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3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980883"/>
                  </a:ext>
                </a:extLst>
              </a:tr>
              <a:tr h="32278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Danioel Venâncio</a:t>
                      </a:r>
                    </a:p>
                  </a:txBody>
                  <a:tcPr marL="12338" marR="12338" marT="12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Criação de apresentação do trabalho</a:t>
                      </a:r>
                    </a:p>
                  </a:txBody>
                  <a:tcPr marL="12338" marR="12338" marT="12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8926283"/>
                  </a:ext>
                </a:extLst>
              </a:tr>
              <a:tr h="32278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Danioel Venâncio</a:t>
                      </a:r>
                    </a:p>
                  </a:txBody>
                  <a:tcPr marL="12338" marR="12338" marT="12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Definição da Qualidade da pintura, Economia de tinta e Redução de peso</a:t>
                      </a:r>
                    </a:p>
                  </a:txBody>
                  <a:tcPr marL="12338" marR="12338" marT="12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642572"/>
                  </a:ext>
                </a:extLst>
              </a:tr>
              <a:tr h="32278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Thiago Cardoso</a:t>
                      </a:r>
                    </a:p>
                  </a:txBody>
                  <a:tcPr marL="12338" marR="12338" marT="12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Criação do Guia do Usuário</a:t>
                      </a:r>
                    </a:p>
                  </a:txBody>
                  <a:tcPr marL="12338" marR="12338" marT="12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523853"/>
                  </a:ext>
                </a:extLst>
              </a:tr>
              <a:tr h="32278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Thiago Cardoso</a:t>
                      </a:r>
                    </a:p>
                  </a:txBody>
                  <a:tcPr marL="12338" marR="12338" marT="12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Vantagens da Utilização do Gabarito</a:t>
                      </a:r>
                    </a:p>
                  </a:txBody>
                  <a:tcPr marL="12338" marR="12338" marT="12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255266"/>
                  </a:ext>
                </a:extLst>
              </a:tr>
              <a:tr h="32278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Jhonata Cawan</a:t>
                      </a:r>
                    </a:p>
                  </a:txBody>
                  <a:tcPr marL="12338" marR="12338" marT="12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Modelagem do Gabarito</a:t>
                      </a:r>
                    </a:p>
                  </a:txBody>
                  <a:tcPr marL="12338" marR="12338" marT="12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133713"/>
                  </a:ext>
                </a:extLst>
              </a:tr>
              <a:tr h="32278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Jhonata Cawan</a:t>
                      </a:r>
                    </a:p>
                  </a:txBody>
                  <a:tcPr marL="12338" marR="12338" marT="12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Custo Benefício dos Materiais</a:t>
                      </a:r>
                    </a:p>
                  </a:txBody>
                  <a:tcPr marL="12338" marR="12338" marT="12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334297"/>
                  </a:ext>
                </a:extLst>
              </a:tr>
              <a:tr h="32278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Jhonata Cawan</a:t>
                      </a:r>
                    </a:p>
                  </a:txBody>
                  <a:tcPr marL="12338" marR="12338" marT="12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Fabricação dos protótipos</a:t>
                      </a:r>
                    </a:p>
                  </a:txBody>
                  <a:tcPr marL="12338" marR="12338" marT="12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292049"/>
                  </a:ext>
                </a:extLst>
              </a:tr>
              <a:tr h="32278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Jhonata Cawan</a:t>
                      </a:r>
                    </a:p>
                  </a:txBody>
                  <a:tcPr marL="12338" marR="12338" marT="12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Cálculo da Área de 10.000 Rebites</a:t>
                      </a:r>
                    </a:p>
                  </a:txBody>
                  <a:tcPr marL="12338" marR="12338" marT="12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3375360"/>
                  </a:ext>
                </a:extLst>
              </a:tr>
              <a:tr h="57594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Danioel Venâncio</a:t>
                      </a:r>
                    </a:p>
                  </a:txBody>
                  <a:tcPr marL="12338" marR="12338" marT="12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Cálculo da quantidade de tinta para pintar 10.000 rebites de 6,35 mm (com e sem o gabarito)</a:t>
                      </a:r>
                    </a:p>
                  </a:txBody>
                  <a:tcPr marL="12338" marR="12338" marT="12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077372"/>
                  </a:ext>
                </a:extLst>
              </a:tr>
              <a:tr h="32278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Danioel Venâncio</a:t>
                      </a:r>
                    </a:p>
                  </a:txBody>
                  <a:tcPr marL="12338" marR="12338" marT="12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Cálculo da Economia</a:t>
                      </a:r>
                    </a:p>
                  </a:txBody>
                  <a:tcPr marL="12338" marR="12338" marT="12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910153"/>
                  </a:ext>
                </a:extLst>
              </a:tr>
              <a:tr h="32278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Danioel Venâncio</a:t>
                      </a:r>
                    </a:p>
                  </a:txBody>
                  <a:tcPr marL="12338" marR="12338" marT="12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Conclusão</a:t>
                      </a:r>
                    </a:p>
                  </a:txBody>
                  <a:tcPr marL="12338" marR="12338" marT="12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746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97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10EE1-CA78-E11C-3C4C-B6AA69A5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Qualidade da pintura</a:t>
            </a:r>
          </a:p>
        </p:txBody>
      </p:sp>
      <p:graphicFrame>
        <p:nvGraphicFramePr>
          <p:cNvPr id="17" name="Espaço Reservado para Conteúdo 2">
            <a:extLst>
              <a:ext uri="{FF2B5EF4-FFF2-40B4-BE49-F238E27FC236}">
                <a16:creationId xmlns:a16="http://schemas.microsoft.com/office/drawing/2014/main" id="{FBF445A0-F2F8-9ED8-C060-B3DF35D540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996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8263A-5738-46DA-EAA7-53CDF24D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Economia de tinta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CF3B255E-5545-C140-3B76-CB1DCFDDC8C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973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8263A-5738-46DA-EAA7-53CDF24D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Redução de peso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CF3B255E-5545-C140-3B76-CB1DCFDDC8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0087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5510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48546DF8-9D2B-ED2B-BA42-5E58A7B4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pt-BR" sz="3600">
                <a:solidFill>
                  <a:srgbClr val="FFFFFF"/>
                </a:solidFill>
              </a:rPr>
              <a:t>Guia do Usuário</a:t>
            </a:r>
          </a:p>
        </p:txBody>
      </p:sp>
      <p:pic>
        <p:nvPicPr>
          <p:cNvPr id="10" name="Espaço Reservado para Conteúdo 4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1665F6AE-123A-099C-2BB1-0465A7F61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871" y="1176"/>
            <a:ext cx="4822723" cy="684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1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1F6EA3-7756-E112-2E30-89EDB9891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pt-BR" sz="3600" dirty="0">
                <a:solidFill>
                  <a:srgbClr val="FFFFFF"/>
                </a:solidFill>
              </a:rPr>
              <a:t>Modelagem do Gabarito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742B956-99D1-D421-6C04-3142F5EE2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599" y="23809"/>
            <a:ext cx="4886449" cy="681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5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232ED-42CA-32B0-5C33-1A3C50DDD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pt-BR" dirty="0"/>
              <a:t>Custo Benefício dos Materiais</a:t>
            </a:r>
          </a:p>
        </p:txBody>
      </p:sp>
      <p:graphicFrame>
        <p:nvGraphicFramePr>
          <p:cNvPr id="4" name="Espaço Reservado para Conteúdo 5">
            <a:extLst>
              <a:ext uri="{FF2B5EF4-FFF2-40B4-BE49-F238E27FC236}">
                <a16:creationId xmlns:a16="http://schemas.microsoft.com/office/drawing/2014/main" id="{821D5B6D-A479-7541-3D5D-4E95E67EDF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9729817"/>
              </p:ext>
            </p:extLst>
          </p:nvPr>
        </p:nvGraphicFramePr>
        <p:xfrm>
          <a:off x="178197" y="1099751"/>
          <a:ext cx="11835605" cy="5758249"/>
        </p:xfrm>
        <a:graphic>
          <a:graphicData uri="http://schemas.openxmlformats.org/drawingml/2006/table">
            <a:tbl>
              <a:tblPr/>
              <a:tblGrid>
                <a:gridCol w="2063805">
                  <a:extLst>
                    <a:ext uri="{9D8B030D-6E8A-4147-A177-3AD203B41FA5}">
                      <a16:colId xmlns:a16="http://schemas.microsoft.com/office/drawing/2014/main" val="2694881998"/>
                    </a:ext>
                  </a:extLst>
                </a:gridCol>
                <a:gridCol w="1282061">
                  <a:extLst>
                    <a:ext uri="{9D8B030D-6E8A-4147-A177-3AD203B41FA5}">
                      <a16:colId xmlns:a16="http://schemas.microsoft.com/office/drawing/2014/main" val="670933199"/>
                    </a:ext>
                  </a:extLst>
                </a:gridCol>
                <a:gridCol w="1688566">
                  <a:extLst>
                    <a:ext uri="{9D8B030D-6E8A-4147-A177-3AD203B41FA5}">
                      <a16:colId xmlns:a16="http://schemas.microsoft.com/office/drawing/2014/main" val="57657548"/>
                    </a:ext>
                  </a:extLst>
                </a:gridCol>
                <a:gridCol w="1704202">
                  <a:extLst>
                    <a:ext uri="{9D8B030D-6E8A-4147-A177-3AD203B41FA5}">
                      <a16:colId xmlns:a16="http://schemas.microsoft.com/office/drawing/2014/main" val="110330154"/>
                    </a:ext>
                  </a:extLst>
                </a:gridCol>
                <a:gridCol w="1188251">
                  <a:extLst>
                    <a:ext uri="{9D8B030D-6E8A-4147-A177-3AD203B41FA5}">
                      <a16:colId xmlns:a16="http://schemas.microsoft.com/office/drawing/2014/main" val="1928817793"/>
                    </a:ext>
                  </a:extLst>
                </a:gridCol>
                <a:gridCol w="1188251">
                  <a:extLst>
                    <a:ext uri="{9D8B030D-6E8A-4147-A177-3AD203B41FA5}">
                      <a16:colId xmlns:a16="http://schemas.microsoft.com/office/drawing/2014/main" val="3351047954"/>
                    </a:ext>
                  </a:extLst>
                </a:gridCol>
                <a:gridCol w="1626027">
                  <a:extLst>
                    <a:ext uri="{9D8B030D-6E8A-4147-A177-3AD203B41FA5}">
                      <a16:colId xmlns:a16="http://schemas.microsoft.com/office/drawing/2014/main" val="3009704037"/>
                    </a:ext>
                  </a:extLst>
                </a:gridCol>
                <a:gridCol w="1094442">
                  <a:extLst>
                    <a:ext uri="{9D8B030D-6E8A-4147-A177-3AD203B41FA5}">
                      <a16:colId xmlns:a16="http://schemas.microsoft.com/office/drawing/2014/main" val="2497234834"/>
                    </a:ext>
                  </a:extLst>
                </a:gridCol>
              </a:tblGrid>
              <a:tr h="4675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Critério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ABS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Policarbonato (PC)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Polipropileno (PP)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Nylon (PA)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Alumínio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Aço Inoxidável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Titânio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1792481"/>
                  </a:ext>
                </a:extLst>
              </a:tr>
              <a:tr h="2394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Custo do material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Baixo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Médio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Baixo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Alto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Médio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Alto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Muito alto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684589"/>
                  </a:ext>
                </a:extLst>
              </a:tr>
              <a:tr h="2394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Peso do gabarito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Pesado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164076"/>
                  </a:ext>
                </a:extLst>
              </a:tr>
              <a:tr h="2394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Resistência a impactos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Baixa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Alta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Baixa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Alta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Média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Alta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Alta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942790"/>
                  </a:ext>
                </a:extLst>
              </a:tr>
              <a:tr h="2394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Resistência à corrosão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Baixa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Média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Alta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Média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Alta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Alta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Alta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774967"/>
                  </a:ext>
                </a:extLst>
              </a:tr>
              <a:tr h="2394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Durabilidade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Baixa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Alta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Média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Alta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Alta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Muito alta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Muito alta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435463"/>
                  </a:ext>
                </a:extLst>
              </a:tr>
              <a:tr h="2394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Facilidade de usinagem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Alta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Alta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Alta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Média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Média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Média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Baixa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84877"/>
                  </a:ext>
                </a:extLst>
              </a:tr>
              <a:tr h="2394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Conforto do operador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Bom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Bom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Bom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Bom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Bom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Bom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Bom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243061"/>
                  </a:ext>
                </a:extLst>
              </a:tr>
              <a:tr h="2394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Impacto ambiental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Baixo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Médio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Baixo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Alto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Baixo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Baixo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Baixo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008278"/>
                  </a:ext>
                </a:extLst>
              </a:tr>
              <a:tr h="456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(Retorno sobre Investimento)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Alto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Médio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Alto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Baixo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Médio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Baixo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Muito baixo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648596"/>
                  </a:ext>
                </a:extLst>
              </a:tr>
              <a:tr h="13340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Benefícios</a:t>
                      </a:r>
                    </a:p>
                  </a:txBody>
                  <a:tcPr marL="8617" marR="8617" marT="17233" marB="172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Leve, versátil, fácil de usinar, reciclável</a:t>
                      </a:r>
                    </a:p>
                  </a:txBody>
                  <a:tcPr marL="8617" marR="8617" marT="17233" marB="172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Resistente a impactos, transparente, fácil de usinar</a:t>
                      </a:r>
                    </a:p>
                  </a:txBody>
                  <a:tcPr marL="8617" marR="8617" marT="17233" marB="172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Leve, resistente a produtos químicos, reciclável</a:t>
                      </a:r>
                    </a:p>
                  </a:txBody>
                  <a:tcPr marL="8617" marR="8617" marT="17233" marB="172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Resistente a impactos, alta resistência à tração, durável</a:t>
                      </a:r>
                    </a:p>
                  </a:txBody>
                  <a:tcPr marL="8617" marR="8617" marT="17233" marB="172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Leve, resistente à corrosão, boa condutividade térmica</a:t>
                      </a:r>
                    </a:p>
                  </a:txBody>
                  <a:tcPr marL="8617" marR="8617" marT="17233" marB="172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Alta resistência à corrosão, alta resistência mecânica, durável</a:t>
                      </a:r>
                    </a:p>
                  </a:txBody>
                  <a:tcPr marL="8617" marR="8617" marT="17233" marB="172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Leve, alta resistência à corrosão, biocompatível</a:t>
                      </a:r>
                    </a:p>
                  </a:txBody>
                  <a:tcPr marL="8617" marR="8617" marT="17233" marB="172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854524"/>
                  </a:ext>
                </a:extLst>
              </a:tr>
              <a:tr h="15849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Desvantagens</a:t>
                      </a:r>
                    </a:p>
                  </a:txBody>
                  <a:tcPr marL="8617" marR="8617" marT="17233" marB="172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Menor resistência, suscetível a produtos químicos, menor durabilidade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Mais caro que o ABS, suscetível a produtos químicos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Menor resistência a impactos, menor flexibilidade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Mais caro que os outros plásticos, difícil de usinar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Mais caro que os plásticos, pode ser suscetível a amassados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Mais caro que os outros metais, pesado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Mais caro que os outros metais, difícil de usinar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385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56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B00EB-AC03-70DC-AD2D-3F8A947A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Fabricação dos protótipos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B8A92E-90F6-545E-B9BA-C3ACBD519B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Protótipo  1: Produção em Baixa Escala (plástico)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CAC4E4E-C643-E103-5CC0-4D7461342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808287"/>
            <a:ext cx="5157787" cy="3684588"/>
          </a:xfrm>
        </p:spPr>
        <p:txBody>
          <a:bodyPr>
            <a:normAutofit fontScale="92500"/>
          </a:bodyPr>
          <a:lstStyle/>
          <a:p>
            <a:r>
              <a:rPr lang="pt-BR" dirty="0"/>
              <a:t>Material: Plástico</a:t>
            </a:r>
          </a:p>
          <a:p>
            <a:r>
              <a:rPr lang="pt-BR" dirty="0"/>
              <a:t>Fabricação: Impressão 3D</a:t>
            </a:r>
          </a:p>
          <a:p>
            <a:r>
              <a:rPr lang="pt-BR" dirty="0"/>
              <a:t>Custo: R$ 500,00</a:t>
            </a:r>
          </a:p>
          <a:p>
            <a:r>
              <a:rPr lang="pt-BR" dirty="0"/>
              <a:t>Benefício: Aumento da produtividade em 20%, redução de desperdícios em 10%</a:t>
            </a:r>
          </a:p>
          <a:p>
            <a:r>
              <a:rPr lang="pt-BR" dirty="0"/>
              <a:t>ROI: 30% ao ano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AA08216-1C31-A0E9-19D6-5AAE8C612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Protótipo  2: Produção em Alta Escala (aço)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AB83016-644C-FF51-3C22-1476C0543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808287"/>
            <a:ext cx="5183188" cy="3684588"/>
          </a:xfrm>
        </p:spPr>
        <p:txBody>
          <a:bodyPr>
            <a:normAutofit fontScale="92500"/>
          </a:bodyPr>
          <a:lstStyle/>
          <a:p>
            <a:r>
              <a:rPr lang="pt-BR" dirty="0"/>
              <a:t>Material: Aço</a:t>
            </a:r>
          </a:p>
          <a:p>
            <a:r>
              <a:rPr lang="pt-BR" dirty="0"/>
              <a:t>Fabricação: Usinagem CNC</a:t>
            </a:r>
          </a:p>
          <a:p>
            <a:r>
              <a:rPr lang="pt-BR" dirty="0"/>
              <a:t>Custo: R$ 2.000,00</a:t>
            </a:r>
          </a:p>
          <a:p>
            <a:r>
              <a:rPr lang="pt-BR" dirty="0"/>
              <a:t>Benefício: Aumento da produtividade em 50%, redução de desperdícios em 20%, melhora na qualidade da pintura</a:t>
            </a:r>
          </a:p>
          <a:p>
            <a:r>
              <a:rPr lang="pt-BR" dirty="0"/>
              <a:t>ROI: 80% ao ano</a:t>
            </a:r>
          </a:p>
        </p:txBody>
      </p:sp>
    </p:spTree>
    <p:extLst>
      <p:ext uri="{BB962C8B-B14F-4D97-AF65-F5344CB8AC3E}">
        <p14:creationId xmlns:p14="http://schemas.microsoft.com/office/powerpoint/2010/main" val="36930946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1497</Words>
  <Application>Microsoft Office PowerPoint</Application>
  <PresentationFormat>Widescreen</PresentationFormat>
  <Paragraphs>222</Paragraphs>
  <Slides>15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5" baseType="lpstr">
      <vt:lpstr>Aptos</vt:lpstr>
      <vt:lpstr>Aptos Display</vt:lpstr>
      <vt:lpstr>Aptos Narrow</vt:lpstr>
      <vt:lpstr>Arial</vt:lpstr>
      <vt:lpstr>Calibri</vt:lpstr>
      <vt:lpstr>Courier New</vt:lpstr>
      <vt:lpstr>Symbol</vt:lpstr>
      <vt:lpstr>Times New Roman</vt:lpstr>
      <vt:lpstr>Wingdings</vt:lpstr>
      <vt:lpstr>Tema do Office</vt:lpstr>
      <vt:lpstr>Sprint 3: Gabarito para pintura de rebites em aeronaves os benefícios de utilizar um gabarito para pintura de rebites em aeronaves.</vt:lpstr>
      <vt:lpstr>Matriz de Responsabilidades </vt:lpstr>
      <vt:lpstr>Qualidade da pintura</vt:lpstr>
      <vt:lpstr>Economia de tinta</vt:lpstr>
      <vt:lpstr>Redução de peso</vt:lpstr>
      <vt:lpstr>Guia do Usuário</vt:lpstr>
      <vt:lpstr>Modelagem do Gabarito</vt:lpstr>
      <vt:lpstr>Custo Benefício dos Materiais</vt:lpstr>
      <vt:lpstr>Fabricação dos protótipos</vt:lpstr>
      <vt:lpstr>Cálculo da Área de 10.000 Rebites</vt:lpstr>
      <vt:lpstr>Cálculo da quantidade de tinta para pintar 10.000 rebites de 6,35 mm (sem o gabarito)</vt:lpstr>
      <vt:lpstr>Cálculo da quantidade de tinta para pintar 10.000 rebites de 6,35 mm (com gabarito)</vt:lpstr>
      <vt:lpstr>Economia</vt:lpstr>
      <vt:lpstr>Conclusão</vt:lpstr>
      <vt:lpstr>Link Youtube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3: Gabarito para pintura de rebites em aeronaves os benefícios de utilizar um gabarito para pintura de rebites em aeronaves.</dc:title>
  <dc:creator>DANIEL VENANCIO DOS SANTOS</dc:creator>
  <cp:lastModifiedBy>DANIEL VENANCIO DOS SANTOS</cp:lastModifiedBy>
  <cp:revision>4</cp:revision>
  <dcterms:created xsi:type="dcterms:W3CDTF">2024-05-19T18:49:51Z</dcterms:created>
  <dcterms:modified xsi:type="dcterms:W3CDTF">2024-05-19T20:54:36Z</dcterms:modified>
</cp:coreProperties>
</file>