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BM Plex Sans KR SemiBold"/>
      <p:regular r:id="rId19"/>
      <p:bold r:id="rId20"/>
    </p:embeddedFont>
    <p:embeddedFont>
      <p:font typeface="IBM Plex Sans KR Medium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17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1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KRSemiBold-bold.fntdata"/><Relationship Id="rId11" Type="http://schemas.openxmlformats.org/officeDocument/2006/relationships/slide" Target="slides/slide6.xml"/><Relationship Id="rId22" Type="http://schemas.openxmlformats.org/officeDocument/2006/relationships/font" Target="fonts/IBMPlexSansKRMedium-bold.fntdata"/><Relationship Id="rId10" Type="http://schemas.openxmlformats.org/officeDocument/2006/relationships/slide" Target="slides/slide5.xml"/><Relationship Id="rId21" Type="http://schemas.openxmlformats.org/officeDocument/2006/relationships/font" Target="fonts/IBMPlexSansKR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KRSemiBol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a262342e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a262342e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a262342e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a262342e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약 15년내에 출시되어 판매되어지는 게임의 년도별 수의 특이점을 확인하는 것은 해당 장르에 대한 대중적 선호를 파악하는 것으로 볼수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판매가 가장높은 action장르의 경우 2016년까지 지속적으로 많은 수가 출시되었다는 점에서 NorthAmerica에서 대중적 인기를 누리는 게임장르라 생각할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두번째로 판매가 높은 스포츠게임의 경우 최근 출시된 게임이 줄어들었다고도 생각할 수 있으며, 2002년 혹은 2008년에 출시된 게임의 인기가 지속되고 있을 수 있다 생각해볼 수도 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세번쨰로 판매가 높은 shooter장르는 지속적으로 출시되었다는 점에서 일반적 보통의 인기도를 가지고 있으며, 출시시 평균수준의 인기를 가질수도 있다고 생각해 볼 수 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a262342e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a262342e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분기 수출지역은 NA로, 해당지역에서 많이 사용되어지는 것으로 보이는 x360, ps2, wii를 통해 이용 될 수 있는 shooter game을 출시하는 것이 첫 콘솔게임 출시에 적합한 선택으로 보여진다.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a262342e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a262342e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a262342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a262342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a262342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a262342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a262342e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a262342e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a262342e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a262342e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a262342e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a262342e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a262342e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a262342e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a262342e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a262342e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a262342e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a262342e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다음 분기 게임 설계</a:t>
            </a:r>
            <a:endParaRPr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2927875"/>
            <a:ext cx="9144000" cy="2215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927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IBM Plex Sans KR Medium"/>
                <a:ea typeface="IBM Plex Sans KR Medium"/>
                <a:cs typeface="IBM Plex Sans KR Medium"/>
                <a:sym typeface="IBM Plex Sans KR Medium"/>
              </a:rPr>
              <a:t>AI18_Section1_Project</a:t>
            </a:r>
            <a:endParaRPr>
              <a:solidFill>
                <a:schemeClr val="dk1"/>
              </a:solidFill>
              <a:latin typeface="IBM Plex Sans KR Medium"/>
              <a:ea typeface="IBM Plex Sans KR Medium"/>
              <a:cs typeface="IBM Plex Sans KR Medium"/>
              <a:sym typeface="IBM Plex Sans KR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1611200" y="1936375"/>
            <a:ext cx="5889600" cy="310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 Medium"/>
                <a:ea typeface="IBM Plex Sans KR Medium"/>
                <a:cs typeface="IBM Plex Sans KR Medium"/>
                <a:sym typeface="IBM Plex Sans KR Medium"/>
              </a:rPr>
              <a:t>연도별 플랫폼 트렌드 </a:t>
            </a:r>
            <a:endParaRPr>
              <a:latin typeface="IBM Plex Sans KR Medium"/>
              <a:ea typeface="IBM Plex Sans KR Medium"/>
              <a:cs typeface="IBM Plex Sans KR Medium"/>
              <a:sym typeface="IBM Plex Sans KR Medium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457200" y="1176225"/>
            <a:ext cx="8248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시대의 흐름에 따라 플랫폼의 인기는 차이가 있는 것으로 보임 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188" y="2110149"/>
            <a:ext cx="3887625" cy="2759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 Medium"/>
                <a:ea typeface="IBM Plex Sans KR Medium"/>
                <a:cs typeface="IBM Plex Sans KR Medium"/>
                <a:sym typeface="IBM Plex Sans KR Medium"/>
              </a:rPr>
              <a:t>인기 많은 게임은 무엇인가</a:t>
            </a:r>
            <a:endParaRPr>
              <a:latin typeface="IBM Plex Sans KR Medium"/>
              <a:ea typeface="IBM Plex Sans KR Medium"/>
              <a:cs typeface="IBM Plex Sans KR Medium"/>
              <a:sym typeface="IBM Plex Sans KR Medium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88" y="1630750"/>
            <a:ext cx="374332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913" y="1843775"/>
            <a:ext cx="46767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>
                <a:latin typeface="IBM Plex Sans KR Medium"/>
                <a:ea typeface="IBM Plex Sans KR Medium"/>
                <a:cs typeface="IBM Plex Sans KR Medium"/>
                <a:sym typeface="IBM Plex Sans KR Medium"/>
              </a:rPr>
              <a:t>다음 분기 게임 설계 목표</a:t>
            </a:r>
            <a:endParaRPr>
              <a:latin typeface="IBM Plex Sans KR Medium"/>
              <a:ea typeface="IBM Plex Sans KR Medium"/>
              <a:cs typeface="IBM Plex Sans KR Medium"/>
              <a:sym typeface="IBM Plex Sans K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KR Medium"/>
              <a:ea typeface="IBM Plex Sans KR Medium"/>
              <a:cs typeface="IBM Plex Sans KR Medium"/>
              <a:sym typeface="IBM Plex Sans KR Medium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75" y="2583263"/>
            <a:ext cx="36671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025" y="1478388"/>
            <a:ext cx="3744000" cy="30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485700" y="2272500"/>
            <a:ext cx="204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 Medium"/>
                <a:ea typeface="IBM Plex Sans KR Medium"/>
                <a:cs typeface="IBM Plex Sans KR Medium"/>
                <a:sym typeface="IBM Plex Sans KR Medium"/>
              </a:rPr>
              <a:t>감 사 합 니 다</a:t>
            </a:r>
            <a:endParaRPr>
              <a:latin typeface="IBM Plex Sans KR Medium"/>
              <a:ea typeface="IBM Plex Sans KR Medium"/>
              <a:cs typeface="IBM Plex Sans KR Medium"/>
              <a:sym typeface="IBM Plex Sans KR Medium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499450" y="1213075"/>
            <a:ext cx="56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518575" y="1136875"/>
            <a:ext cx="10126200" cy="3706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 Medium"/>
                <a:ea typeface="IBM Plex Sans KR Medium"/>
                <a:cs typeface="IBM Plex Sans KR Medium"/>
                <a:sym typeface="IBM Plex Sans KR Medium"/>
              </a:rPr>
              <a:t>목차</a:t>
            </a:r>
            <a:endParaRPr>
              <a:latin typeface="IBM Plex Sans KR Medium"/>
              <a:ea typeface="IBM Plex Sans KR Medium"/>
              <a:cs typeface="IBM Plex Sans KR Medium"/>
              <a:sym typeface="IBM Plex Sans KR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99450" y="1213075"/>
            <a:ext cx="56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643600" y="1289275"/>
            <a:ext cx="3856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ko" sz="1800">
                <a:solidFill>
                  <a:schemeClr val="dk1"/>
                </a:solidFill>
              </a:rPr>
              <a:t>데이터 상황설정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ko" sz="1800">
                <a:solidFill>
                  <a:schemeClr val="dk1"/>
                </a:solidFill>
              </a:rPr>
              <a:t>가설설정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ko" sz="1800">
                <a:solidFill>
                  <a:schemeClr val="dk1"/>
                </a:solidFill>
              </a:rPr>
              <a:t>데이터 전처리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ko" sz="1800">
                <a:solidFill>
                  <a:schemeClr val="dk1"/>
                </a:solidFill>
              </a:rPr>
              <a:t>지역별 게임 장르 선호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ko" sz="1800">
                <a:solidFill>
                  <a:schemeClr val="dk1"/>
                </a:solidFill>
              </a:rPr>
              <a:t>지역별 게임 플랫폼 선호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ko" sz="1800">
                <a:solidFill>
                  <a:schemeClr val="dk1"/>
                </a:solidFill>
              </a:rPr>
              <a:t>연도별 게임장르 트렌드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ko" sz="1800">
                <a:solidFill>
                  <a:schemeClr val="dk1"/>
                </a:solidFill>
              </a:rPr>
              <a:t>연도별 플랫폼 트렌드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ko" sz="1800">
                <a:solidFill>
                  <a:schemeClr val="dk1"/>
                </a:solidFill>
              </a:rPr>
              <a:t>인기 많은 게임은 무엇인가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ko" sz="1800">
                <a:solidFill>
                  <a:schemeClr val="dk1"/>
                </a:solidFill>
              </a:rPr>
              <a:t>다음 분기 게임 설계 목표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39018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 Medium"/>
                <a:ea typeface="IBM Plex Sans KR Medium"/>
                <a:cs typeface="IBM Plex Sans KR Medium"/>
                <a:sym typeface="IBM Plex Sans KR Medium"/>
              </a:rPr>
              <a:t>데이터 상황설정</a:t>
            </a:r>
            <a:endParaRPr>
              <a:latin typeface="IBM Plex Sans KR Medium"/>
              <a:ea typeface="IBM Plex Sans KR Medium"/>
              <a:cs typeface="IBM Plex Sans KR Medium"/>
              <a:sym typeface="IBM Plex Sans KR Medium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57200" y="1386525"/>
            <a:ext cx="3901800" cy="3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상황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2017년 1분기를 앞두고 pc platform을 메인으로 다룬 수출중심의 소규모 게임회사가 트렌드에 맞춰 </a:t>
            </a:r>
            <a:r>
              <a:rPr lang="ko">
                <a:solidFill>
                  <a:schemeClr val="dk1"/>
                </a:solidFill>
              </a:rPr>
              <a:t>모바일과 콘솔 중심으로 변화하고자 한다.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목표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: 특정 시장을 중심으로 다수의 유저를 보유한 플랫폼에 적합한 장르의 게임을 선택한다.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804200" y="445025"/>
            <a:ext cx="39018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 Medium"/>
                <a:ea typeface="IBM Plex Sans KR Medium"/>
                <a:cs typeface="IBM Plex Sans KR Medium"/>
                <a:sym typeface="IBM Plex Sans KR Medium"/>
              </a:rPr>
              <a:t>가설설정</a:t>
            </a:r>
            <a:endParaRPr>
              <a:latin typeface="IBM Plex Sans KR Medium"/>
              <a:ea typeface="IBM Plex Sans KR Medium"/>
              <a:cs typeface="IBM Plex Sans KR Medium"/>
              <a:sym typeface="IBM Plex Sans KR Medium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804200" y="1386525"/>
            <a:ext cx="3901800" cy="3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▶ 지역별 게임의 선호차이가 존재하는가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/>
              <a:t>지역마다 게임장르에 따른 매출차가 있을 것이다.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▶연도별 게임의 트렌드가 존재하는가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연도별로 출시한 게임 장르에  트렌드가 존재 할 것이다.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연도에 따라 플랫폼의 인기는 차이가 있을 것이다.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 Medium"/>
                <a:ea typeface="IBM Plex Sans KR Medium"/>
                <a:cs typeface="IBM Plex Sans KR Medium"/>
                <a:sym typeface="IBM Plex Sans KR Medium"/>
              </a:rPr>
              <a:t>데이터 전처리</a:t>
            </a:r>
            <a:endParaRPr>
              <a:latin typeface="IBM Plex Sans KR Medium"/>
              <a:ea typeface="IBM Plex Sans KR Medium"/>
              <a:cs typeface="IBM Plex Sans KR Medium"/>
              <a:sym typeface="IBM Plex Sans KR Medium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92700" y="1862475"/>
            <a:ext cx="3214800" cy="225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○ </a:t>
            </a:r>
            <a:r>
              <a:rPr lang="ko" sz="1600"/>
              <a:t>Missing Value                                                                                                    : Year, Genre, Publisher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○ </a:t>
            </a:r>
            <a:r>
              <a:rPr lang="ko" sz="1600">
                <a:solidFill>
                  <a:schemeClr val="dk1"/>
                </a:solidFill>
              </a:rPr>
              <a:t>Year column : Dtype, format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○ </a:t>
            </a:r>
            <a:r>
              <a:rPr lang="ko" sz="1600">
                <a:solidFill>
                  <a:schemeClr val="dk1"/>
                </a:solidFill>
              </a:rPr>
              <a:t>Sales column : Dtype, format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○ </a:t>
            </a:r>
            <a:r>
              <a:rPr lang="ko" sz="1600"/>
              <a:t>Unnamed: 0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○ </a:t>
            </a:r>
            <a:r>
              <a:rPr lang="ko" sz="1600"/>
              <a:t>duplicates</a:t>
            </a:r>
            <a:endParaRPr sz="1600"/>
          </a:p>
        </p:txBody>
      </p:sp>
      <p:sp>
        <p:nvSpPr>
          <p:cNvPr id="79" name="Google Shape;79;p16"/>
          <p:cNvSpPr/>
          <p:nvPr/>
        </p:nvSpPr>
        <p:spPr>
          <a:xfrm>
            <a:off x="311700" y="1386525"/>
            <a:ext cx="4134000" cy="320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50" y="1535937"/>
            <a:ext cx="3346100" cy="29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892700" y="1386525"/>
            <a:ext cx="3214800" cy="461700"/>
          </a:xfrm>
          <a:prstGeom prst="rect">
            <a:avLst/>
          </a:prstGeom>
          <a:solidFill>
            <a:srgbClr val="FDFAF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품질의 문제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741300" y="2911175"/>
            <a:ext cx="35391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127950" y="2921463"/>
            <a:ext cx="297600" cy="137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071900" y="3403745"/>
            <a:ext cx="297600" cy="875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 Medium"/>
                <a:ea typeface="IBM Plex Sans KR Medium"/>
                <a:cs typeface="IBM Plex Sans KR Medium"/>
                <a:sym typeface="IBM Plex Sans KR Medium"/>
              </a:rPr>
              <a:t>데이터 전처리</a:t>
            </a:r>
            <a:endParaRPr>
              <a:latin typeface="IBM Plex Sans KR Medium"/>
              <a:ea typeface="IBM Plex Sans KR Medium"/>
              <a:cs typeface="IBM Plex Sans KR Medium"/>
              <a:sym typeface="IBM Plex Sans KR Medium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8675"/>
            <a:ext cx="9143998" cy="142562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3516575" y="1774525"/>
            <a:ext cx="539700" cy="539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7305300" y="2250000"/>
            <a:ext cx="539700" cy="539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466775" y="1671225"/>
            <a:ext cx="769200" cy="1469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 Medium"/>
                <a:ea typeface="IBM Plex Sans KR Medium"/>
                <a:cs typeface="IBM Plex Sans KR Medium"/>
                <a:sym typeface="IBM Plex Sans KR Medium"/>
              </a:rPr>
              <a:t>데이터 전처리</a:t>
            </a:r>
            <a:endParaRPr>
              <a:latin typeface="IBM Plex Sans KR Medium"/>
              <a:ea typeface="IBM Plex Sans KR Medium"/>
              <a:cs typeface="IBM Plex Sans KR Medium"/>
              <a:sym typeface="IBM Plex Sans KR Medium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1487"/>
            <a:ext cx="9143999" cy="3592025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8"/>
          <p:cNvSpPr/>
          <p:nvPr/>
        </p:nvSpPr>
        <p:spPr>
          <a:xfrm>
            <a:off x="84200" y="1708675"/>
            <a:ext cx="9061200" cy="54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84200" y="4173275"/>
            <a:ext cx="9061200" cy="54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241100" y="3409775"/>
            <a:ext cx="495600" cy="5412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964000" y="2836888"/>
            <a:ext cx="495600" cy="5412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59600" y="2479388"/>
            <a:ext cx="495600" cy="5412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1611200" y="1936375"/>
            <a:ext cx="5889600" cy="310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 Medium"/>
                <a:ea typeface="IBM Plex Sans KR Medium"/>
                <a:cs typeface="IBM Plex Sans KR Medium"/>
                <a:sym typeface="IBM Plex Sans KR Medium"/>
              </a:rPr>
              <a:t>지역별 게임 장르 선호 </a:t>
            </a:r>
            <a:endParaRPr>
              <a:latin typeface="IBM Plex Sans KR Medium"/>
              <a:ea typeface="IBM Plex Sans KR Medium"/>
              <a:cs typeface="IBM Plex Sans KR Medium"/>
              <a:sym typeface="IBM Plex Sans KR Medium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57200" y="1176225"/>
            <a:ext cx="8248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 구분 기준:  게임 판매량이 높은 지역 3곳과 그외지역. 총 4지역으로 구분된 자료를 이용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지역별로 선호하는 게임의 장르가 다를 것으로 보인다다.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200" y="2050075"/>
            <a:ext cx="16668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800" y="2050075"/>
            <a:ext cx="16668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1200" y="3490075"/>
            <a:ext cx="16668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0800" y="3490075"/>
            <a:ext cx="16668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1611200" y="1936375"/>
            <a:ext cx="5889600" cy="310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 Medium"/>
                <a:ea typeface="IBM Plex Sans KR Medium"/>
                <a:cs typeface="IBM Plex Sans KR Medium"/>
                <a:sym typeface="IBM Plex Sans KR Medium"/>
              </a:rPr>
              <a:t>지역별 게임 플랫폼 선호 </a:t>
            </a:r>
            <a:endParaRPr>
              <a:latin typeface="IBM Plex Sans KR Medium"/>
              <a:ea typeface="IBM Plex Sans KR Medium"/>
              <a:cs typeface="IBM Plex Sans KR Medium"/>
              <a:sym typeface="IBM Plex Sans KR Medium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57200" y="1176225"/>
            <a:ext cx="8248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 구분 기준:  게임 판매량이 높은 지역 3곳과 그외지역. 총 4지역으로 구분된 자료를 이용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지역별로 선호하는 플랫폼은 유사할 것으로 보인다.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575" y="1977350"/>
            <a:ext cx="16668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475" y="1977350"/>
            <a:ext cx="1666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569" y="3499275"/>
            <a:ext cx="1666875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3588" y="3524325"/>
            <a:ext cx="1666875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1611200" y="1936375"/>
            <a:ext cx="5889600" cy="310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>
                <a:latin typeface="IBM Plex Sans KR Medium"/>
                <a:ea typeface="IBM Plex Sans KR Medium"/>
                <a:cs typeface="IBM Plex Sans KR Medium"/>
                <a:sym typeface="IBM Plex Sans KR Medium"/>
              </a:rPr>
              <a:t>연도별 게임장르 트렌드 </a:t>
            </a:r>
            <a:endParaRPr>
              <a:latin typeface="IBM Plex Sans KR Medium"/>
              <a:ea typeface="IBM Plex Sans KR Medium"/>
              <a:cs typeface="IBM Plex Sans KR Medium"/>
              <a:sym typeface="IBM Plex Sans KR Medium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457200" y="1176225"/>
            <a:ext cx="8248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1991년부터 2016년까지의 자료를 5년단위로 구분하여 트렌드 변화를 파악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최근 10년을 살펴보면 Action장르의 인기가 가장 높음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025" y="2237525"/>
            <a:ext cx="4733925" cy="25050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