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3" r:id="rId7"/>
    <p:sldId id="261" r:id="rId8"/>
    <p:sldId id="264" r:id="rId9"/>
    <p:sldId id="265" r:id="rId10"/>
    <p:sldId id="267" r:id="rId11"/>
    <p:sldId id="268" r:id="rId12"/>
    <p:sldId id="266"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p:cViewPr varScale="1">
        <p:scale>
          <a:sx n="85" d="100"/>
          <a:sy n="85" d="100"/>
        </p:scale>
        <p:origin x="34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311A7D-C84C-46E5-9910-FD013D264B05}"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8ACF2D-877E-48A4-BE2A-F54AE9D3E73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5412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11A7D-C84C-46E5-9910-FD013D264B05}"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8ACF2D-877E-48A4-BE2A-F54AE9D3E736}" type="slidenum">
              <a:rPr lang="en-IN" smtClean="0"/>
              <a:t>‹#›</a:t>
            </a:fld>
            <a:endParaRPr lang="en-IN"/>
          </a:p>
        </p:txBody>
      </p:sp>
    </p:spTree>
    <p:extLst>
      <p:ext uri="{BB962C8B-B14F-4D97-AF65-F5344CB8AC3E}">
        <p14:creationId xmlns:p14="http://schemas.microsoft.com/office/powerpoint/2010/main" val="1390526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11A7D-C84C-46E5-9910-FD013D264B05}"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8ACF2D-877E-48A4-BE2A-F54AE9D3E736}" type="slidenum">
              <a:rPr lang="en-IN" smtClean="0"/>
              <a:t>‹#›</a:t>
            </a:fld>
            <a:endParaRPr lang="en-IN"/>
          </a:p>
        </p:txBody>
      </p:sp>
    </p:spTree>
    <p:extLst>
      <p:ext uri="{BB962C8B-B14F-4D97-AF65-F5344CB8AC3E}">
        <p14:creationId xmlns:p14="http://schemas.microsoft.com/office/powerpoint/2010/main" val="2278192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11A7D-C84C-46E5-9910-FD013D264B05}"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8ACF2D-877E-48A4-BE2A-F54AE9D3E736}" type="slidenum">
              <a:rPr lang="en-IN" smtClean="0"/>
              <a:t>‹#›</a:t>
            </a:fld>
            <a:endParaRPr lang="en-IN"/>
          </a:p>
        </p:txBody>
      </p:sp>
    </p:spTree>
    <p:extLst>
      <p:ext uri="{BB962C8B-B14F-4D97-AF65-F5344CB8AC3E}">
        <p14:creationId xmlns:p14="http://schemas.microsoft.com/office/powerpoint/2010/main" val="661348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311A7D-C84C-46E5-9910-FD013D264B05}"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8ACF2D-877E-48A4-BE2A-F54AE9D3E73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1266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311A7D-C84C-46E5-9910-FD013D264B05}" type="datetimeFigureOut">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8ACF2D-877E-48A4-BE2A-F54AE9D3E736}" type="slidenum">
              <a:rPr lang="en-IN" smtClean="0"/>
              <a:t>‹#›</a:t>
            </a:fld>
            <a:endParaRPr lang="en-IN"/>
          </a:p>
        </p:txBody>
      </p:sp>
    </p:spTree>
    <p:extLst>
      <p:ext uri="{BB962C8B-B14F-4D97-AF65-F5344CB8AC3E}">
        <p14:creationId xmlns:p14="http://schemas.microsoft.com/office/powerpoint/2010/main" val="1196307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311A7D-C84C-46E5-9910-FD013D264B05}" type="datetimeFigureOut">
              <a:rPr lang="en-IN" smtClean="0"/>
              <a:t>11-01-2024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8ACF2D-877E-48A4-BE2A-F54AE9D3E736}" type="slidenum">
              <a:rPr lang="en-IN" smtClean="0"/>
              <a:t>‹#›</a:t>
            </a:fld>
            <a:endParaRPr lang="en-IN"/>
          </a:p>
        </p:txBody>
      </p:sp>
    </p:spTree>
    <p:extLst>
      <p:ext uri="{BB962C8B-B14F-4D97-AF65-F5344CB8AC3E}">
        <p14:creationId xmlns:p14="http://schemas.microsoft.com/office/powerpoint/2010/main" val="4053007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311A7D-C84C-46E5-9910-FD013D264B05}" type="datetimeFigureOut">
              <a:rPr lang="en-IN" smtClean="0"/>
              <a:t>11-01-2024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8ACF2D-877E-48A4-BE2A-F54AE9D3E736}" type="slidenum">
              <a:rPr lang="en-IN" smtClean="0"/>
              <a:t>‹#›</a:t>
            </a:fld>
            <a:endParaRPr lang="en-IN"/>
          </a:p>
        </p:txBody>
      </p:sp>
    </p:spTree>
    <p:extLst>
      <p:ext uri="{BB962C8B-B14F-4D97-AF65-F5344CB8AC3E}">
        <p14:creationId xmlns:p14="http://schemas.microsoft.com/office/powerpoint/2010/main" val="4294480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F311A7D-C84C-46E5-9910-FD013D264B05}" type="datetimeFigureOut">
              <a:rPr lang="en-IN" smtClean="0"/>
              <a:t>11-01-2024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48ACF2D-877E-48A4-BE2A-F54AE9D3E736}" type="slidenum">
              <a:rPr lang="en-IN" smtClean="0"/>
              <a:t>‹#›</a:t>
            </a:fld>
            <a:endParaRPr lang="en-IN"/>
          </a:p>
        </p:txBody>
      </p:sp>
    </p:spTree>
    <p:extLst>
      <p:ext uri="{BB962C8B-B14F-4D97-AF65-F5344CB8AC3E}">
        <p14:creationId xmlns:p14="http://schemas.microsoft.com/office/powerpoint/2010/main" val="1936332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F311A7D-C84C-46E5-9910-FD013D264B05}" type="datetimeFigureOut">
              <a:rPr lang="en-IN" smtClean="0"/>
              <a:t>11-01-2024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48ACF2D-877E-48A4-BE2A-F54AE9D3E736}" type="slidenum">
              <a:rPr lang="en-IN" smtClean="0"/>
              <a:t>‹#›</a:t>
            </a:fld>
            <a:endParaRPr lang="en-IN"/>
          </a:p>
        </p:txBody>
      </p:sp>
    </p:spTree>
    <p:extLst>
      <p:ext uri="{BB962C8B-B14F-4D97-AF65-F5344CB8AC3E}">
        <p14:creationId xmlns:p14="http://schemas.microsoft.com/office/powerpoint/2010/main" val="179871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311A7D-C84C-46E5-9910-FD013D264B05}" type="datetimeFigureOut">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8ACF2D-877E-48A4-BE2A-F54AE9D3E736}" type="slidenum">
              <a:rPr lang="en-IN" smtClean="0"/>
              <a:t>‹#›</a:t>
            </a:fld>
            <a:endParaRPr lang="en-IN"/>
          </a:p>
        </p:txBody>
      </p:sp>
    </p:spTree>
    <p:extLst>
      <p:ext uri="{BB962C8B-B14F-4D97-AF65-F5344CB8AC3E}">
        <p14:creationId xmlns:p14="http://schemas.microsoft.com/office/powerpoint/2010/main" val="3998688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F311A7D-C84C-46E5-9910-FD013D264B05}" type="datetimeFigureOut">
              <a:rPr lang="en-IN" smtClean="0"/>
              <a:t>11-01-2024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48ACF2D-877E-48A4-BE2A-F54AE9D3E73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6164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0E994-3068-C5A4-9E31-3D2402143D0B}"/>
              </a:ext>
            </a:extLst>
          </p:cNvPr>
          <p:cNvSpPr>
            <a:spLocks noGrp="1"/>
          </p:cNvSpPr>
          <p:nvPr>
            <p:ph type="ctrTitle"/>
          </p:nvPr>
        </p:nvSpPr>
        <p:spPr/>
        <p:txBody>
          <a:bodyPr/>
          <a:lstStyle/>
          <a:p>
            <a:r>
              <a:rPr lang="en-IN" dirty="0"/>
              <a:t>Multi and Hybrid </a:t>
            </a:r>
            <a:br>
              <a:rPr lang="en-IN" dirty="0"/>
            </a:br>
            <a:r>
              <a:rPr lang="en-IN" dirty="0"/>
              <a:t>Cloud Computing</a:t>
            </a:r>
          </a:p>
        </p:txBody>
      </p:sp>
    </p:spTree>
    <p:extLst>
      <p:ext uri="{BB962C8B-B14F-4D97-AF65-F5344CB8AC3E}">
        <p14:creationId xmlns:p14="http://schemas.microsoft.com/office/powerpoint/2010/main" val="980802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B2E96-FFEB-2212-173B-3E5B90520A63}"/>
              </a:ext>
            </a:extLst>
          </p:cNvPr>
          <p:cNvPicPr>
            <a:picLocks noChangeAspect="1"/>
          </p:cNvPicPr>
          <p:nvPr/>
        </p:nvPicPr>
        <p:blipFill>
          <a:blip r:embed="rId2"/>
          <a:stretch>
            <a:fillRect/>
          </a:stretch>
        </p:blipFill>
        <p:spPr>
          <a:xfrm>
            <a:off x="2358046" y="0"/>
            <a:ext cx="7475907" cy="6239435"/>
          </a:xfrm>
          <a:prstGeom prst="rect">
            <a:avLst/>
          </a:prstGeom>
        </p:spPr>
      </p:pic>
    </p:spTree>
    <p:extLst>
      <p:ext uri="{BB962C8B-B14F-4D97-AF65-F5344CB8AC3E}">
        <p14:creationId xmlns:p14="http://schemas.microsoft.com/office/powerpoint/2010/main" val="4054611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B108B9-B63C-D3FD-6DF7-32C4CCF0CF68}"/>
              </a:ext>
            </a:extLst>
          </p:cNvPr>
          <p:cNvPicPr>
            <a:picLocks noChangeAspect="1"/>
          </p:cNvPicPr>
          <p:nvPr/>
        </p:nvPicPr>
        <p:blipFill>
          <a:blip r:embed="rId2"/>
          <a:stretch>
            <a:fillRect/>
          </a:stretch>
        </p:blipFill>
        <p:spPr>
          <a:xfrm>
            <a:off x="1304925" y="112619"/>
            <a:ext cx="9582150" cy="6076950"/>
          </a:xfrm>
          <a:prstGeom prst="rect">
            <a:avLst/>
          </a:prstGeom>
        </p:spPr>
      </p:pic>
    </p:spTree>
    <p:extLst>
      <p:ext uri="{BB962C8B-B14F-4D97-AF65-F5344CB8AC3E}">
        <p14:creationId xmlns:p14="http://schemas.microsoft.com/office/powerpoint/2010/main" val="4159738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9EEF-CF02-58CD-6C9D-E301B0833F93}"/>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83229D6A-FB37-4C40-6179-65083F516003}"/>
              </a:ext>
            </a:extLst>
          </p:cNvPr>
          <p:cNvSpPr>
            <a:spLocks noGrp="1"/>
          </p:cNvSpPr>
          <p:nvPr>
            <p:ph idx="1"/>
          </p:nvPr>
        </p:nvSpPr>
        <p:spPr>
          <a:xfrm>
            <a:off x="1097280" y="1845734"/>
            <a:ext cx="10058400" cy="3882713"/>
          </a:xfrm>
        </p:spPr>
        <p:txBody>
          <a:bodyPr/>
          <a:lstStyle/>
          <a:p>
            <a:pPr>
              <a:buFont typeface="Courier New" panose="02070309020205020404" pitchFamily="49" charset="0"/>
              <a:buChar char="o"/>
            </a:pPr>
            <a:r>
              <a:rPr lang="en-US" dirty="0"/>
              <a:t> This is how Multi and Hybrid Cloud Computing serve as versatile paradigms, allowing organizations to optimize performance and flexibility through the strategic integration of diverse cloud deployment models. </a:t>
            </a:r>
          </a:p>
          <a:p>
            <a:pPr>
              <a:buFont typeface="Courier New" panose="02070309020205020404" pitchFamily="49" charset="0"/>
              <a:buChar char="o"/>
            </a:pPr>
            <a:r>
              <a:rPr lang="en-US" dirty="0"/>
              <a:t> While these approaches offer significant benefits, our exploration has unveiled research gaps, particularly in the realms of energy-efficient resource management and security. </a:t>
            </a:r>
          </a:p>
          <a:p>
            <a:pPr>
              <a:buFont typeface="Courier New" panose="02070309020205020404" pitchFamily="49" charset="0"/>
              <a:buChar char="o"/>
            </a:pPr>
            <a:r>
              <a:rPr lang="en-US" dirty="0"/>
              <a:t>To address these challenges, a pioneering solution involves leveraging blockchain technology to enhance the green and secure aspects of Multi and Hybrid Cloud Computing.</a:t>
            </a:r>
          </a:p>
          <a:p>
            <a:pPr>
              <a:buFont typeface="Courier New" panose="02070309020205020404" pitchFamily="49" charset="0"/>
              <a:buChar char="o"/>
            </a:pPr>
            <a:r>
              <a:rPr lang="en-US" dirty="0"/>
              <a:t> By implementing blockchain for secure data transactions and adopting decentralized consensus mechanisms, organizations can not only fortify the security posture of their cloud infrastructures but also establish a transparent and efficient ecosystem for sustainable resource management. </a:t>
            </a:r>
            <a:endParaRPr lang="en-IN" dirty="0"/>
          </a:p>
        </p:txBody>
      </p:sp>
    </p:spTree>
    <p:extLst>
      <p:ext uri="{BB962C8B-B14F-4D97-AF65-F5344CB8AC3E}">
        <p14:creationId xmlns:p14="http://schemas.microsoft.com/office/powerpoint/2010/main" val="3278620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2CE2B-7536-3412-E79F-5A7FD82E5E0C}"/>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7EEE2B3A-58EC-7CB1-8D09-8418EAA8EA24}"/>
              </a:ext>
            </a:extLst>
          </p:cNvPr>
          <p:cNvSpPr>
            <a:spLocks noGrp="1"/>
          </p:cNvSpPr>
          <p:nvPr>
            <p:ph idx="1"/>
          </p:nvPr>
        </p:nvSpPr>
        <p:spPr/>
        <p:txBody>
          <a:bodyPr>
            <a:normAutofit fontScale="85000" lnSpcReduction="10000"/>
          </a:bodyPr>
          <a:lstStyle/>
          <a:p>
            <a:r>
              <a:rPr lang="en-IN" dirty="0"/>
              <a:t>[1] A. </a:t>
            </a:r>
            <a:r>
              <a:rPr lang="en-IN" dirty="0" err="1"/>
              <a:t>Celesti</a:t>
            </a:r>
            <a:r>
              <a:rPr lang="en-IN" dirty="0"/>
              <a:t>, A. </a:t>
            </a:r>
            <a:r>
              <a:rPr lang="en-IN" dirty="0" err="1"/>
              <a:t>Galletta</a:t>
            </a:r>
            <a:r>
              <a:rPr lang="en-IN" dirty="0"/>
              <a:t>, M. Fazio, and M. </a:t>
            </a:r>
            <a:r>
              <a:rPr lang="en-IN" dirty="0" err="1"/>
              <a:t>Villari</a:t>
            </a:r>
            <a:r>
              <a:rPr lang="en-IN" dirty="0"/>
              <a:t>, “Towards hybrid </a:t>
            </a:r>
            <a:r>
              <a:rPr lang="en-IN" dirty="0" err="1"/>
              <a:t>multicloud</a:t>
            </a:r>
            <a:r>
              <a:rPr lang="en-IN" dirty="0"/>
              <a:t> storage systems: Understanding how to perform data transfer,” Big Data Research, vol. 16, pp. 1–17, 2019.</a:t>
            </a:r>
          </a:p>
          <a:p>
            <a:r>
              <a:rPr lang="en-IN" dirty="0"/>
              <a:t>[2] M. T. Islam, H. Wu, S. </a:t>
            </a:r>
            <a:r>
              <a:rPr lang="en-IN" dirty="0" err="1"/>
              <a:t>Karunasekera</a:t>
            </a:r>
            <a:r>
              <a:rPr lang="en-IN" dirty="0"/>
              <a:t>, and R. </a:t>
            </a:r>
            <a:r>
              <a:rPr lang="en-IN" dirty="0" err="1"/>
              <a:t>Buyya</a:t>
            </a:r>
            <a:r>
              <a:rPr lang="en-IN" dirty="0"/>
              <a:t>, “Sla-based scheduling of spark jobs in hybrid cloud computing environments,” IEEE Transactions on Computers, vol. 71, no. 5, pp. 1117–1132, 2022.</a:t>
            </a:r>
            <a:endParaRPr lang="en-US" dirty="0"/>
          </a:p>
          <a:p>
            <a:r>
              <a:rPr lang="en-US" dirty="0"/>
              <a:t>[3] P. </a:t>
            </a:r>
            <a:r>
              <a:rPr lang="en-US" dirty="0" err="1"/>
              <a:t>Vaish</a:t>
            </a:r>
            <a:r>
              <a:rPr lang="en-US" dirty="0"/>
              <a:t>, N. Anand, and G. Sharma, “Dealing heavy </a:t>
            </a:r>
            <a:r>
              <a:rPr lang="en-US" dirty="0" err="1"/>
              <a:t>iot</a:t>
            </a:r>
            <a:r>
              <a:rPr lang="en-US" dirty="0"/>
              <a:t> systems with hybrid cloud platform,” in 2022 IEEE Conference on Interdisciplinary Approaches in Tech</a:t>
            </a:r>
          </a:p>
          <a:p>
            <a:r>
              <a:rPr lang="en-IN" dirty="0"/>
              <a:t>[4] N. </a:t>
            </a:r>
            <a:r>
              <a:rPr lang="en-IN" dirty="0" err="1"/>
              <a:t>Garigipati</a:t>
            </a:r>
            <a:r>
              <a:rPr lang="en-IN" dirty="0"/>
              <a:t>, S. </a:t>
            </a:r>
            <a:r>
              <a:rPr lang="en-IN" dirty="0" err="1"/>
              <a:t>Srithar</a:t>
            </a:r>
            <a:r>
              <a:rPr lang="en-IN" dirty="0"/>
              <a:t>, and V. Reddy, “A multi-layered hybrid security algorithm based on integrity for the cloud computing environment,” in 2023 2nd International Conference on Edge Computing and Applications (ICECAA), pp. 50–57, 2023. </a:t>
            </a:r>
          </a:p>
          <a:p>
            <a:r>
              <a:rPr lang="en-IN" dirty="0"/>
              <a:t>[5] </a:t>
            </a:r>
            <a:r>
              <a:rPr lang="en-US" dirty="0"/>
              <a:t>J. Hong, T. </a:t>
            </a:r>
            <a:r>
              <a:rPr lang="en-US" dirty="0" err="1"/>
              <a:t>Dreibholz</a:t>
            </a:r>
            <a:r>
              <a:rPr lang="en-US" dirty="0"/>
              <a:t>, J. Schenkel, and J. Hu, An Overview of Multi-cloud Computing, pp. 1055–1068. 03 2019.</a:t>
            </a:r>
          </a:p>
          <a:p>
            <a:r>
              <a:rPr lang="en-US" dirty="0"/>
              <a:t>[6] R. </a:t>
            </a:r>
            <a:r>
              <a:rPr lang="en-US" dirty="0" err="1"/>
              <a:t>Nedzelský</a:t>
            </a:r>
            <a:r>
              <a:rPr lang="en-US" dirty="0"/>
              <a:t>, “Hybrid cloud computing: Security aspects and challenges,” 05 2019.</a:t>
            </a:r>
          </a:p>
          <a:p>
            <a:r>
              <a:rPr lang="en-US" dirty="0"/>
              <a:t>[7] Geetanjali and S. J. Quraishi, “Energy savings using green cloud computing,” in 2022 Third International Conference on Intelligent Computing </a:t>
            </a:r>
            <a:r>
              <a:rPr lang="en-IN" dirty="0"/>
              <a:t>Instrumentation and Control Technologies (ICICICT), pp. 1496–1500, 2022.</a:t>
            </a:r>
            <a:endParaRPr lang="en-US" dirty="0"/>
          </a:p>
          <a:p>
            <a:endParaRPr lang="en-US" dirty="0"/>
          </a:p>
          <a:p>
            <a:endParaRPr lang="en-US" dirty="0"/>
          </a:p>
        </p:txBody>
      </p:sp>
    </p:spTree>
    <p:extLst>
      <p:ext uri="{BB962C8B-B14F-4D97-AF65-F5344CB8AC3E}">
        <p14:creationId xmlns:p14="http://schemas.microsoft.com/office/powerpoint/2010/main" val="4060375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C055-9919-5203-9E9C-A9D0F37FA55A}"/>
              </a:ext>
            </a:extLst>
          </p:cNvPr>
          <p:cNvSpPr>
            <a:spLocks noGrp="1"/>
          </p:cNvSpPr>
          <p:nvPr>
            <p:ph type="title"/>
          </p:nvPr>
        </p:nvSpPr>
        <p:spPr/>
        <p:txBody>
          <a:bodyPr/>
          <a:lstStyle/>
          <a:p>
            <a:r>
              <a:rPr lang="en-IN" dirty="0"/>
              <a:t>Index</a:t>
            </a:r>
          </a:p>
        </p:txBody>
      </p:sp>
      <p:sp>
        <p:nvSpPr>
          <p:cNvPr id="3" name="Content Placeholder 2">
            <a:extLst>
              <a:ext uri="{FF2B5EF4-FFF2-40B4-BE49-F238E27FC236}">
                <a16:creationId xmlns:a16="http://schemas.microsoft.com/office/drawing/2014/main" id="{34594B80-72DA-0775-8FA3-355D9DC3ABE7}"/>
              </a:ext>
            </a:extLst>
          </p:cNvPr>
          <p:cNvSpPr>
            <a:spLocks noGrp="1"/>
          </p:cNvSpPr>
          <p:nvPr>
            <p:ph idx="1"/>
          </p:nvPr>
        </p:nvSpPr>
        <p:spPr/>
        <p:txBody>
          <a:bodyPr/>
          <a:lstStyle/>
          <a:p>
            <a:pPr>
              <a:lnSpc>
                <a:spcPct val="150000"/>
              </a:lnSpc>
              <a:buFont typeface="Courier New" panose="02070309020205020404" pitchFamily="49" charset="0"/>
              <a:buChar char="o"/>
            </a:pPr>
            <a:r>
              <a:rPr lang="en-IN" dirty="0"/>
              <a:t> Introduction</a:t>
            </a:r>
          </a:p>
          <a:p>
            <a:pPr>
              <a:lnSpc>
                <a:spcPct val="150000"/>
              </a:lnSpc>
              <a:buFont typeface="Courier New" panose="02070309020205020404" pitchFamily="49" charset="0"/>
              <a:buChar char="o"/>
            </a:pPr>
            <a:r>
              <a:rPr lang="en-IN" dirty="0"/>
              <a:t> Multi and Hybrid Cloud Computing</a:t>
            </a:r>
          </a:p>
          <a:p>
            <a:pPr>
              <a:lnSpc>
                <a:spcPct val="150000"/>
              </a:lnSpc>
              <a:buFont typeface="Courier New" panose="02070309020205020404" pitchFamily="49" charset="0"/>
              <a:buChar char="o"/>
            </a:pPr>
            <a:r>
              <a:rPr lang="en-IN" dirty="0"/>
              <a:t> Literature Review</a:t>
            </a:r>
          </a:p>
          <a:p>
            <a:pPr>
              <a:lnSpc>
                <a:spcPct val="150000"/>
              </a:lnSpc>
              <a:buFont typeface="Courier New" panose="02070309020205020404" pitchFamily="49" charset="0"/>
              <a:buChar char="o"/>
            </a:pPr>
            <a:r>
              <a:rPr lang="en-IN" dirty="0"/>
              <a:t> </a:t>
            </a:r>
            <a:r>
              <a:rPr lang="en-US" dirty="0"/>
              <a:t>Related Concern and Solution</a:t>
            </a:r>
            <a:endParaRPr lang="en-IN" dirty="0"/>
          </a:p>
          <a:p>
            <a:pPr>
              <a:lnSpc>
                <a:spcPct val="150000"/>
              </a:lnSpc>
              <a:buFont typeface="Courier New" panose="02070309020205020404" pitchFamily="49" charset="0"/>
              <a:buChar char="o"/>
            </a:pPr>
            <a:r>
              <a:rPr lang="en-IN" dirty="0"/>
              <a:t> Methodology</a:t>
            </a:r>
          </a:p>
          <a:p>
            <a:pPr>
              <a:lnSpc>
                <a:spcPct val="150000"/>
              </a:lnSpc>
              <a:buFont typeface="Courier New" panose="02070309020205020404" pitchFamily="49" charset="0"/>
              <a:buChar char="o"/>
            </a:pPr>
            <a:r>
              <a:rPr lang="en-IN" dirty="0"/>
              <a:t> Conclusion</a:t>
            </a:r>
          </a:p>
        </p:txBody>
      </p:sp>
    </p:spTree>
    <p:extLst>
      <p:ext uri="{BB962C8B-B14F-4D97-AF65-F5344CB8AC3E}">
        <p14:creationId xmlns:p14="http://schemas.microsoft.com/office/powerpoint/2010/main" val="2371097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B9F0D-8528-92F3-A161-B0E632E779B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AEC6052-7286-8573-328A-CB56CC43B55C}"/>
              </a:ext>
            </a:extLst>
          </p:cNvPr>
          <p:cNvSpPr>
            <a:spLocks noGrp="1"/>
          </p:cNvSpPr>
          <p:nvPr>
            <p:ph idx="1"/>
          </p:nvPr>
        </p:nvSpPr>
        <p:spPr/>
        <p:txBody>
          <a:bodyPr>
            <a:normAutofit fontScale="92500"/>
          </a:bodyPr>
          <a:lstStyle/>
          <a:p>
            <a:pPr>
              <a:lnSpc>
                <a:spcPct val="110000"/>
              </a:lnSpc>
              <a:buFont typeface="Courier New" panose="02070309020205020404" pitchFamily="49" charset="0"/>
              <a:buChar char="o"/>
            </a:pPr>
            <a:r>
              <a:rPr lang="en-US" dirty="0"/>
              <a:t> Cloud computing is the way of accessing shared, configurable computer resources over the internet without on-premises infrastructure.</a:t>
            </a:r>
          </a:p>
          <a:p>
            <a:pPr>
              <a:lnSpc>
                <a:spcPct val="110000"/>
              </a:lnSpc>
              <a:buFont typeface="Courier New" panose="02070309020205020404" pitchFamily="49" charset="0"/>
              <a:buChar char="o"/>
            </a:pPr>
            <a:r>
              <a:rPr lang="en-US" dirty="0"/>
              <a:t> This enables organizations to optimize resource utilization, scale operations seamlessly, and foster new innovations by providing a platform for new developments.</a:t>
            </a:r>
          </a:p>
          <a:p>
            <a:pPr>
              <a:lnSpc>
                <a:spcPct val="110000"/>
              </a:lnSpc>
              <a:buFont typeface="Courier New" panose="02070309020205020404" pitchFamily="49" charset="0"/>
              <a:buChar char="o"/>
            </a:pPr>
            <a:r>
              <a:rPr lang="en-US" dirty="0"/>
              <a:t> The evolving landscape of cloud computing now demands a robust infrastructure that is possible to encompass compute power, storage capacity, network bandwidth, and security measures.</a:t>
            </a:r>
          </a:p>
          <a:p>
            <a:pPr>
              <a:lnSpc>
                <a:spcPct val="110000"/>
              </a:lnSpc>
              <a:buFont typeface="Courier New" panose="02070309020205020404" pitchFamily="49" charset="0"/>
              <a:buChar char="o"/>
            </a:pPr>
            <a:r>
              <a:rPr lang="en-IN" dirty="0"/>
              <a:t> </a:t>
            </a:r>
            <a:r>
              <a:rPr lang="en-US" dirty="0"/>
              <a:t>This necessities require a strategic planning to ensure optimal performance and resilience.</a:t>
            </a:r>
          </a:p>
          <a:p>
            <a:pPr>
              <a:lnSpc>
                <a:spcPct val="110000"/>
              </a:lnSpc>
              <a:buFont typeface="Courier New" panose="02070309020205020404" pitchFamily="49" charset="0"/>
              <a:buChar char="o"/>
            </a:pPr>
            <a:r>
              <a:rPr lang="en-US" dirty="0"/>
              <a:t> In this era, cloud computing has now been shaped to support diverse industries by enabling scalability, and adaptability to market demands. One such current application includes Multi and Hybrid Cloud computing which enables simultaneous use of services from various cloud providers.</a:t>
            </a:r>
            <a:endParaRPr lang="en-IN" dirty="0"/>
          </a:p>
        </p:txBody>
      </p:sp>
    </p:spTree>
    <p:extLst>
      <p:ext uri="{BB962C8B-B14F-4D97-AF65-F5344CB8AC3E}">
        <p14:creationId xmlns:p14="http://schemas.microsoft.com/office/powerpoint/2010/main" val="3358551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6423-13CE-42CA-C5DD-40BA7D372DC6}"/>
              </a:ext>
            </a:extLst>
          </p:cNvPr>
          <p:cNvSpPr>
            <a:spLocks noGrp="1"/>
          </p:cNvSpPr>
          <p:nvPr>
            <p:ph type="title"/>
          </p:nvPr>
        </p:nvSpPr>
        <p:spPr/>
        <p:txBody>
          <a:bodyPr/>
          <a:lstStyle/>
          <a:p>
            <a:r>
              <a:rPr lang="en-IN" dirty="0"/>
              <a:t>Multi and Hybrid Cloud Computing</a:t>
            </a:r>
          </a:p>
        </p:txBody>
      </p:sp>
      <p:sp>
        <p:nvSpPr>
          <p:cNvPr id="3" name="Content Placeholder 2">
            <a:extLst>
              <a:ext uri="{FF2B5EF4-FFF2-40B4-BE49-F238E27FC236}">
                <a16:creationId xmlns:a16="http://schemas.microsoft.com/office/drawing/2014/main" id="{30D40DAD-7608-BBDB-C386-7B3B2AABD245}"/>
              </a:ext>
            </a:extLst>
          </p:cNvPr>
          <p:cNvSpPr>
            <a:spLocks noGrp="1"/>
          </p:cNvSpPr>
          <p:nvPr>
            <p:ph idx="1"/>
          </p:nvPr>
        </p:nvSpPr>
        <p:spPr/>
        <p:txBody>
          <a:bodyPr/>
          <a:lstStyle/>
          <a:p>
            <a:pPr>
              <a:lnSpc>
                <a:spcPct val="100000"/>
              </a:lnSpc>
              <a:buFont typeface="Courier New" panose="02070309020205020404" pitchFamily="49" charset="0"/>
              <a:buChar char="o"/>
            </a:pPr>
            <a:r>
              <a:rPr lang="en-IN" dirty="0"/>
              <a:t> </a:t>
            </a:r>
            <a:r>
              <a:rPr lang="en-US" dirty="0"/>
              <a:t>Multi and Hybrid Cloud Computing refers to a strategic IT architecture that combines the benefits of multiple cloud deployment models to optimize performance, scalability, and flexibility.</a:t>
            </a:r>
          </a:p>
          <a:p>
            <a:pPr>
              <a:lnSpc>
                <a:spcPct val="100000"/>
              </a:lnSpc>
              <a:buFont typeface="Courier New" panose="02070309020205020404" pitchFamily="49" charset="0"/>
              <a:buChar char="o"/>
            </a:pPr>
            <a:r>
              <a:rPr lang="en-IN" dirty="0"/>
              <a:t> Multi-Cloud Computing </a:t>
            </a:r>
            <a:r>
              <a:rPr lang="en-US" dirty="0"/>
              <a:t>involves the use of services from two or more cloud providers, allowing organizations to select the most suitable services for specific workloads or applications.</a:t>
            </a:r>
          </a:p>
          <a:p>
            <a:pPr>
              <a:lnSpc>
                <a:spcPct val="100000"/>
              </a:lnSpc>
              <a:buFont typeface="Courier New" panose="02070309020205020404" pitchFamily="49" charset="0"/>
              <a:buChar char="o"/>
            </a:pPr>
            <a:r>
              <a:rPr lang="en-US" dirty="0"/>
              <a:t> It enables cost optimization by leveraging competitive pricing and diverse service offerings.</a:t>
            </a:r>
          </a:p>
          <a:p>
            <a:pPr>
              <a:lnSpc>
                <a:spcPct val="100000"/>
              </a:lnSpc>
              <a:buFont typeface="Courier New" panose="02070309020205020404" pitchFamily="49" charset="0"/>
              <a:buChar char="o"/>
            </a:pPr>
            <a:r>
              <a:rPr lang="en-US" dirty="0"/>
              <a:t> Hybrid Cloud Computing integrates on-premises infrastructure with one or more cloud providers to create a unified, flexible computing environment.</a:t>
            </a:r>
          </a:p>
          <a:p>
            <a:pPr>
              <a:lnSpc>
                <a:spcPct val="100000"/>
              </a:lnSpc>
              <a:buFont typeface="Courier New" panose="02070309020205020404" pitchFamily="49" charset="0"/>
              <a:buChar char="o"/>
            </a:pPr>
            <a:r>
              <a:rPr lang="en-US" dirty="0"/>
              <a:t> It provides the benefits of both public and private clouds, catering to varying security, compliance, and performance requirements.</a:t>
            </a:r>
            <a:endParaRPr lang="en-IN" dirty="0"/>
          </a:p>
        </p:txBody>
      </p:sp>
    </p:spTree>
    <p:extLst>
      <p:ext uri="{BB962C8B-B14F-4D97-AF65-F5344CB8AC3E}">
        <p14:creationId xmlns:p14="http://schemas.microsoft.com/office/powerpoint/2010/main" val="129410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D84C70-14C2-3322-5E05-58C74D86B912}"/>
              </a:ext>
            </a:extLst>
          </p:cNvPr>
          <p:cNvPicPr>
            <a:picLocks noChangeAspect="1"/>
          </p:cNvPicPr>
          <p:nvPr/>
        </p:nvPicPr>
        <p:blipFill>
          <a:blip r:embed="rId2"/>
          <a:stretch>
            <a:fillRect/>
          </a:stretch>
        </p:blipFill>
        <p:spPr>
          <a:xfrm>
            <a:off x="2921654" y="184616"/>
            <a:ext cx="6581775" cy="2867025"/>
          </a:xfrm>
          <a:prstGeom prst="rect">
            <a:avLst/>
          </a:prstGeom>
        </p:spPr>
      </p:pic>
      <p:pic>
        <p:nvPicPr>
          <p:cNvPr id="7" name="Picture 6">
            <a:extLst>
              <a:ext uri="{FF2B5EF4-FFF2-40B4-BE49-F238E27FC236}">
                <a16:creationId xmlns:a16="http://schemas.microsoft.com/office/drawing/2014/main" id="{D940B645-161F-36D2-D3D7-1BD10C15A48D}"/>
              </a:ext>
            </a:extLst>
          </p:cNvPr>
          <p:cNvPicPr>
            <a:picLocks noChangeAspect="1"/>
          </p:cNvPicPr>
          <p:nvPr/>
        </p:nvPicPr>
        <p:blipFill>
          <a:blip r:embed="rId3"/>
          <a:stretch>
            <a:fillRect/>
          </a:stretch>
        </p:blipFill>
        <p:spPr>
          <a:xfrm>
            <a:off x="557212" y="3178829"/>
            <a:ext cx="11077575" cy="2867025"/>
          </a:xfrm>
          <a:prstGeom prst="rect">
            <a:avLst/>
          </a:prstGeom>
        </p:spPr>
      </p:pic>
      <p:sp>
        <p:nvSpPr>
          <p:cNvPr id="2" name="TextBox 1">
            <a:extLst>
              <a:ext uri="{FF2B5EF4-FFF2-40B4-BE49-F238E27FC236}">
                <a16:creationId xmlns:a16="http://schemas.microsoft.com/office/drawing/2014/main" id="{DE4BC820-5C48-F7E9-8A1F-A910CEB547EC}"/>
              </a:ext>
            </a:extLst>
          </p:cNvPr>
          <p:cNvSpPr txBox="1"/>
          <p:nvPr/>
        </p:nvSpPr>
        <p:spPr>
          <a:xfrm>
            <a:off x="2581835" y="184616"/>
            <a:ext cx="510988" cy="369332"/>
          </a:xfrm>
          <a:prstGeom prst="rect">
            <a:avLst/>
          </a:prstGeom>
          <a:noFill/>
        </p:spPr>
        <p:txBody>
          <a:bodyPr wrap="square" rtlCol="0">
            <a:spAutoFit/>
          </a:bodyPr>
          <a:lstStyle/>
          <a:p>
            <a:r>
              <a:rPr lang="en-US" dirty="0"/>
              <a:t>[5]</a:t>
            </a:r>
            <a:endParaRPr lang="en-IN" dirty="0"/>
          </a:p>
        </p:txBody>
      </p:sp>
      <p:sp>
        <p:nvSpPr>
          <p:cNvPr id="4" name="TextBox 3">
            <a:extLst>
              <a:ext uri="{FF2B5EF4-FFF2-40B4-BE49-F238E27FC236}">
                <a16:creationId xmlns:a16="http://schemas.microsoft.com/office/drawing/2014/main" id="{2EB5CCF4-0408-CC85-CE20-8AB9490BBC64}"/>
              </a:ext>
            </a:extLst>
          </p:cNvPr>
          <p:cNvSpPr txBox="1"/>
          <p:nvPr/>
        </p:nvSpPr>
        <p:spPr>
          <a:xfrm>
            <a:off x="557212" y="2930569"/>
            <a:ext cx="6096000" cy="369332"/>
          </a:xfrm>
          <a:prstGeom prst="rect">
            <a:avLst/>
          </a:prstGeom>
          <a:noFill/>
        </p:spPr>
        <p:txBody>
          <a:bodyPr wrap="square">
            <a:spAutoFit/>
          </a:bodyPr>
          <a:lstStyle/>
          <a:p>
            <a:r>
              <a:rPr lang="en-US" dirty="0"/>
              <a:t>[6]</a:t>
            </a:r>
            <a:endParaRPr lang="en-IN" dirty="0"/>
          </a:p>
        </p:txBody>
      </p:sp>
    </p:spTree>
    <p:extLst>
      <p:ext uri="{BB962C8B-B14F-4D97-AF65-F5344CB8AC3E}">
        <p14:creationId xmlns:p14="http://schemas.microsoft.com/office/powerpoint/2010/main" val="94839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F498-171D-4674-EA47-FD7B87D83357}"/>
              </a:ext>
            </a:extLst>
          </p:cNvPr>
          <p:cNvSpPr>
            <a:spLocks noGrp="1"/>
          </p:cNvSpPr>
          <p:nvPr>
            <p:ph type="title"/>
          </p:nvPr>
        </p:nvSpPr>
        <p:spPr/>
        <p:txBody>
          <a:bodyPr/>
          <a:lstStyle/>
          <a:p>
            <a:r>
              <a:rPr lang="en-US" dirty="0"/>
              <a:t>Literature Review</a:t>
            </a:r>
            <a:endParaRPr lang="en-IN" dirty="0"/>
          </a:p>
        </p:txBody>
      </p:sp>
      <p:graphicFrame>
        <p:nvGraphicFramePr>
          <p:cNvPr id="13" name="Content Placeholder 12">
            <a:extLst>
              <a:ext uri="{FF2B5EF4-FFF2-40B4-BE49-F238E27FC236}">
                <a16:creationId xmlns:a16="http://schemas.microsoft.com/office/drawing/2014/main" id="{BF5DB22E-08D6-7026-D8B8-4E16E8BBEE37}"/>
              </a:ext>
            </a:extLst>
          </p:cNvPr>
          <p:cNvGraphicFramePr>
            <a:graphicFrameLocks noGrp="1"/>
          </p:cNvGraphicFramePr>
          <p:nvPr>
            <p:ph idx="1"/>
            <p:extLst>
              <p:ext uri="{D42A27DB-BD31-4B8C-83A1-F6EECF244321}">
                <p14:modId xmlns:p14="http://schemas.microsoft.com/office/powerpoint/2010/main" val="2595584043"/>
              </p:ext>
            </p:extLst>
          </p:nvPr>
        </p:nvGraphicFramePr>
        <p:xfrm>
          <a:off x="1097280" y="1737360"/>
          <a:ext cx="10216179" cy="4034958"/>
        </p:xfrm>
        <a:graphic>
          <a:graphicData uri="http://schemas.openxmlformats.org/drawingml/2006/table">
            <a:tbl>
              <a:tblPr firstRow="1" bandRow="1">
                <a:tableStyleId>{00A15C55-8517-42AA-B614-E9B94910E393}</a:tableStyleId>
              </a:tblPr>
              <a:tblGrid>
                <a:gridCol w="1619343">
                  <a:extLst>
                    <a:ext uri="{9D8B030D-6E8A-4147-A177-3AD203B41FA5}">
                      <a16:colId xmlns:a16="http://schemas.microsoft.com/office/drawing/2014/main" val="294079863"/>
                    </a:ext>
                  </a:extLst>
                </a:gridCol>
                <a:gridCol w="1730188">
                  <a:extLst>
                    <a:ext uri="{9D8B030D-6E8A-4147-A177-3AD203B41FA5}">
                      <a16:colId xmlns:a16="http://schemas.microsoft.com/office/drawing/2014/main" val="1722216082"/>
                    </a:ext>
                  </a:extLst>
                </a:gridCol>
                <a:gridCol w="3783106">
                  <a:extLst>
                    <a:ext uri="{9D8B030D-6E8A-4147-A177-3AD203B41FA5}">
                      <a16:colId xmlns:a16="http://schemas.microsoft.com/office/drawing/2014/main" val="2530703716"/>
                    </a:ext>
                  </a:extLst>
                </a:gridCol>
                <a:gridCol w="3083542">
                  <a:extLst>
                    <a:ext uri="{9D8B030D-6E8A-4147-A177-3AD203B41FA5}">
                      <a16:colId xmlns:a16="http://schemas.microsoft.com/office/drawing/2014/main" val="650263253"/>
                    </a:ext>
                  </a:extLst>
                </a:gridCol>
              </a:tblGrid>
              <a:tr h="592138">
                <a:tc>
                  <a:txBody>
                    <a:bodyPr/>
                    <a:lstStyle/>
                    <a:p>
                      <a:pPr algn="ctr" fontAlgn="ctr"/>
                      <a:r>
                        <a:rPr lang="en-IN" sz="1600" b="1" u="none" strike="noStrike" dirty="0">
                          <a:solidFill>
                            <a:srgbClr val="000000"/>
                          </a:solidFill>
                          <a:effectLst/>
                        </a:rPr>
                        <a:t>Author </a:t>
                      </a:r>
                      <a:endParaRPr lang="en-IN" sz="1600" b="1" i="0" u="none" strike="noStrike" dirty="0">
                        <a:solidFill>
                          <a:srgbClr val="000000"/>
                        </a:solidFill>
                        <a:effectLst/>
                        <a:latin typeface="Helvetica Neue"/>
                      </a:endParaRPr>
                    </a:p>
                  </a:txBody>
                  <a:tcPr marL="7620" marR="7620" marT="7620" marB="0" anchor="ctr"/>
                </a:tc>
                <a:tc>
                  <a:txBody>
                    <a:bodyPr/>
                    <a:lstStyle/>
                    <a:p>
                      <a:pPr algn="ctr" fontAlgn="ctr"/>
                      <a:r>
                        <a:rPr lang="en-IN" sz="1600" b="1" u="none" strike="noStrike" dirty="0">
                          <a:solidFill>
                            <a:srgbClr val="000000"/>
                          </a:solidFill>
                          <a:effectLst/>
                        </a:rPr>
                        <a:t>Year </a:t>
                      </a:r>
                      <a:endParaRPr lang="en-IN" sz="1600" b="1" i="0" u="none" strike="noStrike" dirty="0">
                        <a:solidFill>
                          <a:srgbClr val="000000"/>
                        </a:solidFill>
                        <a:effectLst/>
                        <a:latin typeface="Helvetica Neue"/>
                      </a:endParaRPr>
                    </a:p>
                  </a:txBody>
                  <a:tcPr marL="7620" marR="7620" marT="7620" marB="0" anchor="ctr"/>
                </a:tc>
                <a:tc>
                  <a:txBody>
                    <a:bodyPr/>
                    <a:lstStyle/>
                    <a:p>
                      <a:pPr algn="ctr" fontAlgn="ctr"/>
                      <a:r>
                        <a:rPr lang="en-IN" sz="1600" b="1" u="none" strike="noStrike" dirty="0">
                          <a:solidFill>
                            <a:srgbClr val="000000"/>
                          </a:solidFill>
                          <a:effectLst/>
                        </a:rPr>
                        <a:t>Description </a:t>
                      </a:r>
                      <a:endParaRPr lang="en-IN" sz="1600" b="1" i="0" u="none" strike="noStrike" dirty="0">
                        <a:solidFill>
                          <a:srgbClr val="000000"/>
                        </a:solidFill>
                        <a:effectLst/>
                        <a:latin typeface="Helvetica Neue"/>
                      </a:endParaRPr>
                    </a:p>
                  </a:txBody>
                  <a:tcPr marL="7620" marR="7620" marT="7620" marB="0" anchor="ctr"/>
                </a:tc>
                <a:tc>
                  <a:txBody>
                    <a:bodyPr/>
                    <a:lstStyle/>
                    <a:p>
                      <a:pPr algn="ctr" fontAlgn="ctr"/>
                      <a:r>
                        <a:rPr lang="en-IN" sz="1600" b="1" u="none" strike="noStrike" dirty="0">
                          <a:solidFill>
                            <a:srgbClr val="000000"/>
                          </a:solidFill>
                          <a:effectLst/>
                        </a:rPr>
                        <a:t>Remarks</a:t>
                      </a:r>
                      <a:endParaRPr lang="en-IN" sz="1600" b="1" i="0" u="none" strike="noStrike" dirty="0">
                        <a:solidFill>
                          <a:srgbClr val="000000"/>
                        </a:solidFill>
                        <a:effectLst/>
                        <a:latin typeface="Helvetica Neue"/>
                      </a:endParaRPr>
                    </a:p>
                  </a:txBody>
                  <a:tcPr marL="7620" marR="7620" marT="7620" marB="0" anchor="ctr"/>
                </a:tc>
                <a:extLst>
                  <a:ext uri="{0D108BD9-81ED-4DB2-BD59-A6C34878D82A}">
                    <a16:rowId xmlns:a16="http://schemas.microsoft.com/office/drawing/2014/main" val="4173334656"/>
                  </a:ext>
                </a:extLst>
              </a:tr>
              <a:tr h="860705">
                <a:tc>
                  <a:txBody>
                    <a:bodyPr/>
                    <a:lstStyle/>
                    <a:p>
                      <a:pPr algn="ctr" fontAlgn="ctr"/>
                      <a:r>
                        <a:rPr lang="en-IN" sz="1100" b="0" u="none" strike="noStrike" dirty="0" err="1">
                          <a:solidFill>
                            <a:srgbClr val="000000"/>
                          </a:solidFill>
                          <a:effectLst/>
                        </a:rPr>
                        <a:t>Celesti</a:t>
                      </a:r>
                      <a:r>
                        <a:rPr lang="en-IN" sz="1100" b="0" u="none" strike="noStrike" dirty="0">
                          <a:solidFill>
                            <a:srgbClr val="000000"/>
                          </a:solidFill>
                          <a:effectLst/>
                        </a:rPr>
                        <a:t> et. al. [1]</a:t>
                      </a:r>
                      <a:endParaRPr lang="en-IN" sz="1100" b="0" i="0" u="none" strike="noStrike" dirty="0">
                        <a:solidFill>
                          <a:srgbClr val="000000"/>
                        </a:solidFill>
                        <a:effectLst/>
                        <a:latin typeface="+mn-lt"/>
                      </a:endParaRPr>
                    </a:p>
                  </a:txBody>
                  <a:tcPr marL="7620" marR="7620" marT="7620" marB="0" anchor="ctr"/>
                </a:tc>
                <a:tc>
                  <a:txBody>
                    <a:bodyPr/>
                    <a:lstStyle/>
                    <a:p>
                      <a:pPr algn="ctr" fontAlgn="ctr"/>
                      <a:r>
                        <a:rPr lang="en-IN" sz="1000" b="0" u="none" strike="noStrike">
                          <a:solidFill>
                            <a:srgbClr val="000000"/>
                          </a:solidFill>
                          <a:effectLst/>
                        </a:rPr>
                        <a:t>2019</a:t>
                      </a:r>
                      <a:endParaRPr lang="en-IN" sz="1000" b="0" i="0" u="none" strike="noStrike">
                        <a:solidFill>
                          <a:srgbClr val="000000"/>
                        </a:solidFill>
                        <a:effectLst/>
                        <a:latin typeface="Helvetica Neue"/>
                      </a:endParaRPr>
                    </a:p>
                  </a:txBody>
                  <a:tcPr marL="7620" marR="7620" marT="7620" marB="0" anchor="ctr"/>
                </a:tc>
                <a:tc>
                  <a:txBody>
                    <a:bodyPr/>
                    <a:lstStyle/>
                    <a:p>
                      <a:pPr algn="ctr" fontAlgn="ctr"/>
                      <a:r>
                        <a:rPr lang="en-US" sz="1000" b="0" u="none" strike="noStrike">
                          <a:solidFill>
                            <a:srgbClr val="000000"/>
                          </a:solidFill>
                          <a:effectLst/>
                        </a:rPr>
                        <a:t>The paper suggests using a multi-cloud storage (MCS) system as a potential solution for data availability and reliability when using third-party cloud storage providers.</a:t>
                      </a:r>
                      <a:endParaRPr lang="en-US" sz="1000" b="0" i="0" u="none" strike="noStrike">
                        <a:solidFill>
                          <a:srgbClr val="000000"/>
                        </a:solidFill>
                        <a:effectLst/>
                        <a:latin typeface="Helvetica Neue"/>
                      </a:endParaRPr>
                    </a:p>
                  </a:txBody>
                  <a:tcPr marL="7620" marR="7620" marT="7620" marB="0" anchor="ctr"/>
                </a:tc>
                <a:tc>
                  <a:txBody>
                    <a:bodyPr/>
                    <a:lstStyle/>
                    <a:p>
                      <a:pPr algn="ctr" fontAlgn="ctr"/>
                      <a:r>
                        <a:rPr lang="en-US" sz="1000" b="0" u="none" strike="noStrike" dirty="0">
                          <a:solidFill>
                            <a:srgbClr val="000000"/>
                          </a:solidFill>
                          <a:effectLst/>
                        </a:rPr>
                        <a:t>The paper can consider additional factors beyond data transfer performance which can provide holistic perspective for MCS.</a:t>
                      </a:r>
                      <a:endParaRPr lang="en-US" sz="1000" b="0" i="0" u="none" strike="noStrike" dirty="0">
                        <a:solidFill>
                          <a:srgbClr val="000000"/>
                        </a:solidFill>
                        <a:effectLst/>
                        <a:latin typeface="Helvetica Neue"/>
                      </a:endParaRPr>
                    </a:p>
                  </a:txBody>
                  <a:tcPr marL="7620" marR="7620" marT="7620" marB="0" anchor="ctr"/>
                </a:tc>
                <a:extLst>
                  <a:ext uri="{0D108BD9-81ED-4DB2-BD59-A6C34878D82A}">
                    <a16:rowId xmlns:a16="http://schemas.microsoft.com/office/drawing/2014/main" val="447422448"/>
                  </a:ext>
                </a:extLst>
              </a:tr>
              <a:tr h="860705">
                <a:tc>
                  <a:txBody>
                    <a:bodyPr/>
                    <a:lstStyle/>
                    <a:p>
                      <a:pPr algn="ctr" fontAlgn="ctr"/>
                      <a:r>
                        <a:rPr lang="en-IN" sz="1100" b="0" u="none" strike="noStrike" dirty="0">
                          <a:solidFill>
                            <a:srgbClr val="000000"/>
                          </a:solidFill>
                          <a:effectLst/>
                        </a:rPr>
                        <a:t>Islam et. al.  [2]</a:t>
                      </a:r>
                      <a:endParaRPr lang="en-IN" sz="1100" b="0" i="0" u="none" strike="noStrike" dirty="0">
                        <a:solidFill>
                          <a:srgbClr val="000000"/>
                        </a:solidFill>
                        <a:effectLst/>
                        <a:latin typeface="+mn-lt"/>
                      </a:endParaRPr>
                    </a:p>
                  </a:txBody>
                  <a:tcPr marL="7620" marR="7620" marT="7620" marB="0" anchor="ctr"/>
                </a:tc>
                <a:tc>
                  <a:txBody>
                    <a:bodyPr/>
                    <a:lstStyle/>
                    <a:p>
                      <a:pPr algn="ctr" fontAlgn="ctr"/>
                      <a:r>
                        <a:rPr lang="en-IN" sz="1000" b="0" u="none" strike="noStrike" dirty="0">
                          <a:solidFill>
                            <a:srgbClr val="000000"/>
                          </a:solidFill>
                          <a:effectLst/>
                        </a:rPr>
                        <a:t>2021</a:t>
                      </a:r>
                      <a:endParaRPr lang="en-IN" sz="1000" b="0" i="0" u="none" strike="noStrike" dirty="0">
                        <a:solidFill>
                          <a:srgbClr val="000000"/>
                        </a:solidFill>
                        <a:effectLst/>
                        <a:latin typeface="Helvetica Neue"/>
                      </a:endParaRPr>
                    </a:p>
                  </a:txBody>
                  <a:tcPr marL="7620" marR="7620" marT="7620" marB="0" anchor="ctr"/>
                </a:tc>
                <a:tc>
                  <a:txBody>
                    <a:bodyPr/>
                    <a:lstStyle/>
                    <a:p>
                      <a:pPr algn="ctr" fontAlgn="ctr"/>
                      <a:r>
                        <a:rPr lang="en-US" sz="1000" b="0" u="none" strike="noStrike" dirty="0">
                          <a:solidFill>
                            <a:srgbClr val="000000"/>
                          </a:solidFill>
                          <a:effectLst/>
                        </a:rPr>
                        <a:t>The paper aims at enhancing the cost-efficiency and performance in big data analytics by optimizing Virtual Machine (VM) usage costs.</a:t>
                      </a:r>
                      <a:endParaRPr lang="en-US" sz="1000" b="0" i="0" u="none" strike="noStrike" dirty="0">
                        <a:solidFill>
                          <a:srgbClr val="000000"/>
                        </a:solidFill>
                        <a:effectLst/>
                        <a:latin typeface="Helvetica Neue"/>
                      </a:endParaRPr>
                    </a:p>
                  </a:txBody>
                  <a:tcPr marL="7620" marR="7620" marT="7620" marB="0" anchor="ctr"/>
                </a:tc>
                <a:tc>
                  <a:txBody>
                    <a:bodyPr/>
                    <a:lstStyle/>
                    <a:p>
                      <a:pPr algn="ctr" fontAlgn="ctr"/>
                      <a:r>
                        <a:rPr lang="en-US" sz="1000" b="0" u="none" strike="noStrike" dirty="0">
                          <a:solidFill>
                            <a:srgbClr val="000000"/>
                          </a:solidFill>
                          <a:effectLst/>
                        </a:rPr>
                        <a:t>Achieving a 20 percent decrease in VM usage cost demonstrates a significant potential for cost savings.</a:t>
                      </a:r>
                      <a:endParaRPr lang="en-US" sz="1000" b="0" i="0" u="none" strike="noStrike" dirty="0">
                        <a:solidFill>
                          <a:srgbClr val="000000"/>
                        </a:solidFill>
                        <a:effectLst/>
                        <a:latin typeface="Helvetica Neue"/>
                      </a:endParaRPr>
                    </a:p>
                  </a:txBody>
                  <a:tcPr marL="7620" marR="7620" marT="7620" marB="0" anchor="ctr"/>
                </a:tc>
                <a:extLst>
                  <a:ext uri="{0D108BD9-81ED-4DB2-BD59-A6C34878D82A}">
                    <a16:rowId xmlns:a16="http://schemas.microsoft.com/office/drawing/2014/main" val="2905980428"/>
                  </a:ext>
                </a:extLst>
              </a:tr>
              <a:tr h="860705">
                <a:tc>
                  <a:txBody>
                    <a:bodyPr/>
                    <a:lstStyle/>
                    <a:p>
                      <a:pPr algn="ctr" fontAlgn="ctr"/>
                      <a:r>
                        <a:rPr lang="en-IN" sz="1100" b="0" u="none" strike="noStrike" dirty="0" err="1">
                          <a:solidFill>
                            <a:srgbClr val="000000"/>
                          </a:solidFill>
                          <a:effectLst/>
                        </a:rPr>
                        <a:t>Vaish</a:t>
                      </a:r>
                      <a:r>
                        <a:rPr lang="en-IN" sz="1100" b="0" u="none" strike="noStrike" dirty="0">
                          <a:solidFill>
                            <a:srgbClr val="000000"/>
                          </a:solidFill>
                          <a:effectLst/>
                        </a:rPr>
                        <a:t> et. al. [3]</a:t>
                      </a:r>
                      <a:endParaRPr lang="en-IN" sz="1100" b="0" i="0" u="none" strike="noStrike" dirty="0">
                        <a:solidFill>
                          <a:srgbClr val="000000"/>
                        </a:solidFill>
                        <a:effectLst/>
                        <a:latin typeface="+mn-lt"/>
                      </a:endParaRPr>
                    </a:p>
                  </a:txBody>
                  <a:tcPr marL="7620" marR="7620" marT="7620" marB="0" anchor="ctr"/>
                </a:tc>
                <a:tc>
                  <a:txBody>
                    <a:bodyPr/>
                    <a:lstStyle/>
                    <a:p>
                      <a:pPr algn="ctr" fontAlgn="ctr"/>
                      <a:r>
                        <a:rPr lang="en-IN" sz="1000" b="0" u="none" strike="noStrike">
                          <a:solidFill>
                            <a:srgbClr val="000000"/>
                          </a:solidFill>
                          <a:effectLst/>
                        </a:rPr>
                        <a:t>2022</a:t>
                      </a:r>
                      <a:endParaRPr lang="en-IN" sz="1000" b="0" i="0" u="none" strike="noStrike">
                        <a:solidFill>
                          <a:srgbClr val="000000"/>
                        </a:solidFill>
                        <a:effectLst/>
                        <a:latin typeface="Helvetica Neue"/>
                      </a:endParaRPr>
                    </a:p>
                  </a:txBody>
                  <a:tcPr marL="7620" marR="7620" marT="7620" marB="0" anchor="ctr"/>
                </a:tc>
                <a:tc>
                  <a:txBody>
                    <a:bodyPr/>
                    <a:lstStyle/>
                    <a:p>
                      <a:pPr algn="ctr" fontAlgn="ctr"/>
                      <a:r>
                        <a:rPr lang="en-US" sz="1000" b="0" u="none" strike="noStrike">
                          <a:solidFill>
                            <a:srgbClr val="000000"/>
                          </a:solidFill>
                          <a:effectLst/>
                        </a:rPr>
                        <a:t>The paper aims at distributing workload across multiple clouds for IoT to enhance resource utilisation and stability</a:t>
                      </a:r>
                      <a:endParaRPr lang="en-US" sz="1000" b="0" i="0" u="none" strike="noStrike">
                        <a:solidFill>
                          <a:srgbClr val="000000"/>
                        </a:solidFill>
                        <a:effectLst/>
                        <a:latin typeface="Helvetica Neue"/>
                      </a:endParaRPr>
                    </a:p>
                  </a:txBody>
                  <a:tcPr marL="7620" marR="7620" marT="7620" marB="0" anchor="ctr"/>
                </a:tc>
                <a:tc>
                  <a:txBody>
                    <a:bodyPr/>
                    <a:lstStyle/>
                    <a:p>
                      <a:pPr algn="ctr" fontAlgn="ctr"/>
                      <a:r>
                        <a:rPr lang="en-US" sz="1000" b="0" u="none" strike="noStrike" dirty="0">
                          <a:solidFill>
                            <a:srgbClr val="000000"/>
                          </a:solidFill>
                          <a:effectLst/>
                        </a:rPr>
                        <a:t>The paper emphasizes on consideration of business requirements in cloud resource which is indeed a practical approach.</a:t>
                      </a:r>
                      <a:endParaRPr lang="en-US" sz="1000" b="0" i="0" u="none" strike="noStrike" dirty="0">
                        <a:solidFill>
                          <a:srgbClr val="000000"/>
                        </a:solidFill>
                        <a:effectLst/>
                        <a:latin typeface="Helvetica Neue"/>
                      </a:endParaRPr>
                    </a:p>
                  </a:txBody>
                  <a:tcPr marL="7620" marR="7620" marT="7620" marB="0" anchor="ctr"/>
                </a:tc>
                <a:extLst>
                  <a:ext uri="{0D108BD9-81ED-4DB2-BD59-A6C34878D82A}">
                    <a16:rowId xmlns:a16="http://schemas.microsoft.com/office/drawing/2014/main" val="1538960941"/>
                  </a:ext>
                </a:extLst>
              </a:tr>
              <a:tr h="860705">
                <a:tc>
                  <a:txBody>
                    <a:bodyPr/>
                    <a:lstStyle/>
                    <a:p>
                      <a:pPr algn="ctr" fontAlgn="ctr"/>
                      <a:r>
                        <a:rPr lang="en-IN" sz="1100" b="0" u="none" strike="noStrike" dirty="0" err="1">
                          <a:solidFill>
                            <a:srgbClr val="000000"/>
                          </a:solidFill>
                          <a:effectLst/>
                        </a:rPr>
                        <a:t>Garigipati</a:t>
                      </a:r>
                      <a:r>
                        <a:rPr lang="en-IN" sz="1100" b="0" u="none" strike="noStrike" dirty="0">
                          <a:solidFill>
                            <a:srgbClr val="000000"/>
                          </a:solidFill>
                          <a:effectLst/>
                        </a:rPr>
                        <a:t> et. al. [4]</a:t>
                      </a:r>
                      <a:endParaRPr lang="en-IN" sz="1100" b="0" i="0" u="none" strike="noStrike" dirty="0">
                        <a:solidFill>
                          <a:srgbClr val="000000"/>
                        </a:solidFill>
                        <a:effectLst/>
                        <a:latin typeface="+mn-lt"/>
                      </a:endParaRPr>
                    </a:p>
                  </a:txBody>
                  <a:tcPr marL="7620" marR="7620" marT="7620" marB="0" anchor="ctr"/>
                </a:tc>
                <a:tc>
                  <a:txBody>
                    <a:bodyPr/>
                    <a:lstStyle/>
                    <a:p>
                      <a:pPr algn="ctr" fontAlgn="ctr"/>
                      <a:r>
                        <a:rPr lang="en-IN" sz="1000" b="0" u="none" strike="noStrike">
                          <a:solidFill>
                            <a:srgbClr val="000000"/>
                          </a:solidFill>
                          <a:effectLst/>
                        </a:rPr>
                        <a:t>2023</a:t>
                      </a:r>
                      <a:endParaRPr lang="en-IN" sz="1000" b="0" i="0" u="none" strike="noStrike">
                        <a:solidFill>
                          <a:srgbClr val="000000"/>
                        </a:solidFill>
                        <a:effectLst/>
                        <a:latin typeface="Helvetica Neue"/>
                      </a:endParaRPr>
                    </a:p>
                  </a:txBody>
                  <a:tcPr marL="7620" marR="7620" marT="7620" marB="0" anchor="ctr"/>
                </a:tc>
                <a:tc>
                  <a:txBody>
                    <a:bodyPr/>
                    <a:lstStyle/>
                    <a:p>
                      <a:pPr algn="ctr" fontAlgn="ctr"/>
                      <a:r>
                        <a:rPr lang="en-US" sz="1000" b="0" u="none" strike="noStrike" dirty="0">
                          <a:solidFill>
                            <a:srgbClr val="000000"/>
                          </a:solidFill>
                          <a:effectLst/>
                        </a:rPr>
                        <a:t>The Multi-Layer Hybrid Security Algorithm aims at overcoming potential vulnerabilities in the existing encryption schemes.</a:t>
                      </a:r>
                      <a:endParaRPr lang="en-US" sz="1000" b="0" i="0" u="none" strike="noStrike" dirty="0">
                        <a:solidFill>
                          <a:srgbClr val="000000"/>
                        </a:solidFill>
                        <a:effectLst/>
                        <a:latin typeface="Helvetica Neue"/>
                      </a:endParaRPr>
                    </a:p>
                  </a:txBody>
                  <a:tcPr marL="7620" marR="7620" marT="7620" marB="0" anchor="ctr"/>
                </a:tc>
                <a:tc>
                  <a:txBody>
                    <a:bodyPr/>
                    <a:lstStyle/>
                    <a:p>
                      <a:pPr algn="ctr" fontAlgn="ctr"/>
                      <a:r>
                        <a:rPr lang="en-US" sz="1000" b="0" u="none" strike="noStrike" dirty="0">
                          <a:solidFill>
                            <a:srgbClr val="000000"/>
                          </a:solidFill>
                          <a:effectLst/>
                        </a:rPr>
                        <a:t>Evaluation using Amazon’s cloud platforms strengthens practicality of proposed algorithm</a:t>
                      </a:r>
                      <a:endParaRPr lang="en-US" sz="1000" b="0" i="0" u="none" strike="noStrike" dirty="0">
                        <a:solidFill>
                          <a:srgbClr val="000000"/>
                        </a:solidFill>
                        <a:effectLst/>
                        <a:latin typeface="Helvetica Neue"/>
                      </a:endParaRPr>
                    </a:p>
                  </a:txBody>
                  <a:tcPr marL="7620" marR="7620" marT="7620" marB="0" anchor="ctr"/>
                </a:tc>
                <a:extLst>
                  <a:ext uri="{0D108BD9-81ED-4DB2-BD59-A6C34878D82A}">
                    <a16:rowId xmlns:a16="http://schemas.microsoft.com/office/drawing/2014/main" val="1328635106"/>
                  </a:ext>
                </a:extLst>
              </a:tr>
            </a:tbl>
          </a:graphicData>
        </a:graphic>
      </p:graphicFrame>
    </p:spTree>
    <p:extLst>
      <p:ext uri="{BB962C8B-B14F-4D97-AF65-F5344CB8AC3E}">
        <p14:creationId xmlns:p14="http://schemas.microsoft.com/office/powerpoint/2010/main" val="275360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98317-3FC5-AC6D-0C5A-83ABA19901FF}"/>
              </a:ext>
            </a:extLst>
          </p:cNvPr>
          <p:cNvSpPr>
            <a:spLocks noGrp="1"/>
          </p:cNvSpPr>
          <p:nvPr>
            <p:ph type="title"/>
          </p:nvPr>
        </p:nvSpPr>
        <p:spPr/>
        <p:txBody>
          <a:bodyPr/>
          <a:lstStyle/>
          <a:p>
            <a:r>
              <a:rPr lang="en-US" dirty="0"/>
              <a:t>Related Concern and Solution</a:t>
            </a:r>
            <a:endParaRPr lang="en-IN" dirty="0"/>
          </a:p>
        </p:txBody>
      </p:sp>
      <p:sp>
        <p:nvSpPr>
          <p:cNvPr id="3" name="Content Placeholder 2">
            <a:extLst>
              <a:ext uri="{FF2B5EF4-FFF2-40B4-BE49-F238E27FC236}">
                <a16:creationId xmlns:a16="http://schemas.microsoft.com/office/drawing/2014/main" id="{5096A354-D90A-4E91-475C-B86594BC4FB8}"/>
              </a:ext>
            </a:extLst>
          </p:cNvPr>
          <p:cNvSpPr>
            <a:spLocks noGrp="1"/>
          </p:cNvSpPr>
          <p:nvPr>
            <p:ph idx="1"/>
          </p:nvPr>
        </p:nvSpPr>
        <p:spPr/>
        <p:txBody>
          <a:bodyPr>
            <a:normAutofit fontScale="92500" lnSpcReduction="20000"/>
          </a:bodyPr>
          <a:lstStyle/>
          <a:p>
            <a:pPr>
              <a:buFont typeface="Courier New" panose="02070309020205020404" pitchFamily="49" charset="0"/>
              <a:buChar char="o"/>
            </a:pPr>
            <a:r>
              <a:rPr lang="en-US" dirty="0"/>
              <a:t> While multi and hybrid cloud computing have garnered considerable attention from researchers, notable gaps persist that require identification and resolution.</a:t>
            </a:r>
            <a:endParaRPr lang="en-IN" dirty="0"/>
          </a:p>
          <a:p>
            <a:pPr>
              <a:buFont typeface="Courier New" panose="02070309020205020404" pitchFamily="49" charset="0"/>
              <a:buChar char="o"/>
            </a:pPr>
            <a:r>
              <a:rPr lang="en-IN" dirty="0"/>
              <a:t> </a:t>
            </a:r>
            <a:r>
              <a:rPr lang="en-US" dirty="0"/>
              <a:t>Limited studies on effective strategies for workload distribution and migration in dynamic Multi-Cloud environments. The possible solution can be development of adaptive algorithms that consider real-time workload characteristics for optimal workload distribution and migration.</a:t>
            </a:r>
          </a:p>
          <a:p>
            <a:pPr>
              <a:buFont typeface="Courier New" panose="02070309020205020404" pitchFamily="49" charset="0"/>
              <a:buChar char="o"/>
            </a:pPr>
            <a:r>
              <a:rPr lang="en-US" dirty="0"/>
              <a:t> Insufficient exploration of security implications and privacy concerns in Hybrid Cloud architectures involving sensitive data. Can utilize encryption techniques and blockchain mechanism to overcome security concerns.</a:t>
            </a:r>
          </a:p>
          <a:p>
            <a:pPr>
              <a:buFont typeface="Courier New" panose="02070309020205020404" pitchFamily="49" charset="0"/>
              <a:buChar char="o"/>
            </a:pPr>
            <a:r>
              <a:rPr lang="en-US" dirty="0"/>
              <a:t> Lack of standardized methodologies for assessing and comparing the performance of various Multi-Cloud and Hybrid Cloud configurations. It needs to establish industry-wide benchmarks and performance metrics to enable consistent evaluation and comparison of diverse cloud deployment models.</a:t>
            </a:r>
          </a:p>
          <a:p>
            <a:pPr>
              <a:buFont typeface="Courier New" panose="02070309020205020404" pitchFamily="49" charset="0"/>
              <a:buChar char="o"/>
            </a:pPr>
            <a:r>
              <a:rPr lang="en-US" dirty="0"/>
              <a:t> Limited focus on energy-efficient resource management and sustainable practices in Hybrid-Multi-Cloud infrastructures. Can investigate green computing strategies, leveraging energy-aware algorithms and renewable energy sources for Hybrid-Multi-Cloud environments.</a:t>
            </a:r>
          </a:p>
        </p:txBody>
      </p:sp>
    </p:spTree>
    <p:extLst>
      <p:ext uri="{BB962C8B-B14F-4D97-AF65-F5344CB8AC3E}">
        <p14:creationId xmlns:p14="http://schemas.microsoft.com/office/powerpoint/2010/main" val="2390019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6C732-E4DD-D396-3D52-4A0C5AFB75A5}"/>
              </a:ext>
            </a:extLst>
          </p:cNvPr>
          <p:cNvSpPr>
            <a:spLocks noGrp="1"/>
          </p:cNvSpPr>
          <p:nvPr>
            <p:ph type="title"/>
          </p:nvPr>
        </p:nvSpPr>
        <p:spPr/>
        <p:txBody>
          <a:bodyPr/>
          <a:lstStyle/>
          <a:p>
            <a:r>
              <a:rPr lang="en-US" dirty="0"/>
              <a:t>Methodology for Secure Green Multi-Hybrid Cloud Computing</a:t>
            </a:r>
            <a:endParaRPr lang="en-IN" dirty="0"/>
          </a:p>
        </p:txBody>
      </p:sp>
      <p:sp>
        <p:nvSpPr>
          <p:cNvPr id="3" name="Content Placeholder 2">
            <a:extLst>
              <a:ext uri="{FF2B5EF4-FFF2-40B4-BE49-F238E27FC236}">
                <a16:creationId xmlns:a16="http://schemas.microsoft.com/office/drawing/2014/main" id="{BD75555A-78FA-4DAF-D1EA-1ABE57FD8ED8}"/>
              </a:ext>
            </a:extLst>
          </p:cNvPr>
          <p:cNvSpPr>
            <a:spLocks noGrp="1"/>
          </p:cNvSpPr>
          <p:nvPr>
            <p:ph idx="1"/>
          </p:nvPr>
        </p:nvSpPr>
        <p:spPr/>
        <p:txBody>
          <a:bodyPr>
            <a:normAutofit lnSpcReduction="10000"/>
          </a:bodyPr>
          <a:lstStyle/>
          <a:p>
            <a:pPr>
              <a:buFont typeface="Courier New" panose="02070309020205020404" pitchFamily="49" charset="0"/>
              <a:buChar char="o"/>
            </a:pPr>
            <a:r>
              <a:rPr lang="en-US" dirty="0"/>
              <a:t> Green cloud computing requires energy-aware resource allocation, renewable energy integration, green cooling solutions and idle resource consolidation.</a:t>
            </a:r>
          </a:p>
          <a:p>
            <a:pPr>
              <a:buFont typeface="Courier New" panose="02070309020205020404" pitchFamily="49" charset="0"/>
              <a:buChar char="o"/>
            </a:pPr>
            <a:r>
              <a:rPr lang="en-US" dirty="0"/>
              <a:t> Can include development of an intuitive dashboard that provides administrators with real-time visibility into energy consumption, server utilization, and the overall environmental impact of the Hybrid-Multi-Cloud infrastructure.</a:t>
            </a:r>
          </a:p>
          <a:p>
            <a:pPr>
              <a:buFont typeface="Courier New" panose="02070309020205020404" pitchFamily="49" charset="0"/>
              <a:buChar char="o"/>
            </a:pPr>
            <a:r>
              <a:rPr lang="en-US" dirty="0"/>
              <a:t> Rather than going for manual approach, implementation of a decentralized resource allocation mechanism using smart contracts on the blockchain can resolve security concern along with reducing environmental negative impact.</a:t>
            </a:r>
          </a:p>
          <a:p>
            <a:pPr>
              <a:buFont typeface="Courier New" panose="02070309020205020404" pitchFamily="49" charset="0"/>
              <a:buChar char="o"/>
            </a:pPr>
            <a:r>
              <a:rPr lang="en-US" dirty="0"/>
              <a:t> Smart contracts will autonomously govern resource distribution within the multi-hybrid cloud infrastructure, considering factors such as energy consumption, server utilization, and environmental impact.  </a:t>
            </a:r>
          </a:p>
          <a:p>
            <a:pPr>
              <a:buFont typeface="Courier New" panose="02070309020205020404" pitchFamily="49" charset="0"/>
              <a:buChar char="o"/>
            </a:pPr>
            <a:r>
              <a:rPr lang="en-US" dirty="0"/>
              <a:t>It ensure that cloud operations are powered by a predetermined percentage of renewable energy.</a:t>
            </a:r>
            <a:endParaRPr lang="en-IN" dirty="0"/>
          </a:p>
        </p:txBody>
      </p:sp>
    </p:spTree>
    <p:extLst>
      <p:ext uri="{BB962C8B-B14F-4D97-AF65-F5344CB8AC3E}">
        <p14:creationId xmlns:p14="http://schemas.microsoft.com/office/powerpoint/2010/main" val="425099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4AED11-1858-66C8-40C0-16BCBD975A07}"/>
              </a:ext>
            </a:extLst>
          </p:cNvPr>
          <p:cNvPicPr>
            <a:picLocks noChangeAspect="1"/>
          </p:cNvPicPr>
          <p:nvPr/>
        </p:nvPicPr>
        <p:blipFill>
          <a:blip r:embed="rId2"/>
          <a:stretch>
            <a:fillRect/>
          </a:stretch>
        </p:blipFill>
        <p:spPr>
          <a:xfrm>
            <a:off x="313764" y="0"/>
            <a:ext cx="11564471" cy="3810000"/>
          </a:xfrm>
          <a:prstGeom prst="rect">
            <a:avLst/>
          </a:prstGeom>
        </p:spPr>
      </p:pic>
      <p:pic>
        <p:nvPicPr>
          <p:cNvPr id="5" name="Picture 4">
            <a:extLst>
              <a:ext uri="{FF2B5EF4-FFF2-40B4-BE49-F238E27FC236}">
                <a16:creationId xmlns:a16="http://schemas.microsoft.com/office/drawing/2014/main" id="{FE293E03-D8C6-8981-C84E-C5AF7F953010}"/>
              </a:ext>
            </a:extLst>
          </p:cNvPr>
          <p:cNvPicPr>
            <a:picLocks noChangeAspect="1"/>
          </p:cNvPicPr>
          <p:nvPr/>
        </p:nvPicPr>
        <p:blipFill>
          <a:blip r:embed="rId3"/>
          <a:stretch>
            <a:fillRect/>
          </a:stretch>
        </p:blipFill>
        <p:spPr>
          <a:xfrm>
            <a:off x="313764" y="3810000"/>
            <a:ext cx="11564471" cy="2438400"/>
          </a:xfrm>
          <a:prstGeom prst="rect">
            <a:avLst/>
          </a:prstGeom>
        </p:spPr>
      </p:pic>
      <p:sp>
        <p:nvSpPr>
          <p:cNvPr id="6" name="TextBox 5">
            <a:extLst>
              <a:ext uri="{FF2B5EF4-FFF2-40B4-BE49-F238E27FC236}">
                <a16:creationId xmlns:a16="http://schemas.microsoft.com/office/drawing/2014/main" id="{F1B3FBF4-7E29-4951-242E-1451F8571ED8}"/>
              </a:ext>
            </a:extLst>
          </p:cNvPr>
          <p:cNvSpPr txBox="1"/>
          <p:nvPr/>
        </p:nvSpPr>
        <p:spPr>
          <a:xfrm>
            <a:off x="461682" y="98612"/>
            <a:ext cx="493059" cy="369332"/>
          </a:xfrm>
          <a:prstGeom prst="rect">
            <a:avLst/>
          </a:prstGeom>
          <a:noFill/>
        </p:spPr>
        <p:txBody>
          <a:bodyPr wrap="square" rtlCol="0">
            <a:spAutoFit/>
          </a:bodyPr>
          <a:lstStyle/>
          <a:p>
            <a:r>
              <a:rPr lang="en-US" dirty="0"/>
              <a:t>[7]</a:t>
            </a:r>
            <a:endParaRPr lang="en-IN" dirty="0"/>
          </a:p>
        </p:txBody>
      </p:sp>
    </p:spTree>
    <p:extLst>
      <p:ext uri="{BB962C8B-B14F-4D97-AF65-F5344CB8AC3E}">
        <p14:creationId xmlns:p14="http://schemas.microsoft.com/office/powerpoint/2010/main" val="5750698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349</TotalTime>
  <Words>1184</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Calibri Light</vt:lpstr>
      <vt:lpstr>Courier New</vt:lpstr>
      <vt:lpstr>Helvetica Neue</vt:lpstr>
      <vt:lpstr>Retrospect</vt:lpstr>
      <vt:lpstr>Multi and Hybrid  Cloud Computing</vt:lpstr>
      <vt:lpstr>Index</vt:lpstr>
      <vt:lpstr>Introduction</vt:lpstr>
      <vt:lpstr>Multi and Hybrid Cloud Computing</vt:lpstr>
      <vt:lpstr>PowerPoint Presentation</vt:lpstr>
      <vt:lpstr>Literature Review</vt:lpstr>
      <vt:lpstr>Related Concern and Solution</vt:lpstr>
      <vt:lpstr>Methodology for Secure Green Multi-Hybrid Cloud Computing</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and Hybrid  Cloud Computing</dc:title>
  <dc:creator>Fenil Ramoliya</dc:creator>
  <cp:lastModifiedBy>Fenil Ramoliya</cp:lastModifiedBy>
  <cp:revision>13</cp:revision>
  <dcterms:created xsi:type="dcterms:W3CDTF">2024-01-10T13:17:38Z</dcterms:created>
  <dcterms:modified xsi:type="dcterms:W3CDTF">2024-01-10T19:51:48Z</dcterms:modified>
</cp:coreProperties>
</file>