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92" r:id="rId3"/>
    <p:sldId id="274" r:id="rId4"/>
    <p:sldId id="259" r:id="rId5"/>
    <p:sldId id="260" r:id="rId6"/>
    <p:sldId id="279" r:id="rId7"/>
    <p:sldId id="286" r:id="rId8"/>
    <p:sldId id="293" r:id="rId9"/>
    <p:sldId id="288" r:id="rId10"/>
    <p:sldId id="284" r:id="rId11"/>
    <p:sldId id="291" r:id="rId12"/>
    <p:sldId id="276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008080"/>
    <a:srgbClr val="0000FF"/>
    <a:srgbClr val="2B9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392" autoAdjust="0"/>
  </p:normalViewPr>
  <p:slideViewPr>
    <p:cSldViewPr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90-DD43-4423-AF18-7F4EE81FE17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64CD-61F5-4850-AD2A-D055EB65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64CD-61F5-4850-AD2A-D055EB65D6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64CD-61F5-4850-AD2A-D055EB65D6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64CD-61F5-4850-AD2A-D055EB65D6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1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3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D2DB-660D-4541-8875-CDA10653E93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F493-ECD2-4DB0-9B4D-CD56A26B40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각 삼각형 8"/>
          <p:cNvSpPr>
            <a:spLocks/>
          </p:cNvSpPr>
          <p:nvPr userDrawn="1"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lms.koipa.or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pn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8" y="1670943"/>
            <a:ext cx="8892480" cy="1830065"/>
          </a:xfrm>
        </p:spPr>
        <p:txBody>
          <a:bodyPr anchor="ctr">
            <a:noAutofit/>
          </a:bodyPr>
          <a:lstStyle/>
          <a:p>
            <a:pPr algn="ctr"/>
            <a:r>
              <a:rPr lang="en-US" altLang="ko-KR" b="1" dirty="0">
                <a:solidFill>
                  <a:srgbClr val="008080"/>
                </a:solidFill>
                <a:latin typeface="+mn-ea"/>
                <a:ea typeface="+mn-ea"/>
              </a:rPr>
              <a:t>AI </a:t>
            </a:r>
            <a:r>
              <a:rPr lang="ko-KR" altLang="en-US" b="1" dirty="0">
                <a:solidFill>
                  <a:srgbClr val="008080"/>
                </a:solidFill>
                <a:latin typeface="+mn-ea"/>
                <a:ea typeface="+mn-ea"/>
              </a:rPr>
              <a:t>이노베이션 스퀘어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에 오신 것을 </a:t>
            </a:r>
            <a:b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환영합니다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Picture 4" descr="D:\Users\KSA\Desktop\KakaoTalk_20180130_1405201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42" y="5602205"/>
            <a:ext cx="2813712" cy="8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D782713-1FAA-47BD-BA36-F78B4CDDDCC4}"/>
              </a:ext>
            </a:extLst>
          </p:cNvPr>
          <p:cNvGrpSpPr/>
          <p:nvPr/>
        </p:nvGrpSpPr>
        <p:grpSpPr>
          <a:xfrm>
            <a:off x="0" y="5085184"/>
            <a:ext cx="9144000" cy="1772816"/>
            <a:chOff x="0" y="5085184"/>
            <a:chExt cx="9144000" cy="1772816"/>
          </a:xfrm>
        </p:grpSpPr>
        <p:sp>
          <p:nvSpPr>
            <p:cNvPr id="6" name="직사각형 5"/>
            <p:cNvSpPr/>
            <p:nvPr/>
          </p:nvSpPr>
          <p:spPr>
            <a:xfrm>
              <a:off x="0" y="5085184"/>
              <a:ext cx="9144000" cy="177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19" name="Picture 2" descr="NIPA LOGO PNG에 대한 이미지 검색결과">
              <a:extLst>
                <a:ext uri="{FF2B5EF4-FFF2-40B4-BE49-F238E27FC236}">
                  <a16:creationId xmlns:a16="http://schemas.microsoft.com/office/drawing/2014/main" id="{85B8C15B-E526-4594-AEF0-15990BC1D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373216"/>
              <a:ext cx="2664297" cy="614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47ED667-576D-4175-B162-A146F580A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30" y="5301208"/>
              <a:ext cx="3456098" cy="64191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73B22DC-9B87-4948-9B02-A6AC33A1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4088" y="5990280"/>
              <a:ext cx="2962275" cy="82309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EC58FD-08B9-4216-BB40-B6FEF602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830" y="5877272"/>
              <a:ext cx="3456098" cy="823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658" y="1124744"/>
            <a:ext cx="8640960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수료증은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LMS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시스템에서 자체발급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(*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수료기준에 따른 수료증 발급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교육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</a:rPr>
              <a:t>미수료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시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, AI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이노베이션 스퀘어에서 진행하는 차후 교육에 참가가 제한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될 수 있습니다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ko-KR" sz="1800" spc="-150" dirty="0">
              <a:solidFill>
                <a:srgbClr val="FFFF00"/>
              </a:solidFill>
              <a:latin typeface="+mn-ea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1800" spc="-150" dirty="0">
                <a:solidFill>
                  <a:srgbClr val="FFFF00"/>
                </a:solidFill>
                <a:latin typeface="+mn-ea"/>
              </a:rPr>
              <a:t>※ </a:t>
            </a:r>
            <a:r>
              <a:rPr lang="ko-KR" altLang="en-US" sz="1800" spc="-150" dirty="0">
                <a:solidFill>
                  <a:srgbClr val="FFFF00"/>
                </a:solidFill>
                <a:latin typeface="+mn-ea"/>
              </a:rPr>
              <a:t>이 외 기타 사항은  교육 진행 담당자에게 문의해주세요</a:t>
            </a:r>
            <a:endParaRPr lang="en-US" altLang="ko-KR" sz="1800" spc="-150" dirty="0">
              <a:solidFill>
                <a:srgbClr val="FFFF00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AI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이노베이션 스퀘어에 문의전화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: 02-6952-8372~4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     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00" b="1" dirty="0">
                <a:latin typeface="+mn-ea"/>
                <a:ea typeface="+mn-ea"/>
              </a:rPr>
              <a:t>4. </a:t>
            </a:r>
            <a:r>
              <a:rPr lang="ko-KR" altLang="en-US" sz="2200" b="1" dirty="0">
                <a:latin typeface="+mn-ea"/>
                <a:ea typeface="+mn-ea"/>
              </a:rPr>
              <a:t>기타 </a:t>
            </a:r>
            <a:r>
              <a:rPr lang="en-US" altLang="ko-KR" sz="2200" b="1" dirty="0">
                <a:latin typeface="+mn-ea"/>
                <a:ea typeface="+mn-ea"/>
              </a:rPr>
              <a:t>&amp; </a:t>
            </a:r>
            <a:r>
              <a:rPr lang="ko-KR" altLang="en-US" sz="2200" b="1" dirty="0">
                <a:latin typeface="+mn-ea"/>
                <a:ea typeface="+mn-ea"/>
              </a:rPr>
              <a:t>문의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NIPA LOGO PNG에 대한 이미지 검색결과">
            <a:extLst>
              <a:ext uri="{FF2B5EF4-FFF2-40B4-BE49-F238E27FC236}">
                <a16:creationId xmlns:a16="http://schemas.microsoft.com/office/drawing/2014/main" id="{49AEB1FF-EC31-40BE-BA49-142F86C2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BB308-1B98-427E-A9E3-4C358FE6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04A09E7-AF5D-48B2-A519-BF86BECC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B03B6B-DB26-4CA6-A237-1F03CA11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200" b="1" dirty="0">
                <a:latin typeface="+mn-ea"/>
                <a:ea typeface="+mn-ea"/>
              </a:rPr>
              <a:t>★</a:t>
            </a:r>
            <a:r>
              <a:rPr lang="en-US" altLang="ko-KR" sz="2200" b="1" dirty="0">
                <a:latin typeface="+mn-ea"/>
                <a:ea typeface="+mn-ea"/>
              </a:rPr>
              <a:t>. ICT </a:t>
            </a:r>
            <a:r>
              <a:rPr lang="ko-KR" altLang="en-US" sz="2200" b="1" dirty="0">
                <a:latin typeface="+mn-ea"/>
                <a:ea typeface="+mn-ea"/>
              </a:rPr>
              <a:t>창업인 </a:t>
            </a:r>
            <a:r>
              <a:rPr lang="en-US" altLang="ko-KR" sz="2200" b="1" dirty="0">
                <a:latin typeface="+mn-ea"/>
                <a:ea typeface="+mn-ea"/>
              </a:rPr>
              <a:t>&amp; SW</a:t>
            </a:r>
            <a:r>
              <a:rPr lang="ko-KR" altLang="en-US" sz="2200" b="1" dirty="0">
                <a:latin typeface="+mn-ea"/>
                <a:ea typeface="+mn-ea"/>
              </a:rPr>
              <a:t>개발자를 위한 공간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604" y="795047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" y="943436"/>
            <a:ext cx="6624710" cy="325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85025" y="980728"/>
            <a:ext cx="2439631" cy="97977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www.ictcoc.kr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12" y="2327319"/>
            <a:ext cx="2555588" cy="188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00" y="4215344"/>
            <a:ext cx="3185977" cy="238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4144"/>
            <a:ext cx="279696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" y="4224144"/>
            <a:ext cx="309732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 descr="NIPA LOGO PNG에 대한 이미지 검색결과">
            <a:extLst>
              <a:ext uri="{FF2B5EF4-FFF2-40B4-BE49-F238E27FC236}">
                <a16:creationId xmlns:a16="http://schemas.microsoft.com/office/drawing/2014/main" id="{6E4557CB-5F0B-44DD-AD9B-F495A18B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906E62-7C67-4439-9823-CC151F1059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DFBAD9-B370-4674-B80A-693489710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012368E-9795-4553-86FF-72B39F4D35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8640960" cy="1830065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48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4800" b="1" dirty="0">
                <a:solidFill>
                  <a:schemeClr val="bg1"/>
                </a:solidFill>
                <a:latin typeface="+mn-ea"/>
                <a:ea typeface="+mn-ea"/>
              </a:rPr>
              <a:t>유익한 교육되세요</a:t>
            </a:r>
            <a:r>
              <a:rPr lang="en-US" altLang="ko-KR" sz="48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A39818-6D2C-4A4B-B406-E3DE2FEBAEBD}"/>
              </a:ext>
            </a:extLst>
          </p:cNvPr>
          <p:cNvGrpSpPr/>
          <p:nvPr/>
        </p:nvGrpSpPr>
        <p:grpSpPr>
          <a:xfrm>
            <a:off x="0" y="5085184"/>
            <a:ext cx="9144000" cy="1772816"/>
            <a:chOff x="0" y="5085184"/>
            <a:chExt cx="9144000" cy="17728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E6D8F5-8581-4AF1-B5CC-9B31F95CCE1A}"/>
                </a:ext>
              </a:extLst>
            </p:cNvPr>
            <p:cNvSpPr/>
            <p:nvPr/>
          </p:nvSpPr>
          <p:spPr>
            <a:xfrm>
              <a:off x="0" y="5085184"/>
              <a:ext cx="9144000" cy="177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7" name="Picture 2" descr="NIPA LOGO PNG에 대한 이미지 검색결과">
              <a:extLst>
                <a:ext uri="{FF2B5EF4-FFF2-40B4-BE49-F238E27FC236}">
                  <a16:creationId xmlns:a16="http://schemas.microsoft.com/office/drawing/2014/main" id="{33F7F6D3-65D1-4385-B79B-F39701969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373216"/>
              <a:ext cx="2664297" cy="614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B836B71-49C8-4CB5-A781-BFAA4C3CF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30" y="5301208"/>
              <a:ext cx="3456098" cy="64191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ADD8BF-9D84-44AD-B715-2D36436B3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4088" y="5990280"/>
              <a:ext cx="2962275" cy="82309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665E8C-C888-4ED4-8BBB-4FE256049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830" y="5877272"/>
              <a:ext cx="3456098" cy="823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4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/>
          <p:nvPr/>
        </p:nvSpPr>
        <p:spPr>
          <a:xfrm>
            <a:off x="179512" y="1484784"/>
            <a:ext cx="8856984" cy="36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  <a:defRPr/>
            </a:pPr>
            <a:endParaRPr lang="ko-KR" altLang="en-US" sz="2000" dirty="0">
              <a:solidFill>
                <a:schemeClr val="bg1"/>
              </a:solidFill>
              <a:latin typeface="+mn-ea"/>
            </a:endParaRPr>
          </a:p>
          <a:p>
            <a:pPr marL="109728" indent="0" algn="just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체험존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앞 음료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커피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녹차 등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이 준비되어 있습니다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09728" indent="0" algn="just">
              <a:lnSpc>
                <a:spcPct val="150000"/>
              </a:lnSpc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   ※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교육장 내 음료 지참은 지양해주십시오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개인 부주의로 인한 기자재  </a:t>
            </a:r>
          </a:p>
          <a:p>
            <a:pPr marL="109728" indent="0" algn="just">
              <a:lnSpc>
                <a:spcPct val="150000"/>
              </a:lnSpc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     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고장의 문제가 발생할 수 있습니다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09728" indent="0" algn="just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▶ 흡연은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층에서만 가능합니다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496" y="332656"/>
            <a:ext cx="2927725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lnSpc>
                <a:spcPct val="150000"/>
              </a:lnSpc>
              <a:buNone/>
              <a:defRPr/>
            </a:pPr>
            <a:r>
              <a:rPr lang="ko-KR" altLang="en-US" sz="3600" b="1">
                <a:solidFill>
                  <a:schemeClr val="bg1"/>
                </a:solidFill>
                <a:latin typeface="+mn-ea"/>
              </a:rPr>
              <a:t>교육 시작 전</a:t>
            </a:r>
            <a:endParaRPr lang="en-US" altLang="ko-KR" sz="36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D:\Users\KSA\Desktop\KakaoTalk_20180130_140520135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47142" y="5602205"/>
            <a:ext cx="2813712" cy="85794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-108520" y="5085184"/>
            <a:ext cx="925252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6" name="Picture 2" descr="NIPA LOGO PNG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08104" y="5373216"/>
            <a:ext cx="2664297" cy="61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830" y="5301208"/>
            <a:ext cx="3456098" cy="6419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64088" y="5990280"/>
            <a:ext cx="2962275" cy="8230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7830" y="5877272"/>
            <a:ext cx="3456098" cy="82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692696"/>
            <a:ext cx="8640960" cy="92244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</a:rPr>
              <a:t>교육과정 운영 안내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1601" y="1700808"/>
            <a:ext cx="7200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출결관리 안내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교육장 안내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비상대피도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기 타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강사님 소개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Picture 4" descr="D:\Users\KSA\Desktop\KakaoTalk_20180130_1405201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42" y="5602205"/>
            <a:ext cx="2813712" cy="8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108520" y="5085184"/>
            <a:ext cx="925252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5" name="Picture 2" descr="NIPA LOGO PNG에 대한 이미지 검색결과">
            <a:extLst>
              <a:ext uri="{FF2B5EF4-FFF2-40B4-BE49-F238E27FC236}">
                <a16:creationId xmlns:a16="http://schemas.microsoft.com/office/drawing/2014/main" id="{FDEC7B6C-C946-41EF-B098-008A5C1C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373216"/>
            <a:ext cx="2664297" cy="61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2C7F7C-AE8F-49A2-BD9C-A1142EC16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0" y="5301208"/>
            <a:ext cx="3456098" cy="6419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8F43C5-68D9-4AD8-8E91-4D23A8C3C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5990280"/>
            <a:ext cx="2962275" cy="8230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FD9504-6696-4635-AFC8-0A4443C7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30" y="5877272"/>
            <a:ext cx="3456098" cy="8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내용 개체 틀 1"/>
          <p:cNvSpPr txBox="1"/>
          <p:nvPr/>
        </p:nvSpPr>
        <p:spPr>
          <a:xfrm>
            <a:off x="4427984" y="2060848"/>
            <a:ext cx="4320479" cy="367240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lms.koipa.or.kr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접속</a:t>
            </a:r>
          </a:p>
          <a:p>
            <a:pPr marL="109728" indent="0">
              <a:buNone/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ID :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신청시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기입한 이메일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PW :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휴대전화번호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예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01012345678)</a:t>
            </a:r>
          </a:p>
        </p:txBody>
      </p:sp>
      <p:sp>
        <p:nvSpPr>
          <p:cNvPr id="33" name="제목 2"/>
          <p:cNvSpPr txBox="1"/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200" b="1" dirty="0">
                <a:latin typeface="+mn-ea"/>
                <a:ea typeface="+mn-ea"/>
              </a:rPr>
              <a:t>1. </a:t>
            </a:r>
            <a:r>
              <a:rPr lang="ko-KR" altLang="en-US" sz="2200" b="1" dirty="0" err="1">
                <a:latin typeface="+mn-ea"/>
                <a:ea typeface="+mn-ea"/>
              </a:rPr>
              <a:t>출결관리</a:t>
            </a:r>
            <a:r>
              <a:rPr lang="ko-KR" altLang="en-US" sz="2200" b="1" dirty="0">
                <a:latin typeface="+mn-ea"/>
                <a:ea typeface="+mn-ea"/>
              </a:rPr>
              <a:t> </a:t>
            </a:r>
            <a:r>
              <a:rPr lang="en-US" altLang="ko-KR" sz="2200" b="1" dirty="0">
                <a:latin typeface="+mn-ea"/>
                <a:ea typeface="+mn-ea"/>
              </a:rPr>
              <a:t>- </a:t>
            </a:r>
            <a:r>
              <a:rPr lang="ko-KR" altLang="en-US" sz="2200" b="1" dirty="0">
                <a:latin typeface="+mn-ea"/>
                <a:ea typeface="+mn-ea"/>
              </a:rPr>
              <a:t>로그인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NIPA LOGO PNG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9427" y="2022536"/>
            <a:ext cx="3978555" cy="3815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내용 개체 틀 1"/>
          <p:cNvSpPr txBox="1"/>
          <p:nvPr/>
        </p:nvSpPr>
        <p:spPr>
          <a:xfrm>
            <a:off x="251520" y="1268760"/>
            <a:ext cx="7920880" cy="72008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대시 보드의 </a:t>
            </a:r>
            <a:r>
              <a:rPr lang="en-US" altLang="ko-KR" sz="1800" b="1" dirty="0">
                <a:solidFill>
                  <a:srgbClr val="FFFF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FF00"/>
                </a:solidFill>
                <a:latin typeface="+mn-ea"/>
              </a:rPr>
              <a:t>출석 체크</a:t>
            </a:r>
            <a:r>
              <a:rPr lang="en-US" altLang="ko-KR" sz="1800" b="1" dirty="0">
                <a:solidFill>
                  <a:srgbClr val="FFFF00"/>
                </a:solidFill>
                <a:latin typeface="+mn-ea"/>
              </a:rPr>
              <a:t>]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클릭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-&gt; QR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코드 확인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-&gt; QR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코드 스캔</a:t>
            </a:r>
          </a:p>
          <a:p>
            <a:pPr marL="109728" indent="0"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출석은 수업 시작 후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20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분까지 정상 출석 됩니다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3" name="제목 2"/>
          <p:cNvSpPr txBox="1"/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200" b="1" dirty="0">
                <a:latin typeface="+mn-ea"/>
                <a:ea typeface="+mn-ea"/>
              </a:rPr>
              <a:t>2. </a:t>
            </a:r>
            <a:r>
              <a:rPr lang="ko-KR" altLang="en-US" sz="2200" b="1" dirty="0" err="1">
                <a:latin typeface="+mn-ea"/>
                <a:ea typeface="+mn-ea"/>
              </a:rPr>
              <a:t>출결관리</a:t>
            </a:r>
            <a:r>
              <a:rPr lang="ko-KR" altLang="en-US" sz="2200" b="1" dirty="0">
                <a:latin typeface="+mn-ea"/>
                <a:ea typeface="+mn-ea"/>
              </a:rPr>
              <a:t> </a:t>
            </a:r>
            <a:r>
              <a:rPr lang="en-US" altLang="ko-KR" sz="2200" b="1" dirty="0">
                <a:latin typeface="+mn-ea"/>
                <a:ea typeface="+mn-ea"/>
              </a:rPr>
              <a:t>-</a:t>
            </a:r>
            <a:r>
              <a:rPr lang="ko-KR" altLang="en-US" sz="2200" b="1" dirty="0">
                <a:latin typeface="+mn-ea"/>
                <a:ea typeface="+mn-ea"/>
              </a:rPr>
              <a:t> 출석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NIPA LOGO PNG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  <p:sp>
        <p:nvSpPr>
          <p:cNvPr id="1034" name="직사각형 1033"/>
          <p:cNvSpPr/>
          <p:nvPr/>
        </p:nvSpPr>
        <p:spPr>
          <a:xfrm>
            <a:off x="1403648" y="3933056"/>
            <a:ext cx="1440160" cy="432048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3527" y="2492895"/>
            <a:ext cx="3772173" cy="360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FB1660-239D-4F26-8E03-9AEE7B67A92D}"/>
              </a:ext>
            </a:extLst>
          </p:cNvPr>
          <p:cNvSpPr/>
          <p:nvPr/>
        </p:nvSpPr>
        <p:spPr>
          <a:xfrm>
            <a:off x="1475656" y="3958952"/>
            <a:ext cx="1440160" cy="4320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C6207-C7A4-427C-85B0-AA85556D9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61987"/>
            <a:ext cx="3914710" cy="3600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1535474-80F2-47CE-AF08-349A0C11BEAB}"/>
              </a:ext>
            </a:extLst>
          </p:cNvPr>
          <p:cNvSpPr/>
          <p:nvPr/>
        </p:nvSpPr>
        <p:spPr>
          <a:xfrm>
            <a:off x="4211960" y="3721927"/>
            <a:ext cx="576064" cy="108012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51520" y="1268760"/>
            <a:ext cx="8712968" cy="33123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수료기준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총 교육시간의 </a:t>
            </a:r>
            <a:r>
              <a:rPr lang="en-US" altLang="ko-KR" sz="1800" u="sng" dirty="0">
                <a:solidFill>
                  <a:srgbClr val="FFFF00"/>
                </a:solidFill>
                <a:latin typeface="+mn-ea"/>
              </a:rPr>
              <a:t>70% </a:t>
            </a:r>
            <a:r>
              <a:rPr lang="ko-KR" altLang="en-US" sz="1800" u="sng" dirty="0">
                <a:solidFill>
                  <a:srgbClr val="FFFF00"/>
                </a:solidFill>
                <a:latin typeface="+mn-ea"/>
              </a:rPr>
              <a:t>이상 출석</a:t>
            </a:r>
            <a:endParaRPr lang="en-US" altLang="ko-KR" sz="1800" u="sng" dirty="0">
              <a:solidFill>
                <a:srgbClr val="FFFF00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결석기준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지각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조퇴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외출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회는 결석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회로 인정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▶ 교육 중 </a:t>
            </a:r>
            <a:r>
              <a:rPr lang="ko-KR" altLang="en-US" sz="1800" u="sng" dirty="0">
                <a:solidFill>
                  <a:srgbClr val="FFFF00"/>
                </a:solidFill>
                <a:latin typeface="+mn-ea"/>
              </a:rPr>
              <a:t>무단 이석 시 교육 수료가 불가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합니다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*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지각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결석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조퇴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외출 시 시간체크에 유의하시기 바랍니다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09728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*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조퇴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외출이 필요한 경우 반드시 사전에 조교에게 문의해주세요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09728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교육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</a:rPr>
              <a:t>미수료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시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, AI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이노베이션 스퀘어에서 진행하는 차후 교육에 참가가 제한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될 수 있습니다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09728" indent="0"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조퇴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외출 필요 시 </a:t>
            </a:r>
            <a:r>
              <a:rPr lang="ko-KR" altLang="en-US" sz="1800" u="sng" dirty="0">
                <a:solidFill>
                  <a:srgbClr val="FFFF00"/>
                </a:solidFill>
                <a:latin typeface="+mn-ea"/>
              </a:rPr>
              <a:t>조교 또는 </a:t>
            </a:r>
            <a:r>
              <a:rPr lang="en-US" altLang="ko-KR" sz="1800" u="sng" dirty="0">
                <a:solidFill>
                  <a:srgbClr val="FFFF00"/>
                </a:solidFill>
                <a:latin typeface="+mn-ea"/>
              </a:rPr>
              <a:t>AI </a:t>
            </a:r>
            <a:r>
              <a:rPr lang="ko-KR" altLang="en-US" sz="1800" u="sng" dirty="0">
                <a:solidFill>
                  <a:srgbClr val="FFFF00"/>
                </a:solidFill>
                <a:latin typeface="+mn-ea"/>
              </a:rPr>
              <a:t>이노베이션 스퀘어에 사무실 방문</a:t>
            </a:r>
            <a:endParaRPr lang="en-US" altLang="ko-KR" sz="1800" u="sng" dirty="0">
              <a:solidFill>
                <a:srgbClr val="FFFF00"/>
              </a:solidFill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▶ 많이 늦으시거나 특이상황이 발생하는 경우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 조교 또는 교육 진행 담당자에게 </a:t>
            </a:r>
            <a:endParaRPr lang="en-US" altLang="ko-KR" sz="1800" dirty="0">
              <a:solidFill>
                <a:srgbClr val="FFFF00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   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미리 연락 부탁 드립니다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.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00" b="1" dirty="0">
                <a:latin typeface="+mn-ea"/>
                <a:ea typeface="+mn-ea"/>
              </a:rPr>
              <a:t>1. </a:t>
            </a:r>
            <a:r>
              <a:rPr lang="ko-KR" altLang="en-US" sz="2200" b="1" dirty="0">
                <a:latin typeface="+mn-ea"/>
                <a:ea typeface="+mn-ea"/>
              </a:rPr>
              <a:t>출결관리 시 주의 사항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NIPA LOGO PNG에 대한 이미지 검색결과">
            <a:extLst>
              <a:ext uri="{FF2B5EF4-FFF2-40B4-BE49-F238E27FC236}">
                <a16:creationId xmlns:a16="http://schemas.microsoft.com/office/drawing/2014/main" id="{A5FB704D-1FD8-401A-AB99-E3BCC1E6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553BF2-495F-4BC0-A8DA-9971C705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67A48D-C115-46CA-A2A4-BA72319B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66A5B94-1B1F-4F1B-95B2-4F855217E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71800" y="4293096"/>
            <a:ext cx="6264696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00" b="1" dirty="0">
                <a:latin typeface="+mn-ea"/>
                <a:ea typeface="+mn-ea"/>
              </a:rPr>
              <a:t>2. </a:t>
            </a:r>
            <a:r>
              <a:rPr lang="ko-KR" altLang="en-US" sz="2200" b="1" dirty="0">
                <a:latin typeface="+mn-ea"/>
                <a:ea typeface="+mn-ea"/>
              </a:rPr>
              <a:t>교육장 안내</a:t>
            </a:r>
            <a:r>
              <a:rPr lang="en-US" altLang="ko-KR" sz="2200" b="1" dirty="0">
                <a:latin typeface="+mn-ea"/>
                <a:ea typeface="+mn-ea"/>
              </a:rPr>
              <a:t>(</a:t>
            </a:r>
            <a:r>
              <a:rPr lang="ko-KR" altLang="en-US" sz="2200" b="1" dirty="0">
                <a:latin typeface="+mn-ea"/>
                <a:ea typeface="+mn-ea"/>
              </a:rPr>
              <a:t>일반사항</a:t>
            </a:r>
            <a:r>
              <a:rPr lang="en-US" altLang="ko-KR" sz="2200" b="1" dirty="0">
                <a:latin typeface="+mn-ea"/>
                <a:ea typeface="+mn-ea"/>
              </a:rPr>
              <a:t>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1"/>
          <p:cNvSpPr txBox="1">
            <a:spLocks/>
          </p:cNvSpPr>
          <p:nvPr/>
        </p:nvSpPr>
        <p:spPr>
          <a:xfrm>
            <a:off x="251520" y="980728"/>
            <a:ext cx="8640960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교육생 휴게실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pPr marL="109728" indent="0">
              <a:buFont typeface="Arial" panose="020B0604020202020204" pitchFamily="34" charset="0"/>
              <a:buNone/>
            </a:pP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  휴식공간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정수기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차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믹스커피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녹차 등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 제공</a:t>
            </a:r>
            <a:endParaRPr lang="en-US" altLang="ko-KR" sz="17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  ※ </a:t>
            </a:r>
            <a:r>
              <a:rPr lang="ko-KR" altLang="en-US" sz="1700" spc="-150" dirty="0">
                <a:solidFill>
                  <a:schemeClr val="bg1"/>
                </a:solidFill>
                <a:latin typeface="+mn-ea"/>
              </a:rPr>
              <a:t>교육장 내에는 음료 및 음식물 반입을 자제해주십시오</a:t>
            </a:r>
            <a:r>
              <a:rPr lang="en-US" altLang="ko-KR" sz="1700" spc="-15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700" spc="-150" dirty="0">
                <a:solidFill>
                  <a:schemeClr val="bg1"/>
                </a:solidFill>
                <a:latin typeface="+mn-ea"/>
              </a:rPr>
              <a:t>교육 기자재 고장 및 </a:t>
            </a:r>
            <a:r>
              <a:rPr lang="ko-KR" altLang="en-US" sz="1700" spc="-150" dirty="0" err="1">
                <a:solidFill>
                  <a:schemeClr val="bg1"/>
                </a:solidFill>
                <a:latin typeface="+mn-ea"/>
              </a:rPr>
              <a:t>파손시</a:t>
            </a:r>
            <a:r>
              <a:rPr lang="en-US" altLang="ko-KR" sz="1700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수리비         </a:t>
            </a:r>
            <a:endParaRPr lang="en-US" altLang="ko-KR" sz="17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     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또는 자재 </a:t>
            </a:r>
            <a:r>
              <a:rPr lang="ko-KR" altLang="en-US" sz="1700" dirty="0" err="1">
                <a:solidFill>
                  <a:schemeClr val="bg1"/>
                </a:solidFill>
                <a:latin typeface="+mn-ea"/>
              </a:rPr>
              <a:t>재구입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 비용이 청구될 수 있습니다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흡연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층 건물 왼편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+mn-ea"/>
              </a:rPr>
              <a:t>우체국 민원처리기기 앞 </a:t>
            </a:r>
            <a:endParaRPr lang="en-US" altLang="ko-KR" sz="17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무선인터넷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Wi-fi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I D  : AI-A~D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  <a:latin typeface="+mn-ea"/>
              </a:rPr>
              <a:t>   PW : lguplus1~4</a:t>
            </a:r>
          </a:p>
        </p:txBody>
      </p:sp>
      <p:pic>
        <p:nvPicPr>
          <p:cNvPr id="26" name="Picture 2" descr="NIPA LOGO PNG에 대한 이미지 검색결과">
            <a:extLst>
              <a:ext uri="{FF2B5EF4-FFF2-40B4-BE49-F238E27FC236}">
                <a16:creationId xmlns:a16="http://schemas.microsoft.com/office/drawing/2014/main" id="{677A527C-126F-4156-819F-6F7F3B48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D495874-3AEA-4BB2-832B-E4AF499A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5221539-837A-46B2-842B-4095F96C9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44787DF-14E6-4E0B-B03A-660072A4C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114E94-858A-414C-AA53-811636269001}"/>
              </a:ext>
            </a:extLst>
          </p:cNvPr>
          <p:cNvGrpSpPr/>
          <p:nvPr/>
        </p:nvGrpSpPr>
        <p:grpSpPr>
          <a:xfrm>
            <a:off x="3011159" y="4367122"/>
            <a:ext cx="5881321" cy="2300220"/>
            <a:chOff x="3011159" y="4367122"/>
            <a:chExt cx="5881321" cy="23002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159" y="4367122"/>
              <a:ext cx="5881321" cy="230022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436096" y="5454646"/>
              <a:ext cx="1224136" cy="278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00253" y="5500366"/>
              <a:ext cx="1072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spc="-100" dirty="0">
                  <a:solidFill>
                    <a:srgbClr val="FF0000"/>
                  </a:solidFill>
                </a:rPr>
                <a:t>★</a:t>
              </a:r>
              <a:r>
                <a:rPr lang="ko-KR" altLang="en-US" sz="700" b="1" spc="-100" dirty="0" err="1">
                  <a:solidFill>
                    <a:srgbClr val="FF0000"/>
                  </a:solidFill>
                </a:rPr>
                <a:t>음수대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, </a:t>
              </a:r>
              <a:r>
                <a:rPr lang="ko-KR" altLang="en-US" sz="700" b="1" spc="-100" dirty="0">
                  <a:solidFill>
                    <a:srgbClr val="FF0000"/>
                  </a:solidFill>
                </a:rPr>
                <a:t>차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(</a:t>
              </a:r>
              <a:r>
                <a:rPr lang="ko-KR" altLang="en-US" sz="700" b="1" spc="-100" dirty="0">
                  <a:solidFill>
                    <a:srgbClr val="FF0000"/>
                  </a:solidFill>
                </a:rPr>
                <a:t>커피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, </a:t>
              </a:r>
              <a:r>
                <a:rPr lang="ko-KR" altLang="en-US" sz="700" b="1" spc="-100" dirty="0">
                  <a:solidFill>
                    <a:srgbClr val="FF0000"/>
                  </a:solidFill>
                </a:rPr>
                <a:t>녹차 등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)</a:t>
              </a:r>
              <a:endParaRPr lang="ko-KR" altLang="en-US" sz="700" b="1" spc="-100" dirty="0">
                <a:solidFill>
                  <a:srgbClr val="FF000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362372-1060-4130-83E0-54CB0C17117C}"/>
                </a:ext>
              </a:extLst>
            </p:cNvPr>
            <p:cNvSpPr/>
            <p:nvPr/>
          </p:nvSpPr>
          <p:spPr>
            <a:xfrm>
              <a:off x="6804248" y="4437112"/>
              <a:ext cx="1368152" cy="12633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0FF288-C987-4567-8930-907229EC415A}"/>
                </a:ext>
              </a:extLst>
            </p:cNvPr>
            <p:cNvCxnSpPr>
              <a:stCxn id="2" idx="0"/>
              <a:endCxn id="2" idx="2"/>
            </p:cNvCxnSpPr>
            <p:nvPr/>
          </p:nvCxnSpPr>
          <p:spPr>
            <a:xfrm>
              <a:off x="7488324" y="4494535"/>
              <a:ext cx="0" cy="1148463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A4714-AB46-45D2-9CD1-EC57E8801911}"/>
                </a:ext>
              </a:extLst>
            </p:cNvPr>
            <p:cNvSpPr txBox="1"/>
            <p:nvPr/>
          </p:nvSpPr>
          <p:spPr>
            <a:xfrm>
              <a:off x="6965042" y="4941168"/>
              <a:ext cx="432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Y</a:t>
              </a:r>
              <a:r>
                <a:rPr lang="ko-KR" altLang="en-US" sz="1100" b="1" dirty="0"/>
                <a:t>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6B3D3C-EAD6-46A5-A7BD-4CE0EA50EC5B}"/>
                </a:ext>
              </a:extLst>
            </p:cNvPr>
            <p:cNvSpPr txBox="1"/>
            <p:nvPr/>
          </p:nvSpPr>
          <p:spPr>
            <a:xfrm>
              <a:off x="7624221" y="4941168"/>
              <a:ext cx="432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X</a:t>
              </a:r>
              <a:r>
                <a:rPr lang="ko-KR" altLang="en-US" sz="1100" b="1" dirty="0"/>
                <a:t>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FBB389-75CE-4EE7-9590-0256F5226BCB}"/>
                </a:ext>
              </a:extLst>
            </p:cNvPr>
            <p:cNvSpPr/>
            <p:nvPr/>
          </p:nvSpPr>
          <p:spPr>
            <a:xfrm>
              <a:off x="6876256" y="4484042"/>
              <a:ext cx="1224136" cy="278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EBCDA2-BCBA-4ACF-9CE6-E0F7E0B2E3ED}"/>
                </a:ext>
              </a:extLst>
            </p:cNvPr>
            <p:cNvSpPr txBox="1"/>
            <p:nvPr/>
          </p:nvSpPr>
          <p:spPr>
            <a:xfrm>
              <a:off x="7076671" y="4529762"/>
              <a:ext cx="8002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spc="-100" dirty="0">
                  <a:solidFill>
                    <a:srgbClr val="FF0000"/>
                  </a:solidFill>
                </a:rPr>
                <a:t>★인공지능교육장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1BD6A0-62BF-4BF0-8D4F-1CE1CD6966C3}"/>
              </a:ext>
            </a:extLst>
          </p:cNvPr>
          <p:cNvSpPr/>
          <p:nvPr/>
        </p:nvSpPr>
        <p:spPr>
          <a:xfrm>
            <a:off x="3131840" y="5949280"/>
            <a:ext cx="648072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사무실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00" b="1" dirty="0">
                <a:latin typeface="+mn-ea"/>
                <a:ea typeface="+mn-ea"/>
              </a:rPr>
              <a:t>3. </a:t>
            </a:r>
            <a:r>
              <a:rPr lang="ko-KR" altLang="en-US" sz="2200" b="1" dirty="0">
                <a:latin typeface="+mn-ea"/>
                <a:ea typeface="+mn-ea"/>
              </a:rPr>
              <a:t>교육장 안내</a:t>
            </a:r>
            <a:r>
              <a:rPr lang="en-US" altLang="ko-KR" sz="2200" b="1" dirty="0">
                <a:latin typeface="+mn-ea"/>
                <a:ea typeface="+mn-ea"/>
              </a:rPr>
              <a:t>(</a:t>
            </a:r>
            <a:r>
              <a:rPr lang="ko-KR" altLang="en-US" sz="2200" b="1" dirty="0">
                <a:latin typeface="+mn-ea"/>
                <a:ea typeface="+mn-ea"/>
              </a:rPr>
              <a:t>주요시설</a:t>
            </a:r>
            <a:r>
              <a:rPr lang="en-US" altLang="ko-KR" sz="2200" b="1" dirty="0">
                <a:latin typeface="+mn-ea"/>
                <a:ea typeface="+mn-ea"/>
              </a:rPr>
              <a:t>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NIPA LOGO PNG에 대한 이미지 검색결과">
            <a:extLst>
              <a:ext uri="{FF2B5EF4-FFF2-40B4-BE49-F238E27FC236}">
                <a16:creationId xmlns:a16="http://schemas.microsoft.com/office/drawing/2014/main" id="{677A527C-126F-4156-819F-6F7F3B48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D495874-3AEA-4BB2-832B-E4AF499A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5221539-837A-46B2-842B-4095F96C9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44787DF-14E6-4E0B-B03A-660072A4C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3C2AA5-4AD9-4B42-9EE8-F23ABFE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02595"/>
            <a:ext cx="4133611" cy="29744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BF58E8-FC29-41BE-9015-B93349C09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02596"/>
            <a:ext cx="4086270" cy="29744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05D269-634F-4086-BB23-56688E52B2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8" y="4419855"/>
            <a:ext cx="4043417" cy="23215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2350AE-585B-4172-9AF7-44C6DF29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36" y="4427998"/>
            <a:ext cx="4122766" cy="23133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FAB45A-EE93-4A1D-88FC-612C94979981}"/>
              </a:ext>
            </a:extLst>
          </p:cNvPr>
          <p:cNvSpPr/>
          <p:nvPr/>
        </p:nvSpPr>
        <p:spPr>
          <a:xfrm>
            <a:off x="5679030" y="1003077"/>
            <a:ext cx="2448272" cy="5295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프로젝트룸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056B63-06C2-4C4C-9E99-965C19AD6C70}"/>
              </a:ext>
            </a:extLst>
          </p:cNvPr>
          <p:cNvSpPr/>
          <p:nvPr/>
        </p:nvSpPr>
        <p:spPr>
          <a:xfrm>
            <a:off x="978211" y="1003077"/>
            <a:ext cx="2448272" cy="5295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AI</a:t>
            </a:r>
            <a:r>
              <a:rPr lang="ko-KR" altLang="en-US" dirty="0" err="1"/>
              <a:t>체험존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679AF-3B54-40E6-96CA-87118756374D}"/>
              </a:ext>
            </a:extLst>
          </p:cNvPr>
          <p:cNvSpPr/>
          <p:nvPr/>
        </p:nvSpPr>
        <p:spPr>
          <a:xfrm>
            <a:off x="950173" y="4219583"/>
            <a:ext cx="2448272" cy="5295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89A452-7C6F-463A-B397-B09AF276994E}"/>
              </a:ext>
            </a:extLst>
          </p:cNvPr>
          <p:cNvSpPr/>
          <p:nvPr/>
        </p:nvSpPr>
        <p:spPr>
          <a:xfrm>
            <a:off x="5660783" y="4219583"/>
            <a:ext cx="2448272" cy="5295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룸</a:t>
            </a:r>
          </a:p>
        </p:txBody>
      </p:sp>
    </p:spTree>
    <p:extLst>
      <p:ext uri="{BB962C8B-B14F-4D97-AF65-F5344CB8AC3E}">
        <p14:creationId xmlns:p14="http://schemas.microsoft.com/office/powerpoint/2010/main" val="41481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5831"/>
            <a:ext cx="9150604" cy="90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440668" y="-1251520"/>
            <a:ext cx="3384376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908160"/>
            <a:ext cx="862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ko-KR" altLang="en-US" sz="1600" dirty="0">
                <a:solidFill>
                  <a:schemeClr val="bg1"/>
                </a:solidFill>
              </a:rPr>
              <a:t>화재발생지점에서 반대방향에 있는 비상구로 낮은 자세로 </a:t>
            </a:r>
            <a:r>
              <a:rPr lang="ko-KR" altLang="en-US" sz="1600" dirty="0" err="1">
                <a:solidFill>
                  <a:schemeClr val="bg1"/>
                </a:solidFill>
              </a:rPr>
              <a:t>질서있게</a:t>
            </a:r>
            <a:r>
              <a:rPr lang="ko-KR" altLang="en-US" sz="1600" dirty="0">
                <a:solidFill>
                  <a:schemeClr val="bg1"/>
                </a:solidFill>
              </a:rPr>
              <a:t> 대피한다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ko-KR" altLang="en-US" sz="1600" dirty="0">
                <a:solidFill>
                  <a:schemeClr val="bg1"/>
                </a:solidFill>
              </a:rPr>
              <a:t>자신의 위치가 화재 발생 층보다 위층이면 비상구 계단 벽을 따라 옥상으로 대피한다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▶ </a:t>
            </a:r>
            <a:r>
              <a:rPr lang="ko-KR" altLang="en-US" sz="1600" dirty="0">
                <a:solidFill>
                  <a:schemeClr val="bg1"/>
                </a:solidFill>
              </a:rPr>
              <a:t>자신의 위치가 화재 발생 층보다 하층이면 비상구 계단 벽을 따라 지층으로 대피한다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251520" y="260648"/>
            <a:ext cx="8270118" cy="67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200" b="1" dirty="0">
                <a:latin typeface="+mn-ea"/>
              </a:rPr>
              <a:t>3. </a:t>
            </a:r>
            <a:r>
              <a:rPr lang="ko-KR" altLang="en-US" sz="2200" b="1" dirty="0">
                <a:latin typeface="+mn-ea"/>
              </a:rPr>
              <a:t>교육장 안내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비상대피로</a:t>
            </a:r>
            <a:r>
              <a:rPr lang="en-US" altLang="ko-KR" sz="2200" b="1" dirty="0">
                <a:latin typeface="+mn-ea"/>
              </a:rPr>
              <a:t>)</a:t>
            </a:r>
            <a:endParaRPr lang="ko-KR" altLang="en-US" sz="2200" b="1" dirty="0"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31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1" y="2129856"/>
            <a:ext cx="847744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654564" y="4280939"/>
            <a:ext cx="2069564" cy="4079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64939" y="4360127"/>
            <a:ext cx="1813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100" dirty="0">
                <a:solidFill>
                  <a:srgbClr val="FF0000"/>
                </a:solidFill>
              </a:rPr>
              <a:t>★</a:t>
            </a:r>
            <a:r>
              <a:rPr lang="ko-KR" altLang="en-US" sz="1000" b="1" spc="-100" dirty="0" err="1">
                <a:solidFill>
                  <a:srgbClr val="FF0000"/>
                </a:solidFill>
              </a:rPr>
              <a:t>음수대</a:t>
            </a:r>
            <a:r>
              <a:rPr lang="en-US" altLang="ko-KR" sz="1000" b="1" spc="-100" dirty="0">
                <a:solidFill>
                  <a:srgbClr val="FF0000"/>
                </a:solidFill>
              </a:rPr>
              <a:t>, </a:t>
            </a:r>
            <a:r>
              <a:rPr lang="ko-KR" altLang="en-US" sz="1000" b="1" spc="-100" dirty="0">
                <a:solidFill>
                  <a:srgbClr val="FF0000"/>
                </a:solidFill>
              </a:rPr>
              <a:t>차</a:t>
            </a:r>
            <a:r>
              <a:rPr lang="en-US" altLang="ko-KR" sz="1000" b="1" spc="-100" dirty="0">
                <a:solidFill>
                  <a:srgbClr val="FF0000"/>
                </a:solidFill>
              </a:rPr>
              <a:t>(</a:t>
            </a:r>
            <a:r>
              <a:rPr lang="ko-KR" altLang="en-US" sz="1000" b="1" spc="-100" dirty="0">
                <a:solidFill>
                  <a:srgbClr val="FF0000"/>
                </a:solidFill>
              </a:rPr>
              <a:t>커피</a:t>
            </a:r>
            <a:r>
              <a:rPr lang="en-US" altLang="ko-KR" sz="1000" b="1" spc="-100" dirty="0">
                <a:solidFill>
                  <a:srgbClr val="FF0000"/>
                </a:solidFill>
              </a:rPr>
              <a:t>, </a:t>
            </a:r>
            <a:r>
              <a:rPr lang="ko-KR" altLang="en-US" sz="1000" b="1" spc="-100" dirty="0">
                <a:solidFill>
                  <a:srgbClr val="FF0000"/>
                </a:solidFill>
              </a:rPr>
              <a:t>녹차 등</a:t>
            </a:r>
            <a:r>
              <a:rPr lang="en-US" altLang="ko-KR" sz="1000" b="1" spc="-100" dirty="0">
                <a:solidFill>
                  <a:srgbClr val="FF0000"/>
                </a:solidFill>
              </a:rPr>
              <a:t>)</a:t>
            </a:r>
            <a:endParaRPr lang="ko-KR" altLang="en-US" sz="1000" b="1" spc="-1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1734" y="4869160"/>
            <a:ext cx="1174349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24731" y="4869160"/>
            <a:ext cx="1174349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" name="Picture 2" descr="NIPA LOGO PNG에 대한 이미지 검색결과">
            <a:extLst>
              <a:ext uri="{FF2B5EF4-FFF2-40B4-BE49-F238E27FC236}">
                <a16:creationId xmlns:a16="http://schemas.microsoft.com/office/drawing/2014/main" id="{939396F0-536B-4FF8-B419-CF7EF30F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6" cy="29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A54829D-12FA-4925-940A-B873A05E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60" y="116632"/>
            <a:ext cx="1761352" cy="29203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0B1089D-0191-4B11-8FFF-EC28E913C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404664"/>
            <a:ext cx="1656184" cy="3648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E2A8B11-6A4D-4806-A680-2369C5342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952" y="404664"/>
            <a:ext cx="1761352" cy="33569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C1F608-7DCD-4278-A991-C87E6714EA67}"/>
              </a:ext>
            </a:extLst>
          </p:cNvPr>
          <p:cNvGrpSpPr/>
          <p:nvPr/>
        </p:nvGrpSpPr>
        <p:grpSpPr>
          <a:xfrm>
            <a:off x="334341" y="2108768"/>
            <a:ext cx="8477449" cy="4485584"/>
            <a:chOff x="3011159" y="4367122"/>
            <a:chExt cx="5881321" cy="23002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7F026DA-0E21-447B-887D-F191E5EAE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159" y="4367122"/>
              <a:ext cx="5881321" cy="230022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A8B1EF-C0A9-4ECC-A852-E4C63230B95E}"/>
                </a:ext>
              </a:extLst>
            </p:cNvPr>
            <p:cNvSpPr/>
            <p:nvPr/>
          </p:nvSpPr>
          <p:spPr>
            <a:xfrm>
              <a:off x="5436096" y="5454646"/>
              <a:ext cx="1224136" cy="278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086D92-CFDA-4F08-8AB0-781392C46CE7}"/>
                </a:ext>
              </a:extLst>
            </p:cNvPr>
            <p:cNvSpPr txBox="1"/>
            <p:nvPr/>
          </p:nvSpPr>
          <p:spPr>
            <a:xfrm>
              <a:off x="5500253" y="5500366"/>
              <a:ext cx="1072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spc="-100" dirty="0">
                  <a:solidFill>
                    <a:srgbClr val="FF0000"/>
                  </a:solidFill>
                </a:rPr>
                <a:t>★</a:t>
              </a:r>
              <a:r>
                <a:rPr lang="ko-KR" altLang="en-US" sz="700" b="1" spc="-100" dirty="0" err="1">
                  <a:solidFill>
                    <a:srgbClr val="FF0000"/>
                  </a:solidFill>
                </a:rPr>
                <a:t>음수대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, </a:t>
              </a:r>
              <a:r>
                <a:rPr lang="ko-KR" altLang="en-US" sz="700" b="1" spc="-100" dirty="0">
                  <a:solidFill>
                    <a:srgbClr val="FF0000"/>
                  </a:solidFill>
                </a:rPr>
                <a:t>차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(</a:t>
              </a:r>
              <a:r>
                <a:rPr lang="ko-KR" altLang="en-US" sz="700" b="1" spc="-100" dirty="0">
                  <a:solidFill>
                    <a:srgbClr val="FF0000"/>
                  </a:solidFill>
                </a:rPr>
                <a:t>커피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, </a:t>
              </a:r>
              <a:r>
                <a:rPr lang="ko-KR" altLang="en-US" sz="700" b="1" spc="-100" dirty="0">
                  <a:solidFill>
                    <a:srgbClr val="FF0000"/>
                  </a:solidFill>
                </a:rPr>
                <a:t>녹차 등</a:t>
              </a:r>
              <a:r>
                <a:rPr lang="en-US" altLang="ko-KR" sz="700" b="1" spc="-100" dirty="0">
                  <a:solidFill>
                    <a:srgbClr val="FF0000"/>
                  </a:solidFill>
                </a:rPr>
                <a:t>)</a:t>
              </a:r>
              <a:endParaRPr lang="ko-KR" altLang="en-US" sz="700" b="1" spc="-100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2BDA2B-BCDA-41B7-A87C-4F81EF281336}"/>
                </a:ext>
              </a:extLst>
            </p:cNvPr>
            <p:cNvSpPr/>
            <p:nvPr/>
          </p:nvSpPr>
          <p:spPr>
            <a:xfrm>
              <a:off x="6804248" y="4437112"/>
              <a:ext cx="1368152" cy="12633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E9FCAF9-CFDE-4B8E-A44E-BE1AB00F820F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7488324" y="4494535"/>
              <a:ext cx="0" cy="1148463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B7AC89-D925-409D-857C-C47E1705E138}"/>
                </a:ext>
              </a:extLst>
            </p:cNvPr>
            <p:cNvSpPr txBox="1"/>
            <p:nvPr/>
          </p:nvSpPr>
          <p:spPr>
            <a:xfrm>
              <a:off x="6965042" y="4941168"/>
              <a:ext cx="432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Y</a:t>
              </a:r>
              <a:r>
                <a:rPr lang="ko-KR" altLang="en-US" sz="1100" b="1" dirty="0"/>
                <a:t>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AB2D09-887E-4DBC-81F7-51611FFD8970}"/>
                </a:ext>
              </a:extLst>
            </p:cNvPr>
            <p:cNvSpPr txBox="1"/>
            <p:nvPr/>
          </p:nvSpPr>
          <p:spPr>
            <a:xfrm>
              <a:off x="7624221" y="4941168"/>
              <a:ext cx="432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X</a:t>
              </a:r>
              <a:r>
                <a:rPr lang="ko-KR" altLang="en-US" sz="1100" b="1" dirty="0"/>
                <a:t>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277C874-D05B-47C4-BBEB-C59696F3201C}"/>
                </a:ext>
              </a:extLst>
            </p:cNvPr>
            <p:cNvSpPr/>
            <p:nvPr/>
          </p:nvSpPr>
          <p:spPr>
            <a:xfrm>
              <a:off x="6876256" y="4484042"/>
              <a:ext cx="1224136" cy="278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79D726-2986-4BEC-8877-BA9D22147250}"/>
                </a:ext>
              </a:extLst>
            </p:cNvPr>
            <p:cNvSpPr txBox="1"/>
            <p:nvPr/>
          </p:nvSpPr>
          <p:spPr>
            <a:xfrm>
              <a:off x="7076671" y="4529762"/>
              <a:ext cx="8002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spc="-100" dirty="0">
                  <a:solidFill>
                    <a:srgbClr val="FF0000"/>
                  </a:solidFill>
                </a:rPr>
                <a:t>★인공지능교육장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252B7A-A5EF-49D7-9900-292BB7C69613}"/>
              </a:ext>
            </a:extLst>
          </p:cNvPr>
          <p:cNvSpPr/>
          <p:nvPr/>
        </p:nvSpPr>
        <p:spPr>
          <a:xfrm>
            <a:off x="611560" y="5373216"/>
            <a:ext cx="72008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사무실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28575"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488</Words>
  <Application>Microsoft Office PowerPoint</Application>
  <PresentationFormat>화면 슬라이드 쇼(4:3)</PresentationFormat>
  <Paragraphs>82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Arial</vt:lpstr>
      <vt:lpstr>Wingdings 3</vt:lpstr>
      <vt:lpstr>Office 테마</vt:lpstr>
      <vt:lpstr>AI 이노베이션 스퀘어에 오신 것을  환영합니다.</vt:lpstr>
      <vt:lpstr>PowerPoint 프레젠테이션</vt:lpstr>
      <vt:lpstr>교육과정 운영 안내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유익한 교육되세요.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교육과정  준수사항</dc:title>
  <dc:creator>KSA</dc:creator>
  <cp:lastModifiedBy>이 주광</cp:lastModifiedBy>
  <cp:revision>228</cp:revision>
  <cp:lastPrinted>2019-04-18T08:23:48Z</cp:lastPrinted>
  <dcterms:created xsi:type="dcterms:W3CDTF">2016-10-20T07:21:24Z</dcterms:created>
  <dcterms:modified xsi:type="dcterms:W3CDTF">2019-07-01T01:05:49Z</dcterms:modified>
</cp:coreProperties>
</file>