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0" r:id="rId3"/>
    <p:sldId id="332" r:id="rId5"/>
    <p:sldId id="333" r:id="rId6"/>
    <p:sldId id="311" r:id="rId7"/>
    <p:sldId id="334" r:id="rId8"/>
    <p:sldId id="313" r:id="rId9"/>
    <p:sldId id="368" r:id="rId10"/>
    <p:sldId id="377" r:id="rId11"/>
    <p:sldId id="288" r:id="rId12"/>
    <p:sldId id="352" r:id="rId13"/>
    <p:sldId id="321" r:id="rId14"/>
    <p:sldId id="315" r:id="rId15"/>
    <p:sldId id="353" r:id="rId16"/>
    <p:sldId id="378" r:id="rId17"/>
    <p:sldId id="303" r:id="rId18"/>
    <p:sldId id="338" r:id="rId19"/>
  </p:sldIdLst>
  <p:sldSz cx="12198350" cy="6859270"/>
  <p:notesSz cx="6858000" cy="9144000"/>
  <p:custDataLst>
    <p:tags r:id="rId23"/>
  </p:custDataLst>
  <p:defaultTextStyle>
    <a:defPPr>
      <a:defRPr lang="zh-CN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0"/>
    <a:srgbClr val="005DA2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-84" y="-1380"/>
      </p:cViewPr>
      <p:guideLst>
        <p:guide orient="horz" pos="2086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分模块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76808" y="117426"/>
            <a:ext cx="1701887" cy="677151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3600" b="1" spc="-150" dirty="0" smtClean="0">
                <a:solidFill>
                  <a:srgbClr val="005DA2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600" b="1" spc="-150" dirty="0">
              <a:solidFill>
                <a:srgbClr val="005DA2"/>
              </a:solidFill>
              <a:effectLst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917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828" y="1200428"/>
            <a:ext cx="5387605" cy="339486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644519" y="6382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469"/>
            <a:ext cx="5389723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5378"/>
            <a:ext cx="5389723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4" y="1535469"/>
            <a:ext cx="5391840" cy="639911"/>
          </a:xfrm>
          <a:prstGeom prst="rect">
            <a:avLst/>
          </a:prstGeom>
        </p:spPr>
        <p:txBody>
          <a:bodyPr lIns="121963" tIns="60981" rIns="121963" bIns="60981"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4" y="2175378"/>
            <a:ext cx="5391840" cy="3952203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983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4.png"/><Relationship Id="rId3" Type="http://schemas.openxmlformats.org/officeDocument/2006/relationships/tags" Target="../tags/tag36.xml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3" Type="http://schemas.openxmlformats.org/officeDocument/2006/relationships/tags" Target="../tags/tag40.xml"/><Relationship Id="rId2" Type="http://schemas.openxmlformats.org/officeDocument/2006/relationships/image" Target="../media/image2.png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4.png"/><Relationship Id="rId3" Type="http://schemas.openxmlformats.org/officeDocument/2006/relationships/tags" Target="../tags/tag42.xml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png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image" Target="../media/image15.png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2.xml"/><Relationship Id="rId4" Type="http://schemas.openxmlformats.org/officeDocument/2006/relationships/image" Target="../media/image3.png"/><Relationship Id="rId3" Type="http://schemas.openxmlformats.org/officeDocument/2006/relationships/tags" Target="../tags/tag51.xml"/><Relationship Id="rId2" Type="http://schemas.openxmlformats.org/officeDocument/2006/relationships/image" Target="../media/image2.png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54.xml"/><Relationship Id="rId2" Type="http://schemas.openxmlformats.org/officeDocument/2006/relationships/image" Target="../media/image2.png"/><Relationship Id="rId1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56.xml"/><Relationship Id="rId2" Type="http://schemas.openxmlformats.org/officeDocument/2006/relationships/image" Target="../media/image2.png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3.png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tags" Target="../tags/tag18.xml"/><Relationship Id="rId2" Type="http://schemas.openxmlformats.org/officeDocument/2006/relationships/image" Target="../media/image2.png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0.xml"/><Relationship Id="rId2" Type="http://schemas.openxmlformats.org/officeDocument/2006/relationships/image" Target="../media/image2.png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tags" Target="../tags/tag23.xml"/><Relationship Id="rId2" Type="http://schemas.openxmlformats.org/officeDocument/2006/relationships/image" Target="../media/image2.png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7.xml"/><Relationship Id="rId4" Type="http://schemas.openxmlformats.org/officeDocument/2006/relationships/image" Target="../media/image3.png"/><Relationship Id="rId3" Type="http://schemas.openxmlformats.org/officeDocument/2006/relationships/tags" Target="../tags/tag26.xml"/><Relationship Id="rId2" Type="http://schemas.openxmlformats.org/officeDocument/2006/relationships/image" Target="../media/image2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9.xml"/><Relationship Id="rId2" Type="http://schemas.openxmlformats.org/officeDocument/2006/relationships/image" Target="../media/image2.png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35210" y="4790777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汇报人：李俐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  <a:endParaRPr lang="zh-CN" alt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4211638" y="1128712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4540250" y="1273175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0"/>
          <p:cNvSpPr/>
          <p:nvPr/>
        </p:nvSpPr>
        <p:spPr bwMode="auto">
          <a:xfrm>
            <a:off x="5116513" y="265112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4510088" y="3582988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2"/>
          <p:cNvSpPr/>
          <p:nvPr/>
        </p:nvSpPr>
        <p:spPr bwMode="auto">
          <a:xfrm>
            <a:off x="4510088" y="3914775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6"/>
          <p:cNvSpPr/>
          <p:nvPr/>
        </p:nvSpPr>
        <p:spPr bwMode="auto">
          <a:xfrm>
            <a:off x="2498725" y="2563812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/>
        </p:nvSpPr>
        <p:spPr bwMode="auto">
          <a:xfrm>
            <a:off x="708025" y="2563812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/>
        </p:nvSpPr>
        <p:spPr bwMode="auto">
          <a:xfrm>
            <a:off x="708025" y="1749425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5"/>
          <p:cNvSpPr/>
          <p:nvPr/>
        </p:nvSpPr>
        <p:spPr bwMode="auto">
          <a:xfrm>
            <a:off x="-1141412" y="4981575"/>
            <a:ext cx="5651500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6"/>
          <p:cNvSpPr/>
          <p:nvPr/>
        </p:nvSpPr>
        <p:spPr bwMode="auto">
          <a:xfrm>
            <a:off x="-1141412" y="3914775"/>
            <a:ext cx="6548438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7"/>
          <p:cNvSpPr/>
          <p:nvPr/>
        </p:nvSpPr>
        <p:spPr bwMode="auto">
          <a:xfrm>
            <a:off x="-1141412" y="2563812"/>
            <a:ext cx="4221163" cy="2873375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5021263" y="-88900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846638" y="-117475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4495800" y="-73025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7"/>
          <p:cNvSpPr/>
          <p:nvPr/>
        </p:nvSpPr>
        <p:spPr bwMode="auto">
          <a:xfrm>
            <a:off x="3079750" y="-31750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8"/>
          <p:cNvSpPr/>
          <p:nvPr/>
        </p:nvSpPr>
        <p:spPr bwMode="auto">
          <a:xfrm>
            <a:off x="4378325" y="-31750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9"/>
          <p:cNvSpPr/>
          <p:nvPr/>
        </p:nvSpPr>
        <p:spPr bwMode="auto">
          <a:xfrm>
            <a:off x="5233988" y="-31750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44"/>
          <p:cNvSpPr/>
          <p:nvPr/>
        </p:nvSpPr>
        <p:spPr bwMode="auto">
          <a:xfrm>
            <a:off x="5815013" y="-31750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5"/>
          <p:cNvSpPr/>
          <p:nvPr/>
        </p:nvSpPr>
        <p:spPr bwMode="auto">
          <a:xfrm>
            <a:off x="5021263" y="-122238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6"/>
          <p:cNvSpPr/>
          <p:nvPr/>
        </p:nvSpPr>
        <p:spPr bwMode="auto">
          <a:xfrm>
            <a:off x="4846638" y="-138113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7"/>
          <p:cNvSpPr/>
          <p:nvPr/>
        </p:nvSpPr>
        <p:spPr bwMode="auto">
          <a:xfrm>
            <a:off x="2498725" y="314325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8"/>
          <p:cNvSpPr/>
          <p:nvPr/>
        </p:nvSpPr>
        <p:spPr bwMode="auto">
          <a:xfrm>
            <a:off x="4510088" y="314325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9"/>
          <p:cNvSpPr/>
          <p:nvPr/>
        </p:nvSpPr>
        <p:spPr bwMode="auto">
          <a:xfrm>
            <a:off x="5141913" y="314325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52"/>
          <p:cNvSpPr/>
          <p:nvPr/>
        </p:nvSpPr>
        <p:spPr bwMode="auto">
          <a:xfrm>
            <a:off x="4495800" y="-134938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53"/>
          <p:cNvSpPr/>
          <p:nvPr/>
        </p:nvSpPr>
        <p:spPr bwMode="auto">
          <a:xfrm>
            <a:off x="5403850" y="314325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5116513" y="85725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55"/>
          <p:cNvSpPr/>
          <p:nvPr/>
        </p:nvSpPr>
        <p:spPr bwMode="auto">
          <a:xfrm>
            <a:off x="3079750" y="314325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56"/>
          <p:cNvSpPr/>
          <p:nvPr/>
        </p:nvSpPr>
        <p:spPr bwMode="auto">
          <a:xfrm>
            <a:off x="4378325" y="314325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/>
          <p:nvPr/>
        </p:nvSpPr>
        <p:spPr bwMode="auto">
          <a:xfrm>
            <a:off x="5233988" y="101600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61"/>
          <p:cNvSpPr/>
          <p:nvPr/>
        </p:nvSpPr>
        <p:spPr bwMode="auto">
          <a:xfrm>
            <a:off x="6386513" y="314325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2"/>
          <p:cNvSpPr/>
          <p:nvPr/>
        </p:nvSpPr>
        <p:spPr bwMode="auto">
          <a:xfrm>
            <a:off x="5815013" y="-52388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3"/>
          <p:cNvSpPr/>
          <p:nvPr/>
        </p:nvSpPr>
        <p:spPr bwMode="auto">
          <a:xfrm>
            <a:off x="5021263" y="-230188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4"/>
          <p:cNvSpPr/>
          <p:nvPr/>
        </p:nvSpPr>
        <p:spPr bwMode="auto">
          <a:xfrm>
            <a:off x="4846638" y="-268288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65"/>
          <p:cNvSpPr/>
          <p:nvPr/>
        </p:nvSpPr>
        <p:spPr bwMode="auto">
          <a:xfrm>
            <a:off x="708025" y="1239837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6"/>
          <p:cNvSpPr/>
          <p:nvPr/>
        </p:nvSpPr>
        <p:spPr bwMode="auto">
          <a:xfrm>
            <a:off x="2498725" y="1239837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7"/>
          <p:cNvSpPr/>
          <p:nvPr/>
        </p:nvSpPr>
        <p:spPr bwMode="auto">
          <a:xfrm>
            <a:off x="4510088" y="1239837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8"/>
          <p:cNvSpPr/>
          <p:nvPr/>
        </p:nvSpPr>
        <p:spPr bwMode="auto">
          <a:xfrm>
            <a:off x="5141913" y="1239837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9"/>
          <p:cNvSpPr/>
          <p:nvPr/>
        </p:nvSpPr>
        <p:spPr bwMode="auto">
          <a:xfrm>
            <a:off x="5403850" y="1239837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70"/>
          <p:cNvSpPr/>
          <p:nvPr/>
        </p:nvSpPr>
        <p:spPr bwMode="auto">
          <a:xfrm>
            <a:off x="5116513" y="265112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71"/>
          <p:cNvSpPr/>
          <p:nvPr/>
        </p:nvSpPr>
        <p:spPr bwMode="auto">
          <a:xfrm>
            <a:off x="3079750" y="1239837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72"/>
          <p:cNvSpPr/>
          <p:nvPr/>
        </p:nvSpPr>
        <p:spPr bwMode="auto">
          <a:xfrm>
            <a:off x="4378325" y="1016000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3"/>
          <p:cNvSpPr/>
          <p:nvPr/>
        </p:nvSpPr>
        <p:spPr bwMode="auto">
          <a:xfrm>
            <a:off x="5232400" y="147637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827622" y="1343919"/>
            <a:ext cx="2304000" cy="2304000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878363" y="3308570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4622661" y="1886068"/>
            <a:ext cx="179096" cy="179096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5502262" y="1581933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5055540" y="200025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5970111" y="485774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5337467" y="3821403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2453627" y="5887535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631178" y="5943892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347210" y="935013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18083" y="2659038"/>
            <a:ext cx="504056" cy="504056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700112" y="4287043"/>
            <a:ext cx="504056" cy="504056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055675" y="738779"/>
            <a:ext cx="746082" cy="746082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东北大学"/>
          <p:cNvPicPr preferRelativeResize="0"/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2014220" y="1629410"/>
            <a:ext cx="1968500" cy="1814195"/>
          </a:xfrm>
          <a:prstGeom prst="rect">
            <a:avLst/>
          </a:prstGeom>
        </p:spPr>
      </p:pic>
      <p:pic>
        <p:nvPicPr>
          <p:cNvPr id="3" name="图片 2" descr="NEU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16575" y="2670175"/>
            <a:ext cx="6604635" cy="1708150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no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zh-CN" altLang="en-US" sz="4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小标宋简体" panose="02000000000000000000" pitchFamily="2" charset="-122"/>
                <a:ea typeface="方正小标宋简体" panose="02000000000000000000" pitchFamily="2" charset="-122"/>
                <a:sym typeface="+mn-ea"/>
              </a:rPr>
              <a:t>智能火灾报警系统</a:t>
            </a:r>
            <a:r>
              <a:rPr lang="zh-CN" altLang="en-US" sz="4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小标宋简体" panose="02000000000000000000" pitchFamily="2" charset="-122"/>
                <a:ea typeface="方正小标宋简体" panose="02000000000000000000" pitchFamily="2" charset="-122"/>
                <a:sym typeface="+mn-ea"/>
              </a:rPr>
              <a:t>设计</a:t>
            </a:r>
            <a:endParaRPr lang="zh-CN" altLang="en-US" sz="44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小标宋简体" panose="02000000000000000000" pitchFamily="2" charset="-122"/>
              <a:ea typeface="方正小标宋简体" panose="02000000000000000000" pitchFamily="2" charset="-122"/>
              <a:sym typeface="+mn-ea"/>
            </a:endParaRPr>
          </a:p>
          <a:p>
            <a:pPr algn="r"/>
            <a:endParaRPr lang="en-US" altLang="zh-CN" sz="24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小标宋简体" panose="02000000000000000000" pitchFamily="2" charset="-122"/>
              <a:ea typeface="方正小标宋简体" panose="02000000000000000000" pitchFamily="2" charset="-122"/>
              <a:sym typeface="+mn-ea"/>
            </a:endParaRPr>
          </a:p>
          <a:p>
            <a:pPr algn="r"/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小标宋简体" panose="02000000000000000000" pitchFamily="2" charset="-122"/>
                <a:ea typeface="方正小标宋简体" panose="02000000000000000000" pitchFamily="2" charset="-122"/>
                <a:sym typeface="+mn-ea"/>
              </a:rPr>
              <a:t>——</a:t>
            </a:r>
            <a:r>
              <a:rPr lang="zh-CN" altLang="en-US" sz="24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小标宋简体" panose="02000000000000000000" pitchFamily="2" charset="-122"/>
                <a:ea typeface="方正小标宋简体" panose="02000000000000000000" pitchFamily="2" charset="-122"/>
                <a:sym typeface="+mn-ea"/>
              </a:rPr>
              <a:t>微控制器原理与接口技术设计作业</a:t>
            </a:r>
            <a:endParaRPr lang="zh-CN" altLang="en-US" sz="2400" dirty="0" err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小标宋简体" panose="02000000000000000000" pitchFamily="2" charset="-122"/>
              <a:ea typeface="方正小标宋简体" panose="02000000000000000000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93885" y="5349577"/>
            <a:ext cx="274066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组员：汪亮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曲赫强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布勇</a:t>
            </a:r>
            <a:endParaRPr lang="zh-CN" alt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2"/>
          <p:cNvGrpSpPr/>
          <p:nvPr/>
        </p:nvGrpSpPr>
        <p:grpSpPr bwMode="auto">
          <a:xfrm>
            <a:off x="1413110" y="2413174"/>
            <a:ext cx="2192225" cy="2320706"/>
            <a:chOff x="0" y="0"/>
            <a:chExt cx="1186" cy="1256"/>
          </a:xfrm>
        </p:grpSpPr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0" y="0"/>
              <a:ext cx="1186" cy="837"/>
            </a:xfrm>
            <a:custGeom>
              <a:avLst/>
              <a:gdLst>
                <a:gd name="T0" fmla="*/ 0 w 1186"/>
                <a:gd name="T1" fmla="*/ 246 h 837"/>
                <a:gd name="T2" fmla="*/ 0 w 1186"/>
                <a:gd name="T3" fmla="*/ 246 h 837"/>
                <a:gd name="T4" fmla="*/ 58 w 1186"/>
                <a:gd name="T5" fmla="*/ 218 h 837"/>
                <a:gd name="T6" fmla="*/ 120 w 1186"/>
                <a:gd name="T7" fmla="*/ 192 h 837"/>
                <a:gd name="T8" fmla="*/ 182 w 1186"/>
                <a:gd name="T9" fmla="*/ 167 h 837"/>
                <a:gd name="T10" fmla="*/ 248 w 1186"/>
                <a:gd name="T11" fmla="*/ 144 h 837"/>
                <a:gd name="T12" fmla="*/ 316 w 1186"/>
                <a:gd name="T13" fmla="*/ 121 h 837"/>
                <a:gd name="T14" fmla="*/ 386 w 1186"/>
                <a:gd name="T15" fmla="*/ 101 h 837"/>
                <a:gd name="T16" fmla="*/ 459 w 1186"/>
                <a:gd name="T17" fmla="*/ 82 h 837"/>
                <a:gd name="T18" fmla="*/ 533 w 1186"/>
                <a:gd name="T19" fmla="*/ 65 h 837"/>
                <a:gd name="T20" fmla="*/ 610 w 1186"/>
                <a:gd name="T21" fmla="*/ 51 h 837"/>
                <a:gd name="T22" fmla="*/ 687 w 1186"/>
                <a:gd name="T23" fmla="*/ 38 h 837"/>
                <a:gd name="T24" fmla="*/ 767 w 1186"/>
                <a:gd name="T25" fmla="*/ 27 h 837"/>
                <a:gd name="T26" fmla="*/ 848 w 1186"/>
                <a:gd name="T27" fmla="*/ 17 h 837"/>
                <a:gd name="T28" fmla="*/ 930 w 1186"/>
                <a:gd name="T29" fmla="*/ 10 h 837"/>
                <a:gd name="T30" fmla="*/ 1015 w 1186"/>
                <a:gd name="T31" fmla="*/ 4 h 837"/>
                <a:gd name="T32" fmla="*/ 1099 w 1186"/>
                <a:gd name="T33" fmla="*/ 1 h 837"/>
                <a:gd name="T34" fmla="*/ 1186 w 1186"/>
                <a:gd name="T35" fmla="*/ 0 h 837"/>
                <a:gd name="T36" fmla="*/ 1186 w 1186"/>
                <a:gd name="T37" fmla="*/ 837 h 837"/>
                <a:gd name="T38" fmla="*/ 0 w 1186"/>
                <a:gd name="T39" fmla="*/ 246 h 83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86"/>
                <a:gd name="T61" fmla="*/ 0 h 837"/>
                <a:gd name="T62" fmla="*/ 1186 w 1186"/>
                <a:gd name="T63" fmla="*/ 837 h 83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86" h="837">
                  <a:moveTo>
                    <a:pt x="0" y="246"/>
                  </a:moveTo>
                  <a:lnTo>
                    <a:pt x="0" y="246"/>
                  </a:lnTo>
                  <a:lnTo>
                    <a:pt x="58" y="218"/>
                  </a:lnTo>
                  <a:lnTo>
                    <a:pt x="120" y="192"/>
                  </a:lnTo>
                  <a:lnTo>
                    <a:pt x="182" y="167"/>
                  </a:lnTo>
                  <a:lnTo>
                    <a:pt x="248" y="144"/>
                  </a:lnTo>
                  <a:lnTo>
                    <a:pt x="316" y="121"/>
                  </a:lnTo>
                  <a:lnTo>
                    <a:pt x="386" y="101"/>
                  </a:lnTo>
                  <a:lnTo>
                    <a:pt x="459" y="82"/>
                  </a:lnTo>
                  <a:lnTo>
                    <a:pt x="533" y="65"/>
                  </a:lnTo>
                  <a:lnTo>
                    <a:pt x="610" y="51"/>
                  </a:lnTo>
                  <a:lnTo>
                    <a:pt x="687" y="38"/>
                  </a:lnTo>
                  <a:lnTo>
                    <a:pt x="767" y="27"/>
                  </a:lnTo>
                  <a:lnTo>
                    <a:pt x="848" y="17"/>
                  </a:lnTo>
                  <a:lnTo>
                    <a:pt x="930" y="10"/>
                  </a:lnTo>
                  <a:lnTo>
                    <a:pt x="1015" y="4"/>
                  </a:lnTo>
                  <a:lnTo>
                    <a:pt x="1099" y="1"/>
                  </a:lnTo>
                  <a:lnTo>
                    <a:pt x="1186" y="0"/>
                  </a:lnTo>
                  <a:lnTo>
                    <a:pt x="1186" y="83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0" y="246"/>
              <a:ext cx="1186" cy="1010"/>
            </a:xfrm>
            <a:custGeom>
              <a:avLst/>
              <a:gdLst>
                <a:gd name="T0" fmla="*/ 1186 w 1186"/>
                <a:gd name="T1" fmla="*/ 591 h 1010"/>
                <a:gd name="T2" fmla="*/ 0 w 1186"/>
                <a:gd name="T3" fmla="*/ 0 h 1010"/>
                <a:gd name="T4" fmla="*/ 0 w 1186"/>
                <a:gd name="T5" fmla="*/ 419 h 1010"/>
                <a:gd name="T6" fmla="*/ 1186 w 1186"/>
                <a:gd name="T7" fmla="*/ 1010 h 1010"/>
                <a:gd name="T8" fmla="*/ 1186 w 1186"/>
                <a:gd name="T9" fmla="*/ 591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6"/>
                <a:gd name="T16" fmla="*/ 0 h 1010"/>
                <a:gd name="T17" fmla="*/ 1186 w 1186"/>
                <a:gd name="T18" fmla="*/ 1010 h 10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6" h="1010">
                  <a:moveTo>
                    <a:pt x="1186" y="591"/>
                  </a:moveTo>
                  <a:lnTo>
                    <a:pt x="0" y="0"/>
                  </a:lnTo>
                  <a:lnTo>
                    <a:pt x="0" y="419"/>
                  </a:lnTo>
                  <a:lnTo>
                    <a:pt x="1186" y="1010"/>
                  </a:lnTo>
                  <a:lnTo>
                    <a:pt x="1186" y="59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5"/>
          <p:cNvGrpSpPr/>
          <p:nvPr/>
        </p:nvGrpSpPr>
        <p:grpSpPr bwMode="auto">
          <a:xfrm>
            <a:off x="3605335" y="2607904"/>
            <a:ext cx="2192225" cy="2125976"/>
            <a:chOff x="0" y="0"/>
            <a:chExt cx="1185" cy="1151"/>
          </a:xfrm>
        </p:grpSpPr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0" y="0"/>
              <a:ext cx="1185" cy="838"/>
            </a:xfrm>
            <a:custGeom>
              <a:avLst/>
              <a:gdLst>
                <a:gd name="T0" fmla="*/ 1185 w 1185"/>
                <a:gd name="T1" fmla="*/ 245 h 838"/>
                <a:gd name="T2" fmla="*/ 1185 w 1185"/>
                <a:gd name="T3" fmla="*/ 245 h 838"/>
                <a:gd name="T4" fmla="*/ 1127 w 1185"/>
                <a:gd name="T5" fmla="*/ 218 h 838"/>
                <a:gd name="T6" fmla="*/ 1065 w 1185"/>
                <a:gd name="T7" fmla="*/ 191 h 838"/>
                <a:gd name="T8" fmla="*/ 1003 w 1185"/>
                <a:gd name="T9" fmla="*/ 167 h 838"/>
                <a:gd name="T10" fmla="*/ 937 w 1185"/>
                <a:gd name="T11" fmla="*/ 143 h 838"/>
                <a:gd name="T12" fmla="*/ 869 w 1185"/>
                <a:gd name="T13" fmla="*/ 121 h 838"/>
                <a:gd name="T14" fmla="*/ 799 w 1185"/>
                <a:gd name="T15" fmla="*/ 101 h 838"/>
                <a:gd name="T16" fmla="*/ 726 w 1185"/>
                <a:gd name="T17" fmla="*/ 83 h 838"/>
                <a:gd name="T18" fmla="*/ 652 w 1185"/>
                <a:gd name="T19" fmla="*/ 66 h 838"/>
                <a:gd name="T20" fmla="*/ 575 w 1185"/>
                <a:gd name="T21" fmla="*/ 50 h 838"/>
                <a:gd name="T22" fmla="*/ 498 w 1185"/>
                <a:gd name="T23" fmla="*/ 37 h 838"/>
                <a:gd name="T24" fmla="*/ 418 w 1185"/>
                <a:gd name="T25" fmla="*/ 26 h 838"/>
                <a:gd name="T26" fmla="*/ 337 w 1185"/>
                <a:gd name="T27" fmla="*/ 17 h 838"/>
                <a:gd name="T28" fmla="*/ 255 w 1185"/>
                <a:gd name="T29" fmla="*/ 10 h 838"/>
                <a:gd name="T30" fmla="*/ 170 w 1185"/>
                <a:gd name="T31" fmla="*/ 5 h 838"/>
                <a:gd name="T32" fmla="*/ 86 w 1185"/>
                <a:gd name="T33" fmla="*/ 2 h 838"/>
                <a:gd name="T34" fmla="*/ 0 w 1185"/>
                <a:gd name="T35" fmla="*/ 0 h 838"/>
                <a:gd name="T36" fmla="*/ 0 w 1185"/>
                <a:gd name="T37" fmla="*/ 838 h 838"/>
                <a:gd name="T38" fmla="*/ 1185 w 1185"/>
                <a:gd name="T39" fmla="*/ 245 h 8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85"/>
                <a:gd name="T61" fmla="*/ 0 h 838"/>
                <a:gd name="T62" fmla="*/ 1185 w 1185"/>
                <a:gd name="T63" fmla="*/ 838 h 8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85" h="838">
                  <a:moveTo>
                    <a:pt x="1185" y="245"/>
                  </a:moveTo>
                  <a:lnTo>
                    <a:pt x="1185" y="245"/>
                  </a:lnTo>
                  <a:lnTo>
                    <a:pt x="1127" y="218"/>
                  </a:lnTo>
                  <a:lnTo>
                    <a:pt x="1065" y="191"/>
                  </a:lnTo>
                  <a:lnTo>
                    <a:pt x="1003" y="167"/>
                  </a:lnTo>
                  <a:lnTo>
                    <a:pt x="937" y="143"/>
                  </a:lnTo>
                  <a:lnTo>
                    <a:pt x="869" y="121"/>
                  </a:lnTo>
                  <a:lnTo>
                    <a:pt x="799" y="101"/>
                  </a:lnTo>
                  <a:lnTo>
                    <a:pt x="726" y="83"/>
                  </a:lnTo>
                  <a:lnTo>
                    <a:pt x="652" y="66"/>
                  </a:lnTo>
                  <a:lnTo>
                    <a:pt x="575" y="50"/>
                  </a:lnTo>
                  <a:lnTo>
                    <a:pt x="498" y="37"/>
                  </a:lnTo>
                  <a:lnTo>
                    <a:pt x="418" y="26"/>
                  </a:lnTo>
                  <a:lnTo>
                    <a:pt x="337" y="17"/>
                  </a:lnTo>
                  <a:lnTo>
                    <a:pt x="255" y="10"/>
                  </a:lnTo>
                  <a:lnTo>
                    <a:pt x="170" y="5"/>
                  </a:lnTo>
                  <a:lnTo>
                    <a:pt x="86" y="2"/>
                  </a:lnTo>
                  <a:lnTo>
                    <a:pt x="0" y="0"/>
                  </a:lnTo>
                  <a:lnTo>
                    <a:pt x="0" y="838"/>
                  </a:lnTo>
                  <a:lnTo>
                    <a:pt x="1185" y="24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0" y="245"/>
              <a:ext cx="1185" cy="906"/>
            </a:xfrm>
            <a:custGeom>
              <a:avLst/>
              <a:gdLst>
                <a:gd name="T0" fmla="*/ 0 w 1185"/>
                <a:gd name="T1" fmla="*/ 593 h 906"/>
                <a:gd name="T2" fmla="*/ 1185 w 1185"/>
                <a:gd name="T3" fmla="*/ 0 h 906"/>
                <a:gd name="T4" fmla="*/ 1185 w 1185"/>
                <a:gd name="T5" fmla="*/ 315 h 906"/>
                <a:gd name="T6" fmla="*/ 0 w 1185"/>
                <a:gd name="T7" fmla="*/ 906 h 906"/>
                <a:gd name="T8" fmla="*/ 0 w 1185"/>
                <a:gd name="T9" fmla="*/ 593 h 9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5"/>
                <a:gd name="T16" fmla="*/ 0 h 906"/>
                <a:gd name="T17" fmla="*/ 1185 w 1185"/>
                <a:gd name="T18" fmla="*/ 906 h 9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5" h="906">
                  <a:moveTo>
                    <a:pt x="0" y="593"/>
                  </a:moveTo>
                  <a:lnTo>
                    <a:pt x="1185" y="0"/>
                  </a:lnTo>
                  <a:lnTo>
                    <a:pt x="1185" y="315"/>
                  </a:lnTo>
                  <a:lnTo>
                    <a:pt x="0" y="906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8"/>
          <p:cNvGrpSpPr/>
          <p:nvPr/>
        </p:nvGrpSpPr>
        <p:grpSpPr bwMode="auto">
          <a:xfrm>
            <a:off x="503699" y="2672145"/>
            <a:ext cx="3099629" cy="2059727"/>
            <a:chOff x="0" y="0"/>
            <a:chExt cx="1676" cy="1115"/>
          </a:xfrm>
        </p:grpSpPr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1676" cy="592"/>
            </a:xfrm>
            <a:custGeom>
              <a:avLst/>
              <a:gdLst>
                <a:gd name="T0" fmla="*/ 1676 w 1676"/>
                <a:gd name="T1" fmla="*/ 592 h 592"/>
                <a:gd name="T2" fmla="*/ 490 w 1676"/>
                <a:gd name="T3" fmla="*/ 0 h 592"/>
                <a:gd name="T4" fmla="*/ 490 w 1676"/>
                <a:gd name="T5" fmla="*/ 0 h 592"/>
                <a:gd name="T6" fmla="*/ 436 w 1676"/>
                <a:gd name="T7" fmla="*/ 28 h 592"/>
                <a:gd name="T8" fmla="*/ 383 w 1676"/>
                <a:gd name="T9" fmla="*/ 60 h 592"/>
                <a:gd name="T10" fmla="*/ 333 w 1676"/>
                <a:gd name="T11" fmla="*/ 91 h 592"/>
                <a:gd name="T12" fmla="*/ 286 w 1676"/>
                <a:gd name="T13" fmla="*/ 124 h 592"/>
                <a:gd name="T14" fmla="*/ 242 w 1676"/>
                <a:gd name="T15" fmla="*/ 158 h 592"/>
                <a:gd name="T16" fmla="*/ 202 w 1676"/>
                <a:gd name="T17" fmla="*/ 194 h 592"/>
                <a:gd name="T18" fmla="*/ 165 w 1676"/>
                <a:gd name="T19" fmla="*/ 229 h 592"/>
                <a:gd name="T20" fmla="*/ 131 w 1676"/>
                <a:gd name="T21" fmla="*/ 266 h 592"/>
                <a:gd name="T22" fmla="*/ 101 w 1676"/>
                <a:gd name="T23" fmla="*/ 305 h 592"/>
                <a:gd name="T24" fmla="*/ 88 w 1676"/>
                <a:gd name="T25" fmla="*/ 323 h 592"/>
                <a:gd name="T26" fmla="*/ 75 w 1676"/>
                <a:gd name="T27" fmla="*/ 343 h 592"/>
                <a:gd name="T28" fmla="*/ 64 w 1676"/>
                <a:gd name="T29" fmla="*/ 363 h 592"/>
                <a:gd name="T30" fmla="*/ 53 w 1676"/>
                <a:gd name="T31" fmla="*/ 383 h 592"/>
                <a:gd name="T32" fmla="*/ 43 w 1676"/>
                <a:gd name="T33" fmla="*/ 403 h 592"/>
                <a:gd name="T34" fmla="*/ 34 w 1676"/>
                <a:gd name="T35" fmla="*/ 423 h 592"/>
                <a:gd name="T36" fmla="*/ 25 w 1676"/>
                <a:gd name="T37" fmla="*/ 444 h 592"/>
                <a:gd name="T38" fmla="*/ 20 w 1676"/>
                <a:gd name="T39" fmla="*/ 464 h 592"/>
                <a:gd name="T40" fmla="*/ 13 w 1676"/>
                <a:gd name="T41" fmla="*/ 486 h 592"/>
                <a:gd name="T42" fmla="*/ 8 w 1676"/>
                <a:gd name="T43" fmla="*/ 507 h 592"/>
                <a:gd name="T44" fmla="*/ 4 w 1676"/>
                <a:gd name="T45" fmla="*/ 528 h 592"/>
                <a:gd name="T46" fmla="*/ 3 w 1676"/>
                <a:gd name="T47" fmla="*/ 550 h 592"/>
                <a:gd name="T48" fmla="*/ 0 w 1676"/>
                <a:gd name="T49" fmla="*/ 571 h 592"/>
                <a:gd name="T50" fmla="*/ 0 w 1676"/>
                <a:gd name="T51" fmla="*/ 592 h 592"/>
                <a:gd name="T52" fmla="*/ 1676 w 1676"/>
                <a:gd name="T53" fmla="*/ 592 h 59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76"/>
                <a:gd name="T82" fmla="*/ 0 h 592"/>
                <a:gd name="T83" fmla="*/ 1676 w 1676"/>
                <a:gd name="T84" fmla="*/ 592 h 59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76" h="592">
                  <a:moveTo>
                    <a:pt x="1676" y="592"/>
                  </a:moveTo>
                  <a:lnTo>
                    <a:pt x="490" y="0"/>
                  </a:lnTo>
                  <a:lnTo>
                    <a:pt x="436" y="28"/>
                  </a:lnTo>
                  <a:lnTo>
                    <a:pt x="383" y="60"/>
                  </a:lnTo>
                  <a:lnTo>
                    <a:pt x="333" y="91"/>
                  </a:lnTo>
                  <a:lnTo>
                    <a:pt x="286" y="124"/>
                  </a:lnTo>
                  <a:lnTo>
                    <a:pt x="242" y="158"/>
                  </a:lnTo>
                  <a:lnTo>
                    <a:pt x="202" y="194"/>
                  </a:lnTo>
                  <a:lnTo>
                    <a:pt x="165" y="229"/>
                  </a:lnTo>
                  <a:lnTo>
                    <a:pt x="131" y="266"/>
                  </a:lnTo>
                  <a:lnTo>
                    <a:pt x="101" y="305"/>
                  </a:lnTo>
                  <a:lnTo>
                    <a:pt x="88" y="323"/>
                  </a:lnTo>
                  <a:lnTo>
                    <a:pt x="75" y="343"/>
                  </a:lnTo>
                  <a:lnTo>
                    <a:pt x="64" y="363"/>
                  </a:lnTo>
                  <a:lnTo>
                    <a:pt x="53" y="383"/>
                  </a:lnTo>
                  <a:lnTo>
                    <a:pt x="43" y="403"/>
                  </a:lnTo>
                  <a:lnTo>
                    <a:pt x="34" y="423"/>
                  </a:lnTo>
                  <a:lnTo>
                    <a:pt x="25" y="444"/>
                  </a:lnTo>
                  <a:lnTo>
                    <a:pt x="20" y="464"/>
                  </a:lnTo>
                  <a:lnTo>
                    <a:pt x="13" y="486"/>
                  </a:lnTo>
                  <a:lnTo>
                    <a:pt x="8" y="507"/>
                  </a:lnTo>
                  <a:lnTo>
                    <a:pt x="4" y="528"/>
                  </a:lnTo>
                  <a:lnTo>
                    <a:pt x="3" y="550"/>
                  </a:lnTo>
                  <a:lnTo>
                    <a:pt x="0" y="571"/>
                  </a:lnTo>
                  <a:lnTo>
                    <a:pt x="0" y="592"/>
                  </a:lnTo>
                  <a:lnTo>
                    <a:pt x="1676" y="59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0" y="592"/>
              <a:ext cx="1676" cy="52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latinLnBrk="1"/>
              <a:endParaRPr lang="zh-CN" altLang="en-US" b="1">
                <a:solidFill>
                  <a:srgbClr val="000000"/>
                </a:solidFill>
                <a:latin typeface="Gulim" pitchFamily="34" charset="-127"/>
                <a:sym typeface="Gulim" pitchFamily="34" charset="-127"/>
              </a:endParaRPr>
            </a:p>
          </p:txBody>
        </p:sp>
      </p:grpSp>
      <p:grpSp>
        <p:nvGrpSpPr>
          <p:cNvPr id="75" name="Group 11"/>
          <p:cNvGrpSpPr/>
          <p:nvPr/>
        </p:nvGrpSpPr>
        <p:grpSpPr bwMode="auto">
          <a:xfrm>
            <a:off x="3605335" y="3256337"/>
            <a:ext cx="3097622" cy="1477543"/>
            <a:chOff x="0" y="0"/>
            <a:chExt cx="1675" cy="800"/>
          </a:xfrm>
        </p:grpSpPr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0" y="0"/>
              <a:ext cx="1675" cy="591"/>
            </a:xfrm>
            <a:custGeom>
              <a:avLst/>
              <a:gdLst>
                <a:gd name="T0" fmla="*/ 0 w 1675"/>
                <a:gd name="T1" fmla="*/ 591 h 591"/>
                <a:gd name="T2" fmla="*/ 1185 w 1675"/>
                <a:gd name="T3" fmla="*/ 0 h 591"/>
                <a:gd name="T4" fmla="*/ 1185 w 1675"/>
                <a:gd name="T5" fmla="*/ 0 h 591"/>
                <a:gd name="T6" fmla="*/ 1239 w 1675"/>
                <a:gd name="T7" fmla="*/ 28 h 591"/>
                <a:gd name="T8" fmla="*/ 1292 w 1675"/>
                <a:gd name="T9" fmla="*/ 58 h 591"/>
                <a:gd name="T10" fmla="*/ 1342 w 1675"/>
                <a:gd name="T11" fmla="*/ 89 h 591"/>
                <a:gd name="T12" fmla="*/ 1389 w 1675"/>
                <a:gd name="T13" fmla="*/ 124 h 591"/>
                <a:gd name="T14" fmla="*/ 1433 w 1675"/>
                <a:gd name="T15" fmla="*/ 156 h 591"/>
                <a:gd name="T16" fmla="*/ 1473 w 1675"/>
                <a:gd name="T17" fmla="*/ 192 h 591"/>
                <a:gd name="T18" fmla="*/ 1510 w 1675"/>
                <a:gd name="T19" fmla="*/ 228 h 591"/>
                <a:gd name="T20" fmla="*/ 1544 w 1675"/>
                <a:gd name="T21" fmla="*/ 265 h 591"/>
                <a:gd name="T22" fmla="*/ 1574 w 1675"/>
                <a:gd name="T23" fmla="*/ 303 h 591"/>
                <a:gd name="T24" fmla="*/ 1587 w 1675"/>
                <a:gd name="T25" fmla="*/ 323 h 591"/>
                <a:gd name="T26" fmla="*/ 1600 w 1675"/>
                <a:gd name="T27" fmla="*/ 342 h 591"/>
                <a:gd name="T28" fmla="*/ 1611 w 1675"/>
                <a:gd name="T29" fmla="*/ 361 h 591"/>
                <a:gd name="T30" fmla="*/ 1622 w 1675"/>
                <a:gd name="T31" fmla="*/ 381 h 591"/>
                <a:gd name="T32" fmla="*/ 1632 w 1675"/>
                <a:gd name="T33" fmla="*/ 401 h 591"/>
                <a:gd name="T34" fmla="*/ 1641 w 1675"/>
                <a:gd name="T35" fmla="*/ 423 h 591"/>
                <a:gd name="T36" fmla="*/ 1650 w 1675"/>
                <a:gd name="T37" fmla="*/ 443 h 591"/>
                <a:gd name="T38" fmla="*/ 1655 w 1675"/>
                <a:gd name="T39" fmla="*/ 464 h 591"/>
                <a:gd name="T40" fmla="*/ 1662 w 1675"/>
                <a:gd name="T41" fmla="*/ 484 h 591"/>
                <a:gd name="T42" fmla="*/ 1667 w 1675"/>
                <a:gd name="T43" fmla="*/ 505 h 591"/>
                <a:gd name="T44" fmla="*/ 1671 w 1675"/>
                <a:gd name="T45" fmla="*/ 527 h 591"/>
                <a:gd name="T46" fmla="*/ 1672 w 1675"/>
                <a:gd name="T47" fmla="*/ 548 h 591"/>
                <a:gd name="T48" fmla="*/ 1675 w 1675"/>
                <a:gd name="T49" fmla="*/ 569 h 591"/>
                <a:gd name="T50" fmla="*/ 1675 w 1675"/>
                <a:gd name="T51" fmla="*/ 591 h 591"/>
                <a:gd name="T52" fmla="*/ 0 w 1675"/>
                <a:gd name="T53" fmla="*/ 591 h 59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75"/>
                <a:gd name="T82" fmla="*/ 0 h 591"/>
                <a:gd name="T83" fmla="*/ 1675 w 1675"/>
                <a:gd name="T84" fmla="*/ 591 h 59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75" h="591">
                  <a:moveTo>
                    <a:pt x="0" y="591"/>
                  </a:moveTo>
                  <a:lnTo>
                    <a:pt x="1185" y="0"/>
                  </a:lnTo>
                  <a:lnTo>
                    <a:pt x="1239" y="28"/>
                  </a:lnTo>
                  <a:lnTo>
                    <a:pt x="1292" y="58"/>
                  </a:lnTo>
                  <a:lnTo>
                    <a:pt x="1342" y="89"/>
                  </a:lnTo>
                  <a:lnTo>
                    <a:pt x="1389" y="124"/>
                  </a:lnTo>
                  <a:lnTo>
                    <a:pt x="1433" y="156"/>
                  </a:lnTo>
                  <a:lnTo>
                    <a:pt x="1473" y="192"/>
                  </a:lnTo>
                  <a:lnTo>
                    <a:pt x="1510" y="228"/>
                  </a:lnTo>
                  <a:lnTo>
                    <a:pt x="1544" y="265"/>
                  </a:lnTo>
                  <a:lnTo>
                    <a:pt x="1574" y="303"/>
                  </a:lnTo>
                  <a:lnTo>
                    <a:pt x="1587" y="323"/>
                  </a:lnTo>
                  <a:lnTo>
                    <a:pt x="1600" y="342"/>
                  </a:lnTo>
                  <a:lnTo>
                    <a:pt x="1611" y="361"/>
                  </a:lnTo>
                  <a:lnTo>
                    <a:pt x="1622" y="381"/>
                  </a:lnTo>
                  <a:lnTo>
                    <a:pt x="1632" y="401"/>
                  </a:lnTo>
                  <a:lnTo>
                    <a:pt x="1641" y="423"/>
                  </a:lnTo>
                  <a:lnTo>
                    <a:pt x="1650" y="443"/>
                  </a:lnTo>
                  <a:lnTo>
                    <a:pt x="1655" y="464"/>
                  </a:lnTo>
                  <a:lnTo>
                    <a:pt x="1662" y="484"/>
                  </a:lnTo>
                  <a:lnTo>
                    <a:pt x="1667" y="505"/>
                  </a:lnTo>
                  <a:lnTo>
                    <a:pt x="1671" y="527"/>
                  </a:lnTo>
                  <a:lnTo>
                    <a:pt x="1672" y="548"/>
                  </a:lnTo>
                  <a:lnTo>
                    <a:pt x="1675" y="569"/>
                  </a:lnTo>
                  <a:lnTo>
                    <a:pt x="1675" y="591"/>
                  </a:lnTo>
                  <a:lnTo>
                    <a:pt x="0" y="59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0" y="591"/>
              <a:ext cx="1675" cy="209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atinLnBrk="1"/>
              <a:endParaRPr lang="zh-CN" altLang="en-US" b="1">
                <a:solidFill>
                  <a:srgbClr val="000000"/>
                </a:solidFill>
                <a:latin typeface="Gulim" pitchFamily="34" charset="-127"/>
                <a:sym typeface="Gulim" pitchFamily="34" charset="-127"/>
              </a:endParaRPr>
            </a:p>
          </p:txBody>
        </p:sp>
      </p:grpSp>
      <p:grpSp>
        <p:nvGrpSpPr>
          <p:cNvPr id="82" name="Group 18"/>
          <p:cNvGrpSpPr/>
          <p:nvPr/>
        </p:nvGrpSpPr>
        <p:grpSpPr bwMode="auto">
          <a:xfrm>
            <a:off x="3609642" y="4541157"/>
            <a:ext cx="3097622" cy="1286827"/>
            <a:chOff x="0" y="0"/>
            <a:chExt cx="1675" cy="697"/>
          </a:xfrm>
        </p:grpSpPr>
        <p:sp>
          <p:nvSpPr>
            <p:cNvPr id="83" name="Freeform 25"/>
            <p:cNvSpPr>
              <a:spLocks noChangeArrowheads="1"/>
            </p:cNvSpPr>
            <p:nvPr/>
          </p:nvSpPr>
          <p:spPr bwMode="auto">
            <a:xfrm>
              <a:off x="0" y="0"/>
              <a:ext cx="1675" cy="593"/>
            </a:xfrm>
            <a:custGeom>
              <a:avLst/>
              <a:gdLst>
                <a:gd name="T0" fmla="*/ 0 w 1675"/>
                <a:gd name="T1" fmla="*/ 0 h 593"/>
                <a:gd name="T2" fmla="*/ 1185 w 1675"/>
                <a:gd name="T3" fmla="*/ 593 h 593"/>
                <a:gd name="T4" fmla="*/ 1185 w 1675"/>
                <a:gd name="T5" fmla="*/ 593 h 593"/>
                <a:gd name="T6" fmla="*/ 1239 w 1675"/>
                <a:gd name="T7" fmla="*/ 563 h 593"/>
                <a:gd name="T8" fmla="*/ 1292 w 1675"/>
                <a:gd name="T9" fmla="*/ 533 h 593"/>
                <a:gd name="T10" fmla="*/ 1342 w 1675"/>
                <a:gd name="T11" fmla="*/ 502 h 593"/>
                <a:gd name="T12" fmla="*/ 1389 w 1675"/>
                <a:gd name="T13" fmla="*/ 469 h 593"/>
                <a:gd name="T14" fmla="*/ 1433 w 1675"/>
                <a:gd name="T15" fmla="*/ 435 h 593"/>
                <a:gd name="T16" fmla="*/ 1473 w 1675"/>
                <a:gd name="T17" fmla="*/ 399 h 593"/>
                <a:gd name="T18" fmla="*/ 1510 w 1675"/>
                <a:gd name="T19" fmla="*/ 363 h 593"/>
                <a:gd name="T20" fmla="*/ 1544 w 1675"/>
                <a:gd name="T21" fmla="*/ 326 h 593"/>
                <a:gd name="T22" fmla="*/ 1574 w 1675"/>
                <a:gd name="T23" fmla="*/ 288 h 593"/>
                <a:gd name="T24" fmla="*/ 1587 w 1675"/>
                <a:gd name="T25" fmla="*/ 268 h 593"/>
                <a:gd name="T26" fmla="*/ 1600 w 1675"/>
                <a:gd name="T27" fmla="*/ 249 h 593"/>
                <a:gd name="T28" fmla="*/ 1611 w 1675"/>
                <a:gd name="T29" fmla="*/ 230 h 593"/>
                <a:gd name="T30" fmla="*/ 1622 w 1675"/>
                <a:gd name="T31" fmla="*/ 210 h 593"/>
                <a:gd name="T32" fmla="*/ 1632 w 1675"/>
                <a:gd name="T33" fmla="*/ 190 h 593"/>
                <a:gd name="T34" fmla="*/ 1641 w 1675"/>
                <a:gd name="T35" fmla="*/ 168 h 593"/>
                <a:gd name="T36" fmla="*/ 1650 w 1675"/>
                <a:gd name="T37" fmla="*/ 148 h 593"/>
                <a:gd name="T38" fmla="*/ 1655 w 1675"/>
                <a:gd name="T39" fmla="*/ 127 h 593"/>
                <a:gd name="T40" fmla="*/ 1662 w 1675"/>
                <a:gd name="T41" fmla="*/ 107 h 593"/>
                <a:gd name="T42" fmla="*/ 1667 w 1675"/>
                <a:gd name="T43" fmla="*/ 86 h 593"/>
                <a:gd name="T44" fmla="*/ 1671 w 1675"/>
                <a:gd name="T45" fmla="*/ 64 h 593"/>
                <a:gd name="T46" fmla="*/ 1672 w 1675"/>
                <a:gd name="T47" fmla="*/ 43 h 593"/>
                <a:gd name="T48" fmla="*/ 1675 w 1675"/>
                <a:gd name="T49" fmla="*/ 22 h 593"/>
                <a:gd name="T50" fmla="*/ 1675 w 1675"/>
                <a:gd name="T51" fmla="*/ 0 h 593"/>
                <a:gd name="T52" fmla="*/ 0 w 1675"/>
                <a:gd name="T53" fmla="*/ 0 h 59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75"/>
                <a:gd name="T82" fmla="*/ 0 h 593"/>
                <a:gd name="T83" fmla="*/ 1675 w 1675"/>
                <a:gd name="T84" fmla="*/ 593 h 59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75" h="593">
                  <a:moveTo>
                    <a:pt x="0" y="0"/>
                  </a:moveTo>
                  <a:lnTo>
                    <a:pt x="1185" y="593"/>
                  </a:lnTo>
                  <a:lnTo>
                    <a:pt x="1239" y="563"/>
                  </a:lnTo>
                  <a:lnTo>
                    <a:pt x="1292" y="533"/>
                  </a:lnTo>
                  <a:lnTo>
                    <a:pt x="1342" y="502"/>
                  </a:lnTo>
                  <a:lnTo>
                    <a:pt x="1389" y="469"/>
                  </a:lnTo>
                  <a:lnTo>
                    <a:pt x="1433" y="435"/>
                  </a:lnTo>
                  <a:lnTo>
                    <a:pt x="1473" y="399"/>
                  </a:lnTo>
                  <a:lnTo>
                    <a:pt x="1510" y="363"/>
                  </a:lnTo>
                  <a:lnTo>
                    <a:pt x="1544" y="326"/>
                  </a:lnTo>
                  <a:lnTo>
                    <a:pt x="1574" y="288"/>
                  </a:lnTo>
                  <a:lnTo>
                    <a:pt x="1587" y="268"/>
                  </a:lnTo>
                  <a:lnTo>
                    <a:pt x="1600" y="249"/>
                  </a:lnTo>
                  <a:lnTo>
                    <a:pt x="1611" y="230"/>
                  </a:lnTo>
                  <a:lnTo>
                    <a:pt x="1622" y="210"/>
                  </a:lnTo>
                  <a:lnTo>
                    <a:pt x="1632" y="190"/>
                  </a:lnTo>
                  <a:lnTo>
                    <a:pt x="1641" y="168"/>
                  </a:lnTo>
                  <a:lnTo>
                    <a:pt x="1650" y="148"/>
                  </a:lnTo>
                  <a:lnTo>
                    <a:pt x="1655" y="127"/>
                  </a:lnTo>
                  <a:lnTo>
                    <a:pt x="1662" y="107"/>
                  </a:lnTo>
                  <a:lnTo>
                    <a:pt x="1667" y="86"/>
                  </a:lnTo>
                  <a:lnTo>
                    <a:pt x="1671" y="64"/>
                  </a:lnTo>
                  <a:lnTo>
                    <a:pt x="1672" y="43"/>
                  </a:lnTo>
                  <a:lnTo>
                    <a:pt x="1675" y="22"/>
                  </a:lnTo>
                  <a:lnTo>
                    <a:pt x="1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Freeform 26"/>
            <p:cNvSpPr>
              <a:spLocks noChangeArrowheads="1"/>
            </p:cNvSpPr>
            <p:nvPr/>
          </p:nvSpPr>
          <p:spPr bwMode="auto">
            <a:xfrm>
              <a:off x="1185" y="0"/>
              <a:ext cx="490" cy="697"/>
            </a:xfrm>
            <a:custGeom>
              <a:avLst/>
              <a:gdLst>
                <a:gd name="T0" fmla="*/ 0 w 490"/>
                <a:gd name="T1" fmla="*/ 593 h 697"/>
                <a:gd name="T2" fmla="*/ 0 w 490"/>
                <a:gd name="T3" fmla="*/ 593 h 697"/>
                <a:gd name="T4" fmla="*/ 54 w 490"/>
                <a:gd name="T5" fmla="*/ 563 h 697"/>
                <a:gd name="T6" fmla="*/ 107 w 490"/>
                <a:gd name="T7" fmla="*/ 533 h 697"/>
                <a:gd name="T8" fmla="*/ 157 w 490"/>
                <a:gd name="T9" fmla="*/ 502 h 697"/>
                <a:gd name="T10" fmla="*/ 204 w 490"/>
                <a:gd name="T11" fmla="*/ 469 h 697"/>
                <a:gd name="T12" fmla="*/ 248 w 490"/>
                <a:gd name="T13" fmla="*/ 435 h 697"/>
                <a:gd name="T14" fmla="*/ 288 w 490"/>
                <a:gd name="T15" fmla="*/ 399 h 697"/>
                <a:gd name="T16" fmla="*/ 325 w 490"/>
                <a:gd name="T17" fmla="*/ 363 h 697"/>
                <a:gd name="T18" fmla="*/ 359 w 490"/>
                <a:gd name="T19" fmla="*/ 326 h 697"/>
                <a:gd name="T20" fmla="*/ 389 w 490"/>
                <a:gd name="T21" fmla="*/ 288 h 697"/>
                <a:gd name="T22" fmla="*/ 402 w 490"/>
                <a:gd name="T23" fmla="*/ 268 h 697"/>
                <a:gd name="T24" fmla="*/ 415 w 490"/>
                <a:gd name="T25" fmla="*/ 249 h 697"/>
                <a:gd name="T26" fmla="*/ 426 w 490"/>
                <a:gd name="T27" fmla="*/ 230 h 697"/>
                <a:gd name="T28" fmla="*/ 437 w 490"/>
                <a:gd name="T29" fmla="*/ 210 h 697"/>
                <a:gd name="T30" fmla="*/ 447 w 490"/>
                <a:gd name="T31" fmla="*/ 190 h 697"/>
                <a:gd name="T32" fmla="*/ 456 w 490"/>
                <a:gd name="T33" fmla="*/ 168 h 697"/>
                <a:gd name="T34" fmla="*/ 465 w 490"/>
                <a:gd name="T35" fmla="*/ 148 h 697"/>
                <a:gd name="T36" fmla="*/ 470 w 490"/>
                <a:gd name="T37" fmla="*/ 127 h 697"/>
                <a:gd name="T38" fmla="*/ 477 w 490"/>
                <a:gd name="T39" fmla="*/ 107 h 697"/>
                <a:gd name="T40" fmla="*/ 482 w 490"/>
                <a:gd name="T41" fmla="*/ 86 h 697"/>
                <a:gd name="T42" fmla="*/ 486 w 490"/>
                <a:gd name="T43" fmla="*/ 64 h 697"/>
                <a:gd name="T44" fmla="*/ 487 w 490"/>
                <a:gd name="T45" fmla="*/ 43 h 697"/>
                <a:gd name="T46" fmla="*/ 490 w 490"/>
                <a:gd name="T47" fmla="*/ 22 h 697"/>
                <a:gd name="T48" fmla="*/ 490 w 490"/>
                <a:gd name="T49" fmla="*/ 0 h 697"/>
                <a:gd name="T50" fmla="*/ 490 w 490"/>
                <a:gd name="T51" fmla="*/ 104 h 697"/>
                <a:gd name="T52" fmla="*/ 490 w 490"/>
                <a:gd name="T53" fmla="*/ 104 h 697"/>
                <a:gd name="T54" fmla="*/ 490 w 490"/>
                <a:gd name="T55" fmla="*/ 126 h 697"/>
                <a:gd name="T56" fmla="*/ 487 w 490"/>
                <a:gd name="T57" fmla="*/ 148 h 697"/>
                <a:gd name="T58" fmla="*/ 486 w 490"/>
                <a:gd name="T59" fmla="*/ 170 h 697"/>
                <a:gd name="T60" fmla="*/ 482 w 490"/>
                <a:gd name="T61" fmla="*/ 190 h 697"/>
                <a:gd name="T62" fmla="*/ 477 w 490"/>
                <a:gd name="T63" fmla="*/ 211 h 697"/>
                <a:gd name="T64" fmla="*/ 470 w 490"/>
                <a:gd name="T65" fmla="*/ 232 h 697"/>
                <a:gd name="T66" fmla="*/ 465 w 490"/>
                <a:gd name="T67" fmla="*/ 252 h 697"/>
                <a:gd name="T68" fmla="*/ 456 w 490"/>
                <a:gd name="T69" fmla="*/ 274 h 697"/>
                <a:gd name="T70" fmla="*/ 447 w 490"/>
                <a:gd name="T71" fmla="*/ 294 h 697"/>
                <a:gd name="T72" fmla="*/ 437 w 490"/>
                <a:gd name="T73" fmla="*/ 314 h 697"/>
                <a:gd name="T74" fmla="*/ 426 w 490"/>
                <a:gd name="T75" fmla="*/ 334 h 697"/>
                <a:gd name="T76" fmla="*/ 415 w 490"/>
                <a:gd name="T77" fmla="*/ 353 h 697"/>
                <a:gd name="T78" fmla="*/ 402 w 490"/>
                <a:gd name="T79" fmla="*/ 373 h 697"/>
                <a:gd name="T80" fmla="*/ 389 w 490"/>
                <a:gd name="T81" fmla="*/ 392 h 697"/>
                <a:gd name="T82" fmla="*/ 359 w 490"/>
                <a:gd name="T83" fmla="*/ 430 h 697"/>
                <a:gd name="T84" fmla="*/ 325 w 490"/>
                <a:gd name="T85" fmla="*/ 467 h 697"/>
                <a:gd name="T86" fmla="*/ 288 w 490"/>
                <a:gd name="T87" fmla="*/ 504 h 697"/>
                <a:gd name="T88" fmla="*/ 248 w 490"/>
                <a:gd name="T89" fmla="*/ 539 h 697"/>
                <a:gd name="T90" fmla="*/ 204 w 490"/>
                <a:gd name="T91" fmla="*/ 573 h 697"/>
                <a:gd name="T92" fmla="*/ 157 w 490"/>
                <a:gd name="T93" fmla="*/ 606 h 697"/>
                <a:gd name="T94" fmla="*/ 107 w 490"/>
                <a:gd name="T95" fmla="*/ 637 h 697"/>
                <a:gd name="T96" fmla="*/ 54 w 490"/>
                <a:gd name="T97" fmla="*/ 668 h 697"/>
                <a:gd name="T98" fmla="*/ 0 w 490"/>
                <a:gd name="T99" fmla="*/ 697 h 697"/>
                <a:gd name="T100" fmla="*/ 0 w 490"/>
                <a:gd name="T101" fmla="*/ 593 h 6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90"/>
                <a:gd name="T154" fmla="*/ 0 h 697"/>
                <a:gd name="T155" fmla="*/ 490 w 490"/>
                <a:gd name="T156" fmla="*/ 697 h 6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90" h="697">
                  <a:moveTo>
                    <a:pt x="0" y="593"/>
                  </a:moveTo>
                  <a:lnTo>
                    <a:pt x="0" y="593"/>
                  </a:lnTo>
                  <a:lnTo>
                    <a:pt x="54" y="563"/>
                  </a:lnTo>
                  <a:lnTo>
                    <a:pt x="107" y="533"/>
                  </a:lnTo>
                  <a:lnTo>
                    <a:pt x="157" y="502"/>
                  </a:lnTo>
                  <a:lnTo>
                    <a:pt x="204" y="469"/>
                  </a:lnTo>
                  <a:lnTo>
                    <a:pt x="248" y="435"/>
                  </a:lnTo>
                  <a:lnTo>
                    <a:pt x="288" y="399"/>
                  </a:lnTo>
                  <a:lnTo>
                    <a:pt x="325" y="363"/>
                  </a:lnTo>
                  <a:lnTo>
                    <a:pt x="359" y="326"/>
                  </a:lnTo>
                  <a:lnTo>
                    <a:pt x="389" y="288"/>
                  </a:lnTo>
                  <a:lnTo>
                    <a:pt x="402" y="268"/>
                  </a:lnTo>
                  <a:lnTo>
                    <a:pt x="415" y="249"/>
                  </a:lnTo>
                  <a:lnTo>
                    <a:pt x="426" y="230"/>
                  </a:lnTo>
                  <a:lnTo>
                    <a:pt x="437" y="210"/>
                  </a:lnTo>
                  <a:lnTo>
                    <a:pt x="447" y="190"/>
                  </a:lnTo>
                  <a:lnTo>
                    <a:pt x="456" y="168"/>
                  </a:lnTo>
                  <a:lnTo>
                    <a:pt x="465" y="148"/>
                  </a:lnTo>
                  <a:lnTo>
                    <a:pt x="470" y="127"/>
                  </a:lnTo>
                  <a:lnTo>
                    <a:pt x="477" y="107"/>
                  </a:lnTo>
                  <a:lnTo>
                    <a:pt x="482" y="86"/>
                  </a:lnTo>
                  <a:lnTo>
                    <a:pt x="486" y="64"/>
                  </a:lnTo>
                  <a:lnTo>
                    <a:pt x="487" y="43"/>
                  </a:lnTo>
                  <a:lnTo>
                    <a:pt x="490" y="22"/>
                  </a:lnTo>
                  <a:lnTo>
                    <a:pt x="490" y="0"/>
                  </a:lnTo>
                  <a:lnTo>
                    <a:pt x="490" y="104"/>
                  </a:lnTo>
                  <a:lnTo>
                    <a:pt x="490" y="126"/>
                  </a:lnTo>
                  <a:lnTo>
                    <a:pt x="487" y="148"/>
                  </a:lnTo>
                  <a:lnTo>
                    <a:pt x="486" y="170"/>
                  </a:lnTo>
                  <a:lnTo>
                    <a:pt x="482" y="190"/>
                  </a:lnTo>
                  <a:lnTo>
                    <a:pt x="477" y="211"/>
                  </a:lnTo>
                  <a:lnTo>
                    <a:pt x="470" y="232"/>
                  </a:lnTo>
                  <a:lnTo>
                    <a:pt x="465" y="252"/>
                  </a:lnTo>
                  <a:lnTo>
                    <a:pt x="456" y="274"/>
                  </a:lnTo>
                  <a:lnTo>
                    <a:pt x="447" y="294"/>
                  </a:lnTo>
                  <a:lnTo>
                    <a:pt x="437" y="314"/>
                  </a:lnTo>
                  <a:lnTo>
                    <a:pt x="426" y="334"/>
                  </a:lnTo>
                  <a:lnTo>
                    <a:pt x="415" y="353"/>
                  </a:lnTo>
                  <a:lnTo>
                    <a:pt x="402" y="373"/>
                  </a:lnTo>
                  <a:lnTo>
                    <a:pt x="389" y="392"/>
                  </a:lnTo>
                  <a:lnTo>
                    <a:pt x="359" y="430"/>
                  </a:lnTo>
                  <a:lnTo>
                    <a:pt x="325" y="467"/>
                  </a:lnTo>
                  <a:lnTo>
                    <a:pt x="288" y="504"/>
                  </a:lnTo>
                  <a:lnTo>
                    <a:pt x="248" y="539"/>
                  </a:lnTo>
                  <a:lnTo>
                    <a:pt x="204" y="573"/>
                  </a:lnTo>
                  <a:lnTo>
                    <a:pt x="157" y="606"/>
                  </a:lnTo>
                  <a:lnTo>
                    <a:pt x="107" y="637"/>
                  </a:lnTo>
                  <a:lnTo>
                    <a:pt x="54" y="668"/>
                  </a:lnTo>
                  <a:lnTo>
                    <a:pt x="0" y="697"/>
                  </a:lnTo>
                  <a:lnTo>
                    <a:pt x="0" y="593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27"/>
            <p:cNvSpPr>
              <a:spLocks noChangeArrowheads="1"/>
            </p:cNvSpPr>
            <p:nvPr/>
          </p:nvSpPr>
          <p:spPr bwMode="auto">
            <a:xfrm>
              <a:off x="0" y="0"/>
              <a:ext cx="1185" cy="697"/>
            </a:xfrm>
            <a:custGeom>
              <a:avLst/>
              <a:gdLst>
                <a:gd name="T0" fmla="*/ 0 w 1185"/>
                <a:gd name="T1" fmla="*/ 104 h 697"/>
                <a:gd name="T2" fmla="*/ 1185 w 1185"/>
                <a:gd name="T3" fmla="*/ 697 h 697"/>
                <a:gd name="T4" fmla="*/ 1185 w 1185"/>
                <a:gd name="T5" fmla="*/ 593 h 697"/>
                <a:gd name="T6" fmla="*/ 0 w 1185"/>
                <a:gd name="T7" fmla="*/ 0 h 697"/>
                <a:gd name="T8" fmla="*/ 0 w 1185"/>
                <a:gd name="T9" fmla="*/ 104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5"/>
                <a:gd name="T16" fmla="*/ 0 h 697"/>
                <a:gd name="T17" fmla="*/ 1185 w 1185"/>
                <a:gd name="T18" fmla="*/ 697 h 6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5" h="697">
                  <a:moveTo>
                    <a:pt x="0" y="104"/>
                  </a:moveTo>
                  <a:lnTo>
                    <a:pt x="1185" y="697"/>
                  </a:lnTo>
                  <a:lnTo>
                    <a:pt x="1185" y="593"/>
                  </a:lnTo>
                  <a:lnTo>
                    <a:pt x="0" y="0"/>
                  </a:lnTo>
                  <a:lnTo>
                    <a:pt x="0" y="104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" name="Text Box 30"/>
          <p:cNvSpPr>
            <a:spLocks noChangeArrowheads="1"/>
          </p:cNvSpPr>
          <p:nvPr/>
        </p:nvSpPr>
        <p:spPr bwMode="auto">
          <a:xfrm>
            <a:off x="4366895" y="4678680"/>
            <a:ext cx="2293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1.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定时器每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10ms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扫描一次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键盘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89" name="Text Box 31"/>
          <p:cNvSpPr>
            <a:spLocks noChangeArrowheads="1"/>
          </p:cNvSpPr>
          <p:nvPr/>
        </p:nvSpPr>
        <p:spPr bwMode="auto">
          <a:xfrm>
            <a:off x="4319905" y="3709035"/>
            <a:ext cx="242125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读取键值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kval</a:t>
            </a:r>
            <a:endParaRPr lang="en-US" altLang="zh-CN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1" name="Text Box 33"/>
          <p:cNvSpPr>
            <a:spLocks noChangeArrowheads="1"/>
          </p:cNvSpPr>
          <p:nvPr/>
        </p:nvSpPr>
        <p:spPr bwMode="auto">
          <a:xfrm>
            <a:off x="2121664" y="2698430"/>
            <a:ext cx="14414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缓存键值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kold</a:t>
            </a:r>
            <a:endParaRPr lang="en-US" altLang="zh-CN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Text Box 34"/>
          <p:cNvSpPr>
            <a:spLocks noChangeArrowheads="1"/>
          </p:cNvSpPr>
          <p:nvPr/>
        </p:nvSpPr>
        <p:spPr bwMode="auto">
          <a:xfrm>
            <a:off x="716955" y="2988706"/>
            <a:ext cx="162560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5.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使用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kdown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的值来判断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功能</a:t>
            </a:r>
            <a:endParaRPr lang="zh-CN" altLang="en-US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93" name="Text Box 35"/>
          <p:cNvSpPr>
            <a:spLocks noChangeArrowheads="1"/>
          </p:cNvSpPr>
          <p:nvPr/>
        </p:nvSpPr>
        <p:spPr bwMode="auto">
          <a:xfrm>
            <a:off x="3744213" y="2877179"/>
            <a:ext cx="14687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3. 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记录按下的状态</a:t>
            </a:r>
            <a:r>
              <a:rPr lang="en-US" alt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Black" panose="020B0A04020102020204" pitchFamily="34" charset="0"/>
              </a:rPr>
              <a:t>kdown</a:t>
            </a:r>
            <a:endParaRPr lang="en-US" altLang="zh-CN" sz="16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Black" panose="020B0A04020102020204" pitchFamily="34" charset="0"/>
            </a:endParaRPr>
          </a:p>
        </p:txBody>
      </p:sp>
      <p:sp>
        <p:nvSpPr>
          <p:cNvPr id="94" name="Text Box 36"/>
          <p:cNvSpPr>
            <a:spLocks noChangeArrowheads="1"/>
          </p:cNvSpPr>
          <p:nvPr/>
        </p:nvSpPr>
        <p:spPr bwMode="auto">
          <a:xfrm>
            <a:off x="1582915" y="1547684"/>
            <a:ext cx="448737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按键消抖核心代码</a:t>
            </a:r>
            <a:r>
              <a:rPr lang="zh-CN" altLang="en-US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思路</a:t>
            </a:r>
            <a:endParaRPr lang="zh-CN" altLang="en-US" sz="20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2" name="图片 1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  <p:cxnSp>
        <p:nvCxnSpPr>
          <p:cNvPr id="50" name="Straight Connector 59"/>
          <p:cNvCxnSpPr/>
          <p:nvPr>
            <p:custDataLst>
              <p:tags r:id="rId5"/>
            </p:custDataLst>
          </p:nvPr>
        </p:nvCxnSpPr>
        <p:spPr>
          <a:xfrm flipV="1">
            <a:off x="7323072" y="1344673"/>
            <a:ext cx="0" cy="4483417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3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60715" y="908685"/>
            <a:ext cx="22307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按键</a:t>
            </a:r>
            <a:r>
              <a:rPr lang="zh-CN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抖动</a:t>
            </a:r>
            <a:endParaRPr lang="zh-CN" sz="20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1449070"/>
            <a:ext cx="4307840" cy="2033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8070" y="4199890"/>
            <a:ext cx="4480560" cy="2384425"/>
          </a:xfrm>
          <a:prstGeom prst="rect">
            <a:avLst/>
          </a:prstGeom>
        </p:spPr>
      </p:pic>
      <p:sp>
        <p:nvSpPr>
          <p:cNvPr id="7" name="Text Box 3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387715" y="3641725"/>
            <a:ext cx="22307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按键消抖</a:t>
            </a:r>
            <a:r>
              <a:rPr lang="zh-CN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核心代码</a:t>
            </a:r>
            <a:endParaRPr lang="zh-CN" sz="20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8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1" grpId="0"/>
      <p:bldP spid="92" grpId="0"/>
      <p:bldP spid="93" grpId="0"/>
      <p:bldP spid="94" grpId="0"/>
      <p:bldP spid="32" grpId="0"/>
      <p:bldP spid="9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59"/>
          <p:cNvCxnSpPr/>
          <p:nvPr/>
        </p:nvCxnSpPr>
        <p:spPr>
          <a:xfrm flipV="1">
            <a:off x="6459472" y="1773298"/>
            <a:ext cx="0" cy="4483417"/>
          </a:xfrm>
          <a:prstGeom prst="line">
            <a:avLst/>
          </a:prstGeom>
          <a:ln w="3175">
            <a:solidFill>
              <a:srgbClr val="4144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2" name="图片 1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  <p:sp>
        <p:nvSpPr>
          <p:cNvPr id="33" name="文本框 6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58660" y="4960155"/>
            <a:ext cx="156261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rgbClr val="555555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94" name="Text Box 3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0255" y="1470660"/>
            <a:ext cx="2583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sz="20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数据采集流程图</a:t>
            </a:r>
            <a:endParaRPr lang="zh-CN" sz="2000" b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40" y="2205990"/>
            <a:ext cx="5034280" cy="3455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255" y="731520"/>
            <a:ext cx="3167380" cy="2884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5255" y="3652520"/>
            <a:ext cx="3141345" cy="31648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69880" y="3001676"/>
            <a:ext cx="8113977" cy="3884502"/>
            <a:chOff x="4078023" y="2973498"/>
            <a:chExt cx="8113977" cy="3884502"/>
          </a:xfrm>
          <a:solidFill>
            <a:srgbClr val="005DA2"/>
          </a:solidFill>
        </p:grpSpPr>
        <p:sp>
          <p:nvSpPr>
            <p:cNvPr id="16" name="Freeform 5"/>
            <p:cNvSpPr/>
            <p:nvPr/>
          </p:nvSpPr>
          <p:spPr bwMode="auto">
            <a:xfrm>
              <a:off x="4078023" y="5589157"/>
              <a:ext cx="4758750" cy="1268843"/>
            </a:xfrm>
            <a:custGeom>
              <a:avLst/>
              <a:gdLst>
                <a:gd name="T0" fmla="*/ 0 w 251"/>
                <a:gd name="T1" fmla="*/ 67 h 67"/>
                <a:gd name="T2" fmla="*/ 0 w 251"/>
                <a:gd name="T3" fmla="*/ 67 h 67"/>
                <a:gd name="T4" fmla="*/ 251 w 251"/>
                <a:gd name="T5" fmla="*/ 67 h 67"/>
                <a:gd name="T6" fmla="*/ 251 w 251"/>
                <a:gd name="T7" fmla="*/ 0 h 67"/>
                <a:gd name="T8" fmla="*/ 0 w 251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67">
                  <a:moveTo>
                    <a:pt x="0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251" y="67"/>
                    <a:pt x="251" y="67"/>
                    <a:pt x="251" y="67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178" y="38"/>
                    <a:pt x="92" y="62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8912383" y="4906297"/>
              <a:ext cx="1117622" cy="1951702"/>
            </a:xfrm>
            <a:custGeom>
              <a:avLst/>
              <a:gdLst>
                <a:gd name="T0" fmla="*/ 0 w 59"/>
                <a:gd name="T1" fmla="*/ 36 h 103"/>
                <a:gd name="T2" fmla="*/ 0 w 59"/>
                <a:gd name="T3" fmla="*/ 103 h 103"/>
                <a:gd name="T4" fmla="*/ 59 w 59"/>
                <a:gd name="T5" fmla="*/ 103 h 103"/>
                <a:gd name="T6" fmla="*/ 59 w 59"/>
                <a:gd name="T7" fmla="*/ 0 h 103"/>
                <a:gd name="T8" fmla="*/ 0 w 59"/>
                <a:gd name="T9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03">
                  <a:moveTo>
                    <a:pt x="0" y="36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1" y="13"/>
                    <a:pt x="21" y="25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1603653" y="2973498"/>
              <a:ext cx="588347" cy="3884501"/>
            </a:xfrm>
            <a:custGeom>
              <a:avLst/>
              <a:gdLst>
                <a:gd name="T0" fmla="*/ 31 w 31"/>
                <a:gd name="T1" fmla="*/ 0 h 205"/>
                <a:gd name="T2" fmla="*/ 28 w 31"/>
                <a:gd name="T3" fmla="*/ 0 h 205"/>
                <a:gd name="T4" fmla="*/ 0 w 31"/>
                <a:gd name="T5" fmla="*/ 36 h 205"/>
                <a:gd name="T6" fmla="*/ 0 w 31"/>
                <a:gd name="T7" fmla="*/ 205 h 205"/>
                <a:gd name="T8" fmla="*/ 31 w 31"/>
                <a:gd name="T9" fmla="*/ 205 h 205"/>
                <a:gd name="T10" fmla="*/ 31 w 31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05">
                  <a:moveTo>
                    <a:pt x="31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0" y="13"/>
                    <a:pt x="11" y="25"/>
                    <a:pt x="0" y="3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31" y="205"/>
                    <a:pt x="31" y="205"/>
                    <a:pt x="31" y="205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10126881" y="3656358"/>
              <a:ext cx="1401162" cy="3201642"/>
            </a:xfrm>
            <a:custGeom>
              <a:avLst/>
              <a:gdLst>
                <a:gd name="T0" fmla="*/ 0 w 74"/>
                <a:gd name="T1" fmla="*/ 66 h 169"/>
                <a:gd name="T2" fmla="*/ 0 w 74"/>
                <a:gd name="T3" fmla="*/ 169 h 169"/>
                <a:gd name="T4" fmla="*/ 74 w 74"/>
                <a:gd name="T5" fmla="*/ 169 h 169"/>
                <a:gd name="T6" fmla="*/ 74 w 74"/>
                <a:gd name="T7" fmla="*/ 0 h 169"/>
                <a:gd name="T8" fmla="*/ 0 w 74"/>
                <a:gd name="T9" fmla="*/ 6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69">
                  <a:moveTo>
                    <a:pt x="0" y="66"/>
                  </a:moveTo>
                  <a:cubicBezTo>
                    <a:pt x="0" y="169"/>
                    <a:pt x="0" y="169"/>
                    <a:pt x="0" y="169"/>
                  </a:cubicBezTo>
                  <a:cubicBezTo>
                    <a:pt x="74" y="169"/>
                    <a:pt x="74" y="169"/>
                    <a:pt x="74" y="16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2" y="24"/>
                    <a:pt x="28" y="47"/>
                    <a:pt x="0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063034" y="4457657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rgbClr val="005DA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22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912233" y="5342093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rgbClr val="005DA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6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35181" y="3459606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rgbClr val="005DA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endCxn id="30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9677442" y="2455233"/>
            <a:ext cx="2124188" cy="998051"/>
            <a:chOff x="4982259" y="5322156"/>
            <a:chExt cx="2124188" cy="998051"/>
          </a:xfrm>
          <a:solidFill>
            <a:schemeClr val="tx1">
              <a:lumMod val="85000"/>
              <a:lumOff val="15000"/>
              <a:alpha val="35000"/>
            </a:schemeClr>
          </a:solidFill>
        </p:grpSpPr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4982259" y="5322156"/>
              <a:ext cx="189027" cy="191390"/>
            </a:xfrm>
            <a:prstGeom prst="ellipse">
              <a:avLst/>
            </a:prstGeom>
            <a:solidFill>
              <a:srgbClr val="005DA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 flipV="1">
              <a:off x="6358759" y="5417851"/>
              <a:ext cx="747688" cy="90235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34" idx="6"/>
            </p:cNvCxnSpPr>
            <p:nvPr/>
          </p:nvCxnSpPr>
          <p:spPr>
            <a:xfrm flipH="1">
              <a:off x="5171286" y="5417851"/>
              <a:ext cx="1187474" cy="0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12"/>
          <p:cNvSpPr txBox="1"/>
          <p:nvPr/>
        </p:nvSpPr>
        <p:spPr>
          <a:xfrm>
            <a:off x="685800" y="5207000"/>
            <a:ext cx="4180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定时器每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100ms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扫面一次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LCD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文本框 12"/>
          <p:cNvSpPr txBox="1"/>
          <p:nvPr/>
        </p:nvSpPr>
        <p:spPr>
          <a:xfrm>
            <a:off x="5142673" y="4353297"/>
            <a:ext cx="187427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采集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12"/>
          <p:cNvSpPr txBox="1"/>
          <p:nvPr/>
        </p:nvSpPr>
        <p:spPr>
          <a:xfrm>
            <a:off x="6209030" y="3355340"/>
            <a:ext cx="237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行显示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阈值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本框 12"/>
          <p:cNvSpPr txBox="1"/>
          <p:nvPr/>
        </p:nvSpPr>
        <p:spPr>
          <a:xfrm>
            <a:off x="6099175" y="2301875"/>
            <a:ext cx="3556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行显示采集到的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LCD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2" name="图片 1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880" y="742315"/>
            <a:ext cx="3290570" cy="44049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其他模块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2" name="图片 1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  <p:sp>
        <p:nvSpPr>
          <p:cNvPr id="33" name="文本框 6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58660" y="4960155"/>
            <a:ext cx="156261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rgbClr val="555555"/>
              </a:solidFill>
              <a:cs typeface="+mn-ea"/>
              <a:sym typeface="+mn-lt"/>
            </a:endParaRPr>
          </a:p>
          <a:p>
            <a:endParaRPr lang="zh-CN" altLang="en-US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grpSp>
        <p:nvGrpSpPr>
          <p:cNvPr id="61" name="Group 46"/>
          <p:cNvGrpSpPr/>
          <p:nvPr/>
        </p:nvGrpSpPr>
        <p:grpSpPr>
          <a:xfrm>
            <a:off x="9195354" y="764901"/>
            <a:ext cx="2784529" cy="1826987"/>
            <a:chOff x="1342364" y="1398043"/>
            <a:chExt cx="2019300" cy="1324907"/>
          </a:xfrm>
        </p:grpSpPr>
        <p:sp>
          <p:nvSpPr>
            <p:cNvPr id="62" name="Text Placeholder 2"/>
            <p:cNvSpPr txBox="1"/>
            <p:nvPr/>
          </p:nvSpPr>
          <p:spPr>
            <a:xfrm>
              <a:off x="1342364" y="1398043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LED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模块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 Placeholder 8"/>
            <p:cNvSpPr txBox="1"/>
            <p:nvPr/>
          </p:nvSpPr>
          <p:spPr>
            <a:xfrm>
              <a:off x="1342364" y="1805753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用于显示当前的工作状态，绿灯表示工作正常，出现报警会亮起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红灯。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Group 46"/>
          <p:cNvGrpSpPr/>
          <p:nvPr>
            <p:custDataLst>
              <p:tags r:id="rId6"/>
            </p:custDataLst>
          </p:nvPr>
        </p:nvGrpSpPr>
        <p:grpSpPr>
          <a:xfrm>
            <a:off x="554274" y="1341481"/>
            <a:ext cx="2784529" cy="1826987"/>
            <a:chOff x="1342364" y="1398043"/>
            <a:chExt cx="2019300" cy="1324907"/>
          </a:xfrm>
        </p:grpSpPr>
        <p:sp>
          <p:nvSpPr>
            <p:cNvPr id="7" name="Text Placeholder 2"/>
            <p:cNvSpPr txBox="1"/>
            <p:nvPr>
              <p:custDataLst>
                <p:tags r:id="rId7"/>
              </p:custDataLst>
            </p:nvPr>
          </p:nvSpPr>
          <p:spPr>
            <a:xfrm>
              <a:off x="1342364" y="1398043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蜂鸣器模块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Text Placeholder 8"/>
            <p:cNvSpPr txBox="1"/>
            <p:nvPr>
              <p:custDataLst>
                <p:tags r:id="rId8"/>
              </p:custDataLst>
            </p:nvPr>
          </p:nvSpPr>
          <p:spPr>
            <a:xfrm>
              <a:off x="1342364" y="1805753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发生火灾会进行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报警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5435" y="2061845"/>
            <a:ext cx="2755265" cy="45345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310" y="3418840"/>
            <a:ext cx="3918585" cy="2247900"/>
          </a:xfrm>
          <a:prstGeom prst="rect">
            <a:avLst/>
          </a:prstGeom>
        </p:spPr>
      </p:pic>
      <p:grpSp>
        <p:nvGrpSpPr>
          <p:cNvPr id="14" name="Group 46"/>
          <p:cNvGrpSpPr/>
          <p:nvPr>
            <p:custDataLst>
              <p:tags r:id="rId11"/>
            </p:custDataLst>
          </p:nvPr>
        </p:nvGrpSpPr>
        <p:grpSpPr>
          <a:xfrm>
            <a:off x="5163104" y="1269091"/>
            <a:ext cx="2784529" cy="1826987"/>
            <a:chOff x="1342364" y="1398043"/>
            <a:chExt cx="2019300" cy="1324907"/>
          </a:xfrm>
        </p:grpSpPr>
        <p:sp>
          <p:nvSpPr>
            <p:cNvPr id="15" name="Text Placeholder 2"/>
            <p:cNvSpPr txBox="1"/>
            <p:nvPr>
              <p:custDataLst>
                <p:tags r:id="rId12"/>
              </p:custDataLst>
            </p:nvPr>
          </p:nvSpPr>
          <p:spPr>
            <a:xfrm>
              <a:off x="1342364" y="1398043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继电器模块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Text Placeholder 8"/>
            <p:cNvSpPr txBox="1"/>
            <p:nvPr>
              <p:custDataLst>
                <p:tags r:id="rId13"/>
              </p:custDataLst>
            </p:nvPr>
          </p:nvSpPr>
          <p:spPr>
            <a:xfrm>
              <a:off x="1342364" y="1805753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发生火灾会进行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断电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4850" y="3418840"/>
            <a:ext cx="4100830" cy="21151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72565" y="-2667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/>
              <a:t>项目</a:t>
            </a:r>
            <a:r>
              <a:rPr lang="zh-CN" altLang="en-US" sz="8000"/>
              <a:t>分工</a:t>
            </a:r>
            <a:endParaRPr lang="zh-CN" altLang="en-US" sz="8000"/>
          </a:p>
        </p:txBody>
      </p:sp>
      <p:sp>
        <p:nvSpPr>
          <p:cNvPr id="25" name="椭圆 24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4"/>
          <p:cNvSpPr txBox="1"/>
          <p:nvPr/>
        </p:nvSpPr>
        <p:spPr>
          <a:xfrm>
            <a:off x="1893344" y="3652900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b="1" dirty="0">
              <a:solidFill>
                <a:srgbClr val="FCB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0399" y="4726892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48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" y="0"/>
            <a:ext cx="3621405" cy="1118235"/>
          </a:xfrm>
          <a:prstGeom prst="rect">
            <a:avLst/>
          </a:prstGeom>
        </p:spPr>
      </p:pic>
      <p:sp>
        <p:nvSpPr>
          <p:cNvPr id="4" name="Freeform 1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282774" y="2558041"/>
            <a:ext cx="1489631" cy="1171285"/>
          </a:xfrm>
          <a:custGeom>
            <a:avLst/>
            <a:gdLst>
              <a:gd name="T0" fmla="*/ 186 w 390"/>
              <a:gd name="T1" fmla="*/ 267 h 306"/>
              <a:gd name="T2" fmla="*/ 187 w 390"/>
              <a:gd name="T3" fmla="*/ 305 h 306"/>
              <a:gd name="T4" fmla="*/ 154 w 390"/>
              <a:gd name="T5" fmla="*/ 287 h 306"/>
              <a:gd name="T6" fmla="*/ 137 w 390"/>
              <a:gd name="T7" fmla="*/ 208 h 306"/>
              <a:gd name="T8" fmla="*/ 124 w 390"/>
              <a:gd name="T9" fmla="*/ 266 h 306"/>
              <a:gd name="T10" fmla="*/ 108 w 390"/>
              <a:gd name="T11" fmla="*/ 190 h 306"/>
              <a:gd name="T12" fmla="*/ 42 w 390"/>
              <a:gd name="T13" fmla="*/ 210 h 306"/>
              <a:gd name="T14" fmla="*/ 25 w 390"/>
              <a:gd name="T15" fmla="*/ 135 h 306"/>
              <a:gd name="T16" fmla="*/ 11 w 390"/>
              <a:gd name="T17" fmla="*/ 188 h 306"/>
              <a:gd name="T18" fmla="*/ 0 w 390"/>
              <a:gd name="T19" fmla="*/ 154 h 306"/>
              <a:gd name="T20" fmla="*/ 20 w 390"/>
              <a:gd name="T21" fmla="*/ 116 h 306"/>
              <a:gd name="T22" fmla="*/ 189 w 390"/>
              <a:gd name="T23" fmla="*/ 229 h 306"/>
              <a:gd name="T24" fmla="*/ 192 w 390"/>
              <a:gd name="T25" fmla="*/ 240 h 306"/>
              <a:gd name="T26" fmla="*/ 121 w 390"/>
              <a:gd name="T27" fmla="*/ 87 h 306"/>
              <a:gd name="T28" fmla="*/ 131 w 390"/>
              <a:gd name="T29" fmla="*/ 125 h 306"/>
              <a:gd name="T30" fmla="*/ 198 w 390"/>
              <a:gd name="T31" fmla="*/ 115 h 306"/>
              <a:gd name="T32" fmla="*/ 188 w 390"/>
              <a:gd name="T33" fmla="*/ 77 h 306"/>
              <a:gd name="T34" fmla="*/ 327 w 390"/>
              <a:gd name="T35" fmla="*/ 54 h 306"/>
              <a:gd name="T36" fmla="*/ 298 w 390"/>
              <a:gd name="T37" fmla="*/ 5 h 306"/>
              <a:gd name="T38" fmla="*/ 327 w 390"/>
              <a:gd name="T39" fmla="*/ 54 h 306"/>
              <a:gd name="T40" fmla="*/ 126 w 390"/>
              <a:gd name="T41" fmla="*/ 0 h 306"/>
              <a:gd name="T42" fmla="*/ 140 w 390"/>
              <a:gd name="T43" fmla="*/ 54 h 306"/>
              <a:gd name="T44" fmla="*/ 305 w 390"/>
              <a:gd name="T45" fmla="*/ 77 h 306"/>
              <a:gd name="T46" fmla="*/ 238 w 390"/>
              <a:gd name="T47" fmla="*/ 87 h 306"/>
              <a:gd name="T48" fmla="*/ 248 w 390"/>
              <a:gd name="T49" fmla="*/ 125 h 306"/>
              <a:gd name="T50" fmla="*/ 315 w 390"/>
              <a:gd name="T51" fmla="*/ 115 h 306"/>
              <a:gd name="T52" fmla="*/ 305 w 390"/>
              <a:gd name="T53" fmla="*/ 77 h 306"/>
              <a:gd name="T54" fmla="*/ 209 w 390"/>
              <a:gd name="T55" fmla="*/ 62 h 306"/>
              <a:gd name="T56" fmla="*/ 201 w 390"/>
              <a:gd name="T57" fmla="*/ 62 h 306"/>
              <a:gd name="T58" fmla="*/ 107 w 390"/>
              <a:gd name="T59" fmla="*/ 121 h 306"/>
              <a:gd name="T60" fmla="*/ 192 w 390"/>
              <a:gd name="T61" fmla="*/ 140 h 306"/>
              <a:gd name="T62" fmla="*/ 225 w 390"/>
              <a:gd name="T63" fmla="*/ 121 h 306"/>
              <a:gd name="T64" fmla="*/ 309 w 390"/>
              <a:gd name="T65" fmla="*/ 140 h 306"/>
              <a:gd name="T66" fmla="*/ 329 w 390"/>
              <a:gd name="T67" fmla="*/ 62 h 306"/>
              <a:gd name="T68" fmla="*/ 227 w 390"/>
              <a:gd name="T69" fmla="*/ 62 h 306"/>
              <a:gd name="T70" fmla="*/ 209 w 390"/>
              <a:gd name="T71" fmla="*/ 62 h 306"/>
              <a:gd name="T72" fmla="*/ 196 w 390"/>
              <a:gd name="T73" fmla="*/ 294 h 306"/>
              <a:gd name="T74" fmla="*/ 376 w 390"/>
              <a:gd name="T75" fmla="*/ 219 h 306"/>
              <a:gd name="T76" fmla="*/ 384 w 390"/>
              <a:gd name="T77" fmla="*/ 235 h 306"/>
              <a:gd name="T78" fmla="*/ 200 w 390"/>
              <a:gd name="T79" fmla="*/ 257 h 306"/>
              <a:gd name="T80" fmla="*/ 378 w 390"/>
              <a:gd name="T81" fmla="*/ 191 h 306"/>
              <a:gd name="T82" fmla="*/ 198 w 390"/>
              <a:gd name="T83" fmla="*/ 252 h 306"/>
              <a:gd name="T84" fmla="*/ 200 w 390"/>
              <a:gd name="T85" fmla="*/ 257 h 306"/>
              <a:gd name="T86" fmla="*/ 203 w 390"/>
              <a:gd name="T87" fmla="*/ 222 h 306"/>
              <a:gd name="T88" fmla="*/ 375 w 390"/>
              <a:gd name="T89" fmla="*/ 163 h 306"/>
              <a:gd name="T90" fmla="*/ 376 w 390"/>
              <a:gd name="T91" fmla="*/ 147 h 306"/>
              <a:gd name="T92" fmla="*/ 340 w 390"/>
              <a:gd name="T93" fmla="*/ 126 h 306"/>
              <a:gd name="T94" fmla="*/ 351 w 390"/>
              <a:gd name="T95" fmla="*/ 152 h 306"/>
              <a:gd name="T96" fmla="*/ 122 w 390"/>
              <a:gd name="T97" fmla="*/ 152 h 306"/>
              <a:gd name="T98" fmla="*/ 121 w 390"/>
              <a:gd name="T99" fmla="*/ 152 h 306"/>
              <a:gd name="T100" fmla="*/ 95 w 390"/>
              <a:gd name="T101" fmla="*/ 90 h 306"/>
              <a:gd name="T102" fmla="*/ 28 w 390"/>
              <a:gd name="T103" fmla="*/ 94 h 306"/>
              <a:gd name="T104" fmla="*/ 26 w 390"/>
              <a:gd name="T105" fmla="*/ 110 h 306"/>
              <a:gd name="T106" fmla="*/ 194 w 390"/>
              <a:gd name="T107" fmla="*/ 222 h 306"/>
              <a:gd name="T108" fmla="*/ 197 w 390"/>
              <a:gd name="T109" fmla="*/ 36 h 306"/>
              <a:gd name="T110" fmla="*/ 227 w 390"/>
              <a:gd name="T111" fmla="*/ 50 h 306"/>
              <a:gd name="T112" fmla="*/ 183 w 390"/>
              <a:gd name="T113" fmla="*/ 50 h 306"/>
              <a:gd name="T114" fmla="*/ 156 w 390"/>
              <a:gd name="T115" fmla="*/ 50 h 306"/>
              <a:gd name="T116" fmla="*/ 303 w 390"/>
              <a:gd name="T117" fmla="*/ 100 h 306"/>
              <a:gd name="T118" fmla="*/ 300 w 390"/>
              <a:gd name="T119" fmla="*/ 113 h 306"/>
              <a:gd name="T120" fmla="*/ 254 w 390"/>
              <a:gd name="T121" fmla="*/ 8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0" h="306">
                <a:moveTo>
                  <a:pt x="192" y="240"/>
                </a:moveTo>
                <a:cubicBezTo>
                  <a:pt x="187" y="249"/>
                  <a:pt x="185" y="258"/>
                  <a:pt x="186" y="267"/>
                </a:cubicBezTo>
                <a:cubicBezTo>
                  <a:pt x="186" y="275"/>
                  <a:pt x="189" y="284"/>
                  <a:pt x="192" y="293"/>
                </a:cubicBezTo>
                <a:cubicBezTo>
                  <a:pt x="194" y="298"/>
                  <a:pt x="192" y="303"/>
                  <a:pt x="187" y="305"/>
                </a:cubicBezTo>
                <a:cubicBezTo>
                  <a:pt x="184" y="306"/>
                  <a:pt x="181" y="305"/>
                  <a:pt x="178" y="304"/>
                </a:cubicBezTo>
                <a:cubicBezTo>
                  <a:pt x="154" y="287"/>
                  <a:pt x="154" y="287"/>
                  <a:pt x="154" y="287"/>
                </a:cubicBezTo>
                <a:cubicBezTo>
                  <a:pt x="148" y="263"/>
                  <a:pt x="147" y="241"/>
                  <a:pt x="155" y="220"/>
                </a:cubicBezTo>
                <a:cubicBezTo>
                  <a:pt x="137" y="208"/>
                  <a:pt x="137" y="208"/>
                  <a:pt x="137" y="208"/>
                </a:cubicBezTo>
                <a:cubicBezTo>
                  <a:pt x="125" y="229"/>
                  <a:pt x="127" y="257"/>
                  <a:pt x="132" y="27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116" y="251"/>
                  <a:pt x="118" y="224"/>
                  <a:pt x="126" y="201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96" y="216"/>
                  <a:pt x="98" y="238"/>
                  <a:pt x="103" y="252"/>
                </a:cubicBezTo>
                <a:cubicBezTo>
                  <a:pt x="42" y="210"/>
                  <a:pt x="42" y="210"/>
                  <a:pt x="42" y="210"/>
                </a:cubicBezTo>
                <a:cubicBezTo>
                  <a:pt x="37" y="187"/>
                  <a:pt x="36" y="166"/>
                  <a:pt x="44" y="147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2" y="162"/>
                  <a:pt x="20" y="185"/>
                  <a:pt x="27" y="199"/>
                </a:cubicBezTo>
                <a:cubicBezTo>
                  <a:pt x="11" y="188"/>
                  <a:pt x="11" y="188"/>
                  <a:pt x="11" y="188"/>
                </a:cubicBezTo>
                <a:cubicBezTo>
                  <a:pt x="10" y="187"/>
                  <a:pt x="9" y="186"/>
                  <a:pt x="8" y="184"/>
                </a:cubicBezTo>
                <a:cubicBezTo>
                  <a:pt x="4" y="175"/>
                  <a:pt x="1" y="165"/>
                  <a:pt x="0" y="154"/>
                </a:cubicBezTo>
                <a:cubicBezTo>
                  <a:pt x="0" y="143"/>
                  <a:pt x="2" y="132"/>
                  <a:pt x="8" y="120"/>
                </a:cubicBezTo>
                <a:cubicBezTo>
                  <a:pt x="10" y="115"/>
                  <a:pt x="15" y="113"/>
                  <a:pt x="20" y="116"/>
                </a:cubicBezTo>
                <a:cubicBezTo>
                  <a:pt x="20" y="116"/>
                  <a:pt x="21" y="116"/>
                  <a:pt x="21" y="116"/>
                </a:cubicBezTo>
                <a:cubicBezTo>
                  <a:pt x="189" y="229"/>
                  <a:pt x="189" y="229"/>
                  <a:pt x="189" y="229"/>
                </a:cubicBezTo>
                <a:cubicBezTo>
                  <a:pt x="192" y="231"/>
                  <a:pt x="194" y="236"/>
                  <a:pt x="192" y="240"/>
                </a:cubicBezTo>
                <a:cubicBezTo>
                  <a:pt x="192" y="240"/>
                  <a:pt x="192" y="240"/>
                  <a:pt x="192" y="240"/>
                </a:cubicBezTo>
                <a:close/>
                <a:moveTo>
                  <a:pt x="131" y="77"/>
                </a:moveTo>
                <a:cubicBezTo>
                  <a:pt x="121" y="87"/>
                  <a:pt x="121" y="87"/>
                  <a:pt x="121" y="87"/>
                </a:cubicBezTo>
                <a:cubicBezTo>
                  <a:pt x="121" y="115"/>
                  <a:pt x="121" y="115"/>
                  <a:pt x="121" y="115"/>
                </a:cubicBezTo>
                <a:cubicBezTo>
                  <a:pt x="131" y="125"/>
                  <a:pt x="131" y="125"/>
                  <a:pt x="131" y="125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98" y="115"/>
                  <a:pt x="198" y="115"/>
                  <a:pt x="198" y="115"/>
                </a:cubicBezTo>
                <a:cubicBezTo>
                  <a:pt x="198" y="87"/>
                  <a:pt x="198" y="87"/>
                  <a:pt x="198" y="87"/>
                </a:cubicBezTo>
                <a:cubicBezTo>
                  <a:pt x="188" y="77"/>
                  <a:pt x="188" y="77"/>
                  <a:pt x="188" y="77"/>
                </a:cubicBezTo>
                <a:cubicBezTo>
                  <a:pt x="131" y="77"/>
                  <a:pt x="131" y="77"/>
                  <a:pt x="131" y="77"/>
                </a:cubicBezTo>
                <a:close/>
                <a:moveTo>
                  <a:pt x="327" y="54"/>
                </a:moveTo>
                <a:cubicBezTo>
                  <a:pt x="309" y="0"/>
                  <a:pt x="309" y="0"/>
                  <a:pt x="309" y="0"/>
                </a:cubicBezTo>
                <a:cubicBezTo>
                  <a:pt x="298" y="5"/>
                  <a:pt x="298" y="5"/>
                  <a:pt x="298" y="5"/>
                </a:cubicBezTo>
                <a:cubicBezTo>
                  <a:pt x="295" y="54"/>
                  <a:pt x="295" y="54"/>
                  <a:pt x="295" y="54"/>
                </a:cubicBezTo>
                <a:cubicBezTo>
                  <a:pt x="327" y="54"/>
                  <a:pt x="327" y="54"/>
                  <a:pt x="327" y="54"/>
                </a:cubicBezTo>
                <a:close/>
                <a:moveTo>
                  <a:pt x="107" y="54"/>
                </a:moveTo>
                <a:cubicBezTo>
                  <a:pt x="126" y="0"/>
                  <a:pt x="126" y="0"/>
                  <a:pt x="126" y="0"/>
                </a:cubicBezTo>
                <a:cubicBezTo>
                  <a:pt x="137" y="5"/>
                  <a:pt x="137" y="5"/>
                  <a:pt x="137" y="5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07" y="54"/>
                  <a:pt x="107" y="54"/>
                  <a:pt x="107" y="54"/>
                </a:cubicBezTo>
                <a:close/>
                <a:moveTo>
                  <a:pt x="305" y="77"/>
                </a:moveTo>
                <a:cubicBezTo>
                  <a:pt x="248" y="77"/>
                  <a:pt x="248" y="77"/>
                  <a:pt x="248" y="77"/>
                </a:cubicBezTo>
                <a:cubicBezTo>
                  <a:pt x="238" y="87"/>
                  <a:pt x="238" y="87"/>
                  <a:pt x="238" y="87"/>
                </a:cubicBezTo>
                <a:cubicBezTo>
                  <a:pt x="238" y="115"/>
                  <a:pt x="238" y="115"/>
                  <a:pt x="238" y="115"/>
                </a:cubicBezTo>
                <a:cubicBezTo>
                  <a:pt x="248" y="125"/>
                  <a:pt x="248" y="125"/>
                  <a:pt x="248" y="125"/>
                </a:cubicBezTo>
                <a:cubicBezTo>
                  <a:pt x="305" y="125"/>
                  <a:pt x="305" y="125"/>
                  <a:pt x="305" y="125"/>
                </a:cubicBezTo>
                <a:cubicBezTo>
                  <a:pt x="315" y="115"/>
                  <a:pt x="315" y="115"/>
                  <a:pt x="315" y="115"/>
                </a:cubicBezTo>
                <a:cubicBezTo>
                  <a:pt x="315" y="87"/>
                  <a:pt x="315" y="87"/>
                  <a:pt x="315" y="87"/>
                </a:cubicBezTo>
                <a:cubicBezTo>
                  <a:pt x="305" y="77"/>
                  <a:pt x="305" y="77"/>
                  <a:pt x="305" y="77"/>
                </a:cubicBezTo>
                <a:close/>
                <a:moveTo>
                  <a:pt x="209" y="62"/>
                </a:moveTo>
                <a:cubicBezTo>
                  <a:pt x="209" y="62"/>
                  <a:pt x="209" y="62"/>
                  <a:pt x="209" y="62"/>
                </a:cubicBezTo>
                <a:cubicBezTo>
                  <a:pt x="201" y="62"/>
                  <a:pt x="201" y="62"/>
                  <a:pt x="201" y="62"/>
                </a:cubicBezTo>
                <a:cubicBezTo>
                  <a:pt x="201" y="62"/>
                  <a:pt x="201" y="62"/>
                  <a:pt x="201" y="62"/>
                </a:cubicBezTo>
                <a:cubicBezTo>
                  <a:pt x="107" y="62"/>
                  <a:pt x="107" y="62"/>
                  <a:pt x="107" y="62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127" y="140"/>
                  <a:pt x="127" y="140"/>
                  <a:pt x="127" y="140"/>
                </a:cubicBezTo>
                <a:cubicBezTo>
                  <a:pt x="192" y="140"/>
                  <a:pt x="192" y="140"/>
                  <a:pt x="192" y="140"/>
                </a:cubicBezTo>
                <a:cubicBezTo>
                  <a:pt x="211" y="121"/>
                  <a:pt x="211" y="121"/>
                  <a:pt x="211" y="121"/>
                </a:cubicBezTo>
                <a:cubicBezTo>
                  <a:pt x="225" y="121"/>
                  <a:pt x="225" y="121"/>
                  <a:pt x="225" y="121"/>
                </a:cubicBezTo>
                <a:cubicBezTo>
                  <a:pt x="244" y="140"/>
                  <a:pt x="244" y="140"/>
                  <a:pt x="244" y="140"/>
                </a:cubicBezTo>
                <a:cubicBezTo>
                  <a:pt x="309" y="140"/>
                  <a:pt x="309" y="140"/>
                  <a:pt x="309" y="140"/>
                </a:cubicBezTo>
                <a:cubicBezTo>
                  <a:pt x="329" y="121"/>
                  <a:pt x="329" y="121"/>
                  <a:pt x="329" y="121"/>
                </a:cubicBezTo>
                <a:cubicBezTo>
                  <a:pt x="329" y="62"/>
                  <a:pt x="329" y="62"/>
                  <a:pt x="329" y="62"/>
                </a:cubicBezTo>
                <a:cubicBezTo>
                  <a:pt x="227" y="62"/>
                  <a:pt x="227" y="62"/>
                  <a:pt x="227" y="62"/>
                </a:cubicBezTo>
                <a:cubicBezTo>
                  <a:pt x="227" y="62"/>
                  <a:pt x="227" y="62"/>
                  <a:pt x="227" y="62"/>
                </a:cubicBezTo>
                <a:cubicBezTo>
                  <a:pt x="218" y="62"/>
                  <a:pt x="218" y="62"/>
                  <a:pt x="218" y="62"/>
                </a:cubicBezTo>
                <a:cubicBezTo>
                  <a:pt x="209" y="62"/>
                  <a:pt x="209" y="62"/>
                  <a:pt x="209" y="62"/>
                </a:cubicBezTo>
                <a:close/>
                <a:moveTo>
                  <a:pt x="208" y="298"/>
                </a:moveTo>
                <a:cubicBezTo>
                  <a:pt x="204" y="300"/>
                  <a:pt x="198" y="298"/>
                  <a:pt x="196" y="294"/>
                </a:cubicBezTo>
                <a:cubicBezTo>
                  <a:pt x="194" y="289"/>
                  <a:pt x="196" y="284"/>
                  <a:pt x="200" y="282"/>
                </a:cubicBezTo>
                <a:cubicBezTo>
                  <a:pt x="376" y="219"/>
                  <a:pt x="376" y="219"/>
                  <a:pt x="376" y="219"/>
                </a:cubicBezTo>
                <a:cubicBezTo>
                  <a:pt x="381" y="217"/>
                  <a:pt x="386" y="219"/>
                  <a:pt x="388" y="223"/>
                </a:cubicBezTo>
                <a:cubicBezTo>
                  <a:pt x="390" y="228"/>
                  <a:pt x="389" y="233"/>
                  <a:pt x="384" y="235"/>
                </a:cubicBezTo>
                <a:cubicBezTo>
                  <a:pt x="208" y="298"/>
                  <a:pt x="208" y="298"/>
                  <a:pt x="208" y="298"/>
                </a:cubicBezTo>
                <a:close/>
                <a:moveTo>
                  <a:pt x="200" y="257"/>
                </a:moveTo>
                <a:cubicBezTo>
                  <a:pt x="376" y="195"/>
                  <a:pt x="376" y="195"/>
                  <a:pt x="376" y="195"/>
                </a:cubicBezTo>
                <a:cubicBezTo>
                  <a:pt x="378" y="194"/>
                  <a:pt x="378" y="192"/>
                  <a:pt x="378" y="191"/>
                </a:cubicBezTo>
                <a:cubicBezTo>
                  <a:pt x="377" y="189"/>
                  <a:pt x="375" y="189"/>
                  <a:pt x="374" y="189"/>
                </a:cubicBezTo>
                <a:cubicBezTo>
                  <a:pt x="198" y="252"/>
                  <a:pt x="198" y="252"/>
                  <a:pt x="198" y="252"/>
                </a:cubicBezTo>
                <a:cubicBezTo>
                  <a:pt x="196" y="253"/>
                  <a:pt x="196" y="254"/>
                  <a:pt x="196" y="256"/>
                </a:cubicBezTo>
                <a:cubicBezTo>
                  <a:pt x="197" y="257"/>
                  <a:pt x="199" y="258"/>
                  <a:pt x="200" y="257"/>
                </a:cubicBezTo>
                <a:close/>
                <a:moveTo>
                  <a:pt x="194" y="222"/>
                </a:moveTo>
                <a:cubicBezTo>
                  <a:pt x="197" y="224"/>
                  <a:pt x="200" y="224"/>
                  <a:pt x="203" y="222"/>
                </a:cubicBezTo>
                <a:cubicBezTo>
                  <a:pt x="203" y="222"/>
                  <a:pt x="203" y="222"/>
                  <a:pt x="203" y="222"/>
                </a:cubicBezTo>
                <a:cubicBezTo>
                  <a:pt x="375" y="163"/>
                  <a:pt x="375" y="163"/>
                  <a:pt x="375" y="163"/>
                </a:cubicBezTo>
                <a:cubicBezTo>
                  <a:pt x="380" y="161"/>
                  <a:pt x="382" y="155"/>
                  <a:pt x="379" y="151"/>
                </a:cubicBezTo>
                <a:cubicBezTo>
                  <a:pt x="379" y="149"/>
                  <a:pt x="377" y="148"/>
                  <a:pt x="376" y="147"/>
                </a:cubicBezTo>
                <a:cubicBezTo>
                  <a:pt x="340" y="124"/>
                  <a:pt x="340" y="124"/>
                  <a:pt x="340" y="124"/>
                </a:cubicBezTo>
                <a:cubicBezTo>
                  <a:pt x="340" y="126"/>
                  <a:pt x="340" y="126"/>
                  <a:pt x="340" y="126"/>
                </a:cubicBezTo>
                <a:cubicBezTo>
                  <a:pt x="328" y="138"/>
                  <a:pt x="328" y="138"/>
                  <a:pt x="328" y="138"/>
                </a:cubicBezTo>
                <a:cubicBezTo>
                  <a:pt x="351" y="152"/>
                  <a:pt x="351" y="152"/>
                  <a:pt x="351" y="152"/>
                </a:cubicBezTo>
                <a:cubicBezTo>
                  <a:pt x="200" y="204"/>
                  <a:pt x="200" y="204"/>
                  <a:pt x="200" y="204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1" y="152"/>
                  <a:pt x="121" y="152"/>
                  <a:pt x="121" y="152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95" y="90"/>
                  <a:pt x="95" y="90"/>
                  <a:pt x="95" y="90"/>
                </a:cubicBezTo>
                <a:cubicBezTo>
                  <a:pt x="95" y="71"/>
                  <a:pt x="95" y="71"/>
                  <a:pt x="95" y="71"/>
                </a:cubicBezTo>
                <a:cubicBezTo>
                  <a:pt x="28" y="94"/>
                  <a:pt x="28" y="94"/>
                  <a:pt x="28" y="94"/>
                </a:cubicBezTo>
                <a:cubicBezTo>
                  <a:pt x="23" y="96"/>
                  <a:pt x="21" y="101"/>
                  <a:pt x="23" y="106"/>
                </a:cubicBezTo>
                <a:cubicBezTo>
                  <a:pt x="24" y="107"/>
                  <a:pt x="25" y="109"/>
                  <a:pt x="26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194" y="222"/>
                  <a:pt x="194" y="222"/>
                  <a:pt x="194" y="222"/>
                </a:cubicBezTo>
                <a:close/>
                <a:moveTo>
                  <a:pt x="156" y="50"/>
                </a:moveTo>
                <a:cubicBezTo>
                  <a:pt x="197" y="36"/>
                  <a:pt x="197" y="36"/>
                  <a:pt x="197" y="36"/>
                </a:cubicBezTo>
                <a:cubicBezTo>
                  <a:pt x="200" y="35"/>
                  <a:pt x="203" y="35"/>
                  <a:pt x="206" y="37"/>
                </a:cubicBezTo>
                <a:cubicBezTo>
                  <a:pt x="227" y="50"/>
                  <a:pt x="227" y="50"/>
                  <a:pt x="227" y="50"/>
                </a:cubicBezTo>
                <a:cubicBezTo>
                  <a:pt x="218" y="50"/>
                  <a:pt x="218" y="50"/>
                  <a:pt x="218" y="50"/>
                </a:cubicBezTo>
                <a:cubicBezTo>
                  <a:pt x="183" y="50"/>
                  <a:pt x="183" y="50"/>
                  <a:pt x="183" y="50"/>
                </a:cubicBezTo>
                <a:cubicBezTo>
                  <a:pt x="183" y="50"/>
                  <a:pt x="183" y="50"/>
                  <a:pt x="183" y="50"/>
                </a:cubicBezTo>
                <a:cubicBezTo>
                  <a:pt x="156" y="50"/>
                  <a:pt x="156" y="50"/>
                  <a:pt x="156" y="50"/>
                </a:cubicBezTo>
                <a:close/>
                <a:moveTo>
                  <a:pt x="287" y="89"/>
                </a:moveTo>
                <a:cubicBezTo>
                  <a:pt x="303" y="100"/>
                  <a:pt x="303" y="100"/>
                  <a:pt x="303" y="100"/>
                </a:cubicBezTo>
                <a:cubicBezTo>
                  <a:pt x="303" y="110"/>
                  <a:pt x="303" y="110"/>
                  <a:pt x="303" y="110"/>
                </a:cubicBezTo>
                <a:cubicBezTo>
                  <a:pt x="300" y="113"/>
                  <a:pt x="300" y="113"/>
                  <a:pt x="300" y="113"/>
                </a:cubicBezTo>
                <a:cubicBezTo>
                  <a:pt x="291" y="113"/>
                  <a:pt x="291" y="113"/>
                  <a:pt x="291" y="113"/>
                </a:cubicBezTo>
                <a:cubicBezTo>
                  <a:pt x="254" y="89"/>
                  <a:pt x="254" y="89"/>
                  <a:pt x="254" y="89"/>
                </a:cubicBezTo>
                <a:lnTo>
                  <a:pt x="287" y="89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5" grpId="0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/>
      <p:bldP spid="37" grpId="0" bldLvl="0" animBg="1"/>
      <p:bldP spid="5" grpId="0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/>
          <p:nvPr/>
        </p:nvSpPr>
        <p:spPr bwMode="gray">
          <a:xfrm flipH="1">
            <a:off x="1202632" y="1321087"/>
            <a:ext cx="4939783" cy="2451251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8014" tIns="85343" rIns="128014" bIns="170686" anchor="b" anchorCtr="0"/>
          <a:lstStyle/>
          <a:p>
            <a:pPr marL="285750" lvl="0" indent="-285750" algn="l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提出整体的软硬件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设计思路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marL="285750" lvl="0" indent="-285750" algn="l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负责仿真电路大部分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模块的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搭建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marL="285750" lvl="0" indent="-285750" algn="l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LCD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MQ-2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模块的代码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编写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marL="285750" lvl="0" indent="-285750" algn="l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对所有模块代码进行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整合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5" name="Freeform 9"/>
          <p:cNvSpPr/>
          <p:nvPr/>
        </p:nvSpPr>
        <p:spPr bwMode="gray">
          <a:xfrm>
            <a:off x="1202632" y="3930870"/>
            <a:ext cx="4939783" cy="2451251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8014" tIns="170686" rIns="128014" bIns="170686" anchor="t" anchorCtr="0"/>
          <a:lstStyle/>
          <a:p>
            <a:pPr marL="285750" lvl="0" indent="-285750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LED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模块代码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编写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marL="285750" lvl="0" indent="-285750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实现温度模块代码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编写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Freeform 10"/>
          <p:cNvSpPr/>
          <p:nvPr/>
        </p:nvSpPr>
        <p:spPr bwMode="gray">
          <a:xfrm>
            <a:off x="6311807" y="3930870"/>
            <a:ext cx="4939783" cy="2451251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8014" tIns="170686" rIns="128014" bIns="170686" anchor="t" anchorCtr="0"/>
          <a:lstStyle/>
          <a:p>
            <a:pPr marL="285750" lvl="0" indent="-285750" algn="r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负责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蜂鸣器模块代码编写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marL="285750" lvl="0" indent="-285750" algn="r">
              <a:buFont typeface="Wingdings" panose="05000000000000000000" charset="0"/>
              <a:buChar char="p"/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负责部分仿真电路的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搭建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lvl="0" indent="0" algn="r">
              <a:buFont typeface="Wingdings" panose="05000000000000000000" charset="0"/>
              <a:buNone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6311806" y="1321087"/>
            <a:ext cx="4938683" cy="2451251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lIns="128014" tIns="85343" rIns="128014" bIns="170686" anchor="b" anchorCtr="0"/>
          <a:lstStyle/>
          <a:p>
            <a:pPr marL="2114550" lvl="4" indent="-285750" algn="r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负责部分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仿真电路的搭建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     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marL="285750" lvl="0" indent="-285750" algn="r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负责按键模块的代码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编写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marL="285750" lvl="0" indent="-285750" algn="r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负责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继电器模块代码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编写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1202631" y="5953048"/>
            <a:ext cx="4930839" cy="429074"/>
          </a:xfrm>
          <a:prstGeom prst="rect">
            <a:avLst/>
          </a:prstGeom>
          <a:solidFill>
            <a:srgbClr val="005DA2"/>
          </a:solidFill>
          <a:ln w="12700">
            <a:noFill/>
            <a:miter lim="800000"/>
          </a:ln>
          <a:effectLst/>
        </p:spPr>
        <p:txBody>
          <a:bodyPr lIns="128014" tIns="85343" rIns="128014" bIns="85343" anchor="ctr"/>
          <a:lstStyle/>
          <a:p>
            <a:pPr defTabSz="949960" eaLnBrk="0" hangingPunct="0"/>
            <a:r>
              <a:rPr lang="zh-CN" altLang="en-US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曲赫强</a:t>
            </a:r>
            <a:r>
              <a:rPr lang="en-US" altLang="zh-CN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20%</a:t>
            </a:r>
            <a:endParaRPr lang="en-US" altLang="zh-CN" sz="19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gray">
          <a:xfrm>
            <a:off x="6320748" y="5953048"/>
            <a:ext cx="4930839" cy="429074"/>
          </a:xfrm>
          <a:prstGeom prst="rect">
            <a:avLst/>
          </a:prstGeom>
          <a:solidFill>
            <a:srgbClr val="005DA2"/>
          </a:solidFill>
          <a:ln w="12700">
            <a:noFill/>
            <a:miter lim="800000"/>
          </a:ln>
          <a:effectLst/>
        </p:spPr>
        <p:txBody>
          <a:bodyPr lIns="128014" tIns="85343" rIns="128014" bIns="85343" anchor="ctr"/>
          <a:lstStyle/>
          <a:p>
            <a:pPr defTabSz="949960" eaLnBrk="0" hangingPunct="0"/>
            <a:r>
              <a:rPr lang="zh-CN" altLang="en-US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布勇</a:t>
            </a:r>
            <a:r>
              <a:rPr lang="en-US" altLang="zh-CN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10%</a:t>
            </a:r>
            <a:endParaRPr lang="en-US" altLang="zh-CN" sz="19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>
            <a:off x="6320748" y="1321087"/>
            <a:ext cx="4930839" cy="429074"/>
          </a:xfrm>
          <a:prstGeom prst="rect">
            <a:avLst/>
          </a:prstGeom>
          <a:solidFill>
            <a:srgbClr val="005DA2"/>
          </a:solidFill>
          <a:ln w="12700">
            <a:noFill/>
            <a:miter lim="800000"/>
          </a:ln>
          <a:effectLst/>
        </p:spPr>
        <p:txBody>
          <a:bodyPr lIns="128014" tIns="85343" rIns="128014" bIns="85343" anchor="ctr"/>
          <a:lstStyle/>
          <a:p>
            <a:pPr defTabSz="949960" eaLnBrk="0" hangingPunct="0"/>
            <a:r>
              <a:rPr lang="zh-CN" altLang="en-US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汪亮</a:t>
            </a:r>
            <a:r>
              <a:rPr lang="en-US" altLang="zh-CN" sz="19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30%</a:t>
            </a:r>
            <a:endParaRPr lang="en-US" altLang="zh-CN" sz="1900" b="1" noProof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1202631" y="1321087"/>
            <a:ext cx="4930839" cy="429074"/>
          </a:xfrm>
          <a:prstGeom prst="rect">
            <a:avLst/>
          </a:prstGeom>
          <a:solidFill>
            <a:srgbClr val="005DA2"/>
          </a:solidFill>
          <a:ln w="12700">
            <a:noFill/>
            <a:round/>
          </a:ln>
          <a:effectLst/>
        </p:spPr>
        <p:txBody>
          <a:bodyPr wrap="none" lIns="108386" tIns="54194" rIns="108386" bIns="54194" anchor="ctr"/>
          <a:lstStyle/>
          <a:p>
            <a:r>
              <a:rPr lang="zh-CN" altLang="en-US" sz="19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李俐波</a:t>
            </a:r>
            <a:r>
              <a:rPr lang="en-US" altLang="zh-CN" sz="19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40%</a:t>
            </a:r>
            <a:endParaRPr lang="en-US" altLang="zh-CN" sz="19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uppieren 43"/>
          <p:cNvGrpSpPr/>
          <p:nvPr/>
        </p:nvGrpSpPr>
        <p:grpSpPr bwMode="gray">
          <a:xfrm>
            <a:off x="5067009" y="2665453"/>
            <a:ext cx="2296205" cy="2311815"/>
            <a:chOff x="2804400" y="1911431"/>
            <a:chExt cx="3535200" cy="3535200"/>
          </a:xfrm>
          <a:solidFill>
            <a:schemeClr val="accent6"/>
          </a:solidFill>
          <a:effectLst/>
        </p:grpSpPr>
        <p:sp>
          <p:nvSpPr>
            <p:cNvPr id="13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16" name="图片 15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25849" y="3526926"/>
            <a:ext cx="5388009" cy="1014730"/>
          </a:xfrm>
          <a:prstGeom prst="rect">
            <a:avLst/>
          </a:prstGeom>
          <a:noFill/>
        </p:spPr>
        <p:txBody>
          <a:bodyPr wrap="square" lIns="91472" tIns="45736" rIns="91472" bIns="45736" rtlCol="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spc="600" dirty="0" smtClean="0">
                <a:solidFill>
                  <a:schemeClr val="tx2"/>
                </a:solidFill>
              </a:rPr>
              <a:t>谢谢您的观看</a:t>
            </a:r>
            <a:endParaRPr lang="zh-CN" altLang="en-US" spc="600" dirty="0">
              <a:solidFill>
                <a:schemeClr val="tx2"/>
              </a:solidFill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4211638" y="1128712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4540250" y="1273175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0"/>
          <p:cNvSpPr/>
          <p:nvPr/>
        </p:nvSpPr>
        <p:spPr bwMode="auto">
          <a:xfrm>
            <a:off x="5116513" y="265112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4510088" y="3582988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2"/>
          <p:cNvSpPr/>
          <p:nvPr/>
        </p:nvSpPr>
        <p:spPr bwMode="auto">
          <a:xfrm>
            <a:off x="4510088" y="3914775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6"/>
          <p:cNvSpPr/>
          <p:nvPr/>
        </p:nvSpPr>
        <p:spPr bwMode="auto">
          <a:xfrm>
            <a:off x="2498725" y="2563812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/>
        </p:nvSpPr>
        <p:spPr bwMode="auto">
          <a:xfrm>
            <a:off x="708025" y="2563812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/>
        </p:nvSpPr>
        <p:spPr bwMode="auto">
          <a:xfrm>
            <a:off x="708025" y="1749425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5"/>
          <p:cNvSpPr/>
          <p:nvPr/>
        </p:nvSpPr>
        <p:spPr bwMode="auto">
          <a:xfrm>
            <a:off x="-1141412" y="4981575"/>
            <a:ext cx="5651500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6"/>
          <p:cNvSpPr/>
          <p:nvPr/>
        </p:nvSpPr>
        <p:spPr bwMode="auto">
          <a:xfrm>
            <a:off x="-1141412" y="3914775"/>
            <a:ext cx="6548438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7"/>
          <p:cNvSpPr/>
          <p:nvPr/>
        </p:nvSpPr>
        <p:spPr bwMode="auto">
          <a:xfrm>
            <a:off x="-1141412" y="2563812"/>
            <a:ext cx="4221163" cy="2873375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5021263" y="-88900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846638" y="-117475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4495800" y="-73025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7"/>
          <p:cNvSpPr/>
          <p:nvPr/>
        </p:nvSpPr>
        <p:spPr bwMode="auto">
          <a:xfrm>
            <a:off x="3079750" y="-31750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8"/>
          <p:cNvSpPr/>
          <p:nvPr/>
        </p:nvSpPr>
        <p:spPr bwMode="auto">
          <a:xfrm>
            <a:off x="4378325" y="-31750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9"/>
          <p:cNvSpPr/>
          <p:nvPr/>
        </p:nvSpPr>
        <p:spPr bwMode="auto">
          <a:xfrm>
            <a:off x="5233988" y="-31750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44"/>
          <p:cNvSpPr/>
          <p:nvPr/>
        </p:nvSpPr>
        <p:spPr bwMode="auto">
          <a:xfrm>
            <a:off x="5815013" y="-31750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5"/>
          <p:cNvSpPr/>
          <p:nvPr/>
        </p:nvSpPr>
        <p:spPr bwMode="auto">
          <a:xfrm>
            <a:off x="5021263" y="-122238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46"/>
          <p:cNvSpPr/>
          <p:nvPr/>
        </p:nvSpPr>
        <p:spPr bwMode="auto">
          <a:xfrm>
            <a:off x="4846638" y="-138113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7"/>
          <p:cNvSpPr/>
          <p:nvPr/>
        </p:nvSpPr>
        <p:spPr bwMode="auto">
          <a:xfrm>
            <a:off x="2498725" y="314325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8"/>
          <p:cNvSpPr/>
          <p:nvPr/>
        </p:nvSpPr>
        <p:spPr bwMode="auto">
          <a:xfrm>
            <a:off x="4510088" y="314325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9"/>
          <p:cNvSpPr/>
          <p:nvPr/>
        </p:nvSpPr>
        <p:spPr bwMode="auto">
          <a:xfrm>
            <a:off x="5141913" y="314325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52"/>
          <p:cNvSpPr/>
          <p:nvPr/>
        </p:nvSpPr>
        <p:spPr bwMode="auto">
          <a:xfrm>
            <a:off x="4495800" y="-134938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53"/>
          <p:cNvSpPr/>
          <p:nvPr/>
        </p:nvSpPr>
        <p:spPr bwMode="auto">
          <a:xfrm>
            <a:off x="5403850" y="314325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5116513" y="85725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55"/>
          <p:cNvSpPr/>
          <p:nvPr/>
        </p:nvSpPr>
        <p:spPr bwMode="auto">
          <a:xfrm>
            <a:off x="3079750" y="314325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56"/>
          <p:cNvSpPr/>
          <p:nvPr/>
        </p:nvSpPr>
        <p:spPr bwMode="auto">
          <a:xfrm>
            <a:off x="4378325" y="314325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/>
          <p:nvPr/>
        </p:nvSpPr>
        <p:spPr bwMode="auto">
          <a:xfrm>
            <a:off x="5233988" y="101600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61"/>
          <p:cNvSpPr/>
          <p:nvPr/>
        </p:nvSpPr>
        <p:spPr bwMode="auto">
          <a:xfrm>
            <a:off x="6386513" y="314325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2"/>
          <p:cNvSpPr/>
          <p:nvPr/>
        </p:nvSpPr>
        <p:spPr bwMode="auto">
          <a:xfrm>
            <a:off x="5815013" y="-52388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3"/>
          <p:cNvSpPr/>
          <p:nvPr/>
        </p:nvSpPr>
        <p:spPr bwMode="auto">
          <a:xfrm>
            <a:off x="5021263" y="-230188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4"/>
          <p:cNvSpPr/>
          <p:nvPr/>
        </p:nvSpPr>
        <p:spPr bwMode="auto">
          <a:xfrm>
            <a:off x="4846638" y="-268288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65"/>
          <p:cNvSpPr/>
          <p:nvPr/>
        </p:nvSpPr>
        <p:spPr bwMode="auto">
          <a:xfrm>
            <a:off x="708025" y="1239837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6"/>
          <p:cNvSpPr/>
          <p:nvPr/>
        </p:nvSpPr>
        <p:spPr bwMode="auto">
          <a:xfrm>
            <a:off x="2498725" y="1239837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7"/>
          <p:cNvSpPr/>
          <p:nvPr/>
        </p:nvSpPr>
        <p:spPr bwMode="auto">
          <a:xfrm>
            <a:off x="4510088" y="1239837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8"/>
          <p:cNvSpPr/>
          <p:nvPr/>
        </p:nvSpPr>
        <p:spPr bwMode="auto">
          <a:xfrm>
            <a:off x="5141913" y="1239837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9"/>
          <p:cNvSpPr/>
          <p:nvPr/>
        </p:nvSpPr>
        <p:spPr bwMode="auto">
          <a:xfrm>
            <a:off x="5403850" y="1239837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70"/>
          <p:cNvSpPr/>
          <p:nvPr/>
        </p:nvSpPr>
        <p:spPr bwMode="auto">
          <a:xfrm>
            <a:off x="5116513" y="265112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71"/>
          <p:cNvSpPr/>
          <p:nvPr/>
        </p:nvSpPr>
        <p:spPr bwMode="auto">
          <a:xfrm>
            <a:off x="3079750" y="1239837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72"/>
          <p:cNvSpPr/>
          <p:nvPr/>
        </p:nvSpPr>
        <p:spPr bwMode="auto">
          <a:xfrm>
            <a:off x="4378325" y="1016000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3"/>
          <p:cNvSpPr/>
          <p:nvPr/>
        </p:nvSpPr>
        <p:spPr bwMode="auto">
          <a:xfrm>
            <a:off x="5232400" y="147637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827622" y="1343919"/>
            <a:ext cx="2304000" cy="2304000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878363" y="3308570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4622661" y="1886068"/>
            <a:ext cx="179096" cy="179096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5502262" y="1581933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5055540" y="200025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5970111" y="485774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5337467" y="3821403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2453627" y="5887535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631178" y="5943892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347210" y="935013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18083" y="2659038"/>
            <a:ext cx="504056" cy="504056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700112" y="4287043"/>
            <a:ext cx="504056" cy="504056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055675" y="738779"/>
            <a:ext cx="746082" cy="746082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9" name="图片 8" descr="东北大学"/>
          <p:cNvPicPr preferRelativeResize="0"/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994535" y="1629410"/>
            <a:ext cx="1968500" cy="1814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50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500"/>
                            </p:stCondLst>
                            <p:childTnLst>
                              <p:par>
                                <p:cTn id="1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500"/>
                            </p:stCondLst>
                            <p:childTnLst>
                              <p:par>
                                <p:cTn id="1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6026540" y="4572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5972810" y="1341755"/>
            <a:ext cx="2830195" cy="664845"/>
            <a:chOff x="5969725" y="1801451"/>
            <a:chExt cx="2821578" cy="458423"/>
          </a:xfrm>
        </p:grpSpPr>
        <p:sp>
          <p:nvSpPr>
            <p:cNvPr id="2" name="矩形 1"/>
            <p:cNvSpPr/>
            <p:nvPr>
              <p:custDataLst>
                <p:tags r:id="rId2"/>
              </p:custDataLst>
            </p:nvPr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整体设计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3"/>
              </p:custDataLst>
            </p:nvPr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262123" y="4594022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4"/>
          <p:cNvSpPr txBox="1"/>
          <p:nvPr/>
        </p:nvSpPr>
        <p:spPr>
          <a:xfrm>
            <a:off x="1893344" y="3652900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b="1" dirty="0">
              <a:solidFill>
                <a:srgbClr val="FCB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23940" y="1413510"/>
            <a:ext cx="2559050" cy="593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28"/>
          <p:cNvSpPr>
            <a:spLocks noEditPoints="1"/>
          </p:cNvSpPr>
          <p:nvPr/>
        </p:nvSpPr>
        <p:spPr bwMode="auto">
          <a:xfrm>
            <a:off x="2459716" y="2507677"/>
            <a:ext cx="1316086" cy="988864"/>
          </a:xfrm>
          <a:custGeom>
            <a:avLst/>
            <a:gdLst>
              <a:gd name="T0" fmla="*/ 40 w 192"/>
              <a:gd name="T1" fmla="*/ 118 h 144"/>
              <a:gd name="T2" fmla="*/ 40 w 192"/>
              <a:gd name="T3" fmla="*/ 118 h 144"/>
              <a:gd name="T4" fmla="*/ 56 w 192"/>
              <a:gd name="T5" fmla="*/ 116 h 144"/>
              <a:gd name="T6" fmla="*/ 97 w 192"/>
              <a:gd name="T7" fmla="*/ 137 h 144"/>
              <a:gd name="T8" fmla="*/ 99 w 192"/>
              <a:gd name="T9" fmla="*/ 137 h 144"/>
              <a:gd name="T10" fmla="*/ 140 w 192"/>
              <a:gd name="T11" fmla="*/ 116 h 144"/>
              <a:gd name="T12" fmla="*/ 156 w 192"/>
              <a:gd name="T13" fmla="*/ 118 h 144"/>
              <a:gd name="T14" fmla="*/ 156 w 192"/>
              <a:gd name="T15" fmla="*/ 118 h 144"/>
              <a:gd name="T16" fmla="*/ 156 w 192"/>
              <a:gd name="T17" fmla="*/ 70 h 144"/>
              <a:gd name="T18" fmla="*/ 96 w 192"/>
              <a:gd name="T19" fmla="*/ 98 h 144"/>
              <a:gd name="T20" fmla="*/ 40 w 192"/>
              <a:gd name="T21" fmla="*/ 72 h 144"/>
              <a:gd name="T22" fmla="*/ 40 w 192"/>
              <a:gd name="T23" fmla="*/ 118 h 144"/>
              <a:gd name="T24" fmla="*/ 96 w 192"/>
              <a:gd name="T25" fmla="*/ 0 h 144"/>
              <a:gd name="T26" fmla="*/ 0 w 192"/>
              <a:gd name="T27" fmla="*/ 44 h 144"/>
              <a:gd name="T28" fmla="*/ 96 w 192"/>
              <a:gd name="T29" fmla="*/ 88 h 144"/>
              <a:gd name="T30" fmla="*/ 192 w 192"/>
              <a:gd name="T31" fmla="*/ 44 h 144"/>
              <a:gd name="T32" fmla="*/ 96 w 192"/>
              <a:gd name="T33" fmla="*/ 0 h 144"/>
              <a:gd name="T34" fmla="*/ 8 w 192"/>
              <a:gd name="T35" fmla="*/ 56 h 144"/>
              <a:gd name="T36" fmla="*/ 4 w 192"/>
              <a:gd name="T37" fmla="*/ 104 h 144"/>
              <a:gd name="T38" fmla="*/ 12 w 192"/>
              <a:gd name="T39" fmla="*/ 104 h 144"/>
              <a:gd name="T40" fmla="*/ 12 w 192"/>
              <a:gd name="T41" fmla="*/ 58 h 144"/>
              <a:gd name="T42" fmla="*/ 8 w 192"/>
              <a:gd name="T43" fmla="*/ 56 h 144"/>
              <a:gd name="T44" fmla="*/ 16 w 192"/>
              <a:gd name="T45" fmla="*/ 144 h 144"/>
              <a:gd name="T46" fmla="*/ 9 w 192"/>
              <a:gd name="T47" fmla="*/ 124 h 144"/>
              <a:gd name="T48" fmla="*/ 16 w 192"/>
              <a:gd name="T49" fmla="*/ 116 h 144"/>
              <a:gd name="T50" fmla="*/ 8 w 192"/>
              <a:gd name="T51" fmla="*/ 108 h 144"/>
              <a:gd name="T52" fmla="*/ 0 w 192"/>
              <a:gd name="T53" fmla="*/ 116 h 144"/>
              <a:gd name="T54" fmla="*/ 7 w 192"/>
              <a:gd name="T55" fmla="*/ 124 h 144"/>
              <a:gd name="T56" fmla="*/ 0 w 192"/>
              <a:gd name="T57" fmla="*/ 144 h 144"/>
              <a:gd name="T58" fmla="*/ 16 w 192"/>
              <a:gd name="T5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44">
                <a:moveTo>
                  <a:pt x="40" y="118"/>
                </a:moveTo>
                <a:cubicBezTo>
                  <a:pt x="40" y="118"/>
                  <a:pt x="40" y="118"/>
                  <a:pt x="40" y="118"/>
                </a:cubicBezTo>
                <a:cubicBezTo>
                  <a:pt x="45" y="116"/>
                  <a:pt x="50" y="116"/>
                  <a:pt x="56" y="116"/>
                </a:cubicBezTo>
                <a:cubicBezTo>
                  <a:pt x="72" y="116"/>
                  <a:pt x="91" y="127"/>
                  <a:pt x="97" y="137"/>
                </a:cubicBezTo>
                <a:cubicBezTo>
                  <a:pt x="99" y="137"/>
                  <a:pt x="99" y="137"/>
                  <a:pt x="99" y="137"/>
                </a:cubicBezTo>
                <a:cubicBezTo>
                  <a:pt x="105" y="127"/>
                  <a:pt x="123" y="116"/>
                  <a:pt x="140" y="116"/>
                </a:cubicBezTo>
                <a:cubicBezTo>
                  <a:pt x="145" y="116"/>
                  <a:pt x="151" y="116"/>
                  <a:pt x="15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96" y="98"/>
                  <a:pt x="96" y="98"/>
                  <a:pt x="96" y="98"/>
                </a:cubicBezTo>
                <a:cubicBezTo>
                  <a:pt x="40" y="72"/>
                  <a:pt x="40" y="72"/>
                  <a:pt x="40" y="72"/>
                </a:cubicBezTo>
                <a:lnTo>
                  <a:pt x="40" y="118"/>
                </a:lnTo>
                <a:close/>
                <a:moveTo>
                  <a:pt x="96" y="0"/>
                </a:moveTo>
                <a:cubicBezTo>
                  <a:pt x="0" y="44"/>
                  <a:pt x="0" y="44"/>
                  <a:pt x="0" y="44"/>
                </a:cubicBezTo>
                <a:cubicBezTo>
                  <a:pt x="96" y="88"/>
                  <a:pt x="96" y="88"/>
                  <a:pt x="96" y="88"/>
                </a:cubicBezTo>
                <a:cubicBezTo>
                  <a:pt x="192" y="44"/>
                  <a:pt x="192" y="44"/>
                  <a:pt x="192" y="44"/>
                </a:cubicBezTo>
                <a:lnTo>
                  <a:pt x="96" y="0"/>
                </a:lnTo>
                <a:close/>
                <a:moveTo>
                  <a:pt x="8" y="56"/>
                </a:moveTo>
                <a:cubicBezTo>
                  <a:pt x="4" y="104"/>
                  <a:pt x="4" y="104"/>
                  <a:pt x="4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2" y="58"/>
                  <a:pt x="12" y="58"/>
                  <a:pt x="12" y="58"/>
                </a:cubicBezTo>
                <a:lnTo>
                  <a:pt x="8" y="56"/>
                </a:lnTo>
                <a:close/>
                <a:moveTo>
                  <a:pt x="16" y="144"/>
                </a:moveTo>
                <a:cubicBezTo>
                  <a:pt x="9" y="124"/>
                  <a:pt x="9" y="124"/>
                  <a:pt x="9" y="124"/>
                </a:cubicBezTo>
                <a:cubicBezTo>
                  <a:pt x="13" y="123"/>
                  <a:pt x="16" y="120"/>
                  <a:pt x="16" y="116"/>
                </a:cubicBezTo>
                <a:cubicBezTo>
                  <a:pt x="16" y="111"/>
                  <a:pt x="12" y="108"/>
                  <a:pt x="8" y="108"/>
                </a:cubicBezTo>
                <a:cubicBezTo>
                  <a:pt x="3" y="108"/>
                  <a:pt x="0" y="111"/>
                  <a:pt x="0" y="116"/>
                </a:cubicBezTo>
                <a:cubicBezTo>
                  <a:pt x="0" y="120"/>
                  <a:pt x="3" y="123"/>
                  <a:pt x="7" y="124"/>
                </a:cubicBezTo>
                <a:cubicBezTo>
                  <a:pt x="0" y="144"/>
                  <a:pt x="0" y="144"/>
                  <a:pt x="0" y="144"/>
                </a:cubicBezTo>
                <a:lnTo>
                  <a:pt x="16" y="144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 descr="NEU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grpSp>
        <p:nvGrpSpPr>
          <p:cNvPr id="28" name="组合 27"/>
          <p:cNvGrpSpPr/>
          <p:nvPr>
            <p:custDataLst>
              <p:tags r:id="rId6"/>
            </p:custDataLst>
          </p:nvPr>
        </p:nvGrpSpPr>
        <p:grpSpPr>
          <a:xfrm>
            <a:off x="5972810" y="2421890"/>
            <a:ext cx="2830195" cy="664845"/>
            <a:chOff x="5969725" y="1801451"/>
            <a:chExt cx="2821578" cy="458423"/>
          </a:xfrm>
        </p:grpSpPr>
        <p:sp>
          <p:nvSpPr>
            <p:cNvPr id="38" name="矩形 37"/>
            <p:cNvSpPr/>
            <p:nvPr>
              <p:custDataLst>
                <p:tags r:id="rId7"/>
              </p:custDataLst>
            </p:nvPr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硬件设计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>
              <p:custDataLst>
                <p:tags r:id="rId8"/>
              </p:custDataLst>
            </p:nvPr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9"/>
            </p:custDataLst>
          </p:nvPr>
        </p:nvGrpSpPr>
        <p:grpSpPr>
          <a:xfrm>
            <a:off x="5955030" y="3502025"/>
            <a:ext cx="2830195" cy="664845"/>
            <a:chOff x="5969725" y="1801451"/>
            <a:chExt cx="2821578" cy="458423"/>
          </a:xfrm>
        </p:grpSpPr>
        <p:sp>
          <p:nvSpPr>
            <p:cNvPr id="44" name="矩形 43"/>
            <p:cNvSpPr/>
            <p:nvPr>
              <p:custDataLst>
                <p:tags r:id="rId10"/>
              </p:custDataLst>
            </p:nvPr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>
              <p:custDataLst>
                <p:tags r:id="rId11"/>
              </p:custDataLst>
            </p:nvPr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12"/>
            </p:custDataLst>
          </p:nvPr>
        </p:nvGrpSpPr>
        <p:grpSpPr>
          <a:xfrm>
            <a:off x="5955030" y="4582160"/>
            <a:ext cx="2830195" cy="664845"/>
            <a:chOff x="5969725" y="1801451"/>
            <a:chExt cx="2821578" cy="458423"/>
          </a:xfrm>
        </p:grpSpPr>
        <p:sp>
          <p:nvSpPr>
            <p:cNvPr id="48" name="矩形 47"/>
            <p:cNvSpPr/>
            <p:nvPr>
              <p:custDataLst>
                <p:tags r:id="rId13"/>
              </p:custDataLst>
            </p:nvPr>
          </p:nvSpPr>
          <p:spPr>
            <a:xfrm>
              <a:off x="5969726" y="1801451"/>
              <a:ext cx="2821577" cy="458423"/>
            </a:xfrm>
            <a:prstGeom prst="rect">
              <a:avLst/>
            </a:prstGeom>
            <a:solidFill>
              <a:srgbClr val="FCB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14"/>
              </p:custDataLst>
            </p:nvPr>
          </p:nvSpPr>
          <p:spPr>
            <a:xfrm>
              <a:off x="5969725" y="1801451"/>
              <a:ext cx="93115" cy="458423"/>
            </a:xfrm>
            <a:prstGeom prst="rect">
              <a:avLst/>
            </a:prstGeom>
            <a:solidFill>
              <a:srgbClr val="202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0" name="图片 4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" y="260985"/>
            <a:ext cx="3621405" cy="111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6" grpId="0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72565" y="-2667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/>
              <a:t>整体设计</a:t>
            </a:r>
            <a:endParaRPr lang="zh-CN" altLang="en-US" sz="8000"/>
          </a:p>
        </p:txBody>
      </p:sp>
      <p:sp>
        <p:nvSpPr>
          <p:cNvPr id="25" name="椭圆 24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4"/>
          <p:cNvSpPr txBox="1"/>
          <p:nvPr/>
        </p:nvSpPr>
        <p:spPr>
          <a:xfrm>
            <a:off x="1893344" y="3652900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b="1" dirty="0">
              <a:solidFill>
                <a:srgbClr val="FCB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0399" y="4726892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48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12"/>
          <p:cNvSpPr>
            <a:spLocks noEditPoints="1"/>
          </p:cNvSpPr>
          <p:nvPr/>
        </p:nvSpPr>
        <p:spPr bwMode="auto">
          <a:xfrm>
            <a:off x="2537939" y="2363827"/>
            <a:ext cx="1015607" cy="1085493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3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" y="0"/>
            <a:ext cx="3621405" cy="111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7" grpId="0" animBg="1"/>
      <p:bldP spid="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243320" y="2588895"/>
            <a:ext cx="5953125" cy="31267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本设计要求使用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MQ-2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烟雾传感器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DS18B20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温度传感器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，对环境中的温度和烟雾进行实时监测。通过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处理数据，将监测到的温度和烟雾浓度显示在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LCD1602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液晶显示屏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上。正常工作时，显示模块显示温度和烟雾浓度。当检测到环境中烟雾浓度或温度超过预先设定的上限值时，单片机发送低电平信号给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电磁式继电器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，切断电器供电电源，利用备用电源继续工作，接通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蜂鸣器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灯，或通过按下报警按钮开始报警。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736090" y="170180"/>
            <a:ext cx="2142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7" name="图片 6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48895"/>
            <a:ext cx="1809115" cy="1740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5075" y="1845945"/>
            <a:ext cx="3190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设计整体</a:t>
            </a:r>
            <a:r>
              <a:rPr lang="zh-CN" altLang="en-US" sz="2800" b="1"/>
              <a:t>要求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7193"/>
          <a:stretch>
            <a:fillRect/>
          </a:stretch>
        </p:blipFill>
        <p:spPr>
          <a:xfrm>
            <a:off x="698500" y="1773555"/>
            <a:ext cx="4645660" cy="45104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79880" y="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/>
              <a:t>硬件设计</a:t>
            </a:r>
            <a:endParaRPr lang="zh-CN" altLang="en-US" sz="8000"/>
          </a:p>
        </p:txBody>
      </p:sp>
      <p:sp>
        <p:nvSpPr>
          <p:cNvPr id="18" name="椭圆 17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650400" y="4726891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kern="100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en-US" sz="4800" b="1" kern="100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 rot="2925393">
            <a:off x="2728956" y="2375941"/>
            <a:ext cx="705589" cy="1210055"/>
          </a:xfrm>
          <a:custGeom>
            <a:avLst/>
            <a:gdLst>
              <a:gd name="T0" fmla="*/ 24 w 112"/>
              <a:gd name="T1" fmla="*/ 148 h 192"/>
              <a:gd name="T2" fmla="*/ 28 w 112"/>
              <a:gd name="T3" fmla="*/ 52 h 192"/>
              <a:gd name="T4" fmla="*/ 32 w 112"/>
              <a:gd name="T5" fmla="*/ 172 h 192"/>
              <a:gd name="T6" fmla="*/ 8 w 112"/>
              <a:gd name="T7" fmla="*/ 184 h 192"/>
              <a:gd name="T8" fmla="*/ 32 w 112"/>
              <a:gd name="T9" fmla="*/ 172 h 192"/>
              <a:gd name="T10" fmla="*/ 8 w 112"/>
              <a:gd name="T11" fmla="*/ 35 h 192"/>
              <a:gd name="T12" fmla="*/ 32 w 112"/>
              <a:gd name="T13" fmla="*/ 164 h 192"/>
              <a:gd name="T14" fmla="*/ 32 w 112"/>
              <a:gd name="T15" fmla="*/ 192 h 192"/>
              <a:gd name="T16" fmla="*/ 0 w 112"/>
              <a:gd name="T17" fmla="*/ 184 h 192"/>
              <a:gd name="T18" fmla="*/ 0 w 112"/>
              <a:gd name="T19" fmla="*/ 32 h 192"/>
              <a:gd name="T20" fmla="*/ 20 w 112"/>
              <a:gd name="T21" fmla="*/ 0 h 192"/>
              <a:gd name="T22" fmla="*/ 39 w 112"/>
              <a:gd name="T23" fmla="*/ 32 h 192"/>
              <a:gd name="T24" fmla="*/ 40 w 112"/>
              <a:gd name="T25" fmla="*/ 184 h 192"/>
              <a:gd name="T26" fmla="*/ 108 w 112"/>
              <a:gd name="T27" fmla="*/ 164 h 192"/>
              <a:gd name="T28" fmla="*/ 84 w 112"/>
              <a:gd name="T29" fmla="*/ 172 h 192"/>
              <a:gd name="T30" fmla="*/ 108 w 112"/>
              <a:gd name="T31" fmla="*/ 164 h 192"/>
              <a:gd name="T32" fmla="*/ 92 w 112"/>
              <a:gd name="T33" fmla="*/ 140 h 192"/>
              <a:gd name="T34" fmla="*/ 108 w 112"/>
              <a:gd name="T35" fmla="*/ 148 h 192"/>
              <a:gd name="T36" fmla="*/ 108 w 112"/>
              <a:gd name="T37" fmla="*/ 116 h 192"/>
              <a:gd name="T38" fmla="*/ 84 w 112"/>
              <a:gd name="T39" fmla="*/ 124 h 192"/>
              <a:gd name="T40" fmla="*/ 108 w 112"/>
              <a:gd name="T41" fmla="*/ 116 h 192"/>
              <a:gd name="T42" fmla="*/ 92 w 112"/>
              <a:gd name="T43" fmla="*/ 92 h 192"/>
              <a:gd name="T44" fmla="*/ 108 w 112"/>
              <a:gd name="T45" fmla="*/ 100 h 192"/>
              <a:gd name="T46" fmla="*/ 108 w 112"/>
              <a:gd name="T47" fmla="*/ 68 h 192"/>
              <a:gd name="T48" fmla="*/ 84 w 112"/>
              <a:gd name="T49" fmla="*/ 76 h 192"/>
              <a:gd name="T50" fmla="*/ 108 w 112"/>
              <a:gd name="T51" fmla="*/ 68 h 192"/>
              <a:gd name="T52" fmla="*/ 92 w 112"/>
              <a:gd name="T53" fmla="*/ 44 h 192"/>
              <a:gd name="T54" fmla="*/ 108 w 112"/>
              <a:gd name="T55" fmla="*/ 52 h 192"/>
              <a:gd name="T56" fmla="*/ 108 w 112"/>
              <a:gd name="T57" fmla="*/ 20 h 192"/>
              <a:gd name="T58" fmla="*/ 84 w 112"/>
              <a:gd name="T59" fmla="*/ 28 h 192"/>
              <a:gd name="T60" fmla="*/ 108 w 112"/>
              <a:gd name="T61" fmla="*/ 20 h 192"/>
              <a:gd name="T62" fmla="*/ 64 w 112"/>
              <a:gd name="T63" fmla="*/ 192 h 192"/>
              <a:gd name="T64" fmla="*/ 56 w 112"/>
              <a:gd name="T65" fmla="*/ 8 h 192"/>
              <a:gd name="T66" fmla="*/ 104 w 112"/>
              <a:gd name="T67" fmla="*/ 0 h 192"/>
              <a:gd name="T68" fmla="*/ 112 w 112"/>
              <a:gd name="T69" fmla="*/ 18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92">
                <a:moveTo>
                  <a:pt x="28" y="14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8" y="52"/>
                  <a:pt x="28" y="52"/>
                  <a:pt x="28" y="52"/>
                </a:cubicBezTo>
                <a:lnTo>
                  <a:pt x="28" y="148"/>
                </a:lnTo>
                <a:close/>
                <a:moveTo>
                  <a:pt x="32" y="172"/>
                </a:moveTo>
                <a:cubicBezTo>
                  <a:pt x="8" y="172"/>
                  <a:pt x="8" y="172"/>
                  <a:pt x="8" y="172"/>
                </a:cubicBezTo>
                <a:cubicBezTo>
                  <a:pt x="8" y="184"/>
                  <a:pt x="8" y="184"/>
                  <a:pt x="8" y="184"/>
                </a:cubicBezTo>
                <a:cubicBezTo>
                  <a:pt x="32" y="184"/>
                  <a:pt x="32" y="184"/>
                  <a:pt x="32" y="184"/>
                </a:cubicBezTo>
                <a:lnTo>
                  <a:pt x="32" y="172"/>
                </a:lnTo>
                <a:close/>
                <a:moveTo>
                  <a:pt x="32" y="35"/>
                </a:moveTo>
                <a:cubicBezTo>
                  <a:pt x="8" y="35"/>
                  <a:pt x="8" y="35"/>
                  <a:pt x="8" y="35"/>
                </a:cubicBezTo>
                <a:cubicBezTo>
                  <a:pt x="8" y="164"/>
                  <a:pt x="8" y="164"/>
                  <a:pt x="8" y="164"/>
                </a:cubicBezTo>
                <a:cubicBezTo>
                  <a:pt x="32" y="164"/>
                  <a:pt x="32" y="164"/>
                  <a:pt x="32" y="164"/>
                </a:cubicBezTo>
                <a:lnTo>
                  <a:pt x="32" y="35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3" y="192"/>
                  <a:pt x="0" y="188"/>
                  <a:pt x="0" y="18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3"/>
                  <a:pt x="0" y="32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2"/>
                  <a:pt x="16" y="0"/>
                  <a:pt x="20" y="0"/>
                </a:cubicBezTo>
                <a:cubicBezTo>
                  <a:pt x="23" y="0"/>
                  <a:pt x="26" y="2"/>
                  <a:pt x="27" y="4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3"/>
                  <a:pt x="40" y="34"/>
                  <a:pt x="40" y="35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188"/>
                  <a:pt x="36" y="192"/>
                  <a:pt x="32" y="192"/>
                </a:cubicBezTo>
                <a:close/>
                <a:moveTo>
                  <a:pt x="108" y="164"/>
                </a:moveTo>
                <a:cubicBezTo>
                  <a:pt x="84" y="164"/>
                  <a:pt x="84" y="164"/>
                  <a:pt x="84" y="164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108" y="172"/>
                  <a:pt x="108" y="172"/>
                  <a:pt x="108" y="172"/>
                </a:cubicBezTo>
                <a:lnTo>
                  <a:pt x="108" y="164"/>
                </a:lnTo>
                <a:close/>
                <a:moveTo>
                  <a:pt x="108" y="140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08" y="148"/>
                  <a:pt x="108" y="148"/>
                  <a:pt x="108" y="148"/>
                </a:cubicBezTo>
                <a:lnTo>
                  <a:pt x="108" y="140"/>
                </a:lnTo>
                <a:close/>
                <a:moveTo>
                  <a:pt x="108" y="116"/>
                </a:moveTo>
                <a:cubicBezTo>
                  <a:pt x="84" y="116"/>
                  <a:pt x="84" y="116"/>
                  <a:pt x="84" y="11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16"/>
                </a:lnTo>
                <a:close/>
                <a:moveTo>
                  <a:pt x="108" y="92"/>
                </a:moveTo>
                <a:cubicBezTo>
                  <a:pt x="92" y="92"/>
                  <a:pt x="92" y="92"/>
                  <a:pt x="92" y="92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92"/>
                </a:lnTo>
                <a:close/>
                <a:moveTo>
                  <a:pt x="108" y="68"/>
                </a:moveTo>
                <a:cubicBezTo>
                  <a:pt x="84" y="68"/>
                  <a:pt x="84" y="68"/>
                  <a:pt x="84" y="68"/>
                </a:cubicBezTo>
                <a:cubicBezTo>
                  <a:pt x="84" y="76"/>
                  <a:pt x="84" y="76"/>
                  <a:pt x="84" y="76"/>
                </a:cubicBezTo>
                <a:cubicBezTo>
                  <a:pt x="108" y="76"/>
                  <a:pt x="108" y="76"/>
                  <a:pt x="108" y="76"/>
                </a:cubicBezTo>
                <a:lnTo>
                  <a:pt x="108" y="68"/>
                </a:lnTo>
                <a:close/>
                <a:moveTo>
                  <a:pt x="108" y="44"/>
                </a:moveTo>
                <a:cubicBezTo>
                  <a:pt x="92" y="44"/>
                  <a:pt x="92" y="44"/>
                  <a:pt x="92" y="44"/>
                </a:cubicBezTo>
                <a:cubicBezTo>
                  <a:pt x="92" y="52"/>
                  <a:pt x="92" y="52"/>
                  <a:pt x="92" y="52"/>
                </a:cubicBezTo>
                <a:cubicBezTo>
                  <a:pt x="108" y="52"/>
                  <a:pt x="108" y="52"/>
                  <a:pt x="108" y="52"/>
                </a:cubicBezTo>
                <a:lnTo>
                  <a:pt x="108" y="44"/>
                </a:lnTo>
                <a:close/>
                <a:moveTo>
                  <a:pt x="108" y="20"/>
                </a:moveTo>
                <a:cubicBezTo>
                  <a:pt x="84" y="20"/>
                  <a:pt x="84" y="20"/>
                  <a:pt x="84" y="20"/>
                </a:cubicBezTo>
                <a:cubicBezTo>
                  <a:pt x="84" y="28"/>
                  <a:pt x="84" y="28"/>
                  <a:pt x="84" y="28"/>
                </a:cubicBezTo>
                <a:cubicBezTo>
                  <a:pt x="108" y="28"/>
                  <a:pt x="108" y="28"/>
                  <a:pt x="108" y="28"/>
                </a:cubicBezTo>
                <a:lnTo>
                  <a:pt x="108" y="20"/>
                </a:lnTo>
                <a:close/>
                <a:moveTo>
                  <a:pt x="104" y="192"/>
                </a:moveTo>
                <a:cubicBezTo>
                  <a:pt x="64" y="192"/>
                  <a:pt x="64" y="192"/>
                  <a:pt x="64" y="192"/>
                </a:cubicBezTo>
                <a:cubicBezTo>
                  <a:pt x="59" y="192"/>
                  <a:pt x="56" y="188"/>
                  <a:pt x="56" y="184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9" y="0"/>
                  <a:pt x="6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12" y="3"/>
                  <a:pt x="112" y="8"/>
                </a:cubicBezTo>
                <a:cubicBezTo>
                  <a:pt x="112" y="184"/>
                  <a:pt x="112" y="184"/>
                  <a:pt x="112" y="184"/>
                </a:cubicBezTo>
                <a:cubicBezTo>
                  <a:pt x="112" y="188"/>
                  <a:pt x="108" y="192"/>
                  <a:pt x="104" y="192"/>
                </a:cubicBez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6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2"/>
          <p:cNvSpPr txBox="1"/>
          <p:nvPr/>
        </p:nvSpPr>
        <p:spPr>
          <a:xfrm>
            <a:off x="1706880" y="170180"/>
            <a:ext cx="2367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6" name="图片 5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215" y="1197610"/>
            <a:ext cx="7660005" cy="51409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2"/>
          <p:cNvSpPr txBox="1"/>
          <p:nvPr/>
        </p:nvSpPr>
        <p:spPr>
          <a:xfrm>
            <a:off x="1706880" y="170180"/>
            <a:ext cx="2496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仿真电路</a:t>
            </a:r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校徽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  <p:pic>
        <p:nvPicPr>
          <p:cNvPr id="15" name="图片 14" descr="屏幕截图 2024-12-20 0033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1327150"/>
            <a:ext cx="10753725" cy="54013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72565" y="-26670"/>
            <a:ext cx="6116707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/>
              <a:t>软件设计</a:t>
            </a:r>
            <a:endParaRPr lang="zh-CN" altLang="en-US" sz="8000"/>
          </a:p>
        </p:txBody>
      </p:sp>
      <p:sp>
        <p:nvSpPr>
          <p:cNvPr id="25" name="椭圆 24"/>
          <p:cNvSpPr/>
          <p:nvPr/>
        </p:nvSpPr>
        <p:spPr>
          <a:xfrm>
            <a:off x="1840426" y="1937795"/>
            <a:ext cx="2448839" cy="2448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>
            <a:spLocks noChangeAspect="1"/>
          </p:cNvSpPr>
          <p:nvPr/>
        </p:nvSpPr>
        <p:spPr>
          <a:xfrm>
            <a:off x="3045742" y="1801868"/>
            <a:ext cx="72017" cy="72017"/>
          </a:xfrm>
          <a:prstGeom prst="ellipse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4"/>
          <p:cNvSpPr txBox="1"/>
          <p:nvPr/>
        </p:nvSpPr>
        <p:spPr>
          <a:xfrm>
            <a:off x="1893344" y="3652900"/>
            <a:ext cx="2376814" cy="473594"/>
          </a:xfrm>
          <a:prstGeom prst="rect">
            <a:avLst/>
          </a:prstGeom>
        </p:spPr>
        <p:txBody>
          <a:bodyPr vert="horz" lIns="91461" tIns="45731" rIns="91461" bIns="4573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b="1" dirty="0">
              <a:solidFill>
                <a:srgbClr val="FCB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944207" y="2041575"/>
            <a:ext cx="2241280" cy="2241280"/>
          </a:xfrm>
          <a:prstGeom prst="ellipse">
            <a:avLst/>
          </a:prstGeom>
          <a:noFill/>
          <a:ln w="31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0399" y="4726892"/>
            <a:ext cx="93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4800" b="1" dirty="0">
              <a:solidFill>
                <a:srgbClr val="202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" y="0"/>
            <a:ext cx="3621405" cy="1118235"/>
          </a:xfrm>
          <a:prstGeom prst="rect">
            <a:avLst/>
          </a:prstGeom>
        </p:spPr>
      </p:pic>
      <p:sp>
        <p:nvSpPr>
          <p:cNvPr id="38" name="Freeform 7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378740" y="2493499"/>
            <a:ext cx="1371731" cy="1154356"/>
          </a:xfrm>
          <a:custGeom>
            <a:avLst/>
            <a:gdLst>
              <a:gd name="T0" fmla="*/ 156 w 192"/>
              <a:gd name="T1" fmla="*/ 17 h 161"/>
              <a:gd name="T2" fmla="*/ 128 w 192"/>
              <a:gd name="T3" fmla="*/ 45 h 161"/>
              <a:gd name="T4" fmla="*/ 64 w 192"/>
              <a:gd name="T5" fmla="*/ 45 h 161"/>
              <a:gd name="T6" fmla="*/ 60 w 192"/>
              <a:gd name="T7" fmla="*/ 29 h 161"/>
              <a:gd name="T8" fmla="*/ 64 w 192"/>
              <a:gd name="T9" fmla="*/ 40 h 161"/>
              <a:gd name="T10" fmla="*/ 70 w 192"/>
              <a:gd name="T11" fmla="*/ 47 h 161"/>
              <a:gd name="T12" fmla="*/ 168 w 192"/>
              <a:gd name="T13" fmla="*/ 109 h 161"/>
              <a:gd name="T14" fmla="*/ 148 w 192"/>
              <a:gd name="T15" fmla="*/ 141 h 161"/>
              <a:gd name="T16" fmla="*/ 168 w 192"/>
              <a:gd name="T17" fmla="*/ 109 h 161"/>
              <a:gd name="T18" fmla="*/ 148 w 192"/>
              <a:gd name="T19" fmla="*/ 81 h 161"/>
              <a:gd name="T20" fmla="*/ 168 w 192"/>
              <a:gd name="T21" fmla="*/ 97 h 161"/>
              <a:gd name="T22" fmla="*/ 136 w 192"/>
              <a:gd name="T23" fmla="*/ 109 h 161"/>
              <a:gd name="T24" fmla="*/ 116 w 192"/>
              <a:gd name="T25" fmla="*/ 141 h 161"/>
              <a:gd name="T26" fmla="*/ 136 w 192"/>
              <a:gd name="T27" fmla="*/ 109 h 161"/>
              <a:gd name="T28" fmla="*/ 116 w 192"/>
              <a:gd name="T29" fmla="*/ 81 h 161"/>
              <a:gd name="T30" fmla="*/ 136 w 192"/>
              <a:gd name="T31" fmla="*/ 97 h 161"/>
              <a:gd name="T32" fmla="*/ 104 w 192"/>
              <a:gd name="T33" fmla="*/ 109 h 161"/>
              <a:gd name="T34" fmla="*/ 84 w 192"/>
              <a:gd name="T35" fmla="*/ 141 h 161"/>
              <a:gd name="T36" fmla="*/ 104 w 192"/>
              <a:gd name="T37" fmla="*/ 109 h 161"/>
              <a:gd name="T38" fmla="*/ 84 w 192"/>
              <a:gd name="T39" fmla="*/ 81 h 161"/>
              <a:gd name="T40" fmla="*/ 104 w 192"/>
              <a:gd name="T41" fmla="*/ 97 h 161"/>
              <a:gd name="T42" fmla="*/ 64 w 192"/>
              <a:gd name="T43" fmla="*/ 25 h 161"/>
              <a:gd name="T44" fmla="*/ 64 w 192"/>
              <a:gd name="T45" fmla="*/ 57 h 161"/>
              <a:gd name="T46" fmla="*/ 64 w 192"/>
              <a:gd name="T47" fmla="*/ 25 h 161"/>
              <a:gd name="T48" fmla="*/ 20 w 192"/>
              <a:gd name="T49" fmla="*/ 109 h 161"/>
              <a:gd name="T50" fmla="*/ 44 w 192"/>
              <a:gd name="T51" fmla="*/ 149 h 161"/>
              <a:gd name="T52" fmla="*/ 40 w 192"/>
              <a:gd name="T53" fmla="*/ 81 h 161"/>
              <a:gd name="T54" fmla="*/ 20 w 192"/>
              <a:gd name="T55" fmla="*/ 97 h 161"/>
              <a:gd name="T56" fmla="*/ 40 w 192"/>
              <a:gd name="T57" fmla="*/ 81 h 161"/>
              <a:gd name="T58" fmla="*/ 72 w 192"/>
              <a:gd name="T59" fmla="*/ 81 h 161"/>
              <a:gd name="T60" fmla="*/ 52 w 192"/>
              <a:gd name="T61" fmla="*/ 97 h 161"/>
              <a:gd name="T62" fmla="*/ 48 w 192"/>
              <a:gd name="T63" fmla="*/ 149 h 161"/>
              <a:gd name="T64" fmla="*/ 72 w 192"/>
              <a:gd name="T65" fmla="*/ 109 h 161"/>
              <a:gd name="T66" fmla="*/ 48 w 192"/>
              <a:gd name="T67" fmla="*/ 149 h 161"/>
              <a:gd name="T68" fmla="*/ 188 w 192"/>
              <a:gd name="T69" fmla="*/ 161 h 161"/>
              <a:gd name="T70" fmla="*/ 4 w 192"/>
              <a:gd name="T71" fmla="*/ 65 h 161"/>
              <a:gd name="T72" fmla="*/ 0 w 192"/>
              <a:gd name="T73" fmla="*/ 61 h 161"/>
              <a:gd name="T74" fmla="*/ 8 w 192"/>
              <a:gd name="T75" fmla="*/ 53 h 161"/>
              <a:gd name="T76" fmla="*/ 123 w 192"/>
              <a:gd name="T77" fmla="*/ 53 h 161"/>
              <a:gd name="T78" fmla="*/ 192 w 192"/>
              <a:gd name="T79" fmla="*/ 53 h 161"/>
              <a:gd name="T80" fmla="*/ 188 w 192"/>
              <a:gd name="T81" fmla="*/ 6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92" h="161">
                <a:moveTo>
                  <a:pt x="95" y="17"/>
                </a:moveTo>
                <a:cubicBezTo>
                  <a:pt x="156" y="17"/>
                  <a:pt x="156" y="17"/>
                  <a:pt x="156" y="17"/>
                </a:cubicBezTo>
                <a:cubicBezTo>
                  <a:pt x="192" y="45"/>
                  <a:pt x="192" y="45"/>
                  <a:pt x="192" y="45"/>
                </a:cubicBezTo>
                <a:cubicBezTo>
                  <a:pt x="128" y="45"/>
                  <a:pt x="128" y="45"/>
                  <a:pt x="128" y="45"/>
                </a:cubicBezTo>
                <a:lnTo>
                  <a:pt x="95" y="17"/>
                </a:lnTo>
                <a:close/>
                <a:moveTo>
                  <a:pt x="64" y="45"/>
                </a:moveTo>
                <a:cubicBezTo>
                  <a:pt x="60" y="45"/>
                  <a:pt x="60" y="45"/>
                  <a:pt x="60" y="45"/>
                </a:cubicBezTo>
                <a:cubicBezTo>
                  <a:pt x="60" y="29"/>
                  <a:pt x="60" y="29"/>
                  <a:pt x="60" y="29"/>
                </a:cubicBezTo>
                <a:cubicBezTo>
                  <a:pt x="64" y="29"/>
                  <a:pt x="64" y="29"/>
                  <a:pt x="64" y="29"/>
                </a:cubicBezTo>
                <a:cubicBezTo>
                  <a:pt x="64" y="40"/>
                  <a:pt x="64" y="40"/>
                  <a:pt x="64" y="40"/>
                </a:cubicBezTo>
                <a:cubicBezTo>
                  <a:pt x="72" y="44"/>
                  <a:pt x="72" y="44"/>
                  <a:pt x="72" y="44"/>
                </a:cubicBezTo>
                <a:cubicBezTo>
                  <a:pt x="70" y="47"/>
                  <a:pt x="70" y="47"/>
                  <a:pt x="70" y="47"/>
                </a:cubicBezTo>
                <a:lnTo>
                  <a:pt x="64" y="45"/>
                </a:lnTo>
                <a:close/>
                <a:moveTo>
                  <a:pt x="16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68" y="141"/>
                  <a:pt x="168" y="141"/>
                  <a:pt x="168" y="141"/>
                </a:cubicBezTo>
                <a:lnTo>
                  <a:pt x="168" y="109"/>
                </a:lnTo>
                <a:close/>
                <a:moveTo>
                  <a:pt x="168" y="81"/>
                </a:moveTo>
                <a:cubicBezTo>
                  <a:pt x="148" y="81"/>
                  <a:pt x="148" y="81"/>
                  <a:pt x="148" y="81"/>
                </a:cubicBezTo>
                <a:cubicBezTo>
                  <a:pt x="148" y="97"/>
                  <a:pt x="148" y="97"/>
                  <a:pt x="148" y="97"/>
                </a:cubicBezTo>
                <a:cubicBezTo>
                  <a:pt x="168" y="97"/>
                  <a:pt x="168" y="97"/>
                  <a:pt x="168" y="97"/>
                </a:cubicBezTo>
                <a:lnTo>
                  <a:pt x="168" y="81"/>
                </a:lnTo>
                <a:close/>
                <a:moveTo>
                  <a:pt x="136" y="109"/>
                </a:moveTo>
                <a:cubicBezTo>
                  <a:pt x="116" y="109"/>
                  <a:pt x="116" y="109"/>
                  <a:pt x="116" y="109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36" y="141"/>
                  <a:pt x="136" y="141"/>
                  <a:pt x="136" y="141"/>
                </a:cubicBezTo>
                <a:lnTo>
                  <a:pt x="136" y="109"/>
                </a:lnTo>
                <a:close/>
                <a:moveTo>
                  <a:pt x="136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36" y="97"/>
                  <a:pt x="136" y="97"/>
                  <a:pt x="136" y="97"/>
                </a:cubicBezTo>
                <a:lnTo>
                  <a:pt x="136" y="81"/>
                </a:lnTo>
                <a:close/>
                <a:moveTo>
                  <a:pt x="104" y="109"/>
                </a:moveTo>
                <a:cubicBezTo>
                  <a:pt x="84" y="109"/>
                  <a:pt x="84" y="109"/>
                  <a:pt x="84" y="109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104" y="141"/>
                  <a:pt x="104" y="141"/>
                  <a:pt x="104" y="141"/>
                </a:cubicBezTo>
                <a:lnTo>
                  <a:pt x="104" y="109"/>
                </a:lnTo>
                <a:close/>
                <a:moveTo>
                  <a:pt x="104" y="81"/>
                </a:moveTo>
                <a:cubicBezTo>
                  <a:pt x="84" y="81"/>
                  <a:pt x="84" y="81"/>
                  <a:pt x="84" y="81"/>
                </a:cubicBezTo>
                <a:cubicBezTo>
                  <a:pt x="84" y="97"/>
                  <a:pt x="84" y="97"/>
                  <a:pt x="84" y="97"/>
                </a:cubicBezTo>
                <a:cubicBezTo>
                  <a:pt x="104" y="97"/>
                  <a:pt x="104" y="97"/>
                  <a:pt x="104" y="97"/>
                </a:cubicBezTo>
                <a:lnTo>
                  <a:pt x="104" y="81"/>
                </a:lnTo>
                <a:close/>
                <a:moveTo>
                  <a:pt x="64" y="25"/>
                </a:moveTo>
                <a:cubicBezTo>
                  <a:pt x="55" y="25"/>
                  <a:pt x="48" y="32"/>
                  <a:pt x="48" y="41"/>
                </a:cubicBezTo>
                <a:cubicBezTo>
                  <a:pt x="48" y="49"/>
                  <a:pt x="55" y="57"/>
                  <a:pt x="64" y="57"/>
                </a:cubicBezTo>
                <a:cubicBezTo>
                  <a:pt x="72" y="57"/>
                  <a:pt x="80" y="49"/>
                  <a:pt x="80" y="41"/>
                </a:cubicBezTo>
                <a:cubicBezTo>
                  <a:pt x="80" y="32"/>
                  <a:pt x="72" y="25"/>
                  <a:pt x="64" y="25"/>
                </a:cubicBezTo>
                <a:close/>
                <a:moveTo>
                  <a:pt x="44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44" y="149"/>
                  <a:pt x="44" y="149"/>
                  <a:pt x="44" y="149"/>
                </a:cubicBezTo>
                <a:lnTo>
                  <a:pt x="44" y="109"/>
                </a:lnTo>
                <a:close/>
                <a:moveTo>
                  <a:pt x="40" y="81"/>
                </a:moveTo>
                <a:cubicBezTo>
                  <a:pt x="20" y="81"/>
                  <a:pt x="20" y="81"/>
                  <a:pt x="20" y="81"/>
                </a:cubicBezTo>
                <a:cubicBezTo>
                  <a:pt x="20" y="97"/>
                  <a:pt x="20" y="97"/>
                  <a:pt x="20" y="97"/>
                </a:cubicBezTo>
                <a:cubicBezTo>
                  <a:pt x="40" y="97"/>
                  <a:pt x="40" y="97"/>
                  <a:pt x="40" y="97"/>
                </a:cubicBezTo>
                <a:lnTo>
                  <a:pt x="40" y="81"/>
                </a:lnTo>
                <a:close/>
                <a:moveTo>
                  <a:pt x="72" y="97"/>
                </a:moveTo>
                <a:cubicBezTo>
                  <a:pt x="72" y="81"/>
                  <a:pt x="72" y="81"/>
                  <a:pt x="7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97"/>
                  <a:pt x="52" y="97"/>
                  <a:pt x="52" y="97"/>
                </a:cubicBezTo>
                <a:lnTo>
                  <a:pt x="72" y="97"/>
                </a:lnTo>
                <a:close/>
                <a:moveTo>
                  <a:pt x="48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48" y="109"/>
                  <a:pt x="48" y="109"/>
                  <a:pt x="48" y="109"/>
                </a:cubicBezTo>
                <a:lnTo>
                  <a:pt x="48" y="149"/>
                </a:lnTo>
                <a:close/>
                <a:moveTo>
                  <a:pt x="188" y="65"/>
                </a:moveTo>
                <a:cubicBezTo>
                  <a:pt x="188" y="161"/>
                  <a:pt x="188" y="161"/>
                  <a:pt x="188" y="161"/>
                </a:cubicBezTo>
                <a:cubicBezTo>
                  <a:pt x="4" y="161"/>
                  <a:pt x="4" y="161"/>
                  <a:pt x="4" y="161"/>
                </a:cubicBezTo>
                <a:cubicBezTo>
                  <a:pt x="4" y="65"/>
                  <a:pt x="4" y="65"/>
                  <a:pt x="4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26" y="37"/>
                  <a:pt x="63" y="2"/>
                  <a:pt x="63" y="1"/>
                </a:cubicBezTo>
                <a:cubicBezTo>
                  <a:pt x="63" y="0"/>
                  <a:pt x="104" y="36"/>
                  <a:pt x="123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92" y="53"/>
                  <a:pt x="192" y="53"/>
                  <a:pt x="192" y="53"/>
                </a:cubicBezTo>
                <a:cubicBezTo>
                  <a:pt x="192" y="65"/>
                  <a:pt x="192" y="65"/>
                  <a:pt x="192" y="65"/>
                </a:cubicBezTo>
                <a:lnTo>
                  <a:pt x="188" y="65"/>
                </a:lnTo>
                <a:close/>
              </a:path>
            </a:pathLst>
          </a:custGeom>
          <a:solidFill>
            <a:srgbClr val="FCB00F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5" grpId="0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/>
      <p:bldP spid="37" grpId="0" bldLvl="0" animBg="1"/>
      <p:bldP spid="5" grpId="0"/>
      <p:bldP spid="3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0"/>
          <p:cNvGrpSpPr/>
          <p:nvPr/>
        </p:nvGrpSpPr>
        <p:grpSpPr>
          <a:xfrm>
            <a:off x="554561" y="1619609"/>
            <a:ext cx="2784529" cy="1671161"/>
            <a:chOff x="1441450" y="1398043"/>
            <a:chExt cx="2019300" cy="1211904"/>
          </a:xfrm>
        </p:grpSpPr>
        <p:sp>
          <p:nvSpPr>
            <p:cNvPr id="56" name="Text Placeholder 2"/>
            <p:cNvSpPr txBox="1"/>
            <p:nvPr/>
          </p:nvSpPr>
          <p:spPr>
            <a:xfrm>
              <a:off x="1441450" y="1398043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按键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Placeholder 8"/>
            <p:cNvSpPr txBox="1"/>
            <p:nvPr/>
          </p:nvSpPr>
          <p:spPr>
            <a:xfrm>
              <a:off x="1441450" y="1775301"/>
              <a:ext cx="2019300" cy="83464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通过按键检测来确认当前的按键，以此来确认按键功能，如修该阈值、报警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43"/>
          <p:cNvGrpSpPr/>
          <p:nvPr/>
        </p:nvGrpSpPr>
        <p:grpSpPr>
          <a:xfrm>
            <a:off x="554559" y="4238061"/>
            <a:ext cx="2784530" cy="1772751"/>
            <a:chOff x="1441449" y="1375177"/>
            <a:chExt cx="2019301" cy="1285574"/>
          </a:xfrm>
        </p:grpSpPr>
        <p:sp>
          <p:nvSpPr>
            <p:cNvPr id="59" name="Text Placeholder 2"/>
            <p:cNvSpPr txBox="1"/>
            <p:nvPr/>
          </p:nvSpPr>
          <p:spPr>
            <a:xfrm>
              <a:off x="1441450" y="1375177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3.3 </a:t>
              </a: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LCD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显示数据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0" name="Text Placeholder 8"/>
            <p:cNvSpPr txBox="1"/>
            <p:nvPr/>
          </p:nvSpPr>
          <p:spPr>
            <a:xfrm>
              <a:off x="1441449" y="1743554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设计中使用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LCD1602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rPr>
                <a:t>显示数据，将采集到的信息展示在屏幕上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1" name="Group 46"/>
          <p:cNvGrpSpPr/>
          <p:nvPr/>
        </p:nvGrpSpPr>
        <p:grpSpPr>
          <a:xfrm>
            <a:off x="8781969" y="1619611"/>
            <a:ext cx="2784529" cy="1826987"/>
            <a:chOff x="1342364" y="1398043"/>
            <a:chExt cx="2019300" cy="1324907"/>
          </a:xfrm>
        </p:grpSpPr>
        <p:sp>
          <p:nvSpPr>
            <p:cNvPr id="62" name="Text Placeholder 2"/>
            <p:cNvSpPr txBox="1"/>
            <p:nvPr/>
          </p:nvSpPr>
          <p:spPr>
            <a:xfrm>
              <a:off x="1342364" y="1398043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3.2 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数据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采集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Text Placeholder 8"/>
            <p:cNvSpPr txBox="1"/>
            <p:nvPr/>
          </p:nvSpPr>
          <p:spPr>
            <a:xfrm>
              <a:off x="1342364" y="1805753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设计主要需要测量环境中的温度与烟雾，故将采集传感器返回的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数据。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7" name="直接连接符 66"/>
          <p:cNvCxnSpPr>
            <a:stCxn id="20" idx="0"/>
          </p:cNvCxnSpPr>
          <p:nvPr/>
        </p:nvCxnSpPr>
        <p:spPr>
          <a:xfrm flipV="1">
            <a:off x="3714824" y="2306152"/>
            <a:ext cx="0" cy="548509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3339091" y="2306152"/>
            <a:ext cx="375733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7" idx="0"/>
          </p:cNvCxnSpPr>
          <p:nvPr/>
        </p:nvCxnSpPr>
        <p:spPr>
          <a:xfrm flipV="1">
            <a:off x="5290972" y="2306152"/>
            <a:ext cx="0" cy="548509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290972" y="2306152"/>
            <a:ext cx="3391937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3" idx="4"/>
          </p:cNvCxnSpPr>
          <p:nvPr/>
        </p:nvCxnSpPr>
        <p:spPr>
          <a:xfrm>
            <a:off x="6867121" y="4746039"/>
            <a:ext cx="6567" cy="632385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339089" y="5378427"/>
            <a:ext cx="3534599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2" idx="4"/>
          </p:cNvCxnSpPr>
          <p:nvPr/>
        </p:nvCxnSpPr>
        <p:spPr>
          <a:xfrm>
            <a:off x="8520190" y="4746039"/>
            <a:ext cx="0" cy="931687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66" idx="1"/>
          </p:cNvCxnSpPr>
          <p:nvPr/>
        </p:nvCxnSpPr>
        <p:spPr>
          <a:xfrm>
            <a:off x="8520190" y="5677712"/>
            <a:ext cx="398422" cy="14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769135" y="2854661"/>
            <a:ext cx="1891378" cy="1891378"/>
            <a:chOff x="2714799" y="2648622"/>
            <a:chExt cx="1891378" cy="1891378"/>
          </a:xfrm>
          <a:solidFill>
            <a:srgbClr val="005DA2"/>
          </a:solidFill>
        </p:grpSpPr>
        <p:sp>
          <p:nvSpPr>
            <p:cNvPr id="20" name="Oval 8"/>
            <p:cNvSpPr/>
            <p:nvPr/>
          </p:nvSpPr>
          <p:spPr>
            <a:xfrm>
              <a:off x="2714799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Placeholder 2"/>
            <p:cNvSpPr txBox="1"/>
            <p:nvPr/>
          </p:nvSpPr>
          <p:spPr>
            <a:xfrm>
              <a:off x="3146847" y="3357786"/>
              <a:ext cx="1224135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模块一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345283" y="2854661"/>
            <a:ext cx="1891378" cy="1891378"/>
            <a:chOff x="4290947" y="2648622"/>
            <a:chExt cx="1891378" cy="1891378"/>
          </a:xfrm>
          <a:solidFill>
            <a:srgbClr val="FFC400"/>
          </a:solidFill>
        </p:grpSpPr>
        <p:sp>
          <p:nvSpPr>
            <p:cNvPr id="47" name="Oval 9"/>
            <p:cNvSpPr/>
            <p:nvPr/>
          </p:nvSpPr>
          <p:spPr>
            <a:xfrm>
              <a:off x="4290947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Placeholder 2"/>
            <p:cNvSpPr txBox="1"/>
            <p:nvPr/>
          </p:nvSpPr>
          <p:spPr>
            <a:xfrm>
              <a:off x="4739406" y="3357786"/>
              <a:ext cx="1224135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模块二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921432" y="2854661"/>
            <a:ext cx="1891378" cy="1891378"/>
            <a:chOff x="5867096" y="2648622"/>
            <a:chExt cx="1891378" cy="1891378"/>
          </a:xfrm>
          <a:solidFill>
            <a:srgbClr val="005DA2"/>
          </a:solidFill>
        </p:grpSpPr>
        <p:sp>
          <p:nvSpPr>
            <p:cNvPr id="53" name="Oval 10"/>
            <p:cNvSpPr/>
            <p:nvPr/>
          </p:nvSpPr>
          <p:spPr>
            <a:xfrm>
              <a:off x="5867096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Placeholder 2"/>
            <p:cNvSpPr txBox="1"/>
            <p:nvPr/>
          </p:nvSpPr>
          <p:spPr>
            <a:xfrm>
              <a:off x="6315199" y="3357786"/>
              <a:ext cx="1224135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模块三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574501" y="2854661"/>
            <a:ext cx="1891378" cy="1891378"/>
            <a:chOff x="7520165" y="2648622"/>
            <a:chExt cx="1891378" cy="1891378"/>
          </a:xfrm>
          <a:solidFill>
            <a:srgbClr val="FFC400"/>
          </a:solidFill>
        </p:grpSpPr>
        <p:sp>
          <p:nvSpPr>
            <p:cNvPr id="42" name="Oval 11"/>
            <p:cNvSpPr/>
            <p:nvPr/>
          </p:nvSpPr>
          <p:spPr>
            <a:xfrm>
              <a:off x="7520165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Placeholder 2"/>
            <p:cNvSpPr txBox="1"/>
            <p:nvPr/>
          </p:nvSpPr>
          <p:spPr>
            <a:xfrm>
              <a:off x="7773530" y="3355377"/>
              <a:ext cx="1495425" cy="567690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2"/>
          <p:cNvSpPr txBox="1"/>
          <p:nvPr/>
        </p:nvSpPr>
        <p:spPr>
          <a:xfrm>
            <a:off x="1706687" y="17027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r>
              <a:rPr lang="zh-CN" altLang="en-US" sz="2800" b="1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各模块</a:t>
            </a:r>
            <a:endParaRPr lang="zh-CN" altLang="en-US" sz="2800" b="1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NE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87690" y="45720"/>
            <a:ext cx="3840480" cy="685800"/>
          </a:xfrm>
          <a:prstGeom prst="rect">
            <a:avLst/>
          </a:prstGeom>
        </p:spPr>
      </p:pic>
      <p:pic>
        <p:nvPicPr>
          <p:cNvPr id="7" name="图片 6" descr="校徽(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" y="-81280"/>
            <a:ext cx="1510030" cy="1408430"/>
          </a:xfrm>
          <a:prstGeom prst="rect">
            <a:avLst/>
          </a:prstGeom>
        </p:spPr>
      </p:pic>
      <p:grpSp>
        <p:nvGrpSpPr>
          <p:cNvPr id="64" name="Group 49"/>
          <p:cNvGrpSpPr/>
          <p:nvPr/>
        </p:nvGrpSpPr>
        <p:grpSpPr>
          <a:xfrm>
            <a:off x="8918612" y="4574398"/>
            <a:ext cx="2784529" cy="1735716"/>
            <a:chOff x="1441450" y="1619081"/>
            <a:chExt cx="2019300" cy="1258716"/>
          </a:xfrm>
        </p:grpSpPr>
        <p:sp>
          <p:nvSpPr>
            <p:cNvPr id="65" name="Text Placeholder 2"/>
            <p:cNvSpPr txBox="1"/>
            <p:nvPr/>
          </p:nvSpPr>
          <p:spPr>
            <a:xfrm>
              <a:off x="1441450" y="1619081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 panose="020B0604020202020204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3.4 LED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、蜂鸣器、</a:t>
              </a:r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继电器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用于显示工作状态，蜂鸣器用于发出报警声；提醒已发生火灾；继电器将电源切断，并更换为备用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电源供电。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Text Placeholder 8"/>
            <p:cNvSpPr txBox="1"/>
            <p:nvPr/>
          </p:nvSpPr>
          <p:spPr>
            <a:xfrm>
              <a:off x="1441450" y="1960600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 panose="020B0604020202020204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 panose="020B0604020202020204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 panose="020B0604020202020204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 panose="020B0604020202020204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 panose="020B0604020202020204"/>
                <a:buChar char="•"/>
                <a:defRPr sz="2000"/>
              </a:lvl9pPr>
            </a:lstStyle>
            <a:p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4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49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4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49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49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49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49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49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949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49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49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49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49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449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07.5,&quot;left&quot;:468.9,&quot;top&quot;:105.65,&quot;width&quot;:224.25}"/>
</p:tagLst>
</file>

<file path=ppt/tags/tag11.xml><?xml version="1.0" encoding="utf-8"?>
<p:tagLst xmlns:p="http://schemas.openxmlformats.org/presentationml/2006/main">
  <p:tag name="KSO_WM_BEAUTIFY_FLAG" val=""/>
  <p:tag name="KSO_WM_DIAGRAM_VIRTUALLY_FRAME" val="{&quot;height&quot;:307.5,&quot;left&quot;:468.9,&quot;top&quot;:105.65,&quot;width&quot;:224.25}"/>
</p:tagLst>
</file>

<file path=ppt/tags/tag12.xml><?xml version="1.0" encoding="utf-8"?>
<p:tagLst xmlns:p="http://schemas.openxmlformats.org/presentationml/2006/main">
  <p:tag name="KSO_WM_BEAUTIFY_FLAG" val=""/>
  <p:tag name="KSO_WM_DIAGRAM_VIRTUALLY_FRAME" val="{&quot;height&quot;:307.5,&quot;left&quot;:468.9,&quot;top&quot;:105.65,&quot;width&quot;:224.25}"/>
</p:tagLst>
</file>

<file path=ppt/tags/tag13.xml><?xml version="1.0" encoding="utf-8"?>
<p:tagLst xmlns:p="http://schemas.openxmlformats.org/presentationml/2006/main">
  <p:tag name="KSO_WM_DIAGRAM_VIRTUALLY_FRAME" val="{&quot;height&quot;:307.5,&quot;left&quot;:468.9,&quot;top&quot;:105.65,&quot;width&quot;:224.25}"/>
</p:tagLst>
</file>

<file path=ppt/tags/tag14.xml><?xml version="1.0" encoding="utf-8"?>
<p:tagLst xmlns:p="http://schemas.openxmlformats.org/presentationml/2006/main">
  <p:tag name="KSO_WM_BEAUTIFY_FLAG" val=""/>
  <p:tag name="KSO_WM_DIAGRAM_VIRTUALLY_FRAME" val="{&quot;height&quot;:307.5,&quot;left&quot;:468.9,&quot;top&quot;:105.65,&quot;width&quot;:224.25}"/>
</p:tagLst>
</file>

<file path=ppt/tags/tag15.xml><?xml version="1.0" encoding="utf-8"?>
<p:tagLst xmlns:p="http://schemas.openxmlformats.org/presentationml/2006/main">
  <p:tag name="KSO_WM_BEAUTIFY_FLAG" val=""/>
  <p:tag name="KSO_WM_DIAGRAM_VIRTUALLY_FRAME" val="{&quot;height&quot;:307.5,&quot;left&quot;:468.9,&quot;top&quot;:105.65,&quot;width&quot;:224.25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PLACING_PICTURE_USER_VIEWPORT" val="{&quot;height&quot;:4899,&quot;width&quot;:3799}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24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307.5,&quot;left&quot;:468.9,&quot;top&quot;:105.65,&quot;width&quot;:224.25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307.5,&quot;left&quot;:468.9,&quot;top&quot;:105.65,&quot;width&quot;:224.25}"/>
</p:tagLst>
</file>

<file path=ppt/tags/tag40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DIAGRAM_VIRTUALLY_FRAME" val="{&quot;height&quot;:149.50724409448821,&quot;left&quot;:43.64362204724411,&quot;top&quot;:105.62842519685037,&quot;width&quot;:546.2042519685039}"/>
</p:tagLst>
</file>

<file path=ppt/tags/tag45.xml><?xml version="1.0" encoding="utf-8"?>
<p:tagLst xmlns:p="http://schemas.openxmlformats.org/presentationml/2006/main">
  <p:tag name="KSO_WM_DIAGRAM_VIRTUALLY_FRAME" val="{&quot;height&quot;:149.50724409448821,&quot;left&quot;:43.64362204724411,&quot;top&quot;:105.62842519685037,&quot;width&quot;:546.2042519685039}"/>
</p:tagLst>
</file>

<file path=ppt/tags/tag46.xml><?xml version="1.0" encoding="utf-8"?>
<p:tagLst xmlns:p="http://schemas.openxmlformats.org/presentationml/2006/main">
  <p:tag name="KSO_WM_DIAGRAM_VIRTUALLY_FRAME" val="{&quot;height&quot;:149.50724409448821,&quot;left&quot;:43.64362204724411,&quot;top&quot;:105.62842519685037,&quot;width&quot;:546.2042519685039}"/>
</p:tagLst>
</file>

<file path=ppt/tags/tag47.xml><?xml version="1.0" encoding="utf-8"?>
<p:tagLst xmlns:p="http://schemas.openxmlformats.org/presentationml/2006/main">
  <p:tag name="KSO_WM_DIAGRAM_VIRTUALLY_FRAME" val="{&quot;height&quot;:149.50724409448821,&quot;left&quot;:43.64362204724411,&quot;top&quot;:105.62842519685037,&quot;width&quot;:546.2042519685039}"/>
</p:tagLst>
</file>

<file path=ppt/tags/tag48.xml><?xml version="1.0" encoding="utf-8"?>
<p:tagLst xmlns:p="http://schemas.openxmlformats.org/presentationml/2006/main">
  <p:tag name="KSO_WM_DIAGRAM_VIRTUALLY_FRAME" val="{&quot;height&quot;:149.50724409448821,&quot;left&quot;:43.64362204724411,&quot;top&quot;:105.62842519685037,&quot;width&quot;:546.2042519685039}"/>
</p:tagLst>
</file>

<file path=ppt/tags/tag49.xml><?xml version="1.0" encoding="utf-8"?>
<p:tagLst xmlns:p="http://schemas.openxmlformats.org/presentationml/2006/main">
  <p:tag name="KSO_WM_DIAGRAM_VIRTUALLY_FRAME" val="{&quot;height&quot;:149.50724409448821,&quot;left&quot;:43.64362204724411,&quot;top&quot;:105.62842519685037,&quot;width&quot;:546.2042519685039}"/>
</p:tagLst>
</file>

<file path=ppt/tags/tag5.xml><?xml version="1.0" encoding="utf-8"?>
<p:tagLst xmlns:p="http://schemas.openxmlformats.org/presentationml/2006/main">
  <p:tag name="KSO_WM_DIAGRAM_VIRTUALLY_FRAME" val="{&quot;height&quot;:307.5,&quot;left&quot;:468.9,&quot;top&quot;:105.65,&quot;width&quot;:224.25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PLACING_PICTURE_USER_VIEWPORT" val="{&quot;height&quot;:4899,&quot;width&quot;:3799}"/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ISPRING_ULTRA_SCORM_SLIDE_COUNT" val="4"/>
  <p:tag name="KSO_WPP_MARK_KEY" val="e3975ec0-b2a2-4f2a-a455-d0059280f9e0"/>
  <p:tag name="COMMONDATA" val="eyJoZGlkIjoiZWZmNzJjN2JlZjFkODYxYzYzYTRjY2YxYjUxYTQ2Mzc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DIAGRAM_VIRTUALLY_FRAME" val="{&quot;height&quot;:307.5,&quot;left&quot;:468.9,&quot;top&quot;:105.65,&quot;width&quot;:224.25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307.5,&quot;left&quot;:468.9,&quot;top&quot;:105.65,&quot;width&quot;:224.25}"/>
</p:tagLst>
</file>

<file path=ppt/tags/tag9.xml><?xml version="1.0" encoding="utf-8"?>
<p:tagLst xmlns:p="http://schemas.openxmlformats.org/presentationml/2006/main">
  <p:tag name="KSO_WM_BEAUTIFY_FLAG" val=""/>
  <p:tag name="KSO_WM_DIAGRAM_VIRTUALLY_FRAME" val="{&quot;height&quot;:307.5,&quot;left&quot;:468.9,&quot;top&quot;:105.65,&quot;width&quot;:224.25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演示</Application>
  <PresentationFormat>自定义</PresentationFormat>
  <Paragraphs>150</Paragraphs>
  <Slides>16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Arial Black</vt:lpstr>
      <vt:lpstr>微软雅黑</vt:lpstr>
      <vt:lpstr>方正小标宋简体</vt:lpstr>
      <vt:lpstr>Arial Unicode MS</vt:lpstr>
      <vt:lpstr>Times New Roman</vt:lpstr>
      <vt:lpstr>Arial</vt:lpstr>
      <vt:lpstr>Roboto condensed</vt:lpstr>
      <vt:lpstr>Segoe Print</vt:lpstr>
      <vt:lpstr>Gulim</vt:lpstr>
      <vt:lpstr>Wingdings</vt:lpstr>
      <vt:lpstr>华文黑体</vt:lpstr>
      <vt:lpstr>黑体</vt:lpstr>
      <vt:lpstr>Calibri</vt:lpstr>
      <vt:lpstr>Malgun Gothic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</dc:title>
  <dc:creator>第一PPT</dc:creator>
  <cp:keywords>www.1ppt.com</cp:keywords>
  <cp:lastModifiedBy>波</cp:lastModifiedBy>
  <cp:revision>170</cp:revision>
  <dcterms:created xsi:type="dcterms:W3CDTF">2014-08-23T07:50:00Z</dcterms:created>
  <dcterms:modified xsi:type="dcterms:W3CDTF">2024-12-20T05:58:16Z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36F70A66D2C049DA8772379FB115824F_13</vt:lpwstr>
  </property>
  <property fmtid="{D5CDD505-2E9C-101B-9397-08002B2CF9AE}" pid="3" name="KSOProductBuildVer">
    <vt:lpwstr>2052-12.1.0.19302</vt:lpwstr>
  </property>
</Properties>
</file>