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.xml" ContentType="application/vnd.openxmlformats-officedocument.presentationml.notesSlide+xml"/>
  <Override PartName="/ppt/tags/tag8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89" r:id="rId2"/>
    <p:sldId id="433" r:id="rId3"/>
    <p:sldId id="403" r:id="rId4"/>
    <p:sldId id="503" r:id="rId5"/>
    <p:sldId id="504" r:id="rId6"/>
    <p:sldId id="505" r:id="rId7"/>
    <p:sldId id="450" r:id="rId8"/>
    <p:sldId id="506" r:id="rId9"/>
    <p:sldId id="477" r:id="rId10"/>
    <p:sldId id="507" r:id="rId11"/>
    <p:sldId id="508" r:id="rId12"/>
    <p:sldId id="434" r:id="rId13"/>
    <p:sldId id="406" r:id="rId14"/>
    <p:sldId id="407" r:id="rId15"/>
    <p:sldId id="473" r:id="rId16"/>
    <p:sldId id="474" r:id="rId17"/>
    <p:sldId id="475" r:id="rId18"/>
    <p:sldId id="476" r:id="rId19"/>
    <p:sldId id="470" r:id="rId20"/>
    <p:sldId id="496" r:id="rId21"/>
    <p:sldId id="497" r:id="rId22"/>
    <p:sldId id="498" r:id="rId23"/>
    <p:sldId id="499" r:id="rId24"/>
    <p:sldId id="409" r:id="rId25"/>
    <p:sldId id="465" r:id="rId26"/>
    <p:sldId id="482" r:id="rId27"/>
    <p:sldId id="484" r:id="rId28"/>
    <p:sldId id="492" r:id="rId29"/>
    <p:sldId id="509" r:id="rId30"/>
    <p:sldId id="510" r:id="rId31"/>
    <p:sldId id="511" r:id="rId32"/>
    <p:sldId id="488" r:id="rId33"/>
    <p:sldId id="479" r:id="rId34"/>
    <p:sldId id="419" r:id="rId35"/>
    <p:sldId id="421" r:id="rId36"/>
    <p:sldId id="422" r:id="rId37"/>
    <p:sldId id="423" r:id="rId38"/>
    <p:sldId id="424" r:id="rId39"/>
    <p:sldId id="425" r:id="rId40"/>
    <p:sldId id="485" r:id="rId41"/>
    <p:sldId id="427" r:id="rId42"/>
    <p:sldId id="431" r:id="rId43"/>
    <p:sldId id="26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289"/>
            <p14:sldId id="433"/>
            <p14:sldId id="403"/>
            <p14:sldId id="503"/>
            <p14:sldId id="504"/>
            <p14:sldId id="505"/>
            <p14:sldId id="450"/>
            <p14:sldId id="506"/>
            <p14:sldId id="477"/>
            <p14:sldId id="507"/>
            <p14:sldId id="508"/>
          </p14:sldIdLst>
        </p14:section>
        <p14:section name="gadgets" id="{DB8FE732-5CCF-8F47-8D7F-2BA047EAA114}">
          <p14:sldIdLst>
            <p14:sldId id="434"/>
            <p14:sldId id="406"/>
            <p14:sldId id="407"/>
            <p14:sldId id="473"/>
            <p14:sldId id="474"/>
            <p14:sldId id="475"/>
            <p14:sldId id="476"/>
            <p14:sldId id="470"/>
            <p14:sldId id="496"/>
            <p14:sldId id="497"/>
            <p14:sldId id="498"/>
            <p14:sldId id="499"/>
            <p14:sldId id="409"/>
            <p14:sldId id="465"/>
            <p14:sldId id="482"/>
            <p14:sldId id="484"/>
            <p14:sldId id="492"/>
            <p14:sldId id="509"/>
            <p14:sldId id="510"/>
            <p14:sldId id="511"/>
            <p14:sldId id="488"/>
          </p14:sldIdLst>
        </p14:section>
        <p14:section name="ROP Techniques" id="{6A34E07F-8132-2E45-858A-7F41BA5C6C6F}">
          <p14:sldIdLst>
            <p14:sldId id="479"/>
            <p14:sldId id="419"/>
            <p14:sldId id="421"/>
            <p14:sldId id="422"/>
            <p14:sldId id="423"/>
            <p14:sldId id="424"/>
            <p14:sldId id="425"/>
            <p14:sldId id="485"/>
            <p14:sldId id="427"/>
            <p14:sldId id="431"/>
          </p14:sldIdLst>
        </p14:section>
        <p14:section name="Conclusion" id="{62EB3EB3-0EF4-0E42-86FD-C4C611260486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842"/>
    <a:srgbClr val="595A5A"/>
    <a:srgbClr val="A32D1E"/>
    <a:srgbClr val="FFFFFF"/>
    <a:srgbClr val="866C49"/>
    <a:srgbClr val="79463D"/>
    <a:srgbClr val="C00000"/>
    <a:srgbClr val="953735"/>
    <a:srgbClr val="F79646"/>
    <a:srgbClr val="B64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89565" autoAdjust="0"/>
  </p:normalViewPr>
  <p:slideViewPr>
    <p:cSldViewPr snapToObjects="1">
      <p:cViewPr varScale="1">
        <p:scale>
          <a:sx n="70" d="100"/>
          <a:sy n="70" d="100"/>
        </p:scale>
        <p:origin x="1200" y="64"/>
      </p:cViewPr>
      <p:guideLst>
        <p:guide orient="horz" pos="2880"/>
        <p:guide orient="horz" pos="1440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984"/>
    </p:cViewPr>
  </p:sorterViewPr>
  <p:notesViewPr>
    <p:cSldViewPr snapToGrid="0" snapToObjects="1">
      <p:cViewPr varScale="1">
        <p:scale>
          <a:sx n="110" d="100"/>
          <a:sy n="110" d="100"/>
        </p:scale>
        <p:origin x="-40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00A1-C120-4D8A-A942-BC698D1AB6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900A1-C120-4D8A-A942-BC698D1AB6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6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A2AE38F-F663-7942-B079-5005BA0BDF98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9C206F0-989F-EB47-9ADF-69E14BBCA2C4}" type="datetime1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5B7867C-8937-A54F-BAEE-445098FFEF8A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E2076C5-CD0F-8E46-ABC4-9EABE219C92B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5379D80-A8B0-C443-BFE8-6E9F37773209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272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6757E5B-C539-4546-894F-EB0786D60B50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F059461-0FFD-CF49-A98A-09B0AEA4D5FF}" type="datetime1">
              <a:rPr lang="en-US" smtClean="0"/>
              <a:t>9/18/2014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CCEE-A76B-F34C-A05F-2F1994D60204}" type="datetime1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1557A61-675D-5A4C-8099-956071C6A9AA}" type="datetime1">
              <a:rPr lang="en-US" smtClean="0"/>
              <a:t>9/18/2014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C88AAD4-BEBB-AE48-AF6A-5D0E05A49B41}" type="datetime1">
              <a:rPr lang="en-US" smtClean="0"/>
              <a:t>9/18/2014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1EE10F8-3DB7-9B44-B7CC-65AF664A5F6D}" type="datetime1">
              <a:rPr lang="en-US" smtClean="0"/>
              <a:t>9/18/2014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82D1B10-278B-5146-B66A-B6028DFB770B}" type="datetime1">
              <a:rPr lang="en-US" smtClean="0"/>
              <a:t>9/18/2014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fld id="{A271CCEE-A76B-F34C-A05F-2F1994D60204}" type="datetime1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3400" y="3733800"/>
            <a:ext cx="3159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David Brumley</a:t>
            </a:r>
            <a:endParaRPr lang="en-US" sz="2000" dirty="0" smtClean="0"/>
          </a:p>
          <a:p>
            <a:r>
              <a:rPr lang="en-US" sz="2000" dirty="0" smtClean="0"/>
              <a:t>Carnegie Mellon University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57350" y="838200"/>
            <a:ext cx="5829300" cy="2438400"/>
            <a:chOff x="1156805" y="4191000"/>
            <a:chExt cx="6386995" cy="2362199"/>
          </a:xfrm>
        </p:grpSpPr>
        <p:grpSp>
          <p:nvGrpSpPr>
            <p:cNvPr id="7" name="Group 6"/>
            <p:cNvGrpSpPr/>
            <p:nvPr/>
          </p:nvGrpSpPr>
          <p:grpSpPr>
            <a:xfrm>
              <a:off x="1156805" y="4191000"/>
              <a:ext cx="6386995" cy="1295400"/>
              <a:chOff x="1156805" y="4191000"/>
              <a:chExt cx="6386995" cy="1295400"/>
            </a:xfrm>
          </p:grpSpPr>
          <p:pic>
            <p:nvPicPr>
              <p:cNvPr id="10" name="Picture 9" descr="oriented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98900" y="4276919"/>
                <a:ext cx="3644900" cy="1209481"/>
              </a:xfrm>
              <a:prstGeom prst="rect">
                <a:avLst/>
              </a:prstGeom>
            </p:spPr>
          </p:pic>
          <p:pic>
            <p:nvPicPr>
              <p:cNvPr id="11" name="Picture 10" descr="return-.png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156805" y="4191000"/>
                <a:ext cx="2908300" cy="1295400"/>
              </a:xfrm>
              <a:prstGeom prst="rect">
                <a:avLst/>
              </a:prstGeom>
            </p:spPr>
          </p:pic>
        </p:grpSp>
        <p:pic>
          <p:nvPicPr>
            <p:cNvPr id="9" name="Picture 8" descr="programming.png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84852" y="5301402"/>
              <a:ext cx="5930900" cy="1251797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09600" y="5791200"/>
            <a:ext cx="386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Some slides from Ed Schwartz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4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Chaining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4800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want to call 2 functions in our exploit: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foo</a:t>
            </a:r>
            <a:r>
              <a:rPr lang="en-US" dirty="0" smtClean="0"/>
              <a:t>(arg1, arg2)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/>
              <a:t>bar</a:t>
            </a:r>
            <a:r>
              <a:rPr lang="en-US" dirty="0" smtClean="0"/>
              <a:t>(arg3, arg4)</a:t>
            </a:r>
          </a:p>
          <a:p>
            <a:endParaRPr lang="en-US" dirty="0" smtClean="0"/>
          </a:p>
          <a:p>
            <a:r>
              <a:rPr lang="en-US" dirty="0" smtClean="0"/>
              <a:t>Stack unwinds up</a:t>
            </a:r>
          </a:p>
          <a:p>
            <a:r>
              <a:rPr lang="en-US" dirty="0" smtClean="0"/>
              <a:t>First function returns into code to advance stack pointer</a:t>
            </a:r>
          </a:p>
          <a:p>
            <a:pPr lvl="1"/>
            <a:r>
              <a:rPr lang="en-US" dirty="0" smtClean="0"/>
              <a:t>e.g., pop; pop; ret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73259"/>
              </p:ext>
            </p:extLst>
          </p:nvPr>
        </p:nvGraphicFramePr>
        <p:xfrm>
          <a:off x="6096000" y="19812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arg4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arg3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&amp;(pop-pop-ret)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bar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arg2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arg1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&amp;(pop-pop-ret)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foo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2819400" y="5867400"/>
            <a:ext cx="2438400" cy="838200"/>
          </a:xfrm>
          <a:prstGeom prst="wedgeRoundRectCallout">
            <a:avLst>
              <a:gd name="adj1" fmla="val 92232"/>
              <a:gd name="adj2" fmla="val -116653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Overwritten ret </a:t>
            </a:r>
            <a:r>
              <a:rPr lang="en-US" sz="2800" dirty="0" err="1" smtClean="0">
                <a:solidFill>
                  <a:schemeClr val="bg1"/>
                </a:solidFill>
              </a:rPr>
              <a:t>addr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429000" y="2895600"/>
            <a:ext cx="2438400" cy="838200"/>
          </a:xfrm>
          <a:prstGeom prst="wedgeRoundRectCallout">
            <a:avLst>
              <a:gd name="adj1" fmla="val 60026"/>
              <a:gd name="adj2" fmla="val 16047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32505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Chaining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4800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b="1" dirty="0" smtClean="0"/>
              <a:t>foo</a:t>
            </a:r>
            <a:r>
              <a:rPr lang="en-US" dirty="0" smtClean="0"/>
              <a:t> is executing, &amp;pop-pop-ret is at the saved EIP slot.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b="1" dirty="0" smtClean="0"/>
              <a:t>foo</a:t>
            </a:r>
            <a:r>
              <a:rPr lang="en-US" dirty="0" smtClean="0"/>
              <a:t> returns, it executes pop-pop-ret to clear up arg1 (pop), arg2 (pop), and transfer control to </a:t>
            </a:r>
            <a:r>
              <a:rPr lang="en-US" b="1" dirty="0" smtClean="0"/>
              <a:t>bar</a:t>
            </a:r>
            <a:r>
              <a:rPr lang="en-US" dirty="0" smtClean="0"/>
              <a:t> (ret)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08132"/>
              </p:ext>
            </p:extLst>
          </p:nvPr>
        </p:nvGraphicFramePr>
        <p:xfrm>
          <a:off x="6096000" y="1981200"/>
          <a:ext cx="2286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arg4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arg3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&amp;(pop-pop-ret)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bar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arg2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arg1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&amp;(pop-pop-ret)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foo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are many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u="sng" dirty="0" smtClean="0"/>
              <a:t>semantically equivalent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ways to achieve the same net shellcode effect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53624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...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57200" y="4180416"/>
            <a:ext cx="3733800" cy="1833265"/>
            <a:chOff x="2705100" y="4110335"/>
            <a:chExt cx="3733800" cy="1833265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1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r>
                <a:rPr lang="en-US" sz="2400" dirty="0" smtClean="0">
                  <a:latin typeface="Consolas"/>
                  <a:cs typeface="Consolas"/>
                </a:rPr>
                <a:t>, [</a:t>
              </a:r>
              <a:r>
                <a:rPr lang="en-US" sz="2400" dirty="0" err="1" smtClean="0">
                  <a:latin typeface="Consolas"/>
                  <a:cs typeface="Consolas"/>
                </a:rPr>
                <a:t>esp</a:t>
              </a:r>
              <a:r>
                <a:rPr lang="en-US" sz="2400" dirty="0" smtClean="0">
                  <a:latin typeface="Consolas"/>
                  <a:cs typeface="Consolas"/>
                </a:rPr>
                <a:t>]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2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, [esp+8]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3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[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],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Implementation 1</a:t>
              </a:r>
              <a:endParaRPr lang="en-US" sz="2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Desired Logic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Stack 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1485" y="3124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6686998" y="3308866"/>
            <a:ext cx="554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Desired Logic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52295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Stack 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rgbClr val="99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solidFill>
                    <a:srgbClr val="990000"/>
                  </a:solidFill>
                  <a:latin typeface="Consolas"/>
                  <a:cs typeface="Consolas"/>
                </a:rPr>
                <a:t>1</a:t>
              </a:r>
              <a:r>
                <a:rPr lang="en-US" sz="2400" dirty="0" smtClean="0">
                  <a:solidFill>
                    <a:srgbClr val="990000"/>
                  </a:solidFill>
                  <a:latin typeface="Consolas"/>
                  <a:cs typeface="Consolas"/>
                </a:rPr>
                <a:t>: 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pop </a:t>
              </a:r>
              <a:r>
                <a:rPr lang="en-US" sz="2400" dirty="0" err="1" smtClean="0">
                  <a:solidFill>
                    <a:schemeClr val="tx2"/>
                  </a:solidFill>
                  <a:latin typeface="Consolas"/>
                  <a:cs typeface="Consolas"/>
                </a:rPr>
                <a:t>eax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;</a:t>
              </a:r>
              <a:r>
                <a:rPr lang="en-US" sz="2400" dirty="0" smtClean="0">
                  <a:latin typeface="Consolas"/>
                  <a:cs typeface="Consolas"/>
                </a:rPr>
                <a:t> 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2</a:t>
              </a:r>
              <a:r>
                <a:rPr lang="en-US" sz="2400" dirty="0" smtClean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 smtClean="0"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; 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4</a:t>
              </a:r>
              <a:r>
                <a:rPr lang="en-US" sz="2400" dirty="0" smtClean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[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],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Implementation 2</a:t>
              </a:r>
              <a:endParaRPr lang="en-US" sz="2400" b="1" dirty="0"/>
            </a:p>
          </p:txBody>
        </p:sp>
      </p:grpSp>
      <p:sp>
        <p:nvSpPr>
          <p:cNvPr id="8" name="Rounded Rectangular Callout 7"/>
          <p:cNvSpPr/>
          <p:nvPr/>
        </p:nvSpPr>
        <p:spPr>
          <a:xfrm>
            <a:off x="3687599" y="2808587"/>
            <a:ext cx="1646401" cy="925213"/>
          </a:xfrm>
          <a:prstGeom prst="wedgeRoundRectCallout">
            <a:avLst>
              <a:gd name="adj1" fmla="val 71472"/>
              <a:gd name="adj2" fmla="val -49566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Suppose a</a:t>
            </a:r>
            <a:r>
              <a:rPr lang="en-US" sz="2000" baseline="-25000" dirty="0" smtClean="0">
                <a:solidFill>
                  <a:schemeClr val="bg1"/>
                </a:solidFill>
              </a:rPr>
              <a:t>5</a:t>
            </a:r>
            <a:r>
              <a:rPr lang="en-US" sz="2000" dirty="0" smtClean="0">
                <a:solidFill>
                  <a:schemeClr val="bg1"/>
                </a:solidFill>
              </a:rPr>
              <a:t> and a</a:t>
            </a:r>
            <a:r>
              <a:rPr lang="en-US" sz="2000" baseline="-25000" dirty="0" smtClean="0">
                <a:solidFill>
                  <a:schemeClr val="bg1"/>
                </a:solidFill>
              </a:rPr>
              <a:t>3</a:t>
            </a:r>
            <a:r>
              <a:rPr lang="en-US" sz="2000" dirty="0" smtClean="0">
                <a:solidFill>
                  <a:schemeClr val="bg1"/>
                </a:solidFill>
              </a:rPr>
              <a:t> on stack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686999" y="3124200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28244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v</a:t>
            </a:r>
            <a:r>
              <a:rPr lang="en-US" sz="2000" baseline="-25000" dirty="0" smtClean="0">
                <a:solidFill>
                  <a:srgbClr val="990000"/>
                </a:solidFill>
              </a:rPr>
              <a:t>1</a:t>
            </a:r>
            <a:endParaRPr lang="en-US" sz="2000" baseline="-25000" dirty="0">
              <a:solidFill>
                <a:srgbClr val="99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0024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Desired Logic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92263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Stack 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1</a:t>
              </a:r>
              <a:r>
                <a:rPr lang="en-US" sz="2400" dirty="0" smtClean="0"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r>
                <a:rPr lang="en-US" sz="2400" dirty="0" smtClean="0">
                  <a:latin typeface="Consolas"/>
                  <a:cs typeface="Consolas"/>
                </a:rPr>
                <a:t>; 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rgbClr val="99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solidFill>
                    <a:srgbClr val="990000"/>
                  </a:solidFill>
                  <a:latin typeface="Consolas"/>
                  <a:cs typeface="Consolas"/>
                </a:rPr>
                <a:t>2</a:t>
              </a:r>
              <a:r>
                <a:rPr lang="en-US" sz="2400" dirty="0" smtClean="0">
                  <a:solidFill>
                    <a:srgbClr val="990000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 smtClean="0"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; 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4</a:t>
              </a:r>
              <a:r>
                <a:rPr lang="en-US" sz="2400" dirty="0" smtClean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[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],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Implementation 2</a:t>
              </a:r>
              <a:endParaRPr lang="en-US" sz="24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2724928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04323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a</a:t>
            </a:r>
            <a:r>
              <a:rPr lang="en-US" sz="2000" baseline="-25000" dirty="0" smtClean="0">
                <a:solidFill>
                  <a:srgbClr val="990000"/>
                </a:solidFill>
              </a:rPr>
              <a:t>3</a:t>
            </a:r>
            <a:endParaRPr lang="en-US" sz="2000" baseline="-250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Desired Logic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38233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Stack 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1</a:t>
              </a:r>
              <a:r>
                <a:rPr lang="en-US" sz="2400" dirty="0" smtClean="0"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r>
                <a:rPr lang="en-US" sz="2400" dirty="0" smtClean="0">
                  <a:latin typeface="Consolas"/>
                  <a:cs typeface="Consolas"/>
                </a:rPr>
                <a:t>; 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2</a:t>
              </a:r>
              <a:r>
                <a:rPr lang="en-US" sz="24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chemeClr val="tx2"/>
                  </a:solidFill>
                  <a:latin typeface="Consolas"/>
                  <a:cs typeface="Consolas"/>
                </a:rPr>
                <a:t>3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solidFill>
                    <a:schemeClr val="tx2"/>
                  </a:solidFill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; </a:t>
              </a:r>
              <a:endParaRPr lang="en-US" sz="2400" dirty="0">
                <a:solidFill>
                  <a:schemeClr val="tx2"/>
                </a:solidFill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4</a:t>
              </a:r>
              <a:r>
                <a:rPr lang="en-US" sz="2400" dirty="0" smtClean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[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],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Implementation 2</a:t>
              </a:r>
              <a:endParaRPr lang="en-US" sz="24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2270260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43316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4857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v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Desired Logic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5313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Stack 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1</a:t>
              </a:r>
              <a:r>
                <a:rPr lang="en-US" sz="2400" dirty="0" smtClean="0"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r>
                <a:rPr lang="en-US" sz="2400" dirty="0" smtClean="0">
                  <a:latin typeface="Consolas"/>
                  <a:cs typeface="Consolas"/>
                </a:rPr>
                <a:t>; 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2</a:t>
              </a:r>
              <a:r>
                <a:rPr lang="en-US" sz="2400" dirty="0" smtClean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 smtClean="0"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; 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solidFill>
                    <a:schemeClr val="tx2"/>
                  </a:solidFill>
                  <a:latin typeface="Consolas"/>
                  <a:cs typeface="Consolas"/>
                </a:rPr>
                <a:t>4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5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[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],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Implementation 2</a:t>
              </a:r>
              <a:endParaRPr lang="en-US" sz="24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1801392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8905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a</a:t>
            </a:r>
            <a:r>
              <a:rPr lang="en-US" sz="2000" baseline="-25000" dirty="0" smtClean="0">
                <a:solidFill>
                  <a:srgbClr val="990000"/>
                </a:solidFill>
              </a:rPr>
              <a:t>5</a:t>
            </a:r>
            <a:endParaRPr lang="en-US" sz="2000" baseline="-25000" dirty="0">
              <a:solidFill>
                <a:srgbClr val="99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4857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3835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746E-6 8.98356E-7 L 2.23746E-6 -0.059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Desired Logic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90397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400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Stack 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15300" y="4114801"/>
            <a:ext cx="3733800" cy="2362199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 anchorCtr="0">
              <a:normAutofit fontScale="92500" lnSpcReduction="20000"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1</a:t>
              </a:r>
              <a:r>
                <a:rPr lang="en-US" sz="2400" dirty="0" smtClean="0"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r>
                <a:rPr lang="en-US" sz="2400" dirty="0" smtClean="0">
                  <a:latin typeface="Consolas"/>
                  <a:cs typeface="Consolas"/>
                </a:rPr>
                <a:t>; 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2</a:t>
              </a:r>
              <a:r>
                <a:rPr lang="en-US" sz="2400" dirty="0" smtClean="0"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latin typeface="Consolas"/>
                  <a:cs typeface="Consolas"/>
                </a:rPr>
                <a:t>3</a:t>
              </a:r>
              <a:r>
                <a:rPr lang="en-US" sz="2400" dirty="0" smtClean="0"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; </a:t>
              </a:r>
              <a:endParaRPr lang="en-US" sz="2400" dirty="0">
                <a:latin typeface="Consolas"/>
                <a:cs typeface="Consolas"/>
              </a:endParaRP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4</a:t>
              </a:r>
              <a:r>
                <a:rPr lang="en-US" sz="2400" dirty="0" smtClean="0">
                  <a:solidFill>
                    <a:srgbClr val="000000"/>
                  </a:solidFill>
                  <a:latin typeface="Consolas"/>
                  <a:cs typeface="Consolas"/>
                </a:rPr>
                <a:t>: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a</a:t>
              </a:r>
              <a:r>
                <a:rPr lang="en-US" sz="2400" baseline="-25000" dirty="0">
                  <a:solidFill>
                    <a:schemeClr val="tx2"/>
                  </a:solidFill>
                  <a:latin typeface="Consolas"/>
                  <a:cs typeface="Consolas"/>
                </a:rPr>
                <a:t>5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solidFill>
                    <a:schemeClr val="tx2"/>
                  </a:solidFill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 [</a:t>
              </a:r>
              <a:r>
                <a:rPr lang="en-US" sz="2400" dirty="0" err="1" smtClean="0">
                  <a:solidFill>
                    <a:schemeClr val="tx2"/>
                  </a:solidFill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solidFill>
                    <a:schemeClr val="tx2"/>
                  </a:solidFill>
                  <a:latin typeface="Consolas"/>
                  <a:cs typeface="Consolas"/>
                </a:rPr>
                <a:t>], </a:t>
              </a:r>
              <a:r>
                <a:rPr lang="en-US" sz="2400" dirty="0" err="1" smtClean="0">
                  <a:solidFill>
                    <a:schemeClr val="tx2"/>
                  </a:solidFill>
                  <a:latin typeface="Consolas"/>
                  <a:cs typeface="Consolas"/>
                </a:rPr>
                <a:t>eax</a:t>
              </a:r>
              <a:endParaRPr lang="en-US" sz="2400" dirty="0">
                <a:solidFill>
                  <a:schemeClr val="tx2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Implementation 2</a:t>
              </a:r>
              <a:endParaRPr lang="en-US" sz="24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86999" y="1371600"/>
            <a:ext cx="1085401" cy="369332"/>
            <a:chOff x="6686999" y="3124200"/>
            <a:chExt cx="1085401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7241485" y="3124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686999" y="3308866"/>
              <a:ext cx="554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9809"/>
              </p:ext>
            </p:extLst>
          </p:nvPr>
        </p:nvGraphicFramePr>
        <p:xfrm>
          <a:off x="990600" y="4475018"/>
          <a:ext cx="21336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eax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ebx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eip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86000" y="447501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0" y="526362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0000"/>
                </a:solidFill>
              </a:rPr>
              <a:t>a</a:t>
            </a:r>
            <a:r>
              <a:rPr lang="en-US" sz="2000" baseline="-25000" dirty="0" smtClean="0">
                <a:solidFill>
                  <a:srgbClr val="990000"/>
                </a:solidFill>
              </a:rPr>
              <a:t>5</a:t>
            </a:r>
            <a:endParaRPr lang="en-US" sz="2000" baseline="-25000" dirty="0">
              <a:solidFill>
                <a:srgbClr val="99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485769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88222" y="4195007"/>
            <a:ext cx="1427996" cy="609599"/>
            <a:chOff x="6688222" y="4195007"/>
            <a:chExt cx="1427996" cy="609599"/>
          </a:xfrm>
        </p:grpSpPr>
        <p:sp>
          <p:nvSpPr>
            <p:cNvPr id="8" name="Right Brace 7"/>
            <p:cNvSpPr/>
            <p:nvPr/>
          </p:nvSpPr>
          <p:spPr>
            <a:xfrm>
              <a:off x="6688222" y="4195007"/>
              <a:ext cx="302315" cy="609599"/>
            </a:xfrm>
            <a:prstGeom prst="righ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06532" y="4290352"/>
              <a:ext cx="1109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Gadget 1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40622" y="4876801"/>
            <a:ext cx="1427996" cy="609599"/>
            <a:chOff x="6840622" y="4876801"/>
            <a:chExt cx="1427996" cy="609599"/>
          </a:xfrm>
        </p:grpSpPr>
        <p:sp>
          <p:nvSpPr>
            <p:cNvPr id="20" name="Right Brace 19"/>
            <p:cNvSpPr/>
            <p:nvPr/>
          </p:nvSpPr>
          <p:spPr>
            <a:xfrm>
              <a:off x="6840622" y="4876801"/>
              <a:ext cx="302315" cy="609599"/>
            </a:xfrm>
            <a:prstGeom prst="righ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58932" y="4972146"/>
              <a:ext cx="1109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Gadget 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7166" y="2471879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Desired Logic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63621"/>
              </p:ext>
            </p:extLst>
          </p:nvPr>
        </p:nvGraphicFramePr>
        <p:xfrm>
          <a:off x="5731260" y="1534106"/>
          <a:ext cx="95573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400" b="0" baseline="-25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400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6058" y="3400814"/>
            <a:ext cx="94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Stack 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143000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4180416"/>
            <a:ext cx="3733800" cy="1833265"/>
            <a:chOff x="2705100" y="4110335"/>
            <a:chExt cx="3733800" cy="1833265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1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r>
                <a:rPr lang="en-US" sz="2400" dirty="0" smtClean="0">
                  <a:latin typeface="Consolas"/>
                  <a:cs typeface="Consolas"/>
                </a:rPr>
                <a:t>, [</a:t>
              </a:r>
              <a:r>
                <a:rPr lang="en-US" sz="2400" dirty="0" err="1" smtClean="0">
                  <a:latin typeface="Consolas"/>
                  <a:cs typeface="Consolas"/>
                </a:rPr>
                <a:t>esp</a:t>
              </a:r>
              <a:r>
                <a:rPr lang="en-US" sz="2400" dirty="0" smtClean="0">
                  <a:latin typeface="Consolas"/>
                  <a:cs typeface="Consolas"/>
                </a:rPr>
                <a:t>]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2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, [esp+</a:t>
              </a:r>
              <a:r>
                <a:rPr lang="en-US" sz="2400" dirty="0">
                  <a:latin typeface="Consolas"/>
                  <a:cs typeface="Consolas"/>
                </a:rPr>
                <a:t>8</a:t>
              </a:r>
              <a:r>
                <a:rPr lang="en-US" sz="2400" dirty="0" smtClean="0">
                  <a:latin typeface="Consolas"/>
                  <a:cs typeface="Consolas"/>
                </a:rPr>
                <a:t>]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3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[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],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Implementation 1</a:t>
              </a:r>
              <a:endParaRPr lang="en-US" sz="2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15300" y="4180416"/>
            <a:ext cx="3733800" cy="1833265"/>
            <a:chOff x="2705100" y="4110335"/>
            <a:chExt cx="3733800" cy="1833265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2705100" y="4110335"/>
              <a:ext cx="3733800" cy="1447800"/>
            </a:xfrm>
            <a:prstGeom prst="rect">
              <a:avLst/>
            </a:prstGeom>
          </p:spPr>
          <p:txBody>
            <a:bodyPr vert="horz" lIns="91440" tIns="45720" rIns="91440" bIns="45720" rtlCol="0" anchor="t" anchorCtr="0">
              <a:normAutofit/>
            </a:bodyPr>
            <a:lstStyle>
              <a:lvl1pPr marL="292100" indent="-2921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1pPr>
              <a:lvl2pPr marL="635000" indent="-2921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2pPr>
              <a:lvl3pPr marL="9144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3pPr>
              <a:lvl4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tabLst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4pPr>
              <a:lvl5pPr marL="1320800" indent="-1778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Calibri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1</a:t>
              </a:r>
              <a:r>
                <a:rPr lang="en-US" sz="2400" dirty="0" smtClean="0"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r>
                <a:rPr lang="en-US" sz="2400" dirty="0" smtClean="0">
                  <a:latin typeface="Consolas"/>
                  <a:cs typeface="Consolas"/>
                </a:rPr>
                <a:t>;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2</a:t>
              </a:r>
              <a:r>
                <a:rPr lang="en-US" sz="2400" dirty="0" smtClean="0">
                  <a:latin typeface="Consolas"/>
                  <a:cs typeface="Consolas"/>
                </a:rPr>
                <a:t>: pop 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; ret</a:t>
              </a:r>
            </a:p>
            <a:p>
              <a:pPr marL="0" indent="0">
                <a:buFont typeface="Arial"/>
                <a:buNone/>
              </a:pPr>
              <a:r>
                <a:rPr lang="en-US" sz="2400" dirty="0" smtClean="0">
                  <a:latin typeface="Consolas"/>
                  <a:cs typeface="Consolas"/>
                </a:rPr>
                <a:t>a</a:t>
              </a:r>
              <a:r>
                <a:rPr lang="en-US" sz="2400" baseline="-25000" dirty="0" smtClean="0">
                  <a:latin typeface="Consolas"/>
                  <a:cs typeface="Consolas"/>
                </a:rPr>
                <a:t>3</a:t>
              </a:r>
              <a:r>
                <a:rPr lang="en-US" sz="2400" dirty="0" smtClean="0">
                  <a:latin typeface="Consolas"/>
                  <a:cs typeface="Consolas"/>
                </a:rPr>
                <a:t>: </a:t>
              </a:r>
              <a:r>
                <a:rPr lang="en-US" sz="2400" dirty="0" err="1" smtClean="0">
                  <a:latin typeface="Consolas"/>
                  <a:cs typeface="Consolas"/>
                </a:rPr>
                <a:t>mov</a:t>
              </a:r>
              <a:r>
                <a:rPr lang="en-US" sz="2400" dirty="0" smtClean="0">
                  <a:latin typeface="Consolas"/>
                  <a:cs typeface="Consolas"/>
                </a:rPr>
                <a:t> [</a:t>
              </a:r>
              <a:r>
                <a:rPr lang="en-US" sz="2400" dirty="0" err="1" smtClean="0">
                  <a:latin typeface="Consolas"/>
                  <a:cs typeface="Consolas"/>
                </a:rPr>
                <a:t>ebx</a:t>
              </a:r>
              <a:r>
                <a:rPr lang="en-US" sz="2400" dirty="0" smtClean="0">
                  <a:latin typeface="Consolas"/>
                  <a:cs typeface="Consolas"/>
                </a:rPr>
                <a:t>], </a:t>
              </a:r>
              <a:r>
                <a:rPr lang="en-US" sz="2400" dirty="0" err="1" smtClean="0">
                  <a:latin typeface="Consolas"/>
                  <a:cs typeface="Consolas"/>
                </a:rPr>
                <a:t>eax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629" y="5481935"/>
              <a:ext cx="2814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Implementation 2</a:t>
              </a:r>
              <a:endParaRPr lang="en-US" sz="24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39485" y="3045723"/>
            <a:ext cx="2303029" cy="2288277"/>
            <a:chOff x="3039485" y="3045723"/>
            <a:chExt cx="2303029" cy="2288277"/>
          </a:xfrm>
        </p:grpSpPr>
        <p:grpSp>
          <p:nvGrpSpPr>
            <p:cNvPr id="20" name="Group 19"/>
            <p:cNvGrpSpPr/>
            <p:nvPr/>
          </p:nvGrpSpPr>
          <p:grpSpPr>
            <a:xfrm>
              <a:off x="3926335" y="4419600"/>
              <a:ext cx="888965" cy="914400"/>
              <a:chOff x="3926335" y="4419600"/>
              <a:chExt cx="888965" cy="91440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3926335" y="4419600"/>
                <a:ext cx="88896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3926335" y="4876800"/>
                <a:ext cx="88896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926335" y="5334000"/>
                <a:ext cx="88896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ounded Rectangular Callout 20"/>
            <p:cNvSpPr/>
            <p:nvPr/>
          </p:nvSpPr>
          <p:spPr>
            <a:xfrm>
              <a:off x="3039485" y="3045723"/>
              <a:ext cx="2303029" cy="817510"/>
            </a:xfrm>
            <a:prstGeom prst="wedgeRoundRectCallout">
              <a:avLst>
                <a:gd name="adj1" fmla="val 2717"/>
                <a:gd name="adj2" fmla="val 102958"/>
                <a:gd name="adj3" fmla="val 16667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semantically equivalent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41485" y="3124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esp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3" idx="1"/>
          </p:cNvCxnSpPr>
          <p:nvPr/>
        </p:nvCxnSpPr>
        <p:spPr>
          <a:xfrm flipH="1">
            <a:off x="6686998" y="3308866"/>
            <a:ext cx="554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>
          <a:xfrm>
            <a:off x="7391400" y="3628799"/>
            <a:ext cx="1600200" cy="468868"/>
          </a:xfrm>
          <a:prstGeom prst="wedgeRoundRectCallout">
            <a:avLst>
              <a:gd name="adj1" fmla="val -38227"/>
              <a:gd name="adj2" fmla="val 11511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“Gadgets”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00" y="4167279"/>
            <a:ext cx="3697735" cy="1852521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Hijack: </a:t>
            </a:r>
            <a:br>
              <a:rPr lang="en-US" dirty="0" smtClean="0"/>
            </a:br>
            <a:r>
              <a:rPr lang="en-US" dirty="0" smtClean="0"/>
              <a:t>Always control +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800" b="1" i="1" dirty="0" smtClean="0">
                <a:solidFill>
                  <a:srgbClr val="000000"/>
                </a:solidFill>
              </a:rPr>
              <a:t>computation</a:t>
            </a:r>
            <a:r>
              <a:rPr lang="en-US" sz="2800" dirty="0" smtClean="0">
                <a:solidFill>
                  <a:srgbClr val="000000"/>
                </a:solidFill>
              </a:rPr>
              <a:t>                     </a:t>
            </a:r>
            <a:r>
              <a:rPr lang="en-US" sz="2800" dirty="0">
                <a:solidFill>
                  <a:srgbClr val="000000"/>
                </a:solidFill>
              </a:rPr>
              <a:t>+                          </a:t>
            </a:r>
            <a:r>
              <a:rPr lang="en-US" sz="2800" b="1" i="1" dirty="0" smtClean="0">
                <a:solidFill>
                  <a:srgbClr val="000000"/>
                </a:solidFill>
              </a:rPr>
              <a:t>control</a:t>
            </a: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90601"/>
              </p:ext>
            </p:extLst>
          </p:nvPr>
        </p:nvGraphicFramePr>
        <p:xfrm>
          <a:off x="933450" y="2515059"/>
          <a:ext cx="72771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/>
                <a:gridCol w="2209800"/>
                <a:gridCol w="1104900"/>
              </a:tblGrid>
              <a:tr h="3672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shellcode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 (aka payload)</a:t>
                      </a:r>
                      <a:endParaRPr lang="en-US" sz="2800" dirty="0" smtClean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padding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&amp;</a:t>
                      </a:r>
                      <a:r>
                        <a:rPr lang="en-US" sz="2800" dirty="0" err="1" smtClean="0">
                          <a:solidFill>
                            <a:schemeClr val="bg1"/>
                          </a:solidFill>
                          <a:latin typeface="+mn-lt"/>
                          <a:cs typeface="Consolas"/>
                        </a:rPr>
                        <a:t>buf</a:t>
                      </a:r>
                      <a:endParaRPr lang="en-US" sz="2800" dirty="0" smtClean="0">
                        <a:solidFill>
                          <a:schemeClr val="bg1"/>
                        </a:solidFill>
                        <a:latin typeface="+mn-lt"/>
                        <a:cs typeface="Consola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Arc 5"/>
          <p:cNvSpPr/>
          <p:nvPr/>
        </p:nvSpPr>
        <p:spPr>
          <a:xfrm flipV="1">
            <a:off x="1028700" y="2085471"/>
            <a:ext cx="6591300" cy="883604"/>
          </a:xfrm>
          <a:prstGeom prst="arc">
            <a:avLst>
              <a:gd name="adj1" fmla="val 7758"/>
              <a:gd name="adj2" fmla="val 107845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1089922" y="4625109"/>
            <a:ext cx="6904121" cy="1066800"/>
          </a:xfrm>
          <a:prstGeom prst="wedgeRoundRectCallout">
            <a:avLst>
              <a:gd name="adj1" fmla="val -30730"/>
              <a:gd name="adj2" fmla="val -12673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Return-oriented programming (ROP): shellcode without code injection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7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A gadget is a set of instructions for carrying out a semantic action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, add, etc. </a:t>
            </a:r>
          </a:p>
          <a:p>
            <a:pPr lvl="1"/>
            <a:endParaRPr lang="en-US" dirty="0" smtClean="0"/>
          </a:p>
          <a:p>
            <a:r>
              <a:rPr lang="en-US" sz="3600" dirty="0" smtClean="0"/>
              <a:t>Gadgets typically have a number of instructions</a:t>
            </a:r>
          </a:p>
          <a:p>
            <a:pPr lvl="1"/>
            <a:r>
              <a:rPr lang="en-US" dirty="0" smtClean="0"/>
              <a:t>One instruction = native instruction set</a:t>
            </a:r>
          </a:p>
          <a:p>
            <a:pPr lvl="1"/>
            <a:r>
              <a:rPr lang="en-US" dirty="0" smtClean="0"/>
              <a:t>More instructions = synthesize </a:t>
            </a:r>
            <a:r>
              <a:rPr lang="en-US" dirty="0" smtClean="0">
                <a:solidFill>
                  <a:schemeClr val="tx2"/>
                </a:solidFill>
              </a:rPr>
              <a:t>&lt;- ROP</a:t>
            </a:r>
          </a:p>
          <a:p>
            <a:pPr lvl="1"/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3600" dirty="0" smtClean="0"/>
              <a:t>Gadgets in ROP generally (but not always) end in return</a:t>
            </a:r>
            <a:endParaRPr lang="en-US" sz="360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ROP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28850" y="1751891"/>
            <a:ext cx="46863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Disassemble code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i="1" u="sng" dirty="0" smtClean="0"/>
              <a:t>useful</a:t>
            </a:r>
            <a:r>
              <a:rPr lang="en-US" dirty="0" smtClean="0"/>
              <a:t> code sequences as gadgets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Assemble gadgets into desired shellcode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7318"/>
            <a:ext cx="7696200" cy="611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6428925"/>
            <a:ext cx="232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Image by Dino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Dai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Zovi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>
                <a:solidFill>
                  <a:srgbClr val="990000"/>
                </a:solidFill>
              </a:rPr>
              <a:t>Idea: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forge shell code out of existing application logic gadgets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i="1" u="sng" dirty="0" smtClean="0">
                <a:solidFill>
                  <a:srgbClr val="990000"/>
                </a:solidFill>
              </a:rPr>
              <a:t>Requirements: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vulnerability + gadgets + some </a:t>
            </a:r>
            <a:r>
              <a:rPr lang="en-US" dirty="0" err="1" smtClean="0"/>
              <a:t>unrandomized</a:t>
            </a:r>
            <a:r>
              <a:rPr lang="en-US" dirty="0" smtClean="0"/>
              <a:t> code</a:t>
            </a:r>
            <a:br>
              <a:rPr lang="en-US" dirty="0" smtClean="0"/>
            </a:br>
            <a:r>
              <a:rPr lang="en-US" dirty="0" smtClean="0"/>
              <a:t>(we need to know the addresses of gadgets)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7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Return-Oriented Programming (ROP)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8959"/>
            <a:ext cx="4953000" cy="2638126"/>
          </a:xfrm>
        </p:spPr>
        <p:txBody>
          <a:bodyPr>
            <a:normAutofit/>
          </a:bodyPr>
          <a:lstStyle/>
          <a:p>
            <a:r>
              <a:rPr lang="en-US" dirty="0" smtClean="0"/>
              <a:t>Find needed instruction gadgets at addresses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and a</a:t>
            </a:r>
            <a:r>
              <a:rPr lang="en-US" baseline="-25000" dirty="0" smtClean="0"/>
              <a:t>3 </a:t>
            </a:r>
            <a:r>
              <a:rPr lang="en-US" dirty="0" smtClean="0"/>
              <a:t>in </a:t>
            </a:r>
            <a:r>
              <a:rPr lang="en-US" i="1" dirty="0" smtClean="0"/>
              <a:t>existing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Overwrite stack to execute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and then 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5083" y="2471879"/>
            <a:ext cx="272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Desired </a:t>
            </a:r>
            <a:r>
              <a:rPr lang="en-US" sz="2400" b="1" i="1" dirty="0" smtClean="0"/>
              <a:t>Shellcode</a:t>
            </a:r>
            <a:endParaRPr lang="en-US" sz="2400" b="1" i="1" dirty="0"/>
          </a:p>
        </p:txBody>
      </p:sp>
      <p:sp>
        <p:nvSpPr>
          <p:cNvPr id="6" name="Rounded Rectangle 5"/>
          <p:cNvSpPr/>
          <p:nvPr/>
        </p:nvSpPr>
        <p:spPr>
          <a:xfrm>
            <a:off x="1157341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13961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Return-Oriented Programming (ROP)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5083" y="2471879"/>
            <a:ext cx="272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Desired </a:t>
            </a:r>
            <a:r>
              <a:rPr lang="en-US" sz="2400" b="1" i="1" dirty="0" smtClean="0"/>
              <a:t>Shellcode</a:t>
            </a:r>
            <a:endParaRPr lang="en-US" sz="2400" b="1" i="1" dirty="0"/>
          </a:p>
        </p:txBody>
      </p:sp>
      <p:sp>
        <p:nvSpPr>
          <p:cNvPr id="6" name="Rounded Rectangle 5"/>
          <p:cNvSpPr/>
          <p:nvPr/>
        </p:nvSpPr>
        <p:spPr>
          <a:xfrm>
            <a:off x="1157341" y="1939747"/>
            <a:ext cx="3276600" cy="508759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Mem</a:t>
            </a:r>
            <a:r>
              <a:rPr lang="en-US" sz="2800" dirty="0">
                <a:latin typeface="Consolas"/>
                <a:cs typeface="Consolas"/>
              </a:rPr>
              <a:t>[v2] = v1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13578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03124"/>
              </p:ext>
            </p:extLst>
          </p:nvPr>
        </p:nvGraphicFramePr>
        <p:xfrm>
          <a:off x="6511362" y="1127760"/>
          <a:ext cx="148224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242"/>
              </a:tblGrid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800" b="0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18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800" b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8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64637"/>
              </p:ext>
            </p:extLst>
          </p:nvPr>
        </p:nvGraphicFramePr>
        <p:xfrm>
          <a:off x="6511362" y="2956560"/>
          <a:ext cx="1482242" cy="2604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242"/>
              </a:tblGrid>
              <a:tr h="2604954">
                <a:tc>
                  <a:txBody>
                    <a:bodyPr/>
                    <a:lstStyle/>
                    <a:p>
                      <a:pPr algn="ctr"/>
                      <a:endParaRPr lang="en-US" sz="1800" b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1157341" y="3810000"/>
            <a:ext cx="3733800" cy="1447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baseline="-25000" dirty="0" smtClean="0">
                <a:latin typeface="Consolas"/>
                <a:cs typeface="Consolas"/>
              </a:rPr>
              <a:t>1</a:t>
            </a:r>
            <a:r>
              <a:rPr lang="en-US" sz="2400" dirty="0" smtClean="0">
                <a:latin typeface="Consolas"/>
                <a:cs typeface="Consolas"/>
              </a:rPr>
              <a:t>: pop </a:t>
            </a:r>
            <a:r>
              <a:rPr lang="en-US" sz="2400" dirty="0" err="1" smtClean="0">
                <a:latin typeface="Consolas"/>
                <a:cs typeface="Consolas"/>
              </a:rPr>
              <a:t>eax</a:t>
            </a:r>
            <a:r>
              <a:rPr lang="en-US" sz="2400" dirty="0" smtClean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baseline="-25000" dirty="0" smtClean="0">
                <a:latin typeface="Consolas"/>
                <a:cs typeface="Consolas"/>
              </a:rPr>
              <a:t>2</a:t>
            </a:r>
            <a:r>
              <a:rPr lang="en-US" sz="2400" dirty="0" smtClean="0">
                <a:latin typeface="Consolas"/>
                <a:cs typeface="Consolas"/>
              </a:rPr>
              <a:t>: pop </a:t>
            </a:r>
            <a:r>
              <a:rPr lang="en-US" sz="2400" dirty="0" err="1" smtClean="0">
                <a:latin typeface="Consolas"/>
                <a:cs typeface="Consolas"/>
              </a:rPr>
              <a:t>ebx</a:t>
            </a:r>
            <a:r>
              <a:rPr lang="en-US" sz="2400" dirty="0" smtClean="0">
                <a:latin typeface="Consolas"/>
                <a:cs typeface="Consolas"/>
              </a:rPr>
              <a:t>; ret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nsolas"/>
                <a:cs typeface="Consolas"/>
              </a:rPr>
              <a:t>a</a:t>
            </a:r>
            <a:r>
              <a:rPr lang="en-US" sz="2400" baseline="-25000" dirty="0" smtClean="0">
                <a:latin typeface="Consolas"/>
                <a:cs typeface="Consolas"/>
              </a:rPr>
              <a:t>3</a:t>
            </a:r>
            <a:r>
              <a:rPr lang="en-US" sz="2400" dirty="0" smtClean="0">
                <a:latin typeface="Consolas"/>
                <a:cs typeface="Consolas"/>
              </a:rPr>
              <a:t>: </a:t>
            </a:r>
            <a:r>
              <a:rPr lang="en-US" sz="2400" dirty="0" err="1" smtClean="0">
                <a:latin typeface="Consolas"/>
                <a:cs typeface="Consolas"/>
              </a:rPr>
              <a:t>mov</a:t>
            </a:r>
            <a:r>
              <a:rPr lang="en-US" sz="2400" dirty="0" smtClean="0">
                <a:latin typeface="Consolas"/>
                <a:cs typeface="Consolas"/>
              </a:rPr>
              <a:t> [</a:t>
            </a:r>
            <a:r>
              <a:rPr lang="en-US" sz="2400" dirty="0" err="1" smtClean="0">
                <a:latin typeface="Consolas"/>
                <a:cs typeface="Consolas"/>
              </a:rPr>
              <a:t>ebx</a:t>
            </a:r>
            <a:r>
              <a:rPr lang="en-US" sz="2400" dirty="0" smtClean="0">
                <a:latin typeface="Consolas"/>
                <a:cs typeface="Consolas"/>
              </a:rPr>
              <a:t>], </a:t>
            </a:r>
            <a:r>
              <a:rPr lang="en-US" sz="2400" dirty="0" err="1" smtClean="0">
                <a:latin typeface="Consolas"/>
                <a:cs typeface="Consolas"/>
              </a:rPr>
              <a:t>eax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5800" y="5561514"/>
            <a:ext cx="4267200" cy="53557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Desired store executed!</a:t>
            </a:r>
          </a:p>
        </p:txBody>
      </p:sp>
    </p:spTree>
    <p:extLst>
      <p:ext uri="{BB962C8B-B14F-4D97-AF65-F5344CB8AC3E}">
        <p14:creationId xmlns:p14="http://schemas.microsoft.com/office/powerpoint/2010/main" val="34712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void foo(char *input){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char </a:t>
            </a:r>
            <a:r>
              <a:rPr lang="en-US" sz="2800" dirty="0" err="1" smtClean="0">
                <a:latin typeface="Consolas"/>
                <a:cs typeface="Consolas"/>
              </a:rPr>
              <a:t>buf</a:t>
            </a:r>
            <a:r>
              <a:rPr lang="en-US" sz="2800" dirty="0" smtClean="0">
                <a:latin typeface="Consolas"/>
                <a:cs typeface="Consolas"/>
              </a:rPr>
              <a:t>[512];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strcpy</a:t>
            </a:r>
            <a:r>
              <a:rPr lang="en-US" sz="2800" dirty="0" smtClean="0">
                <a:latin typeface="Consolas"/>
                <a:cs typeface="Consolas"/>
              </a:rPr>
              <a:t> (</a:t>
            </a:r>
            <a:r>
              <a:rPr lang="en-US" sz="2800" dirty="0" err="1" smtClean="0">
                <a:latin typeface="Consolas"/>
                <a:cs typeface="Consolas"/>
              </a:rPr>
              <a:t>buf</a:t>
            </a:r>
            <a:r>
              <a:rPr lang="en-US" sz="2800" dirty="0" smtClean="0">
                <a:latin typeface="Consolas"/>
                <a:cs typeface="Consolas"/>
              </a:rPr>
              <a:t>, input);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 return;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: add </a:t>
            </a:r>
            <a:r>
              <a:rPr lang="en-US" sz="2800" dirty="0" err="1"/>
              <a:t>eax</a:t>
            </a:r>
            <a:r>
              <a:rPr lang="en-US" sz="2800" dirty="0"/>
              <a:t>, 0x80; pop %</a:t>
            </a:r>
            <a:r>
              <a:rPr lang="en-US" sz="2800" dirty="0" err="1"/>
              <a:t>ebp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: pop %</a:t>
            </a:r>
            <a:r>
              <a:rPr lang="en-US" sz="2800" dirty="0" err="1"/>
              <a:t>eax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9800" y="1600200"/>
            <a:ext cx="2895600" cy="32004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Draw a stack diagram and ROP exploit to pop a value 0xBBBBBBBB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into </a:t>
            </a:r>
            <a:r>
              <a:rPr lang="en-US" sz="2800" dirty="0" err="1" smtClean="0">
                <a:solidFill>
                  <a:schemeClr val="bg1"/>
                </a:solidFill>
                <a:latin typeface="Consolas"/>
                <a:cs typeface="Consolas"/>
              </a:rPr>
              <a:t>eax</a:t>
            </a:r>
            <a:r>
              <a:rPr lang="en-US" sz="2800" dirty="0" smtClean="0">
                <a:solidFill>
                  <a:schemeClr val="bg1"/>
                </a:solidFill>
              </a:rPr>
              <a:t> and add 0x80.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5029200"/>
            <a:ext cx="1315702" cy="9194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Known </a:t>
            </a:r>
            <a:br>
              <a:rPr lang="en-US" sz="2400" dirty="0" smtClean="0"/>
            </a:br>
            <a:r>
              <a:rPr lang="en-US" sz="2400" dirty="0" smtClean="0"/>
              <a:t>Gadgets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>
            <a:off x="5334000" y="4572000"/>
            <a:ext cx="533400" cy="85091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124200" y="3733800"/>
            <a:ext cx="2133600" cy="609600"/>
          </a:xfrm>
          <a:prstGeom prst="wedgeRoundRectCallout">
            <a:avLst>
              <a:gd name="adj1" fmla="val -88955"/>
              <a:gd name="adj2" fmla="val -4830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ret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instr</a:t>
            </a:r>
            <a:endParaRPr lang="en-US" sz="2800" baseline="-25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867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void foo(char *input){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 char </a:t>
            </a:r>
            <a:r>
              <a:rPr lang="en-US" sz="2800" dirty="0" err="1" smtClean="0">
                <a:latin typeface="Consolas"/>
                <a:cs typeface="Consolas"/>
              </a:rPr>
              <a:t>buf</a:t>
            </a:r>
            <a:r>
              <a:rPr lang="en-US" sz="2800" dirty="0" smtClean="0">
                <a:latin typeface="Consolas"/>
                <a:cs typeface="Consolas"/>
              </a:rPr>
              <a:t>[512];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strcpy</a:t>
            </a:r>
            <a:r>
              <a:rPr lang="en-US" sz="2800" dirty="0" smtClean="0">
                <a:latin typeface="Consolas"/>
                <a:cs typeface="Consolas"/>
              </a:rPr>
              <a:t> (</a:t>
            </a:r>
            <a:r>
              <a:rPr lang="en-US" sz="2800" dirty="0" err="1" smtClean="0">
                <a:latin typeface="Consolas"/>
                <a:cs typeface="Consolas"/>
              </a:rPr>
              <a:t>buf</a:t>
            </a:r>
            <a:r>
              <a:rPr lang="en-US" sz="2800" dirty="0" smtClean="0">
                <a:latin typeface="Consolas"/>
                <a:cs typeface="Consolas"/>
              </a:rPr>
              <a:t>, input);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return;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: add </a:t>
            </a:r>
            <a:r>
              <a:rPr lang="en-US" sz="2800" dirty="0" err="1"/>
              <a:t>eax</a:t>
            </a:r>
            <a:r>
              <a:rPr lang="en-US" sz="2800" dirty="0"/>
              <a:t>, 0x80; pop %</a:t>
            </a:r>
            <a:r>
              <a:rPr lang="en-US" sz="2800" dirty="0" err="1"/>
              <a:t>ebp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2</a:t>
            </a:r>
            <a:r>
              <a:rPr lang="en-US" sz="2800" dirty="0"/>
              <a:t>: pop %</a:t>
            </a:r>
            <a:r>
              <a:rPr lang="en-US" sz="2800" dirty="0" err="1"/>
              <a:t>eax</a:t>
            </a:r>
            <a:r>
              <a:rPr lang="en-US" sz="2800" dirty="0"/>
              <a:t>; ret</a:t>
            </a:r>
          </a:p>
          <a:p>
            <a:pPr marL="0" indent="0"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78179"/>
              </p:ext>
            </p:extLst>
          </p:nvPr>
        </p:nvGraphicFramePr>
        <p:xfrm>
          <a:off x="6400800" y="1219200"/>
          <a:ext cx="2311400" cy="4629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/>
              </a:tblGrid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&lt;data for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pop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ebp</a:t>
                      </a:r>
                      <a:r>
                        <a:rPr lang="en-US" sz="2400" baseline="0" dirty="0" smtClean="0"/>
                        <a:t>&gt;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0xBBBBBBBB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saved ret</a:t>
                      </a:r>
                      <a:endParaRPr lang="en-US" sz="2400" baseline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7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saved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ebp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buf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86171" y="6258580"/>
            <a:ext cx="466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AAAAA ... 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0xBBBBBBBB a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2643287" y="5538884"/>
            <a:ext cx="381000" cy="1495231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05000" y="5505556"/>
            <a:ext cx="1676400" cy="438044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Overwrite </a:t>
            </a:r>
            <a:r>
              <a:rPr lang="en-US" dirty="0" err="1" smtClean="0">
                <a:solidFill>
                  <a:schemeClr val="bg1"/>
                </a:solidFill>
              </a:rPr>
              <a:t>buf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800600" y="4953000"/>
            <a:ext cx="1219200" cy="552556"/>
          </a:xfrm>
          <a:prstGeom prst="wedgeRoundRectCallout">
            <a:avLst>
              <a:gd name="adj1" fmla="val -15046"/>
              <a:gd name="adj2" fmla="val 121237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gadget 1 + data</a:t>
            </a:r>
          </a:p>
        </p:txBody>
      </p:sp>
      <p:sp>
        <p:nvSpPr>
          <p:cNvPr id="15" name="Right Brace 14"/>
          <p:cNvSpPr/>
          <p:nvPr/>
        </p:nvSpPr>
        <p:spPr>
          <a:xfrm rot="16200000">
            <a:off x="4914902" y="4838699"/>
            <a:ext cx="381001" cy="2743201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7315200" y="5911075"/>
            <a:ext cx="1219200" cy="552556"/>
          </a:xfrm>
          <a:prstGeom prst="wedgeRoundRectCallout">
            <a:avLst>
              <a:gd name="adj1" fmla="val -74074"/>
              <a:gd name="adj2" fmla="val 57392"/>
              <a:gd name="adj3" fmla="val 16667"/>
            </a:avLst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gadget 2</a:t>
            </a:r>
          </a:p>
        </p:txBody>
      </p:sp>
    </p:spTree>
    <p:extLst>
      <p:ext uri="{BB962C8B-B14F-4D97-AF65-F5344CB8AC3E}">
        <p14:creationId xmlns:p14="http://schemas.microsoft.com/office/powerpoint/2010/main" val="28994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ROPing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LPVOID WINAPI </a:t>
            </a:r>
            <a:r>
              <a:rPr lang="en-US" sz="2000" dirty="0" err="1" smtClean="0">
                <a:latin typeface="Consolas"/>
                <a:cs typeface="Consolas"/>
              </a:rPr>
              <a:t>VirtualProtect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LPVOID </a:t>
            </a:r>
            <a:r>
              <a:rPr lang="en-US" sz="2000" dirty="0" err="1" smtClean="0">
                <a:latin typeface="Consolas"/>
                <a:cs typeface="Consolas"/>
              </a:rPr>
              <a:t>lpAddress</a:t>
            </a:r>
            <a:r>
              <a:rPr lang="en-US" sz="2000" dirty="0" smtClean="0">
                <a:latin typeface="Consolas"/>
                <a:cs typeface="Consolas"/>
              </a:rPr>
              <a:t>, // </a:t>
            </a:r>
            <a:r>
              <a:rPr lang="en-US" sz="2000" b="1" dirty="0" smtClean="0">
                <a:latin typeface="Consolas"/>
                <a:cs typeface="Consolas"/>
              </a:rPr>
              <a:t>dynamically</a:t>
            </a:r>
            <a:r>
              <a:rPr lang="en-US" sz="2000" dirty="0" smtClean="0">
                <a:latin typeface="Consolas"/>
                <a:cs typeface="Consolas"/>
              </a:rPr>
              <a:t> determined base </a:t>
            </a:r>
            <a:r>
              <a:rPr lang="en-US" sz="2000" dirty="0" err="1" smtClean="0">
                <a:latin typeface="Consolas"/>
                <a:cs typeface="Consolas"/>
              </a:rPr>
              <a:t>addr</a:t>
            </a:r>
            <a:r>
              <a:rPr lang="en-US" sz="2000" dirty="0" smtClean="0">
                <a:latin typeface="Consolas"/>
                <a:cs typeface="Consolas"/>
              </a:rPr>
              <a:t> to pages to change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SIZE_T </a:t>
            </a:r>
            <a:r>
              <a:rPr lang="en-US" sz="2000" dirty="0" err="1" smtClean="0">
                <a:latin typeface="Consolas"/>
                <a:cs typeface="Consolas"/>
              </a:rPr>
              <a:t>dwSize</a:t>
            </a:r>
            <a:r>
              <a:rPr lang="en-US" sz="2000" dirty="0" smtClean="0">
                <a:latin typeface="Consolas"/>
                <a:cs typeface="Consolas"/>
              </a:rPr>
              <a:t>, // size of the region in bytes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DWORD DWORD </a:t>
            </a:r>
            <a:r>
              <a:rPr lang="en-US" sz="2000" dirty="0" err="1" smtClean="0">
                <a:latin typeface="Consolas"/>
                <a:cs typeface="Consolas"/>
              </a:rPr>
              <a:t>flNewProtect</a:t>
            </a:r>
            <a:r>
              <a:rPr lang="en-US" sz="2000" dirty="0" smtClean="0">
                <a:latin typeface="Consolas"/>
                <a:cs typeface="Consolas"/>
              </a:rPr>
              <a:t>, // 0x40 </a:t>
            </a:r>
            <a:r>
              <a:rPr lang="en-US" sz="2000" dirty="0">
                <a:latin typeface="Consolas"/>
                <a:cs typeface="Consolas"/>
              </a:rPr>
              <a:t>= EXECUTE_READWRITE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DWORD </a:t>
            </a:r>
            <a:r>
              <a:rPr lang="en-US" sz="2000" dirty="0" err="1" smtClean="0">
                <a:latin typeface="Consolas"/>
                <a:cs typeface="Consolas"/>
              </a:rPr>
              <a:t>flProtect</a:t>
            </a:r>
            <a:r>
              <a:rPr lang="en-US" sz="2000" dirty="0" smtClean="0">
                <a:latin typeface="Consolas"/>
                <a:cs typeface="Consolas"/>
              </a:rPr>
              <a:t> // A </a:t>
            </a:r>
            <a:r>
              <a:rPr lang="en-US" sz="2000" dirty="0" err="1" smtClean="0">
                <a:latin typeface="Consolas"/>
                <a:cs typeface="Consolas"/>
              </a:rPr>
              <a:t>ptr</a:t>
            </a:r>
            <a:r>
              <a:rPr lang="en-US" sz="2000" dirty="0" smtClean="0">
                <a:latin typeface="Consolas"/>
                <a:cs typeface="Consolas"/>
              </a:rPr>
              <a:t> to a variable for prev. </a:t>
            </a:r>
            <a:r>
              <a:rPr lang="en-US" sz="2000" dirty="0" err="1" smtClean="0">
                <a:latin typeface="Consolas"/>
                <a:cs typeface="Consolas"/>
              </a:rPr>
              <a:t>arg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5842" y="4191000"/>
            <a:ext cx="7492316" cy="9144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lang="en-US" sz="2800" dirty="0" err="1" smtClean="0"/>
              <a:t>VirtualProtect</a:t>
            </a:r>
            <a:r>
              <a:rPr lang="en-US" sz="2800" dirty="0" smtClean="0"/>
              <a:t>() can un-DEP a memory region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28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VirtualProtect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31002"/>
              </p:ext>
            </p:extLst>
          </p:nvPr>
        </p:nvGraphicFramePr>
        <p:xfrm>
          <a:off x="6400800" y="1219200"/>
          <a:ext cx="2311400" cy="536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/>
              </a:tblGrid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flProtect</a:t>
                      </a:r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(a </a:t>
                      </a:r>
                      <a:r>
                        <a:rPr lang="en-US" sz="1800" dirty="0" err="1" smtClean="0"/>
                        <a:t>ptr</a:t>
                      </a:r>
                      <a:r>
                        <a:rPr lang="en-US" sz="1800" baseline="0" dirty="0" smtClean="0"/>
                        <a:t> to </a:t>
                      </a:r>
                      <a:r>
                        <a:rPr lang="en-US" sz="1800" baseline="0" dirty="0" err="1" smtClean="0"/>
                        <a:t>mem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flNewProtect</a:t>
                      </a:r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(static)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dwSize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(dynamic)</a:t>
                      </a:r>
                      <a:endParaRPr lang="en-US" sz="1800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lpAddress</a:t>
                      </a:r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(dynamic)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 smtClean="0"/>
                        <a:t>addr</a:t>
                      </a:r>
                      <a:r>
                        <a:rPr lang="en-US" sz="1800" baseline="0" dirty="0" smtClean="0"/>
                        <a:t> of your shellcode to unprotect</a:t>
                      </a:r>
                      <a:endParaRPr lang="en-US" sz="1800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&amp;</a:t>
                      </a:r>
                      <a:r>
                        <a:rPr lang="en-US" sz="1800" dirty="0" err="1" smtClean="0"/>
                        <a:t>VirtualProtect</a:t>
                      </a:r>
                      <a:endParaRPr lang="en-US" sz="1800" baseline="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7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Craft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lpAddress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Craft </a:t>
                      </a:r>
                      <a:r>
                        <a:rPr lang="en-US" sz="1800" dirty="0" err="1" smtClean="0"/>
                        <a:t>dwSize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26323" y="2133600"/>
            <a:ext cx="5669677" cy="2514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LPVOID WINAPI </a:t>
            </a:r>
            <a:r>
              <a:rPr lang="en-US" sz="2000" dirty="0" err="1" smtClean="0">
                <a:latin typeface="Consolas"/>
                <a:cs typeface="Consolas"/>
              </a:rPr>
              <a:t>VirtualProtect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	LPVOID </a:t>
            </a:r>
            <a:r>
              <a:rPr lang="en-US" sz="2000" dirty="0" err="1" smtClean="0">
                <a:latin typeface="Consolas"/>
                <a:cs typeface="Consolas"/>
              </a:rPr>
              <a:t>lpAddress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	SIZE_T </a:t>
            </a:r>
            <a:r>
              <a:rPr lang="en-US" sz="2000" dirty="0" err="1" smtClean="0">
                <a:latin typeface="Consolas"/>
                <a:cs typeface="Consolas"/>
              </a:rPr>
              <a:t>dwSize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	DWORD DWORD </a:t>
            </a:r>
            <a:r>
              <a:rPr lang="en-US" sz="2000" dirty="0" err="1" smtClean="0">
                <a:latin typeface="Consolas"/>
                <a:cs typeface="Consolas"/>
              </a:rPr>
              <a:t>flNewProtect</a:t>
            </a:r>
            <a:r>
              <a:rPr lang="en-US" sz="2000" dirty="0" smtClean="0">
                <a:latin typeface="Consolas"/>
                <a:cs typeface="Consolas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	DWORD </a:t>
            </a:r>
            <a:r>
              <a:rPr lang="en-US" sz="2000" dirty="0" err="1" smtClean="0">
                <a:latin typeface="Consolas"/>
                <a:cs typeface="Consolas"/>
              </a:rPr>
              <a:t>flProtect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Consolas"/>
                <a:cs typeface="Consolas"/>
              </a:rPr>
              <a:t>);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83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Return-to-</a:t>
            </a:r>
            <a:r>
              <a:rPr lang="en-US" dirty="0" err="1" smtClean="0"/>
              <a:t>libc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5562600" cy="373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Overwrite return address with address of </a:t>
            </a:r>
            <a:r>
              <a:rPr lang="en-US" dirty="0" err="1" smtClean="0"/>
              <a:t>libc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setup fake return address and argument(s)</a:t>
            </a:r>
          </a:p>
          <a:p>
            <a:r>
              <a:rPr lang="en-US" dirty="0" smtClean="0">
                <a:latin typeface="Consolas"/>
                <a:cs typeface="Consolas"/>
              </a:rPr>
              <a:t>ret</a:t>
            </a:r>
            <a:r>
              <a:rPr lang="en-US" dirty="0" smtClean="0"/>
              <a:t> will “call” </a:t>
            </a:r>
            <a:r>
              <a:rPr lang="en-US" dirty="0" err="1" smtClean="0"/>
              <a:t>libc</a:t>
            </a:r>
            <a:r>
              <a:rPr lang="en-US" dirty="0" smtClean="0"/>
              <a:t> function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b="1" dirty="0" smtClean="0"/>
              <a:t>No injected code!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77621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526781" y="1447800"/>
            <a:ext cx="1474219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ptr</a:t>
            </a:r>
            <a:r>
              <a:rPr lang="en-US" sz="2000" dirty="0" smtClean="0">
                <a:solidFill>
                  <a:schemeClr val="bg1"/>
                </a:solidFill>
              </a:rPr>
              <a:t> to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“/bin/</a:t>
            </a:r>
            <a:r>
              <a:rPr lang="en-US" sz="2000" dirty="0" err="1" smtClean="0">
                <a:solidFill>
                  <a:schemeClr val="bg1"/>
                </a:solidFill>
              </a:rPr>
              <a:t>sh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1704" y="2590800"/>
            <a:ext cx="1474219" cy="39850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&amp;system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219200" y="1676400"/>
            <a:ext cx="4267200" cy="1160502"/>
          </a:xfrm>
          <a:prstGeom prst="wedgeRoundRectCallout">
            <a:avLst>
              <a:gd name="adj1" fmla="val 73406"/>
              <a:gd name="adj2" fmla="val 36455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ret transfers control to 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system</a:t>
            </a:r>
            <a:r>
              <a:rPr lang="en-US" sz="2400" dirty="0" smtClean="0">
                <a:solidFill>
                  <a:schemeClr val="bg1"/>
                </a:solidFill>
              </a:rPr>
              <a:t>, which finds arguments on stack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36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9"/>
    </mc:Choice>
    <mc:Fallback xmlns="">
      <p:transition xmlns:p14="http://schemas.microsoft.com/office/powerpoint/2010/main" spd="slow" advTm="6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ROPing</a:t>
            </a:r>
            <a:r>
              <a:rPr lang="en-US" sz="3200" dirty="0" smtClean="0"/>
              <a:t> Windows: An Example Exploit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(pre-Win 8)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791083"/>
              </p:ext>
            </p:extLst>
          </p:nvPr>
        </p:nvGraphicFramePr>
        <p:xfrm>
          <a:off x="1752600" y="914400"/>
          <a:ext cx="6096000" cy="5511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Shellcode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Padding</a:t>
                      </a:r>
                      <a:r>
                        <a:rPr lang="en-US" baseline="0" dirty="0" smtClean="0"/>
                        <a:t>/NOPS</a:t>
                      </a:r>
                      <a:endParaRPr lang="en-US" dirty="0" smtClean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 Change value of ESP back to where pointer to </a:t>
                      </a:r>
                      <a:r>
                        <a:rPr lang="en-US" dirty="0" err="1" smtClean="0"/>
                        <a:t>VirtualProtect</a:t>
                      </a:r>
                      <a:r>
                        <a:rPr lang="en-US" dirty="0" smtClean="0"/>
                        <a:t> is,</a:t>
                      </a:r>
                      <a:r>
                        <a:rPr lang="en-US" baseline="0" dirty="0" smtClean="0"/>
                        <a:t> then ret</a:t>
                      </a:r>
                      <a:endParaRPr lang="en-US" dirty="0" smtClean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 Gadget to overwrite placeholder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Param</a:t>
                      </a:r>
                      <a:r>
                        <a:rPr lang="en-US" baseline="0" dirty="0" smtClean="0"/>
                        <a:t> 4</a:t>
                      </a:r>
                      <a:endParaRPr lang="en-US" dirty="0" smtClean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 Gadget to overwrite placeholder for </a:t>
                      </a:r>
                      <a:r>
                        <a:rPr lang="en-US" dirty="0" err="1" smtClean="0"/>
                        <a:t>Param</a:t>
                      </a:r>
                      <a:r>
                        <a:rPr lang="en-US" dirty="0" smtClean="0"/>
                        <a:t> 3 with value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 Gadget to overwrite</a:t>
                      </a:r>
                      <a:r>
                        <a:rPr lang="en-US" baseline="0" dirty="0" smtClean="0"/>
                        <a:t> placeholder for </a:t>
                      </a:r>
                      <a:r>
                        <a:rPr lang="en-US" baseline="0" dirty="0" err="1" smtClean="0"/>
                        <a:t>Param</a:t>
                      </a:r>
                      <a:r>
                        <a:rPr lang="en-US" baseline="0" dirty="0" smtClean="0"/>
                        <a:t> 2 with value</a:t>
                      </a:r>
                      <a:endParaRPr lang="en-US" dirty="0" smtClean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dirty="0" smtClean="0"/>
                        <a:t>3. Gadget to overwrite placeholder for </a:t>
                      </a:r>
                      <a:r>
                        <a:rPr lang="en-US" dirty="0" err="1" smtClean="0"/>
                        <a:t>Param</a:t>
                      </a:r>
                      <a:r>
                        <a:rPr lang="en-US" dirty="0" smtClean="0"/>
                        <a:t> 1 with value </a:t>
                      </a:r>
                      <a:r>
                        <a:rPr lang="en-US" baseline="0" dirty="0" smtClean="0"/>
                        <a:t>(Pointer to shellcode = saved ESP + offset)</a:t>
                      </a:r>
                      <a:endParaRPr lang="en-US" dirty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 smtClean="0">
                          <a:latin typeface="Consolas"/>
                          <a:cs typeface="Consolas"/>
                        </a:rPr>
                        <a:t>lpAddres</a:t>
                      </a:r>
                      <a:r>
                        <a:rPr lang="en-US" sz="1800" baseline="0" dirty="0" err="1" smtClean="0">
                          <a:latin typeface="Consolas"/>
                          <a:cs typeface="Consolas"/>
                        </a:rPr>
                        <a:t>s</a:t>
                      </a:r>
                      <a:r>
                        <a:rPr lang="en-US" sz="18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aseline="0" dirty="0" smtClean="0">
                          <a:latin typeface="+mn-lt"/>
                          <a:cs typeface="Cambria"/>
                        </a:rPr>
                        <a:t>placeholder: </a:t>
                      </a:r>
                      <a:r>
                        <a:rPr lang="en-US" sz="1800" dirty="0" smtClean="0">
                          <a:latin typeface="+mn-lt"/>
                          <a:cs typeface="Cambria"/>
                        </a:rPr>
                        <a:t>base </a:t>
                      </a:r>
                      <a:r>
                        <a:rPr lang="en-US" sz="1800" dirty="0" err="1" smtClean="0">
                          <a:latin typeface="+mn-lt"/>
                          <a:cs typeface="Cambria"/>
                        </a:rPr>
                        <a:t>addr</a:t>
                      </a:r>
                      <a:r>
                        <a:rPr lang="en-US" sz="1800" dirty="0" smtClean="0">
                          <a:latin typeface="+mn-lt"/>
                          <a:cs typeface="Cambria"/>
                        </a:rPr>
                        <a:t> to pages to change</a:t>
                      </a:r>
                      <a:endParaRPr lang="en-US" sz="1800" baseline="0" dirty="0" smtClean="0">
                        <a:latin typeface="+mn-lt"/>
                        <a:cs typeface="+mn-cs"/>
                      </a:endParaRP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 smtClean="0">
                          <a:latin typeface="Consolas"/>
                          <a:cs typeface="Consolas"/>
                        </a:rPr>
                        <a:t>dwSize</a:t>
                      </a:r>
                      <a:r>
                        <a:rPr lang="en-US" sz="1800" baseline="0" dirty="0" smtClean="0">
                          <a:latin typeface="+mn-lt"/>
                          <a:cs typeface="Cambria"/>
                        </a:rPr>
                        <a:t> placeholder: </a:t>
                      </a:r>
                      <a:r>
                        <a:rPr lang="en-US" sz="1800" dirty="0" smtClean="0">
                          <a:latin typeface="+mn-lt"/>
                          <a:cs typeface="Cambria"/>
                        </a:rPr>
                        <a:t>size of the region in bytes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 smtClean="0">
                          <a:latin typeface="Consolas"/>
                          <a:cs typeface="Consolas"/>
                        </a:rPr>
                        <a:t>flNewProtect</a:t>
                      </a:r>
                      <a:r>
                        <a:rPr lang="en-US" sz="18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aseline="0" dirty="0" smtClean="0">
                          <a:latin typeface="+mn-lt"/>
                          <a:cs typeface="Cambria"/>
                        </a:rPr>
                        <a:t>placeholder: </a:t>
                      </a:r>
                      <a:r>
                        <a:rPr lang="en-US" sz="1800" dirty="0" smtClean="0">
                          <a:latin typeface="+mn-lt"/>
                          <a:cs typeface="Cambria"/>
                        </a:rPr>
                        <a:t>EXECUTE_READWRITE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/>
                        <a:buChar char="•"/>
                      </a:pPr>
                      <a:r>
                        <a:rPr lang="en-US" sz="1800" dirty="0" err="1" smtClean="0">
                          <a:latin typeface="Consolas"/>
                          <a:cs typeface="Consolas"/>
                        </a:rPr>
                        <a:t>flProtect</a:t>
                      </a:r>
                      <a:r>
                        <a:rPr lang="en-US" sz="1800" dirty="0" smtClean="0">
                          <a:latin typeface="+mn-lt"/>
                          <a:cs typeface="Cambria"/>
                        </a:rPr>
                        <a:t>: A </a:t>
                      </a:r>
                      <a:r>
                        <a:rPr lang="en-US" sz="1800" dirty="0" err="1" smtClean="0">
                          <a:latin typeface="+mn-lt"/>
                          <a:cs typeface="Cambria"/>
                        </a:rPr>
                        <a:t>ptr</a:t>
                      </a:r>
                      <a:r>
                        <a:rPr lang="en-US" sz="1800" dirty="0" smtClean="0">
                          <a:latin typeface="+mn-lt"/>
                          <a:cs typeface="Cambria"/>
                        </a:rPr>
                        <a:t> to a variable for prev. </a:t>
                      </a:r>
                      <a:r>
                        <a:rPr lang="en-US" sz="1800" dirty="0" err="1" smtClean="0">
                          <a:latin typeface="+mn-lt"/>
                          <a:cs typeface="Cambria"/>
                        </a:rPr>
                        <a:t>arg</a:t>
                      </a:r>
                      <a:endParaRPr lang="en-US" sz="1800" dirty="0" smtClean="0">
                        <a:latin typeface="+mn-lt"/>
                        <a:cs typeface="Cambria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VirtualProtect</a:t>
                      </a:r>
                      <a:r>
                        <a:rPr lang="en-US" baseline="0" dirty="0" smtClean="0"/>
                        <a:t> (static) and space for </a:t>
                      </a:r>
                      <a:r>
                        <a:rPr lang="en-US" baseline="0" dirty="0" err="1" smtClean="0"/>
                        <a:t>params</a:t>
                      </a:r>
                      <a:r>
                        <a:rPr lang="en-US" baseline="0" dirty="0" smtClean="0"/>
                        <a:t>:</a:t>
                      </a:r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2. gadgets to get stack pointer and save</a:t>
                      </a:r>
                      <a:r>
                        <a:rPr lang="en-US" b="0" baseline="0" dirty="0" smtClean="0"/>
                        <a:t> it to a register </a:t>
                      </a:r>
                      <a:br>
                        <a:rPr lang="en-US" b="0" baseline="0" dirty="0" smtClean="0"/>
                      </a:br>
                      <a:r>
                        <a:rPr lang="en-US" b="0" baseline="0" dirty="0" smtClean="0"/>
                        <a:t>(push %</a:t>
                      </a:r>
                      <a:r>
                        <a:rPr lang="en-US" b="0" baseline="0" dirty="0" err="1" smtClean="0"/>
                        <a:t>esp</a:t>
                      </a:r>
                      <a:r>
                        <a:rPr lang="en-US" b="0" baseline="0" dirty="0" smtClean="0"/>
                        <a:t>; pop %</a:t>
                      </a:r>
                      <a:r>
                        <a:rPr lang="en-US" b="0" baseline="0" dirty="0" err="1" smtClean="0"/>
                        <a:t>eax</a:t>
                      </a:r>
                      <a:r>
                        <a:rPr lang="en-US" b="0" baseline="0" dirty="0" smtClean="0"/>
                        <a:t>; ret) &amp; jump below the parameters </a:t>
                      </a:r>
                      <a:br>
                        <a:rPr lang="en-US" b="0" baseline="0" dirty="0" smtClean="0"/>
                      </a:br>
                      <a:r>
                        <a:rPr lang="en-US" b="0" baseline="0" dirty="0" smtClean="0"/>
                        <a:t>(add </a:t>
                      </a:r>
                      <a:r>
                        <a:rPr lang="en-US" b="0" baseline="0" dirty="0" err="1" smtClean="0"/>
                        <a:t>esp</a:t>
                      </a:r>
                      <a:r>
                        <a:rPr lang="en-US" b="0" baseline="0" dirty="0" smtClean="0"/>
                        <a:t>, offset; ret)</a:t>
                      </a:r>
                      <a:endParaRPr lang="en-US" dirty="0" smtClean="0"/>
                    </a:p>
                  </a:txBody>
                  <a:tcPr marL="18288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604084"/>
            <a:ext cx="77804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 https://</a:t>
            </a:r>
            <a:r>
              <a:rPr lang="en-US" sz="1050" dirty="0" err="1"/>
              <a:t>www.corelan.be</a:t>
            </a:r>
            <a:r>
              <a:rPr lang="en-US" sz="1050" dirty="0"/>
              <a:t>/</a:t>
            </a:r>
            <a:r>
              <a:rPr lang="en-US" sz="1050" dirty="0" err="1"/>
              <a:t>index.php</a:t>
            </a:r>
            <a:r>
              <a:rPr lang="en-US" sz="1050" dirty="0"/>
              <a:t>/2010/06/16/exploit-writing-tutorial-part-10-chaining-dep-with-rop-the-rubikstm-cube/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52400" y="2505670"/>
            <a:ext cx="1518364" cy="923330"/>
            <a:chOff x="152400" y="2505670"/>
            <a:chExt cx="1518364" cy="92333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33176" y="3429000"/>
              <a:ext cx="14247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2400" y="2505670"/>
              <a:ext cx="1518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Gadgets to </a:t>
              </a:r>
              <a:br>
                <a:rPr lang="en-US" dirty="0" smtClean="0"/>
              </a:br>
              <a:r>
                <a:rPr lang="en-US" dirty="0" smtClean="0"/>
                <a:t>run shellcode </a:t>
              </a:r>
              <a:br>
                <a:rPr lang="en-US" dirty="0" smtClean="0"/>
              </a:br>
              <a:r>
                <a:rPr lang="en-US" dirty="0" smtClean="0"/>
                <a:t>(not shown)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6200" y="5738469"/>
            <a:ext cx="838200" cy="381000"/>
          </a:xfrm>
          <a:prstGeom prst="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esp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2418" y="5221398"/>
            <a:ext cx="1660186" cy="1103205"/>
            <a:chOff x="92418" y="4817814"/>
            <a:chExt cx="1660186" cy="1103205"/>
          </a:xfrm>
        </p:grpSpPr>
        <p:sp>
          <p:nvSpPr>
            <p:cNvPr id="27" name="TextBox 26"/>
            <p:cNvSpPr txBox="1"/>
            <p:nvPr/>
          </p:nvSpPr>
          <p:spPr>
            <a:xfrm>
              <a:off x="92418" y="4817814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Stack Pivot</a:t>
              </a:r>
              <a:endParaRPr lang="en-US" dirty="0"/>
            </a:p>
          </p:txBody>
        </p:sp>
        <p:cxnSp>
          <p:nvCxnSpPr>
            <p:cNvPr id="28" name="Elbow Connector 27"/>
            <p:cNvCxnSpPr>
              <a:endCxn id="25" idx="3"/>
            </p:cNvCxnSpPr>
            <p:nvPr/>
          </p:nvCxnSpPr>
          <p:spPr>
            <a:xfrm rot="10800000">
              <a:off x="914401" y="5525386"/>
              <a:ext cx="838203" cy="3956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7920066" y="3743386"/>
            <a:ext cx="835450" cy="2526377"/>
          </a:xfrm>
          <a:custGeom>
            <a:avLst/>
            <a:gdLst>
              <a:gd name="connsiteX0" fmla="*/ 0 w 835450"/>
              <a:gd name="connsiteY0" fmla="*/ 2523443 h 2526377"/>
              <a:gd name="connsiteX1" fmla="*/ 835450 w 835450"/>
              <a:gd name="connsiteY1" fmla="*/ 2122366 h 2526377"/>
              <a:gd name="connsiteX2" fmla="*/ 0 w 835450"/>
              <a:gd name="connsiteY2" fmla="*/ 0 h 252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450" h="2526377">
                <a:moveTo>
                  <a:pt x="0" y="2523443"/>
                </a:moveTo>
                <a:cubicBezTo>
                  <a:pt x="417725" y="2533191"/>
                  <a:pt x="835450" y="2542940"/>
                  <a:pt x="835450" y="2122366"/>
                </a:cubicBezTo>
                <a:cubicBezTo>
                  <a:pt x="835450" y="1701792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7920066" y="3230438"/>
            <a:ext cx="568817" cy="557973"/>
          </a:xfrm>
          <a:custGeom>
            <a:avLst/>
            <a:gdLst>
              <a:gd name="connsiteX0" fmla="*/ 66836 w 568817"/>
              <a:gd name="connsiteY0" fmla="*/ 512948 h 557973"/>
              <a:gd name="connsiteX1" fmla="*/ 116963 w 568817"/>
              <a:gd name="connsiteY1" fmla="*/ 512948 h 557973"/>
              <a:gd name="connsiteX2" fmla="*/ 568106 w 568817"/>
              <a:gd name="connsiteY2" fmla="*/ 45025 h 557973"/>
              <a:gd name="connsiteX3" fmla="*/ 0 w 568817"/>
              <a:gd name="connsiteY3" fmla="*/ 45025 h 5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817" h="557973">
                <a:moveTo>
                  <a:pt x="66836" y="512948"/>
                </a:moveTo>
                <a:cubicBezTo>
                  <a:pt x="50127" y="551941"/>
                  <a:pt x="33418" y="590935"/>
                  <a:pt x="116963" y="512948"/>
                </a:cubicBezTo>
                <a:cubicBezTo>
                  <a:pt x="200508" y="434961"/>
                  <a:pt x="587600" y="123012"/>
                  <a:pt x="568106" y="45025"/>
                </a:cubicBezTo>
                <a:cubicBezTo>
                  <a:pt x="548612" y="-32962"/>
                  <a:pt x="274306" y="6031"/>
                  <a:pt x="0" y="4502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869939" y="2857674"/>
            <a:ext cx="551758" cy="284096"/>
          </a:xfrm>
          <a:custGeom>
            <a:avLst/>
            <a:gdLst>
              <a:gd name="connsiteX0" fmla="*/ 66836 w 551758"/>
              <a:gd name="connsiteY0" fmla="*/ 284096 h 284096"/>
              <a:gd name="connsiteX1" fmla="*/ 551397 w 551758"/>
              <a:gd name="connsiteY1" fmla="*/ 83558 h 284096"/>
              <a:gd name="connsiteX2" fmla="*/ 0 w 551758"/>
              <a:gd name="connsiteY2" fmla="*/ 0 h 28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758" h="284096">
                <a:moveTo>
                  <a:pt x="66836" y="284096"/>
                </a:moveTo>
                <a:cubicBezTo>
                  <a:pt x="314686" y="207501"/>
                  <a:pt x="562536" y="130907"/>
                  <a:pt x="551397" y="83558"/>
                </a:cubicBezTo>
                <a:cubicBezTo>
                  <a:pt x="540258" y="36209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03357" y="2490020"/>
            <a:ext cx="668431" cy="317519"/>
          </a:xfrm>
          <a:custGeom>
            <a:avLst/>
            <a:gdLst>
              <a:gd name="connsiteX0" fmla="*/ 33418 w 668431"/>
              <a:gd name="connsiteY0" fmla="*/ 317519 h 317519"/>
              <a:gd name="connsiteX1" fmla="*/ 668360 w 668431"/>
              <a:gd name="connsiteY1" fmla="*/ 83558 h 317519"/>
              <a:gd name="connsiteX2" fmla="*/ 0 w 668431"/>
              <a:gd name="connsiteY2" fmla="*/ 0 h 31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431" h="317519">
                <a:moveTo>
                  <a:pt x="33418" y="317519"/>
                </a:moveTo>
                <a:cubicBezTo>
                  <a:pt x="353674" y="226998"/>
                  <a:pt x="673930" y="136478"/>
                  <a:pt x="668360" y="83558"/>
                </a:cubicBezTo>
                <a:cubicBezTo>
                  <a:pt x="662790" y="30638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7936775" y="1972433"/>
            <a:ext cx="217506" cy="383895"/>
          </a:xfrm>
          <a:custGeom>
            <a:avLst/>
            <a:gdLst>
              <a:gd name="connsiteX0" fmla="*/ 0 w 217506"/>
              <a:gd name="connsiteY0" fmla="*/ 383895 h 383895"/>
              <a:gd name="connsiteX1" fmla="*/ 183799 w 217506"/>
              <a:gd name="connsiteY1" fmla="*/ 300337 h 383895"/>
              <a:gd name="connsiteX2" fmla="*/ 200508 w 217506"/>
              <a:gd name="connsiteY2" fmla="*/ 16241 h 383895"/>
              <a:gd name="connsiteX3" fmla="*/ 0 w 217506"/>
              <a:gd name="connsiteY3" fmla="*/ 32952 h 38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06" h="383895">
                <a:moveTo>
                  <a:pt x="0" y="383895"/>
                </a:moveTo>
                <a:cubicBezTo>
                  <a:pt x="75190" y="372754"/>
                  <a:pt x="150381" y="361613"/>
                  <a:pt x="183799" y="300337"/>
                </a:cubicBezTo>
                <a:cubicBezTo>
                  <a:pt x="217217" y="239061"/>
                  <a:pt x="231141" y="60805"/>
                  <a:pt x="200508" y="16241"/>
                </a:cubicBezTo>
                <a:cubicBezTo>
                  <a:pt x="169875" y="-28323"/>
                  <a:pt x="0" y="32952"/>
                  <a:pt x="0" y="32952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7920066" y="1683830"/>
            <a:ext cx="975274" cy="3866475"/>
          </a:xfrm>
          <a:custGeom>
            <a:avLst/>
            <a:gdLst>
              <a:gd name="connsiteX0" fmla="*/ 0 w 975274"/>
              <a:gd name="connsiteY0" fmla="*/ 137728 h 3866475"/>
              <a:gd name="connsiteX1" fmla="*/ 852159 w 975274"/>
              <a:gd name="connsiteY1" fmla="*/ 388401 h 3866475"/>
              <a:gd name="connsiteX2" fmla="*/ 885577 w 975274"/>
              <a:gd name="connsiteY2" fmla="*/ 3429903 h 3866475"/>
              <a:gd name="connsiteX3" fmla="*/ 50127 w 975274"/>
              <a:gd name="connsiteY3" fmla="*/ 3780845 h 386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274" h="3866475">
                <a:moveTo>
                  <a:pt x="0" y="137728"/>
                </a:moveTo>
                <a:cubicBezTo>
                  <a:pt x="352281" y="-11284"/>
                  <a:pt x="704563" y="-160295"/>
                  <a:pt x="852159" y="388401"/>
                </a:cubicBezTo>
                <a:cubicBezTo>
                  <a:pt x="999755" y="937097"/>
                  <a:pt x="1019249" y="2864496"/>
                  <a:pt x="885577" y="3429903"/>
                </a:cubicBezTo>
                <a:cubicBezTo>
                  <a:pt x="751905" y="3995310"/>
                  <a:pt x="401016" y="3888077"/>
                  <a:pt x="50127" y="3780845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7953484" y="1272456"/>
            <a:ext cx="930801" cy="3824565"/>
          </a:xfrm>
          <a:custGeom>
            <a:avLst/>
            <a:gdLst>
              <a:gd name="connsiteX0" fmla="*/ 0 w 930801"/>
              <a:gd name="connsiteY0" fmla="*/ 3824565 h 3824565"/>
              <a:gd name="connsiteX1" fmla="*/ 835450 w 930801"/>
              <a:gd name="connsiteY1" fmla="*/ 2704892 h 3824565"/>
              <a:gd name="connsiteX2" fmla="*/ 818741 w 930801"/>
              <a:gd name="connsiteY2" fmla="*/ 181448 h 3824565"/>
              <a:gd name="connsiteX3" fmla="*/ 0 w 930801"/>
              <a:gd name="connsiteY3" fmla="*/ 198160 h 382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801" h="3824565">
                <a:moveTo>
                  <a:pt x="0" y="3824565"/>
                </a:moveTo>
                <a:cubicBezTo>
                  <a:pt x="349496" y="3568321"/>
                  <a:pt x="698993" y="3312078"/>
                  <a:pt x="835450" y="2704892"/>
                </a:cubicBezTo>
                <a:cubicBezTo>
                  <a:pt x="971907" y="2097706"/>
                  <a:pt x="957983" y="599237"/>
                  <a:pt x="818741" y="181448"/>
                </a:cubicBezTo>
                <a:cubicBezTo>
                  <a:pt x="679499" y="-236341"/>
                  <a:pt x="0" y="198160"/>
                  <a:pt x="0" y="19816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0" grpId="0" animBg="1"/>
      <p:bldP spid="36" grpId="0" animBg="1"/>
      <p:bldP spid="43" grpId="0" animBg="1"/>
      <p:bldP spid="45" grpId="0" animBg="1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Pivots</a:t>
            </a:r>
            <a:br>
              <a:rPr lang="en-US" dirty="0" smtClean="0"/>
            </a:br>
            <a:r>
              <a:rPr lang="en-US" dirty="0" smtClean="0"/>
              <a:t>Pointing </a:t>
            </a:r>
            <a:r>
              <a:rPr lang="en-US" dirty="0" err="1" smtClean="0">
                <a:latin typeface="Consolas"/>
                <a:cs typeface="Consolas"/>
              </a:rPr>
              <a:t>esp</a:t>
            </a:r>
            <a:r>
              <a:rPr lang="en-US" dirty="0" smtClean="0"/>
              <a:t> to controlled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u="sng" dirty="0" smtClean="0">
                <a:solidFill>
                  <a:srgbClr val="990000"/>
                </a:solidFill>
              </a:rPr>
              <a:t>Fact:</a:t>
            </a:r>
            <a:r>
              <a:rPr lang="en-US" dirty="0" smtClean="0"/>
              <a:t> Functions often access arguments with respect to </a:t>
            </a:r>
            <a:r>
              <a:rPr lang="en-US" dirty="0" err="1" smtClean="0"/>
              <a:t>esp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 err="1" smtClean="0">
                <a:solidFill>
                  <a:schemeClr val="tx2"/>
                </a:solidFill>
              </a:rPr>
              <a:t>Defn</a:t>
            </a:r>
            <a:r>
              <a:rPr lang="en-US" b="1" i="1" u="sng" dirty="0" smtClean="0">
                <a:solidFill>
                  <a:schemeClr val="tx2"/>
                </a:solidFill>
              </a:rPr>
              <a:t>:</a:t>
            </a:r>
            <a:r>
              <a:rPr lang="en-US" dirty="0" smtClean="0"/>
              <a:t> A stack pivot redirects </a:t>
            </a:r>
            <a:r>
              <a:rPr lang="en-US" dirty="0" err="1" smtClean="0"/>
              <a:t>esp</a:t>
            </a:r>
            <a:r>
              <a:rPr lang="en-US" dirty="0" smtClean="0"/>
              <a:t> at attacker-controlled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 smtClean="0">
                <a:solidFill>
                  <a:srgbClr val="990000"/>
                </a:solidFill>
              </a:rPr>
              <a:t>Example: </a:t>
            </a:r>
            <a:r>
              <a:rPr lang="en-US" dirty="0" smtClean="0"/>
              <a:t>Attacker controls heap data pointed to be </a:t>
            </a:r>
            <a:r>
              <a:rPr lang="en-US" dirty="0" smtClean="0">
                <a:latin typeface="Consolas"/>
                <a:cs typeface="Consolas"/>
              </a:rPr>
              <a:t>ESI</a:t>
            </a:r>
            <a:r>
              <a:rPr lang="en-US" dirty="0" smtClean="0"/>
              <a:t>. One stack pivot may be: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xchg</a:t>
            </a:r>
            <a:r>
              <a:rPr lang="en-US" dirty="0" smtClean="0"/>
              <a:t> </a:t>
            </a:r>
            <a:r>
              <a:rPr lang="en-US" dirty="0" err="1" smtClean="0"/>
              <a:t>esi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r>
              <a:rPr lang="en-US" dirty="0" smtClean="0"/>
              <a:t>; ret</a:t>
            </a:r>
            <a:br>
              <a:rPr lang="en-US" dirty="0" smtClean="0"/>
            </a:br>
            <a:r>
              <a:rPr lang="en-US" dirty="0" smtClean="0"/>
              <a:t>Now </a:t>
            </a:r>
            <a:r>
              <a:rPr lang="en-US" dirty="0" err="1" smtClean="0">
                <a:latin typeface="Consolas"/>
                <a:cs typeface="Consolas"/>
              </a:rPr>
              <a:t>esp</a:t>
            </a:r>
            <a:r>
              <a:rPr lang="en-US" dirty="0" smtClean="0"/>
              <a:t> points to the attacker-controlled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i="1" u="sng" dirty="0" smtClean="0">
                <a:solidFill>
                  <a:srgbClr val="990000"/>
                </a:solidFill>
              </a:rPr>
              <a:t>Thorough introduction:</a:t>
            </a:r>
            <a:br>
              <a:rPr lang="en-US" b="1" i="1" u="sng" dirty="0" smtClean="0">
                <a:solidFill>
                  <a:srgbClr val="990000"/>
                </a:solidFill>
              </a:rPr>
            </a:b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www.corelan.be</a:t>
            </a:r>
            <a:r>
              <a:rPr lang="en-US" dirty="0"/>
              <a:t>/</a:t>
            </a:r>
            <a:r>
              <a:rPr lang="en-US" dirty="0" err="1"/>
              <a:t>index.php</a:t>
            </a:r>
            <a:r>
              <a:rPr lang="en-US" dirty="0"/>
              <a:t>/2010/06/16/exploit-writing-tutorial-part-10-chaining-dep-with-rop-the-rubikstm-cube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u="sng" dirty="0" smtClean="0">
                <a:solidFill>
                  <a:schemeClr val="tx2"/>
                </a:solidFill>
              </a:rPr>
              <a:t>Adopting to Win8:</a:t>
            </a:r>
            <a:endParaRPr lang="en-US" b="1" i="1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vulnfactory.org</a:t>
            </a:r>
            <a:r>
              <a:rPr lang="en-US" dirty="0"/>
              <a:t>/blog/2011/09/21/defeating-windows-8-rop-mitigation/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Disassembling Code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Execution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33400" y="1098602"/>
            <a:ext cx="5635767" cy="5530798"/>
            <a:chOff x="3505200" y="1066800"/>
            <a:chExt cx="5635767" cy="5530798"/>
          </a:xfrm>
        </p:grpSpPr>
        <p:sp>
          <p:nvSpPr>
            <p:cNvPr id="23" name="Rounded Rectangle 22"/>
            <p:cNvSpPr/>
            <p:nvPr/>
          </p:nvSpPr>
          <p:spPr>
            <a:xfrm>
              <a:off x="3505200" y="1263598"/>
              <a:ext cx="2362200" cy="5334000"/>
            </a:xfrm>
            <a:prstGeom prst="roundRect">
              <a:avLst/>
            </a:prstGeom>
            <a:solidFill>
              <a:srgbClr val="92939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b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Process</a:t>
              </a:r>
              <a:br>
                <a:rPr lang="en-US" sz="2800" dirty="0" smtClean="0">
                  <a:solidFill>
                    <a:schemeClr val="bg1"/>
                  </a:solidFill>
                </a:rPr>
              </a:br>
              <a:r>
                <a:rPr lang="en-US" sz="2800" dirty="0" smtClean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38600" y="3657600"/>
              <a:ext cx="1295399" cy="9144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38600" y="4648200"/>
              <a:ext cx="1295399" cy="914400"/>
            </a:xfrm>
            <a:prstGeom prst="roundRect">
              <a:avLst/>
            </a:prstGeom>
            <a:solidFill>
              <a:srgbClr val="F4AB70"/>
            </a:solidFill>
            <a:ln>
              <a:solidFill>
                <a:schemeClr val="bg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Heap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629400" y="2667000"/>
              <a:ext cx="2362200" cy="1066800"/>
            </a:xfrm>
            <a:prstGeom prst="roundRect">
              <a:avLst/>
            </a:prstGeom>
            <a:solidFill>
              <a:srgbClr val="92939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Processor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333999" y="1535668"/>
              <a:ext cx="3806968" cy="1131332"/>
              <a:chOff x="5333999" y="1535668"/>
              <a:chExt cx="3806968" cy="1131332"/>
            </a:xfrm>
          </p:grpSpPr>
          <p:cxnSp>
            <p:nvCxnSpPr>
              <p:cNvPr id="28" name="Elbow Connector 27"/>
              <p:cNvCxnSpPr>
                <a:endCxn id="26" idx="0"/>
              </p:cNvCxnSpPr>
              <p:nvPr/>
            </p:nvCxnSpPr>
            <p:spPr>
              <a:xfrm>
                <a:off x="5333999" y="1997333"/>
                <a:ext cx="2476501" cy="669667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19800" y="1535668"/>
                <a:ext cx="3121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Fetch, decode, execute</a:t>
                </a:r>
                <a:endParaRPr lang="en-US" sz="2400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934200" y="106680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333999" y="3733800"/>
              <a:ext cx="2802637" cy="1840775"/>
              <a:chOff x="5333999" y="3733800"/>
              <a:chExt cx="2802637" cy="1840775"/>
            </a:xfrm>
          </p:grpSpPr>
          <p:cxnSp>
            <p:nvCxnSpPr>
              <p:cNvPr id="32" name="Elbow Connector 31"/>
              <p:cNvCxnSpPr/>
              <p:nvPr/>
            </p:nvCxnSpPr>
            <p:spPr>
              <a:xfrm flipV="1">
                <a:off x="5333999" y="3810000"/>
                <a:ext cx="2476501" cy="381000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endCxn id="26" idx="2"/>
              </p:cNvCxnSpPr>
              <p:nvPr/>
            </p:nvCxnSpPr>
            <p:spPr>
              <a:xfrm flipV="1">
                <a:off x="5333999" y="3733800"/>
                <a:ext cx="2476501" cy="1371600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019800" y="5112910"/>
                <a:ext cx="2116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read and write</a:t>
                </a:r>
                <a:endParaRPr lang="en-US" sz="2400" dirty="0"/>
              </a:p>
            </p:txBody>
          </p:sp>
        </p:grpSp>
      </p:grpSp>
      <p:sp>
        <p:nvSpPr>
          <p:cNvPr id="17" name="Rounded Rectangle 16"/>
          <p:cNvSpPr/>
          <p:nvPr/>
        </p:nvSpPr>
        <p:spPr>
          <a:xfrm>
            <a:off x="1030974" y="1828800"/>
            <a:ext cx="1295399" cy="1696952"/>
          </a:xfrm>
          <a:prstGeom prst="roundRect">
            <a:avLst/>
          </a:prstGeom>
          <a:solidFill>
            <a:srgbClr val="F4AB70"/>
          </a:solidFill>
          <a:ln>
            <a:solidFill>
              <a:schemeClr val="bg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489762" y="2760950"/>
            <a:ext cx="768038" cy="3632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EIP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2133600"/>
            <a:ext cx="914400" cy="4163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2133600"/>
            <a:ext cx="1524000" cy="4163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Dis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219200"/>
            <a:ext cx="70104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user@box:~/l2$ </a:t>
            </a:r>
            <a:r>
              <a:rPr lang="en-US" b="0" dirty="0" err="1" smtClean="0">
                <a:latin typeface="Courier"/>
                <a:cs typeface="Courier"/>
              </a:rPr>
              <a:t>objdump</a:t>
            </a:r>
            <a:r>
              <a:rPr lang="en-US" b="0" dirty="0" smtClean="0">
                <a:latin typeface="Courier"/>
                <a:cs typeface="Courier"/>
              </a:rPr>
              <a:t> -d ./file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...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00000000 &lt;</a:t>
            </a:r>
            <a:r>
              <a:rPr lang="en-US" b="0" dirty="0" err="1" smtClean="0">
                <a:latin typeface="Courier"/>
                <a:cs typeface="Courier"/>
              </a:rPr>
              <a:t>even_sum</a:t>
            </a:r>
            <a:r>
              <a:rPr lang="en-US" b="0" dirty="0" smtClean="0">
                <a:latin typeface="Courier"/>
                <a:cs typeface="Courier"/>
              </a:rPr>
              <a:t>&gt;: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 0:	55         push   %</a:t>
            </a:r>
            <a:r>
              <a:rPr lang="en-US" b="0" dirty="0" err="1" smtClean="0">
                <a:latin typeface="Courier"/>
                <a:cs typeface="Courier"/>
              </a:rPr>
              <a:t>ebp</a:t>
            </a:r>
            <a:endParaRPr lang="en-US" b="0" dirty="0" smtClean="0">
              <a:latin typeface="Courier"/>
              <a:cs typeface="Courier"/>
            </a:endParaRP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 1:	89 e5      </a:t>
            </a:r>
            <a:r>
              <a:rPr lang="en-US" b="0" dirty="0" err="1" smtClean="0">
                <a:latin typeface="Courier"/>
                <a:cs typeface="Courier"/>
              </a:rPr>
              <a:t>mov</a:t>
            </a:r>
            <a:r>
              <a:rPr lang="en-US" b="0" dirty="0" smtClean="0">
                <a:latin typeface="Courier"/>
                <a:cs typeface="Courier"/>
              </a:rPr>
              <a:t>    %</a:t>
            </a:r>
            <a:r>
              <a:rPr lang="en-US" b="0" dirty="0" err="1" smtClean="0">
                <a:latin typeface="Courier"/>
                <a:cs typeface="Courier"/>
              </a:rPr>
              <a:t>esp,%ebp</a:t>
            </a:r>
            <a:endParaRPr lang="en-US" b="0" dirty="0" smtClean="0">
              <a:latin typeface="Courier"/>
              <a:cs typeface="Courier"/>
            </a:endParaRP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 3:	83 </a:t>
            </a:r>
            <a:r>
              <a:rPr lang="en-US" b="0" dirty="0" err="1" smtClean="0">
                <a:latin typeface="Courier"/>
                <a:cs typeface="Courier"/>
              </a:rPr>
              <a:t>ec</a:t>
            </a:r>
            <a:r>
              <a:rPr lang="en-US" b="0" dirty="0" smtClean="0">
                <a:latin typeface="Courier"/>
                <a:cs typeface="Courier"/>
              </a:rPr>
              <a:t> 10   sub    $0x10,%esp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 6:	8b 45 0c   </a:t>
            </a:r>
            <a:r>
              <a:rPr lang="en-US" b="0" dirty="0" err="1" smtClean="0">
                <a:latin typeface="Courier"/>
                <a:cs typeface="Courier"/>
              </a:rPr>
              <a:t>mov</a:t>
            </a:r>
            <a:r>
              <a:rPr lang="en-US" b="0" dirty="0" smtClean="0">
                <a:latin typeface="Courier"/>
                <a:cs typeface="Courier"/>
              </a:rPr>
              <a:t>    0xc(%ebp),%eax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 9:	03 45 08   add    0x8(%ebp),%eax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 </a:t>
            </a:r>
            <a:r>
              <a:rPr lang="en-US" b="0" dirty="0" err="1" smtClean="0">
                <a:latin typeface="Courier"/>
                <a:cs typeface="Courier"/>
              </a:rPr>
              <a:t>c</a:t>
            </a:r>
            <a:r>
              <a:rPr lang="en-US" b="0" dirty="0" smtClean="0">
                <a:latin typeface="Courier"/>
                <a:cs typeface="Courier"/>
              </a:rPr>
              <a:t>:	03 45 10   add    0x10(%ebp),%eax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 </a:t>
            </a:r>
            <a:r>
              <a:rPr lang="en-US" b="0" dirty="0" err="1" smtClean="0">
                <a:latin typeface="Courier"/>
                <a:cs typeface="Courier"/>
              </a:rPr>
              <a:t>f</a:t>
            </a:r>
            <a:r>
              <a:rPr lang="en-US" b="0" dirty="0" smtClean="0">
                <a:latin typeface="Courier"/>
                <a:cs typeface="Courier"/>
              </a:rPr>
              <a:t>:	89 45 </a:t>
            </a:r>
            <a:r>
              <a:rPr lang="en-US" b="0" dirty="0" err="1" smtClean="0">
                <a:latin typeface="Courier"/>
                <a:cs typeface="Courier"/>
              </a:rPr>
              <a:t>fc</a:t>
            </a:r>
            <a:r>
              <a:rPr lang="en-US" b="0" dirty="0" smtClean="0">
                <a:latin typeface="Courier"/>
                <a:cs typeface="Courier"/>
              </a:rPr>
              <a:t>   </a:t>
            </a:r>
            <a:r>
              <a:rPr lang="en-US" b="0" dirty="0" err="1" smtClean="0">
                <a:latin typeface="Courier"/>
                <a:cs typeface="Courier"/>
              </a:rPr>
              <a:t>mov</a:t>
            </a:r>
            <a:r>
              <a:rPr lang="en-US" b="0" dirty="0" smtClean="0">
                <a:latin typeface="Courier"/>
                <a:cs typeface="Courier"/>
              </a:rPr>
              <a:t>    %eax,0xfffffffc(%ebp)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12:	8b 45 </a:t>
            </a:r>
            <a:r>
              <a:rPr lang="en-US" b="0" dirty="0" err="1" smtClean="0">
                <a:latin typeface="Courier"/>
                <a:cs typeface="Courier"/>
              </a:rPr>
              <a:t>fc</a:t>
            </a:r>
            <a:r>
              <a:rPr lang="en-US" b="0" dirty="0" smtClean="0">
                <a:latin typeface="Courier"/>
                <a:cs typeface="Courier"/>
              </a:rPr>
              <a:t>   </a:t>
            </a:r>
            <a:r>
              <a:rPr lang="en-US" b="0" dirty="0" err="1" smtClean="0">
                <a:latin typeface="Courier"/>
                <a:cs typeface="Courier"/>
              </a:rPr>
              <a:t>mov</a:t>
            </a:r>
            <a:r>
              <a:rPr lang="en-US" b="0" dirty="0" smtClean="0">
                <a:latin typeface="Courier"/>
                <a:cs typeface="Courier"/>
              </a:rPr>
              <a:t>    0xfffffffc(%ebp),%eax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15:	83 e0 01   and    $0x1,%eax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18:	84 c0      test   %</a:t>
            </a:r>
            <a:r>
              <a:rPr lang="en-US" b="0" dirty="0" err="1" smtClean="0">
                <a:latin typeface="Courier"/>
                <a:cs typeface="Courier"/>
              </a:rPr>
              <a:t>al,%al</a:t>
            </a:r>
            <a:endParaRPr lang="en-US" b="0" dirty="0" smtClean="0">
              <a:latin typeface="Courier"/>
              <a:cs typeface="Courier"/>
            </a:endParaRP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1a:	74 03      je     1f &lt;even_sum+0x1f&gt;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1c:	ff 45 </a:t>
            </a:r>
            <a:r>
              <a:rPr lang="en-US" b="0" dirty="0" err="1" smtClean="0">
                <a:latin typeface="Courier"/>
                <a:cs typeface="Courier"/>
              </a:rPr>
              <a:t>fc</a:t>
            </a:r>
            <a:r>
              <a:rPr lang="en-US" b="0" dirty="0" smtClean="0">
                <a:latin typeface="Courier"/>
                <a:cs typeface="Courier"/>
              </a:rPr>
              <a:t>   </a:t>
            </a:r>
            <a:r>
              <a:rPr lang="en-US" b="0" dirty="0" err="1" smtClean="0">
                <a:latin typeface="Courier"/>
                <a:cs typeface="Courier"/>
              </a:rPr>
              <a:t>incl</a:t>
            </a:r>
            <a:r>
              <a:rPr lang="en-US" b="0" dirty="0" smtClean="0">
                <a:latin typeface="Courier"/>
                <a:cs typeface="Courier"/>
              </a:rPr>
              <a:t>   0xfffffffc(%ebp)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1f:	8b 45 </a:t>
            </a:r>
            <a:r>
              <a:rPr lang="en-US" b="0" dirty="0" err="1" smtClean="0">
                <a:latin typeface="Courier"/>
                <a:cs typeface="Courier"/>
              </a:rPr>
              <a:t>fc</a:t>
            </a:r>
            <a:r>
              <a:rPr lang="en-US" b="0" dirty="0" smtClean="0">
                <a:latin typeface="Courier"/>
                <a:cs typeface="Courier"/>
              </a:rPr>
              <a:t>   </a:t>
            </a:r>
            <a:r>
              <a:rPr lang="en-US" b="0" dirty="0" err="1" smtClean="0">
                <a:latin typeface="Courier"/>
                <a:cs typeface="Courier"/>
              </a:rPr>
              <a:t>mov</a:t>
            </a:r>
            <a:r>
              <a:rPr lang="en-US" b="0" dirty="0" smtClean="0">
                <a:latin typeface="Courier"/>
                <a:cs typeface="Courier"/>
              </a:rPr>
              <a:t>    0xfffffffc(%ebp),%eax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22:	c9         leave  </a:t>
            </a:r>
          </a:p>
          <a:p>
            <a:pPr algn="l">
              <a:spcBef>
                <a:spcPts val="0"/>
              </a:spcBef>
            </a:pPr>
            <a:r>
              <a:rPr lang="en-US" b="0" dirty="0" smtClean="0">
                <a:latin typeface="Courier"/>
                <a:cs typeface="Courier"/>
              </a:rPr>
              <a:t>  23:	c3         ret </a:t>
            </a:r>
            <a:endParaRPr lang="en-US" b="0" dirty="0">
              <a:latin typeface="Courier"/>
              <a:cs typeface="Courier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838" y="2286000"/>
            <a:ext cx="1500162" cy="533400"/>
          </a:xfrm>
          <a:prstGeom prst="wedgeRoundRectCallout">
            <a:avLst>
              <a:gd name="adj1" fmla="val 78778"/>
              <a:gd name="adj2" fmla="val 20831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724400" y="6297514"/>
            <a:ext cx="3200400" cy="533400"/>
          </a:xfrm>
          <a:prstGeom prst="wedgeRoundRectCallout">
            <a:avLst>
              <a:gd name="adj1" fmla="val -80797"/>
              <a:gd name="adj2" fmla="val -6597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Executable instructions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477000" y="1600200"/>
            <a:ext cx="1905000" cy="533400"/>
          </a:xfrm>
          <a:prstGeom prst="wedgeRoundRectCallout">
            <a:avLst>
              <a:gd name="adj1" fmla="val -126954"/>
              <a:gd name="adj2" fmla="val -6845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Disassemble</a:t>
            </a:r>
          </a:p>
        </p:txBody>
      </p:sp>
    </p:spTree>
    <p:extLst>
      <p:ext uri="{BB962C8B-B14F-4D97-AF65-F5344CB8AC3E}">
        <p14:creationId xmlns:p14="http://schemas.microsoft.com/office/powerpoint/2010/main" val="21581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Linear-Sweep Disassembly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" y="2614724"/>
            <a:ext cx="1905000" cy="6680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Disassembler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EIP</a:t>
            </a:r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64510"/>
              </p:ext>
            </p:extLst>
          </p:nvPr>
        </p:nvGraphicFramePr>
        <p:xfrm>
          <a:off x="1066800" y="16764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0xe5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0xc9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3700" y="1219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Executable Instructions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1104900" y="2057400"/>
            <a:ext cx="0" cy="557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24"/>
          <p:cNvGrpSpPr/>
          <p:nvPr/>
        </p:nvGrpSpPr>
        <p:grpSpPr>
          <a:xfrm>
            <a:off x="2933700" y="2438400"/>
            <a:ext cx="5553012" cy="2081213"/>
            <a:chOff x="2676588" y="2514600"/>
            <a:chExt cx="5553012" cy="2081213"/>
          </a:xfrm>
        </p:grpSpPr>
        <p:pic>
          <p:nvPicPr>
            <p:cNvPr id="13" name="Picture 12" descr="Picture 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6588" y="2514600"/>
              <a:ext cx="5553012" cy="208121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819400" y="3886200"/>
              <a:ext cx="5181600" cy="369332"/>
            </a:xfrm>
            <a:prstGeom prst="rect">
              <a:avLst/>
            </a:prstGeom>
            <a:solidFill>
              <a:srgbClr val="FFFF66">
                <a:alpha val="30000"/>
              </a:srgbClr>
            </a:solidFill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25"/>
          <p:cNvGrpSpPr/>
          <p:nvPr/>
        </p:nvGrpSpPr>
        <p:grpSpPr>
          <a:xfrm>
            <a:off x="381000" y="4595813"/>
            <a:ext cx="5181600" cy="2081728"/>
            <a:chOff x="1843087" y="4595813"/>
            <a:chExt cx="5181600" cy="2081728"/>
          </a:xfrm>
        </p:grpSpPr>
        <p:pic>
          <p:nvPicPr>
            <p:cNvPr id="16" name="Picture 15" descr="Picture 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3087" y="4595813"/>
              <a:ext cx="4938713" cy="1776515"/>
            </a:xfrm>
            <a:prstGeom prst="rect">
              <a:avLst/>
            </a:prstGeom>
          </p:spPr>
        </p:pic>
        <p:pic>
          <p:nvPicPr>
            <p:cNvPr id="17" name="Picture 16" descr="Picture 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3087" y="6354243"/>
              <a:ext cx="4938713" cy="22326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843087" y="6308209"/>
              <a:ext cx="5181600" cy="369332"/>
            </a:xfrm>
            <a:prstGeom prst="rect">
              <a:avLst/>
            </a:prstGeom>
            <a:solidFill>
              <a:srgbClr val="FFFF66">
                <a:alpha val="30000"/>
              </a:srgbClr>
            </a:solidFill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59427" y="3579167"/>
            <a:ext cx="31470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Algorithm: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Decode Instruction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Advance EIP by </a:t>
            </a:r>
            <a:r>
              <a:rPr lang="en-US" sz="2400" dirty="0" err="1" smtClean="0"/>
              <a:t>len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55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Linear-Sweep Disassembly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2614724"/>
            <a:ext cx="1905000" cy="6680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Disassembler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EIP</a:t>
            </a:r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22296"/>
              </p:ext>
            </p:extLst>
          </p:nvPr>
        </p:nvGraphicFramePr>
        <p:xfrm>
          <a:off x="1066800" y="16764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0xe5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0xc9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3700" y="1219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Executable Instructions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2095500" y="2057400"/>
            <a:ext cx="0" cy="557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21" name="Picture 20" descr="Pictur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87364"/>
            <a:ext cx="5993152" cy="156209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07495" y="3657600"/>
            <a:ext cx="5153025" cy="2858833"/>
            <a:chOff x="507495" y="3657600"/>
            <a:chExt cx="5153025" cy="2858833"/>
          </a:xfrm>
        </p:grpSpPr>
        <p:pic>
          <p:nvPicPr>
            <p:cNvPr id="22" name="Picture 21" descr="Picture 4.png"/>
            <p:cNvPicPr>
              <a:picLocks noChangeAspect="1"/>
            </p:cNvPicPr>
            <p:nvPr/>
          </p:nvPicPr>
          <p:blipFill rotWithShape="1">
            <a:blip r:embed="rId3"/>
            <a:srcRect b="69971"/>
            <a:stretch/>
          </p:blipFill>
          <p:spPr>
            <a:xfrm>
              <a:off x="507495" y="3657600"/>
              <a:ext cx="5153025" cy="1560767"/>
            </a:xfrm>
            <a:prstGeom prst="rect">
              <a:avLst/>
            </a:prstGeom>
          </p:spPr>
        </p:pic>
        <p:pic>
          <p:nvPicPr>
            <p:cNvPr id="24" name="Picture 23" descr="Picture 4.png"/>
            <p:cNvPicPr>
              <a:picLocks noChangeAspect="1"/>
            </p:cNvPicPr>
            <p:nvPr/>
          </p:nvPicPr>
          <p:blipFill rotWithShape="1">
            <a:blip r:embed="rId3"/>
            <a:srcRect t="84255" b="-800"/>
            <a:stretch/>
          </p:blipFill>
          <p:spPr>
            <a:xfrm>
              <a:off x="507495" y="5632938"/>
              <a:ext cx="5153025" cy="85993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20666" y="5225534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886200" y="6172200"/>
              <a:ext cx="685800" cy="344233"/>
            </a:xfrm>
            <a:prstGeom prst="ellipse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, %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027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Linear-Sweep Disassembly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19400" y="2614724"/>
            <a:ext cx="1905000" cy="6680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Disassembler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EIP</a:t>
            </a:r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11034"/>
              </p:ext>
            </p:extLst>
          </p:nvPr>
        </p:nvGraphicFramePr>
        <p:xfrm>
          <a:off x="1066800" y="16764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0xe5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0xc9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3700" y="1219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Executable Instructions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771900" y="2057400"/>
            <a:ext cx="0" cy="557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67400" y="5238083"/>
            <a:ext cx="3200401" cy="1066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, %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0" y="3599517"/>
            <a:ext cx="365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Decode Instruction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Advance EIP by </a:t>
            </a:r>
            <a:r>
              <a:rPr lang="en-US" sz="2400" dirty="0" err="1" smtClean="0"/>
              <a:t>len</a:t>
            </a:r>
            <a:endParaRPr lang="en-US" sz="2400" dirty="0" smtClean="0"/>
          </a:p>
        </p:txBody>
      </p:sp>
      <p:sp>
        <p:nvSpPr>
          <p:cNvPr id="3" name="Rounded Rectangular Callout 2"/>
          <p:cNvSpPr/>
          <p:nvPr/>
        </p:nvSpPr>
        <p:spPr>
          <a:xfrm>
            <a:off x="5334000" y="2895600"/>
            <a:ext cx="3124200" cy="990600"/>
          </a:xfrm>
          <a:prstGeom prst="wedgeRoundRectCallout">
            <a:avLst>
              <a:gd name="adj1" fmla="val -94930"/>
              <a:gd name="adj2" fmla="val 69845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Note we don’t follow jumps: we just increment by instruction length</a:t>
            </a:r>
          </a:p>
        </p:txBody>
      </p:sp>
    </p:spTree>
    <p:extLst>
      <p:ext uri="{BB962C8B-B14F-4D97-AF65-F5344CB8AC3E}">
        <p14:creationId xmlns:p14="http://schemas.microsoft.com/office/powerpoint/2010/main" val="21478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Disassemble from any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71900"/>
              </p:ext>
            </p:extLst>
          </p:nvPr>
        </p:nvGraphicFramePr>
        <p:xfrm>
          <a:off x="1752600" y="2667000"/>
          <a:ext cx="7010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0xe5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...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0xc9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914400" y="1752600"/>
            <a:ext cx="1676399" cy="55311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/>
                <a:cs typeface="Consolas"/>
              </a:rPr>
              <a:t>push </a:t>
            </a:r>
            <a:r>
              <a:rPr lang="en-US" sz="2400" dirty="0" err="1" smtClean="0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2049787" y="2293613"/>
            <a:ext cx="342900" cy="632474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31835" y="1569901"/>
            <a:ext cx="1447800" cy="762000"/>
          </a:xfrm>
          <a:prstGeom prst="roundRect">
            <a:avLst/>
          </a:prstGeom>
          <a:ln w="28575" cap="flat" cmpd="sng"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Normal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Execution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743200" y="1752600"/>
            <a:ext cx="3276600" cy="55311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mov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esp</a:t>
            </a:r>
            <a:r>
              <a:rPr lang="en-US" sz="2400" dirty="0">
                <a:solidFill>
                  <a:schemeClr val="bg1"/>
                </a:solidFill>
                <a:latin typeface="Consolas"/>
                <a:cs typeface="Consolas"/>
              </a:rPr>
              <a:t>, %</a:t>
            </a:r>
            <a:r>
              <a:rPr lang="en-US" sz="2400" dirty="0" err="1">
                <a:solidFill>
                  <a:schemeClr val="bg1"/>
                </a:solidFill>
                <a:latin typeface="Consolas"/>
                <a:cs typeface="Consolas"/>
              </a:rPr>
              <a:t>ebp</a:t>
            </a:r>
            <a:endParaRPr lang="en-US" sz="2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3295650" y="2007499"/>
            <a:ext cx="342900" cy="1143000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45284" y="3147251"/>
            <a:ext cx="7853432" cy="2900223"/>
            <a:chOff x="645284" y="3147251"/>
            <a:chExt cx="7853432" cy="2900223"/>
          </a:xfrm>
        </p:grpSpPr>
        <p:grpSp>
          <p:nvGrpSpPr>
            <p:cNvPr id="24" name="Group 23"/>
            <p:cNvGrpSpPr/>
            <p:nvPr/>
          </p:nvGrpSpPr>
          <p:grpSpPr>
            <a:xfrm>
              <a:off x="2590799" y="3147251"/>
              <a:ext cx="1905000" cy="1225374"/>
              <a:chOff x="2590799" y="3147251"/>
              <a:chExt cx="1905000" cy="122537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590799" y="3704575"/>
                <a:ext cx="1905000" cy="668050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Disassembler</a:t>
                </a:r>
                <a:br>
                  <a:rPr lang="en-US" sz="2000" dirty="0" smtClean="0">
                    <a:solidFill>
                      <a:schemeClr val="bg1"/>
                    </a:solidFill>
                  </a:rPr>
                </a:br>
                <a:r>
                  <a:rPr lang="en-US" sz="2000" dirty="0" smtClean="0">
                    <a:solidFill>
                      <a:schemeClr val="bg1"/>
                    </a:solidFill>
                  </a:rPr>
                  <a:t>EIP</a:t>
                </a: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543299" y="3147251"/>
                <a:ext cx="0" cy="5573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5284" y="4662479"/>
              <a:ext cx="785343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It’s perfectly valid to start disassembling from </a:t>
              </a:r>
              <a:br>
                <a:rPr lang="en-US" sz="2800" dirty="0" smtClean="0"/>
              </a:br>
              <a:r>
                <a:rPr lang="en-US" sz="2800" i="1" u="sng" dirty="0" smtClean="0">
                  <a:solidFill>
                    <a:schemeClr val="tx2"/>
                  </a:solidFill>
                </a:rPr>
                <a:t>any</a:t>
              </a:r>
              <a:r>
                <a:rPr lang="en-US" sz="2800" dirty="0" smtClean="0"/>
                <a:t> address. </a:t>
              </a:r>
              <a:br>
                <a:rPr lang="en-US" sz="2800" dirty="0" smtClean="0"/>
              </a:br>
              <a:r>
                <a:rPr lang="en-US" sz="2800" dirty="0" smtClean="0"/>
                <a:t>All byte sequences will have a unique disassembly 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44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Attack Surface: Linux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54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2/1/2012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72DCFC7-CCD2-4D18-A5A6-8AD55EBAF26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4648200" y="1295400"/>
            <a:ext cx="4114800" cy="457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Randomized</a:t>
            </a:r>
          </a:p>
        </p:txBody>
      </p:sp>
      <p:sp>
        <p:nvSpPr>
          <p:cNvPr id="9" name="Rounded Rectangle 8"/>
          <p:cNvSpPr/>
          <p:nvPr>
            <p:custDataLst>
              <p:tags r:id="rId6"/>
            </p:custDataLst>
          </p:nvPr>
        </p:nvSpPr>
        <p:spPr>
          <a:xfrm>
            <a:off x="4895850" y="4191000"/>
            <a:ext cx="3657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10" name="Rounded Rectangle 9"/>
          <p:cNvSpPr/>
          <p:nvPr>
            <p:custDataLst>
              <p:tags r:id="rId7"/>
            </p:custDataLst>
          </p:nvPr>
        </p:nvSpPr>
        <p:spPr>
          <a:xfrm>
            <a:off x="4895850" y="5029200"/>
            <a:ext cx="3657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Heap</a:t>
            </a:r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304800" y="1295400"/>
            <a:ext cx="4114800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Unrandomized</a:t>
            </a:r>
          </a:p>
        </p:txBody>
      </p:sp>
      <p:sp>
        <p:nvSpPr>
          <p:cNvPr id="13" name="Rounded Rectangle 12"/>
          <p:cNvSpPr/>
          <p:nvPr>
            <p:custDataLst>
              <p:tags r:id="rId9"/>
            </p:custDataLst>
          </p:nvPr>
        </p:nvSpPr>
        <p:spPr>
          <a:xfrm>
            <a:off x="533400" y="2286000"/>
            <a:ext cx="3657600" cy="685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Program Image</a:t>
            </a:r>
          </a:p>
        </p:txBody>
      </p:sp>
      <p:sp>
        <p:nvSpPr>
          <p:cNvPr id="14" name="Rounded Rectangle 13"/>
          <p:cNvSpPr/>
          <p:nvPr>
            <p:custDataLst>
              <p:tags r:id="rId10"/>
            </p:custDataLst>
          </p:nvPr>
        </p:nvSpPr>
        <p:spPr>
          <a:xfrm>
            <a:off x="4895850" y="2133600"/>
            <a:ext cx="3657600" cy="1905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Libc</a:t>
            </a:r>
            <a:endParaRPr lang="en-US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31"/>
    </mc:Choice>
    <mc:Fallback xmlns="">
      <p:transition xmlns:p14="http://schemas.microsoft.com/office/powerpoint/2010/main" spd="slow" advTm="10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jumps and returns instead of linear sweep</a:t>
            </a:r>
          </a:p>
          <a:p>
            <a:endParaRPr lang="en-US" dirty="0"/>
          </a:p>
          <a:p>
            <a:r>
              <a:rPr lang="en-US" dirty="0" smtClean="0"/>
              <a:t>Undecidable: indirect jumps</a:t>
            </a:r>
          </a:p>
          <a:p>
            <a:pPr lvl="1"/>
            <a:r>
              <a:rPr lang="en-US" dirty="0" smtClean="0"/>
              <a:t>Where does </a:t>
            </a:r>
            <a:r>
              <a:rPr lang="en-US" dirty="0" err="1" smtClean="0">
                <a:latin typeface="Consolas"/>
                <a:cs typeface="Consolas"/>
              </a:rPr>
              <a:t>jmp</a:t>
            </a:r>
            <a:r>
              <a:rPr lang="en-US" dirty="0" smtClean="0">
                <a:latin typeface="Consolas"/>
                <a:cs typeface="Consolas"/>
              </a:rPr>
              <a:t> *</a:t>
            </a:r>
            <a:r>
              <a:rPr lang="en-US" dirty="0" err="1" smtClean="0">
                <a:latin typeface="Consolas"/>
                <a:cs typeface="Consolas"/>
              </a:rPr>
              <a:t>eax</a:t>
            </a:r>
            <a:r>
              <a:rPr lang="en-US" dirty="0" smtClean="0"/>
              <a:t> 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ROP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6900" y="1751891"/>
            <a:ext cx="54102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Disassemble code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i="1" u="sng" dirty="0" smtClean="0"/>
              <a:t>useful</a:t>
            </a:r>
            <a:r>
              <a:rPr lang="en-US" dirty="0" smtClean="0"/>
              <a:t> code sequences ending in ret as gadgets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Assemble gadgets into desired shellcode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398126" y="1143000"/>
            <a:ext cx="2667000" cy="1447800"/>
          </a:xfrm>
          <a:prstGeom prst="wedgeRoundRectCallout">
            <a:avLst>
              <a:gd name="adj1" fmla="val -79992"/>
              <a:gd name="adj2" fmla="val 8757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Disassemble all sequences ending in </a:t>
            </a:r>
            <a:r>
              <a:rPr lang="en-US" sz="2800" dirty="0" smtClean="0">
                <a:solidFill>
                  <a:schemeClr val="bg1"/>
                </a:solidFill>
                <a:latin typeface="Consolas"/>
                <a:cs typeface="Consolas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3676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ROP: </a:t>
            </a:r>
            <a:r>
              <a:rPr lang="en-US" dirty="0" err="1" smtClean="0"/>
              <a:t>Shacham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66900" y="1751891"/>
            <a:ext cx="5410200" cy="47545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Disassemble code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i="1" u="sng" dirty="0" smtClean="0"/>
              <a:t>useful</a:t>
            </a:r>
            <a:r>
              <a:rPr lang="en-US" dirty="0" smtClean="0"/>
              <a:t> code sequences as gadgets </a:t>
            </a:r>
            <a:r>
              <a:rPr lang="en-US" u="sng" dirty="0" smtClean="0"/>
              <a:t>ending in ret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Assemble gadgets into desired shellcode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42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5990782" y="1600200"/>
            <a:ext cx="2719716" cy="572209"/>
          </a:xfrm>
          <a:prstGeom prst="wedgeRoundRectCallout">
            <a:avLst>
              <a:gd name="adj1" fmla="val -62409"/>
              <a:gd name="adj2" fmla="val 25600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Automatic</a:t>
            </a:r>
            <a:endParaRPr lang="en-US" sz="28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968958" y="5105400"/>
            <a:ext cx="1928698" cy="572209"/>
          </a:xfrm>
          <a:prstGeom prst="wedgeRoundRectCallout">
            <a:avLst>
              <a:gd name="adj1" fmla="val -33298"/>
              <a:gd name="adj2" fmla="val -264099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Manual</a:t>
            </a:r>
            <a:endParaRPr lang="en-US" sz="2800" dirty="0" smtClean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934200" y="2819400"/>
            <a:ext cx="342900" cy="2057400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2550" y="5983234"/>
            <a:ext cx="643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Then Q came along and automated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8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3768804"/>
            <a:ext cx="44550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Questions?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7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Attack Surface: Windows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54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2/1/2012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D72DCFC7-CCD2-4D18-A5A6-8AD55EBAF26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4648200" y="1295400"/>
            <a:ext cx="4114800" cy="457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Randomized</a:t>
            </a:r>
          </a:p>
        </p:txBody>
      </p:sp>
      <p:sp>
        <p:nvSpPr>
          <p:cNvPr id="9" name="Rounded Rectangle 8"/>
          <p:cNvSpPr/>
          <p:nvPr>
            <p:custDataLst>
              <p:tags r:id="rId6"/>
            </p:custDataLst>
          </p:nvPr>
        </p:nvSpPr>
        <p:spPr>
          <a:xfrm>
            <a:off x="4895850" y="4191000"/>
            <a:ext cx="3657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Stack</a:t>
            </a:r>
          </a:p>
        </p:txBody>
      </p:sp>
      <p:sp>
        <p:nvSpPr>
          <p:cNvPr id="10" name="Rounded Rectangle 9"/>
          <p:cNvSpPr/>
          <p:nvPr>
            <p:custDataLst>
              <p:tags r:id="rId7"/>
            </p:custDataLst>
          </p:nvPr>
        </p:nvSpPr>
        <p:spPr>
          <a:xfrm>
            <a:off x="4895850" y="5029200"/>
            <a:ext cx="3657600" cy="6858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Heap</a:t>
            </a:r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304800" y="1295400"/>
            <a:ext cx="4114800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Unrandomized</a:t>
            </a:r>
          </a:p>
        </p:txBody>
      </p:sp>
      <p:sp>
        <p:nvSpPr>
          <p:cNvPr id="13" name="Rounded Rectangle 12"/>
          <p:cNvSpPr/>
          <p:nvPr>
            <p:custDataLst>
              <p:tags r:id="rId9"/>
            </p:custDataLst>
          </p:nvPr>
        </p:nvSpPr>
        <p:spPr>
          <a:xfrm>
            <a:off x="2743200" y="2133600"/>
            <a:ext cx="3657600" cy="685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Program Image</a:t>
            </a:r>
          </a:p>
        </p:txBody>
      </p:sp>
      <p:sp>
        <p:nvSpPr>
          <p:cNvPr id="14" name="Rounded Rectangle 13"/>
          <p:cNvSpPr/>
          <p:nvPr>
            <p:custDataLst>
              <p:tags r:id="rId10"/>
            </p:custDataLst>
          </p:nvPr>
        </p:nvSpPr>
        <p:spPr>
          <a:xfrm>
            <a:off x="2743200" y="2971800"/>
            <a:ext cx="3657600" cy="10668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Libc</a:t>
            </a:r>
            <a:endParaRPr lang="en-US" sz="36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85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31"/>
    </mc:Choice>
    <mc:Fallback xmlns="">
      <p:transition xmlns:p14="http://schemas.microsoft.com/office/powerpoint/2010/main" spd="slow" advTm="103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do we exploit DEP-defended systems where the text section isn’t randomized?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19566"/>
              </p:ext>
            </p:extLst>
          </p:nvPr>
        </p:nvGraphicFramePr>
        <p:xfrm>
          <a:off x="6521704" y="1479548"/>
          <a:ext cx="1461558" cy="4817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2468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(64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bytes)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8003947" y="3110227"/>
            <a:ext cx="1032104" cy="369332"/>
            <a:chOff x="7959243" y="3429000"/>
            <a:chExt cx="103210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4290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ebp</a:t>
              </a:r>
              <a:endParaRPr lang="en-US" dirty="0" smtClean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003947" y="6097085"/>
            <a:ext cx="1006456" cy="369332"/>
            <a:chOff x="7959243" y="3429000"/>
            <a:chExt cx="1006456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8229600" y="3429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%</a:t>
              </a:r>
              <a:r>
                <a:rPr lang="en-US" dirty="0" err="1" smtClean="0"/>
                <a:t>esp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7959243" y="3625334"/>
              <a:ext cx="317196" cy="17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Arc 31"/>
          <p:cNvSpPr/>
          <p:nvPr/>
        </p:nvSpPr>
        <p:spPr>
          <a:xfrm>
            <a:off x="6172200" y="5561514"/>
            <a:ext cx="685800" cy="534486"/>
          </a:xfrm>
          <a:prstGeom prst="arc">
            <a:avLst>
              <a:gd name="adj1" fmla="val 5305641"/>
              <a:gd name="adj2" fmla="val 1647175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/>
          <p:cNvCxnSpPr/>
          <p:nvPr/>
        </p:nvCxnSpPr>
        <p:spPr>
          <a:xfrm flipV="1">
            <a:off x="7983262" y="5410200"/>
            <a:ext cx="824189" cy="3810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26781" y="1447800"/>
            <a:ext cx="1474219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ptr</a:t>
            </a:r>
            <a:r>
              <a:rPr lang="en-US" sz="2000" dirty="0" smtClean="0">
                <a:solidFill>
                  <a:schemeClr val="bg1"/>
                </a:solidFill>
              </a:rPr>
              <a:t> to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“/bin/</a:t>
            </a:r>
            <a:r>
              <a:rPr lang="en-US" sz="2000" dirty="0" err="1" smtClean="0">
                <a:solidFill>
                  <a:schemeClr val="bg1"/>
                </a:solidFill>
              </a:rPr>
              <a:t>sh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21704" y="2590800"/>
            <a:ext cx="1474219" cy="39850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&amp;system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3400" y="3315831"/>
            <a:ext cx="533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we don’t know the absolute address </a:t>
            </a:r>
            <a:r>
              <a:rPr lang="en-US" sz="2800" dirty="0" smtClean="0"/>
              <a:t>to </a:t>
            </a:r>
            <a:r>
              <a:rPr lang="en-US" sz="2800" dirty="0"/>
              <a:t>“/bin/</a:t>
            </a:r>
            <a:r>
              <a:rPr lang="en-US" sz="2800" dirty="0" err="1" smtClean="0"/>
              <a:t>sh</a:t>
            </a:r>
            <a:r>
              <a:rPr lang="en-US" sz="2800" dirty="0" smtClean="0"/>
              <a:t>”?</a:t>
            </a:r>
          </a:p>
          <a:p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objdump</a:t>
            </a:r>
            <a:r>
              <a:rPr lang="en-US" sz="2800" dirty="0" smtClean="0"/>
              <a:t> gives addresses, but we don’t know ASLR constants)</a:t>
            </a:r>
            <a:endParaRPr lang="en-US" sz="28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05691" y="1447800"/>
            <a:ext cx="5305926" cy="1501273"/>
          </a:xfrm>
          <a:prstGeom prst="wedgeRoundRectCallout">
            <a:avLst>
              <a:gd name="adj1" fmla="val 60597"/>
              <a:gd name="adj2" fmla="val -20032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Find an instruction sequence, aka </a:t>
            </a:r>
            <a:r>
              <a:rPr lang="en-US" sz="2800" i="1" u="sng" dirty="0" smtClean="0">
                <a:solidFill>
                  <a:schemeClr val="bg1"/>
                </a:solidFill>
              </a:rPr>
              <a:t>gadget</a:t>
            </a:r>
            <a:r>
              <a:rPr lang="en-US" sz="2800" dirty="0" smtClean="0">
                <a:solidFill>
                  <a:schemeClr val="bg1"/>
                </a:solidFill>
              </a:rPr>
              <a:t>, to calculate the address at exploit time.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27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9"/>
    </mc:Choice>
    <mc:Fallback xmlns="">
      <p:transition xmlns:p14="http://schemas.microsoft.com/office/powerpoint/2010/main" spd="slow" advTm="6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48050"/>
              </p:ext>
            </p:extLst>
          </p:nvPr>
        </p:nvGraphicFramePr>
        <p:xfrm>
          <a:off x="6521704" y="2209800"/>
          <a:ext cx="1461558" cy="428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58"/>
              </a:tblGrid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argc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addr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caller’s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ebp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7134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sz="18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“/bin/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sh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argv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7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buf</a:t>
                      </a:r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510418" y="1889478"/>
            <a:ext cx="1474219" cy="146332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gadgets to compute </a:t>
            </a:r>
            <a:r>
              <a:rPr lang="en-US" sz="2000" dirty="0" err="1" smtClean="0">
                <a:solidFill>
                  <a:schemeClr val="bg1"/>
                </a:solidFill>
              </a:rPr>
              <a:t>ptr</a:t>
            </a:r>
            <a:r>
              <a:rPr lang="en-US" sz="2000" dirty="0" smtClean="0">
                <a:solidFill>
                  <a:schemeClr val="bg1"/>
                </a:solidFill>
              </a:rPr>
              <a:t> to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“/bin/</a:t>
            </a:r>
            <a:r>
              <a:rPr lang="en-US" sz="2000" dirty="0" err="1" smtClean="0">
                <a:solidFill>
                  <a:schemeClr val="bg1"/>
                </a:solidFill>
              </a:rPr>
              <a:t>sh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4112" y="1506498"/>
            <a:ext cx="1474219" cy="39850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&amp;system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5422" y="2337065"/>
            <a:ext cx="5029200" cy="317009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Idea!</a:t>
            </a:r>
          </a:p>
          <a:p>
            <a:r>
              <a:rPr lang="en-US" sz="2400" dirty="0" smtClean="0"/>
              <a:t>Get a copy of ESP to calculate address of </a:t>
            </a:r>
            <a:br>
              <a:rPr lang="en-US" sz="2400" dirty="0" smtClean="0"/>
            </a:br>
            <a:r>
              <a:rPr lang="en-US" sz="2400" dirty="0" smtClean="0"/>
              <a:t>“/bin/</a:t>
            </a:r>
            <a:r>
              <a:rPr lang="en-US" sz="2400" dirty="0" err="1" smtClean="0"/>
              <a:t>sh</a:t>
            </a:r>
            <a:r>
              <a:rPr lang="en-US" sz="2400" dirty="0" smtClean="0"/>
              <a:t>” on randomized stack.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overcomes ASLR because ASLR only protects against knowing absolute addresses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510072" y="609600"/>
            <a:ext cx="1474219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Computed “/bin/</a:t>
            </a:r>
            <a:r>
              <a:rPr lang="en-US" sz="2000" dirty="0" err="1" smtClean="0">
                <a:solidFill>
                  <a:schemeClr val="bg1"/>
                </a:solidFill>
              </a:rPr>
              <a:t>sh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44128" y="885712"/>
            <a:ext cx="2072128" cy="1687866"/>
            <a:chOff x="4344128" y="885712"/>
            <a:chExt cx="2072128" cy="1687866"/>
          </a:xfrm>
        </p:grpSpPr>
        <p:sp>
          <p:nvSpPr>
            <p:cNvPr id="24" name="Freeform 23"/>
            <p:cNvSpPr/>
            <p:nvPr/>
          </p:nvSpPr>
          <p:spPr>
            <a:xfrm>
              <a:off x="5346858" y="885712"/>
              <a:ext cx="1069398" cy="1687866"/>
            </a:xfrm>
            <a:custGeom>
              <a:avLst/>
              <a:gdLst>
                <a:gd name="connsiteX0" fmla="*/ 1069398 w 1069398"/>
                <a:gd name="connsiteY0" fmla="*/ 1687866 h 1687866"/>
                <a:gd name="connsiteX1" fmla="*/ 22 w 1069398"/>
                <a:gd name="connsiteY1" fmla="*/ 601615 h 1687866"/>
                <a:gd name="connsiteX2" fmla="*/ 1035980 w 1069398"/>
                <a:gd name="connsiteY2" fmla="*/ 0 h 168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398" h="1687866">
                  <a:moveTo>
                    <a:pt x="1069398" y="1687866"/>
                  </a:moveTo>
                  <a:cubicBezTo>
                    <a:pt x="537495" y="1285396"/>
                    <a:pt x="5592" y="882926"/>
                    <a:pt x="22" y="601615"/>
                  </a:cubicBezTo>
                  <a:cubicBezTo>
                    <a:pt x="-5548" y="320304"/>
                    <a:pt x="1035980" y="0"/>
                    <a:pt x="1035980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4128" y="1200090"/>
              <a:ext cx="9797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Writes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5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380" y="2218130"/>
            <a:ext cx="6951274" cy="7536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Oriented Programming Techniques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44624" y="3352800"/>
            <a:ext cx="6951274" cy="1500187"/>
          </a:xfrm>
        </p:spPr>
        <p:txBody>
          <a:bodyPr/>
          <a:lstStyle/>
          <a:p>
            <a:r>
              <a:rPr lang="en-US" dirty="0" smtClean="0"/>
              <a:t>Return chaining</a:t>
            </a:r>
          </a:p>
          <a:p>
            <a:r>
              <a:rPr lang="en-US" dirty="0" smtClean="0"/>
              <a:t>Semantic equivalence</a:t>
            </a:r>
          </a:p>
          <a:p>
            <a:r>
              <a:rPr lang="en-US" dirty="0" smtClean="0"/>
              <a:t>ROP on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wif0Q2wfUwWj2sLplz8m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8MS2gBQXCEpWuSDu3vXPz"/>
  <p:tag name="TIMING" val="|0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7DPhINVcCe8ymPK7GsTpp"/>
  <p:tag name="TIMING" val="|10.7|35.3|37.8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yLQNzf2Ue1FxAqKCTnP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arD559oIA9H3wRf12H5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5Kb460FfVkwiBp9taSv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PwUSmSk7Ho7RlSU13o2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xdgQRzxcCCSzVEadDNU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aJ3hz8P7t4hrZGCw0Kz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ZLXgRPKfqqKo3wMA0pn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0nLvgH7m8WbqM2Rwnlp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kANPGUMKJmF3Aejea32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7DPhINVcCe8ymPK7GsTpp"/>
  <p:tag name="TIMING" val="|10.7|35.3|37.8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yLQNzf2Ue1FxAqKCTnP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arD559oIA9H3wRf12H5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i5Kb460FfVkwiBp9taSv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PwUSmSk7Ho7RlSU13o2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xdgQRzxcCCSzVEadDNUN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aJ3hz8P7t4hrZGCw0Kzv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ZLXgRPKfqqKo3wMA0pnv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D0nLvgH7m8WbqM2Rwnlp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kANPGUMKJmF3Aejea32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8MS2gBQXCEpWuSDu3vXPz"/>
  <p:tag name="TIMING" val="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GEoAvjVPqRiXvySsAiw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IEdv18DG593JvVXcctEip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 cap="flat" cmpd="sng">
          <a:miter lim="800000"/>
        </a:ln>
      </a:spPr>
      <a:bodyPr wrap="square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1504</Words>
  <Application>Microsoft Office PowerPoint</Application>
  <PresentationFormat>On-screen Show (4:3)</PresentationFormat>
  <Paragraphs>559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</vt:lpstr>
      <vt:lpstr>Consolas</vt:lpstr>
      <vt:lpstr>Courier</vt:lpstr>
      <vt:lpstr>template</vt:lpstr>
      <vt:lpstr>PowerPoint Presentation</vt:lpstr>
      <vt:lpstr>Control Flow Hijack:  Always control + computation</vt:lpstr>
      <vt:lpstr>Motivation: Return-to-libc Attack</vt:lpstr>
      <vt:lpstr>Attack Surface: Linux</vt:lpstr>
      <vt:lpstr>Attack Surface: Windows</vt:lpstr>
      <vt:lpstr>PowerPoint Presentation</vt:lpstr>
      <vt:lpstr>PowerPoint Presentation</vt:lpstr>
      <vt:lpstr>PowerPoint Presentation</vt:lpstr>
      <vt:lpstr>Return Oriented Programming Techniques</vt:lpstr>
      <vt:lpstr>Return Chaining</vt:lpstr>
      <vt:lpstr>Return Chaining</vt:lpstr>
      <vt:lpstr>There are many  semantically equivalent  ways to achieve the same net shellcode effect</vt:lpstr>
      <vt:lpstr>Equivalence</vt:lpstr>
      <vt:lpstr>Gadgets</vt:lpstr>
      <vt:lpstr>Gadgets</vt:lpstr>
      <vt:lpstr>Gadgets</vt:lpstr>
      <vt:lpstr>Gadgets</vt:lpstr>
      <vt:lpstr>Gadgets</vt:lpstr>
      <vt:lpstr>Equivalence</vt:lpstr>
      <vt:lpstr>Gadgets</vt:lpstr>
      <vt:lpstr>ROP Programming</vt:lpstr>
      <vt:lpstr>PowerPoint Presentation</vt:lpstr>
      <vt:lpstr>ROP Overview</vt:lpstr>
      <vt:lpstr>Return-Oriented Programming (ROP)</vt:lpstr>
      <vt:lpstr>Return-Oriented Programming (ROP)</vt:lpstr>
      <vt:lpstr>Quiz</vt:lpstr>
      <vt:lpstr>Quiz</vt:lpstr>
      <vt:lpstr>ROPing Windows</vt:lpstr>
      <vt:lpstr>VirtualProtect Diagram</vt:lpstr>
      <vt:lpstr>ROPing Windows: An Example Exploit (pre-Win 8)</vt:lpstr>
      <vt:lpstr>Stack Pivots Pointing esp to controlled data</vt:lpstr>
      <vt:lpstr>Other References</vt:lpstr>
      <vt:lpstr>Disassembling Code</vt:lpstr>
      <vt:lpstr>Recall: Execution Model</vt:lpstr>
      <vt:lpstr>Disassembly</vt:lpstr>
      <vt:lpstr>Linear-Sweep Disassembly</vt:lpstr>
      <vt:lpstr>Linear-Sweep Disassembly</vt:lpstr>
      <vt:lpstr>Linear-Sweep Disassembly</vt:lpstr>
      <vt:lpstr>Disassemble from any address</vt:lpstr>
      <vt:lpstr>Recursive Descent</vt:lpstr>
      <vt:lpstr>ROP Programming</vt:lpstr>
      <vt:lpstr>ROP: Shacham et al.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2014-09-18T14:20:40Z</dcterms:created>
  <dcterms:modified xsi:type="dcterms:W3CDTF">2014-09-18T14:20:45Z</dcterms:modified>
</cp:coreProperties>
</file>