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92" r:id="rId15"/>
    <p:sldId id="293" r:id="rId16"/>
    <p:sldId id="294" r:id="rId17"/>
    <p:sldId id="295" r:id="rId18"/>
    <p:sldId id="29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150" autoAdjust="0"/>
    <p:restoredTop sz="90709" autoAdjust="0"/>
  </p:normalViewPr>
  <p:slideViewPr>
    <p:cSldViewPr snapToGrid="0" snapToObjects="1">
      <p:cViewPr varScale="1">
        <p:scale>
          <a:sx n="85" d="100"/>
          <a:sy n="85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4D1BE-51B8-2944-AD4A-5500DFD7A47D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D9BBD-9256-9646-9E53-AA35FB76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D9BBD-9256-9646-9E53-AA35FB76F93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2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9829-3C23-A945-B2EC-6A645BCE48BA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7D5D-9BEF-8744-A78A-22913CF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691"/>
            <a:ext cx="7772400" cy="2276270"/>
          </a:xfrm>
        </p:spPr>
        <p:txBody>
          <a:bodyPr/>
          <a:lstStyle/>
          <a:p>
            <a:r>
              <a:rPr lang="en-US" dirty="0" smtClean="0"/>
              <a:t>CNIT 127: Exploit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 1: Before you begin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65" y="2599957"/>
            <a:ext cx="3251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dynamic variables</a:t>
            </a:r>
          </a:p>
          <a:p>
            <a:r>
              <a:rPr lang="en-US" dirty="0" smtClean="0"/>
              <a:t>Roughly First In First Out (FIFO)</a:t>
            </a:r>
          </a:p>
          <a:p>
            <a:r>
              <a:rPr lang="en-US" dirty="0" smtClean="0"/>
              <a:t>Grows up in address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2800"/>
          </a:xfrm>
        </p:spPr>
        <p:txBody>
          <a:bodyPr/>
          <a:lstStyle/>
          <a:p>
            <a:r>
              <a:rPr lang="en-US" dirty="0" smtClean="0"/>
              <a:t>Program Layout in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79" y="6091764"/>
            <a:ext cx="8077021" cy="5503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link Ch 1a (.</a:t>
            </a:r>
            <a:r>
              <a:rPr lang="en-US" sz="2800" dirty="0" err="1" smtClean="0"/>
              <a:t>bss</a:t>
            </a:r>
            <a:r>
              <a:rPr lang="en-US" sz="2800" dirty="0" smtClean="0"/>
              <a:t> = Block Started by Symbols)</a:t>
            </a:r>
            <a:endParaRPr lang="en-US" sz="2800" dirty="0"/>
          </a:p>
        </p:txBody>
      </p:sp>
      <p:pic>
        <p:nvPicPr>
          <p:cNvPr id="4" name="Picture 3" descr="linuxFlexibleAddressSpaceLay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9" y="973666"/>
            <a:ext cx="6078888" cy="49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3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45600" y="457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versions for each type of processor</a:t>
            </a:r>
          </a:p>
          <a:p>
            <a:r>
              <a:rPr lang="en-US" dirty="0" smtClean="0"/>
              <a:t>x86 – 32-bit Intel (most common)</a:t>
            </a:r>
          </a:p>
          <a:p>
            <a:r>
              <a:rPr lang="en-US" dirty="0" smtClean="0"/>
              <a:t>x64 – 64-bit Intel</a:t>
            </a:r>
          </a:p>
          <a:p>
            <a:r>
              <a:rPr lang="en-US" dirty="0" smtClean="0"/>
              <a:t>SPARC, PowerPC, MIPS, ARM – others</a:t>
            </a:r>
          </a:p>
          <a:p>
            <a:r>
              <a:rPr lang="en-US" dirty="0" smtClean="0"/>
              <a:t>Windows runs on x86 or x64</a:t>
            </a:r>
          </a:p>
          <a:p>
            <a:r>
              <a:rPr lang="en-US" dirty="0" smtClean="0"/>
              <a:t>x64 machines can run x86 programs</a:t>
            </a:r>
          </a:p>
          <a:p>
            <a:r>
              <a:rPr lang="en-US" dirty="0" smtClean="0"/>
              <a:t>Most malware is designed for x86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Mnemonic </a:t>
            </a:r>
            <a:r>
              <a:rPr lang="en-US" dirty="0" smtClean="0"/>
              <a:t>followed by </a:t>
            </a:r>
            <a:r>
              <a:rPr lang="en-US" b="1" dirty="0" smtClean="0"/>
              <a:t>operands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 0x42</a:t>
            </a:r>
          </a:p>
          <a:p>
            <a:pPr lvl="1"/>
            <a:r>
              <a:rPr lang="en-US" dirty="0" smtClean="0"/>
              <a:t>Move into Extended C register the value 42 (hex)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 is 0xB9 in hexadecimal</a:t>
            </a:r>
          </a:p>
          <a:p>
            <a:r>
              <a:rPr lang="en-US" dirty="0" smtClean="0"/>
              <a:t>The value 42 is 0x4200000000</a:t>
            </a:r>
          </a:p>
          <a:p>
            <a:r>
              <a:rPr lang="en-US" dirty="0" smtClean="0"/>
              <a:t>In binary this instruction is</a:t>
            </a:r>
          </a:p>
          <a:p>
            <a:r>
              <a:rPr lang="en-US" dirty="0" smtClean="0"/>
              <a:t>0xB942000000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4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Big-Endian</a:t>
            </a:r>
          </a:p>
          <a:p>
            <a:pPr lvl="1"/>
            <a:r>
              <a:rPr lang="en-US" dirty="0" smtClean="0"/>
              <a:t>Most significant byte first</a:t>
            </a:r>
          </a:p>
          <a:p>
            <a:pPr lvl="1"/>
            <a:r>
              <a:rPr lang="en-US" dirty="0" smtClean="0"/>
              <a:t>0x42 as a 64-bit value would be 0x00000042</a:t>
            </a:r>
          </a:p>
          <a:p>
            <a:r>
              <a:rPr lang="en-US" dirty="0" smtClean="0"/>
              <a:t>Little-Endian</a:t>
            </a:r>
          </a:p>
          <a:p>
            <a:pPr lvl="1"/>
            <a:r>
              <a:rPr lang="en-US" dirty="0" smtClean="0"/>
              <a:t>Least significant byte first</a:t>
            </a:r>
          </a:p>
          <a:p>
            <a:pPr lvl="1"/>
            <a:r>
              <a:rPr lang="en-US" dirty="0"/>
              <a:t>0x42 as a 64-bit value would be </a:t>
            </a:r>
            <a:r>
              <a:rPr lang="en-US" dirty="0" smtClean="0"/>
              <a:t>0x42000000</a:t>
            </a:r>
          </a:p>
          <a:p>
            <a:r>
              <a:rPr lang="en-US" dirty="0" smtClean="0"/>
              <a:t>Network data uses big-endian</a:t>
            </a:r>
          </a:p>
          <a:p>
            <a:r>
              <a:rPr lang="en-US" dirty="0" smtClean="0"/>
              <a:t>x86 programs use little-endian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4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127.0.0.1, or in hex, 7F 00 00 01</a:t>
            </a:r>
          </a:p>
          <a:p>
            <a:r>
              <a:rPr lang="en-US" dirty="0" smtClean="0"/>
              <a:t>Sent over the network as 0x7F000001</a:t>
            </a:r>
          </a:p>
          <a:p>
            <a:r>
              <a:rPr lang="en-US" dirty="0" smtClean="0"/>
              <a:t>Stored in RAM as 0x0100007F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Immediate</a:t>
            </a:r>
          </a:p>
          <a:p>
            <a:pPr lvl="1"/>
            <a:r>
              <a:rPr lang="en-US" dirty="0" smtClean="0"/>
              <a:t>Fixed values like –x42</a:t>
            </a:r>
          </a:p>
          <a:p>
            <a:r>
              <a:rPr lang="en-US" b="1" dirty="0" smtClean="0"/>
              <a:t>Register</a:t>
            </a:r>
          </a:p>
          <a:p>
            <a:pPr lvl="1"/>
            <a:r>
              <a:rPr lang="en-US" dirty="0" smtClean="0"/>
              <a:t>eax, ebx, </a:t>
            </a:r>
            <a:r>
              <a:rPr lang="en-US" dirty="0" err="1" smtClean="0"/>
              <a:t>ecx</a:t>
            </a:r>
            <a:r>
              <a:rPr lang="en-US" dirty="0" smtClean="0"/>
              <a:t>, and so on</a:t>
            </a:r>
          </a:p>
          <a:p>
            <a:r>
              <a:rPr lang="en-US" b="1" dirty="0" smtClean="0"/>
              <a:t>Memory address</a:t>
            </a:r>
          </a:p>
          <a:p>
            <a:pPr lvl="1"/>
            <a:r>
              <a:rPr lang="en-US" dirty="0" smtClean="0"/>
              <a:t>Denoted with brackets, like [eax]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7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9-01 at 6.1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9" y="1566863"/>
            <a:ext cx="6972300" cy="45593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11808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registers</a:t>
            </a:r>
          </a:p>
          <a:p>
            <a:pPr lvl="1"/>
            <a:r>
              <a:rPr lang="en-US" dirty="0" smtClean="0"/>
              <a:t>Used by the CPU during execution</a:t>
            </a:r>
          </a:p>
          <a:p>
            <a:r>
              <a:rPr lang="en-US" dirty="0" smtClean="0"/>
              <a:t>Segment registers</a:t>
            </a:r>
          </a:p>
          <a:p>
            <a:pPr lvl="1"/>
            <a:r>
              <a:rPr lang="en-US" dirty="0" smtClean="0"/>
              <a:t>Used to track sections of memory</a:t>
            </a:r>
          </a:p>
          <a:p>
            <a:r>
              <a:rPr lang="en-US" dirty="0" smtClean="0"/>
              <a:t>Status flags</a:t>
            </a:r>
          </a:p>
          <a:p>
            <a:pPr lvl="1"/>
            <a:r>
              <a:rPr lang="en-US" dirty="0" smtClean="0"/>
              <a:t>Used to make decisions</a:t>
            </a:r>
          </a:p>
          <a:p>
            <a:r>
              <a:rPr lang="en-US" dirty="0" smtClean="0"/>
              <a:t>Instruction pointer</a:t>
            </a:r>
          </a:p>
          <a:p>
            <a:pPr lvl="1"/>
            <a:r>
              <a:rPr lang="en-US" dirty="0" smtClean="0"/>
              <a:t>Address of next instruction to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registers are all 32 bits in size</a:t>
            </a:r>
          </a:p>
          <a:p>
            <a:pPr lvl="1"/>
            <a:r>
              <a:rPr lang="en-US" dirty="0" smtClean="0"/>
              <a:t>Can be referenced as either 32bits (edx) or 16 bits (dx)</a:t>
            </a:r>
          </a:p>
          <a:p>
            <a:r>
              <a:rPr lang="en-US" dirty="0" smtClean="0"/>
              <a:t>Four registers (eax, ebx, </a:t>
            </a:r>
            <a:r>
              <a:rPr lang="en-US" dirty="0" err="1" smtClean="0"/>
              <a:t>ecx</a:t>
            </a:r>
            <a:r>
              <a:rPr lang="en-US" dirty="0" smtClean="0"/>
              <a:t>, edx) can also be referenced as 8-bit values</a:t>
            </a:r>
          </a:p>
          <a:p>
            <a:pPr lvl="1"/>
            <a:r>
              <a:rPr lang="en-US" dirty="0" smtClean="0"/>
              <a:t>AL is lowest 8 bits</a:t>
            </a:r>
          </a:p>
          <a:p>
            <a:pPr lvl="1"/>
            <a:r>
              <a:rPr lang="en-US" dirty="0" smtClean="0"/>
              <a:t>AH is higher 8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7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6.2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04863"/>
            <a:ext cx="77343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8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store data or memory addresses</a:t>
            </a:r>
          </a:p>
          <a:p>
            <a:r>
              <a:rPr lang="en-US" dirty="0" smtClean="0"/>
              <a:t>Normally interchangeable</a:t>
            </a:r>
          </a:p>
          <a:p>
            <a:r>
              <a:rPr lang="en-US" dirty="0" smtClean="0"/>
              <a:t>Some instructions reference specific registers</a:t>
            </a:r>
          </a:p>
          <a:p>
            <a:pPr lvl="1"/>
            <a:r>
              <a:rPr lang="en-US" dirty="0" smtClean="0"/>
              <a:t>Multiplication and division use EAX and EDX</a:t>
            </a:r>
          </a:p>
          <a:p>
            <a:r>
              <a:rPr lang="en-US" b="1" dirty="0" smtClean="0"/>
              <a:t>Conventions</a:t>
            </a:r>
          </a:p>
          <a:p>
            <a:pPr lvl="1"/>
            <a:r>
              <a:rPr lang="en-US" dirty="0" smtClean="0"/>
              <a:t>Compilers use registers in consistent ways</a:t>
            </a:r>
          </a:p>
          <a:p>
            <a:pPr lvl="1"/>
            <a:r>
              <a:rPr lang="en-US" dirty="0" smtClean="0"/>
              <a:t>EAX contains the return value for function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EFLAGS is a status register</a:t>
            </a:r>
          </a:p>
          <a:p>
            <a:r>
              <a:rPr lang="en-US" dirty="0" smtClean="0"/>
              <a:t>32 bits in size</a:t>
            </a:r>
          </a:p>
          <a:p>
            <a:r>
              <a:rPr lang="en-US" dirty="0" smtClean="0"/>
              <a:t>Each bit is a flag</a:t>
            </a:r>
          </a:p>
          <a:p>
            <a:r>
              <a:rPr lang="en-US" dirty="0" smtClean="0"/>
              <a:t>SET (1) or Cleared (0)</a:t>
            </a:r>
          </a:p>
        </p:txBody>
      </p:sp>
    </p:spTree>
    <p:extLst>
      <p:ext uri="{BB962C8B-B14F-4D97-AF65-F5344CB8AC3E}">
        <p14:creationId xmlns:p14="http://schemas.microsoft.com/office/powerpoint/2010/main" val="129420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42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ZF</a:t>
            </a:r>
            <a:r>
              <a:rPr lang="en-US" dirty="0" smtClean="0"/>
              <a:t> Zero flag</a:t>
            </a:r>
          </a:p>
          <a:p>
            <a:pPr lvl="1"/>
            <a:r>
              <a:rPr lang="en-US" dirty="0" smtClean="0"/>
              <a:t>Set when the result of an operation is zero</a:t>
            </a:r>
          </a:p>
          <a:p>
            <a:r>
              <a:rPr lang="en-US" b="1" dirty="0" smtClean="0"/>
              <a:t>CF</a:t>
            </a:r>
            <a:r>
              <a:rPr lang="en-US" dirty="0" smtClean="0"/>
              <a:t> Carry flag</a:t>
            </a:r>
          </a:p>
          <a:p>
            <a:pPr lvl="1"/>
            <a:r>
              <a:rPr lang="en-US" dirty="0" smtClean="0"/>
              <a:t>Set when result is too large or small for destination</a:t>
            </a:r>
          </a:p>
          <a:p>
            <a:r>
              <a:rPr lang="en-US" b="1" dirty="0" smtClean="0"/>
              <a:t>SF</a:t>
            </a:r>
            <a:r>
              <a:rPr lang="en-US" dirty="0" smtClean="0"/>
              <a:t> Sign Flag</a:t>
            </a:r>
          </a:p>
          <a:p>
            <a:pPr lvl="1"/>
            <a:r>
              <a:rPr lang="en-US" dirty="0" smtClean="0"/>
              <a:t>Set when result is negative, or when most significant bit is set after arithmetic</a:t>
            </a:r>
          </a:p>
          <a:p>
            <a:r>
              <a:rPr lang="en-US" b="1" dirty="0" smtClean="0"/>
              <a:t>TF </a:t>
            </a:r>
            <a:r>
              <a:rPr lang="en-US" dirty="0" smtClean="0"/>
              <a:t>Trap Flag</a:t>
            </a:r>
          </a:p>
          <a:p>
            <a:pPr lvl="1"/>
            <a:r>
              <a:rPr lang="en-US" dirty="0" smtClean="0"/>
              <a:t>Used for debugging—if set, processor executes only one instruction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54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EIP (Extended Instruction Pointer)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memory address of the next instruction to be executed</a:t>
            </a:r>
          </a:p>
          <a:p>
            <a:r>
              <a:rPr lang="en-US" dirty="0" smtClean="0"/>
              <a:t>If EIP contains wrong data, the CPU will fetch non-legitimate instructions and crash</a:t>
            </a:r>
          </a:p>
          <a:p>
            <a:r>
              <a:rPr lang="en-US" dirty="0" smtClean="0"/>
              <a:t>Buffer overflows target 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0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</a:t>
            </a:r>
            <a:r>
              <a:rPr lang="en-US" dirty="0" smtClean="0"/>
              <a:t> destination, source</a:t>
            </a:r>
          </a:p>
          <a:p>
            <a:pPr lvl="1"/>
            <a:r>
              <a:rPr lang="en-US" dirty="0" smtClean="0"/>
              <a:t>Moves data from one location to another</a:t>
            </a:r>
          </a:p>
          <a:p>
            <a:r>
              <a:rPr lang="en-US" dirty="0" smtClean="0"/>
              <a:t>Intel format is favored by Windows developers, with destination first</a:t>
            </a:r>
          </a:p>
          <a:p>
            <a:r>
              <a:rPr lang="en-US" dirty="0" smtClean="0"/>
              <a:t>Remember indirect addressing</a:t>
            </a:r>
          </a:p>
          <a:p>
            <a:pPr lvl="1"/>
            <a:r>
              <a:rPr lang="en-US" dirty="0" smtClean="0"/>
              <a:t>[ebx] means the memory location pointed to by EBX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0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6.3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819984"/>
            <a:ext cx="8051800" cy="467004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0913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 (Load Effective Address)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 destination, source</a:t>
            </a:r>
          </a:p>
          <a:p>
            <a:r>
              <a:rPr lang="en-US" dirty="0" smtClean="0"/>
              <a:t>lea eax, [ebx+8]</a:t>
            </a:r>
          </a:p>
          <a:p>
            <a:pPr lvl="1"/>
            <a:r>
              <a:rPr lang="en-US" dirty="0" smtClean="0"/>
              <a:t>Puts ebx + 8 into eax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eax, [ebx+8]</a:t>
            </a:r>
          </a:p>
          <a:p>
            <a:pPr lvl="1"/>
            <a:r>
              <a:rPr lang="en-US" dirty="0" smtClean="0"/>
              <a:t>Moves the data at location ebx+8 into eax</a:t>
            </a:r>
          </a:p>
        </p:txBody>
      </p:sp>
    </p:spTree>
    <p:extLst>
      <p:ext uri="{BB962C8B-B14F-4D97-AF65-F5344CB8AC3E}">
        <p14:creationId xmlns:p14="http://schemas.microsoft.com/office/powerpoint/2010/main" val="20901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flaw in a system that allows an attacker to do something the designer did not intend, such as</a:t>
            </a:r>
          </a:p>
          <a:p>
            <a:pPr lvl="1"/>
            <a:r>
              <a:rPr lang="en-US" dirty="0" smtClean="0"/>
              <a:t>Denial of service (loss of </a:t>
            </a:r>
            <a:r>
              <a:rPr lang="en-US" dirty="0" err="1" smtClean="0"/>
              <a:t>availabiltiy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Elevating privileges (e.g. user to Administrator)</a:t>
            </a:r>
          </a:p>
          <a:p>
            <a:pPr lvl="1"/>
            <a:r>
              <a:rPr lang="en-US" dirty="0" smtClean="0"/>
              <a:t>Remote Code Execution (typically a </a:t>
            </a:r>
            <a:r>
              <a:rPr lang="en-US" i="1" dirty="0" smtClean="0"/>
              <a:t>remote shell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69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6.37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8" y="1417638"/>
            <a:ext cx="8338606" cy="40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4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</a:t>
            </a:r>
            <a:r>
              <a:rPr lang="en-US" dirty="0" smtClean="0"/>
              <a:t> Subtracts</a:t>
            </a:r>
          </a:p>
          <a:p>
            <a:r>
              <a:rPr lang="en-US" b="1" dirty="0" smtClean="0"/>
              <a:t>add</a:t>
            </a:r>
            <a:r>
              <a:rPr lang="en-US" dirty="0" smtClean="0"/>
              <a:t> Adds</a:t>
            </a:r>
          </a:p>
          <a:p>
            <a:r>
              <a:rPr lang="en-US" b="1" dirty="0" err="1" smtClean="0"/>
              <a:t>inc</a:t>
            </a:r>
            <a:r>
              <a:rPr lang="en-US" b="1" dirty="0" smtClean="0"/>
              <a:t> </a:t>
            </a:r>
            <a:r>
              <a:rPr lang="en-US" dirty="0" smtClean="0"/>
              <a:t>Increments</a:t>
            </a:r>
          </a:p>
          <a:p>
            <a:r>
              <a:rPr lang="en-US" b="1" dirty="0" smtClean="0"/>
              <a:t>dec</a:t>
            </a:r>
            <a:r>
              <a:rPr lang="en-US" dirty="0" smtClean="0"/>
              <a:t> Decrements</a:t>
            </a:r>
          </a:p>
          <a:p>
            <a:r>
              <a:rPr lang="en-US" b="1" dirty="0" smtClean="0"/>
              <a:t>mul</a:t>
            </a:r>
            <a:r>
              <a:rPr lang="en-US" dirty="0" smtClean="0"/>
              <a:t> Multiplies</a:t>
            </a:r>
          </a:p>
          <a:p>
            <a:r>
              <a:rPr lang="en-US" b="1" dirty="0" smtClean="0"/>
              <a:t>div</a:t>
            </a:r>
            <a:r>
              <a:rPr lang="en-US" dirty="0" smtClean="0"/>
              <a:t> Divides</a:t>
            </a:r>
          </a:p>
        </p:txBody>
      </p:sp>
    </p:spTree>
    <p:extLst>
      <p:ext uri="{BB962C8B-B14F-4D97-AF65-F5344CB8AC3E}">
        <p14:creationId xmlns:p14="http://schemas.microsoft.com/office/powerpoint/2010/main" val="1907970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nothing</a:t>
            </a:r>
          </a:p>
          <a:p>
            <a:r>
              <a:rPr lang="en-US" dirty="0" smtClean="0"/>
              <a:t>0x90</a:t>
            </a:r>
          </a:p>
          <a:p>
            <a:r>
              <a:rPr lang="en-US" dirty="0" smtClean="0"/>
              <a:t>Commonly used as a </a:t>
            </a:r>
            <a:r>
              <a:rPr lang="en-US" b="1" dirty="0" smtClean="0"/>
              <a:t>NOP Sled</a:t>
            </a:r>
          </a:p>
          <a:p>
            <a:r>
              <a:rPr lang="en-US" dirty="0" smtClean="0"/>
              <a:t>Allows attackers to run code even if they are imprecise about jumping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4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for functions, local variables, and flow control</a:t>
            </a:r>
          </a:p>
          <a:p>
            <a:r>
              <a:rPr lang="en-US" dirty="0" smtClean="0"/>
              <a:t>Last in, First out</a:t>
            </a:r>
          </a:p>
          <a:p>
            <a:r>
              <a:rPr lang="en-US" dirty="0" smtClean="0"/>
              <a:t>ESP (Extended Stack Pointer) – top of stack</a:t>
            </a:r>
          </a:p>
          <a:p>
            <a:r>
              <a:rPr lang="en-US" dirty="0" smtClean="0"/>
              <a:t>EBP (Extended Base Pointer) – bottom of stack</a:t>
            </a:r>
          </a:p>
          <a:p>
            <a:r>
              <a:rPr lang="en-US" dirty="0" smtClean="0"/>
              <a:t>PUSH puts data on the stack</a:t>
            </a:r>
          </a:p>
          <a:p>
            <a:r>
              <a:rPr lang="en-US" dirty="0" smtClean="0"/>
              <a:t>POP takes data off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5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Stack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used with functions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Leave</a:t>
            </a:r>
          </a:p>
          <a:p>
            <a:pPr lvl="1"/>
            <a:r>
              <a:rPr lang="en-US" dirty="0" smtClean="0"/>
              <a:t>Enter</a:t>
            </a:r>
          </a:p>
          <a:p>
            <a:pPr lvl="1"/>
            <a:r>
              <a:rPr lang="en-US" dirty="0" smtClean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4277458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Small programs that do one thing and return, like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Prologue</a:t>
            </a:r>
          </a:p>
          <a:p>
            <a:pPr lvl="1"/>
            <a:r>
              <a:rPr lang="en-US" dirty="0" smtClean="0"/>
              <a:t>Instructions at the start of a function that prepare stack and registers for the function to use</a:t>
            </a:r>
          </a:p>
          <a:p>
            <a:r>
              <a:rPr lang="en-US" dirty="0" smtClean="0"/>
              <a:t>Epilogue</a:t>
            </a:r>
          </a:p>
          <a:p>
            <a:pPr lvl="1"/>
            <a:r>
              <a:rPr lang="en-US" dirty="0" smtClean="0"/>
              <a:t>Instructions at the end of a end of a function that restore the stack and registers to their state before the function was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15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2 at 3.3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86" y="1070428"/>
            <a:ext cx="4991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78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2 at 3.32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74638"/>
            <a:ext cx="74168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7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Compares two values the way AND does, but does not alter them</a:t>
            </a:r>
          </a:p>
          <a:p>
            <a:pPr lvl="1"/>
            <a:r>
              <a:rPr lang="en-US" dirty="0" smtClean="0"/>
              <a:t>test eax, eax</a:t>
            </a:r>
          </a:p>
          <a:p>
            <a:pPr lvl="2"/>
            <a:r>
              <a:rPr lang="en-US" dirty="0" smtClean="0"/>
              <a:t>Sets Zero Flag if eax is zero</a:t>
            </a:r>
          </a:p>
          <a:p>
            <a:r>
              <a:rPr lang="en-US" dirty="0" smtClean="0"/>
              <a:t>cmp eax, ebx</a:t>
            </a:r>
          </a:p>
          <a:p>
            <a:pPr lvl="1"/>
            <a:r>
              <a:rPr lang="en-US" dirty="0" smtClean="0"/>
              <a:t>Sets Zero Flag if the arguments are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3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jz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 smtClean="0"/>
              <a:t>Jump to </a:t>
            </a:r>
            <a:r>
              <a:rPr lang="en-US" dirty="0" err="1" smtClean="0"/>
              <a:t>loc</a:t>
            </a:r>
            <a:r>
              <a:rPr lang="en-US" dirty="0" smtClean="0"/>
              <a:t> if the Zero Flag is set</a:t>
            </a:r>
          </a:p>
          <a:p>
            <a:r>
              <a:rPr lang="en-US" dirty="0" err="1" smtClean="0"/>
              <a:t>jnz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/>
              <a:t>Jump to </a:t>
            </a:r>
            <a:r>
              <a:rPr lang="en-US" dirty="0" err="1"/>
              <a:t>loc</a:t>
            </a:r>
            <a:r>
              <a:rPr lang="en-US" dirty="0"/>
              <a:t> if the Zero Flag is </a:t>
            </a:r>
            <a:r>
              <a:rPr lang="en-US" dirty="0" smtClean="0"/>
              <a:t>cleared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(v.)</a:t>
            </a:r>
          </a:p>
          <a:p>
            <a:pPr lvl="1"/>
            <a:r>
              <a:rPr lang="en-US" dirty="0" smtClean="0"/>
              <a:t>To take advantage of a vulnerability and cause a result the designer did not intend</a:t>
            </a:r>
          </a:p>
          <a:p>
            <a:r>
              <a:rPr lang="en-US" dirty="0" smtClean="0"/>
              <a:t>Exploit (n.)</a:t>
            </a:r>
          </a:p>
          <a:p>
            <a:pPr lvl="1"/>
            <a:r>
              <a:rPr lang="en-US" dirty="0" smtClean="0"/>
              <a:t>The code that is used to take advantage of a vulnerability</a:t>
            </a:r>
          </a:p>
          <a:p>
            <a:pPr lvl="1"/>
            <a:r>
              <a:rPr lang="en-US" dirty="0" smtClean="0"/>
              <a:t>Also called a Proof of Concept (</a:t>
            </a:r>
            <a:r>
              <a:rPr lang="en-US" dirty="0" err="1" smtClean="0"/>
              <a:t>PoC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7696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 program has a main() function</a:t>
            </a:r>
          </a:p>
          <a:p>
            <a:r>
              <a:rPr lang="en-US" dirty="0" smtClean="0"/>
              <a:t>int main(int argc, char** argv)</a:t>
            </a:r>
          </a:p>
          <a:p>
            <a:pPr lvl="1"/>
            <a:r>
              <a:rPr lang="en-US" dirty="0" smtClean="0"/>
              <a:t>argc contains the number of arguments on the command line</a:t>
            </a:r>
          </a:p>
          <a:p>
            <a:pPr lvl="1"/>
            <a:r>
              <a:rPr lang="en-US" dirty="0" smtClean="0"/>
              <a:t>argv is a pointer to an array of names containing the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81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 foo bar</a:t>
            </a:r>
          </a:p>
          <a:p>
            <a:r>
              <a:rPr lang="en-US" dirty="0" smtClean="0"/>
              <a:t>argc = 3</a:t>
            </a:r>
          </a:p>
          <a:p>
            <a:r>
              <a:rPr lang="en-US" dirty="0" smtClean="0"/>
              <a:t>argv[0] = cp</a:t>
            </a:r>
          </a:p>
          <a:p>
            <a:r>
              <a:rPr lang="en-US" dirty="0" smtClean="0"/>
              <a:t>argv[1] = foo</a:t>
            </a:r>
          </a:p>
          <a:p>
            <a:r>
              <a:rPr lang="en-US" dirty="0" smtClean="0"/>
              <a:t>argv[2] =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94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Recognizing C Constructs in Assembly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3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int number;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number++;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46152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Assembler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number </a:t>
            </a:r>
            <a:r>
              <a:rPr lang="en-US" dirty="0" err="1" smtClean="0">
                <a:latin typeface="Courier"/>
                <a:cs typeface="Courier"/>
              </a:rPr>
              <a:t>dw</a:t>
            </a:r>
            <a:r>
              <a:rPr lang="en-US" dirty="0" smtClean="0">
                <a:latin typeface="Courier"/>
                <a:cs typeface="Courier"/>
              </a:rPr>
              <a:t> 0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mov eax, number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inc eax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mov number, eax</a:t>
            </a:r>
          </a:p>
          <a:p>
            <a:pPr marL="457200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Arial"/>
                <a:cs typeface="Arial"/>
              </a:rPr>
              <a:t>dw</a:t>
            </a:r>
            <a:r>
              <a:rPr lang="en-US" dirty="0" smtClean="0">
                <a:latin typeface="Arial"/>
                <a:cs typeface="Arial"/>
              </a:rPr>
              <a:t>: Define Word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4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int number;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if (number&lt;0)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Assembler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number </a:t>
            </a:r>
            <a:r>
              <a:rPr lang="en-US" dirty="0" err="1" smtClean="0">
                <a:latin typeface="Courier"/>
                <a:cs typeface="Courier"/>
              </a:rPr>
              <a:t>dw</a:t>
            </a:r>
            <a:r>
              <a:rPr lang="en-US" dirty="0" smtClean="0">
                <a:latin typeface="Courier"/>
                <a:cs typeface="Courier"/>
              </a:rPr>
              <a:t> 0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mov eax, number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or eax, eax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jge</a:t>
            </a:r>
            <a:r>
              <a:rPr lang="en-US" dirty="0" smtClean="0">
                <a:latin typeface="Courier"/>
                <a:cs typeface="Courier"/>
              </a:rPr>
              <a:t> label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label :</a:t>
            </a:r>
          </a:p>
          <a:p>
            <a:pPr marL="4572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Arial"/>
                <a:cs typeface="Arial"/>
              </a:rPr>
              <a:t>or compares numbers, like test (link Ch 1b)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9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int array[4];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array[2]=9;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Assembler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array </a:t>
            </a:r>
            <a:r>
              <a:rPr lang="en-US" dirty="0" err="1" smtClean="0">
                <a:latin typeface="Courier"/>
                <a:cs typeface="Courier"/>
              </a:rPr>
              <a:t>dw</a:t>
            </a:r>
            <a:r>
              <a:rPr lang="en-US" dirty="0" smtClean="0">
                <a:latin typeface="Courier"/>
                <a:cs typeface="Courier"/>
              </a:rPr>
              <a:t> 0,0,0,0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mov ebx, 2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mov array[ebx], 9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29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1340"/>
          </a:xfrm>
        </p:spPr>
        <p:txBody>
          <a:bodyPr/>
          <a:lstStyle/>
          <a:p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int triangle (int width, int height) {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int array[5] = {0,1,2,3,4};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int area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area = width * height/2;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return (area);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11-20 at 4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38" y="1242430"/>
            <a:ext cx="4473332" cy="5257799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590310" y="3707295"/>
            <a:ext cx="2413932" cy="24125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0Day and </a:t>
            </a:r>
            <a:r>
              <a:rPr lang="en-US" dirty="0" err="1" smtClean="0"/>
              <a:t>Fuzzer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0Day</a:t>
            </a:r>
          </a:p>
          <a:p>
            <a:pPr lvl="1"/>
            <a:r>
              <a:rPr lang="en-US" dirty="0" smtClean="0"/>
              <a:t>An exploit that has not been publicly disclosed</a:t>
            </a:r>
          </a:p>
          <a:p>
            <a:pPr lvl="1"/>
            <a:r>
              <a:rPr lang="en-US" dirty="0" smtClean="0"/>
              <a:t>Sometimes used to refer to the vulnerability itself</a:t>
            </a:r>
          </a:p>
          <a:p>
            <a:r>
              <a:rPr lang="en-US" dirty="0" err="1" smtClean="0"/>
              <a:t>Fuzzer</a:t>
            </a:r>
            <a:endParaRPr lang="en-US" dirty="0" smtClean="0"/>
          </a:p>
          <a:p>
            <a:pPr lvl="1"/>
            <a:r>
              <a:rPr lang="en-US" dirty="0" smtClean="0"/>
              <a:t>A tool that sends a large range of unexpected input values to a system</a:t>
            </a:r>
          </a:p>
          <a:p>
            <a:pPr lvl="1"/>
            <a:r>
              <a:rPr lang="en-US" dirty="0" smtClean="0"/>
              <a:t>The purpose is to find bugs which could later be exploited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 for Intel 32-bit architecture</a:t>
            </a:r>
          </a:p>
          <a:p>
            <a:r>
              <a:rPr lang="en-US" dirty="0" smtClean="0"/>
              <a:t>Most exploits we'll use  involve overwriting or overflowing one portion of memory into another</a:t>
            </a:r>
          </a:p>
          <a:p>
            <a:r>
              <a:rPr lang="en-US" dirty="0" smtClean="0"/>
              <a:t>Understanding memory management is therefore crucial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intrinsic difference between data and executable instructions</a:t>
            </a:r>
          </a:p>
          <a:p>
            <a:pPr lvl="1"/>
            <a:r>
              <a:rPr lang="en-US" dirty="0" smtClean="0"/>
              <a:t>Although there are some defenses like Data Execution Prevention</a:t>
            </a:r>
          </a:p>
          <a:p>
            <a:r>
              <a:rPr lang="en-US" dirty="0" smtClean="0"/>
              <a:t>They are both just a series of bytes</a:t>
            </a:r>
          </a:p>
          <a:p>
            <a:r>
              <a:rPr lang="en-US" dirty="0" smtClean="0"/>
              <a:t>This ambiguity makes system exploitation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7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Actual program instructions</a:t>
            </a:r>
          </a:p>
          <a:p>
            <a:pPr lvl="1"/>
            <a:r>
              <a:rPr lang="en-US" dirty="0" smtClean="0"/>
              <a:t>Required data</a:t>
            </a:r>
          </a:p>
          <a:p>
            <a:r>
              <a:rPr lang="en-US" dirty="0" smtClean="0"/>
              <a:t>Three types of segments</a:t>
            </a:r>
          </a:p>
          <a:p>
            <a:pPr lvl="1"/>
            <a:r>
              <a:rPr lang="en-US" b="1" dirty="0" smtClean="0"/>
              <a:t>.text</a:t>
            </a:r>
            <a:r>
              <a:rPr lang="en-US" dirty="0" smtClean="0"/>
              <a:t> contains program instructions (read-only)</a:t>
            </a:r>
          </a:p>
          <a:p>
            <a:pPr lvl="1"/>
            <a:r>
              <a:rPr lang="en-US" b="1" dirty="0"/>
              <a:t>.data </a:t>
            </a:r>
            <a:r>
              <a:rPr lang="en-US" dirty="0"/>
              <a:t>contains static initialized global variables (writable)</a:t>
            </a:r>
          </a:p>
          <a:p>
            <a:pPr lvl="1"/>
            <a:r>
              <a:rPr lang="en-US" b="1" dirty="0" smtClean="0"/>
              <a:t>.</a:t>
            </a:r>
            <a:r>
              <a:rPr lang="en-US" b="1" dirty="0" err="1" smtClean="0"/>
              <a:t>bss</a:t>
            </a:r>
            <a:r>
              <a:rPr lang="en-US" b="1" dirty="0" smtClean="0"/>
              <a:t> </a:t>
            </a:r>
            <a:r>
              <a:rPr lang="en-US" dirty="0" smtClean="0"/>
              <a:t>contains uninitialized </a:t>
            </a:r>
            <a:r>
              <a:rPr lang="en-US" dirty="0"/>
              <a:t>global variables (writable</a:t>
            </a:r>
            <a:r>
              <a:rPr lang="en-US" dirty="0" smtClean="0"/>
              <a:t>)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5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133"/>
            <a:ext cx="8229600" cy="4525963"/>
          </a:xfrm>
        </p:spPr>
        <p:txBody>
          <a:bodyPr/>
          <a:lstStyle/>
          <a:p>
            <a:r>
              <a:rPr lang="en-US" dirty="0" smtClean="0"/>
              <a:t>Last In First Out (LIFO)</a:t>
            </a:r>
          </a:p>
          <a:p>
            <a:r>
              <a:rPr lang="en-US" dirty="0" smtClean="0"/>
              <a:t>Most recently </a:t>
            </a:r>
            <a:r>
              <a:rPr lang="en-US" b="1" dirty="0" smtClean="0"/>
              <a:t>push</a:t>
            </a:r>
            <a:r>
              <a:rPr lang="en-US" dirty="0" smtClean="0"/>
              <a:t>ed data is the first </a:t>
            </a:r>
            <a:r>
              <a:rPr lang="en-US" b="1" dirty="0" smtClean="0"/>
              <a:t>pop</a:t>
            </a:r>
            <a:r>
              <a:rPr lang="en-US" dirty="0" smtClean="0"/>
              <a:t>ped</a:t>
            </a:r>
          </a:p>
          <a:p>
            <a:r>
              <a:rPr lang="en-US" dirty="0" smtClean="0"/>
              <a:t>Ideal for storing transitory information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Information relating to function calls</a:t>
            </a:r>
          </a:p>
          <a:p>
            <a:pPr lvl="1"/>
            <a:r>
              <a:rPr lang="en-US" dirty="0" smtClean="0"/>
              <a:t>Other information used to clean up the stack after a function is called</a:t>
            </a:r>
          </a:p>
          <a:p>
            <a:r>
              <a:rPr lang="en-US" dirty="0" smtClean="0"/>
              <a:t>Grows down</a:t>
            </a:r>
          </a:p>
          <a:p>
            <a:pPr lvl="1"/>
            <a:r>
              <a:rPr lang="en-US" dirty="0" smtClean="0"/>
              <a:t>As more data is added, it uses lower address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5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1304</Words>
  <Application>Microsoft Macintosh PowerPoint</Application>
  <PresentationFormat>On-screen Show (4:3)</PresentationFormat>
  <Paragraphs>248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CNIT 127: Exploit Development  Ch 1: Before you begin</vt:lpstr>
      <vt:lpstr>Basic Concepts</vt:lpstr>
      <vt:lpstr>Vulnerability</vt:lpstr>
      <vt:lpstr>Exploit</vt:lpstr>
      <vt:lpstr>0Day and Fuzzer</vt:lpstr>
      <vt:lpstr>Memory Management</vt:lpstr>
      <vt:lpstr>Instructions and Data</vt:lpstr>
      <vt:lpstr>Program Address Space</vt:lpstr>
      <vt:lpstr>Stack</vt:lpstr>
      <vt:lpstr>Heap</vt:lpstr>
      <vt:lpstr>Program Layout in RAM</vt:lpstr>
      <vt:lpstr>Assembly</vt:lpstr>
      <vt:lpstr>Assembly Language</vt:lpstr>
      <vt:lpstr>Instructions</vt:lpstr>
      <vt:lpstr>Endianness</vt:lpstr>
      <vt:lpstr>IP Addresses</vt:lpstr>
      <vt:lpstr>Operands</vt:lpstr>
      <vt:lpstr>Registers</vt:lpstr>
      <vt:lpstr>Registers</vt:lpstr>
      <vt:lpstr>Size of Registers</vt:lpstr>
      <vt:lpstr>PowerPoint Presentation</vt:lpstr>
      <vt:lpstr>General Registers</vt:lpstr>
      <vt:lpstr>Flags</vt:lpstr>
      <vt:lpstr>Important Flags</vt:lpstr>
      <vt:lpstr>EIP (Extended Instruction Pointer)</vt:lpstr>
      <vt:lpstr>Simple Instructions</vt:lpstr>
      <vt:lpstr>Simple Instructions</vt:lpstr>
      <vt:lpstr>PowerPoint Presentation</vt:lpstr>
      <vt:lpstr>lea (Load Effective Address)</vt:lpstr>
      <vt:lpstr>PowerPoint Presentation</vt:lpstr>
      <vt:lpstr>Arithmetic</vt:lpstr>
      <vt:lpstr>NOP</vt:lpstr>
      <vt:lpstr>The Stack</vt:lpstr>
      <vt:lpstr>Other Stack Instructions</vt:lpstr>
      <vt:lpstr>Function Calls</vt:lpstr>
      <vt:lpstr>PowerPoint Presentation</vt:lpstr>
      <vt:lpstr>PowerPoint Presentation</vt:lpstr>
      <vt:lpstr>Conditionals</vt:lpstr>
      <vt:lpstr>Branching</vt:lpstr>
      <vt:lpstr>C Main Method</vt:lpstr>
      <vt:lpstr>Example</vt:lpstr>
      <vt:lpstr>Recognizing C Constructs in Assembly</vt:lpstr>
      <vt:lpstr>Incrementing</vt:lpstr>
      <vt:lpstr>Incrementing</vt:lpstr>
      <vt:lpstr>Array</vt:lpstr>
      <vt:lpstr>Triangle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CNIT 127: Exploit Development  Ch 1: Before you begin</dc:title>
  <dc:creator>Sam Bowne</dc:creator>
  <cp:lastModifiedBy>Sam Bowne</cp:lastModifiedBy>
  <cp:revision>59</cp:revision>
  <dcterms:created xsi:type="dcterms:W3CDTF">2014-08-26T22:11:41Z</dcterms:created>
  <dcterms:modified xsi:type="dcterms:W3CDTF">2014-12-16T09:12:42Z</dcterms:modified>
</cp:coreProperties>
</file>