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8"/>
  </p:notesMasterIdLst>
  <p:sldIdLst>
    <p:sldId id="256" r:id="rId3"/>
    <p:sldId id="345" r:id="rId4"/>
    <p:sldId id="343" r:id="rId5"/>
    <p:sldId id="324" r:id="rId6"/>
    <p:sldId id="325" r:id="rId7"/>
    <p:sldId id="326" r:id="rId8"/>
    <p:sldId id="339" r:id="rId9"/>
    <p:sldId id="340" r:id="rId10"/>
    <p:sldId id="327" r:id="rId11"/>
    <p:sldId id="341" r:id="rId12"/>
    <p:sldId id="328" r:id="rId13"/>
    <p:sldId id="329" r:id="rId14"/>
    <p:sldId id="342" r:id="rId15"/>
    <p:sldId id="344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46" r:id="rId25"/>
    <p:sldId id="338" r:id="rId26"/>
    <p:sldId id="357" r:id="rId27"/>
    <p:sldId id="347" r:id="rId28"/>
    <p:sldId id="348" r:id="rId29"/>
    <p:sldId id="358" r:id="rId30"/>
    <p:sldId id="359" r:id="rId31"/>
    <p:sldId id="360" r:id="rId32"/>
    <p:sldId id="349" r:id="rId33"/>
    <p:sldId id="350" r:id="rId34"/>
    <p:sldId id="351" r:id="rId35"/>
    <p:sldId id="352" r:id="rId36"/>
    <p:sldId id="353" r:id="rId37"/>
    <p:sldId id="361" r:id="rId38"/>
    <p:sldId id="362" r:id="rId39"/>
    <p:sldId id="354" r:id="rId40"/>
    <p:sldId id="322" r:id="rId41"/>
    <p:sldId id="323" r:id="rId42"/>
    <p:sldId id="363" r:id="rId43"/>
    <p:sldId id="364" r:id="rId44"/>
    <p:sldId id="365" r:id="rId45"/>
    <p:sldId id="366" r:id="rId46"/>
    <p:sldId id="367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D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956" autoAdjust="0"/>
  </p:normalViewPr>
  <p:slideViewPr>
    <p:cSldViewPr snapToGrid="0" snapToObjects="1">
      <p:cViewPr varScale="1">
        <p:scale>
          <a:sx n="93" d="100"/>
          <a:sy n="93" d="100"/>
        </p:scale>
        <p:origin x="-96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notesMaster" Target="notesMasters/notes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1D584-2545-4046-9B79-48A35FE2461D}" type="datetimeFigureOut">
              <a:rPr lang="en-US" smtClean="0"/>
              <a:t>8/31/15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376A3-BAEC-774C-BF22-9EC3465BE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532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7B7E0437-9CFD-9B4D-9343-0F9BE80964D8}" type="slidenum">
              <a:rPr lang="en-US" sz="1200">
                <a:latin typeface="Times New Roman" charset="0"/>
              </a:rPr>
              <a:pPr/>
              <a:t>40</a:t>
            </a:fld>
            <a:endParaRPr lang="en-US" sz="1200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7B7E0437-9CFD-9B4D-9343-0F9BE80964D8}" type="slidenum">
              <a:rPr lang="en-US" sz="1200">
                <a:latin typeface="Times New Roman" charset="0"/>
              </a:rPr>
              <a:pPr/>
              <a:t>41</a:t>
            </a:fld>
            <a:endParaRPr lang="en-US" sz="1200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7B7E0437-9CFD-9B4D-9343-0F9BE80964D8}" type="slidenum">
              <a:rPr lang="en-US" sz="1200">
                <a:latin typeface="Times New Roman" charset="0"/>
              </a:rPr>
              <a:pPr/>
              <a:t>42</a:t>
            </a:fld>
            <a:endParaRPr lang="en-US" sz="1200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7B7E0437-9CFD-9B4D-9343-0F9BE80964D8}" type="slidenum">
              <a:rPr lang="en-US" sz="1200">
                <a:latin typeface="Times New Roman" charset="0"/>
              </a:rPr>
              <a:pPr/>
              <a:t>43</a:t>
            </a:fld>
            <a:endParaRPr lang="en-US" sz="1200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7B7E0437-9CFD-9B4D-9343-0F9BE80964D8}" type="slidenum">
              <a:rPr lang="en-US" sz="1200">
                <a:latin typeface="Times New Roman" charset="0"/>
              </a:rPr>
              <a:pPr/>
              <a:t>44</a:t>
            </a:fld>
            <a:endParaRPr lang="en-US" sz="1200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7B7E0437-9CFD-9B4D-9343-0F9BE80964D8}" type="slidenum">
              <a:rPr lang="en-US" sz="1200">
                <a:latin typeface="Times New Roman" charset="0"/>
              </a:rPr>
              <a:pPr/>
              <a:t>45</a:t>
            </a:fld>
            <a:endParaRPr lang="en-US" sz="1200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9829-3C23-A945-B2EC-6A645BCE48BA}" type="datetimeFigureOut">
              <a:rPr lang="en-US" smtClean="0"/>
              <a:t>8/31/15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5D-9BEF-8744-A78A-22913CF298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7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9829-3C23-A945-B2EC-6A645BCE48BA}" type="datetimeFigureOut">
              <a:rPr lang="en-US" smtClean="0"/>
              <a:t>8/31/15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5D-9BEF-8744-A78A-22913CF298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1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9829-3C23-A945-B2EC-6A645BCE48BA}" type="datetimeFigureOut">
              <a:rPr lang="en-US" smtClean="0"/>
              <a:t>8/31/15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5D-9BEF-8744-A78A-22913CF298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94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9829-3C23-A945-B2EC-6A645BCE48BA}" type="datetimeFigureOut">
              <a:rPr lang="en-US" smtClean="0"/>
              <a:t>8/31/15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5D-9BEF-8744-A78A-22913CF2981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9829-3C23-A945-B2EC-6A645BCE48BA}" type="datetimeFigureOut">
              <a:rPr lang="en-US" smtClean="0"/>
              <a:t>8/31/15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5D-9BEF-8744-A78A-22913CF2981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9829-3C23-A945-B2EC-6A645BCE48BA}" type="datetimeFigureOut">
              <a:rPr lang="en-US" smtClean="0"/>
              <a:t>8/31/15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5D-9BEF-8744-A78A-22913CF2981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9829-3C23-A945-B2EC-6A645BCE48BA}" type="datetimeFigureOut">
              <a:rPr lang="en-US" smtClean="0"/>
              <a:t>8/31/15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5D-9BEF-8744-A78A-22913CF2981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9829-3C23-A945-B2EC-6A645BCE48BA}" type="datetimeFigureOut">
              <a:rPr lang="en-US" smtClean="0"/>
              <a:t>8/31/15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5D-9BEF-8744-A78A-22913CF2981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9829-3C23-A945-B2EC-6A645BCE48BA}" type="datetimeFigureOut">
              <a:rPr lang="en-US" smtClean="0"/>
              <a:t>8/31/15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5D-9BEF-8744-A78A-22913CF2981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9829-3C23-A945-B2EC-6A645BCE48BA}" type="datetimeFigureOut">
              <a:rPr lang="en-US" smtClean="0"/>
              <a:t>8/31/15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5D-9BEF-8744-A78A-22913CF2981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9829-3C23-A945-B2EC-6A645BCE48BA}" type="datetimeFigureOut">
              <a:rPr lang="en-US" smtClean="0"/>
              <a:t>8/31/15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5D-9BEF-8744-A78A-22913CF2981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9829-3C23-A945-B2EC-6A645BCE48BA}" type="datetimeFigureOut">
              <a:rPr lang="en-US" smtClean="0"/>
              <a:t>8/31/15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5D-9BEF-8744-A78A-22913CF298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397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9829-3C23-A945-B2EC-6A645BCE48BA}" type="datetimeFigureOut">
              <a:rPr lang="en-US" smtClean="0"/>
              <a:t>8/31/15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5D-9BEF-8744-A78A-22913CF2981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9829-3C23-A945-B2EC-6A645BCE48BA}" type="datetimeFigureOut">
              <a:rPr lang="en-US" smtClean="0"/>
              <a:t>8/31/15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5D-9BEF-8744-A78A-22913CF2981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9829-3C23-A945-B2EC-6A645BCE48BA}" type="datetimeFigureOut">
              <a:rPr lang="en-US" smtClean="0"/>
              <a:t>8/31/15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5D-9BEF-8744-A78A-22913CF2981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9829-3C23-A945-B2EC-6A645BCE48BA}" type="datetimeFigureOut">
              <a:rPr lang="en-US" smtClean="0"/>
              <a:t>8/31/15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5D-9BEF-8744-A78A-22913CF2981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9829-3C23-A945-B2EC-6A645BCE48BA}" type="datetimeFigureOut">
              <a:rPr lang="en-US" smtClean="0"/>
              <a:t>8/31/15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5D-9BEF-8744-A78A-22913CF298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68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9829-3C23-A945-B2EC-6A645BCE48BA}" type="datetimeFigureOut">
              <a:rPr lang="en-US" smtClean="0"/>
              <a:t>8/31/15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5D-9BEF-8744-A78A-22913CF298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0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9829-3C23-A945-B2EC-6A645BCE48BA}" type="datetimeFigureOut">
              <a:rPr lang="en-US" smtClean="0"/>
              <a:t>8/31/15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5D-9BEF-8744-A78A-22913CF298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6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9829-3C23-A945-B2EC-6A645BCE48BA}" type="datetimeFigureOut">
              <a:rPr lang="en-US" smtClean="0"/>
              <a:t>8/31/15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5D-9BEF-8744-A78A-22913CF298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8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9829-3C23-A945-B2EC-6A645BCE48BA}" type="datetimeFigureOut">
              <a:rPr lang="en-US" smtClean="0"/>
              <a:t>8/31/15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5D-9BEF-8744-A78A-22913CF298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92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9829-3C23-A945-B2EC-6A645BCE48BA}" type="datetimeFigureOut">
              <a:rPr lang="en-US" smtClean="0"/>
              <a:t>8/31/15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5D-9BEF-8744-A78A-22913CF298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4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9829-3C23-A945-B2EC-6A645BCE48BA}" type="datetimeFigureOut">
              <a:rPr lang="en-US" smtClean="0"/>
              <a:t>8/31/15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5D-9BEF-8744-A78A-22913CF298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5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9829-3C23-A945-B2EC-6A645BCE48BA}" type="datetimeFigureOut">
              <a:rPr lang="en-US" smtClean="0"/>
              <a:t>8/31/15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B7D5D-9BEF-8744-A78A-22913CF298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2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83F19829-3C23-A945-B2EC-6A645BCE48BA}" type="datetimeFigureOut">
              <a:rPr lang="en-US" smtClean="0"/>
              <a:t>8/31/15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2BEB7D5D-9BEF-8744-A78A-22913CF2981F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691"/>
            <a:ext cx="7772400" cy="2276270"/>
          </a:xfrm>
        </p:spPr>
        <p:txBody>
          <a:bodyPr/>
          <a:lstStyle/>
          <a:p>
            <a:r>
              <a:rPr lang="en-US" dirty="0" smtClean="0"/>
              <a:t>CNIT 127: Exploit Development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 3: Shellcode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h-co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765" y="2599957"/>
            <a:ext cx="32512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36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Syscall Number and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Syscall number is an integer in EAX</a:t>
            </a:r>
          </a:p>
          <a:p>
            <a:r>
              <a:rPr lang="en-US" dirty="0" smtClean="0"/>
              <a:t>Up to six arguments are loaded into</a:t>
            </a:r>
          </a:p>
          <a:p>
            <a:pPr lvl="1"/>
            <a:r>
              <a:rPr lang="en-US" dirty="0" smtClean="0"/>
              <a:t>EBX, ECX, EDX, ESI, EDI, and EPB</a:t>
            </a:r>
          </a:p>
          <a:p>
            <a:r>
              <a:rPr lang="en-US" dirty="0" smtClean="0"/>
              <a:t>For more than six arguments, the first argument holds a pointer to a data structure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49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68463"/>
            <a:ext cx="8229600" cy="2157700"/>
          </a:xfrm>
        </p:spPr>
        <p:txBody>
          <a:bodyPr/>
          <a:lstStyle/>
          <a:p>
            <a:r>
              <a:rPr lang="en-US" dirty="0" smtClean="0"/>
              <a:t>The libc exit function does a lot of preparation, carefully covering many possible situations, and then calls SYSCALL to exit</a:t>
            </a:r>
            <a:endParaRPr lang="en-US" dirty="0"/>
          </a:p>
        </p:txBody>
      </p:sp>
      <p:pic>
        <p:nvPicPr>
          <p:cNvPr id="7" name="Picture 6" descr="Screen Shot 2015-08-31 at 8.29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21" y="274638"/>
            <a:ext cx="1638300" cy="1524000"/>
          </a:xfrm>
          <a:prstGeom prst="rect">
            <a:avLst/>
          </a:prstGeom>
        </p:spPr>
      </p:pic>
      <p:pic>
        <p:nvPicPr>
          <p:cNvPr id="8" name="Picture 7" descr="Screen Shot 2015-08-31 at 8.30.4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096273"/>
            <a:ext cx="8229600" cy="144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18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Disassembling 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gdb e</a:t>
            </a:r>
          </a:p>
          <a:p>
            <a:pPr lvl="1"/>
            <a:r>
              <a:rPr lang="en-US" dirty="0" smtClean="0"/>
              <a:t>disassemble main</a:t>
            </a:r>
          </a:p>
          <a:p>
            <a:pPr lvl="1"/>
            <a:r>
              <a:rPr lang="en-US" dirty="0" smtClean="0"/>
              <a:t>disassemble exit</a:t>
            </a:r>
          </a:p>
          <a:p>
            <a:pPr lvl="1"/>
            <a:r>
              <a:rPr lang="en-US" dirty="0" smtClean="0"/>
              <a:t>disassemble __run_exit_handlers</a:t>
            </a:r>
          </a:p>
          <a:p>
            <a:r>
              <a:rPr lang="en-US" dirty="0" smtClean="0"/>
              <a:t>All that stuff is error handling, to prepare for the syscall, which is at the label _exit</a:t>
            </a:r>
          </a:p>
          <a:p>
            <a:pPr marL="742950" lvl="2" indent="-342900"/>
            <a:r>
              <a:rPr lang="en-US" sz="2800" dirty="0"/>
              <a:t>disassemble </a:t>
            </a:r>
            <a:r>
              <a:rPr lang="en-US" sz="2800" dirty="0" smtClean="0"/>
              <a:t>_exit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8283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Disassembling _exit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61367"/>
            <a:ext cx="8229600" cy="1264796"/>
          </a:xfrm>
        </p:spPr>
        <p:txBody>
          <a:bodyPr/>
          <a:lstStyle/>
          <a:p>
            <a:r>
              <a:rPr lang="en-US" dirty="0" smtClean="0"/>
              <a:t>syscall 252, exit_group() (kill all threads)</a:t>
            </a:r>
          </a:p>
          <a:p>
            <a:r>
              <a:rPr lang="en-US" dirty="0" smtClean="0"/>
              <a:t>syscall 1, exit()	 (kill calling thread)</a:t>
            </a:r>
          </a:p>
          <a:p>
            <a:pPr lvl="1"/>
            <a:r>
              <a:rPr lang="en-US" dirty="0" smtClean="0"/>
              <a:t>Link Ch 3e</a:t>
            </a:r>
            <a:endParaRPr lang="en-US" dirty="0"/>
          </a:p>
        </p:txBody>
      </p:sp>
      <p:pic>
        <p:nvPicPr>
          <p:cNvPr id="4" name="Picture 3" descr="Screen Shot 2015-08-31 at 8.40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187" y="1761901"/>
            <a:ext cx="65786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99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Writing Shellcode for the exit() Syscall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69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Shellcode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Shellcode should be a simple and compact as possible</a:t>
            </a:r>
          </a:p>
          <a:p>
            <a:r>
              <a:rPr lang="en-US" dirty="0" smtClean="0"/>
              <a:t>Because vulnerabilities often only allow a small number of injected bytes</a:t>
            </a:r>
          </a:p>
          <a:p>
            <a:pPr lvl="1"/>
            <a:r>
              <a:rPr lang="en-US" dirty="0" smtClean="0"/>
              <a:t>It therefore lacks error-handling, and will crash easily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506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Seven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2156"/>
            <a:ext cx="8229600" cy="1364007"/>
          </a:xfrm>
        </p:spPr>
        <p:txBody>
          <a:bodyPr/>
          <a:lstStyle/>
          <a:p>
            <a:r>
              <a:rPr lang="en-US" dirty="0" smtClean="0"/>
              <a:t>exit_group</a:t>
            </a:r>
          </a:p>
          <a:p>
            <a:r>
              <a:rPr lang="en-US" dirty="0" smtClean="0"/>
              <a:t>exit</a:t>
            </a:r>
            <a:endParaRPr lang="en-US" dirty="0"/>
          </a:p>
        </p:txBody>
      </p:sp>
      <p:pic>
        <p:nvPicPr>
          <p:cNvPr id="4" name="Picture 3" descr="Screen Shot 2015-08-31 at 8.40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187" y="1761901"/>
            <a:ext cx="65786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075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Simplest code for exit(0)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5-08-31 at 10.40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14" y="1600199"/>
            <a:ext cx="6037698" cy="415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31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nasm and 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nasm creates object file</a:t>
            </a:r>
          </a:p>
          <a:p>
            <a:r>
              <a:rPr lang="en-US" dirty="0" smtClean="0"/>
              <a:t>ld links it, creating an executable ELF file</a:t>
            </a:r>
            <a:endParaRPr lang="en-US" dirty="0"/>
          </a:p>
        </p:txBody>
      </p:sp>
      <p:pic>
        <p:nvPicPr>
          <p:cNvPr id="5" name="Picture 4" descr="Screen Shot 2015-08-31 at 10.43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67" y="3262821"/>
            <a:ext cx="78613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686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objdump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Shows the contents of object files</a:t>
            </a:r>
            <a:endParaRPr lang="en-US" dirty="0"/>
          </a:p>
        </p:txBody>
      </p:sp>
      <p:pic>
        <p:nvPicPr>
          <p:cNvPr id="4" name="Picture 3" descr="Screen Shot 2015-08-31 at 10.45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1948393"/>
            <a:ext cx="81407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9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Protection rings</a:t>
            </a:r>
          </a:p>
          <a:p>
            <a:r>
              <a:rPr lang="en-US" sz="2800" dirty="0"/>
              <a:t>Syscalls</a:t>
            </a:r>
          </a:p>
          <a:p>
            <a:r>
              <a:rPr lang="en-US" sz="2800" dirty="0"/>
              <a:t>Shellcode</a:t>
            </a:r>
          </a:p>
          <a:p>
            <a:r>
              <a:rPr lang="en-US" sz="2800" dirty="0"/>
              <a:t>nasm Assembler</a:t>
            </a:r>
          </a:p>
          <a:p>
            <a:r>
              <a:rPr lang="en-US" sz="2800" dirty="0"/>
              <a:t>ld GNU Linker</a:t>
            </a:r>
          </a:p>
          <a:p>
            <a:r>
              <a:rPr lang="en-US" sz="2800" dirty="0"/>
              <a:t>objdump to see contents of object files</a:t>
            </a:r>
          </a:p>
          <a:p>
            <a:r>
              <a:rPr lang="en-US" sz="2800" dirty="0"/>
              <a:t>strace System Call Tracer</a:t>
            </a:r>
          </a:p>
          <a:p>
            <a:r>
              <a:rPr lang="en-US" sz="2800" dirty="0"/>
              <a:t>Removing Nulls</a:t>
            </a:r>
          </a:p>
          <a:p>
            <a:r>
              <a:rPr lang="en-US" sz="2800" dirty="0" smtClean="0"/>
              <a:t>Spawning </a:t>
            </a:r>
            <a:r>
              <a:rPr lang="en-US" sz="2800" dirty="0"/>
              <a:t>a </a:t>
            </a:r>
            <a:r>
              <a:rPr lang="en-US" sz="2800" dirty="0" smtClean="0"/>
              <a:t>Shell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581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Code to Test Shellcode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97898"/>
            <a:ext cx="8229600" cy="1560102"/>
          </a:xfrm>
        </p:spPr>
        <p:txBody>
          <a:bodyPr/>
          <a:lstStyle/>
          <a:p>
            <a:r>
              <a:rPr lang="en-US" dirty="0" smtClean="0"/>
              <a:t>From link Ch 3k</a:t>
            </a:r>
          </a:p>
          <a:p>
            <a:r>
              <a:rPr lang="en-US" dirty="0" smtClean="0"/>
              <a:t>Textbook version explained at link Ch 3i</a:t>
            </a:r>
            <a:endParaRPr lang="en-US" dirty="0"/>
          </a:p>
        </p:txBody>
      </p:sp>
      <p:pic>
        <p:nvPicPr>
          <p:cNvPr id="5" name="Picture 4" descr="Screen Shot 2015-08-31 at 11.21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34" y="1417638"/>
            <a:ext cx="75692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18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and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18397"/>
            <a:ext cx="8229600" cy="3407766"/>
          </a:xfrm>
        </p:spPr>
        <p:txBody>
          <a:bodyPr/>
          <a:lstStyle/>
          <a:p>
            <a:r>
              <a:rPr lang="en-US" dirty="0" smtClean="0"/>
              <a:t>Textbook omits the "-z execstack" option</a:t>
            </a:r>
          </a:p>
          <a:p>
            <a:r>
              <a:rPr lang="en-US" dirty="0" smtClean="0"/>
              <a:t>Next, we'll use "strace" to see all system calls when this program runs</a:t>
            </a:r>
          </a:p>
          <a:p>
            <a:r>
              <a:rPr lang="en-US" dirty="0" smtClean="0"/>
              <a:t>That shows a lot of complex calls, and "exit(0)" at the end</a:t>
            </a:r>
          </a:p>
          <a:p>
            <a:endParaRPr lang="en-US" dirty="0"/>
          </a:p>
        </p:txBody>
      </p:sp>
      <p:pic>
        <p:nvPicPr>
          <p:cNvPr id="4" name="Picture 3" descr="Screen Shot 2015-08-31 at 11.20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229600" cy="73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00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5-08-31 at 11.26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229601" cy="41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22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Injectable Shellcode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68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Rid of Nulls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null bytes, which will terminate a string and break the exploit</a:t>
            </a:r>
            <a:endParaRPr lang="en-US" dirty="0"/>
          </a:p>
        </p:txBody>
      </p:sp>
      <p:pic>
        <p:nvPicPr>
          <p:cNvPr id="4" name="Picture 3" descr="Screen Shot 2015-08-31 at 10.45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59563"/>
            <a:ext cx="81407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13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instruction contains nulls</a:t>
            </a:r>
          </a:p>
          <a:p>
            <a:pPr lvl="1"/>
            <a:r>
              <a:rPr lang="en-US" dirty="0"/>
              <a:t>mov ebx,0</a:t>
            </a:r>
          </a:p>
          <a:p>
            <a:r>
              <a:rPr lang="en-US" dirty="0"/>
              <a:t>This one doesn't</a:t>
            </a:r>
          </a:p>
          <a:p>
            <a:pPr lvl="1"/>
            <a:r>
              <a:rPr lang="en-US" dirty="0"/>
              <a:t>xor ebx,ebx</a:t>
            </a:r>
          </a:p>
          <a:p>
            <a:r>
              <a:rPr lang="en-US" dirty="0"/>
              <a:t>This instruction contains </a:t>
            </a:r>
            <a:r>
              <a:rPr lang="en-US" dirty="0" smtClean="0"/>
              <a:t>nulls, because it moves 32 bits</a:t>
            </a:r>
            <a:endParaRPr lang="en-US" dirty="0"/>
          </a:p>
          <a:p>
            <a:pPr lvl="1"/>
            <a:r>
              <a:rPr lang="en-US" dirty="0"/>
              <a:t>mov </a:t>
            </a:r>
            <a:r>
              <a:rPr lang="en-US" dirty="0" smtClean="0"/>
              <a:t>eax,1</a:t>
            </a:r>
            <a:endParaRPr lang="en-US" dirty="0"/>
          </a:p>
          <a:p>
            <a:r>
              <a:rPr lang="en-US" dirty="0"/>
              <a:t>This one </a:t>
            </a:r>
            <a:r>
              <a:rPr lang="en-US" dirty="0" smtClean="0"/>
              <a:t>doesn't, moving only 8 bits</a:t>
            </a:r>
            <a:endParaRPr lang="en-US" dirty="0"/>
          </a:p>
          <a:p>
            <a:pPr lvl="1"/>
            <a:r>
              <a:rPr lang="en-US" dirty="0" smtClean="0"/>
              <a:t>mov al, 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429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4166"/>
            <a:ext cx="8229600" cy="683472"/>
          </a:xfrm>
        </p:spPr>
        <p:txBody>
          <a:bodyPr/>
          <a:lstStyle/>
          <a:p>
            <a:pPr algn="l"/>
            <a:r>
              <a:rPr lang="en-US" dirty="0" smtClean="0"/>
              <a:t>    	  OLD							  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5-08-31 at 10.40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6035"/>
            <a:ext cx="3604953" cy="2480288"/>
          </a:xfrm>
          <a:prstGeom prst="rect">
            <a:avLst/>
          </a:prstGeom>
        </p:spPr>
      </p:pic>
      <p:pic>
        <p:nvPicPr>
          <p:cNvPr id="5" name="Picture 4" descr="Screen Shot 2015-08-31 at 11.34.2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096" y="1756035"/>
            <a:ext cx="3726068" cy="2561016"/>
          </a:xfrm>
          <a:prstGeom prst="rect">
            <a:avLst/>
          </a:prstGeom>
        </p:spPr>
      </p:pic>
      <p:pic>
        <p:nvPicPr>
          <p:cNvPr id="6" name="Picture 5" descr="Screen Shot 2015-08-31 at 11.35.4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30035"/>
            <a:ext cx="72390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54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objdump of New Exit Shellcode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5-08-31 at 11.38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5000"/>
            <a:ext cx="8229600" cy="345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81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Spawning a Shell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12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exit()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There's no use for exit() – any illegal instruction can make the program crash</a:t>
            </a:r>
          </a:p>
          <a:p>
            <a:r>
              <a:rPr lang="en-US" dirty="0" smtClean="0"/>
              <a:t>We want shellcode that offers the attacker a shell, so the attacker can type in arbitrary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8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Understanding System Calls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873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 Steps to Shellcode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high-level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 and disassemble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Analyze the assembly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Clean up assembly, remove nulls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Extract commands and create shellcode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456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fork() and execve()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create a new process in Linux</a:t>
            </a:r>
          </a:p>
          <a:p>
            <a:r>
              <a:rPr lang="en-US" b="1" dirty="0"/>
              <a:t>Replace a running process</a:t>
            </a:r>
          </a:p>
          <a:p>
            <a:pPr lvl="1"/>
            <a:r>
              <a:rPr lang="en-US" dirty="0" smtClean="0"/>
              <a:t>Uses execve</a:t>
            </a:r>
            <a:r>
              <a:rPr lang="en-US" dirty="0"/>
              <a:t>()</a:t>
            </a:r>
          </a:p>
          <a:p>
            <a:r>
              <a:rPr lang="en-US" b="1" dirty="0" smtClean="0"/>
              <a:t>Copy a running </a:t>
            </a:r>
            <a:r>
              <a:rPr lang="en-US" b="1" dirty="0" smtClean="0"/>
              <a:t>process </a:t>
            </a:r>
            <a:r>
              <a:rPr lang="en-US" b="1" dirty="0" smtClean="0"/>
              <a:t>to create a new one</a:t>
            </a:r>
            <a:endParaRPr lang="en-US" b="1" dirty="0"/>
          </a:p>
          <a:p>
            <a:pPr lvl="1"/>
            <a:r>
              <a:rPr lang="en-US" dirty="0" smtClean="0"/>
              <a:t>Uses fork() and execve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220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Program to Use execve()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93167"/>
            <a:ext cx="8229600" cy="683052"/>
          </a:xfrm>
        </p:spPr>
        <p:txBody>
          <a:bodyPr/>
          <a:lstStyle/>
          <a:p>
            <a:r>
              <a:rPr lang="en-US" dirty="0" smtClean="0"/>
              <a:t>See link Ch 3l</a:t>
            </a:r>
            <a:endParaRPr lang="en-US" dirty="0"/>
          </a:p>
        </p:txBody>
      </p:sp>
      <p:pic>
        <p:nvPicPr>
          <p:cNvPr id="4" name="Picture 3" descr="Screen Shot 2015-08-31 at 11.47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408" y="1417638"/>
            <a:ext cx="4838700" cy="2895600"/>
          </a:xfrm>
          <a:prstGeom prst="rect">
            <a:avLst/>
          </a:prstGeom>
        </p:spPr>
      </p:pic>
      <p:pic>
        <p:nvPicPr>
          <p:cNvPr id="5" name="Picture 4" descr="Screen Shot 2015-08-31 at 11.48.2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14" y="4621213"/>
            <a:ext cx="64262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18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Recompile with Static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762"/>
            <a:ext cx="8229600" cy="3705401"/>
          </a:xfrm>
        </p:spPr>
        <p:txBody>
          <a:bodyPr/>
          <a:lstStyle/>
          <a:p>
            <a:r>
              <a:rPr lang="en-US" dirty="0" smtClean="0"/>
              <a:t>objdump of main is long, but we only care about main and __execve</a:t>
            </a:r>
            <a:endParaRPr lang="en-US" dirty="0"/>
          </a:p>
        </p:txBody>
      </p:sp>
      <p:pic>
        <p:nvPicPr>
          <p:cNvPr id="4" name="Picture 3" descr="Screen Shot 2015-08-31 at 11.51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7070"/>
            <a:ext cx="72644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47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Pushes 3 </a:t>
            </a:r>
            <a:r>
              <a:rPr lang="en-US" dirty="0" smtClean="0"/>
              <a:t>Arguments</a:t>
            </a:r>
          </a:p>
          <a:p>
            <a:r>
              <a:rPr lang="en-US" dirty="0" smtClean="0"/>
              <a:t>Calls __execve</a:t>
            </a:r>
            <a:endParaRPr lang="en-US" dirty="0"/>
          </a:p>
        </p:txBody>
      </p:sp>
      <p:pic>
        <p:nvPicPr>
          <p:cNvPr id="4" name="Picture 3" descr="Screen Shot 2015-08-31 at 11.57.4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02" y="2893480"/>
            <a:ext cx="7501007" cy="359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252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execve() takes three arguments</a:t>
            </a:r>
            <a:endParaRPr lang="en-US" dirty="0"/>
          </a:p>
        </p:txBody>
      </p:sp>
      <p:pic>
        <p:nvPicPr>
          <p:cNvPr id="4" name="Picture 3" descr="Screen Shot 2015-08-31 at 12.04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96976"/>
            <a:ext cx="7649110" cy="3058103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2730057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execve()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Pointer to a string containing the name of the program to execute</a:t>
            </a:r>
          </a:p>
          <a:p>
            <a:pPr marL="914400" lvl="1" indent="-514350"/>
            <a:r>
              <a:rPr lang="en-US" dirty="0" smtClean="0"/>
              <a:t>"/bin/sh"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Pointer to argument array</a:t>
            </a:r>
          </a:p>
          <a:p>
            <a:pPr marL="857250" lvl="1" indent="-457200"/>
            <a:r>
              <a:rPr lang="en-US" dirty="0" smtClean="0"/>
              <a:t>happy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Pointer to environment array</a:t>
            </a:r>
          </a:p>
          <a:p>
            <a:pPr marL="914400" lvl="1" indent="-514350"/>
            <a:r>
              <a:rPr lang="en-US" dirty="0" smtClean="0"/>
              <a:t>NULL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4773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Objdump of __execve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Puts four parameters into edx, ecx, ebx, and eax</a:t>
            </a:r>
          </a:p>
          <a:p>
            <a:r>
              <a:rPr lang="en-US" dirty="0" smtClean="0"/>
              <a:t>INT 80</a:t>
            </a:r>
            <a:endParaRPr lang="en-US" dirty="0"/>
          </a:p>
        </p:txBody>
      </p:sp>
      <p:pic>
        <p:nvPicPr>
          <p:cNvPr id="4" name="Picture 3" descr="Screen Shot 2015-08-31 at 12.10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29128"/>
            <a:ext cx="8271706" cy="229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46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5-08-31 at 12.22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29" y="547809"/>
            <a:ext cx="6782337" cy="6111767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4148083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 Show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576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Written in assembler</a:t>
            </a:r>
          </a:p>
          <a:p>
            <a:r>
              <a:rPr lang="en-US" dirty="0" smtClean="0"/>
              <a:t>Translated into hexadecimal opcodes</a:t>
            </a:r>
          </a:p>
          <a:p>
            <a:r>
              <a:rPr lang="en-US" dirty="0" smtClean="0"/>
              <a:t>Intended to inject into a system by exploiting a vulnerability</a:t>
            </a:r>
          </a:p>
          <a:p>
            <a:r>
              <a:rPr lang="en-US" dirty="0" smtClean="0"/>
              <a:t>Typically spawns a root shell, but may do something 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41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>
          <a:xfrm>
            <a:off x="1761546" y="106107"/>
            <a:ext cx="6925253" cy="2185894"/>
          </a:xfrm>
        </p:spPr>
        <p:txBody>
          <a:bodyPr/>
          <a:lstStyle/>
          <a:p>
            <a:r>
              <a:rPr lang="en-US" sz="4000" dirty="0">
                <a:latin typeface="Arial"/>
                <a:cs typeface="Arial"/>
              </a:rPr>
              <a:t>Which item converts executable code into assembler?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92162" name="Content Placeholder 2"/>
          <p:cNvSpPr>
            <a:spLocks noGrp="1"/>
          </p:cNvSpPr>
          <p:nvPr>
            <p:ph idx="1"/>
          </p:nvPr>
        </p:nvSpPr>
        <p:spPr>
          <a:xfrm>
            <a:off x="76200" y="1213971"/>
            <a:ext cx="8229600" cy="3124200"/>
          </a:xfrm>
        </p:spPr>
        <p:txBody>
          <a:bodyPr>
            <a:noAutofit/>
          </a:bodyPr>
          <a:lstStyle/>
          <a:p>
            <a:pPr marL="514350" indent="-514350">
              <a:buSzPct val="100000"/>
              <a:buFont typeface="Calibri" charset="0"/>
              <a:buAutoNum type="alphaUcPeriod"/>
            </a:pPr>
            <a:r>
              <a:rPr lang="en-US" sz="2800" dirty="0">
                <a:latin typeface="Arial"/>
                <a:cs typeface="Arial"/>
              </a:rPr>
              <a:t>syscall</a:t>
            </a:r>
          </a:p>
          <a:p>
            <a:pPr marL="514350" indent="-514350">
              <a:buSzPct val="100000"/>
              <a:buFont typeface="Calibri" charset="0"/>
              <a:buAutoNum type="alphaUcPeriod"/>
            </a:pPr>
            <a:r>
              <a:rPr lang="en-US" sz="2800" dirty="0">
                <a:latin typeface="Arial"/>
                <a:cs typeface="Arial"/>
              </a:rPr>
              <a:t>nasm</a:t>
            </a:r>
          </a:p>
          <a:p>
            <a:pPr marL="514350" indent="-514350">
              <a:buSzPct val="100000"/>
              <a:buFont typeface="Calibri" charset="0"/>
              <a:buAutoNum type="alphaUcPeriod"/>
            </a:pPr>
            <a:r>
              <a:rPr lang="en-US" sz="2800" dirty="0">
                <a:latin typeface="Arial"/>
                <a:cs typeface="Arial"/>
              </a:rPr>
              <a:t>ld</a:t>
            </a:r>
          </a:p>
          <a:p>
            <a:pPr marL="514350" indent="-514350">
              <a:buSzPct val="100000"/>
              <a:buFont typeface="Calibri" charset="0"/>
              <a:buAutoNum type="alphaUcPeriod"/>
            </a:pPr>
            <a:r>
              <a:rPr lang="en-US" sz="2800" dirty="0">
                <a:latin typeface="Arial"/>
                <a:cs typeface="Arial"/>
              </a:rPr>
              <a:t>objdump</a:t>
            </a:r>
          </a:p>
          <a:p>
            <a:pPr marL="514350" indent="-514350">
              <a:buSzPct val="100000"/>
              <a:buFont typeface="Calibri" charset="0"/>
              <a:buAutoNum type="alphaUcPeriod"/>
            </a:pPr>
            <a:r>
              <a:rPr lang="en-US" sz="2800" dirty="0">
                <a:latin typeface="Arial"/>
                <a:cs typeface="Arial"/>
              </a:rPr>
              <a:t>strace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A9E3F63A-7CCD-304D-BDEA-A59CD5285BCD}" type="slidenum">
              <a:rPr lang="en-US" sz="1200">
                <a:solidFill>
                  <a:srgbClr val="045C75"/>
                </a:solidFill>
              </a:rPr>
              <a:pPr/>
              <a:t>40</a:t>
            </a:fld>
            <a:endParaRPr lang="en-US" sz="12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831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>
          <a:xfrm>
            <a:off x="1761546" y="106107"/>
            <a:ext cx="6925253" cy="2185894"/>
          </a:xfrm>
        </p:spPr>
        <p:txBody>
          <a:bodyPr/>
          <a:lstStyle/>
          <a:p>
            <a:r>
              <a:rPr lang="en-US" sz="4000" dirty="0">
                <a:latin typeface="Arial"/>
                <a:cs typeface="Arial"/>
              </a:rPr>
              <a:t>Which item lists all system calls when a program is run?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92162" name="Content Placeholder 2"/>
          <p:cNvSpPr>
            <a:spLocks noGrp="1"/>
          </p:cNvSpPr>
          <p:nvPr>
            <p:ph idx="1"/>
          </p:nvPr>
        </p:nvSpPr>
        <p:spPr>
          <a:xfrm>
            <a:off x="76200" y="1213971"/>
            <a:ext cx="8229600" cy="3124200"/>
          </a:xfrm>
        </p:spPr>
        <p:txBody>
          <a:bodyPr>
            <a:noAutofit/>
          </a:bodyPr>
          <a:lstStyle/>
          <a:p>
            <a:pPr marL="514350" indent="-514350">
              <a:buSzPct val="100000"/>
              <a:buFont typeface="Calibri" charset="0"/>
              <a:buAutoNum type="alphaUcPeriod"/>
            </a:pPr>
            <a:r>
              <a:rPr lang="en-US" sz="2800" dirty="0">
                <a:latin typeface="Arial"/>
                <a:cs typeface="Arial"/>
              </a:rPr>
              <a:t>syscall</a:t>
            </a:r>
          </a:p>
          <a:p>
            <a:pPr marL="514350" indent="-514350">
              <a:buSzPct val="100000"/>
              <a:buFont typeface="Calibri" charset="0"/>
              <a:buAutoNum type="alphaUcPeriod"/>
            </a:pPr>
            <a:r>
              <a:rPr lang="en-US" sz="2800" dirty="0">
                <a:latin typeface="Arial"/>
                <a:cs typeface="Arial"/>
              </a:rPr>
              <a:t>nasm</a:t>
            </a:r>
          </a:p>
          <a:p>
            <a:pPr marL="514350" indent="-514350">
              <a:buSzPct val="100000"/>
              <a:buFont typeface="Calibri" charset="0"/>
              <a:buAutoNum type="alphaUcPeriod"/>
            </a:pPr>
            <a:r>
              <a:rPr lang="en-US" sz="2800" dirty="0">
                <a:latin typeface="Arial"/>
                <a:cs typeface="Arial"/>
              </a:rPr>
              <a:t>ld</a:t>
            </a:r>
          </a:p>
          <a:p>
            <a:pPr marL="514350" indent="-514350">
              <a:buSzPct val="100000"/>
              <a:buFont typeface="Calibri" charset="0"/>
              <a:buAutoNum type="alphaUcPeriod"/>
            </a:pPr>
            <a:r>
              <a:rPr lang="en-US" sz="2800" dirty="0">
                <a:latin typeface="Arial"/>
                <a:cs typeface="Arial"/>
              </a:rPr>
              <a:t>objdump</a:t>
            </a:r>
          </a:p>
          <a:p>
            <a:pPr marL="514350" indent="-514350">
              <a:buSzPct val="100000"/>
              <a:buFont typeface="Calibri" charset="0"/>
              <a:buAutoNum type="alphaUcPeriod"/>
            </a:pPr>
            <a:r>
              <a:rPr lang="en-US" sz="2800" dirty="0">
                <a:latin typeface="Arial"/>
                <a:cs typeface="Arial"/>
              </a:rPr>
              <a:t>strace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A9E3F63A-7CCD-304D-BDEA-A59CD5285BCD}" type="slidenum">
              <a:rPr lang="en-US" sz="1200">
                <a:solidFill>
                  <a:srgbClr val="045C75"/>
                </a:solidFill>
              </a:rPr>
              <a:pPr/>
              <a:t>41</a:t>
            </a:fld>
            <a:endParaRPr lang="en-US" sz="12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124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>
          <a:xfrm>
            <a:off x="1761546" y="106107"/>
            <a:ext cx="6925253" cy="2185894"/>
          </a:xfrm>
        </p:spPr>
        <p:txBody>
          <a:bodyPr/>
          <a:lstStyle/>
          <a:p>
            <a:r>
              <a:rPr lang="en-US" sz="4000" dirty="0">
                <a:latin typeface="Arial"/>
                <a:cs typeface="Arial"/>
              </a:rPr>
              <a:t>Which item is used to go from user mode to kernel mode?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92162" name="Content Placeholder 2"/>
          <p:cNvSpPr>
            <a:spLocks noGrp="1"/>
          </p:cNvSpPr>
          <p:nvPr>
            <p:ph idx="1"/>
          </p:nvPr>
        </p:nvSpPr>
        <p:spPr>
          <a:xfrm>
            <a:off x="76200" y="1213971"/>
            <a:ext cx="8229600" cy="3124200"/>
          </a:xfrm>
        </p:spPr>
        <p:txBody>
          <a:bodyPr>
            <a:noAutofit/>
          </a:bodyPr>
          <a:lstStyle/>
          <a:p>
            <a:pPr marL="514350" indent="-514350">
              <a:buSzPct val="100000"/>
              <a:buFont typeface="Calibri" charset="0"/>
              <a:buAutoNum type="alphaUcPeriod"/>
            </a:pPr>
            <a:r>
              <a:rPr lang="en-US" sz="2800" dirty="0">
                <a:latin typeface="Arial"/>
                <a:cs typeface="Arial"/>
              </a:rPr>
              <a:t>syscall</a:t>
            </a:r>
          </a:p>
          <a:p>
            <a:pPr marL="514350" indent="-514350">
              <a:buSzPct val="100000"/>
              <a:buFont typeface="Calibri" charset="0"/>
              <a:buAutoNum type="alphaUcPeriod"/>
            </a:pPr>
            <a:r>
              <a:rPr lang="en-US" sz="2800" dirty="0">
                <a:latin typeface="Arial"/>
                <a:cs typeface="Arial"/>
              </a:rPr>
              <a:t>nasm</a:t>
            </a:r>
          </a:p>
          <a:p>
            <a:pPr marL="514350" indent="-514350">
              <a:buSzPct val="100000"/>
              <a:buFont typeface="Calibri" charset="0"/>
              <a:buAutoNum type="alphaUcPeriod"/>
            </a:pPr>
            <a:r>
              <a:rPr lang="en-US" sz="2800" dirty="0">
                <a:latin typeface="Arial"/>
                <a:cs typeface="Arial"/>
              </a:rPr>
              <a:t>ld</a:t>
            </a:r>
          </a:p>
          <a:p>
            <a:pPr marL="514350" indent="-514350">
              <a:buSzPct val="100000"/>
              <a:buFont typeface="Calibri" charset="0"/>
              <a:buAutoNum type="alphaUcPeriod"/>
            </a:pPr>
            <a:r>
              <a:rPr lang="en-US" sz="2800" dirty="0">
                <a:latin typeface="Arial"/>
                <a:cs typeface="Arial"/>
              </a:rPr>
              <a:t>objdump</a:t>
            </a:r>
          </a:p>
          <a:p>
            <a:pPr marL="514350" indent="-514350">
              <a:buSzPct val="100000"/>
              <a:buFont typeface="Calibri" charset="0"/>
              <a:buAutoNum type="alphaUcPeriod"/>
            </a:pPr>
            <a:r>
              <a:rPr lang="en-US" sz="2800" dirty="0">
                <a:latin typeface="Arial"/>
                <a:cs typeface="Arial"/>
              </a:rPr>
              <a:t>strace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A9E3F63A-7CCD-304D-BDEA-A59CD5285BCD}" type="slidenum">
              <a:rPr lang="en-US" sz="1200">
                <a:solidFill>
                  <a:srgbClr val="045C75"/>
                </a:solidFill>
              </a:rPr>
              <a:pPr/>
              <a:t>42</a:t>
            </a:fld>
            <a:endParaRPr lang="en-US" sz="12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124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>
          <a:xfrm>
            <a:off x="1761546" y="106107"/>
            <a:ext cx="6925253" cy="2185894"/>
          </a:xfrm>
        </p:spPr>
        <p:txBody>
          <a:bodyPr/>
          <a:lstStyle/>
          <a:p>
            <a:r>
              <a:rPr lang="en-US" sz="4000" dirty="0">
                <a:latin typeface="Arial"/>
                <a:cs typeface="Arial"/>
              </a:rPr>
              <a:t>Which item converts assembly code into object code?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92162" name="Content Placeholder 2"/>
          <p:cNvSpPr>
            <a:spLocks noGrp="1"/>
          </p:cNvSpPr>
          <p:nvPr>
            <p:ph idx="1"/>
          </p:nvPr>
        </p:nvSpPr>
        <p:spPr>
          <a:xfrm>
            <a:off x="76200" y="1213971"/>
            <a:ext cx="8229600" cy="3124200"/>
          </a:xfrm>
        </p:spPr>
        <p:txBody>
          <a:bodyPr>
            <a:noAutofit/>
          </a:bodyPr>
          <a:lstStyle/>
          <a:p>
            <a:pPr marL="514350" indent="-514350">
              <a:buSzPct val="100000"/>
              <a:buFont typeface="Calibri" charset="0"/>
              <a:buAutoNum type="alphaUcPeriod"/>
            </a:pPr>
            <a:r>
              <a:rPr lang="en-US" sz="2800" dirty="0">
                <a:latin typeface="Arial"/>
                <a:cs typeface="Arial"/>
              </a:rPr>
              <a:t>syscall</a:t>
            </a:r>
          </a:p>
          <a:p>
            <a:pPr marL="514350" indent="-514350">
              <a:buSzPct val="100000"/>
              <a:buFont typeface="Calibri" charset="0"/>
              <a:buAutoNum type="alphaUcPeriod"/>
            </a:pPr>
            <a:r>
              <a:rPr lang="en-US" sz="2800" dirty="0">
                <a:latin typeface="Arial"/>
                <a:cs typeface="Arial"/>
              </a:rPr>
              <a:t>nasm</a:t>
            </a:r>
          </a:p>
          <a:p>
            <a:pPr marL="514350" indent="-514350">
              <a:buSzPct val="100000"/>
              <a:buFont typeface="Calibri" charset="0"/>
              <a:buAutoNum type="alphaUcPeriod"/>
            </a:pPr>
            <a:r>
              <a:rPr lang="en-US" sz="2800" dirty="0">
                <a:latin typeface="Arial"/>
                <a:cs typeface="Arial"/>
              </a:rPr>
              <a:t>ld</a:t>
            </a:r>
          </a:p>
          <a:p>
            <a:pPr marL="514350" indent="-514350">
              <a:buSzPct val="100000"/>
              <a:buFont typeface="Calibri" charset="0"/>
              <a:buAutoNum type="alphaUcPeriod"/>
            </a:pPr>
            <a:r>
              <a:rPr lang="en-US" sz="2800" dirty="0">
                <a:latin typeface="Arial"/>
                <a:cs typeface="Arial"/>
              </a:rPr>
              <a:t>objdump</a:t>
            </a:r>
          </a:p>
          <a:p>
            <a:pPr marL="514350" indent="-514350">
              <a:buSzPct val="100000"/>
              <a:buFont typeface="Calibri" charset="0"/>
              <a:buAutoNum type="alphaUcPeriod"/>
            </a:pPr>
            <a:r>
              <a:rPr lang="en-US" sz="2800" dirty="0">
                <a:latin typeface="Arial"/>
                <a:cs typeface="Arial"/>
              </a:rPr>
              <a:t>strace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A9E3F63A-7CCD-304D-BDEA-A59CD5285BCD}" type="slidenum">
              <a:rPr lang="en-US" sz="1200">
                <a:solidFill>
                  <a:srgbClr val="045C75"/>
                </a:solidFill>
              </a:rPr>
              <a:pPr/>
              <a:t>43</a:t>
            </a:fld>
            <a:endParaRPr lang="en-US" sz="12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124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>
          <a:xfrm>
            <a:off x="1761546" y="106107"/>
            <a:ext cx="6925253" cy="2185894"/>
          </a:xfrm>
        </p:spPr>
        <p:txBody>
          <a:bodyPr/>
          <a:lstStyle/>
          <a:p>
            <a:r>
              <a:rPr lang="en-US" sz="4000" dirty="0">
                <a:latin typeface="Arial"/>
                <a:cs typeface="Arial"/>
              </a:rPr>
              <a:t>What instruction should be used to replace </a:t>
            </a:r>
            <a:r>
              <a:rPr lang="en-US" sz="4000" dirty="0" smtClean="0">
                <a:latin typeface="Arial"/>
                <a:cs typeface="Arial"/>
              </a:rPr>
              <a:t/>
            </a:r>
            <a:br>
              <a:rPr lang="en-US" sz="4000" dirty="0" smtClean="0">
                <a:latin typeface="Arial"/>
                <a:cs typeface="Arial"/>
              </a:rPr>
            </a:br>
            <a:r>
              <a:rPr lang="en-US" sz="4000" dirty="0" smtClean="0">
                <a:latin typeface="Arial"/>
                <a:cs typeface="Arial"/>
              </a:rPr>
              <a:t>"</a:t>
            </a:r>
            <a:r>
              <a:rPr lang="en-US" sz="4000" dirty="0">
                <a:latin typeface="Arial"/>
                <a:cs typeface="Arial"/>
              </a:rPr>
              <a:t>mov eax,0</a:t>
            </a:r>
            <a:r>
              <a:rPr lang="en-US" sz="4000" dirty="0" smtClean="0">
                <a:latin typeface="Arial"/>
                <a:cs typeface="Arial"/>
              </a:rPr>
              <a:t>"</a:t>
            </a:r>
            <a:br>
              <a:rPr lang="en-US" sz="4000" dirty="0" smtClean="0">
                <a:latin typeface="Arial"/>
                <a:cs typeface="Arial"/>
              </a:rPr>
            </a:br>
            <a:r>
              <a:rPr lang="en-US" sz="4000" dirty="0" smtClean="0">
                <a:latin typeface="Arial"/>
                <a:cs typeface="Arial"/>
              </a:rPr>
              <a:t> </a:t>
            </a:r>
            <a:r>
              <a:rPr lang="en-US" sz="4000" dirty="0">
                <a:latin typeface="Arial"/>
                <a:cs typeface="Arial"/>
              </a:rPr>
              <a:t>in shellcode?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92162" name="Content Placeholder 2"/>
          <p:cNvSpPr>
            <a:spLocks noGrp="1"/>
          </p:cNvSpPr>
          <p:nvPr>
            <p:ph idx="1"/>
          </p:nvPr>
        </p:nvSpPr>
        <p:spPr>
          <a:xfrm>
            <a:off x="76200" y="1213971"/>
            <a:ext cx="8229600" cy="3124200"/>
          </a:xfrm>
        </p:spPr>
        <p:txBody>
          <a:bodyPr>
            <a:noAutofit/>
          </a:bodyPr>
          <a:lstStyle/>
          <a:p>
            <a:pPr marL="514350" indent="-514350">
              <a:buSzPct val="100000"/>
              <a:buFont typeface="Calibri" charset="0"/>
              <a:buAutoNum type="alphaUcPeriod"/>
            </a:pPr>
            <a:r>
              <a:rPr lang="en-US" sz="2800" dirty="0">
                <a:latin typeface="Arial"/>
                <a:cs typeface="Arial"/>
              </a:rPr>
              <a:t>int 0x80</a:t>
            </a:r>
          </a:p>
          <a:p>
            <a:pPr marL="514350" indent="-514350">
              <a:buSzPct val="100000"/>
              <a:buFont typeface="Calibri" charset="0"/>
              <a:buAutoNum type="alphaUcPeriod"/>
            </a:pPr>
            <a:r>
              <a:rPr lang="en-US" sz="2800" dirty="0">
                <a:latin typeface="Arial"/>
                <a:cs typeface="Arial"/>
              </a:rPr>
              <a:t>or eax, eax</a:t>
            </a:r>
          </a:p>
          <a:p>
            <a:pPr marL="514350" indent="-514350">
              <a:buSzPct val="100000"/>
              <a:buFont typeface="Calibri" charset="0"/>
              <a:buAutoNum type="alphaUcPeriod"/>
            </a:pPr>
            <a:r>
              <a:rPr lang="en-US" sz="2800" dirty="0">
                <a:latin typeface="Arial"/>
                <a:cs typeface="Arial"/>
              </a:rPr>
              <a:t>xor eax, eax</a:t>
            </a:r>
          </a:p>
          <a:p>
            <a:pPr marL="514350" indent="-514350">
              <a:buSzPct val="100000"/>
              <a:buFont typeface="Calibri" charset="0"/>
              <a:buAutoNum type="alphaUcPeriod"/>
            </a:pPr>
            <a:r>
              <a:rPr lang="en-US" sz="2800" dirty="0">
                <a:latin typeface="Arial"/>
                <a:cs typeface="Arial"/>
              </a:rPr>
              <a:t>cmp eax, eax</a:t>
            </a:r>
          </a:p>
          <a:p>
            <a:pPr marL="514350" indent="-514350">
              <a:buSzPct val="100000"/>
              <a:buFont typeface="Calibri" charset="0"/>
              <a:buAutoNum type="alphaUcPeriod"/>
            </a:pPr>
            <a:r>
              <a:rPr lang="en-US" sz="2800" dirty="0">
                <a:latin typeface="Arial"/>
                <a:cs typeface="Arial"/>
              </a:rPr>
              <a:t>None of the above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A9E3F63A-7CCD-304D-BDEA-A59CD5285BCD}" type="slidenum">
              <a:rPr lang="en-US" sz="1200">
                <a:solidFill>
                  <a:srgbClr val="045C75"/>
                </a:solidFill>
              </a:rPr>
              <a:pPr/>
              <a:t>44</a:t>
            </a:fld>
            <a:endParaRPr lang="en-US" sz="12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124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>
          <a:xfrm>
            <a:off x="1761546" y="106107"/>
            <a:ext cx="6925253" cy="2185894"/>
          </a:xfrm>
        </p:spPr>
        <p:txBody>
          <a:bodyPr/>
          <a:lstStyle/>
          <a:p>
            <a:r>
              <a:rPr lang="en-US" sz="4000" dirty="0">
                <a:latin typeface="Arial"/>
                <a:cs typeface="Arial"/>
              </a:rPr>
              <a:t>What instruction should be used to replace </a:t>
            </a:r>
            <a:r>
              <a:rPr lang="en-US" sz="4000" dirty="0" smtClean="0">
                <a:latin typeface="Arial"/>
                <a:cs typeface="Arial"/>
              </a:rPr>
              <a:t/>
            </a:r>
            <a:br>
              <a:rPr lang="en-US" sz="4000" dirty="0" smtClean="0">
                <a:latin typeface="Arial"/>
                <a:cs typeface="Arial"/>
              </a:rPr>
            </a:br>
            <a:r>
              <a:rPr lang="en-US" sz="4000" dirty="0" smtClean="0">
                <a:latin typeface="Arial"/>
                <a:cs typeface="Arial"/>
              </a:rPr>
              <a:t>"</a:t>
            </a:r>
            <a:r>
              <a:rPr lang="en-US" sz="4000" dirty="0">
                <a:latin typeface="Arial"/>
                <a:cs typeface="Arial"/>
              </a:rPr>
              <a:t>mov eax,1</a:t>
            </a:r>
            <a:r>
              <a:rPr lang="en-US" sz="4000" dirty="0" smtClean="0">
                <a:latin typeface="Arial"/>
                <a:cs typeface="Arial"/>
              </a:rPr>
              <a:t>"</a:t>
            </a:r>
            <a:br>
              <a:rPr lang="en-US" sz="4000" dirty="0" smtClean="0">
                <a:latin typeface="Arial"/>
                <a:cs typeface="Arial"/>
              </a:rPr>
            </a:br>
            <a:r>
              <a:rPr lang="en-US" sz="4000" dirty="0" smtClean="0">
                <a:latin typeface="Arial"/>
                <a:cs typeface="Arial"/>
              </a:rPr>
              <a:t> </a:t>
            </a:r>
            <a:r>
              <a:rPr lang="en-US" sz="4000" dirty="0">
                <a:latin typeface="Arial"/>
                <a:cs typeface="Arial"/>
              </a:rPr>
              <a:t>in shellcode?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92162" name="Content Placeholder 2"/>
          <p:cNvSpPr>
            <a:spLocks noGrp="1"/>
          </p:cNvSpPr>
          <p:nvPr>
            <p:ph idx="1"/>
          </p:nvPr>
        </p:nvSpPr>
        <p:spPr>
          <a:xfrm>
            <a:off x="76200" y="1213971"/>
            <a:ext cx="8229600" cy="3124200"/>
          </a:xfrm>
        </p:spPr>
        <p:txBody>
          <a:bodyPr>
            <a:noAutofit/>
          </a:bodyPr>
          <a:lstStyle/>
          <a:p>
            <a:pPr marL="514350" indent="-514350">
              <a:buSzPct val="100000"/>
              <a:buFont typeface="Calibri" charset="0"/>
              <a:buAutoNum type="alphaUcPeriod"/>
            </a:pPr>
            <a:r>
              <a:rPr lang="en-US" sz="2800" dirty="0">
                <a:latin typeface="Arial"/>
                <a:cs typeface="Arial"/>
              </a:rPr>
              <a:t>int 0x80</a:t>
            </a:r>
          </a:p>
          <a:p>
            <a:pPr marL="514350" indent="-514350">
              <a:buSzPct val="100000"/>
              <a:buFont typeface="Calibri" charset="0"/>
              <a:buAutoNum type="alphaUcPeriod"/>
            </a:pPr>
            <a:r>
              <a:rPr lang="en-US" sz="2800" dirty="0">
                <a:latin typeface="Arial"/>
                <a:cs typeface="Arial"/>
              </a:rPr>
              <a:t>mov ah, 1</a:t>
            </a:r>
          </a:p>
          <a:p>
            <a:pPr marL="514350" indent="-514350">
              <a:buSzPct val="100000"/>
              <a:buFont typeface="Calibri" charset="0"/>
              <a:buAutoNum type="alphaUcPeriod"/>
            </a:pPr>
            <a:r>
              <a:rPr lang="en-US" sz="2800" dirty="0">
                <a:latin typeface="Arial"/>
                <a:cs typeface="Arial"/>
              </a:rPr>
              <a:t>xor eax, eax</a:t>
            </a:r>
          </a:p>
          <a:p>
            <a:pPr marL="514350" indent="-514350">
              <a:buSzPct val="100000"/>
              <a:buFont typeface="Calibri" charset="0"/>
              <a:buAutoNum type="alphaUcPeriod"/>
            </a:pPr>
            <a:r>
              <a:rPr lang="en-US" sz="2800" dirty="0">
                <a:latin typeface="Arial"/>
                <a:cs typeface="Arial"/>
              </a:rPr>
              <a:t>mov al, 1</a:t>
            </a:r>
          </a:p>
          <a:p>
            <a:pPr marL="514350" indent="-514350">
              <a:buSzPct val="100000"/>
              <a:buFont typeface="Calibri" charset="0"/>
              <a:buAutoNum type="alphaUcPeriod"/>
            </a:pPr>
            <a:r>
              <a:rPr lang="en-US" sz="2800" dirty="0">
                <a:latin typeface="Arial"/>
                <a:cs typeface="Arial"/>
              </a:rPr>
              <a:t>None of the above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fld id="{A9E3F63A-7CCD-304D-BDEA-A59CD5285BCD}" type="slidenum">
              <a:rPr lang="en-US" sz="1200">
                <a:solidFill>
                  <a:srgbClr val="045C75"/>
                </a:solidFill>
              </a:rPr>
              <a:pPr/>
              <a:t>45</a:t>
            </a:fld>
            <a:endParaRPr lang="en-US" sz="12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606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Calls (or Syscalls)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Syscalls directly access the kernel, to:</a:t>
            </a:r>
          </a:p>
          <a:p>
            <a:pPr lvl="1"/>
            <a:r>
              <a:rPr lang="en-US" dirty="0" smtClean="0"/>
              <a:t>Get input</a:t>
            </a:r>
          </a:p>
          <a:p>
            <a:pPr lvl="1"/>
            <a:r>
              <a:rPr lang="en-US" dirty="0" smtClean="0"/>
              <a:t>Produce output</a:t>
            </a:r>
          </a:p>
          <a:p>
            <a:pPr lvl="1"/>
            <a:r>
              <a:rPr lang="en-US" dirty="0" smtClean="0"/>
              <a:t>Exit a process</a:t>
            </a:r>
          </a:p>
          <a:p>
            <a:pPr lvl="1"/>
            <a:r>
              <a:rPr lang="en-US" dirty="0" smtClean="0"/>
              <a:t>Execute a binary file</a:t>
            </a:r>
          </a:p>
          <a:p>
            <a:pPr lvl="1"/>
            <a:r>
              <a:rPr lang="en-US" dirty="0" smtClean="0"/>
              <a:t>And more</a:t>
            </a:r>
          </a:p>
          <a:p>
            <a:r>
              <a:rPr lang="en-US" dirty="0" smtClean="0"/>
              <a:t>They are the interface between protected kernel mode and user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59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53213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Although the x86 provides four rings, only rings 0 and 3 are used by Windows or Unix</a:t>
            </a:r>
          </a:p>
          <a:p>
            <a:r>
              <a:rPr lang="en-US" sz="2800" dirty="0" smtClean="0"/>
              <a:t>Ring 3 is </a:t>
            </a:r>
            <a:r>
              <a:rPr lang="en-US" sz="2800" b="1" dirty="0" smtClean="0"/>
              <a:t>user-land</a:t>
            </a:r>
          </a:p>
          <a:p>
            <a:r>
              <a:rPr lang="en-US" sz="2800" dirty="0" smtClean="0"/>
              <a:t>Ring 0 is </a:t>
            </a:r>
            <a:r>
              <a:rPr lang="en-US" sz="2800" b="1" dirty="0" smtClean="0"/>
              <a:t>kernel-land</a:t>
            </a:r>
            <a:endParaRPr lang="en-US" sz="2800" dirty="0" smtClean="0"/>
          </a:p>
          <a:p>
            <a:r>
              <a:rPr lang="en-US" sz="2800" dirty="0" smtClean="0"/>
              <a:t>Links Ch 3a-3c</a:t>
            </a:r>
            <a:endParaRPr lang="en-US" sz="2800" dirty="0"/>
          </a:p>
        </p:txBody>
      </p:sp>
      <p:pic>
        <p:nvPicPr>
          <p:cNvPr id="4" name="Picture 3" descr="Screen Shot 2015-08-31 at 8.06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719" y="1764939"/>
            <a:ext cx="4837438" cy="410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33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the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Protected kernel mode</a:t>
            </a:r>
          </a:p>
          <a:p>
            <a:pPr lvl="1"/>
            <a:r>
              <a:rPr lang="en-US" dirty="0" smtClean="0"/>
              <a:t>Prevents user applications from compromising the OS</a:t>
            </a:r>
          </a:p>
          <a:p>
            <a:r>
              <a:rPr lang="en-US" dirty="0" smtClean="0"/>
              <a:t>If a user mode program attempts to access kernel memory, this generates an </a:t>
            </a:r>
            <a:r>
              <a:rPr lang="en-US" b="1" dirty="0" smtClean="0"/>
              <a:t>access exception</a:t>
            </a:r>
          </a:p>
          <a:p>
            <a:r>
              <a:rPr lang="en-US" dirty="0" smtClean="0"/>
              <a:t>Syscalls are the interface between user mode and kernel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84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library wrapper</a:t>
            </a:r>
          </a:p>
          <a:p>
            <a:r>
              <a:rPr lang="en-US" dirty="0" smtClean="0"/>
              <a:t>C functions that perform syscalls</a:t>
            </a:r>
          </a:p>
          <a:p>
            <a:r>
              <a:rPr lang="en-US" dirty="0" smtClean="0"/>
              <a:t>Advantages of libc</a:t>
            </a:r>
          </a:p>
          <a:p>
            <a:pPr lvl="1"/>
            <a:r>
              <a:rPr lang="en-US" dirty="0" smtClean="0"/>
              <a:t>Allows programs to continue to function normally even if a syscall is changed</a:t>
            </a:r>
          </a:p>
          <a:p>
            <a:pPr lvl="1"/>
            <a:r>
              <a:rPr lang="en-US" dirty="0" smtClean="0"/>
              <a:t>Provides useful functions, like malloc</a:t>
            </a:r>
          </a:p>
          <a:p>
            <a:pPr lvl="1"/>
            <a:r>
              <a:rPr lang="en-US" dirty="0" smtClean="0"/>
              <a:t>(malloc allocates space on the heap)</a:t>
            </a:r>
          </a:p>
          <a:p>
            <a:r>
              <a:rPr lang="en-US" dirty="0" smtClean="0"/>
              <a:t>See link Ch 3d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34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Syscalls use INT 0x80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 syscall number into EAX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Put arguments in other registers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Execute INT 0x80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CPU switches to kernel mode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Syscall function executes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48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2857</TotalTime>
  <Words>902</Words>
  <Application>Microsoft Macintosh PowerPoint</Application>
  <PresentationFormat>On-screen Show (4:3)</PresentationFormat>
  <Paragraphs>187</Paragraphs>
  <Slides>45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Office Theme</vt:lpstr>
      <vt:lpstr>Orbit</vt:lpstr>
      <vt:lpstr>CNIT 127: Exploit Development  Ch 3: Shellcode</vt:lpstr>
      <vt:lpstr>Topics</vt:lpstr>
      <vt:lpstr>Understanding System Calls</vt:lpstr>
      <vt:lpstr>Shellcode</vt:lpstr>
      <vt:lpstr>System Calls (or Syscalls)</vt:lpstr>
      <vt:lpstr>Protection Rings</vt:lpstr>
      <vt:lpstr>Protecting the Kernel</vt:lpstr>
      <vt:lpstr>Libc</vt:lpstr>
      <vt:lpstr>Syscalls use INT 0x80</vt:lpstr>
      <vt:lpstr>Syscall Number and Arguments</vt:lpstr>
      <vt:lpstr>exit()</vt:lpstr>
      <vt:lpstr>Disassembling exit</vt:lpstr>
      <vt:lpstr>Disassembling _exit</vt:lpstr>
      <vt:lpstr>Writing Shellcode for the exit() Syscall</vt:lpstr>
      <vt:lpstr>Shellcode Size</vt:lpstr>
      <vt:lpstr>Seven Instructions</vt:lpstr>
      <vt:lpstr>Simplest code for exit(0)</vt:lpstr>
      <vt:lpstr>nasm and ld</vt:lpstr>
      <vt:lpstr>objdump</vt:lpstr>
      <vt:lpstr>C Code to Test Shellcode</vt:lpstr>
      <vt:lpstr>Compile and Run</vt:lpstr>
      <vt:lpstr>Using strace</vt:lpstr>
      <vt:lpstr>Injectable Shellcode</vt:lpstr>
      <vt:lpstr>Getting Rid of Nulls</vt:lpstr>
      <vt:lpstr>Replacing Instructions</vt:lpstr>
      <vt:lpstr>       OLD         NEW</vt:lpstr>
      <vt:lpstr>objdump of New Exit Shellcode</vt:lpstr>
      <vt:lpstr>Spawning a Shell</vt:lpstr>
      <vt:lpstr>Beyond exit()</vt:lpstr>
      <vt:lpstr>Five Steps to Shellcode</vt:lpstr>
      <vt:lpstr>fork() and execve()</vt:lpstr>
      <vt:lpstr>C Program to Use execve()</vt:lpstr>
      <vt:lpstr>Recompile with Static</vt:lpstr>
      <vt:lpstr>main()</vt:lpstr>
      <vt:lpstr>Man Page</vt:lpstr>
      <vt:lpstr>execve() Arguments</vt:lpstr>
      <vt:lpstr>Objdump of __execve</vt:lpstr>
      <vt:lpstr>PowerPoint Presentation</vt:lpstr>
      <vt:lpstr>Game Show Questions</vt:lpstr>
      <vt:lpstr>Which item converts executable code into assembler?</vt:lpstr>
      <vt:lpstr>Which item lists all system calls when a program is run?</vt:lpstr>
      <vt:lpstr>Which item is used to go from user mode to kernel mode?</vt:lpstr>
      <vt:lpstr>Which item converts assembly code into object code?</vt:lpstr>
      <vt:lpstr>What instruction should be used to replace  "mov eax,0"  in shellcode?</vt:lpstr>
      <vt:lpstr>What instruction should be used to replace  "mov eax,1"  in shellcode?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CNIT 127: Exploit Development  Ch 1: Before you begin</dc:title>
  <dc:creator>Sam Bowne</dc:creator>
  <cp:lastModifiedBy>Sam Bowne</cp:lastModifiedBy>
  <cp:revision>307</cp:revision>
  <dcterms:created xsi:type="dcterms:W3CDTF">2014-08-26T22:11:41Z</dcterms:created>
  <dcterms:modified xsi:type="dcterms:W3CDTF">2015-08-31T23:53:24Z</dcterms:modified>
</cp:coreProperties>
</file>