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43" r:id="rId3"/>
    <p:sldId id="379" r:id="rId4"/>
    <p:sldId id="368" r:id="rId5"/>
    <p:sldId id="369" r:id="rId6"/>
    <p:sldId id="370" r:id="rId7"/>
    <p:sldId id="380" r:id="rId8"/>
    <p:sldId id="381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82" r:id="rId17"/>
    <p:sldId id="378" r:id="rId18"/>
    <p:sldId id="383" r:id="rId19"/>
    <p:sldId id="386" r:id="rId20"/>
    <p:sldId id="388" r:id="rId21"/>
    <p:sldId id="384" r:id="rId22"/>
    <p:sldId id="387" r:id="rId23"/>
    <p:sldId id="389" r:id="rId24"/>
    <p:sldId id="390" r:id="rId25"/>
    <p:sldId id="391" r:id="rId26"/>
    <p:sldId id="395" r:id="rId27"/>
    <p:sldId id="396" r:id="rId28"/>
    <p:sldId id="397" r:id="rId29"/>
    <p:sldId id="399" r:id="rId30"/>
    <p:sldId id="400" r:id="rId31"/>
    <p:sldId id="401" r:id="rId32"/>
    <p:sldId id="402" r:id="rId33"/>
    <p:sldId id="398" r:id="rId34"/>
    <p:sldId id="392" r:id="rId35"/>
    <p:sldId id="403" r:id="rId36"/>
    <p:sldId id="3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8956" autoAdjust="0"/>
  </p:normalViewPr>
  <p:slideViewPr>
    <p:cSldViewPr snapToGrid="0" snapToObjects="1">
      <p:cViewPr varScale="1">
        <p:scale>
          <a:sx n="85" d="100"/>
          <a:sy n="85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1D584-2545-4046-9B79-48A35FE2461D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76A3-BAEC-774C-BF22-9EC3465BE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3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2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9829-3C23-A945-B2EC-6A645BCE48BA}" type="datetimeFigureOut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691"/>
            <a:ext cx="7772400" cy="227627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CNIT 127: Exploit Development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Ch 4: Introduction to Format String Bugs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h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65" y="2599957"/>
            <a:ext cx="3251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Format String Controlled by Attacker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6-f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016000"/>
            <a:ext cx="4787900" cy="28702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Screen Shot 2015-09-14 at 3.35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4051300"/>
            <a:ext cx="5422900" cy="25019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81476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%n Format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%n writes the number of characters printed so far</a:t>
            </a:r>
          </a:p>
          <a:p>
            <a:r>
              <a:rPr lang="en-US" dirty="0" smtClean="0"/>
              <a:t>To the memory location pointed to by the parameter</a:t>
            </a:r>
          </a:p>
          <a:p>
            <a:r>
              <a:rPr lang="en-US" dirty="0" smtClean="0"/>
              <a:t>Can </a:t>
            </a:r>
            <a:r>
              <a:rPr lang="en-US" b="1" dirty="0" smtClean="0"/>
              <a:t>write</a:t>
            </a:r>
            <a:r>
              <a:rPr lang="en-US" dirty="0" smtClean="0"/>
              <a:t> to arbitrary RAM locations</a:t>
            </a:r>
          </a:p>
          <a:p>
            <a:r>
              <a:rPr lang="en-US" dirty="0" smtClean="0"/>
              <a:t>Easy DoS</a:t>
            </a:r>
          </a:p>
          <a:p>
            <a:r>
              <a:rPr lang="en-US" dirty="0" smtClean="0"/>
              <a:t>Possible remote 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7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printf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bugs affect a whole family of functions</a:t>
            </a:r>
            <a:endParaRPr lang="en-US" dirty="0"/>
          </a:p>
        </p:txBody>
      </p:sp>
      <p:pic>
        <p:nvPicPr>
          <p:cNvPr id="4" name="Picture 3" descr="Screen Shot 2015-09-14 at 3.3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533650"/>
            <a:ext cx="2501900" cy="371761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7860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 Against Format String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defenses don't stop format string exploits</a:t>
            </a:r>
          </a:p>
          <a:p>
            <a:pPr lvl="1"/>
            <a:r>
              <a:rPr lang="en-US" dirty="0" smtClean="0"/>
              <a:t>Canary value</a:t>
            </a:r>
          </a:p>
          <a:p>
            <a:r>
              <a:rPr lang="en-US" dirty="0" smtClean="0"/>
              <a:t>ASLR and NX</a:t>
            </a:r>
          </a:p>
          <a:p>
            <a:pPr lvl="1"/>
            <a:r>
              <a:rPr lang="en-US" dirty="0" smtClean="0"/>
              <a:t>Can make exploitation more difficult</a:t>
            </a:r>
          </a:p>
          <a:p>
            <a:r>
              <a:rPr lang="en-US" dirty="0" smtClean="0"/>
              <a:t>Static code analysis tools</a:t>
            </a:r>
          </a:p>
          <a:p>
            <a:pPr lvl="1"/>
            <a:r>
              <a:rPr lang="en-US" dirty="0" smtClean="0"/>
              <a:t>Generally find format string bugs</a:t>
            </a:r>
          </a:p>
          <a:p>
            <a:r>
              <a:rPr lang="en-US" dirty="0" smtClean="0"/>
              <a:t>gcc</a:t>
            </a:r>
          </a:p>
          <a:p>
            <a:pPr lvl="1"/>
            <a:r>
              <a:rPr lang="en-US" dirty="0" smtClean="0"/>
              <a:t>Warnings, but no format string defenses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Exploitation Technique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 parameter</a:t>
            </a:r>
          </a:p>
          <a:p>
            <a:r>
              <a:rPr lang="en-US" dirty="0" smtClean="0"/>
              <a:t>Find a target RAM location</a:t>
            </a:r>
          </a:p>
          <a:p>
            <a:pPr lvl="1"/>
            <a:r>
              <a:rPr lang="en-US" dirty="0" smtClean="0"/>
              <a:t>That will control execution</a:t>
            </a:r>
          </a:p>
          <a:p>
            <a:r>
              <a:rPr lang="en-US" dirty="0" smtClean="0"/>
              <a:t>Write 4 bytes to target RAM location</a:t>
            </a:r>
          </a:p>
          <a:p>
            <a:r>
              <a:rPr lang="en-US" dirty="0" smtClean="0"/>
              <a:t>Insert shellcode</a:t>
            </a:r>
          </a:p>
          <a:p>
            <a:r>
              <a:rPr lang="en-US" dirty="0" smtClean="0"/>
              <a:t>Find the shellcode in RAM</a:t>
            </a:r>
          </a:p>
          <a:p>
            <a:r>
              <a:rPr lang="en-US" dirty="0" smtClean="0"/>
              <a:t>Write shellcode to target RAM location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1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four letters before the %x fields</a:t>
            </a:r>
          </a:p>
          <a:p>
            <a:r>
              <a:rPr lang="en-US" dirty="0" smtClean="0"/>
              <a:t>Controls the fourth parameter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Note: sometimes it's much further down the list, such as parameter 300</a:t>
            </a:r>
            <a:endParaRPr lang="en-US" dirty="0"/>
          </a:p>
        </p:txBody>
      </p:sp>
      <p:pic>
        <p:nvPicPr>
          <p:cNvPr id="4" name="Picture 3" descr="p6-fs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11" y="3048512"/>
            <a:ext cx="6375400" cy="13716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2316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RAM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Saved return address</a:t>
            </a:r>
          </a:p>
          <a:p>
            <a:pPr lvl="1"/>
            <a:r>
              <a:rPr lang="en-US" dirty="0" smtClean="0"/>
              <a:t>Like the Buffer Overflows we did previously</a:t>
            </a:r>
          </a:p>
          <a:p>
            <a:r>
              <a:rPr lang="en-US" dirty="0" smtClean="0"/>
              <a:t>Global Offset Table</a:t>
            </a:r>
          </a:p>
          <a:p>
            <a:pPr lvl="1"/>
            <a:r>
              <a:rPr lang="en-US" dirty="0" smtClean="0"/>
              <a:t>Used to find shared library functions</a:t>
            </a:r>
          </a:p>
          <a:p>
            <a:r>
              <a:rPr lang="en-US" dirty="0" smtClean="0"/>
              <a:t>Destructors table (DTORS)</a:t>
            </a:r>
          </a:p>
          <a:p>
            <a:pPr lvl="1"/>
            <a:r>
              <a:rPr lang="en-US" dirty="0" smtClean="0"/>
              <a:t>Called when a </a:t>
            </a:r>
            <a:r>
              <a:rPr lang="en-US" dirty="0" err="1" smtClean="0"/>
              <a:t>porgram</a:t>
            </a:r>
            <a:r>
              <a:rPr lang="en-US" dirty="0" smtClean="0"/>
              <a:t> exits</a:t>
            </a:r>
          </a:p>
          <a:p>
            <a:r>
              <a:rPr lang="en-US" dirty="0" smtClean="0"/>
              <a:t>C Library Hooks</a:t>
            </a:r>
          </a:p>
        </p:txBody>
      </p:sp>
    </p:spTree>
    <p:extLst>
      <p:ext uri="{BB962C8B-B14F-4D97-AF65-F5344CB8AC3E}">
        <p14:creationId xmlns:p14="http://schemas.microsoft.com/office/powerpoint/2010/main" val="67681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RAM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err="1" smtClean="0"/>
              <a:t>atexit</a:t>
            </a:r>
            <a:r>
              <a:rPr lang="en-US" dirty="0" smtClean="0"/>
              <a:t>" structure (link Ch 4n)</a:t>
            </a:r>
          </a:p>
          <a:p>
            <a:r>
              <a:rPr lang="en-US" dirty="0" smtClean="0"/>
              <a:t>Any function pointer</a:t>
            </a:r>
          </a:p>
          <a:p>
            <a:r>
              <a:rPr lang="en-US" dirty="0" smtClean="0"/>
              <a:t>In Windows, the default unhandled exception handler is easy to find and exploit</a:t>
            </a:r>
          </a:p>
        </p:txBody>
      </p:sp>
    </p:spTree>
    <p:extLst>
      <p:ext uri="{BB962C8B-B14F-4D97-AF65-F5344CB8AC3E}">
        <p14:creationId xmlns:p14="http://schemas.microsoft.com/office/powerpoint/2010/main" val="101902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smtClean="0"/>
              <a:t>Format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73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Disassemble in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6-fs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97" y="1495344"/>
            <a:ext cx="5231660" cy="536265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98358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the GOT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6-f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49" y="2087693"/>
            <a:ext cx="6489700" cy="34163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57311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Target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24338"/>
            <a:ext cx="8229600" cy="1001825"/>
          </a:xfrm>
        </p:spPr>
        <p:txBody>
          <a:bodyPr/>
          <a:lstStyle/>
          <a:p>
            <a:r>
              <a:rPr lang="en-US" dirty="0" smtClean="0"/>
              <a:t>We now control the destination address, but not the value written there</a:t>
            </a:r>
            <a:endParaRPr lang="en-US" dirty="0"/>
          </a:p>
        </p:txBody>
      </p:sp>
      <p:pic>
        <p:nvPicPr>
          <p:cNvPr id="4" name="Picture 3" descr="p6-fs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179448" cy="327340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96547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to Write 4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6-fs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2"/>
          <a:stretch/>
        </p:blipFill>
        <p:spPr>
          <a:xfrm>
            <a:off x="3143192" y="1432455"/>
            <a:ext cx="3114909" cy="183032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p6-fs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0" y="3262780"/>
            <a:ext cx="8251340" cy="329076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55939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794"/>
            <a:ext cx="8229600" cy="861356"/>
          </a:xfrm>
        </p:spPr>
        <p:txBody>
          <a:bodyPr/>
          <a:lstStyle/>
          <a:p>
            <a:r>
              <a:rPr lang="en-US" dirty="0" smtClean="0"/>
              <a:t>Changing One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16 to %16x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Previously</a:t>
            </a:r>
          </a:p>
          <a:p>
            <a:endParaRPr lang="en-US" dirty="0"/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Each byte increased by 13</a:t>
            </a:r>
            <a:endParaRPr lang="en-US" dirty="0"/>
          </a:p>
        </p:txBody>
      </p:sp>
      <p:pic>
        <p:nvPicPr>
          <p:cNvPr id="5" name="Picture 4" descr="p6-fs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3"/>
          <a:stretch/>
        </p:blipFill>
        <p:spPr>
          <a:xfrm>
            <a:off x="4812780" y="1125653"/>
            <a:ext cx="3874020" cy="2418193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7" name="Picture 6" descr="p6-fs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87" r="51287" b="1"/>
          <a:stretch/>
        </p:blipFill>
        <p:spPr>
          <a:xfrm>
            <a:off x="4059144" y="3873923"/>
            <a:ext cx="4627656" cy="63695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8" name="Picture 7" descr="Screen Shot 2015-09-14 at 4.32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25" y="5025540"/>
            <a:ext cx="4690376" cy="65144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49159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Python Code to Write a Chosen Word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6-fs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7" b="2883"/>
          <a:stretch/>
        </p:blipFill>
        <p:spPr>
          <a:xfrm>
            <a:off x="1562017" y="1417638"/>
            <a:ext cx="5883108" cy="426627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8" name="Picture 7" descr="Screen Shot 2015-09-14 at 4.3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83" y="5804979"/>
            <a:ext cx="4910789" cy="92656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29830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Dummy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xcc</a:t>
            </a:r>
            <a:r>
              <a:rPr lang="en-US" dirty="0" smtClean="0"/>
              <a:t> is BRK</a:t>
            </a:r>
            <a:endParaRPr lang="en-US" dirty="0"/>
          </a:p>
        </p:txBody>
      </p:sp>
      <p:pic>
        <p:nvPicPr>
          <p:cNvPr id="4" name="Picture 3" descr="p6-fs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5" b="2502"/>
          <a:stretch/>
        </p:blipFill>
        <p:spPr>
          <a:xfrm>
            <a:off x="3211621" y="1600200"/>
            <a:ext cx="5363045" cy="436615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43243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303"/>
          </a:xfrm>
        </p:spPr>
        <p:txBody>
          <a:bodyPr/>
          <a:lstStyle/>
          <a:p>
            <a:r>
              <a:rPr lang="en-US" dirty="0" smtClean="0"/>
              <a:t>View the Stack in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2011"/>
            <a:ext cx="8229600" cy="524152"/>
          </a:xfrm>
        </p:spPr>
        <p:txBody>
          <a:bodyPr/>
          <a:lstStyle/>
          <a:p>
            <a:r>
              <a:rPr lang="en-US" dirty="0" smtClean="0"/>
              <a:t>Choose an address in the NOP sled</a:t>
            </a:r>
            <a:endParaRPr lang="en-US" dirty="0"/>
          </a:p>
        </p:txBody>
      </p:sp>
      <p:pic>
        <p:nvPicPr>
          <p:cNvPr id="4" name="Picture 3" descr="p6-fs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7" b="15864"/>
          <a:stretch/>
        </p:blipFill>
        <p:spPr>
          <a:xfrm>
            <a:off x="455845" y="1283167"/>
            <a:ext cx="8230955" cy="418110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5-09-14 at 4.4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5540234"/>
            <a:ext cx="1434354" cy="117185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73003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Exploit Runs to \</a:t>
            </a:r>
            <a:r>
              <a:rPr lang="en-US" dirty="0" err="1" smtClean="0"/>
              <a:t>xcc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4 at 4.42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6352"/>
            <a:ext cx="8246722" cy="3353063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12339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Bad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\x09 is bad</a:t>
            </a:r>
            <a:endParaRPr lang="en-US" dirty="0"/>
          </a:p>
        </p:txBody>
      </p:sp>
      <p:pic>
        <p:nvPicPr>
          <p:cNvPr id="4" name="Picture 3" descr="Screen Shot 2015-09-14 at 4.4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5" y="1600200"/>
            <a:ext cx="3489415" cy="970429"/>
          </a:xfrm>
          <a:prstGeom prst="rect">
            <a:avLst/>
          </a:prstGeom>
        </p:spPr>
      </p:pic>
      <p:pic>
        <p:nvPicPr>
          <p:cNvPr id="6" name="Picture 5" descr="p6-fs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32214"/>
            <a:ext cx="8229600" cy="3293783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87671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 contains bytes</a:t>
            </a:r>
          </a:p>
          <a:p>
            <a:r>
              <a:rPr lang="en-US" dirty="0" smtClean="0"/>
              <a:t>The same byte can be interpreted as</a:t>
            </a:r>
          </a:p>
          <a:p>
            <a:pPr lvl="1"/>
            <a:r>
              <a:rPr lang="en-US" dirty="0" smtClean="0"/>
              <a:t>An integer</a:t>
            </a:r>
          </a:p>
          <a:p>
            <a:pPr lvl="1"/>
            <a:r>
              <a:rPr lang="en-US" dirty="0" smtClean="0"/>
              <a:t>A character</a:t>
            </a:r>
          </a:p>
          <a:p>
            <a:pPr lvl="1"/>
            <a:r>
              <a:rPr lang="en-US" dirty="0" smtClean="0"/>
              <a:t>Part of an instruction</a:t>
            </a:r>
          </a:p>
          <a:p>
            <a:pPr lvl="1"/>
            <a:r>
              <a:rPr lang="en-US" dirty="0" smtClean="0"/>
              <a:t>Part of an address</a:t>
            </a:r>
          </a:p>
          <a:p>
            <a:pPr lvl="1"/>
            <a:r>
              <a:rPr lang="en-US" dirty="0" smtClean="0"/>
              <a:t>Part of a string</a:t>
            </a:r>
          </a:p>
          <a:p>
            <a:pPr lvl="1"/>
            <a:r>
              <a:rPr lang="en-US" dirty="0" smtClean="0"/>
              <a:t>Many, many more...</a:t>
            </a:r>
          </a:p>
        </p:txBody>
      </p:sp>
    </p:spTree>
    <p:extLst>
      <p:ext uri="{BB962C8B-B14F-4D97-AF65-F5344CB8AC3E}">
        <p14:creationId xmlns:p14="http://schemas.microsoft.com/office/powerpoint/2010/main" val="353802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Bad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\x10 is bad</a:t>
            </a:r>
            <a:endParaRPr lang="en-US" dirty="0"/>
          </a:p>
        </p:txBody>
      </p:sp>
      <p:pic>
        <p:nvPicPr>
          <p:cNvPr id="5" name="Picture 4" descr="Screen Shot 2015-09-14 at 4.4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76" y="1417638"/>
            <a:ext cx="3780118" cy="967007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7" name="Picture 6" descr="p6-fs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3674"/>
            <a:ext cx="8229600" cy="3606559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4548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Bad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at 11 = 0x0b</a:t>
            </a:r>
          </a:p>
          <a:p>
            <a:r>
              <a:rPr lang="en-US" dirty="0" smtClean="0"/>
              <a:t>\x20 is bad</a:t>
            </a:r>
            <a:endParaRPr lang="en-US" dirty="0"/>
          </a:p>
        </p:txBody>
      </p:sp>
      <p:pic>
        <p:nvPicPr>
          <p:cNvPr id="5" name="Picture 4" descr="p6-fs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8" y="2958353"/>
            <a:ext cx="8360683" cy="3899647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4548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Bad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at 33 = 0x21</a:t>
            </a:r>
          </a:p>
          <a:p>
            <a:r>
              <a:rPr lang="en-US" dirty="0" smtClean="0"/>
              <a:t>No more bad characters</a:t>
            </a:r>
            <a:endParaRPr lang="en-US" dirty="0"/>
          </a:p>
        </p:txBody>
      </p:sp>
      <p:pic>
        <p:nvPicPr>
          <p:cNvPr id="4" name="Picture 3" descr="p6-fs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6"/>
          <a:stretch/>
        </p:blipFill>
        <p:spPr>
          <a:xfrm>
            <a:off x="567764" y="3167533"/>
            <a:ext cx="8119035" cy="337670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7736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msfvenom</a:t>
            </a:r>
            <a:r>
              <a:rPr lang="en-US" dirty="0"/>
              <a:t> -p </a:t>
            </a:r>
            <a:r>
              <a:rPr lang="en-US" dirty="0" err="1"/>
              <a:t>linux</a:t>
            </a:r>
            <a:r>
              <a:rPr lang="en-US" dirty="0"/>
              <a:t>/x86/</a:t>
            </a:r>
            <a:r>
              <a:rPr lang="en-US" dirty="0" smtClean="0"/>
              <a:t>shell_bind_tcp</a:t>
            </a:r>
          </a:p>
          <a:p>
            <a:r>
              <a:rPr lang="en-US" dirty="0" smtClean="0"/>
              <a:t> </a:t>
            </a:r>
            <a:r>
              <a:rPr lang="en-US" dirty="0"/>
              <a:t>-b '\x00\x09\x0a\x20'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PrependFork</a:t>
            </a:r>
            <a:r>
              <a:rPr lang="en-US" dirty="0"/>
              <a:t>=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 </a:t>
            </a:r>
            <a:r>
              <a:rPr lang="en-US" dirty="0"/>
              <a:t>-f python</a:t>
            </a:r>
          </a:p>
        </p:txBody>
      </p:sp>
    </p:spTree>
    <p:extLst>
      <p:ext uri="{BB962C8B-B14F-4D97-AF65-F5344CB8AC3E}">
        <p14:creationId xmlns:p14="http://schemas.microsoft.com/office/powerpoint/2010/main" val="385580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Total Length of Injection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not be necessary, but it's a good habit</a:t>
            </a:r>
            <a:endParaRPr lang="en-US" dirty="0"/>
          </a:p>
        </p:txBody>
      </p:sp>
      <p:pic>
        <p:nvPicPr>
          <p:cNvPr id="4" name="Picture 3" descr="p6-fs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0322"/>
            <a:ext cx="8229600" cy="318603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76131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8329" cy="4525963"/>
          </a:xfrm>
        </p:spPr>
        <p:txBody>
          <a:bodyPr/>
          <a:lstStyle/>
          <a:p>
            <a:r>
              <a:rPr lang="en-US" dirty="0" smtClean="0"/>
              <a:t>Address in NOP sled</a:t>
            </a:r>
          </a:p>
          <a:p>
            <a:r>
              <a:rPr lang="en-US" dirty="0" smtClean="0"/>
              <a:t>Shellcode intact</a:t>
            </a:r>
            <a:endParaRPr lang="en-US" dirty="0"/>
          </a:p>
        </p:txBody>
      </p:sp>
      <p:pic>
        <p:nvPicPr>
          <p:cNvPr id="6" name="Picture 5" descr="Screen Shot 2015-09-14 at 4.5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82" y="1726161"/>
            <a:ext cx="5011271" cy="678784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7" name="Picture 6" descr="Screen Shot 2015-09-14 at 4.54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58349"/>
            <a:ext cx="8343153" cy="292657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89941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(in gdb)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2118"/>
            <a:ext cx="8229600" cy="2854045"/>
          </a:xfrm>
        </p:spPr>
        <p:txBody>
          <a:bodyPr/>
          <a:lstStyle/>
          <a:p>
            <a:r>
              <a:rPr lang="en-US" dirty="0" smtClean="0"/>
              <a:t>Wait for the port to close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 it outside gdb</a:t>
            </a:r>
            <a:endParaRPr lang="en-US" dirty="0"/>
          </a:p>
        </p:txBody>
      </p:sp>
      <p:pic>
        <p:nvPicPr>
          <p:cNvPr id="4" name="Picture 3" descr="p6-fs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23" y="1600200"/>
            <a:ext cx="5016500" cy="13970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p6-fs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101657"/>
            <a:ext cx="8229600" cy="103589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65023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Controls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4 at 3.1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3638"/>
            <a:ext cx="8229599" cy="511593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5778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4 at 3.1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2617"/>
            <a:ext cx="8229600" cy="351941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05727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for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%x			Hexadecimal</a:t>
            </a:r>
          </a:p>
          <a:p>
            <a:r>
              <a:rPr lang="en-US" dirty="0" smtClean="0"/>
              <a:t>%8x		Hexadecimal padded to 8 chars</a:t>
            </a:r>
          </a:p>
          <a:p>
            <a:r>
              <a:rPr lang="en-US" dirty="0" smtClean="0"/>
              <a:t>%10x		Hexadecimal </a:t>
            </a:r>
            <a:r>
              <a:rPr lang="en-US" dirty="0"/>
              <a:t>padded to </a:t>
            </a:r>
            <a:r>
              <a:rPr lang="en-US" dirty="0" smtClean="0"/>
              <a:t>10 chars</a:t>
            </a:r>
          </a:p>
          <a:p>
            <a:r>
              <a:rPr lang="en-US" dirty="0"/>
              <a:t>%</a:t>
            </a:r>
            <a:r>
              <a:rPr lang="en-US" dirty="0" smtClean="0"/>
              <a:t>100x</a:t>
            </a:r>
            <a:r>
              <a:rPr lang="en-US" dirty="0"/>
              <a:t>	Hexadecimal padded to </a:t>
            </a:r>
            <a:r>
              <a:rPr lang="en-US" dirty="0" smtClean="0"/>
              <a:t>100 chars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Format String Vulnerabilities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is obviously stupid</a:t>
            </a:r>
          </a:p>
          <a:p>
            <a:pPr marL="457200" lvl="1" indent="0">
              <a:buNone/>
            </a:pPr>
            <a:r>
              <a:rPr lang="en-US" dirty="0" smtClean="0"/>
              <a:t>char name[10];</a:t>
            </a:r>
          </a:p>
          <a:p>
            <a:pPr marL="457200" lvl="1" indent="0"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(name, "</a:t>
            </a:r>
            <a:r>
              <a:rPr lang="en-US" dirty="0" err="1" smtClean="0"/>
              <a:t>Rumplestiltskin</a:t>
            </a:r>
            <a:r>
              <a:rPr lang="en-US" dirty="0" smtClean="0"/>
              <a:t>");</a:t>
            </a:r>
          </a:p>
          <a:p>
            <a:pPr marL="514350" indent="-457200"/>
            <a:r>
              <a:rPr lang="en-US" dirty="0" smtClean="0"/>
              <a:t>C just does it, without complaining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8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Without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printf("%</a:t>
            </a:r>
            <a:r>
              <a:rPr lang="en-US" dirty="0" err="1" smtClean="0"/>
              <a:t>x.%x.%x.%x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There are no arguments to print!</a:t>
            </a:r>
          </a:p>
          <a:p>
            <a:pPr lvl="1"/>
            <a:r>
              <a:rPr lang="en-US" dirty="0" smtClean="0"/>
              <a:t>Should give an error message</a:t>
            </a:r>
            <a:endParaRPr lang="en-US" dirty="0"/>
          </a:p>
          <a:p>
            <a:pPr lvl="1"/>
            <a:r>
              <a:rPr lang="en-US" dirty="0" smtClean="0"/>
              <a:t>Instead, C just pulls the next 4 values from the stack and prints them out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 </a:t>
            </a:r>
            <a:r>
              <a:rPr lang="en-US" dirty="0" smtClean="0"/>
              <a:t>memory on the stack</a:t>
            </a:r>
          </a:p>
          <a:p>
            <a:pPr lvl="1"/>
            <a:r>
              <a:rPr lang="en-US" dirty="0" smtClean="0"/>
              <a:t>Information disclosure vulnerability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8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553</Words>
  <Application>Microsoft Macintosh PowerPoint</Application>
  <PresentationFormat>On-screen Show (4:3)</PresentationFormat>
  <Paragraphs>125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CNIT 127: Exploit Development  Ch 4: Introduction to Format String Bugs</vt:lpstr>
      <vt:lpstr>Understanding Format Strings</vt:lpstr>
      <vt:lpstr>Data Interpretation</vt:lpstr>
      <vt:lpstr>Format String Controls Output</vt:lpstr>
      <vt:lpstr>Format String Demo</vt:lpstr>
      <vt:lpstr>Most Important for Us</vt:lpstr>
      <vt:lpstr>Format String Vulnerabilities</vt:lpstr>
      <vt:lpstr>Buffer Overflow</vt:lpstr>
      <vt:lpstr>Format String Without Arguments</vt:lpstr>
      <vt:lpstr>Format String Controlled by Attacker</vt:lpstr>
      <vt:lpstr>%n Format String</vt:lpstr>
      <vt:lpstr>printf Family</vt:lpstr>
      <vt:lpstr>Countermeasures</vt:lpstr>
      <vt:lpstr>Defenses Against Format String Vulnerabilities</vt:lpstr>
      <vt:lpstr>Exploitation Technique</vt:lpstr>
      <vt:lpstr>Steps</vt:lpstr>
      <vt:lpstr>Control a Parameter</vt:lpstr>
      <vt:lpstr>Target RAM Options</vt:lpstr>
      <vt:lpstr>Target RAM Options</vt:lpstr>
      <vt:lpstr>Disassemble in gdb</vt:lpstr>
      <vt:lpstr>Targeting the GOT</vt:lpstr>
      <vt:lpstr>Writing to Target RAM</vt:lpstr>
      <vt:lpstr>Python Code to Write 4 Bytes</vt:lpstr>
      <vt:lpstr>Changing One Byte</vt:lpstr>
      <vt:lpstr>Python Code to Write a Chosen Word </vt:lpstr>
      <vt:lpstr>Inserting Dummy Shellcode</vt:lpstr>
      <vt:lpstr>View the Stack in gdb</vt:lpstr>
      <vt:lpstr>Dummy Exploit Runs to \xcc</vt:lpstr>
      <vt:lpstr>Testing for Bad Characters</vt:lpstr>
      <vt:lpstr>Testing for Bad Characters</vt:lpstr>
      <vt:lpstr>Testing for Bad Characters</vt:lpstr>
      <vt:lpstr>Testing for Bad Characters</vt:lpstr>
      <vt:lpstr>Generate Shellcode</vt:lpstr>
      <vt:lpstr>Keep Total Length of Injection Constant</vt:lpstr>
      <vt:lpstr>Final Check</vt:lpstr>
      <vt:lpstr>Shell (in gdb)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CNIT 127: Exploit Development  Ch 1: Before you begin</dc:title>
  <dc:creator>Sam Bowne</dc:creator>
  <cp:lastModifiedBy>Sam Bowne</cp:lastModifiedBy>
  <cp:revision>380</cp:revision>
  <dcterms:created xsi:type="dcterms:W3CDTF">2014-08-26T22:11:41Z</dcterms:created>
  <dcterms:modified xsi:type="dcterms:W3CDTF">2015-09-15T00:00:37Z</dcterms:modified>
</cp:coreProperties>
</file>