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5C1FBBF-C1D1-4CF4-89A1-3FA24F3CD651}">
  <a:tblStyle styleId="{C5C1FBBF-C1D1-4CF4-89A1-3FA24F3CD651}" styleName="Table_0"/>
  <a:tblStyle styleId="{469BE90B-15E8-4872-9659-B41C7EF36073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0F0F0"/>
          </a:solidFill>
        </a:fill>
      </a:tcStyle>
    </a:wholeTbl>
    <a:band1H>
      <a:tcStyle>
        <a:tcBdr/>
        <a:fill>
          <a:solidFill>
            <a:srgbClr val="E0E0E0"/>
          </a:solidFill>
        </a:fill>
      </a:tcStyle>
    </a:band1H>
    <a:band1V>
      <a:tcStyle>
        <a:tcBdr/>
        <a:fill>
          <a:solidFill>
            <a:srgbClr val="E0E0E0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4"/>
    <p:restoredTop sz="94570"/>
  </p:normalViewPr>
  <p:slideViewPr>
    <p:cSldViewPr snapToGrid="0" snapToObjects="1">
      <p:cViewPr>
        <p:scale>
          <a:sx n="102" d="100"/>
          <a:sy n="102" d="100"/>
        </p:scale>
        <p:origin x="84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104689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6647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9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54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50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89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392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2010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5713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415610" y="992766"/>
            <a:ext cx="11360700" cy="273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900">
                <a:solidFill>
                  <a:schemeClr val="dk1"/>
                </a:solidFill>
              </a:defRPr>
            </a:lvl2pPr>
            <a:lvl3pPr lvl="2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900">
                <a:solidFill>
                  <a:schemeClr val="dk1"/>
                </a:solidFill>
              </a:defRPr>
            </a:lvl3pPr>
            <a:lvl4pPr lvl="3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900">
                <a:solidFill>
                  <a:schemeClr val="dk1"/>
                </a:solidFill>
              </a:defRPr>
            </a:lvl4pPr>
            <a:lvl5pPr lvl="4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900">
                <a:solidFill>
                  <a:schemeClr val="dk1"/>
                </a:solidFill>
              </a:defRPr>
            </a:lvl5pPr>
            <a:lvl6pPr lvl="5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900">
                <a:solidFill>
                  <a:schemeClr val="dk1"/>
                </a:solidFill>
              </a:defRPr>
            </a:lvl6pPr>
            <a:lvl7pPr lvl="6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900">
                <a:solidFill>
                  <a:schemeClr val="dk1"/>
                </a:solidFill>
              </a:defRPr>
            </a:lvl7pPr>
            <a:lvl8pPr lvl="7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900">
                <a:solidFill>
                  <a:schemeClr val="dk1"/>
                </a:solidFill>
              </a:defRPr>
            </a:lvl8pPr>
            <a:lvl9pPr lvl="8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415600" y="3778832"/>
            <a:ext cx="11360700" cy="105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1296610" y="6217621"/>
            <a:ext cx="731700" cy="5246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15600" y="1474833"/>
            <a:ext cx="11360700" cy="2618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6000">
                <a:solidFill>
                  <a:schemeClr val="dk1"/>
                </a:solidFill>
              </a:defRPr>
            </a:lvl2pPr>
            <a:lvl3pPr lvl="2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6000">
                <a:solidFill>
                  <a:schemeClr val="dk1"/>
                </a:solidFill>
              </a:defRPr>
            </a:lvl3pPr>
            <a:lvl4pPr lvl="3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6000">
                <a:solidFill>
                  <a:schemeClr val="dk1"/>
                </a:solidFill>
              </a:defRPr>
            </a:lvl4pPr>
            <a:lvl5pPr lvl="4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6000">
                <a:solidFill>
                  <a:schemeClr val="dk1"/>
                </a:solidFill>
              </a:defRPr>
            </a:lvl5pPr>
            <a:lvl6pPr lvl="5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6000">
                <a:solidFill>
                  <a:schemeClr val="dk1"/>
                </a:solidFill>
              </a:defRPr>
            </a:lvl6pPr>
            <a:lvl7pPr lvl="6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6000">
                <a:solidFill>
                  <a:schemeClr val="dk1"/>
                </a:solidFill>
              </a:defRPr>
            </a:lvl7pPr>
            <a:lvl8pPr lvl="7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6000">
                <a:solidFill>
                  <a:schemeClr val="dk1"/>
                </a:solidFill>
              </a:defRPr>
            </a:lvl8pPr>
            <a:lvl9pPr lvl="8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6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15600" y="4202966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11296610" y="6217621"/>
            <a:ext cx="731700" cy="5246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11296610" y="6217621"/>
            <a:ext cx="731700" cy="5246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415610" y="992766"/>
            <a:ext cx="11360700" cy="273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900">
                <a:solidFill>
                  <a:schemeClr val="dk1"/>
                </a:solidFill>
              </a:defRPr>
            </a:lvl2pPr>
            <a:lvl3pPr lvl="2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900">
                <a:solidFill>
                  <a:schemeClr val="dk1"/>
                </a:solidFill>
              </a:defRPr>
            </a:lvl3pPr>
            <a:lvl4pPr lvl="3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900">
                <a:solidFill>
                  <a:schemeClr val="dk1"/>
                </a:solidFill>
              </a:defRPr>
            </a:lvl4pPr>
            <a:lvl5pPr lvl="4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900">
                <a:solidFill>
                  <a:schemeClr val="dk1"/>
                </a:solidFill>
              </a:defRPr>
            </a:lvl5pPr>
            <a:lvl6pPr lvl="5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900">
                <a:solidFill>
                  <a:schemeClr val="dk1"/>
                </a:solidFill>
              </a:defRPr>
            </a:lvl6pPr>
            <a:lvl7pPr lvl="6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900">
                <a:solidFill>
                  <a:schemeClr val="dk1"/>
                </a:solidFill>
              </a:defRPr>
            </a:lvl7pPr>
            <a:lvl8pPr lvl="7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900">
                <a:solidFill>
                  <a:schemeClr val="dk1"/>
                </a:solidFill>
              </a:defRPr>
            </a:lvl8pPr>
            <a:lvl9pPr lvl="8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415600" y="3778832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11296610" y="621762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11296610" y="621762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11296610" y="621762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11296610" y="621762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11296610" y="621762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11296610" y="621762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653666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4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4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4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4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4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4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4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11296610" y="621762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6096000" y="-166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5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600">
                <a:solidFill>
                  <a:schemeClr val="dk1"/>
                </a:solidFill>
              </a:defRPr>
            </a:lvl2pPr>
            <a:lvl3pPr lvl="2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600">
                <a:solidFill>
                  <a:schemeClr val="dk1"/>
                </a:solidFill>
              </a:defRPr>
            </a:lvl3pPr>
            <a:lvl4pPr lvl="3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600">
                <a:solidFill>
                  <a:schemeClr val="dk1"/>
                </a:solidFill>
              </a:defRPr>
            </a:lvl4pPr>
            <a:lvl5pPr lvl="4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600">
                <a:solidFill>
                  <a:schemeClr val="dk1"/>
                </a:solidFill>
              </a:defRPr>
            </a:lvl5pPr>
            <a:lvl6pPr lvl="5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600">
                <a:solidFill>
                  <a:schemeClr val="dk1"/>
                </a:solidFill>
              </a:defRPr>
            </a:lvl6pPr>
            <a:lvl7pPr lvl="6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600">
                <a:solidFill>
                  <a:schemeClr val="dk1"/>
                </a:solidFill>
              </a:defRPr>
            </a:lvl7pPr>
            <a:lvl8pPr lvl="7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600">
                <a:solidFill>
                  <a:schemeClr val="dk1"/>
                </a:solidFill>
              </a:defRPr>
            </a:lvl8pPr>
            <a:lvl9pPr lvl="8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354000" y="3737432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11296610" y="621762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11296610" y="6217621"/>
            <a:ext cx="731700" cy="5246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15600" y="5640766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11296610" y="621762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6000">
                <a:solidFill>
                  <a:schemeClr val="dk1"/>
                </a:solidFill>
              </a:defRPr>
            </a:lvl2pPr>
            <a:lvl3pPr lvl="2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6000">
                <a:solidFill>
                  <a:schemeClr val="dk1"/>
                </a:solidFill>
              </a:defRPr>
            </a:lvl3pPr>
            <a:lvl4pPr lvl="3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6000">
                <a:solidFill>
                  <a:schemeClr val="dk1"/>
                </a:solidFill>
              </a:defRPr>
            </a:lvl4pPr>
            <a:lvl5pPr lvl="4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6000">
                <a:solidFill>
                  <a:schemeClr val="dk1"/>
                </a:solidFill>
              </a:defRPr>
            </a:lvl5pPr>
            <a:lvl6pPr lvl="5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6000">
                <a:solidFill>
                  <a:schemeClr val="dk1"/>
                </a:solidFill>
              </a:defRPr>
            </a:lvl6pPr>
            <a:lvl7pPr lvl="6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6000">
                <a:solidFill>
                  <a:schemeClr val="dk1"/>
                </a:solidFill>
              </a:defRPr>
            </a:lvl7pPr>
            <a:lvl8pPr lvl="7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6000">
                <a:solidFill>
                  <a:schemeClr val="dk1"/>
                </a:solidFill>
              </a:defRPr>
            </a:lvl8pPr>
            <a:lvl9pPr lvl="8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6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15600" y="4202966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11296610" y="621762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11296610" y="621762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11296610" y="6217621"/>
            <a:ext cx="731700" cy="5246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099" cy="4555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099" cy="4555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11296610" y="6217621"/>
            <a:ext cx="731700" cy="5246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11296610" y="6217621"/>
            <a:ext cx="731700" cy="5246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11296610" y="6217621"/>
            <a:ext cx="731700" cy="5246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653666" y="600200"/>
            <a:ext cx="8490300" cy="545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4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4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4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4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4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4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4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11296610" y="6217621"/>
            <a:ext cx="731700" cy="5246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6096000" y="-165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99" cy="197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5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600">
                <a:solidFill>
                  <a:schemeClr val="dk1"/>
                </a:solidFill>
              </a:defRPr>
            </a:lvl2pPr>
            <a:lvl3pPr lvl="2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600">
                <a:solidFill>
                  <a:schemeClr val="dk1"/>
                </a:solidFill>
              </a:defRPr>
            </a:lvl3pPr>
            <a:lvl4pPr lvl="3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600">
                <a:solidFill>
                  <a:schemeClr val="dk1"/>
                </a:solidFill>
              </a:defRPr>
            </a:lvl4pPr>
            <a:lvl5pPr lvl="4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600">
                <a:solidFill>
                  <a:schemeClr val="dk1"/>
                </a:solidFill>
              </a:defRPr>
            </a:lvl5pPr>
            <a:lvl6pPr lvl="5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600">
                <a:solidFill>
                  <a:schemeClr val="dk1"/>
                </a:solidFill>
              </a:defRPr>
            </a:lvl6pPr>
            <a:lvl7pPr lvl="6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600">
                <a:solidFill>
                  <a:schemeClr val="dk1"/>
                </a:solidFill>
              </a:defRPr>
            </a:lvl7pPr>
            <a:lvl8pPr lvl="7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600">
                <a:solidFill>
                  <a:schemeClr val="dk1"/>
                </a:solidFill>
              </a:defRPr>
            </a:lvl8pPr>
            <a:lvl9pPr lvl="8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354000" y="3737432"/>
            <a:ext cx="5393699" cy="164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899" cy="49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11296610" y="6217621"/>
            <a:ext cx="731700" cy="5246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15600" y="5640766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11296610" y="6217621"/>
            <a:ext cx="731700" cy="5246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11296610" y="6217621"/>
            <a:ext cx="731700" cy="5246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3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11296610" y="621762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3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gif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100649"/>
            <a:ext cx="5894172" cy="4757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xfrm>
            <a:off x="415600" y="1466971"/>
            <a:ext cx="11360700" cy="11225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6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Stock Portfolio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subTitle" idx="1"/>
          </p:nvPr>
        </p:nvSpPr>
        <p:spPr>
          <a:xfrm>
            <a:off x="415600" y="3778810"/>
            <a:ext cx="11360700" cy="29130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-US" sz="48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TLT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7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Taehee Jung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-US" sz="37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 Golod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-US" sz="37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Temi N Lal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173500" y="1020887"/>
            <a:ext cx="4623300" cy="260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were previously trying to predict returns, but after further consideration we decided to predict volatility instead because it is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autocorrelated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173500" y="3621600"/>
            <a:ext cx="7401192" cy="279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Volatility = variance of daily returns 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average of the squared, mean-centered returns.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goal is to use volatility in our optimization problem to achieve a portfolio that has:</a:t>
            </a:r>
          </a:p>
          <a:p>
            <a:pPr marL="9144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Fewer than 40 stocks (sparse initialization and updates)</a:t>
            </a:r>
          </a:p>
          <a:p>
            <a:pPr marL="9144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Higher returns on average than the S&amp;P 500</a:t>
            </a:r>
          </a:p>
          <a:p>
            <a:pPr marL="9144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Lower variance than the S&amp;P 500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14" name="Shape 114" descr="MonthVol_AAP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4752" y="301850"/>
            <a:ext cx="5130899" cy="368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x="202575" y="152400"/>
            <a:ext cx="11360700" cy="68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4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313" y="3955580"/>
            <a:ext cx="3889409" cy="29024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1238562" y="4298681"/>
            <a:ext cx="9946500" cy="2175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 txBox="1"/>
          <p:nvPr/>
        </p:nvSpPr>
        <p:spPr>
          <a:xfrm>
            <a:off x="202575" y="152400"/>
            <a:ext cx="11360700" cy="68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4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Volatility Prediction: Experiment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4294967295"/>
          </p:nvPr>
        </p:nvSpPr>
        <p:spPr>
          <a:xfrm>
            <a:off x="27375" y="786000"/>
            <a:ext cx="11711100" cy="52860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marL="609600" lvl="0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used data from </a:t>
            </a:r>
            <a:r>
              <a:rPr lang="en-US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Jan 1980 </a:t>
            </a:r>
            <a:r>
              <a:rPr lang="mr-IN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lang="en-US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Dec 2013 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test our model.</a:t>
            </a:r>
          </a:p>
          <a:p>
            <a:pPr marL="6096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want to predict monthly volatility.</a:t>
            </a:r>
          </a:p>
          <a:p>
            <a:pPr marL="6096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need to find the “best” prediction model among the different combinations of methods, training windows, and step sizes:</a:t>
            </a:r>
          </a:p>
          <a:p>
            <a:pPr marL="1219200" marR="0" lvl="1" indent="-469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Methods: AR, VAR (feature: volume), MA, Simple Moving Average (SMA)</a:t>
            </a:r>
          </a:p>
          <a:p>
            <a:pPr marL="1219200" marR="0" lvl="5" indent="-469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windows (training period for one step) : 6 / 12 / 18 / 24 months</a:t>
            </a:r>
          </a:p>
          <a:p>
            <a:pPr marL="1219200" marR="0" lvl="1" indent="-469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sizes (months to predict with one training window): 1 / 3 / 5 months</a:t>
            </a:r>
          </a:p>
          <a:p>
            <a:pPr marL="6096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 Metric : Average RMSE (root mean squared error)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4" name="Shape 124"/>
          <p:cNvCxnSpPr/>
          <p:nvPr/>
        </p:nvCxnSpPr>
        <p:spPr>
          <a:xfrm>
            <a:off x="1396868" y="4458158"/>
            <a:ext cx="7168500" cy="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5" name="Shape 125"/>
          <p:cNvSpPr/>
          <p:nvPr/>
        </p:nvSpPr>
        <p:spPr>
          <a:xfrm>
            <a:off x="1413482" y="4544144"/>
            <a:ext cx="1162499" cy="36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Train1</a:t>
            </a:r>
          </a:p>
        </p:txBody>
      </p:sp>
      <p:sp>
        <p:nvSpPr>
          <p:cNvPr id="126" name="Shape 126"/>
          <p:cNvSpPr/>
          <p:nvPr/>
        </p:nvSpPr>
        <p:spPr>
          <a:xfrm>
            <a:off x="2575846" y="4544144"/>
            <a:ext cx="846900" cy="3654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Step1</a:t>
            </a:r>
          </a:p>
        </p:txBody>
      </p:sp>
      <p:sp>
        <p:nvSpPr>
          <p:cNvPr id="127" name="Shape 127"/>
          <p:cNvSpPr/>
          <p:nvPr/>
        </p:nvSpPr>
        <p:spPr>
          <a:xfrm>
            <a:off x="2268287" y="4968175"/>
            <a:ext cx="1162499" cy="36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Train2</a:t>
            </a:r>
          </a:p>
        </p:txBody>
      </p:sp>
      <p:sp>
        <p:nvSpPr>
          <p:cNvPr id="128" name="Shape 128"/>
          <p:cNvSpPr/>
          <p:nvPr/>
        </p:nvSpPr>
        <p:spPr>
          <a:xfrm>
            <a:off x="3430652" y="4968175"/>
            <a:ext cx="846900" cy="3654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Step2</a:t>
            </a:r>
          </a:p>
        </p:txBody>
      </p:sp>
      <p:sp>
        <p:nvSpPr>
          <p:cNvPr id="129" name="Shape 129"/>
          <p:cNvSpPr/>
          <p:nvPr/>
        </p:nvSpPr>
        <p:spPr>
          <a:xfrm>
            <a:off x="3132871" y="5392164"/>
            <a:ext cx="1162500" cy="36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Train3</a:t>
            </a:r>
          </a:p>
        </p:txBody>
      </p:sp>
      <p:sp>
        <p:nvSpPr>
          <p:cNvPr id="130" name="Shape 130"/>
          <p:cNvSpPr/>
          <p:nvPr/>
        </p:nvSpPr>
        <p:spPr>
          <a:xfrm>
            <a:off x="4295236" y="5392164"/>
            <a:ext cx="846900" cy="3654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Step3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8465730" y="4236387"/>
            <a:ext cx="1262100" cy="53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Test Period</a:t>
            </a:r>
          </a:p>
        </p:txBody>
      </p:sp>
      <p:cxnSp>
        <p:nvCxnSpPr>
          <p:cNvPr id="132" name="Shape 132"/>
          <p:cNvCxnSpPr/>
          <p:nvPr/>
        </p:nvCxnSpPr>
        <p:spPr>
          <a:xfrm>
            <a:off x="3439336" y="4726844"/>
            <a:ext cx="5075999" cy="470700"/>
          </a:xfrm>
          <a:prstGeom prst="bentConnector3">
            <a:avLst>
              <a:gd name="adj1" fmla="val 5378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3" name="Shape 133"/>
          <p:cNvCxnSpPr/>
          <p:nvPr/>
        </p:nvCxnSpPr>
        <p:spPr>
          <a:xfrm rot="10800000" flipH="1">
            <a:off x="5158741" y="5197764"/>
            <a:ext cx="3373200" cy="377100"/>
          </a:xfrm>
          <a:prstGeom prst="bentConnector3">
            <a:avLst>
              <a:gd name="adj1" fmla="val 2996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4" name="Shape 134"/>
          <p:cNvCxnSpPr/>
          <p:nvPr/>
        </p:nvCxnSpPr>
        <p:spPr>
          <a:xfrm>
            <a:off x="4277552" y="5200690"/>
            <a:ext cx="3357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35" name="Shape 135"/>
          <p:cNvSpPr txBox="1"/>
          <p:nvPr/>
        </p:nvSpPr>
        <p:spPr>
          <a:xfrm>
            <a:off x="6338218" y="4839530"/>
            <a:ext cx="2899200" cy="68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Predicted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volatility in given period</a:t>
            </a:r>
          </a:p>
        </p:txBody>
      </p:sp>
      <p:sp>
        <p:nvSpPr>
          <p:cNvPr id="136" name="Shape 136"/>
          <p:cNvSpPr txBox="1"/>
          <p:nvPr/>
        </p:nvSpPr>
        <p:spPr>
          <a:xfrm rot="5399183">
            <a:off x="5022805" y="5731134"/>
            <a:ext cx="1262100" cy="53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....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9822384" y="4822921"/>
            <a:ext cx="1162500" cy="68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Average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RMSE</a:t>
            </a:r>
          </a:p>
        </p:txBody>
      </p:sp>
      <p:cxnSp>
        <p:nvCxnSpPr>
          <p:cNvPr id="138" name="Shape 138"/>
          <p:cNvCxnSpPr/>
          <p:nvPr/>
        </p:nvCxnSpPr>
        <p:spPr>
          <a:xfrm>
            <a:off x="9237418" y="5150865"/>
            <a:ext cx="53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/>
        </p:nvSpPr>
        <p:spPr>
          <a:xfrm>
            <a:off x="202575" y="152400"/>
            <a:ext cx="11360700" cy="68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4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Volatility Prediction: Results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4294967295"/>
          </p:nvPr>
        </p:nvSpPr>
        <p:spPr>
          <a:xfrm>
            <a:off x="-226250" y="765297"/>
            <a:ext cx="11360700" cy="23301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marL="609600" lvl="0" indent="-29210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ct val="91666"/>
              <a:buFont typeface="Times New Roman"/>
              <a:buChar char="●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Based on our evaluation metric, what is the best prediction model?</a:t>
            </a:r>
          </a:p>
          <a:p>
            <a:pPr lvl="0" indent="457200">
              <a:lnSpc>
                <a:spcPct val="100000"/>
              </a:lnSpc>
              <a:spcAft>
                <a:spcPts val="0"/>
              </a:spcAft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VAR(+Volume) + 24 Months(Training Window) + 1 Month(Step Size) </a:t>
            </a:r>
          </a:p>
          <a:p>
            <a:pPr marL="609600" lvl="0" indent="-29210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ct val="91666"/>
              <a:buFont typeface="Times New Roman"/>
              <a:buChar char="●"/>
            </a:pPr>
            <a:r>
              <a:rPr lang="en-US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means we are predicting volatility based on  1) past volatility and 2) volume</a:t>
            </a:r>
            <a:endParaRPr lang="en-US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u="sng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u="sng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46" name="Shape 146"/>
          <p:cNvGraphicFramePr/>
          <p:nvPr>
            <p:extLst>
              <p:ext uri="{D42A27DB-BD31-4B8C-83A1-F6EECF244321}">
                <p14:modId xmlns:p14="http://schemas.microsoft.com/office/powerpoint/2010/main" val="2023026599"/>
              </p:ext>
            </p:extLst>
          </p:nvPr>
        </p:nvGraphicFramePr>
        <p:xfrm>
          <a:off x="310976" y="2108449"/>
          <a:ext cx="6038998" cy="4747260"/>
        </p:xfrm>
        <a:graphic>
          <a:graphicData uri="http://schemas.openxmlformats.org/drawingml/2006/table">
            <a:tbl>
              <a:tblPr>
                <a:noFill/>
                <a:tableStyleId>{C5C1FBBF-C1D1-4CF4-89A1-3FA24F3CD651}</a:tableStyleId>
              </a:tblPr>
              <a:tblGrid>
                <a:gridCol w="862103"/>
                <a:gridCol w="726681"/>
                <a:gridCol w="1123719"/>
                <a:gridCol w="1129864"/>
                <a:gridCol w="1218680"/>
                <a:gridCol w="977951"/>
              </a:tblGrid>
              <a:tr h="313607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r>
                        <a:rPr lang="en-US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raining</a:t>
                      </a: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window</a:t>
                      </a: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(=t)</a:t>
                      </a: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0B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</a:t>
                      </a:r>
                      <a:r>
                        <a:rPr lang="en-US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tep</a:t>
                      </a:r>
                      <a:r>
                        <a:rPr lang="en-US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</a:t>
                      </a: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0BF"/>
                    </a:solidFill>
                  </a:tcPr>
                </a:tc>
                <a:tc gridSpan="4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RMSE</a:t>
                      </a: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0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52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</a:t>
                      </a: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(t-1)</a:t>
                      </a: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</a:t>
                      </a: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(2)</a:t>
                      </a: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VAR_volume</a:t>
                      </a: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(t-1)</a:t>
                      </a: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SMA</a:t>
                      </a: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(t)</a:t>
                      </a: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0BF"/>
                    </a:solidFill>
                  </a:tcPr>
                </a:tc>
              </a:tr>
              <a:tr h="3136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0.000447</a:t>
                      </a: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0.000492</a:t>
                      </a: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0.000410</a:t>
                      </a: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0.000372</a:t>
                      </a: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36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0.001927</a:t>
                      </a: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0.000537</a:t>
                      </a: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0.005971</a:t>
                      </a: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0.000435</a:t>
                      </a: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36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0.051782</a:t>
                      </a: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0.000578</a:t>
                      </a: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1.159149</a:t>
                      </a: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0.000473</a:t>
                      </a: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36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0.000399</a:t>
                      </a: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0.000441</a:t>
                      </a: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0.000375</a:t>
                      </a: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0.000393</a:t>
                      </a: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36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0.001159</a:t>
                      </a: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0.000505</a:t>
                      </a: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0.000929</a:t>
                      </a: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0.000461</a:t>
                      </a: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36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0.018620</a:t>
                      </a: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0.000552</a:t>
                      </a: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0.018547</a:t>
                      </a: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0.000501</a:t>
                      </a: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36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</a:t>
                      </a: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0.000383</a:t>
                      </a: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0.000406</a:t>
                      </a: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0.000360</a:t>
                      </a: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0.000415</a:t>
                      </a: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36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</a:t>
                      </a: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0.001029</a:t>
                      </a: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0.000488</a:t>
                      </a: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0.000504</a:t>
                      </a: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0.000482</a:t>
                      </a: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36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</a:t>
                      </a: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0.016111</a:t>
                      </a: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0.000543</a:t>
                      </a: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0.000948</a:t>
                      </a: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0.000523</a:t>
                      </a: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36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</a:t>
                      </a: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0.000378</a:t>
                      </a: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0.000396</a:t>
                      </a: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0.000358</a:t>
                      </a: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0.000436</a:t>
                      </a: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36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</a:t>
                      </a: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0.000989</a:t>
                      </a: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0.000490</a:t>
                      </a: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0.000479</a:t>
                      </a: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0.000503</a:t>
                      </a: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36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</a:t>
                      </a: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0.015571</a:t>
                      </a: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0.000549</a:t>
                      </a: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0.000664</a:t>
                      </a: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0.000545</a:t>
                      </a: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47" name="Shape 147" descr="AAPL.2012-01-01_2015-12-01.1.all.png"/>
          <p:cNvPicPr preferRelativeResize="0"/>
          <p:nvPr/>
        </p:nvPicPr>
        <p:blipFill rotWithShape="1">
          <a:blip r:embed="rId3">
            <a:alphaModFix/>
          </a:blip>
          <a:srcRect l="367" r="367"/>
          <a:stretch/>
        </p:blipFill>
        <p:spPr>
          <a:xfrm>
            <a:off x="6778798" y="2598230"/>
            <a:ext cx="5184600" cy="41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/>
        </p:nvSpPr>
        <p:spPr>
          <a:xfrm>
            <a:off x="7472400" y="2108450"/>
            <a:ext cx="4607100" cy="68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Actual vs. Predicted Volatility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AAPL, 2012 - 2016</a:t>
            </a:r>
          </a:p>
        </p:txBody>
      </p:sp>
      <p:sp>
        <p:nvSpPr>
          <p:cNvPr id="149" name="Shape 149"/>
          <p:cNvSpPr/>
          <p:nvPr/>
        </p:nvSpPr>
        <p:spPr>
          <a:xfrm>
            <a:off x="224862" y="5881816"/>
            <a:ext cx="6336576" cy="33363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50" name="Shape 150"/>
          <p:cNvCxnSpPr>
            <a:stCxn id="149" idx="3"/>
          </p:cNvCxnSpPr>
          <p:nvPr/>
        </p:nvCxnSpPr>
        <p:spPr>
          <a:xfrm flipV="1">
            <a:off x="6561438" y="5824786"/>
            <a:ext cx="504924" cy="22384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/>
        </p:nvSpPr>
        <p:spPr>
          <a:xfrm>
            <a:off x="202575" y="152400"/>
            <a:ext cx="11360700" cy="68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4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Volatility Prediction with Sentiment Features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4294967295"/>
          </p:nvPr>
        </p:nvSpPr>
        <p:spPr>
          <a:xfrm>
            <a:off x="84087" y="687402"/>
            <a:ext cx="11360700" cy="1948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marL="6096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chose 5 sample companies to use to test the effect of adding sentiment features as a predictor to our volatility model.</a:t>
            </a:r>
          </a:p>
          <a:p>
            <a:pPr marL="6096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compared the RMSE of a VAR with sentiment features (</a:t>
            </a:r>
            <a:r>
              <a:rPr lang="en-US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freq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with the RMSE of the best prediction model without sentiment features for each company.</a:t>
            </a:r>
          </a:p>
          <a:p>
            <a:pPr marL="6096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Overall, we cannot conclude that a VAR with sentiment features will consistently beat the best model without sentiment features for all or most companies.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58" name="Shape 158"/>
          <p:cNvGraphicFramePr/>
          <p:nvPr>
            <p:extLst>
              <p:ext uri="{D42A27DB-BD31-4B8C-83A1-F6EECF244321}">
                <p14:modId xmlns:p14="http://schemas.microsoft.com/office/powerpoint/2010/main" val="1505380986"/>
              </p:ext>
            </p:extLst>
          </p:nvPr>
        </p:nvGraphicFramePr>
        <p:xfrm>
          <a:off x="916825" y="3147208"/>
          <a:ext cx="10027325" cy="3061758"/>
        </p:xfrm>
        <a:graphic>
          <a:graphicData uri="http://schemas.openxmlformats.org/drawingml/2006/table">
            <a:tbl>
              <a:tblPr>
                <a:noFill/>
                <a:tableStyleId>{C5C1FBBF-C1D1-4CF4-89A1-3FA24F3CD651}</a:tableStyleId>
              </a:tblPr>
              <a:tblGrid>
                <a:gridCol w="1313700"/>
                <a:gridCol w="1043600"/>
                <a:gridCol w="781700"/>
                <a:gridCol w="1696500"/>
                <a:gridCol w="1624659"/>
                <a:gridCol w="1754659"/>
                <a:gridCol w="1812507"/>
              </a:tblGrid>
              <a:tr h="3841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Company</a:t>
                      </a: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0B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raining</a:t>
                      </a: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b="1" u="none" strike="noStrike" cap="none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window</a:t>
                      </a:r>
                      <a:endParaRPr lang="en-US" sz="1800" b="1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0B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</a:t>
                      </a:r>
                      <a:r>
                        <a:rPr lang="en-US" sz="18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tep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</a:t>
                      </a: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0BF"/>
                    </a:solidFill>
                  </a:tcPr>
                </a:tc>
                <a:tc gridSpan="4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RMSE</a:t>
                      </a: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0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11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b="1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 volume</a:t>
                      </a:r>
                      <a:endParaRPr lang="en-US" sz="1800" b="1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b="1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(No</a:t>
                      </a:r>
                      <a:r>
                        <a:rPr lang="en-US" sz="1800" b="1" baseline="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Twitter)</a:t>
                      </a:r>
                      <a:endParaRPr lang="en-US" sz="1800" b="1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b="1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 tweet </a:t>
                      </a:r>
                      <a:r>
                        <a:rPr lang="en-US" sz="1800" b="1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freq</a:t>
                      </a:r>
                      <a:endParaRPr lang="en-US" sz="18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b="1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(Twitter)</a:t>
                      </a:r>
                      <a:endParaRPr lang="en-US" sz="18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b="1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 positive tweets</a:t>
                      </a:r>
                      <a:endParaRPr lang="en-US" sz="18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b="1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(Twitter)</a:t>
                      </a:r>
                      <a:endParaRPr lang="en-US" sz="18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 negative tweets</a:t>
                      </a:r>
                      <a:endParaRPr lang="en-US" sz="18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(Twitter)</a:t>
                      </a:r>
                      <a:endParaRPr lang="en-US" sz="18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84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AAPL</a:t>
                      </a: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</a:t>
                      </a: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0.000195</a:t>
                      </a: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0.000242</a:t>
                      </a: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0.000235</a:t>
                      </a: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0.000295  </a:t>
                      </a: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4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AMZN</a:t>
                      </a: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</a:t>
                      </a: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0.000074</a:t>
                      </a: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0.000198 </a:t>
                      </a: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0.000194</a:t>
                      </a: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0.000239</a:t>
                      </a: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4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MSFT</a:t>
                      </a: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</a:t>
                      </a: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0.000149</a:t>
                      </a: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0.000181</a:t>
                      </a: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0.000179</a:t>
                      </a: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0.000199</a:t>
                      </a: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4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FB</a:t>
                      </a: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</a:t>
                      </a: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0.000084</a:t>
                      </a: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0.000109</a:t>
                      </a: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0.000108 </a:t>
                      </a: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0.000495</a:t>
                      </a: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4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GOOGL</a:t>
                      </a: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</a:t>
                      </a: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0.000285</a:t>
                      </a: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0.000270</a:t>
                      </a: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0.000266</a:t>
                      </a: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0.000289</a:t>
                      </a: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9" name="Shape 159"/>
          <p:cNvSpPr txBox="1"/>
          <p:nvPr/>
        </p:nvSpPr>
        <p:spPr>
          <a:xfrm>
            <a:off x="4581240" y="6202096"/>
            <a:ext cx="6348600" cy="68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Test Period: 2009.01.01 - 2013.12.31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 Metric : Average RMSE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/>
        </p:nvSpPr>
        <p:spPr>
          <a:xfrm>
            <a:off x="202575" y="56100"/>
            <a:ext cx="11360700" cy="68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4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Optimization</a:t>
            </a: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37" y="746151"/>
            <a:ext cx="11206575" cy="5967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6" t="10320" r="12564" b="9867"/>
          <a:stretch/>
        </p:blipFill>
        <p:spPr>
          <a:xfrm>
            <a:off x="8113103" y="56100"/>
            <a:ext cx="4078898" cy="43429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 t="64999" r="64999"/>
          </a:stretch>
        </a:blip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/>
        </p:nvSpPr>
        <p:spPr>
          <a:xfrm>
            <a:off x="307159" y="841506"/>
            <a:ext cx="11543100" cy="1222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20% of initial capital was allocated to 10-year US Treasury bonds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goal was to beat the S&amp;P 500 Index: Higher returns, lower variance, and sparsity</a:t>
            </a:r>
          </a:p>
        </p:txBody>
      </p:sp>
      <p:pic>
        <p:nvPicPr>
          <p:cNvPr id="173" name="Shape 1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73780" y="2349210"/>
            <a:ext cx="7201593" cy="450099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4" name="Shape 174"/>
          <p:cNvGraphicFramePr/>
          <p:nvPr/>
        </p:nvGraphicFramePr>
        <p:xfrm>
          <a:off x="456609" y="1747119"/>
          <a:ext cx="7230400" cy="2708500"/>
        </p:xfrm>
        <a:graphic>
          <a:graphicData uri="http://schemas.openxmlformats.org/drawingml/2006/table">
            <a:tbl>
              <a:tblPr firstRow="1" bandRow="1">
                <a:noFill/>
                <a:tableStyleId>{469BE90B-15E8-4872-9659-B41C7EF36073}</a:tableStyleId>
              </a:tblPr>
              <a:tblGrid>
                <a:gridCol w="2200200"/>
                <a:gridCol w="818400"/>
                <a:gridCol w="1039100"/>
                <a:gridCol w="1108375"/>
                <a:gridCol w="886700"/>
                <a:gridCol w="1177625"/>
              </a:tblGrid>
              <a:tr h="32245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Portfolio</a:t>
                      </a:r>
                    </a:p>
                  </a:txBody>
                  <a:tcPr marL="12700" marR="12700" marT="127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Annual Returns</a:t>
                      </a:r>
                    </a:p>
                  </a:txBody>
                  <a:tcPr marL="12700" marR="12700" marT="127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Volatility</a:t>
                      </a:r>
                    </a:p>
                  </a:txBody>
                  <a:tcPr marL="12700" marR="12700" marT="127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Relative Volatility</a:t>
                      </a:r>
                    </a:p>
                  </a:txBody>
                  <a:tcPr marL="12700" marR="12700" marT="127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 Active Positions</a:t>
                      </a:r>
                    </a:p>
                  </a:txBody>
                  <a:tcPr marL="12700" marR="12700" marT="127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4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Start</a:t>
                      </a:r>
                    </a:p>
                  </a:txBody>
                  <a:tcPr marL="12700" marR="12700" marT="127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End</a:t>
                      </a:r>
                    </a:p>
                  </a:txBody>
                  <a:tcPr marL="12700" marR="12700" marT="127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515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 Transaction Costs</a:t>
                      </a:r>
                    </a:p>
                  </a:txBody>
                  <a:tcPr marL="12700" marR="12700" marT="127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11.6%</a:t>
                      </a:r>
                    </a:p>
                  </a:txBody>
                  <a:tcPr marL="12700" marR="12700" marT="127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5.9E-05</a:t>
                      </a:r>
                    </a:p>
                  </a:txBody>
                  <a:tcPr marL="12700" marR="12700" marT="127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82%</a:t>
                      </a:r>
                    </a:p>
                  </a:txBody>
                  <a:tcPr marL="12700" marR="12700" marT="127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</a:t>
                      </a:r>
                    </a:p>
                  </a:txBody>
                  <a:tcPr marL="12700" marR="12700" marT="127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</a:t>
                      </a:r>
                    </a:p>
                  </a:txBody>
                  <a:tcPr marL="12700" marR="12700" marT="127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5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Low Transaction Costs</a:t>
                      </a:r>
                    </a:p>
                  </a:txBody>
                  <a:tcPr marL="12700" marR="12700" marT="127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17.9%</a:t>
                      </a:r>
                    </a:p>
                  </a:txBody>
                  <a:tcPr marL="12700" marR="12700" marT="127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6.4E-05</a:t>
                      </a:r>
                    </a:p>
                  </a:txBody>
                  <a:tcPr marL="12700" marR="12700" marT="127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89%</a:t>
                      </a:r>
                    </a:p>
                  </a:txBody>
                  <a:tcPr marL="12700" marR="12700" marT="127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</a:t>
                      </a:r>
                    </a:p>
                  </a:txBody>
                  <a:tcPr marL="12700" marR="12700" marT="127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29</a:t>
                      </a:r>
                    </a:p>
                  </a:txBody>
                  <a:tcPr marL="12700" marR="12700" marT="127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5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 500 Index</a:t>
                      </a:r>
                    </a:p>
                  </a:txBody>
                  <a:tcPr marL="12700" marR="12700" marT="127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6.9%</a:t>
                      </a:r>
                    </a:p>
                  </a:txBody>
                  <a:tcPr marL="12700" marR="12700" marT="127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7.1E-05</a:t>
                      </a:r>
                    </a:p>
                  </a:txBody>
                  <a:tcPr marL="12700" marR="12700" marT="127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100%</a:t>
                      </a:r>
                    </a:p>
                  </a:txBody>
                  <a:tcPr marL="12700" marR="12700" marT="127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7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2700" marR="12700" marT="127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7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2700" marR="12700" marT="127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5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Naive Portfolio</a:t>
                      </a:r>
                    </a:p>
                  </a:txBody>
                  <a:tcPr marL="12700" marR="12700" marT="127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10.2%</a:t>
                      </a:r>
                    </a:p>
                  </a:txBody>
                  <a:tcPr marL="12700" marR="12700" marT="127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7.5E-05</a:t>
                      </a:r>
                    </a:p>
                  </a:txBody>
                  <a:tcPr marL="12700" marR="12700" marT="127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7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105%</a:t>
                      </a:r>
                    </a:p>
                  </a:txBody>
                  <a:tcPr marL="12700" marR="12700" marT="127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7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2700" marR="12700" marT="127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7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2700" marR="12700" marT="127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75" name="Shape 175"/>
          <p:cNvSpPr txBox="1"/>
          <p:nvPr/>
        </p:nvSpPr>
        <p:spPr>
          <a:xfrm>
            <a:off x="202575" y="152400"/>
            <a:ext cx="11360700" cy="68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4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Results: 2014-2016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 l="60000" t="45000" b="9999"/>
          </a:stretch>
        </a:blip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78559" y="841506"/>
            <a:ext cx="11360700" cy="1684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marL="6096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Things we didn’t do (yet) due to time constraints:</a:t>
            </a:r>
          </a:p>
          <a:p>
            <a:pPr marL="12192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Incorporate annual re-balancing to maintain initial 80/20 stock/bond split</a:t>
            </a:r>
          </a:p>
          <a:p>
            <a:pPr marL="1219200" marR="0" lvl="5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 ‘good’ or ‘bad’ years in the market; adjust bond holdings accordingly</a:t>
            </a:r>
          </a:p>
          <a:p>
            <a:pPr marL="12192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Factor in the destabilizing influence of certain high-profile Twitter users 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7163614" y="6100996"/>
            <a:ext cx="5028385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6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“Yes the planet got destroyed. But for a beautiful moment in time, we created a lot of value for shareholders.”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78559" y="2823893"/>
            <a:ext cx="7424531" cy="350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6096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ideas:</a:t>
            </a:r>
          </a:p>
          <a:p>
            <a:pPr marL="1219200" marR="0" lvl="4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features to predict volatility:</a:t>
            </a:r>
          </a:p>
          <a:p>
            <a:pPr marL="1219200" lvl="8" indent="-457200">
              <a:buClr>
                <a:schemeClr val="dk1"/>
              </a:buClr>
              <a:buSzPct val="100000"/>
              <a:buChar char="•"/>
            </a:pPr>
            <a:r>
              <a:rPr lang="en-US" sz="22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past information about Stock X help predict volatility of Stock Y?</a:t>
            </a:r>
          </a:p>
          <a:p>
            <a:pPr marL="1219200" lvl="8" indent="-457200">
              <a:buClr>
                <a:schemeClr val="dk1"/>
              </a:buClr>
              <a:buSzPct val="100000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market conditions: interest rates, GDP, commodity prices</a:t>
            </a:r>
          </a:p>
          <a:p>
            <a:pPr marL="1219200" marR="0" lvl="6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 charset="0"/>
              <a:buChar char="o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Trade-off between transaction costs and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sparsity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1219200" marR="0" lvl="6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 transaction costs promote profitability but lead to a ballooning number of active positions over time.</a:t>
            </a:r>
          </a:p>
          <a:p>
            <a:pPr marL="1219200" marR="0" lvl="6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this be controlled algorithmically?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202575" y="152400"/>
            <a:ext cx="11360700" cy="68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4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Limitations &amp; Directions for Further Research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766</Words>
  <Application>Microsoft Macintosh PowerPoint</Application>
  <PresentationFormat>Widescreen</PresentationFormat>
  <Paragraphs>229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Courier New</vt:lpstr>
      <vt:lpstr>Times New Roman</vt:lpstr>
      <vt:lpstr>Arial</vt:lpstr>
      <vt:lpstr>simple-light-2</vt:lpstr>
      <vt:lpstr>simple-light-2</vt:lpstr>
      <vt:lpstr>Stock Portfolio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Portfolio</dc:title>
  <cp:lastModifiedBy>Microsoft Office User</cp:lastModifiedBy>
  <cp:revision>5</cp:revision>
  <dcterms:modified xsi:type="dcterms:W3CDTF">2017-04-27T23:30:44Z</dcterms:modified>
</cp:coreProperties>
</file>