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58" r:id="rId7"/>
    <p:sldId id="298" r:id="rId8"/>
    <p:sldId id="272" r:id="rId9"/>
    <p:sldId id="273" r:id="rId10"/>
    <p:sldId id="275" r:id="rId11"/>
    <p:sldId id="259" r:id="rId12"/>
    <p:sldId id="276" r:id="rId13"/>
    <p:sldId id="277" r:id="rId14"/>
    <p:sldId id="278" r:id="rId15"/>
    <p:sldId id="280" r:id="rId16"/>
    <p:sldId id="282" r:id="rId17"/>
    <p:sldId id="269" r:id="rId18"/>
    <p:sldId id="270" r:id="rId19"/>
    <p:sldId id="284" r:id="rId20"/>
    <p:sldId id="285" r:id="rId21"/>
    <p:sldId id="306" r:id="rId22"/>
    <p:sldId id="296" r:id="rId23"/>
    <p:sldId id="295" r:id="rId24"/>
    <p:sldId id="302" r:id="rId25"/>
    <p:sldId id="304" r:id="rId26"/>
    <p:sldId id="294" r:id="rId27"/>
    <p:sldId id="292" r:id="rId28"/>
    <p:sldId id="290" r:id="rId29"/>
    <p:sldId id="305" r:id="rId30"/>
    <p:sldId id="293"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A5A8"/>
    <a:srgbClr val="685135"/>
    <a:srgbClr val="BDA07D"/>
    <a:srgbClr val="F5F9F9"/>
    <a:srgbClr val="627272"/>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963" autoAdjust="0"/>
  </p:normalViewPr>
  <p:slideViewPr>
    <p:cSldViewPr snapToGrid="0">
      <p:cViewPr varScale="1">
        <p:scale>
          <a:sx n="66" d="100"/>
          <a:sy n="66" d="100"/>
        </p:scale>
        <p:origin x="90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7/9/2022</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7/9/2022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8EC616-C518-4358-9496-6C33B2F5FA56}" type="slidenum">
              <a:rPr lang="en-US" smtClean="0"/>
              <a:t>6</a:t>
            </a:fld>
            <a:endParaRPr lang="en-US" dirty="0"/>
          </a:p>
        </p:txBody>
      </p:sp>
    </p:spTree>
    <p:extLst>
      <p:ext uri="{BB962C8B-B14F-4D97-AF65-F5344CB8AC3E}">
        <p14:creationId xmlns:p14="http://schemas.microsoft.com/office/powerpoint/2010/main" val="2886266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a:t>Department of Computer Applications, CET</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a:t>Department of Computer Applications, CET</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Department of Computer Applications, CET</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a:t>Department of Computer Applications, CET</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a:t>Department of Computer Applications, CET</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a:t>Department of Computer Applications, CET</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a:t>Department of Computer Applications, CET</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a:t>Department of Computer Applications, CET</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a:t>Department of Computer Applications, CET</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1558054" y="720851"/>
            <a:ext cx="5278514" cy="2862225"/>
          </a:xfrm>
        </p:spPr>
        <p:txBody>
          <a:bodyPr/>
          <a:lstStyle/>
          <a:p>
            <a:r>
              <a:rPr lang="en-US" sz="6000" dirty="0"/>
              <a:t>   SMART IRRIGATION</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5015585" y="5568698"/>
            <a:ext cx="5278514" cy="618142"/>
          </a:xfrm>
        </p:spPr>
        <p:txBody>
          <a:bodyPr/>
          <a:lstStyle/>
          <a:p>
            <a:r>
              <a:rPr lang="en-US" dirty="0"/>
              <a:t>THEERTHA T</a:t>
            </a:r>
          </a:p>
          <a:p>
            <a:r>
              <a:rPr lang="en-US" dirty="0"/>
              <a:t>TVE20MCA-2055</a:t>
            </a:r>
          </a:p>
          <a:p>
            <a:endParaRPr lang="en-US"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7654842"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Placeholder 11">
            <a:extLst>
              <a:ext uri="{FF2B5EF4-FFF2-40B4-BE49-F238E27FC236}">
                <a16:creationId xmlns:a16="http://schemas.microsoft.com/office/drawing/2014/main" id="{2E052F35-07F0-E078-2335-8B837BFC26DF}"/>
              </a:ext>
            </a:extLst>
          </p:cNvPr>
          <p:cNvPicPr>
            <a:picLocks noGrp="1" noChangeAspect="1"/>
          </p:cNvPicPr>
          <p:nvPr>
            <p:ph type="pic" sz="quarter" idx="11"/>
          </p:nvPr>
        </p:nvPicPr>
        <p:blipFill>
          <a:blip r:embed="rId2"/>
          <a:srcRect l="22795" r="22795"/>
          <a:stretch>
            <a:fillRect/>
          </a:stretch>
        </p:blipFill>
        <p:spPr/>
      </p:pic>
      <p:sp>
        <p:nvSpPr>
          <p:cNvPr id="15" name="Text Placeholder 4">
            <a:extLst>
              <a:ext uri="{FF2B5EF4-FFF2-40B4-BE49-F238E27FC236}">
                <a16:creationId xmlns:a16="http://schemas.microsoft.com/office/drawing/2014/main" id="{A5410B5B-DA01-81CA-EA7B-D6975FD198F8}"/>
              </a:ext>
            </a:extLst>
          </p:cNvPr>
          <p:cNvSpPr txBox="1">
            <a:spLocks/>
          </p:cNvSpPr>
          <p:nvPr/>
        </p:nvSpPr>
        <p:spPr>
          <a:xfrm>
            <a:off x="248323" y="5519007"/>
            <a:ext cx="5278514" cy="618142"/>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000" b="0" i="0" kern="1200" spc="20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Guide:</a:t>
            </a:r>
          </a:p>
          <a:p>
            <a:r>
              <a:rPr lang="en-US" dirty="0"/>
              <a:t>    Sreerekha V K</a:t>
            </a:r>
          </a:p>
          <a:p>
            <a:endParaRPr lang="en-US" dirty="0"/>
          </a:p>
          <a:p>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10</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08B4590-25A3-F136-AFA7-7BC79AFC7946}"/>
              </a:ext>
            </a:extLst>
          </p:cNvPr>
          <p:cNvSpPr txBox="1"/>
          <p:nvPr/>
        </p:nvSpPr>
        <p:spPr>
          <a:xfrm flipH="1">
            <a:off x="4658059" y="320550"/>
            <a:ext cx="5077612" cy="707886"/>
          </a:xfrm>
          <a:prstGeom prst="rect">
            <a:avLst/>
          </a:prstGeom>
          <a:noFill/>
        </p:spPr>
        <p:txBody>
          <a:bodyPr wrap="square" rtlCol="0">
            <a:spAutoFit/>
          </a:bodyPr>
          <a:lstStyle/>
          <a:p>
            <a:r>
              <a:rPr lang="en-IN" sz="4000" dirty="0">
                <a:solidFill>
                  <a:schemeClr val="bg1">
                    <a:lumMod val="50000"/>
                  </a:schemeClr>
                </a:solidFill>
              </a:rPr>
              <a:t>CIRCUIT DIAGRAM</a:t>
            </a:r>
            <a:endParaRPr lang="en-IN" sz="3600" dirty="0">
              <a:solidFill>
                <a:schemeClr val="bg1">
                  <a:lumMod val="50000"/>
                </a:schemeClr>
              </a:solidFill>
            </a:endParaRPr>
          </a:p>
        </p:txBody>
      </p:sp>
      <p:pic>
        <p:nvPicPr>
          <p:cNvPr id="7" name="Picture 6">
            <a:extLst>
              <a:ext uri="{FF2B5EF4-FFF2-40B4-BE49-F238E27FC236}">
                <a16:creationId xmlns:a16="http://schemas.microsoft.com/office/drawing/2014/main" id="{8994657E-DC00-74FE-5DE0-386D9159F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28" y="1264024"/>
            <a:ext cx="8180296" cy="4952228"/>
          </a:xfrm>
          <a:prstGeom prst="rect">
            <a:avLst/>
          </a:prstGeom>
        </p:spPr>
      </p:pic>
    </p:spTree>
    <p:extLst>
      <p:ext uri="{BB962C8B-B14F-4D97-AF65-F5344CB8AC3E}">
        <p14:creationId xmlns:p14="http://schemas.microsoft.com/office/powerpoint/2010/main" val="246770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11</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805D347-7DBC-8E00-0434-68A54FCC3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7" y="954741"/>
            <a:ext cx="9170893" cy="5482291"/>
          </a:xfrm>
          <a:prstGeom prst="rect">
            <a:avLst/>
          </a:prstGeom>
        </p:spPr>
      </p:pic>
    </p:spTree>
    <p:extLst>
      <p:ext uri="{BB962C8B-B14F-4D97-AF65-F5344CB8AC3E}">
        <p14:creationId xmlns:p14="http://schemas.microsoft.com/office/powerpoint/2010/main" val="277197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12</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7D0A620-977E-4B72-3318-3F6187427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739" y="993775"/>
            <a:ext cx="10925602" cy="5281239"/>
          </a:xfrm>
          <a:prstGeom prst="rect">
            <a:avLst/>
          </a:prstGeom>
        </p:spPr>
      </p:pic>
    </p:spTree>
    <p:extLst>
      <p:ext uri="{BB962C8B-B14F-4D97-AF65-F5344CB8AC3E}">
        <p14:creationId xmlns:p14="http://schemas.microsoft.com/office/powerpoint/2010/main" val="426862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13</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6F057B-4A66-FF0A-E421-16D00A9D03D0}"/>
              </a:ext>
            </a:extLst>
          </p:cNvPr>
          <p:cNvPicPr>
            <a:picLocks noChangeAspect="1"/>
          </p:cNvPicPr>
          <p:nvPr/>
        </p:nvPicPr>
        <p:blipFill>
          <a:blip r:embed="rId2"/>
          <a:stretch>
            <a:fillRect/>
          </a:stretch>
        </p:blipFill>
        <p:spPr>
          <a:xfrm>
            <a:off x="1156447" y="1169894"/>
            <a:ext cx="9735671" cy="5186456"/>
          </a:xfrm>
          <a:prstGeom prst="rect">
            <a:avLst/>
          </a:prstGeom>
        </p:spPr>
      </p:pic>
      <p:sp>
        <p:nvSpPr>
          <p:cNvPr id="9" name="TextBox 8">
            <a:extLst>
              <a:ext uri="{FF2B5EF4-FFF2-40B4-BE49-F238E27FC236}">
                <a16:creationId xmlns:a16="http://schemas.microsoft.com/office/drawing/2014/main" id="{B53270A8-46CA-BFD3-DC14-053B4938344A}"/>
              </a:ext>
            </a:extLst>
          </p:cNvPr>
          <p:cNvSpPr txBox="1"/>
          <p:nvPr/>
        </p:nvSpPr>
        <p:spPr>
          <a:xfrm flipH="1">
            <a:off x="4658059" y="320550"/>
            <a:ext cx="5077612" cy="646331"/>
          </a:xfrm>
          <a:prstGeom prst="rect">
            <a:avLst/>
          </a:prstGeom>
          <a:noFill/>
        </p:spPr>
        <p:txBody>
          <a:bodyPr wrap="square" rtlCol="0">
            <a:spAutoFit/>
          </a:bodyPr>
          <a:lstStyle/>
          <a:p>
            <a:r>
              <a:rPr lang="en-IN" sz="3600" dirty="0">
                <a:solidFill>
                  <a:schemeClr val="bg1">
                    <a:lumMod val="50000"/>
                  </a:schemeClr>
                </a:solidFill>
              </a:rPr>
              <a:t>FLOW CHART</a:t>
            </a:r>
          </a:p>
        </p:txBody>
      </p:sp>
    </p:spTree>
    <p:extLst>
      <p:ext uri="{BB962C8B-B14F-4D97-AF65-F5344CB8AC3E}">
        <p14:creationId xmlns:p14="http://schemas.microsoft.com/office/powerpoint/2010/main" val="414084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lose up of sand">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lstStyle/>
          <a:p>
            <a:r>
              <a:rPr lang="en-US" b="1" dirty="0"/>
              <a:t>SCREENSHOTS</a:t>
            </a:r>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0" y="4534137"/>
            <a:ext cx="12192000" cy="1141953"/>
          </a:xfrm>
        </p:spPr>
        <p:txBody>
          <a:bodyPr/>
          <a:lstStyle/>
          <a:p>
            <a:endParaRPr lang="en-US" dirty="0"/>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14</a:t>
            </a:fld>
            <a:endParaRPr lang="en-US" dirty="0"/>
          </a:p>
        </p:txBody>
      </p:sp>
    </p:spTree>
    <p:extLst>
      <p:ext uri="{BB962C8B-B14F-4D97-AF65-F5344CB8AC3E}">
        <p14:creationId xmlns:p14="http://schemas.microsoft.com/office/powerpoint/2010/main" val="138880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15</a:t>
            </a:fld>
            <a:endParaRPr lang="en-US" dirty="0"/>
          </a:p>
        </p:txBody>
      </p:sp>
      <p:pic>
        <p:nvPicPr>
          <p:cNvPr id="42" name="Picture 41">
            <a:extLst>
              <a:ext uri="{FF2B5EF4-FFF2-40B4-BE49-F238E27FC236}">
                <a16:creationId xmlns:a16="http://schemas.microsoft.com/office/drawing/2014/main" id="{1346B7FF-0FF0-8A27-41FB-F87538D871D6}"/>
              </a:ext>
            </a:extLst>
          </p:cNvPr>
          <p:cNvPicPr>
            <a:picLocks noChangeAspect="1"/>
          </p:cNvPicPr>
          <p:nvPr/>
        </p:nvPicPr>
        <p:blipFill>
          <a:blip r:embed="rId2"/>
          <a:stretch>
            <a:fillRect/>
          </a:stretch>
        </p:blipFill>
        <p:spPr>
          <a:xfrm>
            <a:off x="383832" y="94129"/>
            <a:ext cx="3248526" cy="6627346"/>
          </a:xfrm>
          <a:prstGeom prst="rect">
            <a:avLst/>
          </a:prstGeom>
        </p:spPr>
      </p:pic>
      <p:pic>
        <p:nvPicPr>
          <p:cNvPr id="44" name="Picture 43">
            <a:extLst>
              <a:ext uri="{FF2B5EF4-FFF2-40B4-BE49-F238E27FC236}">
                <a16:creationId xmlns:a16="http://schemas.microsoft.com/office/drawing/2014/main" id="{9C55EE0E-33B7-47A0-E4B0-9EE8006AEB7C}"/>
              </a:ext>
            </a:extLst>
          </p:cNvPr>
          <p:cNvPicPr>
            <a:picLocks noChangeAspect="1"/>
          </p:cNvPicPr>
          <p:nvPr/>
        </p:nvPicPr>
        <p:blipFill>
          <a:blip r:embed="rId3"/>
          <a:stretch>
            <a:fillRect/>
          </a:stretch>
        </p:blipFill>
        <p:spPr>
          <a:xfrm>
            <a:off x="4052047" y="82736"/>
            <a:ext cx="3248526" cy="6748369"/>
          </a:xfrm>
          <a:prstGeom prst="rect">
            <a:avLst/>
          </a:prstGeom>
        </p:spPr>
      </p:pic>
      <p:pic>
        <p:nvPicPr>
          <p:cNvPr id="47" name="Picture 46">
            <a:extLst>
              <a:ext uri="{FF2B5EF4-FFF2-40B4-BE49-F238E27FC236}">
                <a16:creationId xmlns:a16="http://schemas.microsoft.com/office/drawing/2014/main" id="{ABF01923-AE55-57E0-591A-265E91E7B60E}"/>
              </a:ext>
            </a:extLst>
          </p:cNvPr>
          <p:cNvPicPr>
            <a:picLocks noChangeAspect="1"/>
          </p:cNvPicPr>
          <p:nvPr/>
        </p:nvPicPr>
        <p:blipFill>
          <a:blip r:embed="rId4"/>
          <a:stretch>
            <a:fillRect/>
          </a:stretch>
        </p:blipFill>
        <p:spPr>
          <a:xfrm>
            <a:off x="8105274" y="82736"/>
            <a:ext cx="3248526" cy="6638739"/>
          </a:xfrm>
          <a:prstGeom prst="rect">
            <a:avLst/>
          </a:prstGeom>
        </p:spPr>
      </p:pic>
    </p:spTree>
    <p:extLst>
      <p:ext uri="{BB962C8B-B14F-4D97-AF65-F5344CB8AC3E}">
        <p14:creationId xmlns:p14="http://schemas.microsoft.com/office/powerpoint/2010/main" val="194156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16</a:t>
            </a:fld>
            <a:endParaRPr lang="en-US" dirty="0"/>
          </a:p>
        </p:txBody>
      </p:sp>
      <p:pic>
        <p:nvPicPr>
          <p:cNvPr id="5" name="Picture 4">
            <a:extLst>
              <a:ext uri="{FF2B5EF4-FFF2-40B4-BE49-F238E27FC236}">
                <a16:creationId xmlns:a16="http://schemas.microsoft.com/office/drawing/2014/main" id="{CDFE3ABF-E760-A188-3ABF-0A97CC1195DC}"/>
              </a:ext>
            </a:extLst>
          </p:cNvPr>
          <p:cNvPicPr>
            <a:picLocks noChangeAspect="1"/>
          </p:cNvPicPr>
          <p:nvPr/>
        </p:nvPicPr>
        <p:blipFill>
          <a:blip r:embed="rId2"/>
          <a:stretch>
            <a:fillRect/>
          </a:stretch>
        </p:blipFill>
        <p:spPr>
          <a:xfrm>
            <a:off x="147918" y="457201"/>
            <a:ext cx="11900647" cy="5680630"/>
          </a:xfrm>
          <a:prstGeom prst="rect">
            <a:avLst/>
          </a:prstGeom>
        </p:spPr>
      </p:pic>
    </p:spTree>
    <p:extLst>
      <p:ext uri="{BB962C8B-B14F-4D97-AF65-F5344CB8AC3E}">
        <p14:creationId xmlns:p14="http://schemas.microsoft.com/office/powerpoint/2010/main" val="774657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17</a:t>
            </a:fld>
            <a:endParaRPr lang="en-US" dirty="0"/>
          </a:p>
        </p:txBody>
      </p:sp>
      <p:pic>
        <p:nvPicPr>
          <p:cNvPr id="5" name="Picture 4">
            <a:extLst>
              <a:ext uri="{FF2B5EF4-FFF2-40B4-BE49-F238E27FC236}">
                <a16:creationId xmlns:a16="http://schemas.microsoft.com/office/drawing/2014/main" id="{4744F099-59F2-FAE6-B9F3-4FC5475E722E}"/>
              </a:ext>
            </a:extLst>
          </p:cNvPr>
          <p:cNvPicPr>
            <a:picLocks noChangeAspect="1"/>
          </p:cNvPicPr>
          <p:nvPr/>
        </p:nvPicPr>
        <p:blipFill>
          <a:blip r:embed="rId2"/>
          <a:stretch>
            <a:fillRect/>
          </a:stretch>
        </p:blipFill>
        <p:spPr>
          <a:xfrm>
            <a:off x="1788934" y="136525"/>
            <a:ext cx="2812094" cy="6003018"/>
          </a:xfrm>
          <a:prstGeom prst="rect">
            <a:avLst/>
          </a:prstGeom>
        </p:spPr>
      </p:pic>
      <p:sp>
        <p:nvSpPr>
          <p:cNvPr id="6" name="Oval 5">
            <a:extLst>
              <a:ext uri="{FF2B5EF4-FFF2-40B4-BE49-F238E27FC236}">
                <a16:creationId xmlns:a16="http://schemas.microsoft.com/office/drawing/2014/main" id="{B23EA2B5-AB28-D016-164E-3D25E0BD5A38}"/>
              </a:ext>
            </a:extLst>
          </p:cNvPr>
          <p:cNvSpPr/>
          <p:nvPr/>
        </p:nvSpPr>
        <p:spPr>
          <a:xfrm>
            <a:off x="6096000" y="1407886"/>
            <a:ext cx="4114800" cy="2423885"/>
          </a:xfrm>
          <a:prstGeom prst="ellipse">
            <a:avLst/>
          </a:prstGeom>
          <a:solidFill>
            <a:schemeClr val="bg1">
              <a:lumMod val="9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110164D-58D3-9745-B89C-68CB35036BA5}"/>
              </a:ext>
            </a:extLst>
          </p:cNvPr>
          <p:cNvSpPr txBox="1"/>
          <p:nvPr/>
        </p:nvSpPr>
        <p:spPr>
          <a:xfrm flipH="1">
            <a:off x="6450898" y="2296662"/>
            <a:ext cx="3405004" cy="646331"/>
          </a:xfrm>
          <a:prstGeom prst="rect">
            <a:avLst/>
          </a:prstGeom>
          <a:noFill/>
        </p:spPr>
        <p:txBody>
          <a:bodyPr wrap="square" rtlCol="0">
            <a:spAutoFit/>
          </a:bodyPr>
          <a:lstStyle/>
          <a:p>
            <a:pPr algn="ctr"/>
            <a:r>
              <a:rPr lang="en-IN" b="1" dirty="0"/>
              <a:t>Telegram Alert Message when the soil is dry</a:t>
            </a:r>
          </a:p>
        </p:txBody>
      </p:sp>
    </p:spTree>
    <p:extLst>
      <p:ext uri="{BB962C8B-B14F-4D97-AF65-F5344CB8AC3E}">
        <p14:creationId xmlns:p14="http://schemas.microsoft.com/office/powerpoint/2010/main" val="260766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856C-B3EC-80DB-15F4-07AB59B18CE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485B9D3-646F-D21E-A55F-55A0FB9C1B67}"/>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1788AABB-8646-7BC9-A22D-019F02657E5C}"/>
              </a:ext>
            </a:extLst>
          </p:cNvPr>
          <p:cNvSpPr>
            <a:spLocks noGrp="1"/>
          </p:cNvSpPr>
          <p:nvPr>
            <p:ph type="body" sz="quarter" idx="16"/>
          </p:nvPr>
        </p:nvSpPr>
        <p:spPr/>
        <p:txBody>
          <a:bodyPr/>
          <a:lstStyle/>
          <a:p>
            <a:endParaRPr lang="en-IN"/>
          </a:p>
        </p:txBody>
      </p:sp>
      <p:sp>
        <p:nvSpPr>
          <p:cNvPr id="5" name="Text Placeholder 4">
            <a:extLst>
              <a:ext uri="{FF2B5EF4-FFF2-40B4-BE49-F238E27FC236}">
                <a16:creationId xmlns:a16="http://schemas.microsoft.com/office/drawing/2014/main" id="{3A978175-60BE-073E-BF07-B22B26638CAE}"/>
              </a:ext>
            </a:extLst>
          </p:cNvPr>
          <p:cNvSpPr>
            <a:spLocks noGrp="1"/>
          </p:cNvSpPr>
          <p:nvPr>
            <p:ph type="body" sz="quarter" idx="15"/>
          </p:nvPr>
        </p:nvSpPr>
        <p:spPr/>
        <p:txBody>
          <a:bodyPr/>
          <a:lstStyle/>
          <a:p>
            <a:endParaRPr lang="en-IN"/>
          </a:p>
        </p:txBody>
      </p:sp>
      <p:sp>
        <p:nvSpPr>
          <p:cNvPr id="6" name="Text Placeholder 5">
            <a:extLst>
              <a:ext uri="{FF2B5EF4-FFF2-40B4-BE49-F238E27FC236}">
                <a16:creationId xmlns:a16="http://schemas.microsoft.com/office/drawing/2014/main" id="{0192A22B-B3E6-BB66-A482-31104E6B7A63}"/>
              </a:ext>
            </a:extLst>
          </p:cNvPr>
          <p:cNvSpPr>
            <a:spLocks noGrp="1"/>
          </p:cNvSpPr>
          <p:nvPr>
            <p:ph type="body" sz="quarter" idx="17"/>
          </p:nvPr>
        </p:nvSpPr>
        <p:spPr/>
        <p:txBody>
          <a:bodyPr/>
          <a:lstStyle/>
          <a:p>
            <a:endParaRPr lang="en-IN"/>
          </a:p>
        </p:txBody>
      </p:sp>
      <p:sp>
        <p:nvSpPr>
          <p:cNvPr id="7" name="Footer Placeholder 6">
            <a:extLst>
              <a:ext uri="{FF2B5EF4-FFF2-40B4-BE49-F238E27FC236}">
                <a16:creationId xmlns:a16="http://schemas.microsoft.com/office/drawing/2014/main" id="{1075B090-78F6-4990-63DC-0FE136B93206}"/>
              </a:ext>
            </a:extLst>
          </p:cNvPr>
          <p:cNvSpPr>
            <a:spLocks noGrp="1"/>
          </p:cNvSpPr>
          <p:nvPr>
            <p:ph type="ftr" sz="quarter" idx="11"/>
          </p:nvPr>
        </p:nvSpPr>
        <p:spPr/>
        <p:txBody>
          <a:bodyPr/>
          <a:lstStyle/>
          <a:p>
            <a:r>
              <a:rPr lang="en-US"/>
              <a:t>Department of Computer Applications, CET</a:t>
            </a:r>
            <a:endParaRPr lang="en-US" dirty="0"/>
          </a:p>
        </p:txBody>
      </p:sp>
      <p:sp>
        <p:nvSpPr>
          <p:cNvPr id="8" name="Slide Number Placeholder 7">
            <a:extLst>
              <a:ext uri="{FF2B5EF4-FFF2-40B4-BE49-F238E27FC236}">
                <a16:creationId xmlns:a16="http://schemas.microsoft.com/office/drawing/2014/main" id="{D0DC9C6F-53E5-A578-BA27-8D0596A7C9AD}"/>
              </a:ext>
            </a:extLst>
          </p:cNvPr>
          <p:cNvSpPr>
            <a:spLocks noGrp="1"/>
          </p:cNvSpPr>
          <p:nvPr>
            <p:ph type="sldNum" sz="quarter" idx="12"/>
          </p:nvPr>
        </p:nvSpPr>
        <p:spPr/>
        <p:txBody>
          <a:bodyPr/>
          <a:lstStyle/>
          <a:p>
            <a:fld id="{F91729D4-A164-47A3-830D-E792BCE699E4}" type="slidenum">
              <a:rPr lang="en-US" smtClean="0"/>
              <a:t>18</a:t>
            </a:fld>
            <a:endParaRPr lang="en-US" dirty="0"/>
          </a:p>
        </p:txBody>
      </p:sp>
      <p:pic>
        <p:nvPicPr>
          <p:cNvPr id="1026" name="Picture 2" descr="93,907 Brown Background Stock Photos, Pictures &amp; Royalty-Free Images -  iStock">
            <a:extLst>
              <a:ext uri="{FF2B5EF4-FFF2-40B4-BE49-F238E27FC236}">
                <a16:creationId xmlns:a16="http://schemas.microsoft.com/office/drawing/2014/main" id="{D4C7921A-ECCC-20DF-57CF-4B1910C55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6457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34C413D-610A-4BCF-EF4F-DAF91FD8F1C6}"/>
              </a:ext>
            </a:extLst>
          </p:cNvPr>
          <p:cNvPicPr>
            <a:picLocks noChangeAspect="1"/>
          </p:cNvPicPr>
          <p:nvPr/>
        </p:nvPicPr>
        <p:blipFill>
          <a:blip r:embed="rId3"/>
          <a:stretch>
            <a:fillRect/>
          </a:stretch>
        </p:blipFill>
        <p:spPr>
          <a:xfrm>
            <a:off x="1957137" y="0"/>
            <a:ext cx="3248526" cy="6858000"/>
          </a:xfrm>
          <a:prstGeom prst="rect">
            <a:avLst/>
          </a:prstGeom>
        </p:spPr>
      </p:pic>
      <p:pic>
        <p:nvPicPr>
          <p:cNvPr id="14" name="Picture 13">
            <a:extLst>
              <a:ext uri="{FF2B5EF4-FFF2-40B4-BE49-F238E27FC236}">
                <a16:creationId xmlns:a16="http://schemas.microsoft.com/office/drawing/2014/main" id="{F37CBF03-DFD2-DAE9-A586-123AB7C74D66}"/>
              </a:ext>
            </a:extLst>
          </p:cNvPr>
          <p:cNvPicPr>
            <a:picLocks noChangeAspect="1"/>
          </p:cNvPicPr>
          <p:nvPr/>
        </p:nvPicPr>
        <p:blipFill>
          <a:blip r:embed="rId4"/>
          <a:stretch>
            <a:fillRect/>
          </a:stretch>
        </p:blipFill>
        <p:spPr>
          <a:xfrm>
            <a:off x="7082971" y="0"/>
            <a:ext cx="3248526" cy="6858000"/>
          </a:xfrm>
          <a:prstGeom prst="rect">
            <a:avLst/>
          </a:prstGeom>
        </p:spPr>
      </p:pic>
    </p:spTree>
    <p:extLst>
      <p:ext uri="{BB962C8B-B14F-4D97-AF65-F5344CB8AC3E}">
        <p14:creationId xmlns:p14="http://schemas.microsoft.com/office/powerpoint/2010/main" val="377442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p:txBody>
          <a:bodyPr/>
          <a:lstStyle/>
          <a:p>
            <a:pPr algn="ctr"/>
            <a:r>
              <a:rPr lang="en-US" dirty="0"/>
              <a:t>REQUIREMENTS</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p:txBody>
          <a:bodyPr/>
          <a:lstStyle/>
          <a:p>
            <a:fld id="{F91729D4-A164-47A3-830D-E792BCE699E4}" type="slidenum">
              <a:rPr lang="en-US" smtClean="0"/>
              <a:pPr/>
              <a:t>19</a:t>
            </a:fld>
            <a:endParaRPr lang="en-US" dirty="0"/>
          </a:p>
        </p:txBody>
      </p:sp>
      <p:sp>
        <p:nvSpPr>
          <p:cNvPr id="2" name="TextBox 1">
            <a:extLst>
              <a:ext uri="{FF2B5EF4-FFF2-40B4-BE49-F238E27FC236}">
                <a16:creationId xmlns:a16="http://schemas.microsoft.com/office/drawing/2014/main" id="{AC36931B-AF4B-781C-4E6A-FBB1343CDCCE}"/>
              </a:ext>
            </a:extLst>
          </p:cNvPr>
          <p:cNvSpPr txBox="1"/>
          <p:nvPr/>
        </p:nvSpPr>
        <p:spPr>
          <a:xfrm flipH="1">
            <a:off x="1861513" y="2128086"/>
            <a:ext cx="2845398" cy="707886"/>
          </a:xfrm>
          <a:prstGeom prst="rect">
            <a:avLst/>
          </a:prstGeom>
          <a:noFill/>
        </p:spPr>
        <p:txBody>
          <a:bodyPr wrap="square" rtlCol="0">
            <a:spAutoFit/>
          </a:bodyPr>
          <a:lstStyle/>
          <a:p>
            <a:r>
              <a:rPr lang="en-IN" sz="4000" b="1" dirty="0">
                <a:solidFill>
                  <a:srgbClr val="00B050"/>
                </a:solidFill>
                <a:effectLst>
                  <a:outerShdw blurRad="38100" dist="38100" dir="2700000" algn="tl">
                    <a:srgbClr val="000000">
                      <a:alpha val="43137"/>
                    </a:srgbClr>
                  </a:outerShdw>
                </a:effectLst>
              </a:rPr>
              <a:t>FRONT END</a:t>
            </a:r>
          </a:p>
        </p:txBody>
      </p:sp>
      <p:sp>
        <p:nvSpPr>
          <p:cNvPr id="12" name="Oval 11">
            <a:extLst>
              <a:ext uri="{FF2B5EF4-FFF2-40B4-BE49-F238E27FC236}">
                <a16:creationId xmlns:a16="http://schemas.microsoft.com/office/drawing/2014/main" id="{4E37B857-6CB2-D25C-64E3-0F3B318FEDFC}"/>
              </a:ext>
            </a:extLst>
          </p:cNvPr>
          <p:cNvSpPr/>
          <p:nvPr/>
        </p:nvSpPr>
        <p:spPr>
          <a:xfrm>
            <a:off x="6373902" y="1775016"/>
            <a:ext cx="3899647" cy="1290917"/>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C748281-1D18-863A-C004-6F9999A7A682}"/>
              </a:ext>
            </a:extLst>
          </p:cNvPr>
          <p:cNvSpPr txBox="1"/>
          <p:nvPr/>
        </p:nvSpPr>
        <p:spPr>
          <a:xfrm>
            <a:off x="7386919" y="2128086"/>
            <a:ext cx="2393576"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ANDROID</a:t>
            </a:r>
            <a:endParaRPr lang="en-IN"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3116F3F3-13BE-5A7A-3EE0-388F70290AF5}"/>
              </a:ext>
            </a:extLst>
          </p:cNvPr>
          <p:cNvSpPr txBox="1"/>
          <p:nvPr/>
        </p:nvSpPr>
        <p:spPr>
          <a:xfrm>
            <a:off x="1955643" y="4542528"/>
            <a:ext cx="6098240" cy="707886"/>
          </a:xfrm>
          <a:prstGeom prst="rect">
            <a:avLst/>
          </a:prstGeom>
          <a:noFill/>
        </p:spPr>
        <p:txBody>
          <a:bodyPr wrap="square">
            <a:spAutoFit/>
          </a:bodyPr>
          <a:lstStyle/>
          <a:p>
            <a:r>
              <a:rPr lang="en-IN" sz="4000" b="1" dirty="0">
                <a:solidFill>
                  <a:srgbClr val="FF0000"/>
                </a:solidFill>
                <a:effectLst>
                  <a:outerShdw blurRad="38100" dist="38100" dir="2700000" algn="tl">
                    <a:srgbClr val="000000">
                      <a:alpha val="43137"/>
                    </a:srgbClr>
                  </a:outerShdw>
                </a:effectLst>
              </a:rPr>
              <a:t>BACK END</a:t>
            </a:r>
          </a:p>
        </p:txBody>
      </p:sp>
      <p:sp>
        <p:nvSpPr>
          <p:cNvPr id="17" name="Oval 16">
            <a:extLst>
              <a:ext uri="{FF2B5EF4-FFF2-40B4-BE49-F238E27FC236}">
                <a16:creationId xmlns:a16="http://schemas.microsoft.com/office/drawing/2014/main" id="{B9DFA85D-981D-02DA-3039-1B43AC80814D}"/>
              </a:ext>
            </a:extLst>
          </p:cNvPr>
          <p:cNvSpPr/>
          <p:nvPr/>
        </p:nvSpPr>
        <p:spPr>
          <a:xfrm>
            <a:off x="6526302" y="4196024"/>
            <a:ext cx="3899647" cy="129091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BA268DB-29BF-70D5-8930-05F1C2386405}"/>
              </a:ext>
            </a:extLst>
          </p:cNvPr>
          <p:cNvSpPr txBox="1"/>
          <p:nvPr/>
        </p:nvSpPr>
        <p:spPr>
          <a:xfrm>
            <a:off x="7431743" y="4499245"/>
            <a:ext cx="2393576"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ARDUINO</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72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106260" y="-159309"/>
            <a:ext cx="4694420" cy="1124392"/>
          </a:xfrm>
        </p:spPr>
        <p:txBody>
          <a:bodyPr/>
          <a:lstStyle/>
          <a:p>
            <a:r>
              <a:rPr lang="en-US" dirty="0"/>
              <a:t>CONTENTS</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012131" y="1540324"/>
            <a:ext cx="4058872" cy="4240785"/>
          </a:xfrm>
        </p:spPr>
        <p:txBody>
          <a:bodyPr/>
          <a:lstStyle/>
          <a:p>
            <a:pPr marL="285750" indent="-285750">
              <a:buFont typeface="Arial" panose="020B0604020202020204" pitchFamily="34" charset="0"/>
              <a:buChar char="•"/>
            </a:pPr>
            <a:r>
              <a:rPr lang="en-US" sz="1600" dirty="0">
                <a:solidFill>
                  <a:schemeClr val="tx1"/>
                </a:solidFill>
              </a:rPr>
              <a:t>Introduction​</a:t>
            </a:r>
          </a:p>
          <a:p>
            <a:pPr marL="285750" indent="-285750">
              <a:buFont typeface="Arial" panose="020B0604020202020204" pitchFamily="34" charset="0"/>
              <a:buChar char="•"/>
            </a:pPr>
            <a:r>
              <a:rPr lang="en-US" sz="1600" dirty="0">
                <a:solidFill>
                  <a:schemeClr val="tx1"/>
                </a:solidFill>
              </a:rPr>
              <a:t>Problem Statement</a:t>
            </a:r>
          </a:p>
          <a:p>
            <a:pPr marL="285750" indent="-285750">
              <a:buFont typeface="Arial" panose="020B0604020202020204" pitchFamily="34" charset="0"/>
              <a:buChar char="•"/>
            </a:pPr>
            <a:r>
              <a:rPr lang="en-US" sz="1600" dirty="0">
                <a:solidFill>
                  <a:schemeClr val="tx1"/>
                </a:solidFill>
              </a:rPr>
              <a:t>Motivation</a:t>
            </a:r>
          </a:p>
          <a:p>
            <a:pPr marL="285750" indent="-285750">
              <a:buFont typeface="Arial" panose="020B0604020202020204" pitchFamily="34" charset="0"/>
              <a:buChar char="•"/>
            </a:pPr>
            <a:r>
              <a:rPr lang="en-US" sz="1600" dirty="0">
                <a:solidFill>
                  <a:schemeClr val="tx1"/>
                </a:solidFill>
              </a:rPr>
              <a:t>Literature Review</a:t>
            </a:r>
          </a:p>
          <a:p>
            <a:pPr marL="285750" indent="-285750">
              <a:buFont typeface="Arial" panose="020B0604020202020204" pitchFamily="34" charset="0"/>
              <a:buChar char="•"/>
            </a:pPr>
            <a:r>
              <a:rPr lang="en-US" sz="1600" dirty="0">
                <a:solidFill>
                  <a:schemeClr val="tx1"/>
                </a:solidFill>
              </a:rPr>
              <a:t>Existing System</a:t>
            </a:r>
          </a:p>
          <a:p>
            <a:pPr marL="285750" indent="-285750">
              <a:buFont typeface="Arial" panose="020B0604020202020204" pitchFamily="34" charset="0"/>
              <a:buChar char="•"/>
            </a:pPr>
            <a:r>
              <a:rPr lang="en-US" sz="1600" dirty="0">
                <a:solidFill>
                  <a:schemeClr val="tx1"/>
                </a:solidFill>
              </a:rPr>
              <a:t>Proposed System</a:t>
            </a:r>
          </a:p>
          <a:p>
            <a:pPr marL="285750" indent="-285750">
              <a:buFont typeface="Arial" panose="020B0604020202020204" pitchFamily="34" charset="0"/>
              <a:buChar char="•"/>
            </a:pPr>
            <a:r>
              <a:rPr lang="en-US" sz="1600" dirty="0">
                <a:solidFill>
                  <a:schemeClr val="tx1"/>
                </a:solidFill>
              </a:rPr>
              <a:t>Architecture</a:t>
            </a:r>
          </a:p>
          <a:p>
            <a:pPr marL="285750" indent="-285750">
              <a:buFont typeface="Arial" panose="020B0604020202020204" pitchFamily="34" charset="0"/>
              <a:buChar char="•"/>
            </a:pPr>
            <a:r>
              <a:rPr lang="en-US" sz="1600" dirty="0">
                <a:solidFill>
                  <a:schemeClr val="tx1"/>
                </a:solidFill>
              </a:rPr>
              <a:t>Components</a:t>
            </a:r>
          </a:p>
          <a:p>
            <a:pPr marL="285750" indent="-285750">
              <a:buFont typeface="Arial" panose="020B0604020202020204" pitchFamily="34" charset="0"/>
              <a:buChar char="•"/>
            </a:pPr>
            <a:r>
              <a:rPr lang="en-US" sz="1600" dirty="0">
                <a:solidFill>
                  <a:schemeClr val="tx1"/>
                </a:solidFill>
              </a:rPr>
              <a:t>Circuit Diagram​</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4038600" y="6356350"/>
            <a:ext cx="4114800" cy="365125"/>
          </a:xfrm>
        </p:spPr>
        <p:txBody>
          <a:bodyPr/>
          <a:lstStyle/>
          <a:p>
            <a:r>
              <a:rPr lang="en-US" dirty="0"/>
              <a:t>Department of Computer Applications, CET</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
        <p:nvSpPr>
          <p:cNvPr id="14" name="TextBox 13">
            <a:extLst>
              <a:ext uri="{FF2B5EF4-FFF2-40B4-BE49-F238E27FC236}">
                <a16:creationId xmlns:a16="http://schemas.microsoft.com/office/drawing/2014/main" id="{6DD31A9B-AC88-01ED-97AF-D60A417EBF26}"/>
              </a:ext>
            </a:extLst>
          </p:cNvPr>
          <p:cNvSpPr txBox="1"/>
          <p:nvPr/>
        </p:nvSpPr>
        <p:spPr>
          <a:xfrm>
            <a:off x="6229958" y="1540271"/>
            <a:ext cx="6098240" cy="444769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dirty="0"/>
              <a:t>Implementation</a:t>
            </a:r>
          </a:p>
          <a:p>
            <a:pPr marL="285750" indent="-285750">
              <a:lnSpc>
                <a:spcPct val="200000"/>
              </a:lnSpc>
              <a:buFont typeface="Arial" panose="020B0604020202020204" pitchFamily="34" charset="0"/>
              <a:buChar char="•"/>
            </a:pPr>
            <a:r>
              <a:rPr lang="en-US" sz="1600" dirty="0"/>
              <a:t>Requirements</a:t>
            </a:r>
          </a:p>
          <a:p>
            <a:pPr marL="285750" indent="-285750">
              <a:lnSpc>
                <a:spcPct val="200000"/>
              </a:lnSpc>
              <a:buFont typeface="Arial" panose="020B0604020202020204" pitchFamily="34" charset="0"/>
              <a:buChar char="•"/>
            </a:pPr>
            <a:r>
              <a:rPr lang="en-US" sz="1600" dirty="0"/>
              <a:t>Result Analysis</a:t>
            </a:r>
          </a:p>
          <a:p>
            <a:pPr marL="285750" indent="-285750">
              <a:lnSpc>
                <a:spcPct val="200000"/>
              </a:lnSpc>
              <a:buFont typeface="Arial" panose="020B0604020202020204" pitchFamily="34" charset="0"/>
              <a:buChar char="•"/>
            </a:pPr>
            <a:r>
              <a:rPr lang="en-US" sz="1600" dirty="0"/>
              <a:t>Advantage</a:t>
            </a:r>
          </a:p>
          <a:p>
            <a:pPr marL="285750" indent="-285750">
              <a:lnSpc>
                <a:spcPct val="200000"/>
              </a:lnSpc>
              <a:buFont typeface="Arial" panose="020B0604020202020204" pitchFamily="34" charset="0"/>
              <a:buChar char="•"/>
            </a:pPr>
            <a:r>
              <a:rPr lang="en-US" sz="1600" dirty="0"/>
              <a:t>Disadvantage</a:t>
            </a:r>
          </a:p>
          <a:p>
            <a:pPr marL="285750" indent="-285750">
              <a:lnSpc>
                <a:spcPct val="200000"/>
              </a:lnSpc>
              <a:buFont typeface="Arial" panose="020B0604020202020204" pitchFamily="34" charset="0"/>
              <a:buChar char="•"/>
            </a:pPr>
            <a:r>
              <a:rPr lang="en-US" sz="1600" dirty="0"/>
              <a:t>Conclusion</a:t>
            </a:r>
          </a:p>
          <a:p>
            <a:pPr marL="285750" indent="-285750">
              <a:lnSpc>
                <a:spcPct val="200000"/>
              </a:lnSpc>
              <a:buFont typeface="Arial" panose="020B0604020202020204" pitchFamily="34" charset="0"/>
              <a:buChar char="•"/>
            </a:pPr>
            <a:r>
              <a:rPr lang="en-US" sz="1600" dirty="0"/>
              <a:t>Future scope</a:t>
            </a:r>
          </a:p>
          <a:p>
            <a:pPr marL="285750" indent="-285750">
              <a:lnSpc>
                <a:spcPct val="200000"/>
              </a:lnSpc>
              <a:buFont typeface="Arial" panose="020B0604020202020204" pitchFamily="34" charset="0"/>
              <a:buChar char="•"/>
            </a:pPr>
            <a:r>
              <a:rPr lang="en-US" sz="1600" dirty="0"/>
              <a:t>Publication</a:t>
            </a:r>
          </a:p>
          <a:p>
            <a:pPr marL="285750" indent="-285750">
              <a:lnSpc>
                <a:spcPct val="200000"/>
              </a:lnSpc>
              <a:buFont typeface="Arial" panose="020B0604020202020204" pitchFamily="34" charset="0"/>
              <a:buChar char="•"/>
            </a:pPr>
            <a:r>
              <a:rPr lang="en-US" sz="1600" dirty="0"/>
              <a:t>References</a:t>
            </a:r>
          </a:p>
        </p:txBody>
      </p:sp>
    </p:spTree>
    <p:extLst>
      <p:ext uri="{BB962C8B-B14F-4D97-AF65-F5344CB8AC3E}">
        <p14:creationId xmlns:p14="http://schemas.microsoft.com/office/powerpoint/2010/main" val="2060042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RESULT ANALYSIS</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20</a:t>
            </a:fld>
            <a:endParaRPr lang="en-US" dirty="0"/>
          </a:p>
        </p:txBody>
      </p:sp>
      <p:sp>
        <p:nvSpPr>
          <p:cNvPr id="2" name="Rectangle 1">
            <a:extLst>
              <a:ext uri="{FF2B5EF4-FFF2-40B4-BE49-F238E27FC236}">
                <a16:creationId xmlns:a16="http://schemas.microsoft.com/office/drawing/2014/main" id="{F67C5AAC-CC8A-9F25-73F3-E387196D7F50}"/>
              </a:ext>
            </a:extLst>
          </p:cNvPr>
          <p:cNvSpPr/>
          <p:nvPr/>
        </p:nvSpPr>
        <p:spPr>
          <a:xfrm>
            <a:off x="2032000" y="4259945"/>
            <a:ext cx="2256969" cy="726137"/>
          </a:xfrm>
          <a:prstGeom prst="rect">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D6619E5-5494-AB9E-1CBF-5FC0823DE427}"/>
              </a:ext>
            </a:extLst>
          </p:cNvPr>
          <p:cNvSpPr/>
          <p:nvPr/>
        </p:nvSpPr>
        <p:spPr>
          <a:xfrm>
            <a:off x="7460348" y="4259946"/>
            <a:ext cx="2256969" cy="726137"/>
          </a:xfrm>
          <a:prstGeom prst="rect">
            <a:avLst/>
          </a:prstGeom>
          <a:solidFill>
            <a:schemeClr val="accent5">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A88D469-51B0-A8BA-EEC4-36D530B7AB34}"/>
              </a:ext>
            </a:extLst>
          </p:cNvPr>
          <p:cNvSpPr txBox="1"/>
          <p:nvPr/>
        </p:nvSpPr>
        <p:spPr>
          <a:xfrm>
            <a:off x="2165167" y="4438347"/>
            <a:ext cx="1990633" cy="369332"/>
          </a:xfrm>
          <a:prstGeom prst="rect">
            <a:avLst/>
          </a:prstGeom>
          <a:noFill/>
        </p:spPr>
        <p:txBody>
          <a:bodyPr wrap="square" rtlCol="0">
            <a:spAutoFit/>
          </a:bodyPr>
          <a:lstStyle/>
          <a:p>
            <a:r>
              <a:rPr lang="en-IN" b="1" dirty="0"/>
              <a:t>EXISTING</a:t>
            </a:r>
            <a:r>
              <a:rPr lang="en-IN" dirty="0"/>
              <a:t> </a:t>
            </a:r>
            <a:r>
              <a:rPr lang="en-IN" b="1" dirty="0"/>
              <a:t>SYSTEM</a:t>
            </a:r>
          </a:p>
        </p:txBody>
      </p:sp>
      <p:sp>
        <p:nvSpPr>
          <p:cNvPr id="9" name="TextBox 8">
            <a:extLst>
              <a:ext uri="{FF2B5EF4-FFF2-40B4-BE49-F238E27FC236}">
                <a16:creationId xmlns:a16="http://schemas.microsoft.com/office/drawing/2014/main" id="{675ED3FC-5183-AD15-154F-37512E8C318F}"/>
              </a:ext>
            </a:extLst>
          </p:cNvPr>
          <p:cNvSpPr txBox="1"/>
          <p:nvPr/>
        </p:nvSpPr>
        <p:spPr>
          <a:xfrm>
            <a:off x="7620000" y="4438347"/>
            <a:ext cx="6096000" cy="369332"/>
          </a:xfrm>
          <a:prstGeom prst="rect">
            <a:avLst/>
          </a:prstGeom>
          <a:noFill/>
        </p:spPr>
        <p:txBody>
          <a:bodyPr wrap="square">
            <a:spAutoFit/>
          </a:bodyPr>
          <a:lstStyle/>
          <a:p>
            <a:r>
              <a:rPr lang="en-IN" b="1" dirty="0"/>
              <a:t>PROPOSED</a:t>
            </a:r>
            <a:r>
              <a:rPr lang="en-IN" dirty="0"/>
              <a:t> </a:t>
            </a:r>
            <a:r>
              <a:rPr lang="en-IN" b="1" dirty="0"/>
              <a:t>SYSTEM</a:t>
            </a:r>
          </a:p>
        </p:txBody>
      </p:sp>
      <p:sp>
        <p:nvSpPr>
          <p:cNvPr id="8" name="Oval 7">
            <a:extLst>
              <a:ext uri="{FF2B5EF4-FFF2-40B4-BE49-F238E27FC236}">
                <a16:creationId xmlns:a16="http://schemas.microsoft.com/office/drawing/2014/main" id="{99F7E260-146E-39C1-25A9-16E166CA790B}"/>
              </a:ext>
            </a:extLst>
          </p:cNvPr>
          <p:cNvSpPr/>
          <p:nvPr/>
        </p:nvSpPr>
        <p:spPr>
          <a:xfrm rot="19679049">
            <a:off x="187893" y="3192702"/>
            <a:ext cx="1776459" cy="96608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2C911C5-7A82-697F-BAD9-B5D48A3184B5}"/>
              </a:ext>
            </a:extLst>
          </p:cNvPr>
          <p:cNvSpPr/>
          <p:nvPr/>
        </p:nvSpPr>
        <p:spPr>
          <a:xfrm>
            <a:off x="2486655" y="2177140"/>
            <a:ext cx="1802313" cy="9144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591FE61A-7258-A289-C12F-2FC442254EE2}"/>
              </a:ext>
            </a:extLst>
          </p:cNvPr>
          <p:cNvSpPr txBox="1"/>
          <p:nvPr/>
        </p:nvSpPr>
        <p:spPr>
          <a:xfrm rot="19118670">
            <a:off x="406420" y="3146772"/>
            <a:ext cx="1751116" cy="646331"/>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Automatic motor ON</a:t>
            </a:r>
          </a:p>
        </p:txBody>
      </p:sp>
      <p:sp>
        <p:nvSpPr>
          <p:cNvPr id="13" name="TextBox 12">
            <a:extLst>
              <a:ext uri="{FF2B5EF4-FFF2-40B4-BE49-F238E27FC236}">
                <a16:creationId xmlns:a16="http://schemas.microsoft.com/office/drawing/2014/main" id="{0D0DCC06-60A1-792D-2F75-AF7B95A7F873}"/>
              </a:ext>
            </a:extLst>
          </p:cNvPr>
          <p:cNvSpPr txBox="1"/>
          <p:nvPr/>
        </p:nvSpPr>
        <p:spPr>
          <a:xfrm rot="21393748">
            <a:off x="2750478" y="2304376"/>
            <a:ext cx="1751116" cy="646331"/>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Automatic motor OFF</a:t>
            </a:r>
          </a:p>
        </p:txBody>
      </p:sp>
      <p:cxnSp>
        <p:nvCxnSpPr>
          <p:cNvPr id="14" name="Straight Arrow Connector 13">
            <a:extLst>
              <a:ext uri="{FF2B5EF4-FFF2-40B4-BE49-F238E27FC236}">
                <a16:creationId xmlns:a16="http://schemas.microsoft.com/office/drawing/2014/main" id="{167C6121-4626-584A-A0DE-D55BB047975A}"/>
              </a:ext>
            </a:extLst>
          </p:cNvPr>
          <p:cNvCxnSpPr>
            <a:stCxn id="2" idx="0"/>
            <a:endCxn id="11" idx="4"/>
          </p:cNvCxnSpPr>
          <p:nvPr/>
        </p:nvCxnSpPr>
        <p:spPr>
          <a:xfrm flipV="1">
            <a:off x="3160485" y="3091543"/>
            <a:ext cx="227327" cy="11684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3B8CF0-1A66-37E4-D704-626199D752EB}"/>
              </a:ext>
            </a:extLst>
          </p:cNvPr>
          <p:cNvCxnSpPr/>
          <p:nvPr/>
        </p:nvCxnSpPr>
        <p:spPr>
          <a:xfrm flipH="1" flipV="1">
            <a:off x="1625600" y="3817257"/>
            <a:ext cx="1107076" cy="442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8B9EE73-FCC6-553F-04EA-BD2A25C9886A}"/>
              </a:ext>
            </a:extLst>
          </p:cNvPr>
          <p:cNvSpPr/>
          <p:nvPr/>
        </p:nvSpPr>
        <p:spPr>
          <a:xfrm>
            <a:off x="5094520" y="3704772"/>
            <a:ext cx="1611085" cy="83094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1C663A0-62B5-2E37-289C-46C5C37134B2}"/>
              </a:ext>
            </a:extLst>
          </p:cNvPr>
          <p:cNvSpPr/>
          <p:nvPr/>
        </p:nvSpPr>
        <p:spPr>
          <a:xfrm>
            <a:off x="5711372" y="2491747"/>
            <a:ext cx="1611085" cy="83094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0E973861-1280-5389-F132-21E30C84D572}"/>
              </a:ext>
            </a:extLst>
          </p:cNvPr>
          <p:cNvSpPr/>
          <p:nvPr/>
        </p:nvSpPr>
        <p:spPr>
          <a:xfrm>
            <a:off x="7743374" y="2013859"/>
            <a:ext cx="1611085" cy="83094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8C193A2-AC88-613C-32CD-C08C7486E9A9}"/>
              </a:ext>
            </a:extLst>
          </p:cNvPr>
          <p:cNvSpPr/>
          <p:nvPr/>
        </p:nvSpPr>
        <p:spPr>
          <a:xfrm>
            <a:off x="9731830" y="2565399"/>
            <a:ext cx="1611085" cy="83094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2BFBA48B-E73E-37E5-0FA7-C7295D19C8F0}"/>
              </a:ext>
            </a:extLst>
          </p:cNvPr>
          <p:cNvSpPr/>
          <p:nvPr/>
        </p:nvSpPr>
        <p:spPr>
          <a:xfrm>
            <a:off x="10443028" y="3784602"/>
            <a:ext cx="1682068" cy="83094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320F6D63-13F3-78DB-E7A7-F00D1777D07F}"/>
              </a:ext>
            </a:extLst>
          </p:cNvPr>
          <p:cNvSpPr txBox="1"/>
          <p:nvPr/>
        </p:nvSpPr>
        <p:spPr>
          <a:xfrm rot="21345624">
            <a:off x="5272766" y="3768710"/>
            <a:ext cx="2010242" cy="646331"/>
          </a:xfrm>
          <a:prstGeom prst="rect">
            <a:avLst/>
          </a:prstGeom>
          <a:noFill/>
        </p:spPr>
        <p:txBody>
          <a:bodyPr wrap="square" rtlCol="0">
            <a:spAutoFit/>
          </a:bodyPr>
          <a:lstStyle/>
          <a:p>
            <a:r>
              <a:rPr lang="en-IN" b="1">
                <a:latin typeface="Calibri" panose="020F0502020204030204" pitchFamily="34" charset="0"/>
                <a:cs typeface="Calibri" panose="020F0502020204030204" pitchFamily="34" charset="0"/>
              </a:rPr>
              <a:t>Manual</a:t>
            </a:r>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 motor ON</a:t>
            </a:r>
          </a:p>
        </p:txBody>
      </p:sp>
      <p:sp>
        <p:nvSpPr>
          <p:cNvPr id="25" name="TextBox 24">
            <a:extLst>
              <a:ext uri="{FF2B5EF4-FFF2-40B4-BE49-F238E27FC236}">
                <a16:creationId xmlns:a16="http://schemas.microsoft.com/office/drawing/2014/main" id="{DAB3CD86-0375-0D2F-47A8-873E00478149}"/>
              </a:ext>
            </a:extLst>
          </p:cNvPr>
          <p:cNvSpPr txBox="1"/>
          <p:nvPr/>
        </p:nvSpPr>
        <p:spPr>
          <a:xfrm>
            <a:off x="5900062" y="2627541"/>
            <a:ext cx="6858000" cy="646331"/>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Automatic</a:t>
            </a:r>
          </a:p>
          <a:p>
            <a:r>
              <a:rPr lang="en-IN" b="1" dirty="0">
                <a:latin typeface="Calibri" panose="020F0502020204030204" pitchFamily="34" charset="0"/>
                <a:cs typeface="Calibri" panose="020F0502020204030204" pitchFamily="34" charset="0"/>
              </a:rPr>
              <a:t> motor OFF</a:t>
            </a:r>
          </a:p>
        </p:txBody>
      </p:sp>
      <p:sp>
        <p:nvSpPr>
          <p:cNvPr id="27" name="TextBox 26">
            <a:extLst>
              <a:ext uri="{FF2B5EF4-FFF2-40B4-BE49-F238E27FC236}">
                <a16:creationId xmlns:a16="http://schemas.microsoft.com/office/drawing/2014/main" id="{971D097F-DA04-FEEC-AED3-9412B5641443}"/>
              </a:ext>
            </a:extLst>
          </p:cNvPr>
          <p:cNvSpPr txBox="1"/>
          <p:nvPr/>
        </p:nvSpPr>
        <p:spPr>
          <a:xfrm>
            <a:off x="7973802" y="2106165"/>
            <a:ext cx="1242769" cy="646331"/>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Telegram </a:t>
            </a:r>
          </a:p>
          <a:p>
            <a:pPr algn="ctr"/>
            <a:r>
              <a:rPr lang="en-IN" b="1" dirty="0">
                <a:latin typeface="Calibri" panose="020F0502020204030204" pitchFamily="34" charset="0"/>
                <a:cs typeface="Calibri" panose="020F0502020204030204" pitchFamily="34" charset="0"/>
              </a:rPr>
              <a:t>Alert</a:t>
            </a:r>
          </a:p>
        </p:txBody>
      </p:sp>
      <p:sp>
        <p:nvSpPr>
          <p:cNvPr id="29" name="TextBox 28">
            <a:extLst>
              <a:ext uri="{FF2B5EF4-FFF2-40B4-BE49-F238E27FC236}">
                <a16:creationId xmlns:a16="http://schemas.microsoft.com/office/drawing/2014/main" id="{AFC5CFCA-801F-7083-4293-6A07954BEF64}"/>
              </a:ext>
            </a:extLst>
          </p:cNvPr>
          <p:cNvSpPr txBox="1"/>
          <p:nvPr/>
        </p:nvSpPr>
        <p:spPr>
          <a:xfrm>
            <a:off x="9932132" y="2648854"/>
            <a:ext cx="1401708" cy="646331"/>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    Manual</a:t>
            </a:r>
          </a:p>
          <a:p>
            <a:pPr algn="ctr"/>
            <a:r>
              <a:rPr lang="en-IN" b="1" dirty="0">
                <a:latin typeface="Calibri" panose="020F0502020204030204" pitchFamily="34" charset="0"/>
                <a:cs typeface="Calibri" panose="020F0502020204030204" pitchFamily="34" charset="0"/>
              </a:rPr>
              <a:t> motor OFF</a:t>
            </a:r>
          </a:p>
        </p:txBody>
      </p:sp>
      <p:sp>
        <p:nvSpPr>
          <p:cNvPr id="31" name="TextBox 30">
            <a:extLst>
              <a:ext uri="{FF2B5EF4-FFF2-40B4-BE49-F238E27FC236}">
                <a16:creationId xmlns:a16="http://schemas.microsoft.com/office/drawing/2014/main" id="{A7FBC2A3-7E14-337C-ED84-7C946973F608}"/>
              </a:ext>
            </a:extLst>
          </p:cNvPr>
          <p:cNvSpPr txBox="1"/>
          <p:nvPr/>
        </p:nvSpPr>
        <p:spPr>
          <a:xfrm>
            <a:off x="10566400" y="3878989"/>
            <a:ext cx="1558696" cy="646331"/>
          </a:xfrm>
          <a:prstGeom prst="rect">
            <a:avLst/>
          </a:prstGeom>
          <a:noFill/>
        </p:spPr>
        <p:txBody>
          <a:bodyPr wrap="square">
            <a:spAutoFit/>
          </a:bodyPr>
          <a:lstStyle/>
          <a:p>
            <a:pPr algn="ctr"/>
            <a:r>
              <a:rPr lang="en-IN" b="1" dirty="0">
                <a:latin typeface="Calibri" panose="020F0502020204030204" pitchFamily="34" charset="0"/>
                <a:cs typeface="Calibri" panose="020F0502020204030204" pitchFamily="34" charset="0"/>
              </a:rPr>
              <a:t>Sensing Value Display</a:t>
            </a:r>
          </a:p>
        </p:txBody>
      </p:sp>
      <p:cxnSp>
        <p:nvCxnSpPr>
          <p:cNvPr id="33" name="Straight Arrow Connector 32">
            <a:extLst>
              <a:ext uri="{FF2B5EF4-FFF2-40B4-BE49-F238E27FC236}">
                <a16:creationId xmlns:a16="http://schemas.microsoft.com/office/drawing/2014/main" id="{3841C709-F068-EDE2-9891-8D753918FC52}"/>
              </a:ext>
            </a:extLst>
          </p:cNvPr>
          <p:cNvCxnSpPr>
            <a:cxnSpLocks/>
          </p:cNvCxnSpPr>
          <p:nvPr/>
        </p:nvCxnSpPr>
        <p:spPr>
          <a:xfrm flipH="1" flipV="1">
            <a:off x="6627505" y="4259945"/>
            <a:ext cx="818329" cy="36307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A5E9CA8-BD11-C0FA-CB92-0D0FDF1079D5}"/>
              </a:ext>
            </a:extLst>
          </p:cNvPr>
          <p:cNvCxnSpPr>
            <a:cxnSpLocks/>
          </p:cNvCxnSpPr>
          <p:nvPr/>
        </p:nvCxnSpPr>
        <p:spPr>
          <a:xfrm flipH="1" flipV="1">
            <a:off x="7052882" y="3196726"/>
            <a:ext cx="690492" cy="106321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8E7F71-9D42-A7F8-A970-6A249FBFE6F6}"/>
              </a:ext>
            </a:extLst>
          </p:cNvPr>
          <p:cNvCxnSpPr/>
          <p:nvPr/>
        </p:nvCxnSpPr>
        <p:spPr>
          <a:xfrm flipV="1">
            <a:off x="8412313" y="2844804"/>
            <a:ext cx="63495" cy="14151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87A0A0E-F3FB-9EA2-9B72-6C1E6D86A750}"/>
              </a:ext>
            </a:extLst>
          </p:cNvPr>
          <p:cNvCxnSpPr>
            <a:cxnSpLocks/>
          </p:cNvCxnSpPr>
          <p:nvPr/>
        </p:nvCxnSpPr>
        <p:spPr>
          <a:xfrm flipV="1">
            <a:off x="9216571" y="3257746"/>
            <a:ext cx="689436" cy="10332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4D2B75-F0D6-6871-E99E-8B68D673DA32}"/>
              </a:ext>
            </a:extLst>
          </p:cNvPr>
          <p:cNvCxnSpPr>
            <a:endCxn id="23" idx="2"/>
          </p:cNvCxnSpPr>
          <p:nvPr/>
        </p:nvCxnSpPr>
        <p:spPr>
          <a:xfrm flipV="1">
            <a:off x="9717317" y="4200075"/>
            <a:ext cx="725711" cy="35614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975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TESTING</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21</a:t>
            </a:fld>
            <a:endParaRPr lang="en-US" dirty="0"/>
          </a:p>
        </p:txBody>
      </p:sp>
      <p:graphicFrame>
        <p:nvGraphicFramePr>
          <p:cNvPr id="2" name="Table 4">
            <a:extLst>
              <a:ext uri="{FF2B5EF4-FFF2-40B4-BE49-F238E27FC236}">
                <a16:creationId xmlns:a16="http://schemas.microsoft.com/office/drawing/2014/main" id="{6C6C4699-1CB7-3376-48BA-BDBB3EAF5AB2}"/>
              </a:ext>
            </a:extLst>
          </p:cNvPr>
          <p:cNvGraphicFramePr>
            <a:graphicFrameLocks noGrp="1"/>
          </p:cNvGraphicFramePr>
          <p:nvPr>
            <p:extLst>
              <p:ext uri="{D42A27DB-BD31-4B8C-83A1-F6EECF244321}">
                <p14:modId xmlns:p14="http://schemas.microsoft.com/office/powerpoint/2010/main" val="2323989276"/>
              </p:ext>
            </p:extLst>
          </p:nvPr>
        </p:nvGraphicFramePr>
        <p:xfrm>
          <a:off x="703729" y="2111188"/>
          <a:ext cx="11008660" cy="3711387"/>
        </p:xfrm>
        <a:graphic>
          <a:graphicData uri="http://schemas.openxmlformats.org/drawingml/2006/table">
            <a:tbl>
              <a:tblPr firstRow="1" bandRow="1">
                <a:tableStyleId>{93296810-A885-4BE3-A3E7-6D5BEEA58F35}</a:tableStyleId>
              </a:tblPr>
              <a:tblGrid>
                <a:gridCol w="2201732">
                  <a:extLst>
                    <a:ext uri="{9D8B030D-6E8A-4147-A177-3AD203B41FA5}">
                      <a16:colId xmlns:a16="http://schemas.microsoft.com/office/drawing/2014/main" val="2737696346"/>
                    </a:ext>
                  </a:extLst>
                </a:gridCol>
                <a:gridCol w="2201732">
                  <a:extLst>
                    <a:ext uri="{9D8B030D-6E8A-4147-A177-3AD203B41FA5}">
                      <a16:colId xmlns:a16="http://schemas.microsoft.com/office/drawing/2014/main" val="2036880584"/>
                    </a:ext>
                  </a:extLst>
                </a:gridCol>
                <a:gridCol w="2201732">
                  <a:extLst>
                    <a:ext uri="{9D8B030D-6E8A-4147-A177-3AD203B41FA5}">
                      <a16:colId xmlns:a16="http://schemas.microsoft.com/office/drawing/2014/main" val="565315357"/>
                    </a:ext>
                  </a:extLst>
                </a:gridCol>
                <a:gridCol w="2201732">
                  <a:extLst>
                    <a:ext uri="{9D8B030D-6E8A-4147-A177-3AD203B41FA5}">
                      <a16:colId xmlns:a16="http://schemas.microsoft.com/office/drawing/2014/main" val="4028353447"/>
                    </a:ext>
                  </a:extLst>
                </a:gridCol>
                <a:gridCol w="2201732">
                  <a:extLst>
                    <a:ext uri="{9D8B030D-6E8A-4147-A177-3AD203B41FA5}">
                      <a16:colId xmlns:a16="http://schemas.microsoft.com/office/drawing/2014/main" val="251328838"/>
                    </a:ext>
                  </a:extLst>
                </a:gridCol>
              </a:tblGrid>
              <a:tr h="1237129">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02304051"/>
                  </a:ext>
                </a:extLst>
              </a:tr>
              <a:tr h="1237129">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56282668"/>
                  </a:ext>
                </a:extLst>
              </a:tr>
              <a:tr h="123712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91307477"/>
                  </a:ext>
                </a:extLst>
              </a:tr>
            </a:tbl>
          </a:graphicData>
        </a:graphic>
      </p:graphicFrame>
      <p:sp>
        <p:nvSpPr>
          <p:cNvPr id="5" name="TextBox 4">
            <a:extLst>
              <a:ext uri="{FF2B5EF4-FFF2-40B4-BE49-F238E27FC236}">
                <a16:creationId xmlns:a16="http://schemas.microsoft.com/office/drawing/2014/main" id="{12346C2A-7C84-9E82-F206-17AF688829E3}"/>
              </a:ext>
            </a:extLst>
          </p:cNvPr>
          <p:cNvSpPr txBox="1"/>
          <p:nvPr/>
        </p:nvSpPr>
        <p:spPr>
          <a:xfrm flipH="1">
            <a:off x="918882" y="2514600"/>
            <a:ext cx="3047104"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 CONDITION</a:t>
            </a:r>
          </a:p>
        </p:txBody>
      </p:sp>
      <p:sp>
        <p:nvSpPr>
          <p:cNvPr id="6" name="TextBox 5">
            <a:extLst>
              <a:ext uri="{FF2B5EF4-FFF2-40B4-BE49-F238E27FC236}">
                <a16:creationId xmlns:a16="http://schemas.microsoft.com/office/drawing/2014/main" id="{15806EA7-2150-047D-7759-52A5D86DB2E9}"/>
              </a:ext>
            </a:extLst>
          </p:cNvPr>
          <p:cNvSpPr txBox="1"/>
          <p:nvPr/>
        </p:nvSpPr>
        <p:spPr>
          <a:xfrm flipH="1">
            <a:off x="2950284" y="2497560"/>
            <a:ext cx="2455433"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MOISTURE CONTENT</a:t>
            </a:r>
          </a:p>
        </p:txBody>
      </p:sp>
      <p:sp>
        <p:nvSpPr>
          <p:cNvPr id="8" name="TextBox 7">
            <a:extLst>
              <a:ext uri="{FF2B5EF4-FFF2-40B4-BE49-F238E27FC236}">
                <a16:creationId xmlns:a16="http://schemas.microsoft.com/office/drawing/2014/main" id="{D1504A63-3751-4E1F-9066-EF1391444E5B}"/>
              </a:ext>
            </a:extLst>
          </p:cNvPr>
          <p:cNvSpPr txBox="1"/>
          <p:nvPr/>
        </p:nvSpPr>
        <p:spPr>
          <a:xfrm flipH="1">
            <a:off x="5119735" y="2528937"/>
            <a:ext cx="2455433"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WATER PUMP STATUS</a:t>
            </a:r>
          </a:p>
        </p:txBody>
      </p:sp>
      <p:sp>
        <p:nvSpPr>
          <p:cNvPr id="9" name="TextBox 8">
            <a:extLst>
              <a:ext uri="{FF2B5EF4-FFF2-40B4-BE49-F238E27FC236}">
                <a16:creationId xmlns:a16="http://schemas.microsoft.com/office/drawing/2014/main" id="{24737E22-B338-C321-A8B5-E32095B131CC}"/>
              </a:ext>
            </a:extLst>
          </p:cNvPr>
          <p:cNvSpPr txBox="1"/>
          <p:nvPr/>
        </p:nvSpPr>
        <p:spPr>
          <a:xfrm flipH="1">
            <a:off x="7499868" y="2542384"/>
            <a:ext cx="2455433"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TELEGRAM ALERT</a:t>
            </a:r>
          </a:p>
        </p:txBody>
      </p:sp>
      <p:sp>
        <p:nvSpPr>
          <p:cNvPr id="10" name="TextBox 9">
            <a:extLst>
              <a:ext uri="{FF2B5EF4-FFF2-40B4-BE49-F238E27FC236}">
                <a16:creationId xmlns:a16="http://schemas.microsoft.com/office/drawing/2014/main" id="{B954C314-BC3D-7702-F243-226E542BE926}"/>
              </a:ext>
            </a:extLst>
          </p:cNvPr>
          <p:cNvSpPr txBox="1"/>
          <p:nvPr/>
        </p:nvSpPr>
        <p:spPr>
          <a:xfrm flipH="1">
            <a:off x="9669319" y="2560314"/>
            <a:ext cx="2455433"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TEST CASE STATUS</a:t>
            </a:r>
          </a:p>
        </p:txBody>
      </p:sp>
      <p:sp>
        <p:nvSpPr>
          <p:cNvPr id="7" name="TextBox 6">
            <a:extLst>
              <a:ext uri="{FF2B5EF4-FFF2-40B4-BE49-F238E27FC236}">
                <a16:creationId xmlns:a16="http://schemas.microsoft.com/office/drawing/2014/main" id="{1CEBBF13-7202-C2A9-DA45-9BD764CF1CA7}"/>
              </a:ext>
            </a:extLst>
          </p:cNvPr>
          <p:cNvSpPr txBox="1"/>
          <p:nvPr/>
        </p:nvSpPr>
        <p:spPr>
          <a:xfrm flipH="1">
            <a:off x="1457660" y="3782215"/>
            <a:ext cx="850752" cy="369332"/>
          </a:xfrm>
          <a:prstGeom prst="rect">
            <a:avLst/>
          </a:prstGeom>
          <a:noFill/>
        </p:spPr>
        <p:txBody>
          <a:bodyPr wrap="square" rtlCol="0">
            <a:spAutoFit/>
          </a:bodyPr>
          <a:lstStyle/>
          <a:p>
            <a:r>
              <a:rPr lang="en-IN" b="1" dirty="0">
                <a:solidFill>
                  <a:schemeClr val="accent5">
                    <a:lumMod val="50000"/>
                  </a:schemeClr>
                </a:solidFill>
                <a:latin typeface="Calibri" panose="020F0502020204030204" pitchFamily="34" charset="0"/>
                <a:cs typeface="Calibri" panose="020F0502020204030204" pitchFamily="34" charset="0"/>
              </a:rPr>
              <a:t>Dry</a:t>
            </a:r>
          </a:p>
        </p:txBody>
      </p:sp>
      <p:sp>
        <p:nvSpPr>
          <p:cNvPr id="12" name="TextBox 11">
            <a:extLst>
              <a:ext uri="{FF2B5EF4-FFF2-40B4-BE49-F238E27FC236}">
                <a16:creationId xmlns:a16="http://schemas.microsoft.com/office/drawing/2014/main" id="{61F58900-6E97-A3D0-004E-7C4309B2B90F}"/>
              </a:ext>
            </a:extLst>
          </p:cNvPr>
          <p:cNvSpPr txBox="1"/>
          <p:nvPr/>
        </p:nvSpPr>
        <p:spPr>
          <a:xfrm flipH="1">
            <a:off x="3452299" y="3800145"/>
            <a:ext cx="850752" cy="369332"/>
          </a:xfrm>
          <a:prstGeom prst="rect">
            <a:avLst/>
          </a:prstGeom>
          <a:noFill/>
        </p:spPr>
        <p:txBody>
          <a:bodyPr wrap="square" rtlCol="0">
            <a:spAutoFit/>
          </a:bodyPr>
          <a:lstStyle/>
          <a:p>
            <a:r>
              <a:rPr lang="en-IN" b="1" dirty="0">
                <a:solidFill>
                  <a:schemeClr val="accent5">
                    <a:lumMod val="50000"/>
                  </a:schemeClr>
                </a:solidFill>
                <a:latin typeface="Calibri" panose="020F0502020204030204" pitchFamily="34" charset="0"/>
                <a:cs typeface="Calibri" panose="020F0502020204030204" pitchFamily="34" charset="0"/>
              </a:rPr>
              <a:t>&gt;3500</a:t>
            </a:r>
          </a:p>
        </p:txBody>
      </p:sp>
      <p:sp>
        <p:nvSpPr>
          <p:cNvPr id="13" name="TextBox 12">
            <a:extLst>
              <a:ext uri="{FF2B5EF4-FFF2-40B4-BE49-F238E27FC236}">
                <a16:creationId xmlns:a16="http://schemas.microsoft.com/office/drawing/2014/main" id="{A9465C1B-289E-E81D-C012-0E8B4C2D07B4}"/>
              </a:ext>
            </a:extLst>
          </p:cNvPr>
          <p:cNvSpPr txBox="1"/>
          <p:nvPr/>
        </p:nvSpPr>
        <p:spPr>
          <a:xfrm flipH="1">
            <a:off x="5966906" y="3786698"/>
            <a:ext cx="850752" cy="369332"/>
          </a:xfrm>
          <a:prstGeom prst="rect">
            <a:avLst/>
          </a:prstGeom>
          <a:noFill/>
        </p:spPr>
        <p:txBody>
          <a:bodyPr wrap="square" rtlCol="0">
            <a:spAutoFit/>
          </a:bodyPr>
          <a:lstStyle/>
          <a:p>
            <a:r>
              <a:rPr lang="en-IN" b="1" dirty="0">
                <a:solidFill>
                  <a:schemeClr val="accent5">
                    <a:lumMod val="50000"/>
                  </a:schemeClr>
                </a:solidFill>
                <a:latin typeface="Calibri" panose="020F0502020204030204" pitchFamily="34" charset="0"/>
                <a:cs typeface="Calibri" panose="020F0502020204030204" pitchFamily="34" charset="0"/>
              </a:rPr>
              <a:t>ON</a:t>
            </a:r>
          </a:p>
        </p:txBody>
      </p:sp>
      <p:sp>
        <p:nvSpPr>
          <p:cNvPr id="14" name="TextBox 13">
            <a:extLst>
              <a:ext uri="{FF2B5EF4-FFF2-40B4-BE49-F238E27FC236}">
                <a16:creationId xmlns:a16="http://schemas.microsoft.com/office/drawing/2014/main" id="{D5728853-34C7-736C-FA65-EB352C7B408C}"/>
              </a:ext>
            </a:extLst>
          </p:cNvPr>
          <p:cNvSpPr txBox="1"/>
          <p:nvPr/>
        </p:nvSpPr>
        <p:spPr>
          <a:xfrm flipH="1">
            <a:off x="7957076" y="3813592"/>
            <a:ext cx="850752" cy="369332"/>
          </a:xfrm>
          <a:prstGeom prst="rect">
            <a:avLst/>
          </a:prstGeom>
          <a:noFill/>
        </p:spPr>
        <p:txBody>
          <a:bodyPr wrap="square" rtlCol="0">
            <a:spAutoFit/>
          </a:bodyPr>
          <a:lstStyle/>
          <a:p>
            <a:r>
              <a:rPr lang="en-IN" b="1" dirty="0">
                <a:solidFill>
                  <a:schemeClr val="accent5">
                    <a:lumMod val="50000"/>
                  </a:schemeClr>
                </a:solidFill>
                <a:latin typeface="Calibri" panose="020F0502020204030204" pitchFamily="34" charset="0"/>
                <a:cs typeface="Calibri" panose="020F0502020204030204" pitchFamily="34" charset="0"/>
              </a:rPr>
              <a:t>ON</a:t>
            </a:r>
          </a:p>
        </p:txBody>
      </p:sp>
      <p:sp>
        <p:nvSpPr>
          <p:cNvPr id="15" name="TextBox 14">
            <a:extLst>
              <a:ext uri="{FF2B5EF4-FFF2-40B4-BE49-F238E27FC236}">
                <a16:creationId xmlns:a16="http://schemas.microsoft.com/office/drawing/2014/main" id="{B1603A67-B3D9-54FF-7030-5AB39AB08534}"/>
              </a:ext>
            </a:extLst>
          </p:cNvPr>
          <p:cNvSpPr txBox="1"/>
          <p:nvPr/>
        </p:nvSpPr>
        <p:spPr>
          <a:xfrm flipH="1">
            <a:off x="10122063" y="3813592"/>
            <a:ext cx="850752" cy="369332"/>
          </a:xfrm>
          <a:prstGeom prst="rect">
            <a:avLst/>
          </a:prstGeom>
          <a:noFill/>
        </p:spPr>
        <p:txBody>
          <a:bodyPr wrap="square" rtlCol="0">
            <a:spAutoFit/>
          </a:bodyPr>
          <a:lstStyle/>
          <a:p>
            <a:r>
              <a:rPr lang="en-IN" b="1" dirty="0">
                <a:solidFill>
                  <a:schemeClr val="accent5">
                    <a:lumMod val="50000"/>
                  </a:schemeClr>
                </a:solidFill>
                <a:latin typeface="Calibri" panose="020F0502020204030204" pitchFamily="34" charset="0"/>
                <a:cs typeface="Calibri" panose="020F0502020204030204" pitchFamily="34" charset="0"/>
              </a:rPr>
              <a:t>TRUE</a:t>
            </a:r>
          </a:p>
        </p:txBody>
      </p:sp>
      <p:sp>
        <p:nvSpPr>
          <p:cNvPr id="16" name="TextBox 15">
            <a:extLst>
              <a:ext uri="{FF2B5EF4-FFF2-40B4-BE49-F238E27FC236}">
                <a16:creationId xmlns:a16="http://schemas.microsoft.com/office/drawing/2014/main" id="{83D7307C-64CD-3F26-389E-75A72830F8A7}"/>
              </a:ext>
            </a:extLst>
          </p:cNvPr>
          <p:cNvSpPr txBox="1"/>
          <p:nvPr/>
        </p:nvSpPr>
        <p:spPr>
          <a:xfrm flipH="1">
            <a:off x="1462143" y="5050716"/>
            <a:ext cx="850752" cy="369332"/>
          </a:xfrm>
          <a:prstGeom prst="rect">
            <a:avLst/>
          </a:prstGeom>
          <a:noFill/>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Wet</a:t>
            </a:r>
          </a:p>
        </p:txBody>
      </p:sp>
      <p:sp>
        <p:nvSpPr>
          <p:cNvPr id="17" name="TextBox 16">
            <a:extLst>
              <a:ext uri="{FF2B5EF4-FFF2-40B4-BE49-F238E27FC236}">
                <a16:creationId xmlns:a16="http://schemas.microsoft.com/office/drawing/2014/main" id="{6AE218A6-C377-CC8A-C084-D6D0F0472E3E}"/>
              </a:ext>
            </a:extLst>
          </p:cNvPr>
          <p:cNvSpPr txBox="1"/>
          <p:nvPr/>
        </p:nvSpPr>
        <p:spPr>
          <a:xfrm flipH="1">
            <a:off x="3483682" y="5041752"/>
            <a:ext cx="850752" cy="369332"/>
          </a:xfrm>
          <a:prstGeom prst="rect">
            <a:avLst/>
          </a:prstGeom>
          <a:noFill/>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&lt;3500</a:t>
            </a:r>
          </a:p>
        </p:txBody>
      </p:sp>
      <p:sp>
        <p:nvSpPr>
          <p:cNvPr id="18" name="TextBox 17">
            <a:extLst>
              <a:ext uri="{FF2B5EF4-FFF2-40B4-BE49-F238E27FC236}">
                <a16:creationId xmlns:a16="http://schemas.microsoft.com/office/drawing/2014/main" id="{4313EF6E-1BD2-3C10-6487-5F54B593CF1A}"/>
              </a:ext>
            </a:extLst>
          </p:cNvPr>
          <p:cNvSpPr txBox="1"/>
          <p:nvPr/>
        </p:nvSpPr>
        <p:spPr>
          <a:xfrm flipH="1">
            <a:off x="5917599" y="5055199"/>
            <a:ext cx="850752" cy="369332"/>
          </a:xfrm>
          <a:prstGeom prst="rect">
            <a:avLst/>
          </a:prstGeom>
          <a:noFill/>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OFF</a:t>
            </a:r>
          </a:p>
        </p:txBody>
      </p:sp>
      <p:sp>
        <p:nvSpPr>
          <p:cNvPr id="19" name="TextBox 18">
            <a:extLst>
              <a:ext uri="{FF2B5EF4-FFF2-40B4-BE49-F238E27FC236}">
                <a16:creationId xmlns:a16="http://schemas.microsoft.com/office/drawing/2014/main" id="{E82E2E4F-3B14-C825-2754-8F1594886631}"/>
              </a:ext>
            </a:extLst>
          </p:cNvPr>
          <p:cNvSpPr txBox="1"/>
          <p:nvPr/>
        </p:nvSpPr>
        <p:spPr>
          <a:xfrm flipH="1">
            <a:off x="7961564" y="5028305"/>
            <a:ext cx="850752" cy="369332"/>
          </a:xfrm>
          <a:prstGeom prst="rect">
            <a:avLst/>
          </a:prstGeom>
          <a:noFill/>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OFF</a:t>
            </a:r>
          </a:p>
        </p:txBody>
      </p:sp>
      <p:sp>
        <p:nvSpPr>
          <p:cNvPr id="20" name="TextBox 19">
            <a:extLst>
              <a:ext uri="{FF2B5EF4-FFF2-40B4-BE49-F238E27FC236}">
                <a16:creationId xmlns:a16="http://schemas.microsoft.com/office/drawing/2014/main" id="{8BCE751E-B276-545F-A2B1-FA5BD9DE5B4A}"/>
              </a:ext>
            </a:extLst>
          </p:cNvPr>
          <p:cNvSpPr txBox="1"/>
          <p:nvPr/>
        </p:nvSpPr>
        <p:spPr>
          <a:xfrm flipH="1">
            <a:off x="10166890" y="5041752"/>
            <a:ext cx="850752" cy="369332"/>
          </a:xfrm>
          <a:prstGeom prst="rect">
            <a:avLst/>
          </a:prstGeom>
          <a:noFill/>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TRUE</a:t>
            </a:r>
          </a:p>
        </p:txBody>
      </p:sp>
    </p:spTree>
    <p:extLst>
      <p:ext uri="{BB962C8B-B14F-4D97-AF65-F5344CB8AC3E}">
        <p14:creationId xmlns:p14="http://schemas.microsoft.com/office/powerpoint/2010/main" val="36499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22</a:t>
            </a:fld>
            <a:endParaRPr lang="en-US" dirty="0"/>
          </a:p>
        </p:txBody>
      </p:sp>
      <p:graphicFrame>
        <p:nvGraphicFramePr>
          <p:cNvPr id="6" name="Table 6">
            <a:extLst>
              <a:ext uri="{FF2B5EF4-FFF2-40B4-BE49-F238E27FC236}">
                <a16:creationId xmlns:a16="http://schemas.microsoft.com/office/drawing/2014/main" id="{5F1FAA83-2E89-8CA6-A4A2-5A428A51B0B1}"/>
              </a:ext>
            </a:extLst>
          </p:cNvPr>
          <p:cNvGraphicFramePr>
            <a:graphicFrameLocks noGrp="1"/>
          </p:cNvGraphicFramePr>
          <p:nvPr>
            <p:extLst>
              <p:ext uri="{D42A27DB-BD31-4B8C-83A1-F6EECF244321}">
                <p14:modId xmlns:p14="http://schemas.microsoft.com/office/powerpoint/2010/main" val="1182274440"/>
              </p:ext>
            </p:extLst>
          </p:nvPr>
        </p:nvGraphicFramePr>
        <p:xfrm>
          <a:off x="484095" y="2070847"/>
          <a:ext cx="11389660" cy="3630706"/>
        </p:xfrm>
        <a:graphic>
          <a:graphicData uri="http://schemas.openxmlformats.org/drawingml/2006/table">
            <a:tbl>
              <a:tblPr firstRow="1" bandRow="1">
                <a:tableStyleId>{5C22544A-7EE6-4342-B048-85BDC9FD1C3A}</a:tableStyleId>
              </a:tblPr>
              <a:tblGrid>
                <a:gridCol w="2277932">
                  <a:extLst>
                    <a:ext uri="{9D8B030D-6E8A-4147-A177-3AD203B41FA5}">
                      <a16:colId xmlns:a16="http://schemas.microsoft.com/office/drawing/2014/main" val="474855052"/>
                    </a:ext>
                  </a:extLst>
                </a:gridCol>
                <a:gridCol w="2277932">
                  <a:extLst>
                    <a:ext uri="{9D8B030D-6E8A-4147-A177-3AD203B41FA5}">
                      <a16:colId xmlns:a16="http://schemas.microsoft.com/office/drawing/2014/main" val="1928433197"/>
                    </a:ext>
                  </a:extLst>
                </a:gridCol>
                <a:gridCol w="2277932">
                  <a:extLst>
                    <a:ext uri="{9D8B030D-6E8A-4147-A177-3AD203B41FA5}">
                      <a16:colId xmlns:a16="http://schemas.microsoft.com/office/drawing/2014/main" val="924559596"/>
                    </a:ext>
                  </a:extLst>
                </a:gridCol>
                <a:gridCol w="2277932">
                  <a:extLst>
                    <a:ext uri="{9D8B030D-6E8A-4147-A177-3AD203B41FA5}">
                      <a16:colId xmlns:a16="http://schemas.microsoft.com/office/drawing/2014/main" val="2724888535"/>
                    </a:ext>
                  </a:extLst>
                </a:gridCol>
                <a:gridCol w="2277932">
                  <a:extLst>
                    <a:ext uri="{9D8B030D-6E8A-4147-A177-3AD203B41FA5}">
                      <a16:colId xmlns:a16="http://schemas.microsoft.com/office/drawing/2014/main" val="3904714785"/>
                    </a:ext>
                  </a:extLst>
                </a:gridCol>
              </a:tblGrid>
              <a:tr h="124188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68773370"/>
                  </a:ext>
                </a:extLst>
              </a:tr>
              <a:tr h="1194413">
                <a:tc>
                  <a:txBody>
                    <a:bodyPr/>
                    <a:lstStyle/>
                    <a:p>
                      <a:pPr algn="ctr"/>
                      <a:endParaRPr lang="en-IN" b="1" dirty="0">
                        <a:latin typeface="Calibri" panose="020F0502020204030204" pitchFamily="34" charset="0"/>
                        <a:cs typeface="Calibri" panose="020F0502020204030204" pitchFamily="34" charset="0"/>
                      </a:endParaRPr>
                    </a:p>
                    <a:p>
                      <a:pPr algn="ctr"/>
                      <a:r>
                        <a:rPr lang="en-IN" b="1" dirty="0">
                          <a:latin typeface="Calibri" panose="020F0502020204030204" pitchFamily="34" charset="0"/>
                          <a:cs typeface="Calibri" panose="020F0502020204030204" pitchFamily="34" charset="0"/>
                        </a:rPr>
                        <a:t>Email check</a:t>
                      </a:r>
                    </a:p>
                  </a:txBody>
                  <a:tcPr/>
                </a:tc>
                <a:tc>
                  <a:txBody>
                    <a:bodyPr/>
                    <a:lstStyle/>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   Input without ‘@’</a:t>
                      </a:r>
                    </a:p>
                  </a:txBody>
                  <a:tcPr/>
                </a:tc>
                <a:tc>
                  <a:txBody>
                    <a:bodyPr/>
                    <a:lstStyle/>
                    <a:p>
                      <a:endParaRPr lang="en-IN" b="1" dirty="0">
                        <a:latin typeface="Calibri" panose="020F0502020204030204" pitchFamily="34" charset="0"/>
                        <a:cs typeface="Calibri" panose="020F0502020204030204" pitchFamily="34" charset="0"/>
                      </a:endParaRPr>
                    </a:p>
                    <a:p>
                      <a:pPr algn="ctr"/>
                      <a:r>
                        <a:rPr lang="en-IN" b="1" dirty="0">
                          <a:latin typeface="Calibri" panose="020F0502020204030204" pitchFamily="34" charset="0"/>
                          <a:cs typeface="Calibri" panose="020F0502020204030204" pitchFamily="34" charset="0"/>
                        </a:rPr>
                        <a:t>  Invalid email</a:t>
                      </a:r>
                    </a:p>
                  </a:txBody>
                  <a:tcPr/>
                </a:tc>
                <a:tc>
                  <a:txBody>
                    <a:bodyPr/>
                    <a:lstStyle/>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Email address is badly </a:t>
                      </a:r>
                    </a:p>
                    <a:p>
                      <a:r>
                        <a:rPr lang="en-IN" b="1" dirty="0">
                          <a:latin typeface="Calibri" panose="020F0502020204030204" pitchFamily="34" charset="0"/>
                          <a:cs typeface="Calibri" panose="020F0502020204030204" pitchFamily="34" charset="0"/>
                        </a:rPr>
                        <a:t>        Formatted</a:t>
                      </a:r>
                    </a:p>
                  </a:txBody>
                  <a:tcPr/>
                </a:tc>
                <a:tc>
                  <a:txBody>
                    <a:bodyPr/>
                    <a:lstStyle/>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             TRUE</a:t>
                      </a:r>
                    </a:p>
                  </a:txBody>
                  <a:tcPr/>
                </a:tc>
                <a:extLst>
                  <a:ext uri="{0D108BD9-81ED-4DB2-BD59-A6C34878D82A}">
                    <a16:rowId xmlns:a16="http://schemas.microsoft.com/office/drawing/2014/main" val="2076596489"/>
                  </a:ext>
                </a:extLst>
              </a:tr>
              <a:tr h="1194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cs typeface="Calibri" panose="020F0502020204030204" pitchFamily="34" charset="0"/>
                        </a:rPr>
                        <a:t>     Password check</a:t>
                      </a:r>
                    </a:p>
                    <a:p>
                      <a:endParaRPr lang="en-IN" dirty="0"/>
                    </a:p>
                  </a:txBody>
                  <a:tcPr/>
                </a:tc>
                <a:tc>
                  <a:txBody>
                    <a:bodyPr/>
                    <a:lstStyle/>
                    <a:p>
                      <a:r>
                        <a:rPr lang="en-IN" dirty="0"/>
                        <a:t> </a:t>
                      </a:r>
                    </a:p>
                    <a:p>
                      <a:r>
                        <a:rPr lang="en-IN" b="1" dirty="0">
                          <a:latin typeface="Calibri" panose="020F0502020204030204" pitchFamily="34" charset="0"/>
                          <a:cs typeface="Calibri" panose="020F0502020204030204" pitchFamily="34" charset="0"/>
                        </a:rPr>
                        <a:t>  Length less than 6</a:t>
                      </a:r>
                    </a:p>
                  </a:txBody>
                  <a:tcPr/>
                </a:tc>
                <a:tc>
                  <a:txBody>
                    <a:bodyPr/>
                    <a:lstStyle/>
                    <a:p>
                      <a:pPr algn="ctr"/>
                      <a:r>
                        <a:rPr lang="en-IN" b="1" dirty="0">
                          <a:latin typeface="Calibri" panose="020F0502020204030204" pitchFamily="34" charset="0"/>
                          <a:cs typeface="Calibri" panose="020F0502020204030204" pitchFamily="34" charset="0"/>
                        </a:rPr>
                        <a:t> </a:t>
                      </a:r>
                    </a:p>
                    <a:p>
                      <a:pPr algn="ctr"/>
                      <a:r>
                        <a:rPr lang="en-IN" b="1" dirty="0">
                          <a:latin typeface="Calibri" panose="020F0502020204030204" pitchFamily="34" charset="0"/>
                          <a:cs typeface="Calibri" panose="020F0502020204030204" pitchFamily="34" charset="0"/>
                        </a:rPr>
                        <a:t>Invalid email</a:t>
                      </a:r>
                      <a:endParaRPr lang="en-IN" dirty="0"/>
                    </a:p>
                    <a:p>
                      <a:r>
                        <a:rPr lang="en-IN" dirty="0"/>
                        <a:t>  </a:t>
                      </a:r>
                    </a:p>
                  </a:txBody>
                  <a:tcPr/>
                </a:tc>
                <a:tc>
                  <a:txBody>
                    <a:bodyPr/>
                    <a:lstStyle/>
                    <a:p>
                      <a:r>
                        <a:rPr lang="en-IN" b="1" dirty="0">
                          <a:latin typeface="Calibri" panose="020F0502020204030204" pitchFamily="34" charset="0"/>
                          <a:cs typeface="Calibri" panose="020F0502020204030204" pitchFamily="34" charset="0"/>
                        </a:rPr>
                        <a:t>  </a:t>
                      </a:r>
                    </a:p>
                    <a:p>
                      <a:r>
                        <a:rPr lang="en-IN" b="1" dirty="0">
                          <a:latin typeface="Calibri" panose="020F0502020204030204" pitchFamily="34" charset="0"/>
                          <a:cs typeface="Calibri" panose="020F0502020204030204" pitchFamily="34" charset="0"/>
                        </a:rPr>
                        <a:t>Password should be at least 6 characters</a:t>
                      </a:r>
                    </a:p>
                  </a:txBody>
                  <a:tcPr/>
                </a:tc>
                <a:tc>
                  <a:txBody>
                    <a:bodyPr/>
                    <a:lstStyle/>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             TRUE</a:t>
                      </a:r>
                      <a:endParaRPr lang="en-IN" dirty="0"/>
                    </a:p>
                  </a:txBody>
                  <a:tcPr/>
                </a:tc>
                <a:extLst>
                  <a:ext uri="{0D108BD9-81ED-4DB2-BD59-A6C34878D82A}">
                    <a16:rowId xmlns:a16="http://schemas.microsoft.com/office/drawing/2014/main" val="1881402741"/>
                  </a:ext>
                </a:extLst>
              </a:tr>
            </a:tbl>
          </a:graphicData>
        </a:graphic>
      </p:graphicFrame>
      <p:sp>
        <p:nvSpPr>
          <p:cNvPr id="8" name="TextBox 7">
            <a:extLst>
              <a:ext uri="{FF2B5EF4-FFF2-40B4-BE49-F238E27FC236}">
                <a16:creationId xmlns:a16="http://schemas.microsoft.com/office/drawing/2014/main" id="{0C332D97-2353-835E-794F-8D91673D9911}"/>
              </a:ext>
            </a:extLst>
          </p:cNvPr>
          <p:cNvSpPr txBox="1"/>
          <p:nvPr/>
        </p:nvSpPr>
        <p:spPr>
          <a:xfrm flipH="1">
            <a:off x="1080246" y="2514600"/>
            <a:ext cx="3047104"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TEST CASE</a:t>
            </a:r>
          </a:p>
        </p:txBody>
      </p:sp>
      <p:sp>
        <p:nvSpPr>
          <p:cNvPr id="9" name="TextBox 8">
            <a:extLst>
              <a:ext uri="{FF2B5EF4-FFF2-40B4-BE49-F238E27FC236}">
                <a16:creationId xmlns:a16="http://schemas.microsoft.com/office/drawing/2014/main" id="{62C65525-C7DC-CE7F-77ED-9022DE74D7ED}"/>
              </a:ext>
            </a:extLst>
          </p:cNvPr>
          <p:cNvSpPr txBox="1"/>
          <p:nvPr/>
        </p:nvSpPr>
        <p:spPr>
          <a:xfrm flipH="1">
            <a:off x="3276601" y="2532530"/>
            <a:ext cx="3047104"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INPUT</a:t>
            </a:r>
          </a:p>
        </p:txBody>
      </p:sp>
      <p:sp>
        <p:nvSpPr>
          <p:cNvPr id="10" name="TextBox 9">
            <a:extLst>
              <a:ext uri="{FF2B5EF4-FFF2-40B4-BE49-F238E27FC236}">
                <a16:creationId xmlns:a16="http://schemas.microsoft.com/office/drawing/2014/main" id="{FBDB7E52-C299-4CFD-3756-0C69AE01F95B}"/>
              </a:ext>
            </a:extLst>
          </p:cNvPr>
          <p:cNvSpPr txBox="1"/>
          <p:nvPr/>
        </p:nvSpPr>
        <p:spPr>
          <a:xfrm flipH="1">
            <a:off x="5105399" y="2559424"/>
            <a:ext cx="3047104"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EXPECTED OUTCOME</a:t>
            </a:r>
          </a:p>
        </p:txBody>
      </p:sp>
      <p:sp>
        <p:nvSpPr>
          <p:cNvPr id="11" name="TextBox 10">
            <a:extLst>
              <a:ext uri="{FF2B5EF4-FFF2-40B4-BE49-F238E27FC236}">
                <a16:creationId xmlns:a16="http://schemas.microsoft.com/office/drawing/2014/main" id="{6C4E0AE0-CEA7-1EA2-F889-AE606B2F266F}"/>
              </a:ext>
            </a:extLst>
          </p:cNvPr>
          <p:cNvSpPr txBox="1"/>
          <p:nvPr/>
        </p:nvSpPr>
        <p:spPr>
          <a:xfrm flipH="1">
            <a:off x="7606560" y="2559424"/>
            <a:ext cx="3047104"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ACTUAL OUTPUT</a:t>
            </a:r>
          </a:p>
        </p:txBody>
      </p:sp>
      <p:sp>
        <p:nvSpPr>
          <p:cNvPr id="13" name="TextBox 12">
            <a:extLst>
              <a:ext uri="{FF2B5EF4-FFF2-40B4-BE49-F238E27FC236}">
                <a16:creationId xmlns:a16="http://schemas.microsoft.com/office/drawing/2014/main" id="{CCD90B97-418E-D96C-42FE-B1EFAC94FEC5}"/>
              </a:ext>
            </a:extLst>
          </p:cNvPr>
          <p:cNvSpPr txBox="1"/>
          <p:nvPr/>
        </p:nvSpPr>
        <p:spPr>
          <a:xfrm>
            <a:off x="9890816" y="2558537"/>
            <a:ext cx="6098240" cy="369332"/>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TEST CASE STATUS</a:t>
            </a:r>
          </a:p>
        </p:txBody>
      </p:sp>
    </p:spTree>
    <p:extLst>
      <p:ext uri="{BB962C8B-B14F-4D97-AF65-F5344CB8AC3E}">
        <p14:creationId xmlns:p14="http://schemas.microsoft.com/office/powerpoint/2010/main" val="138140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p:txBody>
          <a:bodyPr/>
          <a:lstStyle/>
          <a:p>
            <a:pPr algn="ctr"/>
            <a:r>
              <a:rPr lang="en-US" dirty="0"/>
              <a:t>ADVANTAGE AND DISADVANTAGES</a:t>
            </a:r>
          </a:p>
        </p:txBody>
      </p:sp>
      <p:sp>
        <p:nvSpPr>
          <p:cNvPr id="6" name="Text Placeholder 5">
            <a:extLst>
              <a:ext uri="{FF2B5EF4-FFF2-40B4-BE49-F238E27FC236}">
                <a16:creationId xmlns:a16="http://schemas.microsoft.com/office/drawing/2014/main" id="{654199FA-C8D5-4A37-5BBF-C87F1F92F476}"/>
              </a:ext>
            </a:extLst>
          </p:cNvPr>
          <p:cNvSpPr>
            <a:spLocks noGrp="1"/>
          </p:cNvSpPr>
          <p:nvPr>
            <p:ph type="body" sz="quarter" idx="16"/>
          </p:nvPr>
        </p:nvSpPr>
        <p:spPr>
          <a:xfrm>
            <a:off x="928134" y="2499195"/>
            <a:ext cx="4978913" cy="3325723"/>
          </a:xfrm>
        </p:spPr>
        <p:txBody>
          <a:bodyPr/>
          <a:lstStyle/>
          <a:p>
            <a:pPr marL="285750" indent="-285750">
              <a:buFont typeface="Arial" panose="020B0604020202020204" pitchFamily="34" charset="0"/>
              <a:buChar char="•"/>
            </a:pPr>
            <a:r>
              <a:rPr lang="en-IN" sz="2000" dirty="0">
                <a:solidFill>
                  <a:srgbClr val="00B050"/>
                </a:solidFill>
                <a:latin typeface="Calibri" panose="020F0502020204030204" pitchFamily="34" charset="0"/>
                <a:cs typeface="Calibri" panose="020F0502020204030204" pitchFamily="34" charset="0"/>
              </a:rPr>
              <a:t>User friendly</a:t>
            </a:r>
          </a:p>
          <a:p>
            <a:pPr marL="285750" indent="-285750">
              <a:buFont typeface="Arial" panose="020B0604020202020204" pitchFamily="34" charset="0"/>
              <a:buChar char="•"/>
            </a:pPr>
            <a:r>
              <a:rPr lang="en-IN" sz="2000" dirty="0">
                <a:solidFill>
                  <a:srgbClr val="00B050"/>
                </a:solidFill>
                <a:latin typeface="Calibri" panose="020F0502020204030204" pitchFamily="34" charset="0"/>
                <a:cs typeface="Calibri" panose="020F0502020204030204" pitchFamily="34" charset="0"/>
              </a:rPr>
              <a:t>Combines both automated and manual work</a:t>
            </a:r>
          </a:p>
          <a:p>
            <a:pPr marL="285750" indent="-285750">
              <a:buFont typeface="Arial" panose="020B0604020202020204" pitchFamily="34" charset="0"/>
              <a:buChar char="•"/>
            </a:pPr>
            <a:r>
              <a:rPr lang="en-IN" sz="2000" dirty="0">
                <a:solidFill>
                  <a:srgbClr val="00B050"/>
                </a:solidFill>
                <a:latin typeface="Calibri" panose="020F0502020204030204" pitchFamily="34" charset="0"/>
                <a:cs typeface="Calibri" panose="020F0502020204030204" pitchFamily="34" charset="0"/>
              </a:rPr>
              <a:t>Cost effective</a:t>
            </a:r>
          </a:p>
          <a:p>
            <a:pPr marL="285750" indent="-285750">
              <a:buFont typeface="Arial" panose="020B0604020202020204" pitchFamily="34" charset="0"/>
              <a:buChar char="•"/>
            </a:pPr>
            <a:r>
              <a:rPr lang="en-IN" sz="2000" dirty="0">
                <a:solidFill>
                  <a:srgbClr val="00B050"/>
                </a:solidFill>
                <a:latin typeface="Calibri" panose="020F0502020204030204" pitchFamily="34" charset="0"/>
                <a:cs typeface="Calibri" panose="020F0502020204030204" pitchFamily="34" charset="0"/>
              </a:rPr>
              <a:t>Durable </a:t>
            </a:r>
          </a:p>
          <a:p>
            <a:pPr marL="285750" indent="-285750">
              <a:buFont typeface="Arial" panose="020B0604020202020204" pitchFamily="34" charset="0"/>
              <a:buChar char="•"/>
            </a:pPr>
            <a:r>
              <a:rPr lang="en-IN" sz="2000" dirty="0">
                <a:solidFill>
                  <a:srgbClr val="00B050"/>
                </a:solidFill>
                <a:latin typeface="Calibri" panose="020F0502020204030204" pitchFamily="34" charset="0"/>
                <a:cs typeface="Calibri" panose="020F0502020204030204" pitchFamily="34" charset="0"/>
              </a:rPr>
              <a:t>Reduce water consumption</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E123025B-0CA3-9045-E03A-23C750D76465}"/>
              </a:ext>
            </a:extLst>
          </p:cNvPr>
          <p:cNvSpPr>
            <a:spLocks noGrp="1"/>
          </p:cNvSpPr>
          <p:nvPr>
            <p:ph type="body" sz="quarter" idx="17"/>
          </p:nvPr>
        </p:nvSpPr>
        <p:spPr>
          <a:xfrm>
            <a:off x="6579840" y="2405065"/>
            <a:ext cx="4626293" cy="3325723"/>
          </a:xfrm>
        </p:spPr>
        <p:txBody>
          <a:bodyPr/>
          <a:lstStyle/>
          <a:p>
            <a:pPr marL="285750" indent="-285750">
              <a:buFont typeface="Arial" panose="020B0604020202020204" pitchFamily="34" charset="0"/>
              <a:buChar char="•"/>
            </a:pPr>
            <a:r>
              <a:rPr lang="en-IN" sz="2000" dirty="0">
                <a:solidFill>
                  <a:srgbClr val="FF0000"/>
                </a:solidFill>
                <a:latin typeface="Calibri" panose="020F0502020204030204" pitchFamily="34" charset="0"/>
                <a:cs typeface="Calibri" panose="020F0502020204030204" pitchFamily="34" charset="0"/>
              </a:rPr>
              <a:t>Sensing only soil moisture</a:t>
            </a:r>
          </a:p>
          <a:p>
            <a:pPr marL="285750" indent="-285750">
              <a:buFont typeface="Arial" panose="020B0604020202020204" pitchFamily="34" charset="0"/>
              <a:buChar char="•"/>
            </a:pPr>
            <a:r>
              <a:rPr lang="en-IN" sz="2000" dirty="0">
                <a:solidFill>
                  <a:srgbClr val="FF0000"/>
                </a:solidFill>
                <a:latin typeface="Calibri" panose="020F0502020204030204" pitchFamily="34" charset="0"/>
                <a:cs typeface="Calibri" panose="020F0502020204030204" pitchFamily="34" charset="0"/>
              </a:rPr>
              <a:t>Water level do not differ with various crops</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p:txBody>
          <a:bodyPr/>
          <a:lstStyle/>
          <a:p>
            <a:fld id="{F91729D4-A164-47A3-830D-E792BCE699E4}" type="slidenum">
              <a:rPr lang="en-US" smtClean="0"/>
              <a:pPr/>
              <a:t>23</a:t>
            </a:fld>
            <a:endParaRPr lang="en-US" dirty="0"/>
          </a:p>
        </p:txBody>
      </p:sp>
    </p:spTree>
    <p:extLst>
      <p:ext uri="{BB962C8B-B14F-4D97-AF65-F5344CB8AC3E}">
        <p14:creationId xmlns:p14="http://schemas.microsoft.com/office/powerpoint/2010/main" val="346673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FUTURE SCOPE</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24</a:t>
            </a:fld>
            <a:endParaRPr lang="en-US" dirty="0"/>
          </a:p>
        </p:txBody>
      </p:sp>
      <p:sp>
        <p:nvSpPr>
          <p:cNvPr id="2" name="TextBox 1">
            <a:extLst>
              <a:ext uri="{FF2B5EF4-FFF2-40B4-BE49-F238E27FC236}">
                <a16:creationId xmlns:a16="http://schemas.microsoft.com/office/drawing/2014/main" id="{E857AF3F-3199-8F1E-BD48-2E731933789C}"/>
              </a:ext>
            </a:extLst>
          </p:cNvPr>
          <p:cNvSpPr txBox="1"/>
          <p:nvPr/>
        </p:nvSpPr>
        <p:spPr>
          <a:xfrm>
            <a:off x="838200" y="1963273"/>
            <a:ext cx="10515600" cy="369947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In the future, the system will be able to categorize different crops and set the threshold according to it. So that water level for each crop can be different.</a:t>
            </a:r>
          </a:p>
          <a:p>
            <a:pPr marL="285750" indent="-285750">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Alert failure of devices.</a:t>
            </a:r>
          </a:p>
          <a:p>
            <a:pPr marL="285750" indent="-285750">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Now the system only senses moisture content in the soil. It can be extended as the system can sense temperature, minerals and nutrients in addition to water.</a:t>
            </a:r>
          </a:p>
          <a:p>
            <a:pPr marL="285750" indent="-285750">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This smart irrigation can be adjusted and modified according to the changing environment.</a:t>
            </a:r>
          </a:p>
        </p:txBody>
      </p:sp>
    </p:spTree>
    <p:extLst>
      <p:ext uri="{BB962C8B-B14F-4D97-AF65-F5344CB8AC3E}">
        <p14:creationId xmlns:p14="http://schemas.microsoft.com/office/powerpoint/2010/main" val="89754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PUBLICATION</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25</a:t>
            </a:fld>
            <a:endParaRPr lang="en-US" dirty="0"/>
          </a:p>
        </p:txBody>
      </p:sp>
      <p:pic>
        <p:nvPicPr>
          <p:cNvPr id="5" name="Picture 4">
            <a:extLst>
              <a:ext uri="{FF2B5EF4-FFF2-40B4-BE49-F238E27FC236}">
                <a16:creationId xmlns:a16="http://schemas.microsoft.com/office/drawing/2014/main" id="{616E96F0-06A0-30E2-14C1-BF2B6685DE58}"/>
              </a:ext>
            </a:extLst>
          </p:cNvPr>
          <p:cNvPicPr>
            <a:picLocks noChangeAspect="1"/>
          </p:cNvPicPr>
          <p:nvPr/>
        </p:nvPicPr>
        <p:blipFill>
          <a:blip r:embed="rId2"/>
          <a:stretch>
            <a:fillRect/>
          </a:stretch>
        </p:blipFill>
        <p:spPr>
          <a:xfrm>
            <a:off x="3947833" y="1435384"/>
            <a:ext cx="4105848" cy="5481907"/>
          </a:xfrm>
          <a:prstGeom prst="rect">
            <a:avLst/>
          </a:prstGeom>
        </p:spPr>
      </p:pic>
    </p:spTree>
    <p:extLst>
      <p:ext uri="{BB962C8B-B14F-4D97-AF65-F5344CB8AC3E}">
        <p14:creationId xmlns:p14="http://schemas.microsoft.com/office/powerpoint/2010/main" val="282217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BFE2A9B-F6B8-1EF8-E54E-C69EA68E01C6}"/>
              </a:ext>
            </a:extLst>
          </p:cNvPr>
          <p:cNvSpPr>
            <a:spLocks noGrp="1"/>
          </p:cNvSpPr>
          <p:nvPr>
            <p:ph type="sldNum" sz="quarter" idx="12"/>
          </p:nvPr>
        </p:nvSpPr>
        <p:spPr/>
        <p:txBody>
          <a:bodyPr/>
          <a:lstStyle/>
          <a:p>
            <a:fld id="{F91729D4-A164-47A3-830D-E792BCE699E4}" type="slidenum">
              <a:rPr lang="en-US" smtClean="0"/>
              <a:t>26</a:t>
            </a:fld>
            <a:endParaRPr lang="en-US" dirty="0"/>
          </a:p>
        </p:txBody>
      </p:sp>
      <p:pic>
        <p:nvPicPr>
          <p:cNvPr id="10" name="Picture 9">
            <a:extLst>
              <a:ext uri="{FF2B5EF4-FFF2-40B4-BE49-F238E27FC236}">
                <a16:creationId xmlns:a16="http://schemas.microsoft.com/office/drawing/2014/main" id="{2D0E9096-96DB-E8B9-8F15-4837720B8BAF}"/>
              </a:ext>
            </a:extLst>
          </p:cNvPr>
          <p:cNvPicPr>
            <a:picLocks noChangeAspect="1"/>
          </p:cNvPicPr>
          <p:nvPr/>
        </p:nvPicPr>
        <p:blipFill>
          <a:blip r:embed="rId2"/>
          <a:stretch>
            <a:fillRect/>
          </a:stretch>
        </p:blipFill>
        <p:spPr>
          <a:xfrm>
            <a:off x="3581400" y="1460033"/>
            <a:ext cx="4396073" cy="5397967"/>
          </a:xfrm>
          <a:prstGeom prst="rect">
            <a:avLst/>
          </a:prstGeom>
        </p:spPr>
      </p:pic>
    </p:spTree>
    <p:extLst>
      <p:ext uri="{BB962C8B-B14F-4D97-AF65-F5344CB8AC3E}">
        <p14:creationId xmlns:p14="http://schemas.microsoft.com/office/powerpoint/2010/main" val="1524613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CONCLUSION</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27</a:t>
            </a:fld>
            <a:endParaRPr lang="en-US" dirty="0"/>
          </a:p>
        </p:txBody>
      </p:sp>
      <p:sp>
        <p:nvSpPr>
          <p:cNvPr id="2" name="TextBox 1">
            <a:extLst>
              <a:ext uri="{FF2B5EF4-FFF2-40B4-BE49-F238E27FC236}">
                <a16:creationId xmlns:a16="http://schemas.microsoft.com/office/drawing/2014/main" id="{02079ABB-4142-237A-D48C-AF96B487DA4A}"/>
              </a:ext>
            </a:extLst>
          </p:cNvPr>
          <p:cNvSpPr txBox="1"/>
          <p:nvPr/>
        </p:nvSpPr>
        <p:spPr>
          <a:xfrm flipH="1">
            <a:off x="838200" y="1790894"/>
            <a:ext cx="9891657" cy="4930581"/>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So far , we have discussed the working of smart irrigation.</a:t>
            </a:r>
          </a:p>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This system provides a user friendly experience .</a:t>
            </a:r>
          </a:p>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Here , telegram alert is made based on the moisture sensor placed in the soil.</a:t>
            </a:r>
          </a:p>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A threshold is already set based on many testing.</a:t>
            </a:r>
          </a:p>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If the sensed value exceeds the threshold motor is kept ON.</a:t>
            </a:r>
          </a:p>
          <a:p>
            <a:pPr marL="285750" indent="-285750">
              <a:lnSpc>
                <a:spcPct val="200000"/>
              </a:lnSpc>
              <a:buFont typeface="Wingdings" panose="05000000000000000000" pitchFamily="2" charset="2"/>
              <a:buChar char="§"/>
            </a:pPr>
            <a:r>
              <a:rPr lang="en-IN" sz="2000" dirty="0">
                <a:latin typeface="Calibri" panose="020F0502020204030204" pitchFamily="34" charset="0"/>
                <a:cs typeface="Calibri" panose="020F0502020204030204" pitchFamily="34" charset="0"/>
              </a:rPr>
              <a:t>Motor can be OFFed manually if user wants or automatically when sensed value become less than the threshold.</a:t>
            </a:r>
          </a:p>
          <a:p>
            <a:pPr>
              <a:lnSpc>
                <a:spcPct val="200000"/>
              </a:lnSpc>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774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REFERENCES</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28</a:t>
            </a:fld>
            <a:endParaRPr lang="en-US" dirty="0"/>
          </a:p>
        </p:txBody>
      </p:sp>
      <p:sp>
        <p:nvSpPr>
          <p:cNvPr id="19" name="TextBox 18">
            <a:extLst>
              <a:ext uri="{FF2B5EF4-FFF2-40B4-BE49-F238E27FC236}">
                <a16:creationId xmlns:a16="http://schemas.microsoft.com/office/drawing/2014/main" id="{02436E13-D6CA-7ABB-BC09-4BA380028CAB}"/>
              </a:ext>
            </a:extLst>
          </p:cNvPr>
          <p:cNvSpPr txBox="1"/>
          <p:nvPr/>
        </p:nvSpPr>
        <p:spPr>
          <a:xfrm>
            <a:off x="268940" y="2066487"/>
            <a:ext cx="13231907" cy="6463308"/>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333333"/>
                </a:solidFill>
                <a:effectLst/>
                <a:latin typeface="Arial" panose="020B0604020202020204" pitchFamily="34" charset="0"/>
              </a:rPr>
              <a:t>M. Rohith, R. Sainivedhana and N. Sabiyath Fatima, "IoT Enabled Smart Farming and Irrigation System," </a:t>
            </a:r>
            <a:r>
              <a:rPr lang="en-IN" b="0" i="1" dirty="0">
                <a:solidFill>
                  <a:srgbClr val="333333"/>
                </a:solidFill>
                <a:effectLst/>
                <a:latin typeface="Arial" panose="020B0604020202020204" pitchFamily="34" charset="0"/>
              </a:rPr>
              <a:t>2021 </a:t>
            </a:r>
          </a:p>
          <a:p>
            <a:r>
              <a:rPr lang="en-IN" b="0" i="1" dirty="0">
                <a:solidFill>
                  <a:srgbClr val="333333"/>
                </a:solidFill>
                <a:effectLst/>
                <a:latin typeface="Arial" panose="020B0604020202020204" pitchFamily="34" charset="0"/>
              </a:rPr>
              <a:t>5th International Conference on Intelligent Computing and Control Systems (ICICCS)</a:t>
            </a:r>
            <a:r>
              <a:rPr lang="en-IN" b="0" i="0" dirty="0">
                <a:solidFill>
                  <a:srgbClr val="333333"/>
                </a:solidFill>
                <a:effectLst/>
                <a:latin typeface="Arial" panose="020B0604020202020204" pitchFamily="34" charset="0"/>
              </a:rPr>
              <a:t>, 2021, pp. 434-439, doi: </a:t>
            </a:r>
          </a:p>
          <a:p>
            <a:r>
              <a:rPr lang="en-IN" b="0" i="0" dirty="0">
                <a:solidFill>
                  <a:srgbClr val="333333"/>
                </a:solidFill>
                <a:effectLst/>
                <a:latin typeface="Arial" panose="020B0604020202020204" pitchFamily="34" charset="0"/>
              </a:rPr>
              <a:t>10.1109/ICICCS51141.2021.9432085.</a:t>
            </a:r>
          </a:p>
          <a:p>
            <a:endParaRPr lang="en-IN" b="0" i="0" dirty="0">
              <a:solidFill>
                <a:srgbClr val="333333"/>
              </a:solidFill>
              <a:effectLst/>
              <a:latin typeface="Arial" panose="020B0604020202020204" pitchFamily="34" charset="0"/>
            </a:endParaRPr>
          </a:p>
          <a:p>
            <a:endParaRPr lang="en-IN" dirty="0">
              <a:solidFill>
                <a:srgbClr val="333333"/>
              </a:solidFill>
              <a:latin typeface="Arial" panose="020B0604020202020204" pitchFamily="34" charset="0"/>
            </a:endParaRPr>
          </a:p>
          <a:p>
            <a:pPr marL="285750" indent="-285750">
              <a:buFont typeface="Arial" panose="020B0604020202020204" pitchFamily="34" charset="0"/>
              <a:buChar char="•"/>
            </a:pPr>
            <a:r>
              <a:rPr lang="en-IN" b="0" i="0" dirty="0">
                <a:solidFill>
                  <a:srgbClr val="333333"/>
                </a:solidFill>
                <a:effectLst/>
                <a:latin typeface="Arial" panose="020B0604020202020204" pitchFamily="34" charset="0"/>
              </a:rPr>
              <a:t>M. Mayuree, P. Aishwarya and A. Bagubali, "Automatic Plant Watering System," </a:t>
            </a:r>
            <a:r>
              <a:rPr lang="en-IN" b="0" i="1" dirty="0">
                <a:solidFill>
                  <a:srgbClr val="333333"/>
                </a:solidFill>
                <a:effectLst/>
                <a:latin typeface="Arial" panose="020B0604020202020204" pitchFamily="34" charset="0"/>
              </a:rPr>
              <a:t>2019 International Conference</a:t>
            </a:r>
          </a:p>
          <a:p>
            <a:r>
              <a:rPr lang="en-IN" b="0" i="1" dirty="0">
                <a:solidFill>
                  <a:srgbClr val="333333"/>
                </a:solidFill>
                <a:effectLst/>
                <a:latin typeface="Arial" panose="020B0604020202020204" pitchFamily="34" charset="0"/>
              </a:rPr>
              <a:t> on Vision Towards Emerging Trends in Communication and Networking (ViTECoN)</a:t>
            </a:r>
            <a:r>
              <a:rPr lang="en-IN" b="0" i="0" dirty="0">
                <a:solidFill>
                  <a:srgbClr val="333333"/>
                </a:solidFill>
                <a:effectLst/>
                <a:latin typeface="Arial" panose="020B0604020202020204" pitchFamily="34" charset="0"/>
              </a:rPr>
              <a:t>, 2019, pp. 1-3, doi: </a:t>
            </a:r>
          </a:p>
          <a:p>
            <a:r>
              <a:rPr lang="en-IN" b="0" i="0" dirty="0">
                <a:solidFill>
                  <a:srgbClr val="333333"/>
                </a:solidFill>
                <a:effectLst/>
                <a:latin typeface="Arial" panose="020B0604020202020204" pitchFamily="34" charset="0"/>
              </a:rPr>
              <a:t>10.1109/ViTECoN.2019.8899452.</a:t>
            </a:r>
          </a:p>
          <a:p>
            <a:endParaRPr lang="en-IN" dirty="0">
              <a:solidFill>
                <a:srgbClr val="333333"/>
              </a:solidFill>
              <a:latin typeface="Arial" panose="020B0604020202020204" pitchFamily="34" charset="0"/>
            </a:endParaRPr>
          </a:p>
          <a:p>
            <a:endParaRPr lang="en-IN" b="0" i="0"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n-IN" b="0" i="0" dirty="0">
                <a:solidFill>
                  <a:srgbClr val="333333"/>
                </a:solidFill>
                <a:effectLst/>
                <a:latin typeface="Arial" panose="020B0604020202020204" pitchFamily="34" charset="0"/>
              </a:rPr>
              <a:t>J. Karpagam, I. I. Merlin, P. Bavithra and J. Kousalya, "Smart Irrigation System Using IoT," 2020 6th International </a:t>
            </a:r>
          </a:p>
          <a:p>
            <a:r>
              <a:rPr lang="en-IN" b="0" i="0" dirty="0">
                <a:solidFill>
                  <a:srgbClr val="333333"/>
                </a:solidFill>
                <a:effectLst/>
                <a:latin typeface="Arial" panose="020B0604020202020204" pitchFamily="34" charset="0"/>
              </a:rPr>
              <a:t>Conference on Advanced Computing and Communication Systems (ICACCS), 2020, pp. 1292-1295, doi: </a:t>
            </a:r>
          </a:p>
          <a:p>
            <a:r>
              <a:rPr lang="en-IN" b="0" i="0" dirty="0">
                <a:solidFill>
                  <a:srgbClr val="333333"/>
                </a:solidFill>
                <a:effectLst/>
                <a:latin typeface="Arial" panose="020B0604020202020204" pitchFamily="34" charset="0"/>
              </a:rPr>
              <a:t>10.1109/ICACCS48705.2020.9074201.</a:t>
            </a:r>
          </a:p>
          <a:p>
            <a:endParaRPr lang="en-IN" dirty="0">
              <a:solidFill>
                <a:srgbClr val="333333"/>
              </a:solidFill>
              <a:latin typeface="Arial" panose="020B0604020202020204" pitchFamily="34" charset="0"/>
            </a:endParaRPr>
          </a:p>
          <a:p>
            <a:endParaRPr lang="en-IN" b="0" i="0" dirty="0">
              <a:solidFill>
                <a:srgbClr val="333333"/>
              </a:solidFill>
              <a:effectLst/>
              <a:latin typeface="Arial" panose="020B0604020202020204" pitchFamily="34" charset="0"/>
            </a:endParaRPr>
          </a:p>
          <a:p>
            <a:pPr marL="285750" indent="-285750">
              <a:buFont typeface="Arial" panose="020B0604020202020204" pitchFamily="34" charset="0"/>
              <a:buChar char="•"/>
            </a:pPr>
            <a:endParaRPr lang="en-IN" b="0" i="0" dirty="0">
              <a:solidFill>
                <a:srgbClr val="333333"/>
              </a:solidFill>
              <a:effectLst/>
              <a:latin typeface="Arial" panose="020B0604020202020204" pitchFamily="34" charset="0"/>
            </a:endParaRPr>
          </a:p>
          <a:p>
            <a:endParaRPr lang="en-IN" dirty="0">
              <a:solidFill>
                <a:srgbClr val="333333"/>
              </a:solidFill>
              <a:latin typeface="Arial" panose="020B0604020202020204" pitchFamily="34" charset="0"/>
            </a:endParaRPr>
          </a:p>
          <a:p>
            <a:pPr marL="285750" indent="-285750">
              <a:buFont typeface="Arial" panose="020B0604020202020204" pitchFamily="34" charset="0"/>
              <a:buChar char="•"/>
            </a:pPr>
            <a:endParaRPr lang="en-IN" b="0" i="0" dirty="0">
              <a:solidFill>
                <a:srgbClr val="333333"/>
              </a:solidFill>
              <a:effectLst/>
              <a:latin typeface="Arial" panose="020B0604020202020204" pitchFamily="34" charset="0"/>
            </a:endParaRPr>
          </a:p>
          <a:p>
            <a:endParaRPr lang="en-IN" dirty="0">
              <a:solidFill>
                <a:srgbClr val="333333"/>
              </a:solidFill>
              <a:latin typeface="Arial" panose="020B0604020202020204" pitchFamily="34" charset="0"/>
            </a:endParaRPr>
          </a:p>
          <a:p>
            <a:endParaRPr lang="en-IN" b="0" i="0" dirty="0">
              <a:solidFill>
                <a:srgbClr val="333333"/>
              </a:solidFill>
              <a:effectLst/>
              <a:latin typeface="Arial" panose="020B0604020202020204" pitchFamily="34" charset="0"/>
            </a:endParaRPr>
          </a:p>
          <a:p>
            <a:endParaRPr lang="en-IN" b="0" i="0" dirty="0">
              <a:solidFill>
                <a:srgbClr val="333333"/>
              </a:solidFill>
              <a:effectLst/>
              <a:latin typeface="Arial" panose="020B0604020202020204" pitchFamily="34" charset="0"/>
            </a:endParaRPr>
          </a:p>
          <a:p>
            <a:endParaRPr lang="en-IN" dirty="0">
              <a:solidFill>
                <a:srgbClr val="333333"/>
              </a:solidFill>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6439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4836832" y="339164"/>
            <a:ext cx="4749800" cy="527050"/>
          </a:xfrm>
        </p:spPr>
        <p:txBody>
          <a:bodyPr/>
          <a:lstStyle/>
          <a:p>
            <a:r>
              <a:rPr lang="en-US" sz="3600" dirty="0"/>
              <a:t>Introduction</a:t>
            </a:r>
            <a:endParaRPr lang="en-US" dirty="0"/>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C256012-B6AD-5DCB-6C4B-230618F7B234}"/>
              </a:ext>
            </a:extLst>
          </p:cNvPr>
          <p:cNvSpPr txBox="1"/>
          <p:nvPr/>
        </p:nvSpPr>
        <p:spPr>
          <a:xfrm>
            <a:off x="851647" y="1694330"/>
            <a:ext cx="1050215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ABBAF92E-AE19-B7E7-DC47-9CB7D7375733}"/>
              </a:ext>
            </a:extLst>
          </p:cNvPr>
          <p:cNvSpPr txBox="1"/>
          <p:nvPr/>
        </p:nvSpPr>
        <p:spPr>
          <a:xfrm>
            <a:off x="244289" y="1402160"/>
            <a:ext cx="12153900" cy="413510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dirty="0">
                <a:latin typeface="Calibri" panose="020F0502020204030204" pitchFamily="34" charset="0"/>
                <a:ea typeface="Adobe Myungjo Std M" panose="02020600000000000000" pitchFamily="18" charset="-128"/>
                <a:cs typeface="Calibri" panose="020F0502020204030204" pitchFamily="34" charset="0"/>
              </a:rPr>
              <a:t>Water irrigation system based on </a:t>
            </a:r>
            <a:r>
              <a:rPr lang="en-IN" dirty="0">
                <a:solidFill>
                  <a:srgbClr val="FF0000"/>
                </a:solidFill>
                <a:latin typeface="Calibri" panose="020F0502020204030204" pitchFamily="34" charset="0"/>
                <a:ea typeface="Adobe Myungjo Std M" panose="02020600000000000000" pitchFamily="18" charset="-128"/>
                <a:cs typeface="Calibri" panose="020F0502020204030204" pitchFamily="34" charset="0"/>
              </a:rPr>
              <a:t>Internet of Things (IoT).</a:t>
            </a:r>
          </a:p>
          <a:p>
            <a:pPr marL="342900" indent="-342900">
              <a:lnSpc>
                <a:spcPct val="250000"/>
              </a:lnSpc>
              <a:buFont typeface="Arial" panose="020B0604020202020204" pitchFamily="34" charset="0"/>
              <a:buChar char="•"/>
            </a:pPr>
            <a:r>
              <a:rPr lang="en-IN" dirty="0">
                <a:latin typeface="Calibri" panose="020F0502020204030204" pitchFamily="34" charset="0"/>
                <a:ea typeface="Adobe Myungjo Std M" panose="02020600000000000000" pitchFamily="18" charset="-128"/>
                <a:cs typeface="Calibri" panose="020F0502020204030204" pitchFamily="34" charset="0"/>
              </a:rPr>
              <a:t>Irrigate the farmland in an efficient manner with automated irrigation System based on </a:t>
            </a:r>
            <a:r>
              <a:rPr lang="en-IN" dirty="0">
                <a:solidFill>
                  <a:srgbClr val="FF0000"/>
                </a:solidFill>
                <a:latin typeface="Calibri" panose="020F0502020204030204" pitchFamily="34" charset="0"/>
                <a:ea typeface="Adobe Myungjo Std M" panose="02020600000000000000" pitchFamily="18" charset="-128"/>
                <a:cs typeface="Calibri" panose="020F0502020204030204" pitchFamily="34" charset="0"/>
              </a:rPr>
              <a:t>soil moisture</a:t>
            </a:r>
            <a:r>
              <a:rPr lang="en-IN" dirty="0">
                <a:latin typeface="Calibri" panose="020F0502020204030204" pitchFamily="34" charset="0"/>
                <a:ea typeface="Adobe Myungjo Std M" panose="02020600000000000000" pitchFamily="18" charset="-128"/>
                <a:cs typeface="Calibri" panose="020F0502020204030204" pitchFamily="34" charset="0"/>
              </a:rPr>
              <a:t>.</a:t>
            </a:r>
          </a:p>
          <a:p>
            <a:pPr marL="285750" indent="-285750">
              <a:lnSpc>
                <a:spcPct val="250000"/>
              </a:lnSpc>
              <a:buFont typeface="Arial" panose="020B0604020202020204" pitchFamily="34" charset="0"/>
              <a:buChar char="•"/>
            </a:pPr>
            <a:r>
              <a:rPr lang="en-IN" dirty="0">
                <a:latin typeface="Calibri" panose="020F0502020204030204" pitchFamily="34" charset="0"/>
                <a:ea typeface="Adobe Myungjo Std M" panose="02020600000000000000" pitchFamily="18" charset="-128"/>
                <a:cs typeface="Calibri" panose="020F0502020204030204" pitchFamily="34" charset="0"/>
              </a:rPr>
              <a:t>Operates by monitoring the value on soil moisture </a:t>
            </a:r>
            <a:r>
              <a:rPr lang="en-IN" dirty="0">
                <a:solidFill>
                  <a:srgbClr val="FF0000"/>
                </a:solidFill>
                <a:latin typeface="Calibri" panose="020F0502020204030204" pitchFamily="34" charset="0"/>
                <a:ea typeface="Adobe Myungjo Std M" panose="02020600000000000000" pitchFamily="18" charset="-128"/>
                <a:cs typeface="Calibri" panose="020F0502020204030204" pitchFamily="34" charset="0"/>
              </a:rPr>
              <a:t>sensor</a:t>
            </a:r>
            <a:r>
              <a:rPr lang="en-IN" dirty="0">
                <a:latin typeface="Calibri" panose="020F0502020204030204" pitchFamily="34" charset="0"/>
                <a:ea typeface="Adobe Myungjo Std M" panose="02020600000000000000" pitchFamily="18" charset="-128"/>
                <a:cs typeface="Calibri" panose="020F0502020204030204" pitchFamily="34" charset="0"/>
              </a:rPr>
              <a:t> and based on the reading, </a:t>
            </a:r>
            <a:r>
              <a:rPr lang="en-IN" dirty="0">
                <a:solidFill>
                  <a:srgbClr val="FF0000"/>
                </a:solidFill>
                <a:latin typeface="Calibri" panose="020F0502020204030204" pitchFamily="34" charset="0"/>
                <a:ea typeface="Adobe Myungjo Std M" panose="02020600000000000000" pitchFamily="18" charset="-128"/>
                <a:cs typeface="Calibri" panose="020F0502020204030204" pitchFamily="34" charset="0"/>
              </a:rPr>
              <a:t>motor</a:t>
            </a:r>
            <a:r>
              <a:rPr lang="en-IN" dirty="0">
                <a:latin typeface="Calibri" panose="020F0502020204030204" pitchFamily="34" charset="0"/>
                <a:ea typeface="Adobe Myungjo Std M" panose="02020600000000000000" pitchFamily="18" charset="-128"/>
                <a:cs typeface="Calibri" panose="020F0502020204030204" pitchFamily="34" charset="0"/>
              </a:rPr>
              <a:t> is kept ON or OFF.</a:t>
            </a:r>
          </a:p>
          <a:p>
            <a:pPr marL="285750" indent="-285750">
              <a:lnSpc>
                <a:spcPct val="250000"/>
              </a:lnSpc>
              <a:buFont typeface="Arial" panose="020B0604020202020204" pitchFamily="34" charset="0"/>
              <a:buChar char="•"/>
            </a:pPr>
            <a:r>
              <a:rPr lang="en-US" i="0" u="none" strike="noStrike" baseline="0" dirty="0">
                <a:latin typeface="Calibri" panose="020F0502020204030204" pitchFamily="34" charset="0"/>
                <a:ea typeface="Adobe Myungjo Std M" panose="02020600000000000000" pitchFamily="18" charset="-128"/>
                <a:cs typeface="Calibri" panose="020F0502020204030204" pitchFamily="34" charset="0"/>
              </a:rPr>
              <a:t>Node MCU transports the data to the digital platform of the server for processing of the data. Then those data are </a:t>
            </a:r>
          </a:p>
          <a:p>
            <a:pPr>
              <a:lnSpc>
                <a:spcPct val="250000"/>
              </a:lnSpc>
            </a:pPr>
            <a:r>
              <a:rPr lang="en-US" dirty="0">
                <a:latin typeface="Calibri" panose="020F0502020204030204" pitchFamily="34" charset="0"/>
                <a:ea typeface="Adobe Myungjo Std M" panose="02020600000000000000" pitchFamily="18" charset="-128"/>
                <a:cs typeface="Calibri" panose="020F0502020204030204" pitchFamily="34" charset="0"/>
              </a:rPr>
              <a:t>     </a:t>
            </a:r>
            <a:r>
              <a:rPr lang="en-US" i="0" u="none" strike="noStrike" baseline="0" dirty="0">
                <a:latin typeface="Calibri" panose="020F0502020204030204" pitchFamily="34" charset="0"/>
                <a:ea typeface="Adobe Myungjo Std M" panose="02020600000000000000" pitchFamily="18" charset="-128"/>
                <a:cs typeface="Calibri" panose="020F0502020204030204" pitchFamily="34" charset="0"/>
              </a:rPr>
              <a:t>sent to the mobile application of the user.</a:t>
            </a:r>
            <a:endParaRPr lang="en-IN" i="0" u="none" strike="noStrike" baseline="0" dirty="0">
              <a:latin typeface="Calibri" panose="020F0502020204030204" pitchFamily="34" charset="0"/>
              <a:ea typeface="Adobe Myungjo Std M" panose="02020600000000000000" pitchFamily="18" charset="-128"/>
              <a:cs typeface="Calibri" panose="020F0502020204030204" pitchFamily="34" charset="0"/>
            </a:endParaRPr>
          </a:p>
          <a:p>
            <a:pPr marL="285750" indent="-285750">
              <a:lnSpc>
                <a:spcPct val="250000"/>
              </a:lnSpc>
              <a:buFont typeface="Arial" panose="020B0604020202020204" pitchFamily="34" charset="0"/>
              <a:buChar char="•"/>
            </a:pPr>
            <a:r>
              <a:rPr lang="en-IN" dirty="0">
                <a:latin typeface="Calibri" panose="020F0502020204030204" pitchFamily="34" charset="0"/>
                <a:ea typeface="Adobe Myungjo Std M" panose="02020600000000000000" pitchFamily="18" charset="-128"/>
                <a:cs typeface="Calibri" panose="020F0502020204030204" pitchFamily="34" charset="0"/>
              </a:rPr>
              <a:t>User-friendly experience with the help of </a:t>
            </a:r>
            <a:r>
              <a:rPr lang="en-IN" dirty="0">
                <a:solidFill>
                  <a:srgbClr val="FF0000"/>
                </a:solidFill>
                <a:latin typeface="Calibri" panose="020F0502020204030204" pitchFamily="34" charset="0"/>
                <a:ea typeface="Adobe Myungjo Std M" panose="02020600000000000000" pitchFamily="18" charset="-128"/>
                <a:cs typeface="Calibri" panose="020F0502020204030204" pitchFamily="34" charset="0"/>
              </a:rPr>
              <a:t>mobile application</a:t>
            </a:r>
            <a:r>
              <a:rPr lang="en-IN" dirty="0">
                <a:latin typeface="Calibri" panose="020F0502020204030204" pitchFamily="34" charset="0"/>
                <a:ea typeface="Adobe Myungjo Std M" panose="02020600000000000000" pitchFamily="18" charset="-128"/>
                <a:cs typeface="Calibri" panose="020F0502020204030204" pitchFamily="34" charset="0"/>
              </a:rPr>
              <a:t>.</a:t>
            </a:r>
          </a:p>
        </p:txBody>
      </p:sp>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ctr"/>
            <a:r>
              <a:rPr lang="en-US" dirty="0"/>
              <a:t>PROBLEM STATEMENT and motivation</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a:t>Department of Computer Applications, CET</a:t>
            </a:r>
            <a:endParaRPr lang="en-US" dirty="0"/>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4</a:t>
            </a:fld>
            <a:endParaRPr lang="en-US" dirty="0"/>
          </a:p>
        </p:txBody>
      </p:sp>
      <p:sp>
        <p:nvSpPr>
          <p:cNvPr id="2" name="TextBox 1">
            <a:extLst>
              <a:ext uri="{FF2B5EF4-FFF2-40B4-BE49-F238E27FC236}">
                <a16:creationId xmlns:a16="http://schemas.microsoft.com/office/drawing/2014/main" id="{E96B77CD-2571-0D57-FB85-2E1CD25C1FE1}"/>
              </a:ext>
            </a:extLst>
          </p:cNvPr>
          <p:cNvSpPr txBox="1"/>
          <p:nvPr/>
        </p:nvSpPr>
        <p:spPr>
          <a:xfrm>
            <a:off x="255493" y="2205318"/>
            <a:ext cx="11537578" cy="2776081"/>
          </a:xfrm>
          <a:prstGeom prst="rect">
            <a:avLst/>
          </a:prstGeom>
          <a:noFill/>
        </p:spPr>
        <p:txBody>
          <a:bodyPr wrap="square" rtlCol="0">
            <a:spAutoFit/>
          </a:bodyPr>
          <a:lstStyle/>
          <a:p>
            <a:pPr algn="just">
              <a:lnSpc>
                <a:spcPct val="200000"/>
              </a:lnSpc>
            </a:pPr>
            <a:r>
              <a:rPr lang="en-IN" dirty="0"/>
              <a:t>“ </a:t>
            </a:r>
            <a:r>
              <a:rPr lang="en-IN" dirty="0">
                <a:latin typeface="Calibri" panose="020F0502020204030204" pitchFamily="34" charset="0"/>
                <a:cs typeface="Calibri" panose="020F0502020204030204" pitchFamily="34" charset="0"/>
              </a:rPr>
              <a:t>An automated irrigation system is needed to optimize water use for agricultural crops. The technique can be used for the application of accurate amount of water. By forming sensor network, good monitoring of water regulation in agricultural field can be achieved. </a:t>
            </a:r>
            <a:r>
              <a:rPr lang="en-IN" dirty="0"/>
              <a:t>“</a:t>
            </a:r>
          </a:p>
          <a:p>
            <a:pPr algn="just">
              <a:lnSpc>
                <a:spcPct val="200000"/>
              </a:lnSpc>
            </a:pPr>
            <a:r>
              <a:rPr lang="en-US" dirty="0">
                <a:latin typeface="Calibri" panose="020F0502020204030204" pitchFamily="34" charset="0"/>
                <a:cs typeface="Calibri" panose="020F0502020204030204" pitchFamily="34" charset="0"/>
              </a:rPr>
              <a:t>The motivation behind the project was the drawbacks of the existing system as well as the unexplored applications of  automatic irrigation system used in existing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95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401454-F149-3525-D19C-C79904EEF2EC}"/>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E7281A76-1EDD-2127-B254-0083D6C77303}"/>
              </a:ext>
            </a:extLst>
          </p:cNvPr>
          <p:cNvSpPr>
            <a:spLocks noGrp="1"/>
          </p:cNvSpPr>
          <p:nvPr>
            <p:ph type="sldNum" sz="quarter" idx="12"/>
          </p:nvPr>
        </p:nvSpPr>
        <p:spPr/>
        <p:txBody>
          <a:bodyPr/>
          <a:lstStyle/>
          <a:p>
            <a:fld id="{F91729D4-A164-47A3-830D-E792BCE699E4}" type="slidenum">
              <a:rPr lang="en-US" smtClean="0"/>
              <a:t>5</a:t>
            </a:fld>
            <a:endParaRPr lang="en-US" dirty="0"/>
          </a:p>
        </p:txBody>
      </p:sp>
      <p:sp>
        <p:nvSpPr>
          <p:cNvPr id="9" name="Rectangle 8">
            <a:extLst>
              <a:ext uri="{FF2B5EF4-FFF2-40B4-BE49-F238E27FC236}">
                <a16:creationId xmlns:a16="http://schemas.microsoft.com/office/drawing/2014/main" id="{B4D68562-82DA-8521-F9D2-78566A54350F}"/>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766A29A-8274-12CB-28B0-3E81002AE65C}"/>
              </a:ext>
            </a:extLst>
          </p:cNvPr>
          <p:cNvSpPr txBox="1"/>
          <p:nvPr/>
        </p:nvSpPr>
        <p:spPr>
          <a:xfrm flipH="1">
            <a:off x="4658059" y="347444"/>
            <a:ext cx="5077612" cy="707886"/>
          </a:xfrm>
          <a:prstGeom prst="rect">
            <a:avLst/>
          </a:prstGeom>
          <a:noFill/>
        </p:spPr>
        <p:txBody>
          <a:bodyPr wrap="square" rtlCol="0">
            <a:spAutoFit/>
          </a:bodyPr>
          <a:lstStyle/>
          <a:p>
            <a:r>
              <a:rPr lang="en-IN" sz="4000" dirty="0">
                <a:solidFill>
                  <a:schemeClr val="bg1">
                    <a:lumMod val="50000"/>
                  </a:schemeClr>
                </a:solidFill>
              </a:rPr>
              <a:t>LITERATURE</a:t>
            </a:r>
            <a:r>
              <a:rPr lang="en-IN" sz="3600" dirty="0">
                <a:solidFill>
                  <a:schemeClr val="bg1">
                    <a:lumMod val="50000"/>
                  </a:schemeClr>
                </a:solidFill>
              </a:rPr>
              <a:t> REVIEW</a:t>
            </a:r>
          </a:p>
        </p:txBody>
      </p:sp>
      <p:graphicFrame>
        <p:nvGraphicFramePr>
          <p:cNvPr id="13" name="Table 22">
            <a:extLst>
              <a:ext uri="{FF2B5EF4-FFF2-40B4-BE49-F238E27FC236}">
                <a16:creationId xmlns:a16="http://schemas.microsoft.com/office/drawing/2014/main" id="{9A40FE4C-E4BA-9E8E-E0EA-66D2A3CBCD3C}"/>
              </a:ext>
            </a:extLst>
          </p:cNvPr>
          <p:cNvGraphicFramePr>
            <a:graphicFrameLocks noGrp="1"/>
          </p:cNvGraphicFramePr>
          <p:nvPr>
            <p:extLst>
              <p:ext uri="{D42A27DB-BD31-4B8C-83A1-F6EECF244321}">
                <p14:modId xmlns:p14="http://schemas.microsoft.com/office/powerpoint/2010/main" val="3181968893"/>
              </p:ext>
            </p:extLst>
          </p:nvPr>
        </p:nvGraphicFramePr>
        <p:xfrm>
          <a:off x="271182" y="1544980"/>
          <a:ext cx="11414315" cy="5029200"/>
        </p:xfrm>
        <a:graphic>
          <a:graphicData uri="http://schemas.openxmlformats.org/drawingml/2006/table">
            <a:tbl>
              <a:tblPr firstRow="1" bandRow="1">
                <a:tableStyleId>{F5AB1C69-6EDB-4FF4-983F-18BD219EF322}</a:tableStyleId>
              </a:tblPr>
              <a:tblGrid>
                <a:gridCol w="1490383">
                  <a:extLst>
                    <a:ext uri="{9D8B030D-6E8A-4147-A177-3AD203B41FA5}">
                      <a16:colId xmlns:a16="http://schemas.microsoft.com/office/drawing/2014/main" val="2082746155"/>
                    </a:ext>
                  </a:extLst>
                </a:gridCol>
                <a:gridCol w="2729753">
                  <a:extLst>
                    <a:ext uri="{9D8B030D-6E8A-4147-A177-3AD203B41FA5}">
                      <a16:colId xmlns:a16="http://schemas.microsoft.com/office/drawing/2014/main" val="1161484952"/>
                    </a:ext>
                  </a:extLst>
                </a:gridCol>
                <a:gridCol w="2205318">
                  <a:extLst>
                    <a:ext uri="{9D8B030D-6E8A-4147-A177-3AD203B41FA5}">
                      <a16:colId xmlns:a16="http://schemas.microsoft.com/office/drawing/2014/main" val="2422430893"/>
                    </a:ext>
                  </a:extLst>
                </a:gridCol>
                <a:gridCol w="2662518">
                  <a:extLst>
                    <a:ext uri="{9D8B030D-6E8A-4147-A177-3AD203B41FA5}">
                      <a16:colId xmlns:a16="http://schemas.microsoft.com/office/drawing/2014/main" val="2325642594"/>
                    </a:ext>
                  </a:extLst>
                </a:gridCol>
                <a:gridCol w="2326343">
                  <a:extLst>
                    <a:ext uri="{9D8B030D-6E8A-4147-A177-3AD203B41FA5}">
                      <a16:colId xmlns:a16="http://schemas.microsoft.com/office/drawing/2014/main" val="2726366196"/>
                    </a:ext>
                  </a:extLst>
                </a:gridCol>
              </a:tblGrid>
              <a:tr h="798277">
                <a:tc>
                  <a:txBody>
                    <a:bodyPr/>
                    <a:lstStyle/>
                    <a:p>
                      <a:pPr algn="ctr"/>
                      <a:endParaRPr lang="en-IN" b="1" dirty="0"/>
                    </a:p>
                    <a:p>
                      <a:pPr algn="ctr"/>
                      <a:r>
                        <a:rPr lang="en-IN" b="1" dirty="0">
                          <a:solidFill>
                            <a:schemeClr val="tx1"/>
                          </a:solidFill>
                        </a:rPr>
                        <a:t>YEAR</a:t>
                      </a:r>
                      <a:endParaRPr lang="en-IN" dirty="0">
                        <a:solidFill>
                          <a:schemeClr val="tx1"/>
                        </a:solidFill>
                      </a:endParaRPr>
                    </a:p>
                  </a:txBody>
                  <a:tcPr/>
                </a:tc>
                <a:tc>
                  <a:txBody>
                    <a:bodyPr/>
                    <a:lstStyle/>
                    <a:p>
                      <a:pPr algn="ctr"/>
                      <a:endParaRPr lang="en-IN" b="1" dirty="0">
                        <a:solidFill>
                          <a:schemeClr val="tx1"/>
                        </a:solidFill>
                        <a:latin typeface="Arial" panose="020B0604020202020204" pitchFamily="34" charset="0"/>
                        <a:cs typeface="Arial" panose="020B0604020202020204" pitchFamily="34" charset="0"/>
                      </a:endParaRPr>
                    </a:p>
                    <a:p>
                      <a:pPr algn="ctr"/>
                      <a:r>
                        <a:rPr lang="en-IN" b="1" dirty="0">
                          <a:solidFill>
                            <a:schemeClr val="tx1"/>
                          </a:solidFill>
                          <a:latin typeface="+mj-lt"/>
                          <a:cs typeface="Arial" panose="020B0604020202020204" pitchFamily="34" charset="0"/>
                        </a:rPr>
                        <a:t>NAME OF THE PAPER</a:t>
                      </a:r>
                      <a:endParaRPr lang="en-IN" dirty="0">
                        <a:solidFill>
                          <a:schemeClr val="tx1"/>
                        </a:solidFill>
                        <a:latin typeface="+mj-lt"/>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AUTHOR</a:t>
                      </a:r>
                    </a:p>
                    <a:p>
                      <a:endParaRPr lang="en-IN" dirty="0"/>
                    </a:p>
                  </a:txBody>
                  <a:tcPr/>
                </a:tc>
                <a:tc>
                  <a:txBody>
                    <a:bodyPr/>
                    <a:lstStyle/>
                    <a:p>
                      <a:pPr algn="ctr"/>
                      <a:endParaRPr lang="en-IN" b="1" dirty="0">
                        <a:solidFill>
                          <a:schemeClr val="tx1"/>
                        </a:solidFill>
                      </a:endParaRPr>
                    </a:p>
                    <a:p>
                      <a:pPr algn="ctr"/>
                      <a:r>
                        <a:rPr lang="en-IN" b="1" dirty="0">
                          <a:solidFill>
                            <a:schemeClr val="tx1"/>
                          </a:solidFill>
                        </a:rPr>
                        <a:t>DESCRIPTION</a:t>
                      </a:r>
                      <a:endParaRPr lang="en-IN" dirty="0">
                        <a:solidFill>
                          <a:schemeClr val="tx1"/>
                        </a:solidFill>
                      </a:endParaRPr>
                    </a:p>
                  </a:txBody>
                  <a:tcPr/>
                </a:tc>
                <a:tc>
                  <a:txBody>
                    <a:bodyPr/>
                    <a:lstStyle/>
                    <a:p>
                      <a:pPr algn="ctr"/>
                      <a:endParaRPr lang="en-IN" b="1" dirty="0">
                        <a:solidFill>
                          <a:schemeClr val="tx1"/>
                        </a:solidFill>
                      </a:endParaRPr>
                    </a:p>
                    <a:p>
                      <a:pPr algn="ctr"/>
                      <a:r>
                        <a:rPr lang="en-IN" b="1" dirty="0">
                          <a:solidFill>
                            <a:schemeClr val="tx1"/>
                          </a:solidFill>
                        </a:rPr>
                        <a:t>LIMITATIONS</a:t>
                      </a:r>
                      <a:endParaRPr lang="en-IN" dirty="0">
                        <a:solidFill>
                          <a:schemeClr val="tx1"/>
                        </a:solidFill>
                      </a:endParaRPr>
                    </a:p>
                  </a:txBody>
                  <a:tcPr/>
                </a:tc>
                <a:extLst>
                  <a:ext uri="{0D108BD9-81ED-4DB2-BD59-A6C34878D82A}">
                    <a16:rowId xmlns:a16="http://schemas.microsoft.com/office/drawing/2014/main" val="2513876394"/>
                  </a:ext>
                </a:extLst>
              </a:tr>
              <a:tr h="896214">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2019</a:t>
                      </a:r>
                    </a:p>
                  </a:txBody>
                  <a:tcPr/>
                </a:tc>
                <a:tc>
                  <a:txBody>
                    <a:bodyPr/>
                    <a:lstStyle/>
                    <a:p>
                      <a:endParaRPr lang="en-IN" sz="1800" i="1" u="none" strike="noStrike" baseline="0" dirty="0"/>
                    </a:p>
                    <a:p>
                      <a:r>
                        <a:rPr lang="en-IN" sz="1800" i="1" u="none" strike="noStrike" baseline="0" dirty="0">
                          <a:latin typeface="Calibri" panose="020F0502020204030204" pitchFamily="34" charset="0"/>
                          <a:cs typeface="Calibri" panose="020F0502020204030204" pitchFamily="34" charset="0"/>
                        </a:rPr>
                        <a:t>Automatic Plant Watering</a:t>
                      </a:r>
                    </a:p>
                    <a:p>
                      <a:pPr algn="ctr"/>
                      <a:r>
                        <a:rPr lang="en-IN" sz="1800" i="1" u="none" strike="noStrike" baseline="0" dirty="0">
                          <a:solidFill>
                            <a:schemeClr val="accent6">
                              <a:lumMod val="50000"/>
                            </a:schemeClr>
                          </a:solidFill>
                          <a:latin typeface="Calibri" panose="020F0502020204030204" pitchFamily="34" charset="0"/>
                          <a:cs typeface="Calibri" panose="020F0502020204030204" pitchFamily="34" charset="0"/>
                        </a:rPr>
                        <a:t> </a:t>
                      </a:r>
                      <a:r>
                        <a:rPr lang="en-IN" sz="1800" i="1" u="none" strike="noStrike" baseline="0" dirty="0">
                          <a:latin typeface="Calibri" panose="020F0502020204030204" pitchFamily="34" charset="0"/>
                          <a:cs typeface="Calibri" panose="020F0502020204030204" pitchFamily="34" charset="0"/>
                        </a:rPr>
                        <a:t>System</a:t>
                      </a:r>
                      <a:r>
                        <a:rPr lang="en-IN" sz="1800" i="1" u="none" strike="noStrike" baseline="0" dirty="0">
                          <a:solidFill>
                            <a:schemeClr val="accent6">
                              <a:lumMod val="50000"/>
                            </a:schemeClr>
                          </a:solidFill>
                          <a:latin typeface="Calibri" panose="020F0502020204030204" pitchFamily="34" charset="0"/>
                          <a:cs typeface="Calibri" panose="020F0502020204030204" pitchFamily="34" charset="0"/>
                        </a:rPr>
                        <a:t> </a:t>
                      </a:r>
                      <a:endParaRPr lang="en-IN" i="1" dirty="0">
                        <a:latin typeface="Calibri" panose="020F0502020204030204" pitchFamily="34" charset="0"/>
                        <a:cs typeface="Calibri" panose="020F0502020204030204" pitchFamily="34" charset="0"/>
                      </a:endParaRPr>
                    </a:p>
                    <a:p>
                      <a:endParaRPr lang="en-IN" dirty="0"/>
                    </a:p>
                  </a:txBody>
                  <a:tcPr/>
                </a:tc>
                <a:tc>
                  <a:txBody>
                    <a:bodyPr/>
                    <a:lstStyle/>
                    <a:p>
                      <a:pPr algn="ctr"/>
                      <a:r>
                        <a:rPr lang="en-IN" sz="1800" b="0" i="0" dirty="0">
                          <a:solidFill>
                            <a:srgbClr val="333333"/>
                          </a:solidFill>
                          <a:effectLst/>
                          <a:latin typeface="Calibri" panose="020F0502020204030204" pitchFamily="34" charset="0"/>
                          <a:cs typeface="Calibri" panose="020F0502020204030204" pitchFamily="34" charset="0"/>
                        </a:rPr>
                        <a:t>M. Mayuree</a:t>
                      </a:r>
                    </a:p>
                    <a:p>
                      <a:pPr algn="ctr"/>
                      <a:r>
                        <a:rPr lang="en-IN" sz="1800" b="0" i="0" dirty="0">
                          <a:solidFill>
                            <a:srgbClr val="333333"/>
                          </a:solidFill>
                          <a:effectLst/>
                          <a:latin typeface="Calibri" panose="020F0502020204030204" pitchFamily="34" charset="0"/>
                          <a:cs typeface="Calibri" panose="020F0502020204030204" pitchFamily="34" charset="0"/>
                        </a:rPr>
                        <a:t> P. Aishwarya </a:t>
                      </a:r>
                    </a:p>
                    <a:p>
                      <a:pPr algn="ctr"/>
                      <a:r>
                        <a:rPr lang="en-IN" sz="1800" b="0" i="0" dirty="0">
                          <a:solidFill>
                            <a:srgbClr val="333333"/>
                          </a:solidFill>
                          <a:effectLst/>
                          <a:latin typeface="Calibri" panose="020F0502020204030204" pitchFamily="34" charset="0"/>
                          <a:cs typeface="Calibri" panose="020F0502020204030204" pitchFamily="34" charset="0"/>
                        </a:rPr>
                        <a:t>A. Bagubali</a:t>
                      </a:r>
                      <a:endParaRPr lang="en-IN" sz="1800" dirty="0">
                        <a:latin typeface="Calibri" panose="020F0502020204030204" pitchFamily="34" charset="0"/>
                        <a:cs typeface="Calibri" panose="020F0502020204030204" pitchFamily="34" charset="0"/>
                      </a:endParaRPr>
                    </a:p>
                    <a:p>
                      <a:endParaRPr lang="en-IN" dirty="0"/>
                    </a:p>
                  </a:txBody>
                  <a:tcPr/>
                </a:tc>
                <a:tc>
                  <a:txBody>
                    <a:bodyPr/>
                    <a:lstStyle/>
                    <a:p>
                      <a:pPr algn="ctr"/>
                      <a:r>
                        <a:rPr lang="en-US" sz="1800" b="0" i="0" u="none" strike="noStrike" baseline="0" dirty="0">
                          <a:latin typeface="Calibri" panose="020F0502020204030204" pitchFamily="34" charset="0"/>
                          <a:cs typeface="Calibri" panose="020F0502020204030204" pitchFamily="34" charset="0"/>
                        </a:rPr>
                        <a:t>User will be notified to switch</a:t>
                      </a:r>
                    </a:p>
                    <a:p>
                      <a:pPr algn="ctr"/>
                      <a:r>
                        <a:rPr lang="en-US" sz="1800" b="0" i="0" u="none" strike="noStrike" baseline="0" dirty="0">
                          <a:latin typeface="Calibri" panose="020F0502020204030204" pitchFamily="34" charset="0"/>
                          <a:cs typeface="Calibri" panose="020F0502020204030204" pitchFamily="34" charset="0"/>
                        </a:rPr>
                        <a:t>     ON/OFF the motor </a:t>
                      </a:r>
                    </a:p>
                    <a:p>
                      <a:endParaRPr lang="en-IN" dirty="0"/>
                    </a:p>
                    <a:p>
                      <a:endParaRPr lang="en-IN" dirty="0"/>
                    </a:p>
                  </a:txBody>
                  <a:tcPr/>
                </a:tc>
                <a:tc>
                  <a:txBody>
                    <a:bodyPr/>
                    <a:lstStyle/>
                    <a:p>
                      <a:pPr algn="ctr"/>
                      <a:r>
                        <a:rPr lang="en-IN" sz="1800" dirty="0">
                          <a:solidFill>
                            <a:srgbClr val="FF0000"/>
                          </a:solidFill>
                          <a:latin typeface="Calibri" panose="020F0502020204030204" pitchFamily="34" charset="0"/>
                          <a:cs typeface="Calibri" panose="020F0502020204030204" pitchFamily="34" charset="0"/>
                        </a:rPr>
                        <a:t>User should be alert </a:t>
                      </a:r>
                    </a:p>
                    <a:p>
                      <a:pPr algn="ctr"/>
                      <a:r>
                        <a:rPr lang="en-IN" sz="1800" dirty="0">
                          <a:solidFill>
                            <a:srgbClr val="FF0000"/>
                          </a:solidFill>
                          <a:latin typeface="Calibri" panose="020F0502020204030204" pitchFamily="34" charset="0"/>
                          <a:cs typeface="Calibri" panose="020F0502020204030204" pitchFamily="34" charset="0"/>
                        </a:rPr>
                        <a:t>every time to OFF the </a:t>
                      </a:r>
                    </a:p>
                    <a:p>
                      <a:pPr algn="ctr"/>
                      <a:r>
                        <a:rPr lang="en-IN" sz="1800" dirty="0">
                          <a:solidFill>
                            <a:srgbClr val="FF0000"/>
                          </a:solidFill>
                          <a:latin typeface="Calibri" panose="020F0502020204030204" pitchFamily="34" charset="0"/>
                          <a:cs typeface="Calibri" panose="020F0502020204030204" pitchFamily="34" charset="0"/>
                        </a:rPr>
                        <a:t>motor.</a:t>
                      </a:r>
                    </a:p>
                    <a:p>
                      <a:endParaRPr lang="en-IN" dirty="0"/>
                    </a:p>
                  </a:txBody>
                  <a:tcPr/>
                </a:tc>
                <a:extLst>
                  <a:ext uri="{0D108BD9-81ED-4DB2-BD59-A6C34878D82A}">
                    <a16:rowId xmlns:a16="http://schemas.microsoft.com/office/drawing/2014/main" val="1968921791"/>
                  </a:ext>
                </a:extLst>
              </a:tr>
              <a:tr h="1174481">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i="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latin typeface="Calibri" panose="020F0502020204030204" pitchFamily="34" charset="0"/>
                          <a:cs typeface="Calibri" panose="020F0502020204030204" pitchFamily="34" charset="0"/>
                        </a:rPr>
                        <a:t>Water</a:t>
                      </a:r>
                      <a:r>
                        <a:rPr lang="en-IN" sz="1800" i="1" u="none" strike="noStrike" baseline="0" dirty="0">
                          <a:latin typeface="Calibri" panose="020F0502020204030204" pitchFamily="34" charset="0"/>
                          <a:cs typeface="Calibri" panose="020F0502020204030204" pitchFamily="34" charset="0"/>
                        </a:rPr>
                        <a:t> irrigation using IoT</a:t>
                      </a:r>
                      <a:endParaRPr lang="en-IN" i="1" dirty="0">
                        <a:latin typeface="Calibri" panose="020F0502020204030204" pitchFamily="34" charset="0"/>
                        <a:cs typeface="Calibri" panose="020F0502020204030204" pitchFamily="34" charset="0"/>
                      </a:endParaRPr>
                    </a:p>
                    <a:p>
                      <a:endParaRPr lang="en-IN" dirty="0"/>
                    </a:p>
                  </a:txBody>
                  <a:tcPr/>
                </a:tc>
                <a:tc>
                  <a:txBody>
                    <a:bodyPr/>
                    <a:lstStyle/>
                    <a:p>
                      <a:pPr algn="ctr"/>
                      <a:r>
                        <a:rPr lang="en-IN" sz="1800" b="0" i="0" dirty="0">
                          <a:solidFill>
                            <a:srgbClr val="333333"/>
                          </a:solidFill>
                          <a:effectLst/>
                          <a:latin typeface="Calibri" panose="020F0502020204030204" pitchFamily="34" charset="0"/>
                          <a:cs typeface="Calibri" panose="020F0502020204030204" pitchFamily="34" charset="0"/>
                        </a:rPr>
                        <a:t>J. Karpagam</a:t>
                      </a:r>
                      <a:endParaRPr lang="en-IN" sz="1800" dirty="0">
                        <a:solidFill>
                          <a:srgbClr val="333333"/>
                        </a:solidFill>
                        <a:latin typeface="Calibri" panose="020F0502020204030204" pitchFamily="34" charset="0"/>
                        <a:cs typeface="Calibri" panose="020F0502020204030204" pitchFamily="34" charset="0"/>
                      </a:endParaRPr>
                    </a:p>
                    <a:p>
                      <a:pPr algn="ctr"/>
                      <a:r>
                        <a:rPr lang="en-IN" sz="1800" b="0" i="0" dirty="0">
                          <a:solidFill>
                            <a:srgbClr val="333333"/>
                          </a:solidFill>
                          <a:effectLst/>
                          <a:latin typeface="Calibri" panose="020F0502020204030204" pitchFamily="34" charset="0"/>
                          <a:cs typeface="Calibri" panose="020F0502020204030204" pitchFamily="34" charset="0"/>
                        </a:rPr>
                        <a:t> I. I. Merlin</a:t>
                      </a:r>
                    </a:p>
                    <a:p>
                      <a:pPr algn="ctr"/>
                      <a:r>
                        <a:rPr lang="en-IN" sz="1800" b="0" i="0" dirty="0">
                          <a:solidFill>
                            <a:srgbClr val="333333"/>
                          </a:solidFill>
                          <a:effectLst/>
                          <a:latin typeface="Calibri" panose="020F0502020204030204" pitchFamily="34" charset="0"/>
                          <a:cs typeface="Calibri" panose="020F0502020204030204" pitchFamily="34" charset="0"/>
                        </a:rPr>
                        <a:t> P. Bavithra </a:t>
                      </a:r>
                    </a:p>
                    <a:p>
                      <a:pPr algn="ctr"/>
                      <a:r>
                        <a:rPr lang="en-IN" sz="1800" b="0" i="0" dirty="0">
                          <a:solidFill>
                            <a:srgbClr val="333333"/>
                          </a:solidFill>
                          <a:effectLst/>
                          <a:latin typeface="Calibri" panose="020F0502020204030204" pitchFamily="34" charset="0"/>
                          <a:cs typeface="Calibri" panose="020F0502020204030204" pitchFamily="34" charset="0"/>
                        </a:rPr>
                        <a:t>J. Kousalya</a:t>
                      </a:r>
                      <a:endParaRPr lang="en-IN" sz="1800" dirty="0">
                        <a:latin typeface="Calibri" panose="020F0502020204030204" pitchFamily="34" charset="0"/>
                        <a:cs typeface="Calibri" panose="020F0502020204030204" pitchFamily="34" charset="0"/>
                      </a:endParaRPr>
                    </a:p>
                    <a:p>
                      <a:endParaRPr lang="en-IN" dirty="0"/>
                    </a:p>
                  </a:txBody>
                  <a:tcPr/>
                </a:tc>
                <a:tc>
                  <a:txBody>
                    <a:bodyPr/>
                    <a:lstStyle/>
                    <a:p>
                      <a:pPr algn="ctr"/>
                      <a:endParaRPr lang="en-IN" sz="1800" dirty="0">
                        <a:latin typeface="Calibri" panose="020F0502020204030204" pitchFamily="34" charset="0"/>
                        <a:cs typeface="Calibri" panose="020F0502020204030204" pitchFamily="34" charset="0"/>
                      </a:endParaRPr>
                    </a:p>
                    <a:p>
                      <a:pPr algn="ctr"/>
                      <a:r>
                        <a:rPr lang="en-IN" sz="1800" dirty="0">
                          <a:latin typeface="Calibri" panose="020F0502020204030204" pitchFamily="34" charset="0"/>
                          <a:cs typeface="Calibri" panose="020F0502020204030204" pitchFamily="34" charset="0"/>
                        </a:rPr>
                        <a:t>Pump get ON and OFF </a:t>
                      </a:r>
                    </a:p>
                    <a:p>
                      <a:pPr algn="ctr"/>
                      <a:r>
                        <a:rPr lang="en-IN" sz="1800" dirty="0">
                          <a:latin typeface="Calibri" panose="020F0502020204030204" pitchFamily="34" charset="0"/>
                          <a:cs typeface="Calibri" panose="020F0502020204030204" pitchFamily="34" charset="0"/>
                        </a:rPr>
                        <a:t>automatically</a:t>
                      </a:r>
                    </a:p>
                    <a:p>
                      <a:endParaRPr lang="en-IN" dirty="0"/>
                    </a:p>
                  </a:txBody>
                  <a:tcPr/>
                </a:tc>
                <a:tc>
                  <a:txBody>
                    <a:bodyPr/>
                    <a:lstStyle/>
                    <a:p>
                      <a:pPr algn="ctr"/>
                      <a:endParaRPr lang="en-IN" dirty="0">
                        <a:solidFill>
                          <a:srgbClr val="FF0000"/>
                        </a:solidFill>
                        <a:latin typeface="Times New Roman" panose="02020603050405020304" pitchFamily="18" charset="0"/>
                      </a:endParaRPr>
                    </a:p>
                    <a:p>
                      <a:pPr algn="ctr"/>
                      <a:r>
                        <a:rPr lang="en-IN" dirty="0">
                          <a:solidFill>
                            <a:srgbClr val="FF0000"/>
                          </a:solidFill>
                          <a:latin typeface="Calibri" panose="020F0502020204030204" pitchFamily="34" charset="0"/>
                          <a:cs typeface="Calibri" panose="020F0502020204030204" pitchFamily="34" charset="0"/>
                        </a:rPr>
                        <a:t>no customized settings,</a:t>
                      </a:r>
                    </a:p>
                    <a:p>
                      <a:pPr algn="ctr"/>
                      <a:r>
                        <a:rPr lang="en-IN" dirty="0">
                          <a:solidFill>
                            <a:srgbClr val="FF0000"/>
                          </a:solidFill>
                          <a:latin typeface="Calibri" panose="020F0502020204030204" pitchFamily="34" charset="0"/>
                          <a:cs typeface="Calibri" panose="020F0502020204030204" pitchFamily="34" charset="0"/>
                        </a:rPr>
                        <a:t> expensive</a:t>
                      </a:r>
                    </a:p>
                    <a:p>
                      <a:pPr algn="ctr"/>
                      <a:endParaRPr lang="en-IN" dirty="0"/>
                    </a:p>
                  </a:txBody>
                  <a:tcPr/>
                </a:tc>
                <a:extLst>
                  <a:ext uri="{0D108BD9-81ED-4DB2-BD59-A6C34878D82A}">
                    <a16:rowId xmlns:a16="http://schemas.microsoft.com/office/drawing/2014/main" val="1414615324"/>
                  </a:ext>
                </a:extLst>
              </a:tr>
              <a:tr h="1174481">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2021</a:t>
                      </a:r>
                    </a:p>
                  </a:txBody>
                  <a:tcPr/>
                </a:tc>
                <a:tc>
                  <a:txBody>
                    <a:bodyPr/>
                    <a:lstStyle/>
                    <a:p>
                      <a:endParaRPr lang="en-US" sz="1800" i="1" u="none" strike="noStrike" baseline="0" dirty="0">
                        <a:solidFill>
                          <a:schemeClr val="tx1"/>
                        </a:solidFill>
                        <a:latin typeface="Calibri" panose="020F0502020204030204" pitchFamily="34" charset="0"/>
                        <a:cs typeface="Calibri" panose="020F0502020204030204" pitchFamily="34" charset="0"/>
                      </a:endParaRPr>
                    </a:p>
                    <a:p>
                      <a:r>
                        <a:rPr lang="en-US" sz="1800" i="1" u="none" strike="noStrike" baseline="0" dirty="0">
                          <a:solidFill>
                            <a:schemeClr val="tx1"/>
                          </a:solidFill>
                          <a:latin typeface="Calibri" panose="020F0502020204030204" pitchFamily="34" charset="0"/>
                          <a:cs typeface="Calibri" panose="020F0502020204030204" pitchFamily="34" charset="0"/>
                        </a:rPr>
                        <a:t>IoT Enabled Smart Farming     and Irrigation System</a:t>
                      </a:r>
                      <a:endParaRPr lang="en-IN" i="1" dirty="0">
                        <a:solidFill>
                          <a:schemeClr val="tx1"/>
                        </a:solidFill>
                        <a:latin typeface="Calibri" panose="020F0502020204030204" pitchFamily="34" charset="0"/>
                        <a:cs typeface="Calibri" panose="020F0502020204030204" pitchFamily="34" charset="0"/>
                      </a:endParaRPr>
                    </a:p>
                    <a:p>
                      <a:endParaRPr lang="en-IN" dirty="0"/>
                    </a:p>
                  </a:txBody>
                  <a:tcPr/>
                </a:tc>
                <a:tc>
                  <a:txBody>
                    <a:bodyPr/>
                    <a:lstStyle/>
                    <a:p>
                      <a:pPr algn="ctr"/>
                      <a:r>
                        <a:rPr lang="en-IN" sz="1800" b="0" i="0" dirty="0">
                          <a:solidFill>
                            <a:srgbClr val="333333"/>
                          </a:solidFill>
                          <a:effectLst/>
                          <a:latin typeface="Calibri" panose="020F0502020204030204" pitchFamily="34" charset="0"/>
                          <a:cs typeface="Calibri" panose="020F0502020204030204" pitchFamily="34" charset="0"/>
                        </a:rPr>
                        <a:t>M. Rohith </a:t>
                      </a:r>
                    </a:p>
                    <a:p>
                      <a:pPr algn="ctr"/>
                      <a:r>
                        <a:rPr lang="en-IN" sz="1800" b="0" i="0" dirty="0">
                          <a:solidFill>
                            <a:srgbClr val="333333"/>
                          </a:solidFill>
                          <a:effectLst/>
                          <a:latin typeface="Calibri" panose="020F0502020204030204" pitchFamily="34" charset="0"/>
                          <a:cs typeface="Calibri" panose="020F0502020204030204" pitchFamily="34" charset="0"/>
                        </a:rPr>
                        <a:t>R. Sainivedhana </a:t>
                      </a:r>
                    </a:p>
                    <a:p>
                      <a:pPr algn="ctr"/>
                      <a:r>
                        <a:rPr lang="en-IN" sz="1800" b="0" i="0" dirty="0">
                          <a:solidFill>
                            <a:srgbClr val="333333"/>
                          </a:solidFill>
                          <a:effectLst/>
                          <a:latin typeface="Calibri" panose="020F0502020204030204" pitchFamily="34" charset="0"/>
                          <a:cs typeface="Calibri" panose="020F0502020204030204" pitchFamily="34" charset="0"/>
                        </a:rPr>
                        <a:t>N. Sabiyath Fatima</a:t>
                      </a:r>
                      <a:endParaRPr lang="en-IN" sz="1800" dirty="0">
                        <a:latin typeface="Calibri" panose="020F0502020204030204" pitchFamily="34" charset="0"/>
                        <a:cs typeface="Calibri" panose="020F0502020204030204" pitchFamily="34" charset="0"/>
                      </a:endParaRPr>
                    </a:p>
                    <a:p>
                      <a:endParaRPr lang="en-IN" dirty="0"/>
                    </a:p>
                  </a:txBody>
                  <a:tcPr/>
                </a:tc>
                <a:tc>
                  <a:txBody>
                    <a:bodyPr/>
                    <a:lstStyle/>
                    <a:p>
                      <a:pPr algn="ctr"/>
                      <a:r>
                        <a:rPr lang="en-US" sz="1800" b="0" i="0" u="none" strike="noStrike" baseline="0" dirty="0">
                          <a:latin typeface="Calibri" panose="020F0502020204030204" pitchFamily="34" charset="0"/>
                          <a:cs typeface="Calibri" panose="020F0502020204030204" pitchFamily="34" charset="0"/>
                        </a:rPr>
                        <a:t>switch on the motor to </a:t>
                      </a:r>
                    </a:p>
                    <a:p>
                      <a:pPr algn="ctr"/>
                      <a:r>
                        <a:rPr lang="en-US" sz="1800" b="0" i="0" u="none" strike="noStrike" baseline="0" dirty="0">
                          <a:latin typeface="Calibri" panose="020F0502020204030204" pitchFamily="34" charset="0"/>
                          <a:cs typeface="Calibri" panose="020F0502020204030204" pitchFamily="34" charset="0"/>
                        </a:rPr>
                        <a:t>water the plants </a:t>
                      </a:r>
                      <a:r>
                        <a:rPr lang="en-IN" sz="1800" b="0" i="0" u="none" strike="noStrike" baseline="0" dirty="0">
                          <a:latin typeface="Calibri" panose="020F0502020204030204" pitchFamily="34" charset="0"/>
                          <a:cs typeface="Calibri" panose="020F0502020204030204" pitchFamily="34" charset="0"/>
                        </a:rPr>
                        <a:t>automatically</a:t>
                      </a:r>
                      <a:endParaRPr lang="en-IN" dirty="0">
                        <a:latin typeface="Calibri" panose="020F0502020204030204" pitchFamily="34" charset="0"/>
                        <a:cs typeface="Calibri" panose="020F0502020204030204" pitchFamily="34" charset="0"/>
                      </a:endParaRPr>
                    </a:p>
                    <a:p>
                      <a:endParaRPr lang="en-IN" dirty="0"/>
                    </a:p>
                  </a:txBody>
                  <a:tcPr/>
                </a:tc>
                <a:tc>
                  <a:txBody>
                    <a:bodyPr/>
                    <a:lstStyle/>
                    <a:p>
                      <a:pPr algn="ctr"/>
                      <a:endParaRPr lang="en-IN" sz="1800" dirty="0">
                        <a:solidFill>
                          <a:srgbClr val="FF0000"/>
                        </a:solidFill>
                        <a:latin typeface="Calibri" panose="020F0502020204030204" pitchFamily="34" charset="0"/>
                        <a:cs typeface="Calibri" panose="020F0502020204030204" pitchFamily="34" charset="0"/>
                      </a:endParaRPr>
                    </a:p>
                    <a:p>
                      <a:pPr algn="ctr"/>
                      <a:r>
                        <a:rPr lang="en-IN" sz="1800" dirty="0">
                          <a:solidFill>
                            <a:srgbClr val="FF0000"/>
                          </a:solidFill>
                          <a:latin typeface="Calibri" panose="020F0502020204030204" pitchFamily="34" charset="0"/>
                          <a:cs typeface="Calibri" panose="020F0502020204030204" pitchFamily="34" charset="0"/>
                        </a:rPr>
                        <a:t>user cannot interfere </a:t>
                      </a:r>
                    </a:p>
                    <a:p>
                      <a:pPr algn="ctr"/>
                      <a:r>
                        <a:rPr lang="en-IN" sz="1800" dirty="0">
                          <a:solidFill>
                            <a:srgbClr val="FF0000"/>
                          </a:solidFill>
                          <a:latin typeface="Calibri" panose="020F0502020204030204" pitchFamily="34" charset="0"/>
                          <a:cs typeface="Calibri" panose="020F0502020204030204" pitchFamily="34" charset="0"/>
                        </a:rPr>
                        <a:t>with the process</a:t>
                      </a:r>
                      <a:endParaRPr lang="en-IN" dirty="0">
                        <a:solidFill>
                          <a:srgbClr val="FF0000"/>
                        </a:solidFill>
                        <a:latin typeface="Calibri" panose="020F0502020204030204" pitchFamily="34" charset="0"/>
                        <a:cs typeface="Calibri" panose="020F0502020204030204" pitchFamily="34" charset="0"/>
                      </a:endParaRPr>
                    </a:p>
                    <a:p>
                      <a:endParaRPr lang="en-IN" dirty="0"/>
                    </a:p>
                  </a:txBody>
                  <a:tcPr/>
                </a:tc>
                <a:extLst>
                  <a:ext uri="{0D108BD9-81ED-4DB2-BD59-A6C34878D82A}">
                    <a16:rowId xmlns:a16="http://schemas.microsoft.com/office/drawing/2014/main" val="1041830050"/>
                  </a:ext>
                </a:extLst>
              </a:tr>
            </a:tbl>
          </a:graphicData>
        </a:graphic>
      </p:graphicFrame>
    </p:spTree>
    <p:extLst>
      <p:ext uri="{BB962C8B-B14F-4D97-AF65-F5344CB8AC3E}">
        <p14:creationId xmlns:p14="http://schemas.microsoft.com/office/powerpoint/2010/main" val="202056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6</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08B4590-25A3-F136-AFA7-7BC79AFC7946}"/>
              </a:ext>
            </a:extLst>
          </p:cNvPr>
          <p:cNvSpPr txBox="1"/>
          <p:nvPr/>
        </p:nvSpPr>
        <p:spPr>
          <a:xfrm flipH="1">
            <a:off x="4658059" y="320550"/>
            <a:ext cx="5077612" cy="707886"/>
          </a:xfrm>
          <a:prstGeom prst="rect">
            <a:avLst/>
          </a:prstGeom>
          <a:noFill/>
        </p:spPr>
        <p:txBody>
          <a:bodyPr wrap="square" rtlCol="0">
            <a:spAutoFit/>
          </a:bodyPr>
          <a:lstStyle/>
          <a:p>
            <a:r>
              <a:rPr lang="en-IN" sz="4000" dirty="0">
                <a:solidFill>
                  <a:schemeClr val="bg1">
                    <a:lumMod val="50000"/>
                  </a:schemeClr>
                </a:solidFill>
              </a:rPr>
              <a:t>EXISTING SYSTEM</a:t>
            </a:r>
            <a:endParaRPr lang="en-IN" sz="3600" dirty="0">
              <a:solidFill>
                <a:schemeClr val="bg1">
                  <a:lumMod val="50000"/>
                </a:schemeClr>
              </a:solidFill>
            </a:endParaRPr>
          </a:p>
        </p:txBody>
      </p:sp>
      <p:sp>
        <p:nvSpPr>
          <p:cNvPr id="23" name="TextBox 22">
            <a:extLst>
              <a:ext uri="{FF2B5EF4-FFF2-40B4-BE49-F238E27FC236}">
                <a16:creationId xmlns:a16="http://schemas.microsoft.com/office/drawing/2014/main" id="{49A5068C-B1C7-0674-F668-E8A6354BD7CE}"/>
              </a:ext>
            </a:extLst>
          </p:cNvPr>
          <p:cNvSpPr txBox="1"/>
          <p:nvPr/>
        </p:nvSpPr>
        <p:spPr>
          <a:xfrm>
            <a:off x="874057" y="1715693"/>
            <a:ext cx="10479743" cy="4315027"/>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In existing system, we require manual supervision and labour for proper irrigation.</a:t>
            </a:r>
          </a:p>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As per the paper</a:t>
            </a:r>
            <a:r>
              <a:rPr lang="en-IN" sz="2000" i="1" dirty="0">
                <a:latin typeface="Calibri" panose="020F0502020204030204" pitchFamily="34" charset="0"/>
                <a:cs typeface="Calibri" panose="020F0502020204030204" pitchFamily="34" charset="0"/>
              </a:rPr>
              <a:t> </a:t>
            </a:r>
            <a:r>
              <a:rPr lang="en-IN" sz="2000" i="1" dirty="0">
                <a:solidFill>
                  <a:srgbClr val="FF0000"/>
                </a:solidFill>
                <a:latin typeface="Calibri" panose="020F0502020204030204" pitchFamily="34" charset="0"/>
                <a:cs typeface="Calibri" panose="020F0502020204030204" pitchFamily="34" charset="0"/>
              </a:rPr>
              <a:t>"An IoT Based Smart Irrigation System," 2021 </a:t>
            </a:r>
            <a:r>
              <a:rPr lang="en-IN" sz="2000" dirty="0">
                <a:latin typeface="Calibri" panose="020F0502020204030204" pitchFamily="34" charset="0"/>
                <a:cs typeface="Calibri" panose="020F0502020204030204" pitchFamily="34" charset="0"/>
              </a:rPr>
              <a:t>, existing system  consist of a motor that pumps water automatically based on the value of sensor</a:t>
            </a:r>
            <a:r>
              <a:rPr lang="en-IN" sz="16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No user intervention</a:t>
            </a:r>
          </a:p>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Expensive </a:t>
            </a:r>
          </a:p>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No customized settings</a:t>
            </a:r>
          </a:p>
          <a:p>
            <a:pPr marL="285750" indent="-285750" algn="just">
              <a:lnSpc>
                <a:spcPct val="20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Use of Arduino</a:t>
            </a:r>
          </a:p>
        </p:txBody>
      </p:sp>
    </p:spTree>
    <p:extLst>
      <p:ext uri="{BB962C8B-B14F-4D97-AF65-F5344CB8AC3E}">
        <p14:creationId xmlns:p14="http://schemas.microsoft.com/office/powerpoint/2010/main" val="338320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2D372-B009-7568-B776-E6BE941DC5AA}"/>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DD46EAE8-87FA-20DD-66A2-9075A495C5F0}"/>
              </a:ext>
            </a:extLst>
          </p:cNvPr>
          <p:cNvSpPr>
            <a:spLocks noGrp="1"/>
          </p:cNvSpPr>
          <p:nvPr>
            <p:ph type="sldNum" sz="quarter" idx="12"/>
          </p:nvPr>
        </p:nvSpPr>
        <p:spPr/>
        <p:txBody>
          <a:bodyPr/>
          <a:lstStyle/>
          <a:p>
            <a:fld id="{F91729D4-A164-47A3-830D-E792BCE699E4}" type="slidenum">
              <a:rPr lang="en-US" smtClean="0"/>
              <a:t>7</a:t>
            </a:fld>
            <a:endParaRPr lang="en-US" dirty="0"/>
          </a:p>
        </p:txBody>
      </p:sp>
      <p:sp>
        <p:nvSpPr>
          <p:cNvPr id="20" name="Rectangle 19">
            <a:extLst>
              <a:ext uri="{FF2B5EF4-FFF2-40B4-BE49-F238E27FC236}">
                <a16:creationId xmlns:a16="http://schemas.microsoft.com/office/drawing/2014/main" id="{D20729F5-0228-D636-03EB-0338163D040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08B4590-25A3-F136-AFA7-7BC79AFC7946}"/>
              </a:ext>
            </a:extLst>
          </p:cNvPr>
          <p:cNvSpPr txBox="1"/>
          <p:nvPr/>
        </p:nvSpPr>
        <p:spPr>
          <a:xfrm flipH="1">
            <a:off x="4658059" y="320550"/>
            <a:ext cx="5077612" cy="707886"/>
          </a:xfrm>
          <a:prstGeom prst="rect">
            <a:avLst/>
          </a:prstGeom>
          <a:noFill/>
        </p:spPr>
        <p:txBody>
          <a:bodyPr wrap="square" rtlCol="0">
            <a:spAutoFit/>
          </a:bodyPr>
          <a:lstStyle/>
          <a:p>
            <a:r>
              <a:rPr lang="en-IN" sz="4000" dirty="0">
                <a:solidFill>
                  <a:schemeClr val="bg1">
                    <a:lumMod val="50000"/>
                  </a:schemeClr>
                </a:solidFill>
              </a:rPr>
              <a:t>PROPOSED SYSTEM</a:t>
            </a:r>
            <a:endParaRPr lang="en-IN" sz="3600" dirty="0">
              <a:solidFill>
                <a:schemeClr val="bg1">
                  <a:lumMod val="50000"/>
                </a:schemeClr>
              </a:solidFill>
            </a:endParaRPr>
          </a:p>
        </p:txBody>
      </p:sp>
      <p:sp>
        <p:nvSpPr>
          <p:cNvPr id="8" name="TextBox 7">
            <a:extLst>
              <a:ext uri="{FF2B5EF4-FFF2-40B4-BE49-F238E27FC236}">
                <a16:creationId xmlns:a16="http://schemas.microsoft.com/office/drawing/2014/main" id="{78954A4D-293F-E53A-06D7-4A9E05C6D50D}"/>
              </a:ext>
            </a:extLst>
          </p:cNvPr>
          <p:cNvSpPr txBox="1"/>
          <p:nvPr/>
        </p:nvSpPr>
        <p:spPr>
          <a:xfrm>
            <a:off x="905435" y="1537402"/>
            <a:ext cx="10941424" cy="4584332"/>
          </a:xfrm>
          <a:prstGeom prst="rect">
            <a:avLst/>
          </a:prstGeom>
          <a:noFill/>
        </p:spPr>
        <p:txBody>
          <a:bodyPr wrap="square">
            <a:spAutoFit/>
          </a:bodyPr>
          <a:lstStyle/>
          <a:p>
            <a:pPr marL="285750" indent="-285750">
              <a:lnSpc>
                <a:spcPct val="2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In the proposed system, parameter of soil such as moisture is sensed with the help of sensors and is displayed in the mobile application.</a:t>
            </a:r>
          </a:p>
          <a:p>
            <a:pPr marL="285750" indent="-285750">
              <a:lnSpc>
                <a:spcPct val="2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If the value of sensor is greater than the threshold, an alert is sent to the telegram.</a:t>
            </a:r>
          </a:p>
          <a:p>
            <a:pPr marL="285750" indent="-285750">
              <a:lnSpc>
                <a:spcPct val="2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Based on the alert, User can ON the motor.</a:t>
            </a:r>
          </a:p>
          <a:p>
            <a:pPr marL="285750" indent="-285750">
              <a:lnSpc>
                <a:spcPct val="2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Motor gets OFF automatically and manually.</a:t>
            </a:r>
          </a:p>
          <a:p>
            <a:pPr marL="285750" indent="-285750">
              <a:lnSpc>
                <a:spcPct val="250000"/>
              </a:lnSpc>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91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8080179" y="3138068"/>
            <a:ext cx="4749800" cy="527050"/>
          </a:xfrm>
        </p:spPr>
        <p:txBody>
          <a:bodyPr/>
          <a:lstStyle/>
          <a:p>
            <a:r>
              <a:rPr lang="en-US" sz="4000" dirty="0"/>
              <a:t>ARCHITECTURE</a:t>
            </a:r>
          </a:p>
        </p:txBody>
      </p:sp>
      <p:pic>
        <p:nvPicPr>
          <p:cNvPr id="10" name="Content Placeholder 8">
            <a:extLst>
              <a:ext uri="{FF2B5EF4-FFF2-40B4-BE49-F238E27FC236}">
                <a16:creationId xmlns:a16="http://schemas.microsoft.com/office/drawing/2014/main" id="{4CE165EB-30DE-9E5C-4937-4CCF1CC4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93" y="927334"/>
            <a:ext cx="6982002" cy="4948518"/>
          </a:xfrm>
          <a:prstGeom prst="rect">
            <a:avLst/>
          </a:prstGeom>
        </p:spPr>
      </p:pic>
    </p:spTree>
    <p:extLst>
      <p:ext uri="{BB962C8B-B14F-4D97-AF65-F5344CB8AC3E}">
        <p14:creationId xmlns:p14="http://schemas.microsoft.com/office/powerpoint/2010/main" val="39931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C70984-19CA-13A6-B947-74124F758CF3}"/>
              </a:ext>
            </a:extLst>
          </p:cNvPr>
          <p:cNvSpPr>
            <a:spLocks noGrp="1"/>
          </p:cNvSpPr>
          <p:nvPr>
            <p:ph type="title"/>
          </p:nvPr>
        </p:nvSpPr>
        <p:spPr>
          <a:xfrm>
            <a:off x="542645" y="1637060"/>
            <a:ext cx="3276319" cy="1325563"/>
          </a:xfrm>
        </p:spPr>
        <p:txBody>
          <a:bodyPr/>
          <a:lstStyle/>
          <a:p>
            <a:r>
              <a:rPr lang="en-IN" dirty="0"/>
              <a:t>COMPONENTS</a:t>
            </a:r>
          </a:p>
        </p:txBody>
      </p:sp>
      <p:sp>
        <p:nvSpPr>
          <p:cNvPr id="9" name="Text Placeholder 8">
            <a:extLst>
              <a:ext uri="{FF2B5EF4-FFF2-40B4-BE49-F238E27FC236}">
                <a16:creationId xmlns:a16="http://schemas.microsoft.com/office/drawing/2014/main" id="{F7AE7C2C-A1ED-3DE5-2379-6D1F460C70D0}"/>
              </a:ext>
            </a:extLst>
          </p:cNvPr>
          <p:cNvSpPr>
            <a:spLocks noGrp="1"/>
          </p:cNvSpPr>
          <p:nvPr>
            <p:ph type="body" sz="quarter" idx="24"/>
          </p:nvPr>
        </p:nvSpPr>
        <p:spPr>
          <a:xfrm>
            <a:off x="4760227" y="2493399"/>
            <a:ext cx="2357652" cy="475149"/>
          </a:xfrm>
        </p:spPr>
        <p:txBody>
          <a:bodyPr/>
          <a:lstStyle/>
          <a:p>
            <a:r>
              <a:rPr lang="en-IN" b="1" dirty="0">
                <a:solidFill>
                  <a:schemeClr val="tx1"/>
                </a:solidFill>
              </a:rPr>
              <a:t>ESP32</a:t>
            </a:r>
          </a:p>
        </p:txBody>
      </p:sp>
      <p:sp>
        <p:nvSpPr>
          <p:cNvPr id="12" name="Text Placeholder 11">
            <a:extLst>
              <a:ext uri="{FF2B5EF4-FFF2-40B4-BE49-F238E27FC236}">
                <a16:creationId xmlns:a16="http://schemas.microsoft.com/office/drawing/2014/main" id="{DAA86825-B349-EC1D-E499-B295A8F1A0FC}"/>
              </a:ext>
            </a:extLst>
          </p:cNvPr>
          <p:cNvSpPr>
            <a:spLocks noGrp="1"/>
          </p:cNvSpPr>
          <p:nvPr>
            <p:ph type="body" sz="quarter" idx="27"/>
          </p:nvPr>
        </p:nvSpPr>
        <p:spPr>
          <a:xfrm>
            <a:off x="8534431" y="2426558"/>
            <a:ext cx="2357652" cy="475149"/>
          </a:xfrm>
        </p:spPr>
        <p:txBody>
          <a:bodyPr/>
          <a:lstStyle/>
          <a:p>
            <a:r>
              <a:rPr lang="en-IN" b="1" dirty="0">
                <a:solidFill>
                  <a:schemeClr val="tx1"/>
                </a:solidFill>
              </a:rPr>
              <a:t>MOTOR PUMP</a:t>
            </a:r>
            <a:r>
              <a:rPr lang="en-IN" dirty="0"/>
              <a:t> </a:t>
            </a:r>
          </a:p>
        </p:txBody>
      </p:sp>
      <p:sp>
        <p:nvSpPr>
          <p:cNvPr id="15" name="Text Placeholder 14">
            <a:extLst>
              <a:ext uri="{FF2B5EF4-FFF2-40B4-BE49-F238E27FC236}">
                <a16:creationId xmlns:a16="http://schemas.microsoft.com/office/drawing/2014/main" id="{2A92B53A-C0C6-EAF3-80F0-689D61022EB9}"/>
              </a:ext>
            </a:extLst>
          </p:cNvPr>
          <p:cNvSpPr>
            <a:spLocks noGrp="1"/>
          </p:cNvSpPr>
          <p:nvPr>
            <p:ph type="body" sz="quarter" idx="33"/>
          </p:nvPr>
        </p:nvSpPr>
        <p:spPr>
          <a:xfrm>
            <a:off x="4913903" y="5603334"/>
            <a:ext cx="2357652" cy="475149"/>
          </a:xfrm>
        </p:spPr>
        <p:txBody>
          <a:bodyPr/>
          <a:lstStyle/>
          <a:p>
            <a:r>
              <a:rPr lang="en-IN" b="1" dirty="0">
                <a:solidFill>
                  <a:schemeClr val="tx1"/>
                </a:solidFill>
              </a:rPr>
              <a:t>Soil moisture sensor</a:t>
            </a:r>
          </a:p>
        </p:txBody>
      </p:sp>
      <p:sp>
        <p:nvSpPr>
          <p:cNvPr id="18" name="Text Placeholder 17">
            <a:extLst>
              <a:ext uri="{FF2B5EF4-FFF2-40B4-BE49-F238E27FC236}">
                <a16:creationId xmlns:a16="http://schemas.microsoft.com/office/drawing/2014/main" id="{2E4A0DFD-68AC-5FED-9EB9-D21A9612CD19}"/>
              </a:ext>
            </a:extLst>
          </p:cNvPr>
          <p:cNvSpPr>
            <a:spLocks noGrp="1"/>
          </p:cNvSpPr>
          <p:nvPr>
            <p:ph type="body" sz="quarter" idx="36"/>
          </p:nvPr>
        </p:nvSpPr>
        <p:spPr>
          <a:xfrm>
            <a:off x="8765922" y="5551773"/>
            <a:ext cx="2357652" cy="475149"/>
          </a:xfrm>
        </p:spPr>
        <p:txBody>
          <a:bodyPr/>
          <a:lstStyle/>
          <a:p>
            <a:r>
              <a:rPr lang="en-IN" b="1" dirty="0">
                <a:solidFill>
                  <a:schemeClr val="tx1"/>
                </a:solidFill>
              </a:rPr>
              <a:t>MOTOR DRIVER</a:t>
            </a:r>
          </a:p>
        </p:txBody>
      </p:sp>
      <p:sp>
        <p:nvSpPr>
          <p:cNvPr id="5" name="Footer Placeholder 4">
            <a:extLst>
              <a:ext uri="{FF2B5EF4-FFF2-40B4-BE49-F238E27FC236}">
                <a16:creationId xmlns:a16="http://schemas.microsoft.com/office/drawing/2014/main" id="{EB446CD9-8B36-5E84-04AB-F576483F443E}"/>
              </a:ext>
            </a:extLst>
          </p:cNvPr>
          <p:cNvSpPr>
            <a:spLocks noGrp="1"/>
          </p:cNvSpPr>
          <p:nvPr>
            <p:ph type="ftr" sz="quarter" idx="11"/>
          </p:nvPr>
        </p:nvSpPr>
        <p:spPr/>
        <p:txBody>
          <a:bodyPr/>
          <a:lstStyle/>
          <a:p>
            <a:r>
              <a:rPr lang="en-US"/>
              <a:t>Department of Computer Applications, CET</a:t>
            </a:r>
            <a:endParaRPr lang="en-US" dirty="0"/>
          </a:p>
        </p:txBody>
      </p:sp>
      <p:sp>
        <p:nvSpPr>
          <p:cNvPr id="6" name="Slide Number Placeholder 5">
            <a:extLst>
              <a:ext uri="{FF2B5EF4-FFF2-40B4-BE49-F238E27FC236}">
                <a16:creationId xmlns:a16="http://schemas.microsoft.com/office/drawing/2014/main" id="{F720C4BD-71A9-6584-F950-839730EF297C}"/>
              </a:ext>
            </a:extLst>
          </p:cNvPr>
          <p:cNvSpPr>
            <a:spLocks noGrp="1"/>
          </p:cNvSpPr>
          <p:nvPr>
            <p:ph type="sldNum" sz="quarter" idx="12"/>
          </p:nvPr>
        </p:nvSpPr>
        <p:spPr/>
        <p:txBody>
          <a:bodyPr/>
          <a:lstStyle/>
          <a:p>
            <a:fld id="{F91729D4-A164-47A3-830D-E792BCE699E4}" type="slidenum">
              <a:rPr lang="en-US" smtClean="0"/>
              <a:t>9</a:t>
            </a:fld>
            <a:endParaRPr lang="en-US" dirty="0"/>
          </a:p>
        </p:txBody>
      </p:sp>
      <p:pic>
        <p:nvPicPr>
          <p:cNvPr id="20" name="Picture 4" descr="ESP32-DevKitC-32U Espressif Systems | Mouser India">
            <a:extLst>
              <a:ext uri="{FF2B5EF4-FFF2-40B4-BE49-F238E27FC236}">
                <a16:creationId xmlns:a16="http://schemas.microsoft.com/office/drawing/2014/main" id="{E5FCBEEE-9B4E-788A-E2AC-2C42F384D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78" y="146887"/>
            <a:ext cx="1877610" cy="233306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Water Pump 5V 120L/H for Arduino and Raspberry : Buy Online at Best Price  in KSA - Souq is now Amazon.sa: Patio, Lawn &amp; Garden">
            <a:extLst>
              <a:ext uri="{FF2B5EF4-FFF2-40B4-BE49-F238E27FC236}">
                <a16:creationId xmlns:a16="http://schemas.microsoft.com/office/drawing/2014/main" id="{59F86260-E4D2-535B-8011-12D132246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2865" y="336176"/>
            <a:ext cx="1666995" cy="19362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xcluma Soil Moisture Meter Soil Humidity Sensor Water Sensor UNO Respberry  : Amazon.in: Industrial &amp; Scientific">
            <a:extLst>
              <a:ext uri="{FF2B5EF4-FFF2-40B4-BE49-F238E27FC236}">
                <a16:creationId xmlns:a16="http://schemas.microsoft.com/office/drawing/2014/main" id="{382DA7FE-105F-49F1-3B58-524980A91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132" y="3455894"/>
            <a:ext cx="2050300" cy="19924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298 2A Dual Motor Driver Module with PWM Control (6 - 12V) at Rs 94/piece  | Motor Control Development Boards | ID: 23123495212">
            <a:extLst>
              <a:ext uri="{FF2B5EF4-FFF2-40B4-BE49-F238E27FC236}">
                <a16:creationId xmlns:a16="http://schemas.microsoft.com/office/drawing/2014/main" id="{7DBD8BC9-5A08-9CD5-9660-ABA281812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6341" y="3225465"/>
            <a:ext cx="2185742" cy="231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62822"/>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2.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535</TotalTime>
  <Words>1090</Words>
  <Application>Microsoft Office PowerPoint</Application>
  <PresentationFormat>Widescreen</PresentationFormat>
  <Paragraphs>262</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Segoe UI</vt:lpstr>
      <vt:lpstr>Segoe UI Light</vt:lpstr>
      <vt:lpstr>Times New Roman</vt:lpstr>
      <vt:lpstr>Wingdings</vt:lpstr>
      <vt:lpstr>Office Theme</vt:lpstr>
      <vt:lpstr>   SMART IRRIGATION</vt:lpstr>
      <vt:lpstr>CONTENTS</vt:lpstr>
      <vt:lpstr>Introduction</vt:lpstr>
      <vt:lpstr>PROBLEM STATEMENT and motivation</vt:lpstr>
      <vt:lpstr>PowerPoint Presentation</vt:lpstr>
      <vt:lpstr>PowerPoint Presentation</vt:lpstr>
      <vt:lpstr>PowerPoint Presentation</vt:lpstr>
      <vt:lpstr>ARCHITECTURE</vt:lpstr>
      <vt:lpstr>COMPONENTS</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REQUIREMENTS</vt:lpstr>
      <vt:lpstr>RESULT ANALYSIS</vt:lpstr>
      <vt:lpstr>TESTING</vt:lpstr>
      <vt:lpstr>PowerPoint Presentation</vt:lpstr>
      <vt:lpstr>ADVANTAGE AND DISADVANTAGES</vt:lpstr>
      <vt:lpstr>FUTURE SCOPE</vt:lpstr>
      <vt:lpstr>PUBLICATION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Theertha T</dc:creator>
  <cp:lastModifiedBy>Theertha T</cp:lastModifiedBy>
  <cp:revision>14</cp:revision>
  <dcterms:created xsi:type="dcterms:W3CDTF">2022-07-06T04:54:22Z</dcterms:created>
  <dcterms:modified xsi:type="dcterms:W3CDTF">2022-07-09T15:25:52Z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