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E5465-C6A7-4802-9F32-A204F217E6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48746B-F7A4-4F6B-BA0F-73D6A3A03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C0618-1C28-401A-B548-FF08A38BE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E502-2357-4AA2-A868-AEE57713A950}" type="datetimeFigureOut">
              <a:rPr lang="en-IN" smtClean="0"/>
              <a:t>11-06-2022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5AC70-B579-43A5-8E15-8CA9B7E95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70022-0E84-43A3-9D3B-98DF06723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289F-A1C7-429D-BE8F-6F2A879E88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006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52A7C-75E9-4A11-9CA2-5D0D4BC0E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110331-1387-4734-A166-2415FC9A7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B3B63-55F3-42A8-9D7D-0EB39C547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E502-2357-4AA2-A868-AEE57713A950}" type="datetimeFigureOut">
              <a:rPr lang="en-IN" smtClean="0"/>
              <a:t>11-06-2022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2A61E-B7ED-430E-A084-E884D3E0A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CBC6D-FF4C-4E58-8E9A-5D5724EC6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289F-A1C7-429D-BE8F-6F2A879E88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5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F31EB4-C90E-4F62-977C-181BC8F2B9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9C99FC-714F-4F80-BB76-0382DE8DB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AD933-E4F3-4BA1-BDBF-20A774E1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E502-2357-4AA2-A868-AEE57713A950}" type="datetimeFigureOut">
              <a:rPr lang="en-IN" smtClean="0"/>
              <a:t>11-06-2022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80B82-E510-4AF5-AF3B-896AFF386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F54BD-2B9F-4E37-9020-BF802E9F8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289F-A1C7-429D-BE8F-6F2A879E88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33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1FB3F-C483-4C44-9DC1-AE0077A59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5D0B6-00D6-45C5-A385-F197906AF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FA940-5B08-469A-8203-D79E93298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E502-2357-4AA2-A868-AEE57713A950}" type="datetimeFigureOut">
              <a:rPr lang="en-IN" smtClean="0"/>
              <a:t>11-06-2022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74D19-EA40-47CF-8478-E820CBC3F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9FA62-14EC-4D93-95F1-3B6498853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289F-A1C7-429D-BE8F-6F2A879E88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933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C78D-55B6-4C55-B141-112B4A012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2D152-60F3-42C5-B5F2-4D75042D0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FFC49-0270-4AD5-AE7F-BBB1E4591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E502-2357-4AA2-A868-AEE57713A950}" type="datetimeFigureOut">
              <a:rPr lang="en-IN" smtClean="0"/>
              <a:t>11-06-2022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B6C9B-917F-4B9B-9AA9-EEB873A99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11478-45C7-4627-97E6-00736762F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289F-A1C7-429D-BE8F-6F2A879E88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82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C77C5-0D45-4176-8022-34CA802EE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BDC05-1FA8-4F52-8BF8-49CFEF06DB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6CC82-DE7F-4BCD-8EEC-627631912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E69131-BFFB-47C6-A8DD-A4D517E07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E502-2357-4AA2-A868-AEE57713A950}" type="datetimeFigureOut">
              <a:rPr lang="en-IN" smtClean="0"/>
              <a:t>11-06-2022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ADEED3-B655-40D2-B630-0B8BF8479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3926A-57D6-46EF-861A-1A84B6E2F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289F-A1C7-429D-BE8F-6F2A879E88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666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EABBC-D311-4AAF-89B6-6F39DBE0B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AB356-B6B1-4D04-882B-72E229DA4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6BF536-8FC7-4D3C-8B92-F161F340F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F2047C-354A-4213-89AA-29F89B4BB3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6A48F0-73FA-4DB4-A49F-FE39BEC369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1A08E7-9F23-42F1-990A-56D5C9E5B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E502-2357-4AA2-A868-AEE57713A950}" type="datetimeFigureOut">
              <a:rPr lang="en-IN" smtClean="0"/>
              <a:t>11-06-2022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5CCC43-E768-4D27-BA9B-AE2DD8DC5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CED33C-25D3-446F-AF64-727CDCD71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289F-A1C7-429D-BE8F-6F2A879E88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880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ADFF3-A4DD-4A48-904E-87EC2A89D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FBDAF3-51EF-40F1-9988-BFE663F08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E502-2357-4AA2-A868-AEE57713A950}" type="datetimeFigureOut">
              <a:rPr lang="en-IN" smtClean="0"/>
              <a:t>11-06-2022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27F58B-5CF8-4268-ACD0-25320C79D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ED1E64-8EA3-49FB-A992-4990D9226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289F-A1C7-429D-BE8F-6F2A879E88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845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227B81-22DE-4356-B709-3BA1BBCAD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E502-2357-4AA2-A868-AEE57713A950}" type="datetimeFigureOut">
              <a:rPr lang="en-IN" smtClean="0"/>
              <a:t>11-06-2022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F20D5B-B295-4FE6-9740-FB563659B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9E331-5217-429D-A37B-9DA653BFD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289F-A1C7-429D-BE8F-6F2A879E88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907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E9B56-AFA6-4F8B-9DFC-7A3985FEC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A57A3-49E9-4A8B-8C87-427AE8F5E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A9651-9C07-499A-9F84-AAEFB7B3A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74C12-DA3F-42DA-8E5B-896E2B5FA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E502-2357-4AA2-A868-AEE57713A950}" type="datetimeFigureOut">
              <a:rPr lang="en-IN" smtClean="0"/>
              <a:t>11-06-2022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2692F7-D700-4A8F-91FD-D96E27538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B78F5-E38D-4251-A9B6-0DE6EA6F9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289F-A1C7-429D-BE8F-6F2A879E88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389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DC55B-B59D-4463-ADA4-DB78441B6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EADD65-EB2C-45F6-87B7-C0F7CD48EC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08FD4B-F830-4D6E-942D-00A7343B3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6B37FD-5288-4364-9C5C-CC9E68EC7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E502-2357-4AA2-A868-AEE57713A950}" type="datetimeFigureOut">
              <a:rPr lang="en-IN" smtClean="0"/>
              <a:t>11-06-2022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4A2E6C-02E1-49EE-B682-0378A3A20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447E2-8BA8-42A1-B02A-56AF65FB5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289F-A1C7-429D-BE8F-6F2A879E88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023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CAB30D-04A1-4F0A-A5AC-89B79F0C6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D3579-9A2E-4FB0-9F8B-477C7470A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04723-0D0B-4E53-ABAD-DD12765C63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CE502-2357-4AA2-A868-AEE57713A950}" type="datetimeFigureOut">
              <a:rPr lang="en-IN" smtClean="0"/>
              <a:t>11-06-2022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D4218-9B5E-4CB5-9D48-F7CB11FE09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CF1B4-BDE5-49A5-9908-8CCFEC3F4B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6289F-A1C7-429D-BE8F-6F2A879E88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344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30E0CD7-2248-495C-91D8-7D59979B6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A3E2AF-495E-4B1C-BDB6-9FF6ADD32DFA}"/>
              </a:ext>
            </a:extLst>
          </p:cNvPr>
          <p:cNvSpPr txBox="1"/>
          <p:nvPr/>
        </p:nvSpPr>
        <p:spPr>
          <a:xfrm>
            <a:off x="2958923" y="1946257"/>
            <a:ext cx="62741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dirty="0"/>
              <a:t>SMART IRRIGATION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860E24-1797-4F18-89BB-752394325D1A}"/>
              </a:ext>
            </a:extLst>
          </p:cNvPr>
          <p:cNvSpPr txBox="1"/>
          <p:nvPr/>
        </p:nvSpPr>
        <p:spPr>
          <a:xfrm>
            <a:off x="8485094" y="4760259"/>
            <a:ext cx="3430747" cy="1711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ea typeface="Adobe Fan Heiti Std B" panose="020B0700000000000000" pitchFamily="34" charset="-128"/>
              </a:rPr>
              <a:t>Submitted by : THEERTHA T.</a:t>
            </a:r>
          </a:p>
          <a:p>
            <a:pPr>
              <a:lnSpc>
                <a:spcPct val="150000"/>
              </a:lnSpc>
            </a:pPr>
            <a:r>
              <a:rPr lang="en-IN" dirty="0">
                <a:ea typeface="Adobe Fan Heiti Std B" panose="020B0700000000000000" pitchFamily="34" charset="-128"/>
              </a:rPr>
              <a:t>	              MCA S4</a:t>
            </a:r>
          </a:p>
          <a:p>
            <a:pPr>
              <a:lnSpc>
                <a:spcPct val="150000"/>
              </a:lnSpc>
            </a:pPr>
            <a:r>
              <a:rPr lang="en-IN" dirty="0">
                <a:ea typeface="Adobe Fan Heiti Std B" panose="020B0700000000000000" pitchFamily="34" charset="-128"/>
              </a:rPr>
              <a:t>	              TVE20MCA-2055</a:t>
            </a:r>
          </a:p>
          <a:p>
            <a:pPr>
              <a:lnSpc>
                <a:spcPct val="150000"/>
              </a:lnSpc>
            </a:pPr>
            <a:endParaRPr lang="en-IN" dirty="0">
              <a:ea typeface="Adobe Fan Heiti Std B" panose="020B0700000000000000" pitchFamily="34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3F4D1C-5629-4261-AFE6-63505921102A}"/>
              </a:ext>
            </a:extLst>
          </p:cNvPr>
          <p:cNvSpPr txBox="1"/>
          <p:nvPr/>
        </p:nvSpPr>
        <p:spPr>
          <a:xfrm>
            <a:off x="1828800" y="4908177"/>
            <a:ext cx="3018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ea typeface="Adobe Fan Heiti Std B" panose="020B0700000000000000" pitchFamily="34" charset="-128"/>
              </a:rPr>
              <a:t>Project Guide : </a:t>
            </a:r>
            <a:r>
              <a:rPr lang="en-IN" dirty="0" err="1">
                <a:ea typeface="Adobe Fan Heiti Std B" panose="020B0700000000000000" pitchFamily="34" charset="-128"/>
              </a:rPr>
              <a:t>Sreerekha</a:t>
            </a:r>
            <a:r>
              <a:rPr lang="en-IN" dirty="0">
                <a:ea typeface="Adobe Fan Heiti Std B" panose="020B0700000000000000" pitchFamily="34" charset="-128"/>
              </a:rPr>
              <a:t> V. K.</a:t>
            </a:r>
          </a:p>
        </p:txBody>
      </p:sp>
    </p:spTree>
    <p:extLst>
      <p:ext uri="{BB962C8B-B14F-4D97-AF65-F5344CB8AC3E}">
        <p14:creationId xmlns:p14="http://schemas.microsoft.com/office/powerpoint/2010/main" val="2111134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B4AC0-7783-42B5-BF3A-F49CA832B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E4414F-E722-4F83-9224-0487F53C03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48"/>
            <a:ext cx="12192000" cy="6844552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774C40F-67DC-40DB-93FD-5561088204E3}"/>
              </a:ext>
            </a:extLst>
          </p:cNvPr>
          <p:cNvSpPr/>
          <p:nvPr/>
        </p:nvSpPr>
        <p:spPr>
          <a:xfrm>
            <a:off x="3027829" y="146098"/>
            <a:ext cx="6010836" cy="7799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E979BF-3206-40F3-8566-5C1358DE1549}"/>
              </a:ext>
            </a:extLst>
          </p:cNvPr>
          <p:cNvSpPr txBox="1"/>
          <p:nvPr/>
        </p:nvSpPr>
        <p:spPr>
          <a:xfrm>
            <a:off x="1788458" y="1277704"/>
            <a:ext cx="9417963" cy="5898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Water irrigation system based on </a:t>
            </a:r>
            <a:r>
              <a:rPr lang="en-IN" sz="2400" dirty="0">
                <a:solidFill>
                  <a:srgbClr val="FF0000"/>
                </a:solidFill>
              </a:rPr>
              <a:t>Internet of Things (IoT).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Delivers a smart and cost effective irrigation system.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Irrigate the farmland in an efficient manner with automated irrigation 	</a:t>
            </a:r>
          </a:p>
          <a:p>
            <a:pPr>
              <a:lnSpc>
                <a:spcPct val="200000"/>
              </a:lnSpc>
            </a:pPr>
            <a:r>
              <a:rPr lang="en-IN" sz="2400" dirty="0"/>
              <a:t>    System based on </a:t>
            </a:r>
            <a:r>
              <a:rPr lang="en-IN" sz="2400" dirty="0">
                <a:solidFill>
                  <a:srgbClr val="FF0000"/>
                </a:solidFill>
              </a:rPr>
              <a:t>soil moisture</a:t>
            </a:r>
            <a:r>
              <a:rPr lang="en-IN" sz="2400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Operates by monitoring the value on soil moisture </a:t>
            </a:r>
            <a:r>
              <a:rPr lang="en-IN" sz="2400" dirty="0">
                <a:solidFill>
                  <a:srgbClr val="FF0000"/>
                </a:solidFill>
              </a:rPr>
              <a:t>sensor</a:t>
            </a:r>
            <a:r>
              <a:rPr lang="en-IN" sz="2400" dirty="0"/>
              <a:t> and based</a:t>
            </a:r>
          </a:p>
          <a:p>
            <a:pPr>
              <a:lnSpc>
                <a:spcPct val="200000"/>
              </a:lnSpc>
            </a:pPr>
            <a:r>
              <a:rPr lang="en-IN" sz="2400" dirty="0"/>
              <a:t>   on the reading, </a:t>
            </a:r>
            <a:r>
              <a:rPr lang="en-IN" sz="2400" dirty="0">
                <a:solidFill>
                  <a:srgbClr val="FF0000"/>
                </a:solidFill>
              </a:rPr>
              <a:t>motor</a:t>
            </a:r>
            <a:r>
              <a:rPr lang="en-IN" sz="2400" dirty="0"/>
              <a:t> is kept ON or OFF.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User-friendly experience with the help of </a:t>
            </a:r>
            <a:r>
              <a:rPr lang="en-IN" sz="2400" dirty="0">
                <a:solidFill>
                  <a:srgbClr val="FF0000"/>
                </a:solidFill>
              </a:rPr>
              <a:t>mobile application</a:t>
            </a:r>
            <a:r>
              <a:rPr lang="en-IN" sz="2400" dirty="0"/>
              <a:t>.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19491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734BF-4D03-4D12-861E-A743B7FD9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2E9B0CB-B773-419E-BBDD-EDE32A8DB6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8702675" cy="4351338"/>
          </a:xfr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525942A5-38C4-4008-891D-11B4297EBF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48"/>
            <a:ext cx="12192000" cy="684455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0F58C9A-6ABF-4408-909F-8A92F89F7C72}"/>
              </a:ext>
            </a:extLst>
          </p:cNvPr>
          <p:cNvSpPr/>
          <p:nvPr/>
        </p:nvSpPr>
        <p:spPr>
          <a:xfrm>
            <a:off x="3090582" y="146098"/>
            <a:ext cx="6010836" cy="7799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solidFill>
                  <a:schemeClr val="tx1"/>
                </a:solidFill>
              </a:rPr>
              <a:t>COMPONENTS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014C26-09DC-4677-87F6-BB2F6032D515}"/>
              </a:ext>
            </a:extLst>
          </p:cNvPr>
          <p:cNvSpPr txBox="1"/>
          <p:nvPr/>
        </p:nvSpPr>
        <p:spPr>
          <a:xfrm>
            <a:off x="2027457" y="1383097"/>
            <a:ext cx="3989810" cy="530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IN" sz="2800" dirty="0"/>
              <a:t>Arduino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IN" sz="2800" dirty="0"/>
              <a:t>Soil moisture sensor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IN" sz="2800" dirty="0"/>
              <a:t>5V Relay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IN" sz="2800" dirty="0"/>
              <a:t>Water pump with tubes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IN" sz="2800" dirty="0"/>
              <a:t>Jumper wires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86CC7F1-0870-4EFD-A6C2-57963A7BD8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887" y="2354953"/>
            <a:ext cx="2233311" cy="155234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89D1DE1-4789-4966-8579-D27C7C599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879" y="1240981"/>
            <a:ext cx="3989810" cy="146767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75A47C5-210D-4945-8885-A72E77EAD4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524" y="3642205"/>
            <a:ext cx="2048435" cy="146767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2952FBA-5967-4154-9B26-233F5E51F6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012" y="5730061"/>
            <a:ext cx="1466136" cy="125330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46AC99A-3CB1-40DD-977E-3ECE30F008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974" y="4883179"/>
            <a:ext cx="2669533" cy="129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691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77675-53BB-4BC3-95F5-F86462F6A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B0E56-04BB-414E-96D8-4EEC02D0F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7E5E29A-0E89-4A50-AAC0-21927BD0B9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48"/>
            <a:ext cx="12192000" cy="684455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3A397AB-59C5-4D31-9AB3-B5EB52565AB2}"/>
              </a:ext>
            </a:extLst>
          </p:cNvPr>
          <p:cNvSpPr/>
          <p:nvPr/>
        </p:nvSpPr>
        <p:spPr>
          <a:xfrm>
            <a:off x="3090582" y="146098"/>
            <a:ext cx="6010836" cy="7799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solidFill>
                  <a:schemeClr val="tx1"/>
                </a:solidFill>
              </a:rPr>
              <a:t>EXISTING 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A838B1-09CE-434F-B276-D0333DFA1FD2}"/>
              </a:ext>
            </a:extLst>
          </p:cNvPr>
          <p:cNvSpPr txBox="1"/>
          <p:nvPr/>
        </p:nvSpPr>
        <p:spPr>
          <a:xfrm>
            <a:off x="1664176" y="2164397"/>
            <a:ext cx="10711587" cy="45132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In existing system, we require manual supervision and labour for proper irrigation.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It needs additional labour and is costlier. We cannot guarantee its efficiency.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As per the paper</a:t>
            </a:r>
            <a:r>
              <a:rPr lang="en-IN" sz="2400" i="1" dirty="0"/>
              <a:t> </a:t>
            </a:r>
            <a:r>
              <a:rPr lang="en-IN" sz="2400" i="1" dirty="0">
                <a:solidFill>
                  <a:srgbClr val="FF0000"/>
                </a:solidFill>
              </a:rPr>
              <a:t>"An IoT Based Smart Irrigation System," 2021 </a:t>
            </a:r>
            <a:r>
              <a:rPr lang="en-IN" sz="2400" dirty="0"/>
              <a:t>, existing system </a:t>
            </a:r>
          </a:p>
          <a:p>
            <a:pPr>
              <a:lnSpc>
                <a:spcPct val="200000"/>
              </a:lnSpc>
            </a:pPr>
            <a:r>
              <a:rPr lang="en-IN" sz="2400" dirty="0"/>
              <a:t>consist of a motor that pumps water automatically based on the value of sensor.</a:t>
            </a:r>
          </a:p>
          <a:p>
            <a:pPr>
              <a:lnSpc>
                <a:spcPct val="150000"/>
              </a:lnSpc>
            </a:pPr>
            <a:endParaRPr lang="en-IN" sz="2400" dirty="0"/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25715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CF1F4-9F07-42D2-865E-1CAF9AA63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EE7EC-FF49-48D7-89DF-912D4846D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383C242-22BB-44FF-882F-410810ABD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48"/>
            <a:ext cx="12192000" cy="684455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7E73E59-2A7C-40F0-ADC3-0C5C23B8CA46}"/>
              </a:ext>
            </a:extLst>
          </p:cNvPr>
          <p:cNvSpPr/>
          <p:nvPr/>
        </p:nvSpPr>
        <p:spPr>
          <a:xfrm>
            <a:off x="3090582" y="146098"/>
            <a:ext cx="6010836" cy="7799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solidFill>
                  <a:schemeClr val="tx1"/>
                </a:solidFill>
              </a:rPr>
              <a:t>PROPOSED 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0A93C2-676D-4989-9008-E781801BC7DA}"/>
              </a:ext>
            </a:extLst>
          </p:cNvPr>
          <p:cNvSpPr txBox="1"/>
          <p:nvPr/>
        </p:nvSpPr>
        <p:spPr>
          <a:xfrm>
            <a:off x="1775012" y="1596557"/>
            <a:ext cx="10572125" cy="5033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sz="2200" dirty="0"/>
              <a:t>In the proposed system, the watering process is automated which reduces manual work.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sz="2200" dirty="0"/>
              <a:t>Various parameters of the plant and soil such as temperature, humidity and  moisture </a:t>
            </a:r>
          </a:p>
          <a:p>
            <a:pPr>
              <a:lnSpc>
                <a:spcPct val="250000"/>
              </a:lnSpc>
            </a:pPr>
            <a:r>
              <a:rPr lang="en-IN" sz="2200" dirty="0"/>
              <a:t>are sensed with the help of sensors and is displayed in the mobile application.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sz="2200" dirty="0"/>
              <a:t>When there is a decrease in any of these sensed values, it sends a signal to the user and</a:t>
            </a:r>
          </a:p>
          <a:p>
            <a:pPr>
              <a:lnSpc>
                <a:spcPct val="250000"/>
              </a:lnSpc>
            </a:pPr>
            <a:r>
              <a:rPr lang="en-IN" sz="2200" dirty="0"/>
              <a:t>the user can turn ON the motor by a simple click on mobile phone.</a:t>
            </a:r>
          </a:p>
          <a:p>
            <a:pPr>
              <a:lnSpc>
                <a:spcPct val="250000"/>
              </a:lnSpc>
            </a:pP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737797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BD7B8-CBCD-45DE-A533-F2752E3D4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79CA57B-FB50-4411-9303-853850E40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48"/>
            <a:ext cx="12192000" cy="68445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2571712-D68E-4F7E-86EE-CD26653A8D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635" y="753035"/>
            <a:ext cx="4437530" cy="573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44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2BD3-23C1-46EC-A743-0E5B84AD1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2D13F-09F6-4B09-BB73-BD2DD98DF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0479899-78A4-412A-A0C8-5B2F50276C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48"/>
            <a:ext cx="12192000" cy="684455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D487701-01AB-4F1F-8FB7-A12F1795E320}"/>
              </a:ext>
            </a:extLst>
          </p:cNvPr>
          <p:cNvSpPr/>
          <p:nvPr/>
        </p:nvSpPr>
        <p:spPr>
          <a:xfrm>
            <a:off x="3090582" y="146098"/>
            <a:ext cx="6010836" cy="7799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solidFill>
                  <a:schemeClr val="tx1"/>
                </a:solidFill>
              </a:rPr>
              <a:t>REFERENCE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98C9A8-4D7D-4F7F-BB3E-72297CE9F6A6}"/>
              </a:ext>
            </a:extLst>
          </p:cNvPr>
          <p:cNvSpPr txBox="1"/>
          <p:nvPr/>
        </p:nvSpPr>
        <p:spPr>
          <a:xfrm>
            <a:off x="1734671" y="1990817"/>
            <a:ext cx="10698570" cy="4204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M. R. H. Naeem, S. </a:t>
            </a:r>
            <a:r>
              <a:rPr lang="en-IN" dirty="0" err="1"/>
              <a:t>Gawhar</a:t>
            </a:r>
            <a:r>
              <a:rPr lang="en-IN" dirty="0"/>
              <a:t>, M. B. H. </a:t>
            </a:r>
            <a:r>
              <a:rPr lang="en-IN" dirty="0" err="1"/>
              <a:t>Adib</a:t>
            </a:r>
            <a:r>
              <a:rPr lang="en-IN" dirty="0"/>
              <a:t>, S. A. </a:t>
            </a:r>
            <a:r>
              <a:rPr lang="en-IN" dirty="0" err="1"/>
              <a:t>Sakib</a:t>
            </a:r>
            <a:r>
              <a:rPr lang="en-IN" dirty="0"/>
              <a:t>, A. Ahmed and N. A. </a:t>
            </a:r>
            <a:r>
              <a:rPr lang="en-IN" dirty="0" err="1"/>
              <a:t>Chisty</a:t>
            </a:r>
            <a:r>
              <a:rPr lang="en-IN" dirty="0"/>
              <a:t>,</a:t>
            </a:r>
          </a:p>
          <a:p>
            <a:pPr>
              <a:lnSpc>
                <a:spcPct val="150000"/>
              </a:lnSpc>
            </a:pPr>
            <a:r>
              <a:rPr lang="en-IN" dirty="0"/>
              <a:t> "An IoT Based Smart Irrigation System," 2021 2nd International Conference on Robotics, Electrical and Signal</a:t>
            </a:r>
          </a:p>
          <a:p>
            <a:pPr>
              <a:lnSpc>
                <a:spcPct val="150000"/>
              </a:lnSpc>
            </a:pPr>
            <a:r>
              <a:rPr lang="en-IN" dirty="0"/>
              <a:t> Processing Techniques (ICREST), 2021, pp. 243-247, </a:t>
            </a:r>
            <a:r>
              <a:rPr lang="en-IN" dirty="0" err="1"/>
              <a:t>doi</a:t>
            </a:r>
            <a:r>
              <a:rPr lang="en-IN" dirty="0"/>
              <a:t>: 10.1109/ICREST51555.2021.9331092.</a:t>
            </a:r>
          </a:p>
          <a:p>
            <a:pPr>
              <a:lnSpc>
                <a:spcPct val="150000"/>
              </a:lnSpc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C. </a:t>
            </a:r>
            <a:r>
              <a:rPr lang="en-IN" dirty="0" err="1"/>
              <a:t>Stolojescu-Crisan</a:t>
            </a:r>
            <a:r>
              <a:rPr lang="en-IN" dirty="0"/>
              <a:t>, B. -P. </a:t>
            </a:r>
            <a:r>
              <a:rPr lang="en-IN" dirty="0" err="1"/>
              <a:t>Butunoi</a:t>
            </a:r>
            <a:r>
              <a:rPr lang="en-IN" dirty="0"/>
              <a:t> and C. </a:t>
            </a:r>
            <a:r>
              <a:rPr lang="en-IN" dirty="0" err="1"/>
              <a:t>Crisan</a:t>
            </a:r>
            <a:r>
              <a:rPr lang="en-IN" dirty="0"/>
              <a:t>, "An IoT Based Smart Irrigation System,“</a:t>
            </a:r>
          </a:p>
          <a:p>
            <a:pPr>
              <a:lnSpc>
                <a:spcPct val="150000"/>
              </a:lnSpc>
            </a:pPr>
            <a:r>
              <a:rPr lang="en-IN" dirty="0"/>
              <a:t> in IEEE Consumer Electronics Magazine, </a:t>
            </a:r>
            <a:r>
              <a:rPr lang="en-IN" dirty="0" err="1"/>
              <a:t>doi</a:t>
            </a:r>
            <a:r>
              <a:rPr lang="en-IN" dirty="0"/>
              <a:t>: 10.1109/MCE.2021.3084123.</a:t>
            </a:r>
          </a:p>
          <a:p>
            <a:pPr>
              <a:lnSpc>
                <a:spcPct val="150000"/>
              </a:lnSpc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V. R. Balaji, V. </a:t>
            </a:r>
            <a:r>
              <a:rPr lang="en-IN" dirty="0" err="1"/>
              <a:t>Kalvinathan</a:t>
            </a:r>
            <a:r>
              <a:rPr lang="en-IN" dirty="0"/>
              <a:t>, A. </a:t>
            </a:r>
            <a:r>
              <a:rPr lang="en-IN" dirty="0" err="1"/>
              <a:t>Dheepanchakkravarthy</a:t>
            </a:r>
            <a:r>
              <a:rPr lang="en-IN" dirty="0"/>
              <a:t> and P. </a:t>
            </a:r>
            <a:r>
              <a:rPr lang="en-IN" dirty="0" err="1"/>
              <a:t>Muthuvel</a:t>
            </a:r>
            <a:r>
              <a:rPr lang="en-IN" dirty="0"/>
              <a:t>, "IoT Enabled Smart Irrigation System," </a:t>
            </a:r>
          </a:p>
          <a:p>
            <a:pPr>
              <a:lnSpc>
                <a:spcPct val="150000"/>
              </a:lnSpc>
            </a:pPr>
            <a:r>
              <a:rPr lang="en-IN" dirty="0"/>
              <a:t>2021 International Conference on Advancements in Electrical, Electronics, Communication, Computing and</a:t>
            </a:r>
          </a:p>
          <a:p>
            <a:pPr>
              <a:lnSpc>
                <a:spcPct val="150000"/>
              </a:lnSpc>
            </a:pPr>
            <a:r>
              <a:rPr lang="en-IN" dirty="0"/>
              <a:t> Automation (ICAECA), 2021, pp. 1-6, </a:t>
            </a:r>
            <a:r>
              <a:rPr lang="en-IN" dirty="0" err="1"/>
              <a:t>doi</a:t>
            </a:r>
            <a:r>
              <a:rPr lang="en-IN" dirty="0"/>
              <a:t>: 10.1109/ICAECA52838.2021.9675690.</a:t>
            </a:r>
          </a:p>
        </p:txBody>
      </p:sp>
    </p:spTree>
    <p:extLst>
      <p:ext uri="{BB962C8B-B14F-4D97-AF65-F5344CB8AC3E}">
        <p14:creationId xmlns:p14="http://schemas.microsoft.com/office/powerpoint/2010/main" val="439305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417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Theertha T</dc:creator>
  <cp:lastModifiedBy>Theertha T</cp:lastModifiedBy>
  <cp:revision>9</cp:revision>
  <dcterms:created xsi:type="dcterms:W3CDTF">2022-04-26T05:05:38Z</dcterms:created>
  <dcterms:modified xsi:type="dcterms:W3CDTF">2022-06-11T09:51:09Z</dcterms:modified>
</cp:coreProperties>
</file>