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5" r:id="rId5"/>
    <p:sldId id="260" r:id="rId6"/>
    <p:sldId id="261" r:id="rId7"/>
    <p:sldId id="268" r:id="rId8"/>
    <p:sldId id="263" r:id="rId9"/>
    <p:sldId id="264" r:id="rId10"/>
    <p:sldId id="265" r:id="rId11"/>
    <p:sldId id="266" r:id="rId12"/>
    <p:sldId id="269" r:id="rId13"/>
    <p:sldId id="276" r:id="rId14"/>
    <p:sldId id="277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654A9-8673-4EA4-B42A-0BFDF09D7F71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91860-07DD-4A7A-8756-9BCB6A08C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81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27A1-6853-98F0-7C68-AA47021B1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515E4-4701-44B2-62D2-F02449B5E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EF3E1-EB81-5F60-42F1-9AC3C32E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AD943-656C-440D-87C0-85289FEA939E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05B7E-89DD-37BE-12E3-F637A9D3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EC5F5-9970-94EF-4F79-02196882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48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EB8E-3664-288F-CD45-26E05302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A3F43-1F1A-37FC-120A-BE56C28BC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BA6C6-75F3-D6B8-076F-CACA51B1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D5B-DDF9-4E86-B5E8-6498E07BD04A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C393C-8445-D53A-8129-9DB03F35E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BFF9D-69E9-1708-598F-500FDC3B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26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07ADE7-C709-17EB-20E3-0EFE399EA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13A4B-B91B-35B0-3645-D13991FF3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FC423-14FC-FF46-3464-1F3CC255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02E1-5C0B-45E4-9B06-71F5A5A04FEA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CC4FF-A3CC-92D0-A513-2C647522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D3505-F462-1982-232C-F980F987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69229-C6BC-912A-D270-A48CA093A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9F347-B446-930B-D96B-77CF77CD5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943A9-4A52-B347-566C-37CEFC08C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4E9A-4959-4CF2-839D-61E089ED3F9C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6E86-8E03-15E2-1E27-6ECBD9F7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21360-6180-0562-3C90-B8F5B569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91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0570-6F8F-8952-1125-BAF7AFD7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631E4-FF72-33B8-2D61-716AAAE73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D8248-D2EE-248A-0408-4E3099D1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52D8-AA04-4E0E-A2F1-0404203A8C33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7D07-6E10-134F-DE98-1E196279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794C2-13B0-2ABB-3902-F9FECCCB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0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9ED0-0D83-6CF1-557E-55C54515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0B0E2-1FC6-8E24-FD8E-41A26EAA9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48197-F728-9C41-2000-F32124030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06C17-78F0-AA9B-66AC-3D43E169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334C-DDC4-4D81-9B34-F397EC7AF368}" type="datetime1">
              <a:rPr lang="en-IN" smtClean="0"/>
              <a:t>15-06-2022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EC3D2-329F-A1FC-5009-DC9E71A8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6F2F2-CE9D-0A2F-E3CE-5A9A29ED9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9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5C6C-C331-8313-78FD-3C066B480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F0B9B-61E7-81D1-3350-57FE846DB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B1EB6-9658-2DB9-D0C9-1F8C9ABDB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532E1-1CBB-B2BF-329D-D6EA5FDFD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D83B2-9C67-C453-92ED-3C4E9698E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BE4F8-E5B5-5AC4-E3DD-7B6ABEC2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A2BE-0343-437B-89A0-789B95407A96}" type="datetime1">
              <a:rPr lang="en-IN" smtClean="0"/>
              <a:t>15-06-2022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872C9-6E89-503B-5D3A-D5CEA93C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E7B4C0-2395-D0A7-9D76-653FB1D0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61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D93D-6BD2-669F-F7CF-8B6D2C0F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E0B62E-1EDA-FC09-103A-7F05A92BA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7512-2AAC-4B36-85D6-CD6C05252C50}" type="datetime1">
              <a:rPr lang="en-IN" smtClean="0"/>
              <a:t>15-06-2022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0CC2C-37A5-FCE9-4099-989F42D1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4BAF0-AB02-EC6D-0B31-B643F7C1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07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D593D-5A23-D08B-DA70-1226809E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57FA-2F6F-4540-8209-5B40A996A371}" type="datetime1">
              <a:rPr lang="en-IN" smtClean="0"/>
              <a:t>15-06-2022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49E760-7265-05A6-0EB8-E60A03F2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C8DE3-9509-9EF2-D81D-8E687182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18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04E48-F6EB-B4B5-8C0A-67FD730BE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D7ACC-492D-6FC2-4DDE-752656A58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5C8E7-7A03-B33E-0EDA-43E71AE7F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109D9-8FD4-6C7A-05BE-EBC2AA86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2667-4242-4F1D-A6B4-E5D9D7A0E057}" type="datetime1">
              <a:rPr lang="en-IN" smtClean="0"/>
              <a:t>15-06-2022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DB962-EFBA-874D-43B8-1E32B851E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872AD-A11D-DAF7-485D-6C358F31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70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DCC7-C36C-4056-0948-BAF205233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EA8C5F-5291-BCDF-912C-D526212E1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5ECC5-EAFE-C89C-05D6-60133C0BC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BA946-6994-532C-D2DB-8FAC160D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1FFB-BA9F-42A3-991E-B8D5A0A97309}" type="datetime1">
              <a:rPr lang="en-IN" smtClean="0"/>
              <a:t>15-06-2022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26826-44AC-467D-1403-278437A9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43801-DD8C-9252-7F79-F3FD9590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69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EEB99-77AC-222C-5E6D-3233A0E3E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12E1A-034C-8230-30A2-051554C26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3D1E3-1644-FA98-B6BA-5F4C7AC2D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2B98-2D2D-4D26-996D-40ECCB3B8D13}" type="datetime1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04DE0-1A15-55C3-C13A-7A906ED8E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708CA-F031-F996-E982-F7F2F84BF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C9011-1666-4CCF-A529-278AFF4FB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30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D4DE-D2DD-6973-D55A-EA0A168F84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3C872-5102-3F93-2F08-99FCEB5DFF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White Backgrounds, Free White Powerpoint Background - SlideBackground">
            <a:extLst>
              <a:ext uri="{FF2B5EF4-FFF2-40B4-BE49-F238E27FC236}">
                <a16:creationId xmlns:a16="http://schemas.microsoft.com/office/drawing/2014/main" id="{2FF0F68A-D516-3DB2-ADFF-A0CA02485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D61E17-67FE-C2D7-1A2F-A8DDA75B3420}"/>
              </a:ext>
            </a:extLst>
          </p:cNvPr>
          <p:cNvSpPr txBox="1"/>
          <p:nvPr/>
        </p:nvSpPr>
        <p:spPr>
          <a:xfrm>
            <a:off x="2636192" y="1931958"/>
            <a:ext cx="62741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/>
              <a:t>SMART IRRIGATION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394C89-B4EB-63C9-126F-917632FB650C}"/>
              </a:ext>
            </a:extLst>
          </p:cNvPr>
          <p:cNvSpPr txBox="1"/>
          <p:nvPr/>
        </p:nvSpPr>
        <p:spPr>
          <a:xfrm>
            <a:off x="8610600" y="4812304"/>
            <a:ext cx="3430747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ea typeface="Adobe Fan Heiti Std B" panose="020B0700000000000000" pitchFamily="34" charset="-128"/>
              </a:rPr>
              <a:t>Submitted by :     THEERTHA T.</a:t>
            </a:r>
          </a:p>
          <a:p>
            <a:pPr>
              <a:lnSpc>
                <a:spcPct val="150000"/>
              </a:lnSpc>
            </a:pPr>
            <a:r>
              <a:rPr lang="en-IN" b="1" dirty="0">
                <a:ea typeface="Adobe Fan Heiti Std B" panose="020B0700000000000000" pitchFamily="34" charset="-128"/>
              </a:rPr>
              <a:t>	              MCA S4</a:t>
            </a:r>
          </a:p>
          <a:p>
            <a:pPr>
              <a:lnSpc>
                <a:spcPct val="150000"/>
              </a:lnSpc>
            </a:pPr>
            <a:r>
              <a:rPr lang="en-IN" b="1" dirty="0">
                <a:ea typeface="Adobe Fan Heiti Std B" panose="020B0700000000000000" pitchFamily="34" charset="-128"/>
              </a:rPr>
              <a:t>	              TVE20MCA-2055</a:t>
            </a:r>
          </a:p>
          <a:p>
            <a:pPr>
              <a:lnSpc>
                <a:spcPct val="150000"/>
              </a:lnSpc>
            </a:pPr>
            <a:endParaRPr lang="en-IN" dirty="0">
              <a:ea typeface="Adobe Fan Heiti Std B" panose="020B07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5621F1-2A20-5FF1-2A36-79702DFBCD81}"/>
              </a:ext>
            </a:extLst>
          </p:cNvPr>
          <p:cNvSpPr txBox="1"/>
          <p:nvPr/>
        </p:nvSpPr>
        <p:spPr>
          <a:xfrm>
            <a:off x="487765" y="5149820"/>
            <a:ext cx="3411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ea typeface="Adobe Fan Heiti Std B" panose="020B0700000000000000" pitchFamily="34" charset="-128"/>
              </a:rPr>
              <a:t>Project Guide : Sreerekha V. 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D05D7-6569-50D7-679D-D7E089CA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BE1F79C-BA1C-1AA4-61A5-923C709B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488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4227-98E2-311F-4BE1-ECFD4BB4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D336959-2201-A360-93B8-06977251D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707" y="2524713"/>
            <a:ext cx="5096586" cy="2953162"/>
          </a:xfrm>
        </p:spPr>
      </p:pic>
      <p:pic>
        <p:nvPicPr>
          <p:cNvPr id="4" name="Picture 2" descr="White Backgrounds, Free White Powerpoint Background - SlideBackground">
            <a:extLst>
              <a:ext uri="{FF2B5EF4-FFF2-40B4-BE49-F238E27FC236}">
                <a16:creationId xmlns:a16="http://schemas.microsoft.com/office/drawing/2014/main" id="{7169C071-7D74-91C8-60CB-19099891D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283CA-FBE2-D45D-7BD1-D5FEC96F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E0AEE-1EE6-98E8-9CFE-F519C05C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10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5307AA-E219-E20F-D896-745C52AD3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471" y="874058"/>
            <a:ext cx="9170893" cy="548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88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4434-2719-5559-97C2-A68F38EF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7114A-9F13-840F-15C5-E8E9328DC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White Backgrounds, Free White Powerpoint Background - SlideBackground">
            <a:extLst>
              <a:ext uri="{FF2B5EF4-FFF2-40B4-BE49-F238E27FC236}">
                <a16:creationId xmlns:a16="http://schemas.microsoft.com/office/drawing/2014/main" id="{3B1922A5-DF93-52A4-9BDD-1EF814A2D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0A5A5-2A30-1903-0C28-2996832E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D98D7-7DFE-8C36-1883-AAFBF247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11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8D48C-4394-4318-187F-5D15F088B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98" y="875950"/>
            <a:ext cx="10925602" cy="548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70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4734A-E5F9-7B8F-EFEC-B01AB1D3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89165-A9B5-E3C7-C0EC-4A405072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12</a:t>
            </a:fld>
            <a:endParaRPr lang="en-I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B41D16C-B781-D12E-A77B-E68112BE0522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B4F91EC-3A3C-A6F2-529B-23371D6FF5F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7C9011-1666-4CCF-A529-278AFF4FB865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C0693D-36A2-5904-5CD7-BAB3A2AF0751}"/>
              </a:ext>
            </a:extLst>
          </p:cNvPr>
          <p:cNvSpPr/>
          <p:nvPr/>
        </p:nvSpPr>
        <p:spPr>
          <a:xfrm>
            <a:off x="1120589" y="1247168"/>
            <a:ext cx="1999129" cy="10219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START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1E2ED3B-77E9-D387-A93A-2F3A8BA52311}"/>
              </a:ext>
            </a:extLst>
          </p:cNvPr>
          <p:cNvSpPr/>
          <p:nvPr/>
        </p:nvSpPr>
        <p:spPr>
          <a:xfrm>
            <a:off x="1120589" y="2823882"/>
            <a:ext cx="2097741" cy="12102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CHECK MOISTURE CONTENT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C415DF1B-B150-3C1F-76F6-461E2F84454F}"/>
              </a:ext>
            </a:extLst>
          </p:cNvPr>
          <p:cNvSpPr/>
          <p:nvPr/>
        </p:nvSpPr>
        <p:spPr>
          <a:xfrm>
            <a:off x="1234888" y="4465777"/>
            <a:ext cx="1869142" cy="1904019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tx1"/>
                </a:solidFill>
              </a:rPr>
              <a:t>MOISTURE&lt;THRESHOLD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210D5C-69C1-A2F3-B1B9-27A030158E60}"/>
              </a:ext>
            </a:extLst>
          </p:cNvPr>
          <p:cNvCxnSpPr/>
          <p:nvPr/>
        </p:nvCxnSpPr>
        <p:spPr>
          <a:xfrm>
            <a:off x="2120153" y="2269145"/>
            <a:ext cx="0" cy="554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BCD5B2-5770-85BD-FFB1-951AD7948811}"/>
              </a:ext>
            </a:extLst>
          </p:cNvPr>
          <p:cNvCxnSpPr>
            <a:stCxn id="11" idx="2"/>
          </p:cNvCxnSpPr>
          <p:nvPr/>
        </p:nvCxnSpPr>
        <p:spPr>
          <a:xfrm flipH="1">
            <a:off x="2169459" y="4034117"/>
            <a:ext cx="1" cy="461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38087E1-1824-1047-D348-722AE3FC0D8B}"/>
              </a:ext>
            </a:extLst>
          </p:cNvPr>
          <p:cNvSpPr/>
          <p:nvPr/>
        </p:nvSpPr>
        <p:spPr>
          <a:xfrm>
            <a:off x="7315200" y="1247168"/>
            <a:ext cx="2420471" cy="9043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ALERT THE USER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6539BE68-AC4E-4EEF-1D24-144C60A75531}"/>
              </a:ext>
            </a:extLst>
          </p:cNvPr>
          <p:cNvSpPr/>
          <p:nvPr/>
        </p:nvSpPr>
        <p:spPr>
          <a:xfrm>
            <a:off x="7676029" y="2592062"/>
            <a:ext cx="1869142" cy="1904019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MOISTURE</a:t>
            </a:r>
          </a:p>
          <a:p>
            <a:pPr algn="ctr"/>
            <a:r>
              <a:rPr lang="en-IN" sz="1200" b="1" dirty="0">
                <a:solidFill>
                  <a:schemeClr val="tx1"/>
                </a:solidFill>
              </a:rPr>
              <a:t>&gt;=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</a:rPr>
              <a:t>THRESHOLD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4C922C-D8B5-4442-3832-8841C65FFDCB}"/>
              </a:ext>
            </a:extLst>
          </p:cNvPr>
          <p:cNvSpPr/>
          <p:nvPr/>
        </p:nvSpPr>
        <p:spPr>
          <a:xfrm>
            <a:off x="7561729" y="4936614"/>
            <a:ext cx="2420471" cy="9043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STOP WATER PUMP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AD54D3-F9AF-1CAA-C612-6D9B0C6971D1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610600" y="2151529"/>
            <a:ext cx="0" cy="44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911084-18B9-41B6-6F79-EBDB2A2BB96A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8610600" y="4496081"/>
            <a:ext cx="0" cy="44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596A70D-D96C-4BAA-7D54-C98D3F3B2C3D}"/>
              </a:ext>
            </a:extLst>
          </p:cNvPr>
          <p:cNvCxnSpPr/>
          <p:nvPr/>
        </p:nvCxnSpPr>
        <p:spPr>
          <a:xfrm>
            <a:off x="309282" y="1758156"/>
            <a:ext cx="0" cy="3630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8D4C142-0162-C7CC-3EA2-D391A22D5123}"/>
              </a:ext>
            </a:extLst>
          </p:cNvPr>
          <p:cNvCxnSpPr>
            <a:endCxn id="12" idx="1"/>
          </p:cNvCxnSpPr>
          <p:nvPr/>
        </p:nvCxnSpPr>
        <p:spPr>
          <a:xfrm>
            <a:off x="336176" y="5388794"/>
            <a:ext cx="898712" cy="28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BF7261D-822C-D14F-D826-1A3C7BC81065}"/>
              </a:ext>
            </a:extLst>
          </p:cNvPr>
          <p:cNvCxnSpPr>
            <a:endCxn id="10" idx="2"/>
          </p:cNvCxnSpPr>
          <p:nvPr/>
        </p:nvCxnSpPr>
        <p:spPr>
          <a:xfrm>
            <a:off x="309282" y="1758156"/>
            <a:ext cx="8113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380535D-3ECE-4D12-7E7B-D748912ED8D8}"/>
              </a:ext>
            </a:extLst>
          </p:cNvPr>
          <p:cNvCxnSpPr>
            <a:stCxn id="12" idx="3"/>
          </p:cNvCxnSpPr>
          <p:nvPr/>
        </p:nvCxnSpPr>
        <p:spPr>
          <a:xfrm flipV="1">
            <a:off x="3104030" y="5417786"/>
            <a:ext cx="160244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9424808-CA25-87D9-8D7D-14AA0021A6C2}"/>
              </a:ext>
            </a:extLst>
          </p:cNvPr>
          <p:cNvCxnSpPr>
            <a:cxnSpLocks/>
          </p:cNvCxnSpPr>
          <p:nvPr/>
        </p:nvCxnSpPr>
        <p:spPr>
          <a:xfrm flipH="1" flipV="1">
            <a:off x="4719918" y="1758156"/>
            <a:ext cx="13447" cy="3659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CF49B59-C55A-0351-FC2F-07660082309A}"/>
              </a:ext>
            </a:extLst>
          </p:cNvPr>
          <p:cNvCxnSpPr>
            <a:endCxn id="17" idx="1"/>
          </p:cNvCxnSpPr>
          <p:nvPr/>
        </p:nvCxnSpPr>
        <p:spPr>
          <a:xfrm flipV="1">
            <a:off x="4706471" y="1699349"/>
            <a:ext cx="2608729" cy="58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8F8E9A9-5F53-C7A4-4EDA-4DEED33B562B}"/>
              </a:ext>
            </a:extLst>
          </p:cNvPr>
          <p:cNvCxnSpPr>
            <a:stCxn id="18" idx="3"/>
          </p:cNvCxnSpPr>
          <p:nvPr/>
        </p:nvCxnSpPr>
        <p:spPr>
          <a:xfrm flipV="1">
            <a:off x="9545171" y="3544071"/>
            <a:ext cx="157554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ABCA57D-45F6-5B87-1AB1-8D2BC0704B01}"/>
              </a:ext>
            </a:extLst>
          </p:cNvPr>
          <p:cNvCxnSpPr/>
          <p:nvPr/>
        </p:nvCxnSpPr>
        <p:spPr>
          <a:xfrm flipV="1">
            <a:off x="11112976" y="1758156"/>
            <a:ext cx="0" cy="181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CD17AB4-6193-60FD-1F55-17F84A6982B1}"/>
              </a:ext>
            </a:extLst>
          </p:cNvPr>
          <p:cNvCxnSpPr/>
          <p:nvPr/>
        </p:nvCxnSpPr>
        <p:spPr>
          <a:xfrm flipH="1">
            <a:off x="9735671" y="1758156"/>
            <a:ext cx="1385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F7371B4-5B6B-4A07-F84C-F94CF4BEF018}"/>
              </a:ext>
            </a:extLst>
          </p:cNvPr>
          <p:cNvSpPr txBox="1"/>
          <p:nvPr/>
        </p:nvSpPr>
        <p:spPr>
          <a:xfrm>
            <a:off x="336176" y="325418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NO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5181FD5-1ED1-2AC0-1419-97DADEB096EF}"/>
              </a:ext>
            </a:extLst>
          </p:cNvPr>
          <p:cNvSpPr txBox="1"/>
          <p:nvPr/>
        </p:nvSpPr>
        <p:spPr>
          <a:xfrm>
            <a:off x="4818530" y="3204143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46D424-3A49-F2FA-C2F0-324016410982}"/>
              </a:ext>
            </a:extLst>
          </p:cNvPr>
          <p:cNvSpPr txBox="1"/>
          <p:nvPr/>
        </p:nvSpPr>
        <p:spPr>
          <a:xfrm>
            <a:off x="10373286" y="2448746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NO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06CE55-0E05-9AB0-AC7C-F757F506E4EF}"/>
              </a:ext>
            </a:extLst>
          </p:cNvPr>
          <p:cNvSpPr txBox="1"/>
          <p:nvPr/>
        </p:nvSpPr>
        <p:spPr>
          <a:xfrm>
            <a:off x="8953501" y="4407128"/>
            <a:ext cx="8236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YES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5A8F60-C44F-4366-CAD9-D525065DDD2D}"/>
              </a:ext>
            </a:extLst>
          </p:cNvPr>
          <p:cNvSpPr txBox="1"/>
          <p:nvPr/>
        </p:nvSpPr>
        <p:spPr>
          <a:xfrm>
            <a:off x="4038600" y="346364"/>
            <a:ext cx="2433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192364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FC48B-3081-DA6B-6F14-48F108C6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9B70AEE1-6048-2E24-76B5-2A636FB4E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221" y="1825625"/>
            <a:ext cx="7135558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6EF48-6AED-12F7-D218-487C9A543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54B24-D51A-892E-5A99-4DD143EA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13</a:t>
            </a:fld>
            <a:endParaRPr lang="en-IN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00A6B46D-7A85-BCB1-7C1E-751389AD61E8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7D96F25-022B-50F3-49EB-6239680CE2C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7C9011-1666-4CCF-A529-278AFF4FB865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175BF66-E8CA-C865-8ECE-A99D45033504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81E63C26-E42A-5ED9-BE37-030A7449928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7C9011-1666-4CCF-A529-278AFF4FB865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B066C9DC-4E6E-AD0D-0079-C339621FC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707" y="2524713"/>
            <a:ext cx="5096586" cy="2953162"/>
          </a:xfrm>
          <a:prstGeom prst="rect">
            <a:avLst/>
          </a:prstGeom>
        </p:spPr>
      </p:pic>
      <p:pic>
        <p:nvPicPr>
          <p:cNvPr id="12" name="Picture 2" descr="White Backgrounds, Free White Powerpoint Background - SlideBackground">
            <a:extLst>
              <a:ext uri="{FF2B5EF4-FFF2-40B4-BE49-F238E27FC236}">
                <a16:creationId xmlns:a16="http://schemas.microsoft.com/office/drawing/2014/main" id="{61869424-6738-5435-802D-F877E87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9F49ABC-0367-0B40-99FD-B9DB72A365B7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DC02000-8C21-7AB0-0C9A-30C6714ED8B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7C9011-1666-4CCF-A529-278AFF4FB865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AD84B1-D041-8F2E-88FA-4D473B330C07}"/>
              </a:ext>
            </a:extLst>
          </p:cNvPr>
          <p:cNvSpPr/>
          <p:nvPr/>
        </p:nvSpPr>
        <p:spPr>
          <a:xfrm>
            <a:off x="0" y="-24840"/>
            <a:ext cx="6010836" cy="8854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SCREENSHOT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595CFF7-C252-C4C5-F1D9-6E68386D3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440" y="860612"/>
            <a:ext cx="7955559" cy="535921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5081A47-35EE-D1F8-BFD7-30646120174F}"/>
              </a:ext>
            </a:extLst>
          </p:cNvPr>
          <p:cNvSpPr txBox="1"/>
          <p:nvPr/>
        </p:nvSpPr>
        <p:spPr>
          <a:xfrm>
            <a:off x="671173" y="3103643"/>
            <a:ext cx="2532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WHEN SOIL IS DRY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609223-25AF-06B0-8B3D-3BEB1F8A7656}"/>
              </a:ext>
            </a:extLst>
          </p:cNvPr>
          <p:cNvCxnSpPr/>
          <p:nvPr/>
        </p:nvCxnSpPr>
        <p:spPr>
          <a:xfrm flipH="1" flipV="1">
            <a:off x="5219700" y="3911600"/>
            <a:ext cx="1854200" cy="8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8B66CE3-27A4-E18C-91C9-5B01341EB443}"/>
              </a:ext>
            </a:extLst>
          </p:cNvPr>
          <p:cNvSpPr/>
          <p:nvPr/>
        </p:nvSpPr>
        <p:spPr>
          <a:xfrm>
            <a:off x="7123043" y="3764454"/>
            <a:ext cx="1398289" cy="6936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tx1"/>
              </a:solidFill>
            </a:endParaRPr>
          </a:p>
          <a:p>
            <a:pPr algn="ctr"/>
            <a:r>
              <a:rPr lang="en-IN" sz="1600" dirty="0">
                <a:solidFill>
                  <a:schemeClr val="tx1"/>
                </a:solidFill>
              </a:rPr>
              <a:t>Alert Message</a:t>
            </a:r>
          </a:p>
          <a:p>
            <a:pPr algn="ctr"/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9F05E16-F840-2B04-0D9C-2D1F20AC8295}"/>
              </a:ext>
            </a:extLst>
          </p:cNvPr>
          <p:cNvSpPr/>
          <p:nvPr/>
        </p:nvSpPr>
        <p:spPr>
          <a:xfrm>
            <a:off x="6489700" y="5129974"/>
            <a:ext cx="1663700" cy="8350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A804270-04ED-15FF-4744-A138A3E5CA77}"/>
              </a:ext>
            </a:extLst>
          </p:cNvPr>
          <p:cNvCxnSpPr>
            <a:stCxn id="28" idx="2"/>
          </p:cNvCxnSpPr>
          <p:nvPr/>
        </p:nvCxnSpPr>
        <p:spPr>
          <a:xfrm flipH="1" flipV="1">
            <a:off x="4737100" y="5372100"/>
            <a:ext cx="1752600" cy="175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2B8FE54-5FDA-DB3F-E799-BAED8EC7D9F9}"/>
              </a:ext>
            </a:extLst>
          </p:cNvPr>
          <p:cNvSpPr txBox="1"/>
          <p:nvPr/>
        </p:nvSpPr>
        <p:spPr>
          <a:xfrm>
            <a:off x="6896553" y="5228898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Sensing </a:t>
            </a:r>
          </a:p>
          <a:p>
            <a:pPr algn="ctr"/>
            <a:r>
              <a:rPr lang="en-IN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165766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5D41-F54E-6E08-3774-B3A3FDF16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2C60185-B2E4-9E4C-128C-C0503D391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025" y="1825625"/>
            <a:ext cx="2123949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85BDB-0768-74D6-E7C2-099C77DD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3924D-47E9-C2F7-2ABE-7271091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14</a:t>
            </a:fld>
            <a:endParaRPr lang="en-IN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81878E8-5360-B7FB-5E67-97AD5177BA59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8C9E4792-38E1-BDC7-CE05-2E30BA7ED6F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7C9011-1666-4CCF-A529-278AFF4FB865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2B627536-2327-91E5-9CF6-95BF0A9F6A68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96C0BFB-BFBF-4080-AD62-58DF63B031B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7C9011-1666-4CCF-A529-278AFF4FB865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338A5B51-3FEE-8F86-3441-83A89C38B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707" y="2524713"/>
            <a:ext cx="5096586" cy="2953162"/>
          </a:xfrm>
          <a:prstGeom prst="rect">
            <a:avLst/>
          </a:prstGeom>
        </p:spPr>
      </p:pic>
      <p:pic>
        <p:nvPicPr>
          <p:cNvPr id="11" name="Picture 2" descr="White Backgrounds, Free White Powerpoint Background - SlideBackground">
            <a:extLst>
              <a:ext uri="{FF2B5EF4-FFF2-40B4-BE49-F238E27FC236}">
                <a16:creationId xmlns:a16="http://schemas.microsoft.com/office/drawing/2014/main" id="{155E8861-B40E-8047-71CA-3C23D38CB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7676595-6EC8-2E74-E6A2-A5F667B80578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804D9B7-E09B-ADBE-7C01-45251B8F4D93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7C9011-1666-4CCF-A529-278AFF4FB865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D105E04-DA93-36D1-F239-C6B077EEE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566" y="949841"/>
            <a:ext cx="4114800" cy="532765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8B01846-3EC9-DC71-A460-CAF00384FBE7}"/>
              </a:ext>
            </a:extLst>
          </p:cNvPr>
          <p:cNvSpPr txBox="1"/>
          <p:nvPr/>
        </p:nvSpPr>
        <p:spPr>
          <a:xfrm>
            <a:off x="1061974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accent5">
                    <a:lumMod val="50000"/>
                  </a:schemeClr>
                </a:solidFill>
              </a:rPr>
              <a:t>WHEN SOIL IS WET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1558279-7AA4-64C9-FB75-F0BC3D2FD70D}"/>
              </a:ext>
            </a:extLst>
          </p:cNvPr>
          <p:cNvSpPr/>
          <p:nvPr/>
        </p:nvSpPr>
        <p:spPr>
          <a:xfrm>
            <a:off x="7267025" y="3927515"/>
            <a:ext cx="1398289" cy="6936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tx1"/>
              </a:solidFill>
            </a:endParaRPr>
          </a:p>
          <a:p>
            <a:pPr algn="ctr"/>
            <a:r>
              <a:rPr lang="en-IN" sz="1600" dirty="0">
                <a:solidFill>
                  <a:schemeClr val="tx1"/>
                </a:solidFill>
              </a:rPr>
              <a:t>Alert Message</a:t>
            </a:r>
          </a:p>
          <a:p>
            <a:pPr algn="ctr"/>
            <a:endParaRPr lang="en-IN" sz="16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749D03-EB2B-9C51-523E-0AEB3FAA77F8}"/>
              </a:ext>
            </a:extLst>
          </p:cNvPr>
          <p:cNvCxnSpPr>
            <a:stCxn id="32" idx="2"/>
          </p:cNvCxnSpPr>
          <p:nvPr/>
        </p:nvCxnSpPr>
        <p:spPr>
          <a:xfrm flipH="1">
            <a:off x="6197600" y="4274344"/>
            <a:ext cx="1069425" cy="28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4A0D4C0-2733-FDBA-8E91-54F777D9A351}"/>
              </a:ext>
            </a:extLst>
          </p:cNvPr>
          <p:cNvSpPr/>
          <p:nvPr/>
        </p:nvSpPr>
        <p:spPr>
          <a:xfrm>
            <a:off x="7021976" y="5162322"/>
            <a:ext cx="1663700" cy="8350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Sensing value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609EE3-843E-3766-BBE2-0483FF9DC3BB}"/>
              </a:ext>
            </a:extLst>
          </p:cNvPr>
          <p:cNvCxnSpPr/>
          <p:nvPr/>
        </p:nvCxnSpPr>
        <p:spPr>
          <a:xfrm flipH="1" flipV="1">
            <a:off x="5562600" y="5519613"/>
            <a:ext cx="1409700" cy="37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69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4E5C-857F-F96C-8FB4-BBCDE8A0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1EB29-0D22-ADA8-4CBF-FB60573A2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AAB44-5B17-BD8D-66B3-5F9FFCE5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9E5A-506D-92EB-8F3D-942D96F2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15</a:t>
            </a:fld>
            <a:endParaRPr lang="en-IN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6DFE0DA-5E61-C0DE-CE7A-072EC369DBD9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35ECC71-8577-C08A-6B8C-9790F0C7189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7C9011-1666-4CCF-A529-278AFF4FB865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23A373-97C6-FB0F-B855-2DA7B0489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707" y="2524713"/>
            <a:ext cx="5096586" cy="2953162"/>
          </a:xfrm>
          <a:prstGeom prst="rect">
            <a:avLst/>
          </a:prstGeom>
        </p:spPr>
      </p:pic>
      <p:pic>
        <p:nvPicPr>
          <p:cNvPr id="9" name="Picture 2" descr="White Backgrounds, Free White Powerpoint Background - SlideBackground">
            <a:extLst>
              <a:ext uri="{FF2B5EF4-FFF2-40B4-BE49-F238E27FC236}">
                <a16:creationId xmlns:a16="http://schemas.microsoft.com/office/drawing/2014/main" id="{506E6D95-6DC1-BD99-A678-884B6D54C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0F94D2A-2F89-21F1-B885-6C383D8DFED5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F860F61-FCE8-9561-CC11-AA4E0081A90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7C9011-1666-4CCF-A529-278AFF4FB865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257C9F-B9E5-8205-06D8-BF541FEBF62A}"/>
              </a:ext>
            </a:extLst>
          </p:cNvPr>
          <p:cNvSpPr/>
          <p:nvPr/>
        </p:nvSpPr>
        <p:spPr>
          <a:xfrm>
            <a:off x="0" y="-24840"/>
            <a:ext cx="6010836" cy="8854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TIMELINE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031EA4-AFD9-7700-0621-7D6FB3DFE6C9}"/>
              </a:ext>
            </a:extLst>
          </p:cNvPr>
          <p:cNvSpPr txBox="1"/>
          <p:nvPr/>
        </p:nvSpPr>
        <p:spPr>
          <a:xfrm>
            <a:off x="838200" y="1465343"/>
            <a:ext cx="8271239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Till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12/05/2022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, completed soil moisture sensing.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Till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1/06/2022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,  completed working of motor.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Till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7/06/2022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,  completed working of motor based on the value of sensor.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Till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14/07/2022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, completed WiFi connection.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C00000"/>
                </a:solidFill>
              </a:rPr>
              <a:t>By </a:t>
            </a:r>
            <a:r>
              <a:rPr lang="en-IN" sz="2000" b="1" dirty="0">
                <a:solidFill>
                  <a:srgbClr val="C00000"/>
                </a:solidFill>
              </a:rPr>
              <a:t>20/07/2022</a:t>
            </a:r>
            <a:r>
              <a:rPr lang="en-IN" sz="2000" dirty="0">
                <a:solidFill>
                  <a:srgbClr val="C00000"/>
                </a:solidFill>
              </a:rPr>
              <a:t> , water plants based on the sensing value.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C00000"/>
                </a:solidFill>
              </a:rPr>
              <a:t>By </a:t>
            </a:r>
            <a:r>
              <a:rPr lang="en-IN" sz="2000" b="1" dirty="0">
                <a:solidFill>
                  <a:srgbClr val="C00000"/>
                </a:solidFill>
              </a:rPr>
              <a:t>25/07/2022</a:t>
            </a:r>
            <a:r>
              <a:rPr lang="en-IN" sz="2000" dirty="0">
                <a:solidFill>
                  <a:srgbClr val="C00000"/>
                </a:solidFill>
              </a:rPr>
              <a:t>, create android application for customizing settings.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C00000"/>
                </a:solidFill>
              </a:rPr>
              <a:t>By </a:t>
            </a:r>
            <a:r>
              <a:rPr lang="en-IN" sz="2000" b="1" dirty="0">
                <a:solidFill>
                  <a:srgbClr val="C00000"/>
                </a:solidFill>
              </a:rPr>
              <a:t>30/07/2022</a:t>
            </a:r>
            <a:r>
              <a:rPr lang="en-IN" sz="2000" dirty="0">
                <a:solidFill>
                  <a:srgbClr val="C00000"/>
                </a:solidFill>
              </a:rPr>
              <a:t>, working of motor based on android app.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C00000"/>
                </a:solidFill>
              </a:rPr>
              <a:t>By </a:t>
            </a:r>
            <a:r>
              <a:rPr lang="en-IN" sz="2000" b="1" dirty="0">
                <a:solidFill>
                  <a:srgbClr val="C00000"/>
                </a:solidFill>
              </a:rPr>
              <a:t>8/08/2022</a:t>
            </a:r>
            <a:r>
              <a:rPr lang="en-IN" sz="2000" dirty="0">
                <a:solidFill>
                  <a:srgbClr val="C00000"/>
                </a:solidFill>
              </a:rPr>
              <a:t>, completion of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25811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A0E9-A49D-AA16-219A-E169926E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E2279-D195-2914-AA27-77F0E254C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DE6B2-008D-8A64-3821-5B28A5BC4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98989-16D3-BDC7-757D-C49D6291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16</a:t>
            </a:fld>
            <a:endParaRPr lang="en-IN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09CB8EC-EA04-0278-E4FC-DF9C1922BBD4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3C92066-1A75-5BEF-255C-DE588F5730A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7C9011-1666-4CCF-A529-278AFF4FB865}" type="slidenum">
              <a:rPr lang="en-IN" smtClean="0"/>
              <a:pPr/>
              <a:t>16</a:t>
            </a:fld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8DAD88-B19A-61E8-81B6-188F207C0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707" y="2524713"/>
            <a:ext cx="5096586" cy="2953162"/>
          </a:xfrm>
          <a:prstGeom prst="rect">
            <a:avLst/>
          </a:prstGeom>
        </p:spPr>
      </p:pic>
      <p:pic>
        <p:nvPicPr>
          <p:cNvPr id="9" name="Picture 2" descr="White Backgrounds, Free White Powerpoint Background - SlideBackground">
            <a:extLst>
              <a:ext uri="{FF2B5EF4-FFF2-40B4-BE49-F238E27FC236}">
                <a16:creationId xmlns:a16="http://schemas.microsoft.com/office/drawing/2014/main" id="{04EE0126-70B2-77FB-1B95-E9883D6AE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E804493-D8AC-0FDD-2825-EAE5E28DA362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7987472-47C1-844A-3B6D-0D2C020B56A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7C9011-1666-4CCF-A529-278AFF4FB865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B57D1B-67C1-F59F-EB0C-718FD72736DE}"/>
              </a:ext>
            </a:extLst>
          </p:cNvPr>
          <p:cNvSpPr/>
          <p:nvPr/>
        </p:nvSpPr>
        <p:spPr>
          <a:xfrm>
            <a:off x="0" y="-24840"/>
            <a:ext cx="6010836" cy="8854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9DB4CC-1F3D-DCA5-3119-4BE8BB9C384C}"/>
              </a:ext>
            </a:extLst>
          </p:cNvPr>
          <p:cNvSpPr txBox="1"/>
          <p:nvPr/>
        </p:nvSpPr>
        <p:spPr>
          <a:xfrm>
            <a:off x="1317812" y="1825625"/>
            <a:ext cx="10710176" cy="3383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2200" dirty="0"/>
              <a:t>Smart irrigation is a water irrigation system using IoT.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2200" dirty="0"/>
              <a:t>Here a sensor is placed on the soil to sense the moisture.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2200" dirty="0"/>
              <a:t>If the sensed value is lesser than the threshold value, alert is sent to the user.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2200" dirty="0"/>
              <a:t>And there by, User turns ON the motor.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2200" dirty="0"/>
              <a:t>When the sensed value is greater than the threshold value, motor gets OFF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650278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958B-C004-1C16-F1D9-8600712F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1ED17-536D-47AA-4AC0-0BCE6E9D8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5752C-181A-36B9-38FC-7F80E4A53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B9D1E-F311-6D98-F920-B1C01B4D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17</a:t>
            </a:fld>
            <a:endParaRPr lang="en-IN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DFB1138-4DAB-3F20-36C8-0020CDE95BF9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FA93731E-016F-2856-4026-980831C07EB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7C9011-1666-4CCF-A529-278AFF4FB865}" type="slidenum">
              <a:rPr lang="en-IN" smtClean="0"/>
              <a:pPr/>
              <a:t>17</a:t>
            </a:fld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D64D7B-C9AA-C710-7420-18515F3A3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707" y="2524713"/>
            <a:ext cx="5096586" cy="2953162"/>
          </a:xfrm>
          <a:prstGeom prst="rect">
            <a:avLst/>
          </a:prstGeom>
        </p:spPr>
      </p:pic>
      <p:pic>
        <p:nvPicPr>
          <p:cNvPr id="9" name="Picture 2" descr="White Backgrounds, Free White Powerpoint Background - SlideBackground">
            <a:extLst>
              <a:ext uri="{FF2B5EF4-FFF2-40B4-BE49-F238E27FC236}">
                <a16:creationId xmlns:a16="http://schemas.microsoft.com/office/drawing/2014/main" id="{68F63039-E069-B040-7C50-04D86D060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B2B853A-3B05-C584-DAD5-2D099EAD4C93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4E5A77C-E1E0-B794-5C5F-F67E4230E40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7C9011-1666-4CCF-A529-278AFF4FB865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BEEC38-1059-706E-F95A-7035E9C1D0B1}"/>
              </a:ext>
            </a:extLst>
          </p:cNvPr>
          <p:cNvSpPr/>
          <p:nvPr/>
        </p:nvSpPr>
        <p:spPr>
          <a:xfrm>
            <a:off x="0" y="-24840"/>
            <a:ext cx="6010836" cy="8854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32B084-9ECD-B92E-FE92-1419C5446706}"/>
              </a:ext>
            </a:extLst>
          </p:cNvPr>
          <p:cNvSpPr txBox="1"/>
          <p:nvPr/>
        </p:nvSpPr>
        <p:spPr>
          <a:xfrm>
            <a:off x="364081" y="1795089"/>
            <a:ext cx="12007582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M. Rohith, R. Sainivedhana and N. Sabiyath Fatima, "IoT Enabled Smart Farming and Irrigation System," </a:t>
            </a:r>
            <a:r>
              <a:rPr lang="en-IN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2021 </a:t>
            </a:r>
          </a:p>
          <a:p>
            <a:r>
              <a:rPr lang="en-IN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5th International Conference on Intelligent Computing and Control Systems (ICICCS)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2021, pp. 434-439, doi: </a:t>
            </a: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10.1109/ICICCS51141.2021.9432085.</a:t>
            </a:r>
          </a:p>
          <a:p>
            <a:endParaRPr lang="en-I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I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M. Mayuree, P. Aishwarya and A. Bagubali, "Automatic Plant Watering System," </a:t>
            </a:r>
            <a:r>
              <a:rPr lang="en-IN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2019 International Conference</a:t>
            </a:r>
          </a:p>
          <a:p>
            <a:r>
              <a:rPr lang="en-IN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on Vision Towards Emerging Trends in Communication and Networking (ViTECoN)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2019, pp. 1-3, doi: </a:t>
            </a: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10.1109/ViTECoN.2019.8899452.</a:t>
            </a:r>
          </a:p>
          <a:p>
            <a:endParaRPr lang="en-I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en-I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J. Karpagam, I. I. Merlin, P. Bavithra and J. Kousalya, "Smart Irrigation System Using IoT," 2020 6th International </a:t>
            </a: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Conference on Advanced Computing and Communication Systems (ICACCS), 2020, pp. 1292-1295, doi: </a:t>
            </a: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10.1109/ICACCS48705.2020.9074201.</a:t>
            </a:r>
          </a:p>
          <a:p>
            <a:endParaRPr lang="en-I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en-I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I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I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en-I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I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I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968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BD2A8-C3CC-B921-079D-3C49DEDC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AC31D-4F6E-DEE4-2E27-A2E745136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948A7-163E-ECF9-EEE0-DD7148E6E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45CD4-64B2-7136-73C6-D20ED91D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18</a:t>
            </a:fld>
            <a:endParaRPr lang="en-IN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29A24F6-F1FE-A849-4C52-4B2580B7CFFF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5D97507-ACA7-4106-B4E3-D5A7EF963AE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7C9011-1666-4CCF-A529-278AFF4FB865}" type="slidenum">
              <a:rPr lang="en-IN" smtClean="0"/>
              <a:pPr/>
              <a:t>18</a:t>
            </a:fld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E711D97-5545-B737-FFFA-43021836D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707" y="2524713"/>
            <a:ext cx="5096586" cy="2953162"/>
          </a:xfrm>
          <a:prstGeom prst="rect">
            <a:avLst/>
          </a:prstGeom>
        </p:spPr>
      </p:pic>
      <p:pic>
        <p:nvPicPr>
          <p:cNvPr id="9" name="Picture 2" descr="White Backgrounds, Free White Powerpoint Background - SlideBackground">
            <a:extLst>
              <a:ext uri="{FF2B5EF4-FFF2-40B4-BE49-F238E27FC236}">
                <a16:creationId xmlns:a16="http://schemas.microsoft.com/office/drawing/2014/main" id="{16974AC9-8998-8D3D-50A2-F5F2AA398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A246730-9390-8C93-3A5D-34BD2ABD366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DADB587-8FDC-2574-62CF-709CF01A7FF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7C9011-1666-4CCF-A529-278AFF4FB865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6E52B4-3289-C492-46CE-9F6824F7FF48}"/>
              </a:ext>
            </a:extLst>
          </p:cNvPr>
          <p:cNvSpPr txBox="1"/>
          <p:nvPr/>
        </p:nvSpPr>
        <p:spPr>
          <a:xfrm>
            <a:off x="4280630" y="2874335"/>
            <a:ext cx="3902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9817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7C3D-5A88-2335-15F1-08CA823AD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CF667-DA5A-274D-CB2D-304C2E90A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White Backgrounds, Free White Powerpoint Background - SlideBackground">
            <a:extLst>
              <a:ext uri="{FF2B5EF4-FFF2-40B4-BE49-F238E27FC236}">
                <a16:creationId xmlns:a16="http://schemas.microsoft.com/office/drawing/2014/main" id="{88FC6F1E-7874-0A8E-58D8-C4F9C878F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DA080C-A494-4DBD-A5A5-BC5C6A51B2A0}"/>
              </a:ext>
            </a:extLst>
          </p:cNvPr>
          <p:cNvSpPr/>
          <p:nvPr/>
        </p:nvSpPr>
        <p:spPr>
          <a:xfrm>
            <a:off x="0" y="-24840"/>
            <a:ext cx="6010836" cy="8854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8E4465-0828-A30E-52EE-99F9033FA3F8}"/>
              </a:ext>
            </a:extLst>
          </p:cNvPr>
          <p:cNvSpPr txBox="1"/>
          <p:nvPr/>
        </p:nvSpPr>
        <p:spPr>
          <a:xfrm>
            <a:off x="1307727" y="1027906"/>
            <a:ext cx="6192370" cy="5546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Introduction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Literature Review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Existing System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Proposed System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Components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Architecture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Circuit Diagram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Working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References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9E3190-27EF-7490-F168-BF02FE7A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24BAB-861B-E129-8825-147985F2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59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DEA7-C518-F1BB-B26A-04C8220A7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509B8-6736-74DE-8FCC-DE6B5FB12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White Backgrounds, Free White Powerpoint Background - SlideBackground">
            <a:extLst>
              <a:ext uri="{FF2B5EF4-FFF2-40B4-BE49-F238E27FC236}">
                <a16:creationId xmlns:a16="http://schemas.microsoft.com/office/drawing/2014/main" id="{96295468-25C3-B506-462E-F814FA5E5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8D137F7-B62E-408D-E997-F2146305899D}"/>
              </a:ext>
            </a:extLst>
          </p:cNvPr>
          <p:cNvSpPr/>
          <p:nvPr/>
        </p:nvSpPr>
        <p:spPr>
          <a:xfrm>
            <a:off x="0" y="-24840"/>
            <a:ext cx="6010836" cy="8854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543FD-6A4E-7AC4-7718-C8F3A78C20DD}"/>
              </a:ext>
            </a:extLst>
          </p:cNvPr>
          <p:cNvSpPr txBox="1"/>
          <p:nvPr/>
        </p:nvSpPr>
        <p:spPr>
          <a:xfrm>
            <a:off x="287990" y="1421517"/>
            <a:ext cx="11904010" cy="4582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irrigation system based on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 (IoT).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Irrigate the farmland in an efficient manner with automated irrigation System based on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Operates by monitoring the value on soil moisture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based on the reading,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kept ON or OFF.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MCU transports the data to the digital platform of the server for processing of the data. Then those data are sent to the mobile application of the user.</a:t>
            </a:r>
            <a:endParaRPr lang="en-IN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experience with the help of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</a:t>
            </a:r>
            <a:r>
              <a:rPr lang="en-IN" sz="2000" dirty="0"/>
              <a:t>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FE6F4-67E3-16CA-9A76-5C1CD356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8E3E6-BC3A-82E3-55AF-1780BED7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36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806B-12FA-1513-F57A-17733F0F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5424531-F481-4535-E3E8-B950A26906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835640"/>
              </p:ext>
            </p:extLst>
          </p:nvPr>
        </p:nvGraphicFramePr>
        <p:xfrm>
          <a:off x="838200" y="1825624"/>
          <a:ext cx="10515600" cy="2544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3913948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4613492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978353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6300696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23474638"/>
                    </a:ext>
                  </a:extLst>
                </a:gridCol>
              </a:tblGrid>
              <a:tr h="848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206922"/>
                  </a:ext>
                </a:extLst>
              </a:tr>
              <a:tr h="848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604992"/>
                  </a:ext>
                </a:extLst>
              </a:tr>
              <a:tr h="848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1306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0E96B-09ED-DCE9-3D42-3F4F35AB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BF2B5-4C99-DC68-1E24-88625E50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4</a:t>
            </a:fld>
            <a:endParaRPr lang="en-IN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543DD7A-5D0F-62E7-D6BC-A86BA28392E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3B61991-1D9C-EB77-2B33-11325BE3B28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7C9011-1666-4CCF-A529-278AFF4FB865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64ACCF11-E81F-334A-C01C-4E2FAD811FD1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BA39BB34-DB09-902F-639B-4536FAD9218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7C9011-1666-4CCF-A529-278AFF4FB865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FC907DE8-4EAD-9CC9-9643-94B242262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707" y="2524713"/>
            <a:ext cx="5096586" cy="2953162"/>
          </a:xfrm>
          <a:prstGeom prst="rect">
            <a:avLst/>
          </a:prstGeom>
        </p:spPr>
      </p:pic>
      <p:pic>
        <p:nvPicPr>
          <p:cNvPr id="11" name="Picture 2" descr="White Backgrounds, Free White Powerpoint Background - SlideBackground">
            <a:extLst>
              <a:ext uri="{FF2B5EF4-FFF2-40B4-BE49-F238E27FC236}">
                <a16:creationId xmlns:a16="http://schemas.microsoft.com/office/drawing/2014/main" id="{1E640359-73C7-2B15-3DE5-AE2C2B7FA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8490EC-61C0-2A11-23F6-CC53C9D47438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1A9D041-D028-6564-6A81-D8C46646016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7C9011-1666-4CCF-A529-278AFF4FB865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4BFD2A-31AD-1905-A68E-77EA407EDA2A}"/>
              </a:ext>
            </a:extLst>
          </p:cNvPr>
          <p:cNvSpPr/>
          <p:nvPr/>
        </p:nvSpPr>
        <p:spPr>
          <a:xfrm>
            <a:off x="0" y="-24840"/>
            <a:ext cx="6010836" cy="8854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LITERATURE REVIEW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DE29A3A3-49E9-D566-0311-C06454BB7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40971"/>
              </p:ext>
            </p:extLst>
          </p:nvPr>
        </p:nvGraphicFramePr>
        <p:xfrm>
          <a:off x="419099" y="1407041"/>
          <a:ext cx="11414315" cy="4321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0383">
                  <a:extLst>
                    <a:ext uri="{9D8B030D-6E8A-4147-A177-3AD203B41FA5}">
                      <a16:colId xmlns:a16="http://schemas.microsoft.com/office/drawing/2014/main" val="2082746155"/>
                    </a:ext>
                  </a:extLst>
                </a:gridCol>
                <a:gridCol w="2729753">
                  <a:extLst>
                    <a:ext uri="{9D8B030D-6E8A-4147-A177-3AD203B41FA5}">
                      <a16:colId xmlns:a16="http://schemas.microsoft.com/office/drawing/2014/main" val="1161484952"/>
                    </a:ext>
                  </a:extLst>
                </a:gridCol>
                <a:gridCol w="2205318">
                  <a:extLst>
                    <a:ext uri="{9D8B030D-6E8A-4147-A177-3AD203B41FA5}">
                      <a16:colId xmlns:a16="http://schemas.microsoft.com/office/drawing/2014/main" val="2422430893"/>
                    </a:ext>
                  </a:extLst>
                </a:gridCol>
                <a:gridCol w="2662518">
                  <a:extLst>
                    <a:ext uri="{9D8B030D-6E8A-4147-A177-3AD203B41FA5}">
                      <a16:colId xmlns:a16="http://schemas.microsoft.com/office/drawing/2014/main" val="2325642594"/>
                    </a:ext>
                  </a:extLst>
                </a:gridCol>
                <a:gridCol w="2326343">
                  <a:extLst>
                    <a:ext uri="{9D8B030D-6E8A-4147-A177-3AD203B41FA5}">
                      <a16:colId xmlns:a16="http://schemas.microsoft.com/office/drawing/2014/main" val="2726366196"/>
                    </a:ext>
                  </a:extLst>
                </a:gridCol>
              </a:tblGrid>
              <a:tr h="79827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876394"/>
                  </a:ext>
                </a:extLst>
              </a:tr>
              <a:tr h="117448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921791"/>
                  </a:ext>
                </a:extLst>
              </a:tr>
              <a:tr h="117448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15324"/>
                  </a:ext>
                </a:extLst>
              </a:tr>
              <a:tr h="117448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3005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EE9F117-4109-0112-C154-68186C2ECAA3}"/>
              </a:ext>
            </a:extLst>
          </p:cNvPr>
          <p:cNvSpPr txBox="1"/>
          <p:nvPr/>
        </p:nvSpPr>
        <p:spPr>
          <a:xfrm>
            <a:off x="838200" y="1597208"/>
            <a:ext cx="68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YEAR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772EB5-A682-7F84-08A1-909EA678330E}"/>
              </a:ext>
            </a:extLst>
          </p:cNvPr>
          <p:cNvSpPr txBox="1"/>
          <p:nvPr/>
        </p:nvSpPr>
        <p:spPr>
          <a:xfrm>
            <a:off x="2218765" y="1597208"/>
            <a:ext cx="2195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NAME OF THE PAPER</a:t>
            </a:r>
          </a:p>
          <a:p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BB0A9C-4102-5211-BF3F-31644D3F289F}"/>
              </a:ext>
            </a:extLst>
          </p:cNvPr>
          <p:cNvSpPr txBox="1"/>
          <p:nvPr/>
        </p:nvSpPr>
        <p:spPr>
          <a:xfrm>
            <a:off x="5170362" y="1597208"/>
            <a:ext cx="101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AUTHOR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25F5BD-6254-D5C0-AEF4-4A81B7721B9E}"/>
              </a:ext>
            </a:extLst>
          </p:cNvPr>
          <p:cNvSpPr txBox="1"/>
          <p:nvPr/>
        </p:nvSpPr>
        <p:spPr>
          <a:xfrm>
            <a:off x="7419737" y="1600944"/>
            <a:ext cx="146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DESCRIPTION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C6966E-2C03-E02C-F01C-AA5CD149C4F1}"/>
              </a:ext>
            </a:extLst>
          </p:cNvPr>
          <p:cNvSpPr txBox="1"/>
          <p:nvPr/>
        </p:nvSpPr>
        <p:spPr>
          <a:xfrm>
            <a:off x="9906350" y="1597208"/>
            <a:ext cx="141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LIMITATIONS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CCC320-E079-1FDC-3952-1D360B2BE33C}"/>
              </a:ext>
            </a:extLst>
          </p:cNvPr>
          <p:cNvSpPr txBox="1"/>
          <p:nvPr/>
        </p:nvSpPr>
        <p:spPr>
          <a:xfrm>
            <a:off x="838200" y="261441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2019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3D2B2C-B255-4668-956E-84D836CEF664}"/>
              </a:ext>
            </a:extLst>
          </p:cNvPr>
          <p:cNvSpPr txBox="1"/>
          <p:nvPr/>
        </p:nvSpPr>
        <p:spPr>
          <a:xfrm>
            <a:off x="1968499" y="2527699"/>
            <a:ext cx="2651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i="1" u="none" strike="noStrike" baseline="0" dirty="0"/>
              <a:t>Automatic Plant Watering</a:t>
            </a:r>
          </a:p>
          <a:p>
            <a:pPr algn="ctr"/>
            <a:r>
              <a:rPr lang="en-IN" sz="1800" i="1" u="none" strike="noStrike" baseline="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1800" i="1" u="none" strike="noStrike" baseline="0" dirty="0"/>
              <a:t>System</a:t>
            </a:r>
            <a:r>
              <a:rPr lang="en-IN" sz="1800" i="1" u="none" strike="noStrike" baseline="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IN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35E958-21B7-8BE5-F13F-27D42346D866}"/>
              </a:ext>
            </a:extLst>
          </p:cNvPr>
          <p:cNvSpPr txBox="1"/>
          <p:nvPr/>
        </p:nvSpPr>
        <p:spPr>
          <a:xfrm>
            <a:off x="4745751" y="4684364"/>
            <a:ext cx="194016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b="0" i="0" dirty="0">
                <a:solidFill>
                  <a:srgbClr val="333333"/>
                </a:solidFill>
                <a:effectLst/>
              </a:rPr>
              <a:t>M. Rohith </a:t>
            </a:r>
          </a:p>
          <a:p>
            <a:pPr algn="ctr"/>
            <a:r>
              <a:rPr lang="en-IN" sz="1600" b="0" i="0" dirty="0">
                <a:solidFill>
                  <a:srgbClr val="333333"/>
                </a:solidFill>
                <a:effectLst/>
              </a:rPr>
              <a:t>R. Sainivedhana </a:t>
            </a:r>
          </a:p>
          <a:p>
            <a:pPr algn="ctr"/>
            <a:r>
              <a:rPr lang="en-IN" sz="1600" b="0" i="0" dirty="0">
                <a:solidFill>
                  <a:srgbClr val="333333"/>
                </a:solidFill>
                <a:effectLst/>
              </a:rPr>
              <a:t>N. Sabiyath Fatima</a:t>
            </a:r>
            <a:endParaRPr lang="en-IN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98C0CA-CB50-0DFB-4022-983EA9362C28}"/>
              </a:ext>
            </a:extLst>
          </p:cNvPr>
          <p:cNvSpPr txBox="1"/>
          <p:nvPr/>
        </p:nvSpPr>
        <p:spPr>
          <a:xfrm>
            <a:off x="869042" y="36895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2020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BDA4EF-2E2C-39E2-5466-00914D87C453}"/>
              </a:ext>
            </a:extLst>
          </p:cNvPr>
          <p:cNvSpPr txBox="1"/>
          <p:nvPr/>
        </p:nvSpPr>
        <p:spPr>
          <a:xfrm>
            <a:off x="2060467" y="3683971"/>
            <a:ext cx="25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i="1" dirty="0"/>
              <a:t>Water</a:t>
            </a:r>
            <a:r>
              <a:rPr lang="en-IN" sz="1800" i="1" u="none" strike="noStrike" baseline="0" dirty="0"/>
              <a:t> irrigation using IoT</a:t>
            </a:r>
            <a:endParaRPr lang="en-IN" i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434EFC-3CC6-4534-3212-036A709E2D8F}"/>
              </a:ext>
            </a:extLst>
          </p:cNvPr>
          <p:cNvSpPr txBox="1"/>
          <p:nvPr/>
        </p:nvSpPr>
        <p:spPr>
          <a:xfrm>
            <a:off x="907142" y="49214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2021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EBDE2-6B01-AA50-ABBF-51DB4308413D}"/>
              </a:ext>
            </a:extLst>
          </p:cNvPr>
          <p:cNvSpPr txBox="1"/>
          <p:nvPr/>
        </p:nvSpPr>
        <p:spPr>
          <a:xfrm>
            <a:off x="1946044" y="4730704"/>
            <a:ext cx="2713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u="none" strike="noStrike" baseline="0" dirty="0"/>
              <a:t>IoT Enabled Smart Farming</a:t>
            </a:r>
          </a:p>
          <a:p>
            <a:pPr algn="ctr"/>
            <a:r>
              <a:rPr lang="en-US" sz="1800" i="1" u="none" strike="noStrike" baseline="0" dirty="0"/>
              <a:t> and </a:t>
            </a:r>
          </a:p>
          <a:p>
            <a:pPr algn="ctr"/>
            <a:r>
              <a:rPr lang="en-US" sz="1800" i="1" u="none" strike="noStrike" baseline="0" dirty="0"/>
              <a:t>Irrigation System</a:t>
            </a:r>
            <a:endParaRPr lang="en-IN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3DB44D-F1DA-E6AF-BB0C-018CFA91E8D2}"/>
              </a:ext>
            </a:extLst>
          </p:cNvPr>
          <p:cNvSpPr txBox="1"/>
          <p:nvPr/>
        </p:nvSpPr>
        <p:spPr>
          <a:xfrm>
            <a:off x="5170362" y="3374148"/>
            <a:ext cx="11791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0" i="0" dirty="0">
                <a:solidFill>
                  <a:srgbClr val="333333"/>
                </a:solidFill>
                <a:effectLst/>
              </a:rPr>
              <a:t>J. Karpagam</a:t>
            </a:r>
            <a:endParaRPr lang="en-IN" sz="1600" dirty="0">
              <a:solidFill>
                <a:srgbClr val="333333"/>
              </a:solidFill>
            </a:endParaRPr>
          </a:p>
          <a:p>
            <a:r>
              <a:rPr lang="en-IN" sz="1600" b="0" i="0" dirty="0">
                <a:solidFill>
                  <a:srgbClr val="333333"/>
                </a:solidFill>
                <a:effectLst/>
              </a:rPr>
              <a:t> I. I. Merlin</a:t>
            </a:r>
          </a:p>
          <a:p>
            <a:r>
              <a:rPr lang="en-IN" sz="1600" b="0" i="0" dirty="0">
                <a:solidFill>
                  <a:srgbClr val="333333"/>
                </a:solidFill>
                <a:effectLst/>
              </a:rPr>
              <a:t> P. Bavithra </a:t>
            </a:r>
          </a:p>
          <a:p>
            <a:r>
              <a:rPr lang="en-IN" sz="1600" b="0" i="0" dirty="0">
                <a:solidFill>
                  <a:srgbClr val="333333"/>
                </a:solidFill>
                <a:effectLst/>
              </a:rPr>
              <a:t>J. Kousalya</a:t>
            </a:r>
            <a:endParaRPr lang="en-IN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AD136A-4006-97D7-8EC9-3EE33117711B}"/>
              </a:ext>
            </a:extLst>
          </p:cNvPr>
          <p:cNvSpPr txBox="1"/>
          <p:nvPr/>
        </p:nvSpPr>
        <p:spPr>
          <a:xfrm>
            <a:off x="5178056" y="2374542"/>
            <a:ext cx="11714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0" i="0" dirty="0">
                <a:solidFill>
                  <a:srgbClr val="333333"/>
                </a:solidFill>
                <a:effectLst/>
              </a:rPr>
              <a:t>M. Mayuree</a:t>
            </a:r>
          </a:p>
          <a:p>
            <a:r>
              <a:rPr lang="en-IN" sz="1400" b="0" i="0" dirty="0">
                <a:solidFill>
                  <a:srgbClr val="333333"/>
                </a:solidFill>
                <a:effectLst/>
              </a:rPr>
              <a:t> P. Aishwarya </a:t>
            </a:r>
          </a:p>
          <a:p>
            <a:r>
              <a:rPr lang="en-IN" sz="1400" b="0" i="0" dirty="0">
                <a:solidFill>
                  <a:srgbClr val="333333"/>
                </a:solidFill>
                <a:effectLst/>
              </a:rPr>
              <a:t>A. Bagubali</a:t>
            </a:r>
            <a:endParaRPr lang="en-IN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0374D9-0F73-F7D2-5C40-BA8729F2A930}"/>
              </a:ext>
            </a:extLst>
          </p:cNvPr>
          <p:cNvSpPr txBox="1"/>
          <p:nvPr/>
        </p:nvSpPr>
        <p:spPr>
          <a:xfrm>
            <a:off x="6794338" y="2512374"/>
            <a:ext cx="28164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i="0" u="none" strike="noStrike" baseline="0" dirty="0">
                <a:cs typeface="Times New Roman" panose="02020603050405020304" pitchFamily="18" charset="0"/>
              </a:rPr>
              <a:t>User will be notified to switch</a:t>
            </a:r>
          </a:p>
          <a:p>
            <a:pPr algn="ctr"/>
            <a:r>
              <a:rPr lang="en-US" sz="1600" b="0" i="0" u="none" strike="noStrike" baseline="0" dirty="0">
                <a:cs typeface="Times New Roman" panose="02020603050405020304" pitchFamily="18" charset="0"/>
              </a:rPr>
              <a:t>     ON/OFF the motor </a:t>
            </a:r>
          </a:p>
          <a:p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9ACE3B-7051-204C-C020-1745FC3107D5}"/>
              </a:ext>
            </a:extLst>
          </p:cNvPr>
          <p:cNvSpPr txBox="1"/>
          <p:nvPr/>
        </p:nvSpPr>
        <p:spPr>
          <a:xfrm>
            <a:off x="9632569" y="2451627"/>
            <a:ext cx="2052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should be alert </a:t>
            </a:r>
          </a:p>
          <a:p>
            <a:pPr algn="ctr"/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time to OFF the </a:t>
            </a:r>
          </a:p>
          <a:p>
            <a:pPr algn="ctr"/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r>
              <a:rPr lang="en-IN" sz="16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C3039A-8B9F-868A-EF9B-BE98E1A125FB}"/>
              </a:ext>
            </a:extLst>
          </p:cNvPr>
          <p:cNvSpPr txBox="1"/>
          <p:nvPr/>
        </p:nvSpPr>
        <p:spPr>
          <a:xfrm>
            <a:off x="7165850" y="3646380"/>
            <a:ext cx="2073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Pump get ON and OFF </a:t>
            </a:r>
          </a:p>
          <a:p>
            <a:pPr algn="ctr"/>
            <a:r>
              <a:rPr lang="en-IN" sz="1600" dirty="0"/>
              <a:t>automatically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D0062-404B-6A25-8D09-83FC8C14525C}"/>
              </a:ext>
            </a:extLst>
          </p:cNvPr>
          <p:cNvSpPr txBox="1"/>
          <p:nvPr/>
        </p:nvSpPr>
        <p:spPr>
          <a:xfrm>
            <a:off x="9533464" y="3660051"/>
            <a:ext cx="2345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</a:rPr>
              <a:t>no customized settings,</a:t>
            </a:r>
          </a:p>
          <a:p>
            <a:pPr algn="ctr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</a:rPr>
              <a:t> expensive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A45B6C-7425-A2BE-5F24-18DBB7C4FD86}"/>
              </a:ext>
            </a:extLst>
          </p:cNvPr>
          <p:cNvSpPr txBox="1"/>
          <p:nvPr/>
        </p:nvSpPr>
        <p:spPr>
          <a:xfrm>
            <a:off x="6871890" y="4835406"/>
            <a:ext cx="2661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switch on the motor to </a:t>
            </a:r>
          </a:p>
          <a:p>
            <a:pPr algn="ctr"/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water the plants </a:t>
            </a:r>
            <a:r>
              <a:rPr lang="en-IN" sz="1600" b="0" i="0" u="none" strike="noStrike" baseline="0" dirty="0">
                <a:latin typeface="Times New Roman" panose="02020603050405020304" pitchFamily="18" charset="0"/>
              </a:rPr>
              <a:t>automatically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0C0530-421D-AC9A-B967-25A9FCDC608A}"/>
              </a:ext>
            </a:extLst>
          </p:cNvPr>
          <p:cNvSpPr txBox="1"/>
          <p:nvPr/>
        </p:nvSpPr>
        <p:spPr>
          <a:xfrm>
            <a:off x="9580888" y="4773850"/>
            <a:ext cx="23455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user cannot interfere </a:t>
            </a:r>
          </a:p>
          <a:p>
            <a:pPr algn="ctr"/>
            <a:r>
              <a:rPr lang="en-I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with the process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91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8289-7A8D-E648-6883-64748CD4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7559D-27F6-3300-66DC-37CF48D47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White Backgrounds, Free White Powerpoint Background - SlideBackground">
            <a:extLst>
              <a:ext uri="{FF2B5EF4-FFF2-40B4-BE49-F238E27FC236}">
                <a16:creationId xmlns:a16="http://schemas.microsoft.com/office/drawing/2014/main" id="{168A7E8B-F193-F9D1-E05B-E107E0CF4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2DB0A-B366-61A2-6AEE-ED2D9F6D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FED84-EE56-9E61-2608-6E6CAAF9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5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D12C04-2F19-C61E-E0F9-7D3A5E05E853}"/>
              </a:ext>
            </a:extLst>
          </p:cNvPr>
          <p:cNvSpPr/>
          <p:nvPr/>
        </p:nvSpPr>
        <p:spPr>
          <a:xfrm>
            <a:off x="0" y="0"/>
            <a:ext cx="6010836" cy="8854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EXISTING SYSTEM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EE0B86-A0BA-DFA7-E209-5CC5951CE01D}"/>
              </a:ext>
            </a:extLst>
          </p:cNvPr>
          <p:cNvSpPr txBox="1"/>
          <p:nvPr/>
        </p:nvSpPr>
        <p:spPr>
          <a:xfrm>
            <a:off x="455520" y="2055813"/>
            <a:ext cx="11110632" cy="4631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In existing system, we require manual supervision and labour for proper irrigation.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As per the paper</a:t>
            </a:r>
            <a:r>
              <a:rPr lang="en-IN" sz="2200" i="1" dirty="0"/>
              <a:t> </a:t>
            </a:r>
            <a:r>
              <a:rPr lang="en-IN" sz="2200" i="1" dirty="0">
                <a:solidFill>
                  <a:srgbClr val="FF0000"/>
                </a:solidFill>
              </a:rPr>
              <a:t>"An IoT Based Smart Irrigation System," 2021 </a:t>
            </a:r>
            <a:r>
              <a:rPr lang="en-IN" sz="2200" dirty="0"/>
              <a:t>, existing system  consist of a motor that pumps water automatically based on the value of sensor</a:t>
            </a:r>
            <a:r>
              <a:rPr lang="en-IN" sz="1800" dirty="0"/>
              <a:t>.</a:t>
            </a:r>
            <a:endParaRPr lang="en-IN" sz="22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No user intervention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Expensive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No customized settings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655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29794-B79C-CFC3-1C37-82BDDF8CB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01361-3CED-CE4E-3DBC-2FE187B25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White Backgrounds, Free White Powerpoint Background - SlideBackground">
            <a:extLst>
              <a:ext uri="{FF2B5EF4-FFF2-40B4-BE49-F238E27FC236}">
                <a16:creationId xmlns:a16="http://schemas.microsoft.com/office/drawing/2014/main" id="{74D4B6AB-3B5A-273E-C6A6-B3CDA9D32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191C6-B9CE-B49C-0C35-6120CD021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F1EC2-F1CE-D189-71F6-6C3A1ABE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6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147CF7-60A7-DBF3-F336-DF5F93F18A88}"/>
              </a:ext>
            </a:extLst>
          </p:cNvPr>
          <p:cNvSpPr/>
          <p:nvPr/>
        </p:nvSpPr>
        <p:spPr>
          <a:xfrm>
            <a:off x="0" y="-24840"/>
            <a:ext cx="6010836" cy="8854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PROPOSED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950CA8-D9B1-FBC5-97BC-672DB02FA934}"/>
              </a:ext>
            </a:extLst>
          </p:cNvPr>
          <p:cNvSpPr txBox="1"/>
          <p:nvPr/>
        </p:nvSpPr>
        <p:spPr>
          <a:xfrm>
            <a:off x="500902" y="1646238"/>
            <a:ext cx="11507321" cy="4187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In the proposed system, the watering process is automated which reduces manual work.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Various parameters of the plant and soil such as temperature, humidity and  moisture are sensed with the help of sensors and is displayed in the mobile application.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When there is a decrease in any of these sensed values, it sends a signal to the user and the user can turn ON the motor by a simple click on mobile phone.</a:t>
            </a:r>
          </a:p>
        </p:txBody>
      </p:sp>
    </p:spTree>
    <p:extLst>
      <p:ext uri="{BB962C8B-B14F-4D97-AF65-F5344CB8AC3E}">
        <p14:creationId xmlns:p14="http://schemas.microsoft.com/office/powerpoint/2010/main" val="206323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2589CCE-B6C8-871D-8CD4-01B8D3F58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094" y="1162143"/>
            <a:ext cx="5840506" cy="4917515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0A5A5-2A30-1903-0C28-2996832E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D98D7-7DFE-8C36-1883-AAFBF247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7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0115D7-3FF6-9CB7-6869-232E19335023}"/>
              </a:ext>
            </a:extLst>
          </p:cNvPr>
          <p:cNvSpPr/>
          <p:nvPr/>
        </p:nvSpPr>
        <p:spPr>
          <a:xfrm>
            <a:off x="2380129" y="0"/>
            <a:ext cx="6010836" cy="8854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466722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CC50-B901-0C90-38BC-50DC8958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1A7B5-304A-F60D-1CDC-7D7490EE6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White Backgrounds, Free White Powerpoint Background - SlideBackground">
            <a:extLst>
              <a:ext uri="{FF2B5EF4-FFF2-40B4-BE49-F238E27FC236}">
                <a16:creationId xmlns:a16="http://schemas.microsoft.com/office/drawing/2014/main" id="{C323907F-D6FD-80DD-4EFF-C84884B57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72D79-4405-AEC8-9B77-753B0D44B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0CE20-58EA-401E-3094-0D22F483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8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5A6E8A-BC26-4759-4FEC-0B5FEADC541F}"/>
              </a:ext>
            </a:extLst>
          </p:cNvPr>
          <p:cNvSpPr/>
          <p:nvPr/>
        </p:nvSpPr>
        <p:spPr>
          <a:xfrm>
            <a:off x="0" y="-24840"/>
            <a:ext cx="6010836" cy="8854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COMPONENTS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42544C-63A4-F83B-08EA-EE872DD828D8}"/>
              </a:ext>
            </a:extLst>
          </p:cNvPr>
          <p:cNvSpPr txBox="1"/>
          <p:nvPr/>
        </p:nvSpPr>
        <p:spPr>
          <a:xfrm>
            <a:off x="942415" y="1157679"/>
            <a:ext cx="6192370" cy="4262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2000" b="1" dirty="0"/>
              <a:t>ESP32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IN" sz="2000" b="1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IN" sz="2000" b="1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IN" sz="2000" b="1" dirty="0"/>
          </a:p>
          <a:p>
            <a:pPr>
              <a:lnSpc>
                <a:spcPct val="200000"/>
              </a:lnSpc>
            </a:pPr>
            <a:endParaRPr lang="en-IN" sz="2000" b="1" dirty="0"/>
          </a:p>
          <a:p>
            <a:pPr>
              <a:lnSpc>
                <a:spcPct val="200000"/>
              </a:lnSpc>
            </a:pPr>
            <a:r>
              <a:rPr lang="en-IN" sz="2000" b="1" dirty="0"/>
              <a:t>2.  Soil moisture sensor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IN" sz="1800" b="1" dirty="0"/>
          </a:p>
        </p:txBody>
      </p:sp>
      <p:pic>
        <p:nvPicPr>
          <p:cNvPr id="5124" name="Picture 4" descr="ESP32-DevKitC-32U Espressif Systems | Mouser India">
            <a:extLst>
              <a:ext uri="{FF2B5EF4-FFF2-40B4-BE49-F238E27FC236}">
                <a16:creationId xmlns:a16="http://schemas.microsoft.com/office/drawing/2014/main" id="{BD852A66-A97F-D063-A1B2-DCAE3A642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868" y="1877011"/>
            <a:ext cx="1809750" cy="233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xcluma Soil Moisture Meter Soil Humidity Sensor Water Sensor UNO Respberry  : Amazon.in: Industrial &amp; Scientific">
            <a:extLst>
              <a:ext uri="{FF2B5EF4-FFF2-40B4-BE49-F238E27FC236}">
                <a16:creationId xmlns:a16="http://schemas.microsoft.com/office/drawing/2014/main" id="{AD4B94D2-F061-4BCE-81AC-A9F51AFDC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868" y="4891113"/>
            <a:ext cx="1809750" cy="173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EB9BAB-34D5-D3EB-D99D-AF73658B3B4A}"/>
              </a:ext>
            </a:extLst>
          </p:cNvPr>
          <p:cNvSpPr txBox="1"/>
          <p:nvPr/>
        </p:nvSpPr>
        <p:spPr>
          <a:xfrm>
            <a:off x="6010836" y="1461572"/>
            <a:ext cx="166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3.  Water pump</a:t>
            </a:r>
          </a:p>
        </p:txBody>
      </p:sp>
      <p:pic>
        <p:nvPicPr>
          <p:cNvPr id="5128" name="Picture 8" descr="Water Pump 5V 120L/H for Arduino and Raspberry : Buy Online at Best Price  in KSA - Souq is now Amazon.sa: Patio, Lawn &amp; Garden">
            <a:extLst>
              <a:ext uri="{FF2B5EF4-FFF2-40B4-BE49-F238E27FC236}">
                <a16:creationId xmlns:a16="http://schemas.microsoft.com/office/drawing/2014/main" id="{2CC71E17-3325-6446-B41D-316C6DEE8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405" y="2064188"/>
            <a:ext cx="1666995" cy="173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D6BB18-FCFD-FC43-1C9A-672BE811CDDF}"/>
              </a:ext>
            </a:extLst>
          </p:cNvPr>
          <p:cNvSpPr txBox="1"/>
          <p:nvPr/>
        </p:nvSpPr>
        <p:spPr>
          <a:xfrm>
            <a:off x="6181165" y="4300801"/>
            <a:ext cx="165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4.  Jumper wire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587EC9A-D018-E9D1-E5F7-A08D7991A7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405" y="4956694"/>
            <a:ext cx="2103192" cy="125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9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AFA2-124E-1AD9-834E-4CEFCEF8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White Backgrounds, Free White Powerpoint Background - SlideBackground">
            <a:extLst>
              <a:ext uri="{FF2B5EF4-FFF2-40B4-BE49-F238E27FC236}">
                <a16:creationId xmlns:a16="http://schemas.microsoft.com/office/drawing/2014/main" id="{1EF95EBF-A554-1CD6-8B82-932C87D59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A1AEA-04CA-2329-B4A0-813E7A3C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CD383-9606-6F1D-CA42-E98E4EA0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9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29AD32-5E3E-04C7-B686-FCE964C5DDB8}"/>
              </a:ext>
            </a:extLst>
          </p:cNvPr>
          <p:cNvSpPr/>
          <p:nvPr/>
        </p:nvSpPr>
        <p:spPr>
          <a:xfrm>
            <a:off x="0" y="-24840"/>
            <a:ext cx="6010836" cy="8854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CIRCUIT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307F2-C072-FAD5-138D-D224F154C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34" y="872005"/>
            <a:ext cx="9152966" cy="54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78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1016</Words>
  <Application>Microsoft Office PowerPoint</Application>
  <PresentationFormat>Widescreen</PresentationFormat>
  <Paragraphs>216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Adobe Devanagari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Theertha T</dc:creator>
  <cp:lastModifiedBy>Theertha T</cp:lastModifiedBy>
  <cp:revision>6</cp:revision>
  <dcterms:created xsi:type="dcterms:W3CDTF">2022-06-11T08:57:47Z</dcterms:created>
  <dcterms:modified xsi:type="dcterms:W3CDTF">2022-06-15T14:01:05Z</dcterms:modified>
</cp:coreProperties>
</file>