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8332F-9703-E01B-BDDF-A322F4179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2B4C02-1B5A-6F19-64E7-58D5743F93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51E7-64CB-E171-C62A-EF0451CC2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5D23-36D8-497C-9035-6CFF1F335E84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5895A-3761-C711-15E9-FB35721A8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6BF4A-3289-A5BC-23C5-2E564E9BD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2D89-4561-450F-A3C0-A8430DD7B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694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EACAE-9A9C-3C83-6971-7181506F8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49A418-4F13-8B2D-96DF-65209710D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9B075-241C-FC72-1DA9-E6D903802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5D23-36D8-497C-9035-6CFF1F335E84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11B0F-9039-290E-07B8-48DE9CBB4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17992-DDC0-ED57-B4E6-32F0819BE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2D89-4561-450F-A3C0-A8430DD7B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89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98FB82-C8D8-622E-565D-780E2FF938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B2BB88-98CD-6204-0B35-5D60B7F11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51BB6-CB5C-E463-C8D6-DB1EEE59B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5D23-36D8-497C-9035-6CFF1F335E84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B3F1C-5E6B-2F43-7D7D-DC47BAD0D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8E482-856E-26AC-0208-3ED370977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2D89-4561-450F-A3C0-A8430DD7B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19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E9CB1-B2AD-2AFE-9DEC-207080126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A2DAC-A745-CDFF-42A8-00329676A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624DB-E1F1-2ED2-DF73-6728AC9C0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5D23-36D8-497C-9035-6CFF1F335E84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0291C-FE69-B179-B965-997E7FE97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B8681-3A93-E63F-9942-14D3E453E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2D89-4561-450F-A3C0-A8430DD7B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425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15EE8-F44E-1BD3-F3E1-4F860B2B4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E6D4C-E9A0-2601-EE37-E91731E94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52692-0C64-5C93-744B-84C7E5F6D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5D23-36D8-497C-9035-6CFF1F335E84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AF040-478C-F5EE-EEAB-B4CA140E5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18DEB-6E28-D9FE-8FAB-55AAA53C7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2D89-4561-450F-A3C0-A8430DD7B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4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5AEF2-9228-D184-5FFF-E9E3EA006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8DF0E-6CCF-E4C9-5BE7-2E2BCD5CB7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1AAEC0-1EDC-036C-36EE-BBB9F7EAC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CEF158-CBB6-41EB-DD4E-2C756AB0F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5D23-36D8-497C-9035-6CFF1F335E84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9DBB9-FC2F-3E0B-9BBA-95A28CEE1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5C32EB-E8E0-6E39-3FCA-CFFF1DD45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2D89-4561-450F-A3C0-A8430DD7B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43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63E2B-AE8B-68F6-7D64-871AF526F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8F579-5E3A-8080-2A08-1221E0E42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D62B1D-E3DA-47AD-E32F-0D49EF9157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6B7EAF-B421-C0A0-955D-47A3C27EB1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30DF46-B640-5ACE-F1CC-7BED3B5035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839C3E-1F37-E752-B0AB-4509C1BF3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5D23-36D8-497C-9035-6CFF1F335E84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6E3938-BB92-CE55-99BB-BB69218FC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A7F1C7-838E-7362-089F-47E5EFC80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2D89-4561-450F-A3C0-A8430DD7B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721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0D14B-1978-A5C1-A6E2-02E0CCD80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AB0DC0-4835-9856-A1B6-E3A190674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5D23-36D8-497C-9035-6CFF1F335E84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BA2C1D-D312-39FA-3E97-26DFA7853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BD99EA-CB16-7DA7-1065-E685EC8A6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2D89-4561-450F-A3C0-A8430DD7B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10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727FC3-7CE8-8231-43A5-FD154FE3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5D23-36D8-497C-9035-6CFF1F335E84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DB4814-D976-0DA2-F8D4-D6BD76089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EDA19C-D7E4-3464-82F0-E2DB3E21F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2D89-4561-450F-A3C0-A8430DD7B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0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72577-9F46-828E-E04C-2333C708F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0D5C9-9F41-727C-2BA5-C8E9081D0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D3697A-88C6-BBA2-DBAF-D3277C9A1A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C7A621-C276-5C17-DFF0-1AF827929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5D23-36D8-497C-9035-6CFF1F335E84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E43CE-B5A3-9C3A-BFF7-43EEA502C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D95AD4-917E-E881-35E4-FDF1875B0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2D89-4561-450F-A3C0-A8430DD7B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0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32A3C-05C0-2CBC-93F9-3C4F0C7FE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D73B5E-C62D-815A-2038-6C87314CB0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C2006A-ABD2-2589-CF69-E82EA027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896D80-862D-6375-9B77-83E4C121B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5D23-36D8-497C-9035-6CFF1F335E84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4E7810-DC35-BD03-49E3-C78447B1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080E95-860A-9D1A-A34C-CD31D1E96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2D89-4561-450F-A3C0-A8430DD7B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802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3CB8B9-3480-BD87-A76D-E030E5E12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4C1B9-FFD5-5B8B-A804-3195F4BE0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0FBB8-3FB5-D3A2-75B8-BC348F6DC7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75D23-36D8-497C-9035-6CFF1F335E84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6FD72-20D6-0909-1C9B-661A0936E8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F8459-D35E-622C-7F72-AB359509BA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72D89-4561-450F-A3C0-A8430DD7B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87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2845D-84F4-645A-0AED-33D32761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Roles</a:t>
            </a:r>
            <a:br>
              <a:rPr lang="en-US" dirty="0"/>
            </a:br>
            <a:r>
              <a:rPr lang="en-US" sz="2400" dirty="0"/>
              <a:t>(Cobb, 2015)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CA6B5-F2E4-FC4C-840E-4F27261C9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Scrum Master</a:t>
            </a:r>
          </a:p>
          <a:p>
            <a:pPr lvl="1"/>
            <a:r>
              <a:rPr lang="en-US" dirty="0"/>
              <a:t>Leads the team with experience</a:t>
            </a:r>
          </a:p>
          <a:p>
            <a:pPr lvl="1"/>
            <a:r>
              <a:rPr lang="en-US" dirty="0"/>
              <a:t>Subject matter expert</a:t>
            </a:r>
          </a:p>
          <a:p>
            <a:r>
              <a:rPr lang="en-US" dirty="0"/>
              <a:t>Product Owner</a:t>
            </a:r>
          </a:p>
          <a:p>
            <a:pPr lvl="1"/>
            <a:r>
              <a:rPr lang="en-US" dirty="0"/>
              <a:t>Knows what the client wants</a:t>
            </a:r>
          </a:p>
          <a:p>
            <a:pPr lvl="1"/>
            <a:r>
              <a:rPr lang="en-US" dirty="0"/>
              <a:t>Plans how to get there</a:t>
            </a:r>
          </a:p>
          <a:p>
            <a:r>
              <a:rPr lang="en-US" dirty="0"/>
              <a:t>Development Team</a:t>
            </a:r>
          </a:p>
          <a:p>
            <a:pPr lvl="1"/>
            <a:r>
              <a:rPr lang="en-US" dirty="0"/>
              <a:t>The muscle of scrum</a:t>
            </a:r>
          </a:p>
          <a:p>
            <a:pPr lvl="1"/>
            <a:r>
              <a:rPr lang="en-US" dirty="0"/>
              <a:t>Does whatever it takes to construct</a:t>
            </a:r>
          </a:p>
          <a:p>
            <a:pPr lvl="1"/>
            <a:r>
              <a:rPr lang="en-US" dirty="0"/>
              <a:t>Works efficiently and correctly</a:t>
            </a:r>
          </a:p>
        </p:txBody>
      </p:sp>
    </p:spTree>
    <p:extLst>
      <p:ext uri="{BB962C8B-B14F-4D97-AF65-F5344CB8AC3E}">
        <p14:creationId xmlns:p14="http://schemas.microsoft.com/office/powerpoint/2010/main" val="4040829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30143-ED9E-0B4F-D000-3D892F2D7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SDLC Through Agile</a:t>
            </a:r>
            <a:br>
              <a:rPr lang="en-US" dirty="0"/>
            </a:br>
            <a:r>
              <a:rPr lang="en-US" sz="2400" dirty="0"/>
              <a:t>(Cobb, 2015)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9B77E-D2A1-9246-A4D4-75E261456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Planning</a:t>
            </a:r>
          </a:p>
          <a:p>
            <a:pPr lvl="1"/>
            <a:r>
              <a:rPr lang="en-US" dirty="0"/>
              <a:t>Client meetings</a:t>
            </a:r>
          </a:p>
          <a:p>
            <a:pPr lvl="1"/>
            <a:r>
              <a:rPr lang="en-US" dirty="0"/>
              <a:t>Scrum Meetings</a:t>
            </a:r>
          </a:p>
          <a:p>
            <a:pPr lvl="1"/>
            <a:r>
              <a:rPr lang="en-US" dirty="0"/>
              <a:t>Kanban and Gantt Charts</a:t>
            </a:r>
          </a:p>
          <a:p>
            <a:r>
              <a:rPr lang="en-US" dirty="0"/>
              <a:t>Analysis</a:t>
            </a:r>
          </a:p>
          <a:p>
            <a:pPr lvl="1"/>
            <a:r>
              <a:rPr lang="en-US" dirty="0"/>
              <a:t>Ask current users</a:t>
            </a:r>
          </a:p>
          <a:p>
            <a:r>
              <a:rPr lang="en-US" dirty="0"/>
              <a:t>Design</a:t>
            </a:r>
          </a:p>
          <a:p>
            <a:pPr lvl="1"/>
            <a:r>
              <a:rPr lang="en-US" dirty="0"/>
              <a:t>Activity diagrams</a:t>
            </a:r>
          </a:p>
          <a:p>
            <a:pPr lvl="1"/>
            <a:r>
              <a:rPr lang="en-US" dirty="0"/>
              <a:t>Other UML diagrams</a:t>
            </a:r>
          </a:p>
          <a:p>
            <a:r>
              <a:rPr lang="en-US" dirty="0"/>
              <a:t>Implementation</a:t>
            </a:r>
          </a:p>
          <a:p>
            <a:pPr lvl="1"/>
            <a:r>
              <a:rPr lang="en-US" dirty="0"/>
              <a:t>Development</a:t>
            </a:r>
          </a:p>
          <a:p>
            <a:pPr lvl="1"/>
            <a:r>
              <a:rPr lang="en-US" dirty="0"/>
              <a:t>Testing</a:t>
            </a:r>
          </a:p>
          <a:p>
            <a:r>
              <a:rPr lang="en-US" dirty="0"/>
              <a:t>Maintenance</a:t>
            </a:r>
          </a:p>
          <a:p>
            <a:pPr lvl="1"/>
            <a:r>
              <a:rPr lang="en-US" dirty="0"/>
              <a:t>Open communication</a:t>
            </a:r>
          </a:p>
        </p:txBody>
      </p:sp>
    </p:spTree>
    <p:extLst>
      <p:ext uri="{BB962C8B-B14F-4D97-AF65-F5344CB8AC3E}">
        <p14:creationId xmlns:p14="http://schemas.microsoft.com/office/powerpoint/2010/main" val="2861505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099CF-08F8-2B54-A91E-44D83C7BA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Waterfall Over Agile</a:t>
            </a:r>
            <a:br>
              <a:rPr lang="en-US" dirty="0"/>
            </a:br>
            <a:r>
              <a:rPr lang="en-US" sz="2400" dirty="0"/>
              <a:t>(The CRM Team,2022)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A9260-9F07-33CF-5915-D7A88F654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major project change occurred, waterfall wouldn’t have worked</a:t>
            </a:r>
          </a:p>
          <a:p>
            <a:pPr lvl="1"/>
            <a:r>
              <a:rPr lang="en-US" dirty="0"/>
              <a:t>No going back</a:t>
            </a:r>
          </a:p>
          <a:p>
            <a:r>
              <a:rPr lang="en-US" dirty="0"/>
              <a:t>Release of software features infrequent</a:t>
            </a:r>
          </a:p>
          <a:p>
            <a:r>
              <a:rPr lang="en-US" dirty="0"/>
              <a:t>Newly developed technology wouldn’t be added</a:t>
            </a:r>
          </a:p>
          <a:p>
            <a:r>
              <a:rPr lang="en-US" dirty="0"/>
              <a:t>Inflexibility</a:t>
            </a:r>
          </a:p>
          <a:p>
            <a:pPr lvl="1"/>
            <a:r>
              <a:rPr lang="en-US" dirty="0"/>
              <a:t>Longer release wait time</a:t>
            </a:r>
          </a:p>
          <a:p>
            <a:pPr lvl="1"/>
            <a:r>
              <a:rPr lang="en-US" dirty="0"/>
              <a:t>Less valuable software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112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C9942-DAAA-6CCA-5042-DB9F4320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vs Waterfall</a:t>
            </a:r>
            <a:br>
              <a:rPr lang="en-US" dirty="0"/>
            </a:br>
            <a:r>
              <a:rPr lang="en-US" sz="2400" dirty="0"/>
              <a:t>(</a:t>
            </a:r>
            <a:r>
              <a:rPr lang="en-US" sz="2400" dirty="0" err="1"/>
              <a:t>DeClute</a:t>
            </a:r>
            <a:r>
              <a:rPr lang="en-US" sz="2400" dirty="0"/>
              <a:t>, 2022)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DEFEE-D796-7C10-4197-70CD986DD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Agile is overall more flexible</a:t>
            </a:r>
          </a:p>
          <a:p>
            <a:r>
              <a:rPr lang="en-US" dirty="0"/>
              <a:t>Waterfall has more rigid goals that will not change</a:t>
            </a:r>
          </a:p>
          <a:p>
            <a:r>
              <a:rPr lang="en-US" b="0" i="0" dirty="0">
                <a:solidFill>
                  <a:srgbClr val="494949"/>
                </a:solidFill>
                <a:effectLst/>
              </a:rPr>
              <a:t>Waterfall relies on initial requirements. If these requirements aren’t documented correctly, it makes things very difficult. </a:t>
            </a:r>
            <a:endParaRPr lang="en-US" dirty="0">
              <a:solidFill>
                <a:srgbClr val="494949"/>
              </a:solidFill>
            </a:endParaRPr>
          </a:p>
          <a:p>
            <a:r>
              <a:rPr lang="en-US" b="0" i="0" dirty="0">
                <a:solidFill>
                  <a:srgbClr val="494949"/>
                </a:solidFill>
                <a:effectLst/>
              </a:rPr>
              <a:t>With Agile, requirements are checked and confirmed throughout the project.</a:t>
            </a:r>
          </a:p>
          <a:p>
            <a:r>
              <a:rPr lang="en-US" b="0" i="0" dirty="0">
                <a:solidFill>
                  <a:srgbClr val="494949"/>
                </a:solidFill>
                <a:effectLst/>
              </a:rPr>
              <a:t>Agile sees the customer as part of the implementation team and includes them at each part of the process. </a:t>
            </a:r>
          </a:p>
          <a:p>
            <a:r>
              <a:rPr lang="en-US" b="0" i="0" dirty="0">
                <a:solidFill>
                  <a:srgbClr val="494949"/>
                </a:solidFill>
                <a:effectLst/>
              </a:rPr>
              <a:t>Waterfall tends to spend a lot of time with the customer at the start, trying to document all the perceived requirements, but then never again.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951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1C77F-C260-FE84-21FB-95693067E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40EF7-8966-07E3-4A5A-EA783DC74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effectLst/>
              </a:rPr>
              <a:t>Cobb, C. (2015). The Project Managers Guide To Mastering Agile. Retrieved December 18, 2022, from https://web-p-ebscohost-com.ezproxy.snhu.edu/ehost/detail/detail?nobk=y&amp;vid=1&amp;sid=a5538ca1-a8b0-4a85-bf9b-5585da980b2b@redis&amp;bdata=JnNpdGU9ZWhvc3QtbGl2ZQ==#AN=937009&amp;db=nlebk </a:t>
            </a:r>
          </a:p>
          <a:p>
            <a:r>
              <a:rPr lang="en-US" dirty="0">
                <a:effectLst/>
              </a:rPr>
              <a:t>The CRM Team, (2022, October 10). </a:t>
            </a:r>
            <a:r>
              <a:rPr lang="en-US" i="1" dirty="0">
                <a:effectLst/>
              </a:rPr>
              <a:t>Agile vs waterfall: 5 reasons why agile is better</a:t>
            </a:r>
            <a:r>
              <a:rPr lang="en-US" dirty="0">
                <a:effectLst/>
              </a:rPr>
              <a:t>. 5 reasons why Agile is better than Waterfall. Retrieved December 18, 2022, from https://thecrmteam.com/5-reasons-why-agile-is-better-than-waterfall/ </a:t>
            </a:r>
          </a:p>
          <a:p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DeClute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D. (2022, September 15).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Agile vs. waterfall: What's the difference?: TechTarget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TheServerSide.com. Retrieved December 18, 2022, from https://www.theserverside.com/tip/Agile-vs-Waterfall-Whats-the-difference?amp=1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07835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1622</TotalTime>
  <Words>381</Words>
  <Application>Microsoft Office PowerPoint</Application>
  <PresentationFormat>Widescreen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Scrum Roles (Cobb, 2015)</vt:lpstr>
      <vt:lpstr>SDLC Through Agile (Cobb, 2015)</vt:lpstr>
      <vt:lpstr>Waterfall Over Agile (The CRM Team,2022)</vt:lpstr>
      <vt:lpstr>Agile vs Waterfall (DeClute, 2022)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Presentation</dc:title>
  <dc:creator>Medina, Benjamin</dc:creator>
  <cp:lastModifiedBy>Medina, Benjamin</cp:lastModifiedBy>
  <cp:revision>10</cp:revision>
  <dcterms:created xsi:type="dcterms:W3CDTF">2022-12-18T00:53:04Z</dcterms:created>
  <dcterms:modified xsi:type="dcterms:W3CDTF">2022-12-19T05:48:48Z</dcterms:modified>
</cp:coreProperties>
</file>