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0" r:id="rId4"/>
    <p:sldId id="292" r:id="rId5"/>
    <p:sldId id="294" r:id="rId6"/>
    <p:sldId id="283" r:id="rId7"/>
    <p:sldId id="300" r:id="rId8"/>
    <p:sldId id="284" r:id="rId9"/>
    <p:sldId id="301" r:id="rId10"/>
    <p:sldId id="296" r:id="rId11"/>
    <p:sldId id="297" r:id="rId12"/>
    <p:sldId id="295" r:id="rId13"/>
    <p:sldId id="303" r:id="rId14"/>
    <p:sldId id="28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68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2024-03-03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2024-03-03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2024-03-03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2024-03-03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2024-03-03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2024-03-03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2024-03-03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2024-03-03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2024-03-03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Winner\Desktop\images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2024-03-03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2024-03-03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2024-03-03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99160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Alexandria University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Institute of graduate Studies and Research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NLP Project</a:t>
            </a:r>
          </a:p>
          <a:p>
            <a:pPr algn="ctr"/>
            <a:endParaRPr lang="en-GB" sz="2000" b="1" dirty="0">
              <a:solidFill>
                <a:schemeClr val="bg1"/>
              </a:solidFill>
            </a:endParaRPr>
          </a:p>
          <a:p>
            <a:pPr algn="ctr"/>
            <a:r>
              <a:rPr lang="en-GB" sz="2000" b="1" dirty="0">
                <a:solidFill>
                  <a:schemeClr val="bg1"/>
                </a:solidFill>
              </a:rPr>
              <a:t>Submitted by</a:t>
            </a:r>
          </a:p>
          <a:p>
            <a:pPr algn="ctr"/>
            <a:r>
              <a:rPr lang="en-GB" sz="2800" b="1" dirty="0">
                <a:solidFill>
                  <a:schemeClr val="bg1"/>
                </a:solidFill>
              </a:rPr>
              <a:t>DR - Tamer Amr </a:t>
            </a:r>
            <a:r>
              <a:rPr lang="en-GB" sz="2800" b="1" dirty="0" err="1">
                <a:solidFill>
                  <a:schemeClr val="bg1"/>
                </a:solidFill>
              </a:rPr>
              <a:t>Zohdy</a:t>
            </a:r>
            <a:endParaRPr lang="en-GB" sz="2800" b="1" dirty="0">
              <a:solidFill>
                <a:schemeClr val="bg1"/>
              </a:solidFill>
            </a:endParaRPr>
          </a:p>
          <a:p>
            <a:pPr algn="ctr"/>
            <a:r>
              <a:rPr lang="en-GB" sz="2800" b="1" dirty="0">
                <a:solidFill>
                  <a:schemeClr val="bg1"/>
                </a:solidFill>
              </a:rPr>
              <a:t>ID#: 1404-3-086              </a:t>
            </a:r>
          </a:p>
          <a:p>
            <a:pPr algn="ctr"/>
            <a:r>
              <a:rPr lang="en-GB" sz="2800" b="1" dirty="0">
                <a:solidFill>
                  <a:schemeClr val="bg1"/>
                </a:solidFill>
              </a:rPr>
              <a:t>ENG - Khaled Muhamed Fathallah</a:t>
            </a:r>
          </a:p>
          <a:p>
            <a:pPr algn="ctr"/>
            <a:r>
              <a:rPr lang="en-GB" sz="2800" b="1" dirty="0">
                <a:solidFill>
                  <a:schemeClr val="bg1"/>
                </a:solidFill>
              </a:rPr>
              <a:t>ID#: 1404-3-101</a:t>
            </a:r>
          </a:p>
          <a:p>
            <a:pPr algn="ctr"/>
            <a:r>
              <a:rPr lang="en-GB" sz="2800" b="1" dirty="0">
                <a:solidFill>
                  <a:schemeClr val="bg1"/>
                </a:solidFill>
              </a:rPr>
              <a:t>ENG - Eslam Talaat Abdel-</a:t>
            </a:r>
            <a:r>
              <a:rPr lang="en-GB" sz="2800" b="1" dirty="0" err="1">
                <a:solidFill>
                  <a:schemeClr val="bg1"/>
                </a:solidFill>
              </a:rPr>
              <a:t>Qawy</a:t>
            </a:r>
            <a:endParaRPr lang="en-GB" sz="2800" b="1" dirty="0">
              <a:solidFill>
                <a:schemeClr val="bg1"/>
              </a:solidFill>
            </a:endParaRPr>
          </a:p>
          <a:p>
            <a:pPr algn="ctr"/>
            <a:r>
              <a:rPr lang="en-GB" sz="2800" b="1">
                <a:solidFill>
                  <a:schemeClr val="bg1"/>
                </a:solidFill>
              </a:rPr>
              <a:t>ID#: 1404-3-135</a:t>
            </a:r>
            <a:endParaRPr lang="en-GB" sz="2800" b="1" dirty="0">
              <a:solidFill>
                <a:schemeClr val="bg1"/>
              </a:solidFill>
            </a:endParaRPr>
          </a:p>
          <a:p>
            <a:pPr algn="ctr"/>
            <a:endParaRPr lang="en-GB" sz="3200" b="1" dirty="0">
              <a:solidFill>
                <a:schemeClr val="bg1"/>
              </a:solidFill>
            </a:endParaRPr>
          </a:p>
          <a:p>
            <a:pPr algn="ctr"/>
            <a:r>
              <a:rPr lang="en-GB" sz="2800" i="1" dirty="0">
                <a:solidFill>
                  <a:schemeClr val="bg1"/>
                </a:solidFill>
              </a:rPr>
              <a:t>Under Supervision of</a:t>
            </a:r>
            <a:endParaRPr lang="en-GB" sz="3200" dirty="0">
              <a:solidFill>
                <a:schemeClr val="bg1"/>
              </a:solidFill>
            </a:endParaRPr>
          </a:p>
          <a:p>
            <a:pPr algn="ctr"/>
            <a:r>
              <a:rPr lang="en-GB" sz="3200" b="1" dirty="0">
                <a:solidFill>
                  <a:schemeClr val="bg1"/>
                </a:solidFill>
              </a:rPr>
              <a:t>Dr. Christine </a:t>
            </a:r>
            <a:r>
              <a:rPr lang="en-GB" sz="3200" b="1" dirty="0" err="1">
                <a:solidFill>
                  <a:schemeClr val="bg1"/>
                </a:solidFill>
              </a:rPr>
              <a:t>Basta</a:t>
            </a:r>
            <a:endParaRPr lang="en-GB" sz="3200" b="1" dirty="0">
              <a:solidFill>
                <a:schemeClr val="bg1"/>
              </a:solidFill>
            </a:endParaRPr>
          </a:p>
          <a:p>
            <a:pPr algn="ctr"/>
            <a:endParaRPr 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905EF3-4BA8-61D7-61C6-C2239D402984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8737" y="-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56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D774A8-09F1-927C-EA8C-9584A7AD3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96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84F251-FB73-DEC2-18D1-29BE1ACAE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12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04800"/>
            <a:ext cx="83058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chemeClr val="bg1"/>
                </a:solidFill>
              </a:rPr>
              <a:t>Project Benefits</a:t>
            </a:r>
          </a:p>
          <a:p>
            <a:pPr lvl="0">
              <a:buFont typeface="Wingdings" pitchFamily="2" charset="2"/>
              <a:buChar char="Ø"/>
            </a:pPr>
            <a:endParaRPr lang="en-US" sz="2800" dirty="0">
              <a:solidFill>
                <a:schemeClr val="bg1"/>
              </a:solidFill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This project can help the physician in diagnosis by taking the patient own word as a complain and insert it as text to predict the diagnosis of the patient condition then recommending the best three useful drugs for treatment of the patient.</a:t>
            </a:r>
          </a:p>
        </p:txBody>
      </p:sp>
    </p:spTree>
    <p:extLst>
      <p:ext uri="{BB962C8B-B14F-4D97-AF65-F5344CB8AC3E}">
        <p14:creationId xmlns:p14="http://schemas.microsoft.com/office/powerpoint/2010/main" val="3828457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87166"/>
            <a:ext cx="87630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chemeClr val="bg1"/>
                </a:solidFill>
              </a:rPr>
              <a:t>Conclusion: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This project will be very useful for medical persons to help them in the diagnosis of the patient condition and  choosing the best drug for treatment.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The Dataset we use do not cover every type of patient diseases so after we implement our code we will estimate its accuracy and we will try to find a larger Dataset covering more diseases and drugs.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87630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i="1" dirty="0">
                <a:solidFill>
                  <a:schemeClr val="bg1"/>
                </a:solidFill>
              </a:rPr>
              <a:t>Abstract</a:t>
            </a:r>
          </a:p>
          <a:p>
            <a:pPr>
              <a:buFont typeface="Wingdings" pitchFamily="2" charset="2"/>
              <a:buChar char="Ø"/>
            </a:pPr>
            <a:endParaRPr lang="en-GB" sz="24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GB" sz="2400" dirty="0">
                <a:solidFill>
                  <a:schemeClr val="bg1"/>
                </a:solidFill>
              </a:rPr>
              <a:t>In this project, we will classify the condition of patients using the reviews of the drugs given by patients using drug reviews dataset available in UCI Machine Learning Repository</a:t>
            </a:r>
            <a:r>
              <a:rPr lang="en-GB" sz="2400" dirty="0"/>
              <a:t>.</a:t>
            </a:r>
          </a:p>
          <a:p>
            <a:pPr>
              <a:buFont typeface="Wingdings" pitchFamily="2" charset="2"/>
              <a:buChar char="Ø"/>
            </a:pPr>
            <a:endParaRPr lang="en-GB" sz="2400" b="1" i="1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GB" sz="2400" dirty="0">
                <a:solidFill>
                  <a:schemeClr val="bg1"/>
                </a:solidFill>
              </a:rPr>
              <a:t>We will use the NLP algorithm to make a project in which the medical person will insert the patient Review in the form of a text as an input and the algorithm will give a diagnosis for the patient condition with recommendation of the best drug for therapy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335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81000"/>
            <a:ext cx="8458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solidFill>
                  <a:schemeClr val="bg1"/>
                </a:solidFill>
              </a:rPr>
              <a:t>Introduction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NLP Algorithms has been developed to be used in many fields 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Their applications are used in machine translations, Sentiment analysis, </a:t>
            </a:r>
            <a:r>
              <a:rPr lang="en-US" sz="2400" dirty="0" err="1">
                <a:solidFill>
                  <a:schemeClr val="bg1"/>
                </a:solidFill>
              </a:rPr>
              <a:t>chatbots</a:t>
            </a:r>
            <a:r>
              <a:rPr lang="en-US" sz="2400" dirty="0">
                <a:solidFill>
                  <a:schemeClr val="bg1"/>
                </a:solidFill>
              </a:rPr>
              <a:t>, social media monitoring, etc…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The NLP Algorithms are able to understand the semantics and logics of  texts and this will help us using them in the medical field for diagnosis and drug recommendation for </a:t>
            </a:r>
            <a:r>
              <a:rPr lang="en-US" sz="2400" dirty="0" err="1">
                <a:solidFill>
                  <a:schemeClr val="bg1"/>
                </a:solidFill>
              </a:rPr>
              <a:t>treatmnet</a:t>
            </a:r>
            <a:r>
              <a:rPr lang="en-US" sz="2400" dirty="0">
                <a:solidFill>
                  <a:schemeClr val="bg1"/>
                </a:solidFill>
              </a:rPr>
              <a:t> 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68680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chemeClr val="bg1"/>
                </a:solidFill>
              </a:rPr>
              <a:t>Project Problem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The main aim of this project is to use the patient own word and to understand their opinion about the drugs they use concerning efficacy, advantages, disadvantages , side effects and the duration they use the drugs in order to predict the diagnosis of the patient disease and to recommend the best drug for therapy.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The patient own words are not a scientific words and the challenge is to make the machine understand them to get a proper diagnosis</a:t>
            </a:r>
          </a:p>
          <a:p>
            <a:pPr algn="ctr"/>
            <a:endParaRPr lang="en-US" sz="4400" b="1" i="1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381000"/>
            <a:ext cx="8610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chemeClr val="bg1"/>
                </a:solidFill>
              </a:rPr>
              <a:t>Dataset</a:t>
            </a:r>
          </a:p>
          <a:p>
            <a:pPr>
              <a:buFont typeface="Wingdings" pitchFamily="2" charset="2"/>
              <a:buChar char="Ø"/>
            </a:pPr>
            <a:endParaRPr lang="en-GB" sz="28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GB" sz="2800" dirty="0">
                <a:solidFill>
                  <a:schemeClr val="bg1"/>
                </a:solidFill>
              </a:rPr>
              <a:t>drug reviews dataset available in UCI Machine Learning Repository in the form of </a:t>
            </a:r>
            <a:r>
              <a:rPr lang="en-GB" sz="2800" dirty="0" err="1">
                <a:solidFill>
                  <a:schemeClr val="bg1"/>
                </a:solidFill>
              </a:rPr>
              <a:t>csv</a:t>
            </a:r>
            <a:r>
              <a:rPr lang="en-GB" sz="2800" dirty="0">
                <a:solidFill>
                  <a:schemeClr val="bg1"/>
                </a:solidFill>
              </a:rPr>
              <a:t> file.</a:t>
            </a:r>
          </a:p>
          <a:p>
            <a:pPr>
              <a:buFont typeface="Wingdings" pitchFamily="2" charset="2"/>
              <a:buChar char="Ø"/>
            </a:pPr>
            <a:endParaRPr lang="en-GB" sz="28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The Dataset </a:t>
            </a:r>
            <a:r>
              <a:rPr lang="en-US" sz="2800">
                <a:solidFill>
                  <a:schemeClr val="bg1"/>
                </a:solidFill>
              </a:rPr>
              <a:t>has 161297 </a:t>
            </a:r>
            <a:r>
              <a:rPr lang="en-US" sz="2800" dirty="0">
                <a:solidFill>
                  <a:schemeClr val="bg1"/>
                </a:solidFill>
              </a:rPr>
              <a:t>rows with 7 columns</a:t>
            </a:r>
          </a:p>
          <a:p>
            <a:pPr>
              <a:buFont typeface="Wingdings" pitchFamily="2" charset="2"/>
              <a:buChar char="Ø"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The most important columns are </a:t>
            </a:r>
            <a:r>
              <a:rPr lang="en-US" sz="2800" dirty="0" err="1">
                <a:solidFill>
                  <a:schemeClr val="bg1"/>
                </a:solidFill>
              </a:rPr>
              <a:t>DrugName</a:t>
            </a:r>
            <a:r>
              <a:rPr lang="en-US" sz="2800" dirty="0">
                <a:solidFill>
                  <a:schemeClr val="bg1"/>
                </a:solidFill>
              </a:rPr>
              <a:t>, condition, review and rating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The rest of the columns will be dropped</a:t>
            </a:r>
            <a:br>
              <a:rPr lang="en-US" sz="2800" dirty="0"/>
            </a:b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52246"/>
            <a:ext cx="83058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bg1"/>
                </a:solidFill>
              </a:rPr>
              <a:t>Project general steps</a:t>
            </a:r>
          </a:p>
          <a:p>
            <a:pPr algn="ctr"/>
            <a:r>
              <a:rPr lang="en-US" sz="2800" b="1" i="1" dirty="0">
                <a:solidFill>
                  <a:schemeClr val="bg1"/>
                </a:solidFill>
              </a:rPr>
              <a:t>(Implementation)</a:t>
            </a:r>
          </a:p>
          <a:p>
            <a:pPr lvl="0">
              <a:buFont typeface="Wingdings" pitchFamily="2" charset="2"/>
              <a:buChar char="Ø"/>
            </a:pPr>
            <a:endParaRPr lang="en-US" sz="2800" dirty="0">
              <a:solidFill>
                <a:schemeClr val="bg1"/>
              </a:solidFill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Reading the </a:t>
            </a:r>
            <a:r>
              <a:rPr lang="en-US" sz="2800" dirty="0" err="1">
                <a:solidFill>
                  <a:schemeClr val="bg1"/>
                </a:solidFill>
              </a:rPr>
              <a:t>csv</a:t>
            </a:r>
            <a:r>
              <a:rPr lang="en-US" sz="2800" dirty="0">
                <a:solidFill>
                  <a:schemeClr val="bg1"/>
                </a:solidFill>
              </a:rPr>
              <a:t> file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Data preprocessing (</a:t>
            </a:r>
            <a:r>
              <a:rPr lang="en-GB" sz="2800" dirty="0">
                <a:solidFill>
                  <a:schemeClr val="bg1"/>
                </a:solidFill>
              </a:rPr>
              <a:t>Text Cleaning - Text Tokenization - Text Normalization - Removing Rare Words - Text </a:t>
            </a:r>
            <a:r>
              <a:rPr lang="en-GB" sz="2800" dirty="0" err="1">
                <a:solidFill>
                  <a:schemeClr val="bg1"/>
                </a:solidFill>
              </a:rPr>
              <a:t>Vectorization</a:t>
            </a:r>
            <a:endParaRPr lang="en-US" sz="2800" dirty="0">
              <a:solidFill>
                <a:schemeClr val="bg1"/>
              </a:solidFill>
            </a:endParaRPr>
          </a:p>
          <a:p>
            <a:pPr lvl="0">
              <a:buFont typeface="Wingdings" pitchFamily="2" charset="2"/>
              <a:buChar char="Ø"/>
            </a:pPr>
            <a:r>
              <a:rPr lang="en-GB" sz="2800" dirty="0">
                <a:solidFill>
                  <a:schemeClr val="bg1"/>
                </a:solidFill>
              </a:rPr>
              <a:t> splitting the dataset into train set and test set</a:t>
            </a:r>
          </a:p>
          <a:p>
            <a:pPr lvl="0">
              <a:buFont typeface="Wingdings" pitchFamily="2" charset="2"/>
              <a:buChar char="Ø"/>
            </a:pPr>
            <a:r>
              <a:rPr lang="en-GB" sz="2800" dirty="0">
                <a:solidFill>
                  <a:schemeClr val="bg1"/>
                </a:solidFill>
              </a:rPr>
              <a:t>Making a model to be trained on the train set </a:t>
            </a:r>
          </a:p>
          <a:p>
            <a:pPr lvl="0">
              <a:buFont typeface="Wingdings" pitchFamily="2" charset="2"/>
              <a:buChar char="Ø"/>
            </a:pPr>
            <a:r>
              <a:rPr lang="en-GB" sz="2800" dirty="0">
                <a:solidFill>
                  <a:schemeClr val="bg1"/>
                </a:solidFill>
              </a:rPr>
              <a:t>The model is made by a </a:t>
            </a:r>
            <a:r>
              <a:rPr lang="en-GB" sz="2800" dirty="0" err="1">
                <a:solidFill>
                  <a:schemeClr val="bg1"/>
                </a:solidFill>
              </a:rPr>
              <a:t>vectoriser</a:t>
            </a:r>
            <a:r>
              <a:rPr lang="en-GB" sz="2800" dirty="0">
                <a:solidFill>
                  <a:schemeClr val="bg1"/>
                </a:solidFill>
              </a:rPr>
              <a:t> &amp; classifier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>
                <a:solidFill>
                  <a:schemeClr val="bg1"/>
                </a:solidFill>
              </a:rPr>
              <a:t>We used many combination of different </a:t>
            </a:r>
            <a:r>
              <a:rPr lang="en-GB" sz="2800" dirty="0" err="1">
                <a:solidFill>
                  <a:schemeClr val="bg1"/>
                </a:solidFill>
              </a:rPr>
              <a:t>vectoriser</a:t>
            </a:r>
            <a:r>
              <a:rPr lang="en-GB" sz="2800" dirty="0">
                <a:solidFill>
                  <a:schemeClr val="bg1"/>
                </a:solidFill>
              </a:rPr>
              <a:t> like </a:t>
            </a:r>
            <a:r>
              <a:rPr lang="en-GB" sz="2800" dirty="0" err="1">
                <a:solidFill>
                  <a:schemeClr val="bg1"/>
                </a:solidFill>
              </a:rPr>
              <a:t>CountVectorizer</a:t>
            </a:r>
            <a:r>
              <a:rPr lang="en-GB" sz="2800" dirty="0">
                <a:solidFill>
                  <a:schemeClr val="bg1"/>
                </a:solidFill>
              </a:rPr>
              <a:t>-</a:t>
            </a:r>
            <a:r>
              <a:rPr lang="en-US" sz="2800" i="0" dirty="0">
                <a:solidFill>
                  <a:schemeClr val="bg1"/>
                </a:solidFill>
                <a:effectLst/>
              </a:rPr>
              <a:t>TFIDF- TFIDF: Bigrams-TFIDF: </a:t>
            </a:r>
            <a:r>
              <a:rPr lang="en-US" sz="2800" i="0" dirty="0" err="1">
                <a:solidFill>
                  <a:schemeClr val="bg1"/>
                </a:solidFill>
                <a:effectLst/>
              </a:rPr>
              <a:t>Triigrams</a:t>
            </a:r>
            <a:endParaRPr lang="en-US" sz="2800" i="0" dirty="0">
              <a:solidFill>
                <a:schemeClr val="bg1"/>
              </a:solidFill>
              <a:effectLst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We used many classifiers like Naïve Bayes-Passive Aggressive Classifier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0CEC18-9B05-8C99-474F-CA410923E310}"/>
              </a:ext>
            </a:extLst>
          </p:cNvPr>
          <p:cNvSpPr txBox="1"/>
          <p:nvPr/>
        </p:nvSpPr>
        <p:spPr>
          <a:xfrm>
            <a:off x="228600" y="1008995"/>
            <a:ext cx="8686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i="0" dirty="0">
                <a:solidFill>
                  <a:schemeClr val="bg1"/>
                </a:solidFill>
                <a:effectLst/>
              </a:rPr>
              <a:t>Th</a:t>
            </a:r>
            <a:r>
              <a:rPr lang="en-US" sz="2800" dirty="0">
                <a:solidFill>
                  <a:schemeClr val="bg1"/>
                </a:solidFill>
              </a:rPr>
              <a:t>e best combination was with the </a:t>
            </a:r>
            <a:r>
              <a:rPr lang="en-US" sz="2800" i="0" dirty="0">
                <a:solidFill>
                  <a:schemeClr val="bg1"/>
                </a:solidFill>
                <a:effectLst/>
              </a:rPr>
              <a:t>TFIDF-Trigrams as vectorizer and the Passive Aggressive Classifier as classifier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 After testing the model the accuracy was 0.986</a:t>
            </a:r>
            <a:endParaRPr lang="en-GB" sz="2800" dirty="0">
              <a:solidFill>
                <a:schemeClr val="bg1"/>
              </a:solidFill>
            </a:endParaRPr>
          </a:p>
          <a:p>
            <a:pPr lvl="0">
              <a:buFont typeface="Wingdings" pitchFamily="2" charset="2"/>
              <a:buChar char="Ø"/>
            </a:pPr>
            <a:r>
              <a:rPr lang="en-GB" sz="2800" dirty="0">
                <a:solidFill>
                  <a:schemeClr val="bg1"/>
                </a:solidFill>
              </a:rPr>
              <a:t>Saving the model (classifier &amp; vectorizer</a:t>
            </a:r>
          </a:p>
          <a:p>
            <a:pPr lvl="0">
              <a:buFont typeface="Wingdings" pitchFamily="2" charset="2"/>
              <a:buChar char="Ø"/>
            </a:pPr>
            <a:r>
              <a:rPr lang="en-GB" sz="2800" dirty="0">
                <a:solidFill>
                  <a:schemeClr val="bg1"/>
                </a:solidFill>
              </a:rPr>
              <a:t> making a GUI in which it takes the patient review in the form of the text</a:t>
            </a:r>
          </a:p>
          <a:p>
            <a:pPr lvl="0">
              <a:buFont typeface="Wingdings" pitchFamily="2" charset="2"/>
              <a:buChar char="Ø"/>
            </a:pPr>
            <a:r>
              <a:rPr lang="en-GB" sz="2800" dirty="0">
                <a:solidFill>
                  <a:schemeClr val="bg1"/>
                </a:solidFill>
              </a:rPr>
              <a:t>Using the saved model to predict the diagnosis of the patient condition and recommend the best drug for therapy.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247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24683"/>
            <a:ext cx="86868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Software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sz="2400" dirty="0">
                <a:solidFill>
                  <a:schemeClr val="bg1"/>
                </a:solidFill>
              </a:rPr>
              <a:t>In this project, we are using the following: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>
                <a:solidFill>
                  <a:schemeClr val="bg1"/>
                </a:solidFill>
              </a:rPr>
              <a:t>Python 3.10  as programming language.</a:t>
            </a:r>
          </a:p>
          <a:p>
            <a:r>
              <a:rPr lang="en-GB" sz="2400" dirty="0">
                <a:solidFill>
                  <a:schemeClr val="bg1"/>
                </a:solidFill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>
                <a:solidFill>
                  <a:schemeClr val="bg1"/>
                </a:solidFill>
              </a:rPr>
              <a:t>Many Libraries such as:</a:t>
            </a:r>
          </a:p>
          <a:p>
            <a:pPr lvl="7">
              <a:buFont typeface="Wingdings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</a:rPr>
              <a:t>OpenCv2</a:t>
            </a:r>
          </a:p>
          <a:p>
            <a:pPr lvl="7">
              <a:buFont typeface="Wingdings" pitchFamily="2" charset="2"/>
              <a:buChar char="§"/>
            </a:pPr>
            <a:r>
              <a:rPr lang="en-GB" sz="2400" dirty="0" err="1">
                <a:solidFill>
                  <a:schemeClr val="bg1"/>
                </a:solidFill>
              </a:rPr>
              <a:t>Numpy</a:t>
            </a:r>
            <a:endParaRPr lang="en-GB" sz="2400" dirty="0">
              <a:solidFill>
                <a:schemeClr val="bg1"/>
              </a:solidFill>
            </a:endParaRPr>
          </a:p>
          <a:p>
            <a:pPr lvl="7">
              <a:buFont typeface="Wingdings" pitchFamily="2" charset="2"/>
              <a:buChar char="§"/>
            </a:pPr>
            <a:r>
              <a:rPr lang="en-GB" sz="2400" dirty="0" err="1">
                <a:solidFill>
                  <a:schemeClr val="bg1"/>
                </a:solidFill>
              </a:rPr>
              <a:t>Matplotlib</a:t>
            </a:r>
            <a:endParaRPr lang="en-GB" sz="2400" dirty="0">
              <a:solidFill>
                <a:schemeClr val="bg1"/>
              </a:solidFill>
            </a:endParaRPr>
          </a:p>
          <a:p>
            <a:pPr lvl="7">
              <a:buFont typeface="Wingdings" pitchFamily="2" charset="2"/>
              <a:buChar char="§"/>
            </a:pPr>
            <a:r>
              <a:rPr lang="en-GB" sz="2400" dirty="0" err="1">
                <a:solidFill>
                  <a:schemeClr val="bg1"/>
                </a:solidFill>
              </a:rPr>
              <a:t>Sklearn</a:t>
            </a:r>
            <a:endParaRPr lang="en-GB" sz="2400" dirty="0">
              <a:solidFill>
                <a:schemeClr val="bg1"/>
              </a:solidFill>
            </a:endParaRPr>
          </a:p>
          <a:p>
            <a:pPr lvl="7">
              <a:buFont typeface="Wingdings" pitchFamily="2" charset="2"/>
              <a:buChar char="§"/>
            </a:pPr>
            <a:r>
              <a:rPr lang="en-GB" sz="2400" dirty="0" err="1">
                <a:solidFill>
                  <a:schemeClr val="bg1"/>
                </a:solidFill>
              </a:rPr>
              <a:t>Scipy</a:t>
            </a:r>
            <a:endParaRPr lang="en-GB" sz="2400" dirty="0">
              <a:solidFill>
                <a:schemeClr val="bg1"/>
              </a:solidFill>
            </a:endParaRPr>
          </a:p>
          <a:p>
            <a:pPr lvl="7">
              <a:buFont typeface="Wingdings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</a:rPr>
              <a:t>Pandas</a:t>
            </a:r>
          </a:p>
          <a:p>
            <a:pPr lvl="7">
              <a:buFont typeface="Wingdings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</a:rPr>
              <a:t>NLTK</a:t>
            </a:r>
          </a:p>
          <a:p>
            <a:pPr lvl="7">
              <a:buFont typeface="Wingdings" pitchFamily="2" charset="2"/>
              <a:buChar char="§"/>
            </a:pPr>
            <a:r>
              <a:rPr lang="en-GB" sz="2400" dirty="0" err="1">
                <a:solidFill>
                  <a:schemeClr val="bg1"/>
                </a:solidFill>
              </a:rPr>
              <a:t>Spacy</a:t>
            </a:r>
            <a:endParaRPr lang="en-GB" sz="2400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B12C5F-6E8B-6454-ED03-6889B624779E}"/>
              </a:ext>
            </a:extLst>
          </p:cNvPr>
          <p:cNvSpPr txBox="1"/>
          <p:nvPr/>
        </p:nvSpPr>
        <p:spPr>
          <a:xfrm>
            <a:off x="1524000" y="1752600"/>
            <a:ext cx="593829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Screenshots</a:t>
            </a:r>
          </a:p>
          <a:p>
            <a:pPr algn="ctr"/>
            <a:r>
              <a:rPr lang="en-US" sz="7200" b="1" dirty="0">
                <a:solidFill>
                  <a:schemeClr val="bg1"/>
                </a:solidFill>
              </a:rPr>
              <a:t>of</a:t>
            </a:r>
          </a:p>
          <a:p>
            <a:pPr algn="ctr"/>
            <a:r>
              <a:rPr lang="en-US" sz="7200" b="1" dirty="0">
                <a:solidFill>
                  <a:schemeClr val="bg1"/>
                </a:solidFill>
              </a:rPr>
              <a:t>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3071985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615</Words>
  <Application>Microsoft Office PowerPoint</Application>
  <PresentationFormat>On-screen Show (4:3)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Winner</dc:creator>
  <cp:lastModifiedBy>خالد محمد فتح الله محمد خليل</cp:lastModifiedBy>
  <cp:revision>91</cp:revision>
  <dcterms:created xsi:type="dcterms:W3CDTF">2006-08-16T00:00:00Z</dcterms:created>
  <dcterms:modified xsi:type="dcterms:W3CDTF">2024-03-03T01:35:31Z</dcterms:modified>
</cp:coreProperties>
</file>