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753600" cy="7315200"/>
  <p:notesSz cx="6858000" cy="9144000"/>
  <p:embeddedFontLst>
    <p:embeddedFont>
      <p:font typeface="Times New Roman Bold" charset="1" panose="02030802070405020303"/>
      <p:regular r:id="rId21"/>
    </p:embeddedFont>
    <p:embeddedFont>
      <p:font typeface="Arial Bold" charset="1" panose="020B0802020202020204"/>
      <p:regular r:id="rId22"/>
    </p:embeddedFont>
    <p:embeddedFont>
      <p:font typeface="Arial" charset="1" panose="020B0502020202020204"/>
      <p:regular r:id="rId23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35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1665" y="476230"/>
            <a:ext cx="8107710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b="true" sz="298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Bachelor of Technology</a:t>
            </a: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2304"/>
              </a:lnSpc>
            </a:pPr>
            <a:r>
              <a:rPr lang="en-US" b="true" sz="192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Capstone Project Topic Approval Presentation</a:t>
            </a: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1791"/>
              </a:lnSpc>
            </a:pPr>
            <a:r>
              <a:rPr lang="en-US" b="true" sz="149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Academic Year 2025-26</a:t>
            </a:r>
          </a:p>
          <a:p>
            <a:pPr algn="ctr">
              <a:lnSpc>
                <a:spcPts val="1791"/>
              </a:lnSpc>
            </a:pPr>
            <a:r>
              <a:rPr lang="en-US" b="true" sz="149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Semester VII</a:t>
            </a: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2304"/>
              </a:lnSpc>
            </a:pPr>
            <a:r>
              <a:rPr lang="en-US" b="true" sz="192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lnSpc>
                <a:spcPts val="1791"/>
              </a:lnSpc>
            </a:pPr>
            <a:r>
              <a:rPr lang="en-US" b="true" sz="149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104640" y="2912533"/>
            <a:ext cx="1463040" cy="1148080"/>
            <a:chOff x="0" y="0"/>
            <a:chExt cx="1950720" cy="1530773"/>
          </a:xfrm>
        </p:grpSpPr>
        <p:sp>
          <p:nvSpPr>
            <p:cNvPr name="Freeform 4" id="4" descr="C:\Documents and Settings\sachin.arondekar\Desktop\NMIMSLogo.PNG"/>
            <p:cNvSpPr/>
            <p:nvPr/>
          </p:nvSpPr>
          <p:spPr>
            <a:xfrm flipH="false" flipV="false" rot="0">
              <a:off x="0" y="0"/>
              <a:ext cx="1950720" cy="1530731"/>
            </a:xfrm>
            <a:custGeom>
              <a:avLst/>
              <a:gdLst/>
              <a:ahLst/>
              <a:cxnLst/>
              <a:rect r="r" b="b" t="t" l="l"/>
              <a:pathLst>
                <a:path h="1530731" w="1950720">
                  <a:moveTo>
                    <a:pt x="0" y="0"/>
                  </a:moveTo>
                  <a:lnTo>
                    <a:pt x="1950720" y="0"/>
                  </a:lnTo>
                  <a:lnTo>
                    <a:pt x="1950720" y="1530731"/>
                  </a:lnTo>
                  <a:lnTo>
                    <a:pt x="0" y="1530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18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104640" y="2912533"/>
            <a:ext cx="1463040" cy="1148080"/>
            <a:chOff x="0" y="0"/>
            <a:chExt cx="1950720" cy="1530773"/>
          </a:xfrm>
        </p:grpSpPr>
        <p:sp>
          <p:nvSpPr>
            <p:cNvPr name="Freeform 6" id="6" descr="C:\Documents and Settings\sachin.arondekar\Desktop\NMIMSLogo.PNG"/>
            <p:cNvSpPr/>
            <p:nvPr/>
          </p:nvSpPr>
          <p:spPr>
            <a:xfrm flipH="false" flipV="false" rot="0">
              <a:off x="0" y="0"/>
              <a:ext cx="1950720" cy="1530731"/>
            </a:xfrm>
            <a:custGeom>
              <a:avLst/>
              <a:gdLst/>
              <a:ahLst/>
              <a:cxnLst/>
              <a:rect r="r" b="b" t="t" l="l"/>
              <a:pathLst>
                <a:path h="1530731" w="1950720">
                  <a:moveTo>
                    <a:pt x="0" y="0"/>
                  </a:moveTo>
                  <a:lnTo>
                    <a:pt x="1950720" y="0"/>
                  </a:lnTo>
                  <a:lnTo>
                    <a:pt x="1950720" y="1530731"/>
                  </a:lnTo>
                  <a:lnTo>
                    <a:pt x="0" y="1530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1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092960" y="4656667"/>
            <a:ext cx="5405120" cy="2164160"/>
            <a:chOff x="0" y="0"/>
            <a:chExt cx="7206827" cy="2885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06869" cy="2885567"/>
            </a:xfrm>
            <a:custGeom>
              <a:avLst/>
              <a:gdLst/>
              <a:ahLst/>
              <a:cxnLst/>
              <a:rect r="r" b="b" t="t" l="l"/>
              <a:pathLst>
                <a:path h="2885567" w="7206869">
                  <a:moveTo>
                    <a:pt x="54229" y="0"/>
                  </a:moveTo>
                  <a:lnTo>
                    <a:pt x="7152640" y="0"/>
                  </a:lnTo>
                  <a:cubicBezTo>
                    <a:pt x="7182612" y="0"/>
                    <a:pt x="7206869" y="24257"/>
                    <a:pt x="7206869" y="54229"/>
                  </a:cubicBezTo>
                  <a:lnTo>
                    <a:pt x="7206869" y="2831338"/>
                  </a:lnTo>
                  <a:cubicBezTo>
                    <a:pt x="7206869" y="2861310"/>
                    <a:pt x="7182612" y="2885567"/>
                    <a:pt x="7152640" y="2885567"/>
                  </a:cubicBezTo>
                  <a:lnTo>
                    <a:pt x="54229" y="2885567"/>
                  </a:lnTo>
                  <a:cubicBezTo>
                    <a:pt x="24257" y="2885567"/>
                    <a:pt x="0" y="2861310"/>
                    <a:pt x="0" y="2831338"/>
                  </a:cubicBezTo>
                  <a:lnTo>
                    <a:pt x="0" y="54229"/>
                  </a:lnTo>
                  <a:cubicBezTo>
                    <a:pt x="0" y="24257"/>
                    <a:pt x="24257" y="0"/>
                    <a:pt x="54229" y="0"/>
                  </a:cubicBezTo>
                  <a:moveTo>
                    <a:pt x="54229" y="108331"/>
                  </a:moveTo>
                  <a:lnTo>
                    <a:pt x="54229" y="54229"/>
                  </a:lnTo>
                  <a:lnTo>
                    <a:pt x="108331" y="54229"/>
                  </a:lnTo>
                  <a:lnTo>
                    <a:pt x="108331" y="2831338"/>
                  </a:lnTo>
                  <a:lnTo>
                    <a:pt x="54229" y="2831338"/>
                  </a:lnTo>
                  <a:lnTo>
                    <a:pt x="54229" y="2777109"/>
                  </a:lnTo>
                  <a:lnTo>
                    <a:pt x="7152640" y="2777109"/>
                  </a:lnTo>
                  <a:lnTo>
                    <a:pt x="7152640" y="2831338"/>
                  </a:lnTo>
                  <a:lnTo>
                    <a:pt x="7098411" y="2831338"/>
                  </a:lnTo>
                  <a:lnTo>
                    <a:pt x="7098411" y="54229"/>
                  </a:lnTo>
                  <a:lnTo>
                    <a:pt x="7152640" y="54229"/>
                  </a:lnTo>
                  <a:lnTo>
                    <a:pt x="7152640" y="108331"/>
                  </a:lnTo>
                  <a:lnTo>
                    <a:pt x="54229" y="108331"/>
                  </a:lnTo>
                  <a:close/>
                </a:path>
              </a:pathLst>
            </a:custGeom>
            <a:solidFill>
              <a:srgbClr val="62242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7206827" cy="291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91"/>
                </a:lnSpc>
              </a:pPr>
              <a:r>
                <a:rPr lang="en-US" b="true" sz="14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SVKM’s NMIMS</a:t>
              </a:r>
            </a:p>
            <a:p>
              <a:pPr algn="ctr">
                <a:lnSpc>
                  <a:spcPts val="1791"/>
                </a:lnSpc>
              </a:pPr>
              <a:r>
                <a:rPr lang="en-US" b="true" sz="14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Mukesh Patel School of Technology Management and Engineering, Vile Parle, Mumbai- 400056</a:t>
              </a:r>
            </a:p>
            <a:p>
              <a:pPr algn="ctr">
                <a:lnSpc>
                  <a:spcPts val="1791"/>
                </a:lnSpc>
              </a:pPr>
            </a:p>
            <a:p>
              <a:pPr algn="ctr">
                <a:lnSpc>
                  <a:spcPts val="1791"/>
                </a:lnSpc>
              </a:pPr>
              <a:r>
                <a:rPr lang="en-US" b="true" sz="14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Department of Data Science</a:t>
              </a:r>
            </a:p>
            <a:p>
              <a:pPr algn="l">
                <a:lnSpc>
                  <a:spcPts val="179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65760"/>
            <a:ext cx="8290560" cy="1568000"/>
            <a:chOff x="0" y="0"/>
            <a:chExt cx="11054080" cy="2090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667"/>
            </a:xfrm>
            <a:custGeom>
              <a:avLst/>
              <a:gdLst/>
              <a:ahLst/>
              <a:cxnLst/>
              <a:rect r="r" b="b" t="t" l="l"/>
              <a:pathLst>
                <a:path h="209066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667"/>
                  </a:lnTo>
                  <a:lnTo>
                    <a:pt x="0" y="2090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1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Expected Outcomes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8705" y="2011025"/>
            <a:ext cx="7376190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Evidence-based assessment of UN effectiveness in reducing terrorism and supporting economic recovery.</a:t>
            </a:r>
          </a:p>
          <a:p>
            <a:pPr algn="l">
              <a:lnSpc>
                <a:spcPts val="3736"/>
              </a:lnSpc>
            </a:pPr>
          </a:p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into how the tone, focus, or strength of UN documents (from NLP) affects real-world outcomes.</a:t>
            </a:r>
          </a:p>
          <a:p>
            <a:pPr algn="l">
              <a:lnSpc>
                <a:spcPts val="3736"/>
              </a:lnSpc>
            </a:pPr>
          </a:p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Actionable findings for policymakers and international agencies.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65760"/>
            <a:ext cx="8290560" cy="1568000"/>
            <a:chOff x="0" y="0"/>
            <a:chExt cx="11054080" cy="2090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667"/>
            </a:xfrm>
            <a:custGeom>
              <a:avLst/>
              <a:gdLst/>
              <a:ahLst/>
              <a:cxnLst/>
              <a:rect r="r" b="b" t="t" l="l"/>
              <a:pathLst>
                <a:path h="209066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667"/>
                  </a:lnTo>
                  <a:lnTo>
                    <a:pt x="0" y="2090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1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Research Publication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8705" y="2011025"/>
            <a:ext cx="7376190" cy="469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NLP-based insights from UN document analysis.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Preparation of a research paper for academic publication.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Targeting submission of a research paper for our data science capstone project.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document methodology, results, and policy implications.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3048000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1665" y="739120"/>
            <a:ext cx="8351550" cy="670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b="true" sz="213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  PRESENTATION  ON </a:t>
            </a: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4095"/>
              </a:lnSpc>
            </a:pPr>
            <a:r>
              <a:rPr lang="en-US" b="true" sz="341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“Understanding the Real-World Impact of UN Counterterrorism Through Data Science and NLP”</a:t>
            </a: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algn="ctr">
              <a:lnSpc>
                <a:spcPts val="2304"/>
              </a:lnSpc>
            </a:pPr>
          </a:p>
          <a:p>
            <a:pPr algn="ctr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Prithvi Singh – J046 (70092200081) </a:t>
            </a:r>
          </a:p>
          <a:p>
            <a:pPr algn="ctr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Rahul Yanamandra – J047 (70092200058)</a:t>
            </a:r>
          </a:p>
          <a:p>
            <a:pPr algn="ctr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Suchir Thaokar – J065 (70092200057)</a:t>
            </a: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Under the guidance of </a:t>
            </a:r>
          </a:p>
          <a:p>
            <a:pPr algn="ctr">
              <a:lnSpc>
                <a:spcPts val="2560"/>
              </a:lnSpc>
            </a:pPr>
            <a:r>
              <a:rPr lang="en-US" b="true" sz="213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Dr. Siba Panda</a:t>
            </a:r>
          </a:p>
          <a:p>
            <a:pPr algn="ctr">
              <a:lnSpc>
                <a:spcPts val="1791"/>
              </a:lnSpc>
            </a:pPr>
          </a:p>
          <a:p>
            <a:pPr algn="l">
              <a:lnSpc>
                <a:spcPts val="1791"/>
              </a:lnSpc>
            </a:pPr>
          </a:p>
          <a:p>
            <a:pPr algn="ctr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1791"/>
              </a:lnSpc>
            </a:pPr>
          </a:p>
          <a:p>
            <a:pPr algn="ctr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812800"/>
            <a:ext cx="8290560" cy="1583724"/>
            <a:chOff x="0" y="0"/>
            <a:chExt cx="11054080" cy="2111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111632"/>
            </a:xfrm>
            <a:custGeom>
              <a:avLst/>
              <a:gdLst/>
              <a:ahLst/>
              <a:cxnLst/>
              <a:rect r="r" b="b" t="t" l="l"/>
              <a:pathLst>
                <a:path h="211163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111632"/>
                  </a:lnTo>
                  <a:lnTo>
                    <a:pt x="0" y="21116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2068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 Project Idea</a:t>
              </a:r>
            </a:p>
            <a:p>
              <a:pPr algn="ctr">
                <a:lnSpc>
                  <a:spcPts val="563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8705" y="2183110"/>
            <a:ext cx="7376190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Investigate the real-world impact of United Nations interventions (sanctions, CTED assessments, Security Council resolutions) on terrorism and economic outcomes.</a:t>
            </a:r>
          </a:p>
          <a:p>
            <a:pPr algn="l">
              <a:lnSpc>
                <a:spcPts val="3583"/>
              </a:lnSpc>
            </a:pP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data science and NLP to analyze both structured data and the actual content of UN documents.</a:t>
            </a:r>
          </a:p>
          <a:p>
            <a:pPr algn="ctr" marL="439273" indent="-219637" lvl="1">
              <a:lnSpc>
                <a:spcPts val="409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65760"/>
            <a:ext cx="8290560" cy="1568000"/>
            <a:chOff x="0" y="0"/>
            <a:chExt cx="11054080" cy="2090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667"/>
            </a:xfrm>
            <a:custGeom>
              <a:avLst/>
              <a:gdLst/>
              <a:ahLst/>
              <a:cxnLst/>
              <a:rect r="r" b="b" t="t" l="l"/>
              <a:pathLst>
                <a:path h="209066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667"/>
                  </a:lnTo>
                  <a:lnTo>
                    <a:pt x="0" y="2090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1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8705" y="2030075"/>
            <a:ext cx="7376190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455" indent="-164727" lvl="1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effectiveness of UN interventions against terrorism is widely debated, but rarely evaluated using quantitative, data-driven methods.</a:t>
            </a:r>
          </a:p>
          <a:p>
            <a:pPr algn="l">
              <a:lnSpc>
                <a:spcPts val="3071"/>
              </a:lnSpc>
            </a:pPr>
          </a:p>
          <a:p>
            <a:pPr algn="l" marL="329455" indent="-164727" lvl="1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measure:</a:t>
            </a:r>
          </a:p>
          <a:p>
            <a:pPr algn="l" marL="817135" indent="-272378" lvl="2">
              <a:lnSpc>
                <a:spcPts val="3071"/>
              </a:lnSpc>
              <a:buFont typeface="Arial"/>
              <a:buChar char="⚬"/>
            </a:pPr>
            <a:r>
              <a:rPr lang="en-US" sz="2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UN actions influence terrorism rates and economic indicators (GDP, FDI, tourism, unemployment).</a:t>
            </a:r>
          </a:p>
          <a:p>
            <a:pPr algn="l" marL="817135" indent="-272378" lvl="2">
              <a:lnSpc>
                <a:spcPts val="3071"/>
              </a:lnSpc>
              <a:buFont typeface="Arial"/>
              <a:buChar char="⚬"/>
            </a:pPr>
            <a:r>
              <a:rPr lang="en-US" sz="2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Whether the content, strength, or focus of UN resolutions (analyzed using NLP) correlates with changes in these outcomes.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65760"/>
            <a:ext cx="8290560" cy="1568000"/>
            <a:chOff x="0" y="0"/>
            <a:chExt cx="11054080" cy="2090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667"/>
            </a:xfrm>
            <a:custGeom>
              <a:avLst/>
              <a:gdLst/>
              <a:ahLst/>
              <a:cxnLst/>
              <a:rect r="r" b="b" t="t" l="l"/>
              <a:pathLst>
                <a:path h="209066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667"/>
                  </a:lnTo>
                  <a:lnTo>
                    <a:pt x="0" y="2090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1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Sources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8705" y="2030075"/>
            <a:ext cx="7376190" cy="393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 Documents: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Council resolutions, CTED reports, sanctions lists (with full text for NLP)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https://www.un.org/securitycouncil/ctc/content/publications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Terrorism Data: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Terrorism Database (GTD)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https://www.start.umd.edu/data-tools/GTD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Economic Data: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Bank (GDP, FDI, tourism, unemployment, population)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https://data360.worldbank.org/en/search?tab=all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65760"/>
            <a:ext cx="8290560" cy="1568000"/>
            <a:chOff x="0" y="0"/>
            <a:chExt cx="11054080" cy="2090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667"/>
            </a:xfrm>
            <a:custGeom>
              <a:avLst/>
              <a:gdLst/>
              <a:ahLst/>
              <a:cxnLst/>
              <a:rect r="r" b="b" t="t" l="l"/>
              <a:pathLst>
                <a:path h="209066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667"/>
                  </a:lnTo>
                  <a:lnTo>
                    <a:pt x="0" y="2090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1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What Hasn’t Been Done Yet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9655" y="2030075"/>
            <a:ext cx="7376190" cy="263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 existing NLP-bas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ed impact analysis of UNSC terrorism meetings.</a:t>
            </a:r>
          </a:p>
          <a:p>
            <a:pPr algn="l">
              <a:lnSpc>
                <a:spcPts val="2559"/>
              </a:lnSpc>
            </a:pPr>
          </a:p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Existing work is mostly policy-bas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ed or qua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litative.</a:t>
            </a:r>
          </a:p>
          <a:p>
            <a:pPr algn="l">
              <a:lnSpc>
                <a:spcPts val="2559"/>
              </a:lnSpc>
            </a:pPr>
          </a:p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 models 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connecti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ng resolution text content with GTD outcomes.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65760"/>
            <a:ext cx="8290560" cy="1568000"/>
            <a:chOff x="0" y="0"/>
            <a:chExt cx="11054080" cy="2090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667"/>
            </a:xfrm>
            <a:custGeom>
              <a:avLst/>
              <a:gdLst/>
              <a:ahLst/>
              <a:cxnLst/>
              <a:rect r="r" b="b" t="t" l="l"/>
              <a:pathLst>
                <a:path h="209066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667"/>
                  </a:lnTo>
                  <a:lnTo>
                    <a:pt x="0" y="2090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1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Implementation Plan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8705" y="2030075"/>
            <a:ext cx="7376190" cy="458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Collection: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Gather structured and unstructured data from UN, GTD, World Bank.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Engineering: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Harmonize countries, merge datasets, create intervention indicators.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NLP on UN Documents: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sentiment, urgency, topics, and “strength” from full text of UN resolutions and CTED reports.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Analysis &amp; Modeling: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statistical and causal inference models to link UN interventions and their textual content to changes in terrorism and economic metrics.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Visualization: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before/after trends, heatmaps, and NLP insights.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65760"/>
            <a:ext cx="8290560" cy="1568000"/>
            <a:chOff x="0" y="0"/>
            <a:chExt cx="11054080" cy="2090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667"/>
            </a:xfrm>
            <a:custGeom>
              <a:avLst/>
              <a:gdLst/>
              <a:ahLst/>
              <a:cxnLst/>
              <a:rect r="r" b="b" t="t" l="l"/>
              <a:pathLst>
                <a:path h="209066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667"/>
                  </a:lnTo>
                  <a:lnTo>
                    <a:pt x="0" y="2090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1054080" cy="2176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272"/>
                </a:lnSpc>
              </a:pPr>
              <a:r>
                <a:rPr lang="en-US" b="true" sz="43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System Architecture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59752" y="1711778"/>
            <a:ext cx="5634096" cy="5263048"/>
          </a:xfrm>
          <a:custGeom>
            <a:avLst/>
            <a:gdLst/>
            <a:ahLst/>
            <a:cxnLst/>
            <a:rect r="r" b="b" t="t" l="l"/>
            <a:pathLst>
              <a:path h="5263048" w="5634096">
                <a:moveTo>
                  <a:pt x="0" y="0"/>
                </a:moveTo>
                <a:lnTo>
                  <a:pt x="5634096" y="0"/>
                </a:lnTo>
                <a:lnTo>
                  <a:pt x="5634096" y="5263049"/>
                </a:lnTo>
                <a:lnTo>
                  <a:pt x="0" y="5263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525" r="0" b="-352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65760"/>
            <a:ext cx="8290560" cy="1568000"/>
            <a:chOff x="0" y="0"/>
            <a:chExt cx="11054080" cy="2090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667"/>
            </a:xfrm>
            <a:custGeom>
              <a:avLst/>
              <a:gdLst/>
              <a:ahLst/>
              <a:cxnLst/>
              <a:rect r="r" b="b" t="t" l="l"/>
              <a:pathLst>
                <a:path h="209066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667"/>
                  </a:lnTo>
                  <a:lnTo>
                    <a:pt x="0" y="2090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1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NLP Techniques to Be Used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6780107"/>
            <a:ext cx="2275840" cy="389440"/>
            <a:chOff x="0" y="0"/>
            <a:chExt cx="3034453" cy="519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34453" cy="519253"/>
            </a:xfrm>
            <a:custGeom>
              <a:avLst/>
              <a:gdLst/>
              <a:ahLst/>
              <a:cxnLst/>
              <a:rect r="r" b="b" t="t" l="l"/>
              <a:pathLst>
                <a:path h="519253" w="3034453">
                  <a:moveTo>
                    <a:pt x="0" y="0"/>
                  </a:moveTo>
                  <a:lnTo>
                    <a:pt x="3034453" y="0"/>
                  </a:lnTo>
                  <a:lnTo>
                    <a:pt x="3034453" y="519253"/>
                  </a:lnTo>
                  <a:lnTo>
                    <a:pt x="0" y="519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034453" cy="547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501576" y="1933760"/>
            <a:ext cx="4520504" cy="4520504"/>
          </a:xfrm>
          <a:custGeom>
            <a:avLst/>
            <a:gdLst/>
            <a:ahLst/>
            <a:cxnLst/>
            <a:rect r="r" b="b" t="t" l="l"/>
            <a:pathLst>
              <a:path h="4520504" w="4520504">
                <a:moveTo>
                  <a:pt x="0" y="0"/>
                </a:moveTo>
                <a:lnTo>
                  <a:pt x="4520504" y="0"/>
                </a:lnTo>
                <a:lnTo>
                  <a:pt x="4520504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1520" y="2203287"/>
            <a:ext cx="3618629" cy="393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Topic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Modeling (e.g., BERTopic)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Sentiment Analysis (e.g., VADER, BERT)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Stance Detection (Support/Oppose/Neutral)</a:t>
            </a:r>
          </a:p>
          <a:p>
            <a:pPr algn="l" marL="274455" indent="-137228" lvl="1">
              <a:lnSpc>
                <a:spcPts val="2560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xt Strength Scoring (custom lexicons + LLMs)</a:t>
            </a:r>
          </a:p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</a:t>
            </a:r>
            <a:r>
              <a:rPr lang="en-US" b="true" sz="21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cument Embedding with Sentence-BERT or LLMs</a:t>
            </a:r>
          </a:p>
          <a:p>
            <a:pPr algn="l" marL="762226" indent="-254075" lvl="2">
              <a:lnSpc>
                <a:spcPts val="2560"/>
              </a:lnSpc>
              <a:buFont typeface="Arial"/>
              <a:buChar char="⚬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DAGp39kp9sA</dc:identifier>
  <dcterms:modified xsi:type="dcterms:W3CDTF">2011-08-01T06:04:30Z</dcterms:modified>
  <cp:revision>1</cp:revision>
  <dc:title>Capstone Project Topical Approval.pptx</dc:title>
</cp:coreProperties>
</file>