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21"/>
  </p:notesMasterIdLst>
  <p:handoutMasterIdLst>
    <p:handoutMasterId r:id="rId22"/>
  </p:handoutMasterIdLst>
  <p:sldIdLst>
    <p:sldId id="277" r:id="rId4"/>
    <p:sldId id="399" r:id="rId5"/>
    <p:sldId id="400" r:id="rId6"/>
    <p:sldId id="408" r:id="rId7"/>
    <p:sldId id="401" r:id="rId8"/>
    <p:sldId id="402" r:id="rId9"/>
    <p:sldId id="423" r:id="rId10"/>
    <p:sldId id="416" r:id="rId11"/>
    <p:sldId id="404" r:id="rId12"/>
    <p:sldId id="417" r:id="rId13"/>
    <p:sldId id="418" r:id="rId14"/>
    <p:sldId id="419" r:id="rId15"/>
    <p:sldId id="420" r:id="rId16"/>
    <p:sldId id="421" r:id="rId17"/>
    <p:sldId id="405" r:id="rId18"/>
    <p:sldId id="422" r:id="rId19"/>
    <p:sldId id="40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p15:clr>
            <a:srgbClr val="A4A3A4"/>
          </p15:clr>
        </p15:guide>
        <p15:guide id="2" pos="3840">
          <p15:clr>
            <a:srgbClr val="A4A3A4"/>
          </p15:clr>
        </p15:guide>
      </p15:sldGuideLst>
    </p:ext>
    <p:ext uri="{2D200454-40CA-4A62-9FC3-DE9A4176ACB9}">
      <p15:notesGuideLst xmlns:p15="http://schemas.microsoft.com/office/powerpoint/2012/main">
        <p15:guide id="1" orient="horz" pos="28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6" d="100"/>
          <a:sy n="86" d="100"/>
        </p:scale>
        <p:origin x="787" y="67"/>
      </p:cViewPr>
      <p:guideLst>
        <p:guide orient="horz" pos="2125"/>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7/27/2021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9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9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9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9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9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9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9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9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IN" sz="2400" b="0" i="0" dirty="0">
                <a:solidFill>
                  <a:srgbClr val="202124"/>
                </a:solidFill>
                <a:effectLst/>
                <a:latin typeface="Roboto" panose="020B0604020202020204" pitchFamily="2" charset="0"/>
              </a:rPr>
              <a:t>CSE Artificial Intelligence &amp;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503050405090304" pitchFamily="18" charset="0"/>
                <a:cs typeface="Times New Roman" panose="02020503050405090304" pitchFamily="18" charset="0"/>
              </a:rPr>
              <a:t>Department of AIT-CSE</a:t>
            </a:r>
            <a:endParaRPr lang="en-US" sz="1600" dirty="0">
              <a:solidFill>
                <a:srgbClr val="FF0000"/>
              </a:solidFill>
              <a:latin typeface="Times New Roman" panose="02020503050405090304" pitchFamily="18" charset="0"/>
              <a:cs typeface="Times New Roman" panose="02020503050405090304" pitchFamily="18" charset="0"/>
            </a:endParaRPr>
          </a:p>
        </p:txBody>
      </p:sp>
      <p:sp>
        <p:nvSpPr>
          <p:cNvPr id="26" name="TextBox 25"/>
          <p:cNvSpPr txBox="1">
            <a:spLocks noChangeArrowheads="1"/>
          </p:cNvSpPr>
          <p:nvPr/>
        </p:nvSpPr>
        <p:spPr bwMode="auto">
          <a:xfrm>
            <a:off x="1657138" y="443068"/>
            <a:ext cx="8477097" cy="706755"/>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000" b="1" u="sng" dirty="0">
                <a:latin typeface="Times New Roman" panose="02020503050405090304" pitchFamily="18" charset="0"/>
                <a:cs typeface="Times New Roman" panose="02020503050405090304" pitchFamily="18" charset="0"/>
              </a:rPr>
              <a:t>KNOTS </a:t>
            </a:r>
            <a:r>
              <a:rPr lang="en-US" sz="3600" b="1" u="sng" dirty="0">
                <a:latin typeface="Times New Roman" panose="02020503050405090304" pitchFamily="18" charset="0"/>
                <a:cs typeface="Times New Roman" panose="02020503050405090304" pitchFamily="18" charset="0"/>
              </a:rPr>
              <a:t>AND CROSSES</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5" name="TextBox 4"/>
          <p:cNvSpPr txBox="1"/>
          <p:nvPr/>
        </p:nvSpPr>
        <p:spPr>
          <a:xfrm>
            <a:off x="1856200" y="4713444"/>
            <a:ext cx="3493135" cy="1322070"/>
          </a:xfrm>
          <a:prstGeom prst="rect">
            <a:avLst/>
          </a:prstGeom>
          <a:noFill/>
        </p:spPr>
        <p:txBody>
          <a:bodyPr wrap="none" rtlCol="0">
            <a:spAutoFit/>
          </a:bodyPr>
          <a:lstStyle/>
          <a:p>
            <a:pPr algn="l"/>
            <a:r>
              <a:rPr lang="en-US" sz="2000" b="1" dirty="0"/>
              <a:t>Submitted by: </a:t>
            </a:r>
          </a:p>
          <a:p>
            <a:pPr algn="l"/>
            <a:r>
              <a:rPr lang="en-US" sz="2000" dirty="0" err="1">
                <a:sym typeface="+mn-ea"/>
              </a:rPr>
              <a:t>Parth</a:t>
            </a:r>
            <a:r>
              <a:rPr lang="en-US" sz="2000" dirty="0">
                <a:sym typeface="+mn-ea"/>
              </a:rPr>
              <a:t>(20BCS6258)</a:t>
            </a:r>
            <a:endParaRPr lang="en-US" sz="2000" b="1" dirty="0"/>
          </a:p>
          <a:p>
            <a:pPr algn="l"/>
            <a:r>
              <a:rPr lang="en-US" sz="2000" dirty="0"/>
              <a:t>Shreya Sharma(20BCS6669)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a:t>
            </a:r>
            <a:r>
              <a:rPr lang="en-US" sz="2000" dirty="0" err="1"/>
              <a:t>Neeshu</a:t>
            </a:r>
            <a:r>
              <a:rPr lang="en-US" sz="2000" dirty="0"/>
              <a:t> Sharma</a:t>
            </a:r>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03D65-3D69-49B7-9E8A-641ED17286D4}"/>
              </a:ext>
            </a:extLst>
          </p:cNvPr>
          <p:cNvSpPr>
            <a:spLocks noGrp="1"/>
          </p:cNvSpPr>
          <p:nvPr>
            <p:ph sz="half" idx="1"/>
          </p:nvPr>
        </p:nvSpPr>
        <p:spPr>
          <a:xfrm>
            <a:off x="758301" y="1825625"/>
            <a:ext cx="5181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Backspace function</a:t>
            </a:r>
          </a:p>
          <a:p>
            <a:pPr marL="0" indent="0">
              <a:buNone/>
            </a:pPr>
            <a:endParaRPr lang="en-IN" sz="2400" dirty="0"/>
          </a:p>
        </p:txBody>
      </p:sp>
      <p:sp>
        <p:nvSpPr>
          <p:cNvPr id="4" name="Content Placeholder 3">
            <a:extLst>
              <a:ext uri="{FF2B5EF4-FFF2-40B4-BE49-F238E27FC236}">
                <a16:creationId xmlns:a16="http://schemas.microsoft.com/office/drawing/2014/main" id="{80DA9C6C-3E5A-46D3-B7D5-94F7F4B1FAC2}"/>
              </a:ext>
            </a:extLst>
          </p:cNvPr>
          <p:cNvSpPr>
            <a:spLocks noGrp="1"/>
          </p:cNvSpPr>
          <p:nvPr>
            <p:ph sz="half" idx="2"/>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Know more about the game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E46D0A2-DF5A-49FE-8482-51EFACC1B5CB}"/>
              </a:ext>
            </a:extLst>
          </p:cNvPr>
          <p:cNvSpPr>
            <a:spLocks noGrp="1"/>
          </p:cNvSpPr>
          <p:nvPr>
            <p:ph type="sldNum" sz="quarter" idx="12"/>
          </p:nvPr>
        </p:nvSpPr>
        <p:spPr/>
        <p:txBody>
          <a:bodyPr/>
          <a:lstStyle/>
          <a:p>
            <a:fld id="{BDCDBBEF-AA6C-4BA6-85B2-A17D7F280E38}" type="slidenum">
              <a:rPr lang="en-US" smtClean="0"/>
              <a:t>10</a:t>
            </a:fld>
            <a:endParaRPr lang="en-US"/>
          </a:p>
        </p:txBody>
      </p:sp>
      <p:pic>
        <p:nvPicPr>
          <p:cNvPr id="6" name="Picture 5">
            <a:extLst>
              <a:ext uri="{FF2B5EF4-FFF2-40B4-BE49-F238E27FC236}">
                <a16:creationId xmlns:a16="http://schemas.microsoft.com/office/drawing/2014/main" id="{ED0AD63A-511C-416C-80AC-F558BA7EA52E}"/>
              </a:ext>
            </a:extLst>
          </p:cNvPr>
          <p:cNvPicPr/>
          <p:nvPr/>
        </p:nvPicPr>
        <p:blipFill>
          <a:blip r:embed="rId2"/>
          <a:stretch>
            <a:fillRect/>
          </a:stretch>
        </p:blipFill>
        <p:spPr>
          <a:xfrm>
            <a:off x="372861" y="2870483"/>
            <a:ext cx="4643021" cy="2118767"/>
          </a:xfrm>
          <a:prstGeom prst="rect">
            <a:avLst/>
          </a:prstGeom>
        </p:spPr>
      </p:pic>
      <p:pic>
        <p:nvPicPr>
          <p:cNvPr id="7" name="Picture 6">
            <a:extLst>
              <a:ext uri="{FF2B5EF4-FFF2-40B4-BE49-F238E27FC236}">
                <a16:creationId xmlns:a16="http://schemas.microsoft.com/office/drawing/2014/main" id="{59F94CF6-4409-41ED-A2A5-5984148E07BC}"/>
              </a:ext>
            </a:extLst>
          </p:cNvPr>
          <p:cNvPicPr/>
          <p:nvPr/>
        </p:nvPicPr>
        <p:blipFill>
          <a:blip r:embed="rId3"/>
          <a:stretch>
            <a:fillRect/>
          </a:stretch>
        </p:blipFill>
        <p:spPr>
          <a:xfrm>
            <a:off x="5297632" y="3080551"/>
            <a:ext cx="6930735" cy="1322774"/>
          </a:xfrm>
          <a:prstGeom prst="rect">
            <a:avLst/>
          </a:prstGeom>
        </p:spPr>
      </p:pic>
      <p:sp>
        <p:nvSpPr>
          <p:cNvPr id="2" name="TextBox 1">
            <a:extLst>
              <a:ext uri="{FF2B5EF4-FFF2-40B4-BE49-F238E27FC236}">
                <a16:creationId xmlns:a16="http://schemas.microsoft.com/office/drawing/2014/main" id="{909FC83A-B7DA-429C-8955-7C62754F0F29}"/>
              </a:ext>
            </a:extLst>
          </p:cNvPr>
          <p:cNvSpPr txBox="1"/>
          <p:nvPr/>
        </p:nvSpPr>
        <p:spPr>
          <a:xfrm>
            <a:off x="1882066" y="5104660"/>
            <a:ext cx="1615736" cy="369332"/>
          </a:xfrm>
          <a:prstGeom prst="rect">
            <a:avLst/>
          </a:prstGeom>
          <a:noFill/>
        </p:spPr>
        <p:txBody>
          <a:bodyPr wrap="square" rtlCol="0">
            <a:spAutoFit/>
          </a:bodyPr>
          <a:lstStyle/>
          <a:p>
            <a:r>
              <a:rPr lang="en-US" dirty="0"/>
              <a:t>Figure 5</a:t>
            </a:r>
            <a:endParaRPr lang="en-IN" dirty="0"/>
          </a:p>
        </p:txBody>
      </p:sp>
      <p:sp>
        <p:nvSpPr>
          <p:cNvPr id="8" name="TextBox 7">
            <a:extLst>
              <a:ext uri="{FF2B5EF4-FFF2-40B4-BE49-F238E27FC236}">
                <a16:creationId xmlns:a16="http://schemas.microsoft.com/office/drawing/2014/main" id="{A575598E-F76A-451C-8459-7D6999BF7C53}"/>
              </a:ext>
            </a:extLst>
          </p:cNvPr>
          <p:cNvSpPr txBox="1"/>
          <p:nvPr/>
        </p:nvSpPr>
        <p:spPr>
          <a:xfrm>
            <a:off x="7546019" y="4589755"/>
            <a:ext cx="1784412" cy="369332"/>
          </a:xfrm>
          <a:prstGeom prst="rect">
            <a:avLst/>
          </a:prstGeom>
          <a:noFill/>
        </p:spPr>
        <p:txBody>
          <a:bodyPr wrap="square" rtlCol="0">
            <a:spAutoFit/>
          </a:bodyPr>
          <a:lstStyle/>
          <a:p>
            <a:r>
              <a:rPr lang="en-US" dirty="0"/>
              <a:t>Figure 6</a:t>
            </a:r>
            <a:endParaRPr lang="en-IN" dirty="0"/>
          </a:p>
        </p:txBody>
      </p:sp>
    </p:spTree>
    <p:extLst>
      <p:ext uri="{BB962C8B-B14F-4D97-AF65-F5344CB8AC3E}">
        <p14:creationId xmlns:p14="http://schemas.microsoft.com/office/powerpoint/2010/main" val="269662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CD7BE-A5E3-4670-A072-32AFED54F25E}"/>
              </a:ext>
            </a:extLst>
          </p:cNvPr>
          <p:cNvSpPr>
            <a:spLocks noGrp="1"/>
          </p:cNvSpPr>
          <p:nvPr>
            <p:ph sz="half"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Main Menu</a:t>
            </a:r>
          </a:p>
          <a:p>
            <a:pPr marL="0" indent="0">
              <a:buNone/>
            </a:pPr>
            <a:endParaRPr lang="en-IN" sz="2400" dirty="0"/>
          </a:p>
        </p:txBody>
      </p:sp>
      <p:sp>
        <p:nvSpPr>
          <p:cNvPr id="4" name="Content Placeholder 3">
            <a:extLst>
              <a:ext uri="{FF2B5EF4-FFF2-40B4-BE49-F238E27FC236}">
                <a16:creationId xmlns:a16="http://schemas.microsoft.com/office/drawing/2014/main" id="{8392B728-7882-46DB-8D2B-A0C3A5FEBCB1}"/>
              </a:ext>
            </a:extLst>
          </p:cNvPr>
          <p:cNvSpPr>
            <a:spLocks noGrp="1"/>
          </p:cNvSpPr>
          <p:nvPr>
            <p:ph sz="half" idx="2"/>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New Game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D005AE8-FE7F-455A-8146-FF9BC41CAB4D}"/>
              </a:ext>
            </a:extLst>
          </p:cNvPr>
          <p:cNvSpPr>
            <a:spLocks noGrp="1"/>
          </p:cNvSpPr>
          <p:nvPr>
            <p:ph type="sldNum" sz="quarter" idx="12"/>
          </p:nvPr>
        </p:nvSpPr>
        <p:spPr/>
        <p:txBody>
          <a:bodyPr/>
          <a:lstStyle/>
          <a:p>
            <a:fld id="{BDCDBBEF-AA6C-4BA6-85B2-A17D7F280E38}" type="slidenum">
              <a:rPr lang="en-US" smtClean="0"/>
              <a:t>11</a:t>
            </a:fld>
            <a:endParaRPr lang="en-US"/>
          </a:p>
        </p:txBody>
      </p:sp>
      <p:sp>
        <p:nvSpPr>
          <p:cNvPr id="2" name="TextBox 1">
            <a:extLst>
              <a:ext uri="{FF2B5EF4-FFF2-40B4-BE49-F238E27FC236}">
                <a16:creationId xmlns:a16="http://schemas.microsoft.com/office/drawing/2014/main" id="{1A90469F-4F2F-4248-8ABB-876D307432DB}"/>
              </a:ext>
            </a:extLst>
          </p:cNvPr>
          <p:cNvSpPr txBox="1"/>
          <p:nvPr/>
        </p:nvSpPr>
        <p:spPr>
          <a:xfrm>
            <a:off x="1775534" y="4998128"/>
            <a:ext cx="1100831" cy="369332"/>
          </a:xfrm>
          <a:prstGeom prst="rect">
            <a:avLst/>
          </a:prstGeom>
          <a:noFill/>
        </p:spPr>
        <p:txBody>
          <a:bodyPr wrap="square" rtlCol="0">
            <a:spAutoFit/>
          </a:bodyPr>
          <a:lstStyle/>
          <a:p>
            <a:r>
              <a:rPr lang="en-US" dirty="0"/>
              <a:t>Figure 7</a:t>
            </a:r>
            <a:endParaRPr lang="en-IN" dirty="0"/>
          </a:p>
        </p:txBody>
      </p:sp>
      <p:sp>
        <p:nvSpPr>
          <p:cNvPr id="8" name="TextBox 7">
            <a:extLst>
              <a:ext uri="{FF2B5EF4-FFF2-40B4-BE49-F238E27FC236}">
                <a16:creationId xmlns:a16="http://schemas.microsoft.com/office/drawing/2014/main" id="{3A6CDA8D-FA36-4197-9655-8EBEFE81621F}"/>
              </a:ext>
            </a:extLst>
          </p:cNvPr>
          <p:cNvSpPr txBox="1"/>
          <p:nvPr/>
        </p:nvSpPr>
        <p:spPr>
          <a:xfrm>
            <a:off x="7102136" y="4909351"/>
            <a:ext cx="1207363" cy="369332"/>
          </a:xfrm>
          <a:prstGeom prst="rect">
            <a:avLst/>
          </a:prstGeom>
          <a:noFill/>
        </p:spPr>
        <p:txBody>
          <a:bodyPr wrap="square" rtlCol="0">
            <a:spAutoFit/>
          </a:bodyPr>
          <a:lstStyle/>
          <a:p>
            <a:r>
              <a:rPr lang="en-US" dirty="0"/>
              <a:t>Figure 8</a:t>
            </a:r>
            <a:endParaRPr lang="en-IN" dirty="0"/>
          </a:p>
        </p:txBody>
      </p:sp>
      <p:pic>
        <p:nvPicPr>
          <p:cNvPr id="9" name="Picture 8">
            <a:extLst>
              <a:ext uri="{FF2B5EF4-FFF2-40B4-BE49-F238E27FC236}">
                <a16:creationId xmlns:a16="http://schemas.microsoft.com/office/drawing/2014/main" id="{08382D85-A51F-43C4-BDCE-185C15FA9A05}"/>
              </a:ext>
            </a:extLst>
          </p:cNvPr>
          <p:cNvPicPr/>
          <p:nvPr/>
        </p:nvPicPr>
        <p:blipFill>
          <a:blip r:embed="rId2"/>
          <a:stretch>
            <a:fillRect/>
          </a:stretch>
        </p:blipFill>
        <p:spPr>
          <a:xfrm>
            <a:off x="426127" y="2379216"/>
            <a:ext cx="4172505" cy="2254927"/>
          </a:xfrm>
          <a:prstGeom prst="rect">
            <a:avLst/>
          </a:prstGeom>
        </p:spPr>
      </p:pic>
      <p:pic>
        <p:nvPicPr>
          <p:cNvPr id="10" name="Picture 9">
            <a:extLst>
              <a:ext uri="{FF2B5EF4-FFF2-40B4-BE49-F238E27FC236}">
                <a16:creationId xmlns:a16="http://schemas.microsoft.com/office/drawing/2014/main" id="{A70938B4-1B13-4FB7-9149-C66673AB0CA5}"/>
              </a:ext>
            </a:extLst>
          </p:cNvPr>
          <p:cNvPicPr/>
          <p:nvPr/>
        </p:nvPicPr>
        <p:blipFill>
          <a:blip r:embed="rId3"/>
          <a:stretch>
            <a:fillRect/>
          </a:stretch>
        </p:blipFill>
        <p:spPr>
          <a:xfrm>
            <a:off x="5948039" y="2263806"/>
            <a:ext cx="3879542" cy="2466158"/>
          </a:xfrm>
          <a:prstGeom prst="rect">
            <a:avLst/>
          </a:prstGeom>
        </p:spPr>
      </p:pic>
    </p:spTree>
    <p:extLst>
      <p:ext uri="{BB962C8B-B14F-4D97-AF65-F5344CB8AC3E}">
        <p14:creationId xmlns:p14="http://schemas.microsoft.com/office/powerpoint/2010/main" val="39228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A7C1C-0B15-4B86-B5CA-93778B74088C}"/>
              </a:ext>
            </a:extLst>
          </p:cNvPr>
          <p:cNvSpPr>
            <a:spLocks noGrp="1"/>
          </p:cNvSpPr>
          <p:nvPr>
            <p:ph sz="half" idx="1"/>
          </p:nvPr>
        </p:nvSpPr>
        <p:spPr>
          <a:xfrm>
            <a:off x="838199" y="1825625"/>
            <a:ext cx="9024891"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Choice for computer vs. player or player vs computer</a:t>
            </a:r>
          </a:p>
          <a:p>
            <a:pPr marL="0" indent="0">
              <a:buNone/>
            </a:pPr>
            <a:endParaRPr lang="en-IN" sz="2400" dirty="0"/>
          </a:p>
        </p:txBody>
      </p:sp>
      <p:sp>
        <p:nvSpPr>
          <p:cNvPr id="5" name="Slide Number Placeholder 4">
            <a:extLst>
              <a:ext uri="{FF2B5EF4-FFF2-40B4-BE49-F238E27FC236}">
                <a16:creationId xmlns:a16="http://schemas.microsoft.com/office/drawing/2014/main" id="{D31E868E-25F5-48F6-86FF-8ABB881B7370}"/>
              </a:ext>
            </a:extLst>
          </p:cNvPr>
          <p:cNvSpPr>
            <a:spLocks noGrp="1"/>
          </p:cNvSpPr>
          <p:nvPr>
            <p:ph type="sldNum" sz="quarter" idx="12"/>
          </p:nvPr>
        </p:nvSpPr>
        <p:spPr/>
        <p:txBody>
          <a:bodyPr/>
          <a:lstStyle/>
          <a:p>
            <a:fld id="{BDCDBBEF-AA6C-4BA6-85B2-A17D7F280E38}" type="slidenum">
              <a:rPr lang="en-US" smtClean="0"/>
              <a:t>12</a:t>
            </a:fld>
            <a:endParaRPr lang="en-US"/>
          </a:p>
        </p:txBody>
      </p:sp>
      <p:pic>
        <p:nvPicPr>
          <p:cNvPr id="6" name="Picture 5">
            <a:extLst>
              <a:ext uri="{FF2B5EF4-FFF2-40B4-BE49-F238E27FC236}">
                <a16:creationId xmlns:a16="http://schemas.microsoft.com/office/drawing/2014/main" id="{C9CF8CD6-F102-4CBB-AC1F-2AA847983F81}"/>
              </a:ext>
            </a:extLst>
          </p:cNvPr>
          <p:cNvPicPr/>
          <p:nvPr/>
        </p:nvPicPr>
        <p:blipFill>
          <a:blip r:embed="rId2"/>
          <a:stretch>
            <a:fillRect/>
          </a:stretch>
        </p:blipFill>
        <p:spPr>
          <a:xfrm>
            <a:off x="1029810" y="2556769"/>
            <a:ext cx="9481351" cy="3373513"/>
          </a:xfrm>
          <a:prstGeom prst="rect">
            <a:avLst/>
          </a:prstGeom>
        </p:spPr>
      </p:pic>
      <p:sp>
        <p:nvSpPr>
          <p:cNvPr id="2" name="TextBox 1">
            <a:extLst>
              <a:ext uri="{FF2B5EF4-FFF2-40B4-BE49-F238E27FC236}">
                <a16:creationId xmlns:a16="http://schemas.microsoft.com/office/drawing/2014/main" id="{E90D8984-8DD5-4736-B2D3-67767EAF6437}"/>
              </a:ext>
            </a:extLst>
          </p:cNvPr>
          <p:cNvSpPr txBox="1"/>
          <p:nvPr/>
        </p:nvSpPr>
        <p:spPr>
          <a:xfrm>
            <a:off x="4660777" y="6107837"/>
            <a:ext cx="2050741" cy="369332"/>
          </a:xfrm>
          <a:prstGeom prst="rect">
            <a:avLst/>
          </a:prstGeom>
          <a:noFill/>
        </p:spPr>
        <p:txBody>
          <a:bodyPr wrap="square" rtlCol="0">
            <a:spAutoFit/>
          </a:bodyPr>
          <a:lstStyle/>
          <a:p>
            <a:pPr algn="ctr"/>
            <a:r>
              <a:rPr lang="en-US" dirty="0"/>
              <a:t>Figure 9</a:t>
            </a:r>
            <a:endParaRPr lang="en-IN" dirty="0"/>
          </a:p>
        </p:txBody>
      </p:sp>
    </p:spTree>
    <p:extLst>
      <p:ext uri="{BB962C8B-B14F-4D97-AF65-F5344CB8AC3E}">
        <p14:creationId xmlns:p14="http://schemas.microsoft.com/office/powerpoint/2010/main" val="2323360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FCDE-EA43-4802-89AA-32373B606F07}"/>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COMPUTER VS PLAYER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3906E2-A8AA-4AD9-96EF-0BC5C8D89135}"/>
              </a:ext>
            </a:extLst>
          </p:cNvPr>
          <p:cNvSpPr>
            <a:spLocks noGrp="1"/>
          </p:cNvSpPr>
          <p:nvPr>
            <p:ph sz="half"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Selection and displaying grid</a:t>
            </a: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C0B7801-453E-4EEB-A5B2-56400A068553}"/>
              </a:ext>
            </a:extLst>
          </p:cNvPr>
          <p:cNvSpPr>
            <a:spLocks noGrp="1"/>
          </p:cNvSpPr>
          <p:nvPr>
            <p:ph sz="half" idx="2"/>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Declaring result</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A47E0C6-3EE5-4E37-ACA1-6B41C232448F}"/>
              </a:ext>
            </a:extLst>
          </p:cNvPr>
          <p:cNvSpPr>
            <a:spLocks noGrp="1"/>
          </p:cNvSpPr>
          <p:nvPr>
            <p:ph type="sldNum" sz="quarter" idx="12"/>
          </p:nvPr>
        </p:nvSpPr>
        <p:spPr/>
        <p:txBody>
          <a:bodyPr/>
          <a:lstStyle/>
          <a:p>
            <a:fld id="{BDCDBBEF-AA6C-4BA6-85B2-A17D7F280E38}" type="slidenum">
              <a:rPr lang="en-US" smtClean="0"/>
              <a:t>13</a:t>
            </a:fld>
            <a:endParaRPr lang="en-US"/>
          </a:p>
        </p:txBody>
      </p:sp>
      <p:pic>
        <p:nvPicPr>
          <p:cNvPr id="6" name="Picture 5">
            <a:extLst>
              <a:ext uri="{FF2B5EF4-FFF2-40B4-BE49-F238E27FC236}">
                <a16:creationId xmlns:a16="http://schemas.microsoft.com/office/drawing/2014/main" id="{9D9A9EB8-CA93-43F8-BA08-1810F1A6C911}"/>
              </a:ext>
            </a:extLst>
          </p:cNvPr>
          <p:cNvPicPr/>
          <p:nvPr/>
        </p:nvPicPr>
        <p:blipFill>
          <a:blip r:embed="rId2"/>
          <a:stretch>
            <a:fillRect/>
          </a:stretch>
        </p:blipFill>
        <p:spPr>
          <a:xfrm>
            <a:off x="1718902" y="2327689"/>
            <a:ext cx="2415540" cy="693420"/>
          </a:xfrm>
          <a:prstGeom prst="rect">
            <a:avLst/>
          </a:prstGeom>
        </p:spPr>
      </p:pic>
      <p:pic>
        <p:nvPicPr>
          <p:cNvPr id="7" name="Picture 6">
            <a:extLst>
              <a:ext uri="{FF2B5EF4-FFF2-40B4-BE49-F238E27FC236}">
                <a16:creationId xmlns:a16="http://schemas.microsoft.com/office/drawing/2014/main" id="{E1389B69-761A-4854-81C5-CFB436F9C1E8}"/>
              </a:ext>
            </a:extLst>
          </p:cNvPr>
          <p:cNvPicPr/>
          <p:nvPr/>
        </p:nvPicPr>
        <p:blipFill>
          <a:blip r:embed="rId3"/>
          <a:stretch>
            <a:fillRect/>
          </a:stretch>
        </p:blipFill>
        <p:spPr>
          <a:xfrm>
            <a:off x="868902" y="3156046"/>
            <a:ext cx="4115540" cy="2725073"/>
          </a:xfrm>
          <a:prstGeom prst="rect">
            <a:avLst/>
          </a:prstGeom>
        </p:spPr>
      </p:pic>
      <p:pic>
        <p:nvPicPr>
          <p:cNvPr id="8" name="Picture 7">
            <a:extLst>
              <a:ext uri="{FF2B5EF4-FFF2-40B4-BE49-F238E27FC236}">
                <a16:creationId xmlns:a16="http://schemas.microsoft.com/office/drawing/2014/main" id="{4A2A35B2-20BC-4646-B84C-C9D52FB9D8C6}"/>
              </a:ext>
            </a:extLst>
          </p:cNvPr>
          <p:cNvPicPr/>
          <p:nvPr/>
        </p:nvPicPr>
        <p:blipFill>
          <a:blip r:embed="rId4"/>
          <a:stretch>
            <a:fillRect/>
          </a:stretch>
        </p:blipFill>
        <p:spPr>
          <a:xfrm>
            <a:off x="5791940" y="2441359"/>
            <a:ext cx="4115540" cy="3480047"/>
          </a:xfrm>
          <a:prstGeom prst="rect">
            <a:avLst/>
          </a:prstGeom>
        </p:spPr>
      </p:pic>
      <p:sp>
        <p:nvSpPr>
          <p:cNvPr id="9" name="TextBox 8">
            <a:extLst>
              <a:ext uri="{FF2B5EF4-FFF2-40B4-BE49-F238E27FC236}">
                <a16:creationId xmlns:a16="http://schemas.microsoft.com/office/drawing/2014/main" id="{845AC922-E14C-439B-9A23-7E7B1C52423C}"/>
              </a:ext>
            </a:extLst>
          </p:cNvPr>
          <p:cNvSpPr txBox="1"/>
          <p:nvPr/>
        </p:nvSpPr>
        <p:spPr>
          <a:xfrm>
            <a:off x="2104008" y="6176963"/>
            <a:ext cx="1477393" cy="369332"/>
          </a:xfrm>
          <a:prstGeom prst="rect">
            <a:avLst/>
          </a:prstGeom>
          <a:noFill/>
        </p:spPr>
        <p:txBody>
          <a:bodyPr wrap="square" rtlCol="0">
            <a:spAutoFit/>
          </a:bodyPr>
          <a:lstStyle/>
          <a:p>
            <a:r>
              <a:rPr lang="en-US" dirty="0"/>
              <a:t>Figure 10</a:t>
            </a:r>
            <a:endParaRPr lang="en-IN" dirty="0"/>
          </a:p>
        </p:txBody>
      </p:sp>
      <p:sp>
        <p:nvSpPr>
          <p:cNvPr id="10" name="TextBox 9">
            <a:extLst>
              <a:ext uri="{FF2B5EF4-FFF2-40B4-BE49-F238E27FC236}">
                <a16:creationId xmlns:a16="http://schemas.microsoft.com/office/drawing/2014/main" id="{211A52F6-02D2-4B06-B2E7-A7B8ABF28BF5}"/>
              </a:ext>
            </a:extLst>
          </p:cNvPr>
          <p:cNvSpPr txBox="1"/>
          <p:nvPr/>
        </p:nvSpPr>
        <p:spPr>
          <a:xfrm>
            <a:off x="7039992" y="6176963"/>
            <a:ext cx="1669002" cy="369332"/>
          </a:xfrm>
          <a:prstGeom prst="rect">
            <a:avLst/>
          </a:prstGeom>
          <a:noFill/>
        </p:spPr>
        <p:txBody>
          <a:bodyPr wrap="square" rtlCol="0">
            <a:spAutoFit/>
          </a:bodyPr>
          <a:lstStyle/>
          <a:p>
            <a:r>
              <a:rPr lang="en-US" dirty="0"/>
              <a:t>Figure 11</a:t>
            </a:r>
            <a:endParaRPr lang="en-IN" dirty="0"/>
          </a:p>
        </p:txBody>
      </p:sp>
    </p:spTree>
    <p:extLst>
      <p:ext uri="{BB962C8B-B14F-4D97-AF65-F5344CB8AC3E}">
        <p14:creationId xmlns:p14="http://schemas.microsoft.com/office/powerpoint/2010/main" val="110503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A10F-FF5E-4D3B-AD0E-F29463D1DC00}"/>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PLAYER VS. PLAYER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E0648D-4CC6-49DE-B3B4-06C0D000A551}"/>
              </a:ext>
            </a:extLst>
          </p:cNvPr>
          <p:cNvSpPr>
            <a:spLocks noGrp="1"/>
          </p:cNvSpPr>
          <p:nvPr>
            <p:ph sz="half"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Selecting modes and entering name</a:t>
            </a: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FC6BC3D-8D74-4490-914C-C0E9BAA62B79}"/>
              </a:ext>
            </a:extLst>
          </p:cNvPr>
          <p:cNvSpPr>
            <a:spLocks noGrp="1"/>
          </p:cNvSpPr>
          <p:nvPr>
            <p:ph sz="half" idx="2"/>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Declaring result</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4735D3E-6A29-4D42-B40B-08244EF3BF4B}"/>
              </a:ext>
            </a:extLst>
          </p:cNvPr>
          <p:cNvSpPr>
            <a:spLocks noGrp="1"/>
          </p:cNvSpPr>
          <p:nvPr>
            <p:ph type="sldNum" sz="quarter" idx="12"/>
          </p:nvPr>
        </p:nvSpPr>
        <p:spPr/>
        <p:txBody>
          <a:bodyPr/>
          <a:lstStyle/>
          <a:p>
            <a:fld id="{BDCDBBEF-AA6C-4BA6-85B2-A17D7F280E38}" type="slidenum">
              <a:rPr lang="en-US" smtClean="0"/>
              <a:t>14</a:t>
            </a:fld>
            <a:endParaRPr lang="en-US"/>
          </a:p>
        </p:txBody>
      </p:sp>
      <p:pic>
        <p:nvPicPr>
          <p:cNvPr id="6" name="Picture 5">
            <a:extLst>
              <a:ext uri="{FF2B5EF4-FFF2-40B4-BE49-F238E27FC236}">
                <a16:creationId xmlns:a16="http://schemas.microsoft.com/office/drawing/2014/main" id="{FBD36603-0103-48EB-BB29-DA8E23A93298}"/>
              </a:ext>
            </a:extLst>
          </p:cNvPr>
          <p:cNvPicPr/>
          <p:nvPr/>
        </p:nvPicPr>
        <p:blipFill>
          <a:blip r:embed="rId2"/>
          <a:stretch>
            <a:fillRect/>
          </a:stretch>
        </p:blipFill>
        <p:spPr>
          <a:xfrm>
            <a:off x="949911" y="2902998"/>
            <a:ext cx="4172505" cy="2032986"/>
          </a:xfrm>
          <a:prstGeom prst="rect">
            <a:avLst/>
          </a:prstGeom>
        </p:spPr>
      </p:pic>
      <p:pic>
        <p:nvPicPr>
          <p:cNvPr id="7" name="Picture 6">
            <a:extLst>
              <a:ext uri="{FF2B5EF4-FFF2-40B4-BE49-F238E27FC236}">
                <a16:creationId xmlns:a16="http://schemas.microsoft.com/office/drawing/2014/main" id="{2855ECE7-2C35-4732-8FB0-DEB3D97DA5A6}"/>
              </a:ext>
            </a:extLst>
          </p:cNvPr>
          <p:cNvPicPr/>
          <p:nvPr/>
        </p:nvPicPr>
        <p:blipFill>
          <a:blip r:embed="rId3"/>
          <a:stretch>
            <a:fillRect/>
          </a:stretch>
        </p:blipFill>
        <p:spPr>
          <a:xfrm>
            <a:off x="6019800" y="2547891"/>
            <a:ext cx="3726994" cy="2503503"/>
          </a:xfrm>
          <a:prstGeom prst="rect">
            <a:avLst/>
          </a:prstGeom>
        </p:spPr>
      </p:pic>
      <p:sp>
        <p:nvSpPr>
          <p:cNvPr id="8" name="TextBox 7">
            <a:extLst>
              <a:ext uri="{FF2B5EF4-FFF2-40B4-BE49-F238E27FC236}">
                <a16:creationId xmlns:a16="http://schemas.microsoft.com/office/drawing/2014/main" id="{5C661D7C-36AF-45F9-9CDD-909BE19E4E3D}"/>
              </a:ext>
            </a:extLst>
          </p:cNvPr>
          <p:cNvSpPr txBox="1"/>
          <p:nvPr/>
        </p:nvSpPr>
        <p:spPr>
          <a:xfrm>
            <a:off x="1757779" y="5166804"/>
            <a:ext cx="1695635" cy="369332"/>
          </a:xfrm>
          <a:prstGeom prst="rect">
            <a:avLst/>
          </a:prstGeom>
          <a:noFill/>
        </p:spPr>
        <p:txBody>
          <a:bodyPr wrap="square" rtlCol="0">
            <a:spAutoFit/>
          </a:bodyPr>
          <a:lstStyle/>
          <a:p>
            <a:r>
              <a:rPr lang="en-US" dirty="0"/>
              <a:t>Figure 12</a:t>
            </a:r>
            <a:endParaRPr lang="en-IN" dirty="0"/>
          </a:p>
        </p:txBody>
      </p:sp>
      <p:sp>
        <p:nvSpPr>
          <p:cNvPr id="10" name="TextBox 9">
            <a:extLst>
              <a:ext uri="{FF2B5EF4-FFF2-40B4-BE49-F238E27FC236}">
                <a16:creationId xmlns:a16="http://schemas.microsoft.com/office/drawing/2014/main" id="{A64F0F08-9C08-4F0F-95FA-6C2AF503E7F8}"/>
              </a:ext>
            </a:extLst>
          </p:cNvPr>
          <p:cNvSpPr txBox="1"/>
          <p:nvPr/>
        </p:nvSpPr>
        <p:spPr>
          <a:xfrm>
            <a:off x="7048870" y="5166804"/>
            <a:ext cx="1561730" cy="369332"/>
          </a:xfrm>
          <a:prstGeom prst="rect">
            <a:avLst/>
          </a:prstGeom>
          <a:noFill/>
        </p:spPr>
        <p:txBody>
          <a:bodyPr wrap="square" rtlCol="0">
            <a:spAutoFit/>
          </a:bodyPr>
          <a:lstStyle/>
          <a:p>
            <a:r>
              <a:rPr lang="en-US" dirty="0"/>
              <a:t>Figure 13</a:t>
            </a:r>
            <a:endParaRPr lang="en-IN" dirty="0"/>
          </a:p>
        </p:txBody>
      </p:sp>
    </p:spTree>
    <p:extLst>
      <p:ext uri="{BB962C8B-B14F-4D97-AF65-F5344CB8AC3E}">
        <p14:creationId xmlns:p14="http://schemas.microsoft.com/office/powerpoint/2010/main" val="32134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Reinvented an already existing game on our own terms.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Applied basic concepts of C++.</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Learned new things in the process.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A1C84-F0AD-4AE9-9120-B5E30FDEBFEB}"/>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Future Scope:</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FA554F-3335-4AE5-B7C8-7B2D029B10ED}"/>
              </a:ext>
            </a:extLst>
          </p:cNvPr>
          <p:cNvSpPr>
            <a:spLocks noGrp="1"/>
          </p:cNvSpPr>
          <p:nvPr>
            <p:ph idx="1"/>
          </p:nvPr>
        </p:nvSpPr>
        <p:spPr/>
        <p:txBody>
          <a:bodyPr/>
          <a:lstStyle/>
          <a:p>
            <a:r>
              <a:rPr lang="en-US" dirty="0">
                <a:effectLst/>
                <a:latin typeface="Times New Roman" panose="02020603050405020304" pitchFamily="18" charset="0"/>
                <a:ea typeface="Times New Roman" panose="02020603050405020304" pitchFamily="18" charset="0"/>
              </a:rPr>
              <a:t>In the future we wish to do further additions to this project like linking it up with graphics using Graphical user Interface(GUI), adding larger grids to it making it more complex and entertaining these additions will be made keeping basic requirements for the device to run the code </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989E10-B5A0-400D-91ED-A9F2392F7CFC}"/>
              </a:ext>
            </a:extLst>
          </p:cNvPr>
          <p:cNvSpPr>
            <a:spLocks noGrp="1"/>
          </p:cNvSpPr>
          <p:nvPr>
            <p:ph type="sldNum" sz="quarter" idx="12"/>
          </p:nvPr>
        </p:nvSpPr>
        <p:spPr/>
        <p:txBody>
          <a:bodyPr/>
          <a:lstStyle/>
          <a:p>
            <a:fld id="{BDCDBBEF-AA6C-4BA6-85B2-A17D7F280E38}" type="slidenum">
              <a:rPr lang="en-US" smtClean="0"/>
              <a:t>16</a:t>
            </a:fld>
            <a:endParaRPr lang="en-US"/>
          </a:p>
        </p:txBody>
      </p:sp>
    </p:spTree>
    <p:extLst>
      <p:ext uri="{BB962C8B-B14F-4D97-AF65-F5344CB8AC3E}">
        <p14:creationId xmlns:p14="http://schemas.microsoft.com/office/powerpoint/2010/main" val="228444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chemeClr val="accent1"/>
                </a:solidFill>
              </a14:hiddenFill>
            </a:ext>
          </a:extLst>
        </p:spPr>
        <p:txBody>
          <a:bodyPr>
            <a:normAutofit/>
          </a:bodyPr>
          <a:lstStyle/>
          <a:p>
            <a:pPr marL="0" indent="0">
              <a:buNone/>
            </a:pPr>
            <a:r>
              <a:rPr lang="en-US" sz="1600" b="1" dirty="0">
                <a:latin typeface="Times New Roman Bold" panose="02020503050405090304" charset="0"/>
                <a:cs typeface="Times New Roman Bold" panose="02020503050405090304" charset="0"/>
              </a:rPr>
              <a:t>1. Color commands:</a:t>
            </a:r>
            <a:endParaRPr lang="en-US" sz="1600" dirty="0">
              <a:latin typeface="Times New Roman Regular" panose="02020503050405090304" charset="0"/>
              <a:cs typeface="Times New Roman Regular" panose="02020503050405090304" charset="0"/>
            </a:endParaRPr>
          </a:p>
          <a:p>
            <a:pPr marL="0" indent="0">
              <a:buNone/>
            </a:pPr>
            <a:r>
              <a:rPr lang="en-US" sz="1600" dirty="0">
                <a:solidFill>
                  <a:schemeClr val="accent1"/>
                </a:solidFill>
                <a:latin typeface="Times New Roman Regular" panose="02020503050405090304" charset="0"/>
                <a:cs typeface="Times New Roman Regular" panose="02020503050405090304" charset="0"/>
              </a:rPr>
              <a:t>https://www.geeksforgeeks.org/how-to-print-colored-text-in-c/</a:t>
            </a:r>
            <a:endParaRPr lang="en-US" sz="1600" dirty="0">
              <a:latin typeface="Times New Roman Regular" panose="02020503050405090304" charset="0"/>
              <a:cs typeface="Times New Roman Regular" panose="02020503050405090304" charset="0"/>
            </a:endParaRPr>
          </a:p>
          <a:p>
            <a:pPr marL="0" indent="0">
              <a:buNone/>
            </a:pPr>
            <a:r>
              <a:rPr lang="en-US" sz="1600" b="1" dirty="0">
                <a:latin typeface="Times New Roman Bold" panose="02020503050405090304" charset="0"/>
                <a:cs typeface="Times New Roman Bold" panose="02020503050405090304" charset="0"/>
              </a:rPr>
              <a:t>2.Bold command:</a:t>
            </a:r>
            <a:endParaRPr lang="en-US" sz="1600" dirty="0">
              <a:latin typeface="Times New Roman Regular" panose="02020503050405090304" charset="0"/>
              <a:cs typeface="Times New Roman Regular" panose="02020503050405090304" charset="0"/>
            </a:endParaRPr>
          </a:p>
          <a:p>
            <a:pPr marL="0" indent="0">
              <a:buNone/>
            </a:pPr>
            <a:r>
              <a:rPr lang="en-US" sz="1600" dirty="0">
                <a:solidFill>
                  <a:schemeClr val="accent1"/>
                </a:solidFill>
                <a:latin typeface="Times New Roman Regular" panose="02020503050405090304" charset="0"/>
                <a:cs typeface="Times New Roman Regular" panose="02020503050405090304" charset="0"/>
              </a:rPr>
              <a:t>https://stackoverflow.com/questions/29997096/bold-output-in-c/29997156</a:t>
            </a:r>
            <a:endParaRPr lang="en-US" sz="1600" dirty="0">
              <a:latin typeface="Times New Roman Regular" panose="02020503050405090304" charset="0"/>
              <a:cs typeface="Times New Roman Regular" panose="02020503050405090304" charset="0"/>
            </a:endParaRPr>
          </a:p>
          <a:p>
            <a:pPr marL="0" indent="0">
              <a:buNone/>
            </a:pPr>
            <a:r>
              <a:rPr lang="en-US" sz="1600" b="1" dirty="0">
                <a:latin typeface="Times New Roman Bold" panose="02020503050405090304" charset="0"/>
                <a:cs typeface="Times New Roman Bold" panose="02020503050405090304" charset="0"/>
              </a:rPr>
              <a:t>3.Clear Screen command:</a:t>
            </a:r>
            <a:endParaRPr lang="en-US" sz="1600" dirty="0">
              <a:latin typeface="Times New Roman Regular" panose="02020503050405090304" charset="0"/>
              <a:cs typeface="Times New Roman Regular" panose="02020503050405090304" charset="0"/>
            </a:endParaRPr>
          </a:p>
          <a:p>
            <a:pPr marL="0" indent="0">
              <a:buNone/>
            </a:pPr>
            <a:r>
              <a:rPr lang="en-US" sz="1600" dirty="0">
                <a:solidFill>
                  <a:schemeClr val="accent1"/>
                </a:solidFill>
                <a:latin typeface="Times New Roman Regular" panose="02020503050405090304" charset="0"/>
                <a:cs typeface="Times New Roman Regular" panose="02020503050405090304" charset="0"/>
              </a:rPr>
              <a:t>https://mathbits.com/MathBits/CompSci/Introduction/clear.htm</a:t>
            </a:r>
            <a:endParaRPr lang="en-US" sz="1600" dirty="0">
              <a:latin typeface="Times New Roman Regular" panose="02020503050405090304" charset="0"/>
              <a:cs typeface="Times New Roman Regular" panose="02020503050405090304" charset="0"/>
            </a:endParaRPr>
          </a:p>
          <a:p>
            <a:pPr marL="0" indent="0">
              <a:buNone/>
            </a:pPr>
            <a:r>
              <a:rPr lang="en-US" sz="1600" b="1" dirty="0">
                <a:latin typeface="Times New Roman Bold" panose="02020503050405090304" charset="0"/>
                <a:cs typeface="Times New Roman Bold" panose="02020503050405090304" charset="0"/>
              </a:rPr>
              <a:t>4.Game reference:</a:t>
            </a:r>
            <a:endParaRPr lang="en-US" sz="1600" dirty="0">
              <a:latin typeface="Times New Roman Regular" panose="02020503050405090304" charset="0"/>
              <a:cs typeface="Times New Roman Regular" panose="02020503050405090304" charset="0"/>
            </a:endParaRPr>
          </a:p>
          <a:p>
            <a:pPr marL="0" indent="0">
              <a:buNone/>
            </a:pPr>
            <a:r>
              <a:rPr lang="en-US" sz="1600" dirty="0">
                <a:solidFill>
                  <a:schemeClr val="accent1"/>
                </a:solidFill>
                <a:latin typeface="Times New Roman Regular" panose="02020503050405090304" charset="0"/>
                <a:cs typeface="Times New Roman Regular" panose="02020503050405090304" charset="0"/>
              </a:rPr>
              <a:t>https://www.math10.com/en/math-games/tic-tac-toe/tic-tac-toe.html</a:t>
            </a:r>
          </a:p>
        </p:txBody>
      </p:sp>
      <p:sp>
        <p:nvSpPr>
          <p:cNvPr id="4" name="Slide Number Placeholder 3"/>
          <p:cNvSpPr>
            <a:spLocks noGrp="1"/>
          </p:cNvSpPr>
          <p:nvPr>
            <p:ph type="sldNum" sz="quarter" idx="12"/>
          </p:nvPr>
        </p:nvSpPr>
        <p:spPr/>
        <p:txBody>
          <a:bodyPr/>
          <a:lstStyle/>
          <a:p>
            <a:fld id="{BDCDBBEF-AA6C-4BA6-85B2-A17D7F280E38}"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503050405090304"/>
                <a:cs typeface="Times New Roman" panose="02020503050405090304"/>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503050405090304"/>
                <a:cs typeface="Times New Roman" panose="02020503050405090304"/>
              </a:rPr>
              <a:t>Introduction to Project</a:t>
            </a:r>
          </a:p>
          <a:p>
            <a:r>
              <a:rPr lang="en-US" dirty="0">
                <a:latin typeface="Times New Roman" panose="02020503050405090304"/>
                <a:cs typeface="Times New Roman" panose="02020503050405090304"/>
              </a:rPr>
              <a:t>Applications</a:t>
            </a:r>
          </a:p>
          <a:p>
            <a:r>
              <a:rPr lang="en-US" dirty="0">
                <a:latin typeface="Times New Roman" panose="02020503050405090304"/>
                <a:cs typeface="Times New Roman" panose="02020503050405090304"/>
              </a:rPr>
              <a:t>Objectives of the work </a:t>
            </a:r>
          </a:p>
          <a:p>
            <a:r>
              <a:rPr lang="en-US" dirty="0">
                <a:latin typeface="Times New Roman" panose="02020503050405090304"/>
                <a:cs typeface="Times New Roman" panose="02020503050405090304"/>
              </a:rPr>
              <a:t>Methodology used</a:t>
            </a:r>
          </a:p>
          <a:p>
            <a:r>
              <a:rPr lang="en-US" spc="-10" dirty="0">
                <a:latin typeface="Times New Roman" panose="02020503050405090304"/>
                <a:cs typeface="Times New Roman" panose="02020503050405090304"/>
              </a:rPr>
              <a:t>Results and Outputs</a:t>
            </a:r>
          </a:p>
          <a:p>
            <a:r>
              <a:rPr lang="en-US" spc="-10" dirty="0">
                <a:latin typeface="Times New Roman" panose="02020503050405090304"/>
                <a:cs typeface="Times New Roman" panose="02020503050405090304"/>
              </a:rPr>
              <a:t>Conclusion</a:t>
            </a:r>
            <a:endParaRPr lang="en-US" dirty="0">
              <a:latin typeface="Times New Roman" panose="02020503050405090304"/>
              <a:cs typeface="Times New Roman" panose="02020503050405090304"/>
            </a:endParaRPr>
          </a:p>
          <a:p>
            <a:r>
              <a:rPr lang="en-US" dirty="0">
                <a:latin typeface="Times New Roman" panose="02020503050405090304"/>
                <a:cs typeface="Times New Roman" panose="02020503050405090304"/>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7665" y="248920"/>
            <a:ext cx="5295900" cy="1039495"/>
          </a:xfrm>
        </p:spPr>
        <p:txBody>
          <a:bodyPr>
            <a:normAutofit fontScale="90000"/>
          </a:bodyPr>
          <a:lstStyle/>
          <a:p>
            <a:r>
              <a:rPr lang="en-US" b="1" u="sng" dirty="0">
                <a:solidFill>
                  <a:schemeClr val="tx1"/>
                </a:solidFill>
                <a:effectLst>
                  <a:outerShdw blurRad="38100" dist="19050" dir="2700000" algn="tl" rotWithShape="0">
                    <a:schemeClr val="dk1">
                      <a:alpha val="40000"/>
                    </a:schemeClr>
                  </a:outerShdw>
                </a:effectLst>
                <a:latin typeface="Times New Roman" panose="02020503050405090304" pitchFamily="18" charset="0"/>
                <a:cs typeface="Times New Roman" panose="02020503050405090304" pitchFamily="18" charset="0"/>
              </a:rPr>
              <a:t>Introduction to Project</a:t>
            </a:r>
          </a:p>
        </p:txBody>
      </p:sp>
      <p:sp>
        <p:nvSpPr>
          <p:cNvPr id="3" name="Content Placeholder 2"/>
          <p:cNvSpPr>
            <a:spLocks noGrp="1"/>
          </p:cNvSpPr>
          <p:nvPr>
            <p:ph sz="half" idx="1"/>
          </p:nvPr>
        </p:nvSpPr>
        <p:spPr>
          <a:xfrm>
            <a:off x="838200" y="3373120"/>
            <a:ext cx="10922635" cy="2804160"/>
          </a:xfrm>
        </p:spPr>
        <p:txBody>
          <a:bodyPr>
            <a:normAutofit fontScale="97500" lnSpcReduction="10000"/>
          </a:bodyPr>
          <a:lstStyle/>
          <a:p>
            <a:pPr marL="0" indent="0">
              <a:buNone/>
            </a:pPr>
            <a:endParaRPr lang="en-US" dirty="0"/>
          </a:p>
          <a:p>
            <a:r>
              <a:rPr lang="en-US" dirty="0">
                <a:latin typeface="Times New Roman" panose="02020503050405090304" pitchFamily="18" charset="0"/>
                <a:cs typeface="Times New Roman" panose="02020503050405090304" pitchFamily="18" charset="0"/>
              </a:rPr>
              <a:t>Knots and Crosses game with a basic ideology of Tic Tac Toe game.</a:t>
            </a:r>
          </a:p>
          <a:p>
            <a:endParaRPr lang="en-US" dirty="0">
              <a:latin typeface="Times New Roman" panose="02020503050405090304" pitchFamily="18" charset="0"/>
              <a:cs typeface="Times New Roman" panose="02020503050405090304" pitchFamily="18" charset="0"/>
            </a:endParaRPr>
          </a:p>
          <a:p>
            <a:r>
              <a:rPr lang="en-US" dirty="0">
                <a:latin typeface="Times New Roman" panose="02020503050405090304" pitchFamily="18" charset="0"/>
                <a:cs typeface="Times New Roman" panose="02020503050405090304" pitchFamily="18" charset="0"/>
              </a:rPr>
              <a:t>This game can be played for entertainment purposes.</a:t>
            </a:r>
          </a:p>
          <a:p>
            <a:endParaRPr lang="en-US" dirty="0">
              <a:latin typeface="Times New Roman" panose="02020503050405090304" pitchFamily="18" charset="0"/>
              <a:cs typeface="Times New Roman" panose="02020503050405090304" pitchFamily="18" charset="0"/>
            </a:endParaRPr>
          </a:p>
          <a:p>
            <a:r>
              <a:rPr lang="en-US" dirty="0">
                <a:latin typeface="Times New Roman" panose="02020503050405090304" pitchFamily="18" charset="0"/>
                <a:cs typeface="Times New Roman" panose="02020503050405090304" pitchFamily="18" charset="0"/>
              </a:rPr>
              <a:t>The game consists of grids of various dimensions like 3X3, 5X5 and 7X7.</a:t>
            </a:r>
          </a:p>
          <a:p>
            <a:endParaRPr lang="en-US"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pic>
        <p:nvPicPr>
          <p:cNvPr id="7" name="Content Placeholder 6" descr="first"/>
          <p:cNvPicPr>
            <a:picLocks noGrp="1" noChangeAspect="1"/>
          </p:cNvPicPr>
          <p:nvPr>
            <p:ph sz="half" idx="2"/>
          </p:nvPr>
        </p:nvPicPr>
        <p:blipFill>
          <a:blip r:embed="rId2"/>
          <a:stretch>
            <a:fillRect/>
          </a:stretch>
        </p:blipFill>
        <p:spPr>
          <a:xfrm>
            <a:off x="997585" y="1470025"/>
            <a:ext cx="1166495" cy="1176655"/>
          </a:xfrm>
          <a:prstGeom prst="rect">
            <a:avLst/>
          </a:prstGeom>
        </p:spPr>
      </p:pic>
      <p:pic>
        <p:nvPicPr>
          <p:cNvPr id="8" name="Picture 7" descr="second"/>
          <p:cNvPicPr>
            <a:picLocks noChangeAspect="1"/>
          </p:cNvPicPr>
          <p:nvPr/>
        </p:nvPicPr>
        <p:blipFill>
          <a:blip r:embed="rId3"/>
          <a:stretch>
            <a:fillRect/>
          </a:stretch>
        </p:blipFill>
        <p:spPr>
          <a:xfrm>
            <a:off x="2488565" y="2018030"/>
            <a:ext cx="1176655" cy="1176655"/>
          </a:xfrm>
          <a:prstGeom prst="rect">
            <a:avLst/>
          </a:prstGeom>
        </p:spPr>
      </p:pic>
      <p:pic>
        <p:nvPicPr>
          <p:cNvPr id="9" name="Picture 8" descr="third"/>
          <p:cNvPicPr>
            <a:picLocks noChangeAspect="1"/>
          </p:cNvPicPr>
          <p:nvPr/>
        </p:nvPicPr>
        <p:blipFill>
          <a:blip r:embed="rId4"/>
          <a:stretch>
            <a:fillRect/>
          </a:stretch>
        </p:blipFill>
        <p:spPr>
          <a:xfrm>
            <a:off x="4008755" y="1477010"/>
            <a:ext cx="1163320" cy="1169670"/>
          </a:xfrm>
          <a:prstGeom prst="rect">
            <a:avLst/>
          </a:prstGeom>
        </p:spPr>
      </p:pic>
      <p:pic>
        <p:nvPicPr>
          <p:cNvPr id="10" name="Picture 9" descr="fourth"/>
          <p:cNvPicPr>
            <a:picLocks noChangeAspect="1"/>
          </p:cNvPicPr>
          <p:nvPr/>
        </p:nvPicPr>
        <p:blipFill>
          <a:blip r:embed="rId5"/>
          <a:stretch>
            <a:fillRect/>
          </a:stretch>
        </p:blipFill>
        <p:spPr>
          <a:xfrm>
            <a:off x="5515610" y="2018030"/>
            <a:ext cx="1161415" cy="1168400"/>
          </a:xfrm>
          <a:prstGeom prst="rect">
            <a:avLst/>
          </a:prstGeom>
        </p:spPr>
      </p:pic>
      <p:pic>
        <p:nvPicPr>
          <p:cNvPr id="11" name="Picture 10" descr="fifth"/>
          <p:cNvPicPr>
            <a:picLocks noChangeAspect="1"/>
          </p:cNvPicPr>
          <p:nvPr/>
        </p:nvPicPr>
        <p:blipFill>
          <a:blip r:embed="rId6"/>
          <a:stretch>
            <a:fillRect/>
          </a:stretch>
        </p:blipFill>
        <p:spPr>
          <a:xfrm>
            <a:off x="7016750" y="1470025"/>
            <a:ext cx="1222375" cy="1222375"/>
          </a:xfrm>
          <a:prstGeom prst="rect">
            <a:avLst/>
          </a:prstGeom>
        </p:spPr>
      </p:pic>
      <p:pic>
        <p:nvPicPr>
          <p:cNvPr id="12" name="Picture 11" descr="sixth"/>
          <p:cNvPicPr>
            <a:picLocks noChangeAspect="1"/>
          </p:cNvPicPr>
          <p:nvPr/>
        </p:nvPicPr>
        <p:blipFill>
          <a:blip r:embed="rId7"/>
          <a:stretch>
            <a:fillRect/>
          </a:stretch>
        </p:blipFill>
        <p:spPr>
          <a:xfrm>
            <a:off x="8610600" y="2018030"/>
            <a:ext cx="1169035" cy="1165225"/>
          </a:xfrm>
          <a:prstGeom prst="rect">
            <a:avLst/>
          </a:prstGeom>
        </p:spPr>
      </p:pic>
      <p:pic>
        <p:nvPicPr>
          <p:cNvPr id="13" name="Picture 12" descr="seventh"/>
          <p:cNvPicPr>
            <a:picLocks noChangeAspect="1"/>
          </p:cNvPicPr>
          <p:nvPr/>
        </p:nvPicPr>
        <p:blipFill>
          <a:blip r:embed="rId8"/>
          <a:stretch>
            <a:fillRect/>
          </a:stretch>
        </p:blipFill>
        <p:spPr>
          <a:xfrm>
            <a:off x="10036810" y="1477010"/>
            <a:ext cx="1316990" cy="1316990"/>
          </a:xfrm>
          <a:prstGeom prst="rect">
            <a:avLst/>
          </a:prstGeom>
        </p:spPr>
      </p:pic>
      <p:cxnSp>
        <p:nvCxnSpPr>
          <p:cNvPr id="14" name="Straight Connector 13"/>
          <p:cNvCxnSpPr/>
          <p:nvPr/>
        </p:nvCxnSpPr>
        <p:spPr>
          <a:xfrm>
            <a:off x="11146790" y="1577340"/>
            <a:ext cx="10160" cy="1034415"/>
          </a:xfrm>
          <a:prstGeom prst="line">
            <a:avLst/>
          </a:prstGeom>
          <a:effectLst>
            <a:glow rad="228600">
              <a:schemeClr val="accent1">
                <a:alpha val="40000"/>
              </a:schemeClr>
            </a:glow>
          </a:effectLst>
        </p:spPr>
        <p:style>
          <a:lnRef idx="3">
            <a:schemeClr val="dk1"/>
          </a:lnRef>
          <a:fillRef idx="0">
            <a:schemeClr val="dk1"/>
          </a:fillRef>
          <a:effectRef idx="2">
            <a:schemeClr val="dk1"/>
          </a:effectRef>
          <a:fontRef idx="minor">
            <a:schemeClr val="tx1"/>
          </a:fontRef>
        </p:style>
      </p:cxnSp>
      <p:sp>
        <p:nvSpPr>
          <p:cNvPr id="15" name="Curved Down Arrow 14"/>
          <p:cNvSpPr/>
          <p:nvPr/>
        </p:nvSpPr>
        <p:spPr>
          <a:xfrm>
            <a:off x="5320030" y="1577340"/>
            <a:ext cx="471170" cy="3143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a:off x="9852025" y="2880360"/>
            <a:ext cx="471805" cy="314325"/>
          </a:xfrm>
          <a:prstGeom prst="curvedUpArrow">
            <a:avLst>
              <a:gd name="adj1" fmla="val 19771"/>
              <a:gd name="adj2" fmla="val 50000"/>
              <a:gd name="adj3" fmla="val 49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Down Arrow 16"/>
          <p:cNvSpPr/>
          <p:nvPr/>
        </p:nvSpPr>
        <p:spPr>
          <a:xfrm>
            <a:off x="2336165" y="1577340"/>
            <a:ext cx="471170" cy="3143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a:off x="8310245" y="1577340"/>
            <a:ext cx="471170" cy="3143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Up Arrow 18"/>
          <p:cNvSpPr/>
          <p:nvPr/>
        </p:nvSpPr>
        <p:spPr>
          <a:xfrm>
            <a:off x="6767195" y="2880360"/>
            <a:ext cx="471805" cy="314325"/>
          </a:xfrm>
          <a:prstGeom prst="curvedUpArrow">
            <a:avLst>
              <a:gd name="adj1" fmla="val 25000"/>
              <a:gd name="adj2" fmla="val 50000"/>
              <a:gd name="adj3" fmla="val 49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Up Arrow 19"/>
          <p:cNvSpPr/>
          <p:nvPr/>
        </p:nvSpPr>
        <p:spPr>
          <a:xfrm>
            <a:off x="3979545" y="3007360"/>
            <a:ext cx="471805" cy="314325"/>
          </a:xfrm>
          <a:prstGeom prst="curvedUpArrow">
            <a:avLst>
              <a:gd name="adj1" fmla="val 25000"/>
              <a:gd name="adj2" fmla="val 50000"/>
              <a:gd name="adj3" fmla="val 49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8077F92-BD29-4A0C-9CFA-94C0348ADC74}"/>
              </a:ext>
            </a:extLst>
          </p:cNvPr>
          <p:cNvSpPr txBox="1"/>
          <p:nvPr/>
        </p:nvSpPr>
        <p:spPr>
          <a:xfrm>
            <a:off x="5237825" y="3194685"/>
            <a:ext cx="1908699" cy="369332"/>
          </a:xfrm>
          <a:prstGeom prst="rect">
            <a:avLst/>
          </a:prstGeom>
          <a:noFill/>
        </p:spPr>
        <p:txBody>
          <a:bodyPr wrap="square" rtlCol="0">
            <a:spAutoFit/>
          </a:bodyPr>
          <a:lstStyle/>
          <a:p>
            <a:r>
              <a:rPr lang="en-US" dirty="0"/>
              <a:t>        Figure 1</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510" y="1852930"/>
            <a:ext cx="10515600" cy="2544445"/>
          </a:xfrm>
        </p:spPr>
        <p:txBody>
          <a:bodyPr>
            <a:normAutofit fontScale="92500"/>
          </a:bodyPr>
          <a:lstStyle/>
          <a:p>
            <a:r>
              <a:rPr lang="en-US" dirty="0">
                <a:latin typeface="Times New Roman" panose="02020603050405020304" pitchFamily="18" charset="0"/>
                <a:cs typeface="Times New Roman" panose="02020603050405020304" pitchFamily="18" charset="0"/>
              </a:rPr>
              <a:t>The Game can be played against a fellow player or against the computer.</a:t>
            </a:r>
          </a:p>
          <a:p>
            <a:endParaRPr lang="en-US"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rPr>
              <a:t>The user needs to place consecutive knots or crosses in order to win.</a:t>
            </a: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rPr>
              <a:t>Every grid has its own rules.</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sym typeface="+mn-ea"/>
              </a:rPr>
              <a:t>APPLICATIONS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dirty="0"/>
          </a:p>
          <a:p>
            <a:r>
              <a:rPr lang="en-US" dirty="0">
                <a:latin typeface="Times New Roman" panose="02020603050405020304" pitchFamily="18" charset="0"/>
                <a:cs typeface="Times New Roman" panose="02020603050405020304" pitchFamily="18" charset="0"/>
              </a:rPr>
              <a:t>Thinking ability enhancement.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Entertainment purposes.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Escaping boredom.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Non-Addictive.</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Brings about changes in the already existing Tic Tac Toe.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More advanced.</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Thinking ability enhancement along with entertainment.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Attempt to bring about our own innovation.</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2E98A-0E69-48FC-A39B-2A58B68BB24A}"/>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EQUIPMENT USED:</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527214-4C15-4C6A-8958-2D87FC60C021}"/>
              </a:ext>
            </a:extLst>
          </p:cNvPr>
          <p:cNvSpPr>
            <a:spLocks noGrp="1"/>
          </p:cNvSpPr>
          <p:nvPr>
            <p:ph sz="half" idx="1"/>
          </p:nvPr>
        </p:nvSpPr>
        <p:spPr/>
        <p:txBody>
          <a:bodyPr/>
          <a:lstStyle/>
          <a:p>
            <a:pPr marL="0" indent="0">
              <a:buNone/>
            </a:pPr>
            <a:r>
              <a:rPr lang="en-US" dirty="0">
                <a:latin typeface="Times New Roman" panose="02020603050405020304" pitchFamily="18" charset="0"/>
                <a:cs typeface="Times New Roman" panose="02020603050405020304" pitchFamily="18" charset="0"/>
              </a:rPr>
              <a:t>Hardware used</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Operating system: Windows 10</a:t>
            </a:r>
          </a:p>
          <a:p>
            <a:pP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RAM: 8GB</a:t>
            </a:r>
            <a:endParaRPr lang="en-US" sz="2000" dirty="0">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Storage required: 10GB</a:t>
            </a:r>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897D8B0-6AA9-4937-8790-92F339B7A8A7}"/>
              </a:ext>
            </a:extLst>
          </p:cNvPr>
          <p:cNvSpPr>
            <a:spLocks noGrp="1"/>
          </p:cNvSpPr>
          <p:nvPr>
            <p:ph sz="half" idx="2"/>
          </p:nvPr>
        </p:nvSpPr>
        <p:spPr/>
        <p:txBody>
          <a:bodyPr/>
          <a:lstStyle/>
          <a:p>
            <a:pPr marL="0" indent="0">
              <a:buNone/>
            </a:pPr>
            <a:r>
              <a:rPr lang="en-US" dirty="0">
                <a:latin typeface="Times New Roman" panose="02020603050405020304" pitchFamily="18" charset="0"/>
                <a:cs typeface="Times New Roman" panose="02020603050405020304" pitchFamily="18" charset="0"/>
              </a:rPr>
              <a:t>Software used:</a:t>
            </a:r>
          </a:p>
          <a:p>
            <a:pPr marL="228600">
              <a:lnSpc>
                <a:spcPct val="107000"/>
              </a:lnSpc>
              <a:spcAft>
                <a:spcPts val="800"/>
              </a:spcAft>
            </a:pPr>
            <a:r>
              <a:rPr lang="en-US" sz="2000" dirty="0">
                <a:effectLst/>
                <a:latin typeface="Times New Roman" panose="02020603050405020304" pitchFamily="18" charset="0"/>
                <a:ea typeface="Times New Roman" panose="02020603050405020304" pitchFamily="18" charset="0"/>
              </a:rPr>
              <a:t>We made the use of visual studio code for the implementation of the program.</a:t>
            </a:r>
            <a:r>
              <a:rPr lang="en-IN"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However, any </a:t>
            </a:r>
            <a:r>
              <a:rPr lang="en-US" sz="2000" b="1" dirty="0">
                <a:effectLst/>
                <a:latin typeface="Times New Roman" panose="02020603050405020304" pitchFamily="18" charset="0"/>
                <a:ea typeface="Times New Roman" panose="02020603050405020304" pitchFamily="18" charset="0"/>
              </a:rPr>
              <a:t>offline </a:t>
            </a:r>
            <a:r>
              <a:rPr lang="en-US" sz="2000" dirty="0">
                <a:effectLst/>
                <a:latin typeface="Times New Roman" panose="02020603050405020304" pitchFamily="18" charset="0"/>
                <a:ea typeface="Times New Roman" panose="02020603050405020304" pitchFamily="18" charset="0"/>
              </a:rPr>
              <a:t>IDE can be used to implement it.</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6086CA2-46DD-4316-AE59-59D5F7EDA62F}"/>
              </a:ext>
            </a:extLst>
          </p:cNvPr>
          <p:cNvSpPr>
            <a:spLocks noGrp="1"/>
          </p:cNvSpPr>
          <p:nvPr>
            <p:ph type="sldNum" sz="quarter" idx="12"/>
          </p:nvPr>
        </p:nvSpPr>
        <p:spPr/>
        <p:txBody>
          <a:bodyPr/>
          <a:lstStyle/>
          <a:p>
            <a:fld id="{BDCDBBEF-AA6C-4BA6-85B2-A17D7F280E38}" type="slidenum">
              <a:rPr lang="en-US" smtClean="0"/>
              <a:t>7</a:t>
            </a:fld>
            <a:endParaRPr lang="en-US"/>
          </a:p>
        </p:txBody>
      </p:sp>
    </p:spTree>
    <p:extLst>
      <p:ext uri="{BB962C8B-B14F-4D97-AF65-F5344CB8AC3E}">
        <p14:creationId xmlns:p14="http://schemas.microsoft.com/office/powerpoint/2010/main" val="184934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s 80"/>
          <p:cNvSpPr/>
          <p:nvPr/>
        </p:nvSpPr>
        <p:spPr>
          <a:xfrm>
            <a:off x="9990455" y="4119880"/>
            <a:ext cx="1405255" cy="83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6" idx="2"/>
          </p:cNvCxnSpPr>
          <p:nvPr/>
        </p:nvCxnSpPr>
        <p:spPr>
          <a:xfrm flipH="1">
            <a:off x="5467985" y="741045"/>
            <a:ext cx="11430" cy="36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ound Single Corner Rectangle 4"/>
          <p:cNvSpPr/>
          <p:nvPr/>
        </p:nvSpPr>
        <p:spPr>
          <a:xfrm>
            <a:off x="4811395" y="1101090"/>
            <a:ext cx="1336040" cy="430530"/>
          </a:xfrm>
          <a:prstGeom prst="round1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811395" y="310515"/>
            <a:ext cx="1336040" cy="430530"/>
          </a:xfrm>
          <a:prstGeom prst="roundRect">
            <a:avLst>
              <a:gd name="adj" fmla="val 479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5086985" y="372110"/>
            <a:ext cx="784860" cy="30670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a:t>START</a:t>
            </a:r>
          </a:p>
        </p:txBody>
      </p:sp>
      <p:sp>
        <p:nvSpPr>
          <p:cNvPr id="8" name="Text Box 7"/>
          <p:cNvSpPr txBox="1"/>
          <p:nvPr/>
        </p:nvSpPr>
        <p:spPr>
          <a:xfrm>
            <a:off x="4933315" y="1132205"/>
            <a:ext cx="1214120" cy="368300"/>
          </a:xfrm>
          <a:prstGeom prst="rect">
            <a:avLst/>
          </a:prstGeom>
          <a:noFill/>
        </p:spPr>
        <p:txBody>
          <a:bodyPr wrap="square" rtlCol="0">
            <a:spAutoFit/>
          </a:bodyPr>
          <a:lstStyle/>
          <a:p>
            <a:r>
              <a:rPr lang="en-US"/>
              <a:t>int main( )</a:t>
            </a:r>
          </a:p>
        </p:txBody>
      </p:sp>
      <p:sp>
        <p:nvSpPr>
          <p:cNvPr id="10" name="Rounded Rectangle 9"/>
          <p:cNvSpPr/>
          <p:nvPr/>
        </p:nvSpPr>
        <p:spPr>
          <a:xfrm>
            <a:off x="7054215" y="1500505"/>
            <a:ext cx="1336040" cy="44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10"/>
          <p:cNvSpPr txBox="1"/>
          <p:nvPr/>
        </p:nvSpPr>
        <p:spPr>
          <a:xfrm>
            <a:off x="7054215" y="1531620"/>
            <a:ext cx="1434465" cy="368300"/>
          </a:xfrm>
          <a:prstGeom prst="rect">
            <a:avLst/>
          </a:prstGeom>
          <a:noFill/>
        </p:spPr>
        <p:txBody>
          <a:bodyPr wrap="square" rtlCol="0">
            <a:spAutoFit/>
          </a:bodyPr>
          <a:lstStyle/>
          <a:p>
            <a:r>
              <a:rPr lang="en-US" sz="1600"/>
              <a:t>Backspace</a:t>
            </a:r>
            <a:r>
              <a:rPr lang="en-US"/>
              <a:t>( )</a:t>
            </a:r>
          </a:p>
        </p:txBody>
      </p:sp>
      <p:cxnSp>
        <p:nvCxnSpPr>
          <p:cNvPr id="12" name="Elbow Connector 11"/>
          <p:cNvCxnSpPr/>
          <p:nvPr/>
        </p:nvCxnSpPr>
        <p:spPr>
          <a:xfrm>
            <a:off x="6147435" y="1303020"/>
            <a:ext cx="906780" cy="372110"/>
          </a:xfrm>
          <a:prstGeom prst="bentConnector3">
            <a:avLst>
              <a:gd name="adj1" fmla="val 5007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flipV="1">
            <a:off x="3788410" y="1258570"/>
            <a:ext cx="1022985" cy="416560"/>
          </a:xfrm>
          <a:prstGeom prst="bentConnector3">
            <a:avLst>
              <a:gd name="adj1" fmla="val 49969"/>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452370" y="1478915"/>
            <a:ext cx="1336040" cy="44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p:nvPr/>
        </p:nvSpPr>
        <p:spPr>
          <a:xfrm>
            <a:off x="2515235" y="1547495"/>
            <a:ext cx="1210945" cy="337185"/>
          </a:xfrm>
          <a:prstGeom prst="rect">
            <a:avLst/>
          </a:prstGeom>
          <a:noFill/>
        </p:spPr>
        <p:txBody>
          <a:bodyPr wrap="none" rtlCol="0">
            <a:spAutoFit/>
          </a:bodyPr>
          <a:lstStyle/>
          <a:p>
            <a:r>
              <a:rPr lang="en-US" sz="1600"/>
              <a:t>WELCOME</a:t>
            </a:r>
          </a:p>
        </p:txBody>
      </p:sp>
      <p:cxnSp>
        <p:nvCxnSpPr>
          <p:cNvPr id="18" name="Elbow Connector 17"/>
          <p:cNvCxnSpPr>
            <a:stCxn id="11" idx="2"/>
          </p:cNvCxnSpPr>
          <p:nvPr/>
        </p:nvCxnSpPr>
        <p:spPr>
          <a:xfrm rot="5400000" flipV="1">
            <a:off x="7995285" y="1676400"/>
            <a:ext cx="387985" cy="8343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7760335" y="2226310"/>
            <a:ext cx="870585" cy="654050"/>
          </a:xfrm>
          <a:prstGeom prst="bentConnector3">
            <a:avLst>
              <a:gd name="adj1" fmla="val 80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594725" y="2051050"/>
            <a:ext cx="1336040" cy="443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Box 20"/>
          <p:cNvSpPr txBox="1"/>
          <p:nvPr/>
        </p:nvSpPr>
        <p:spPr>
          <a:xfrm>
            <a:off x="8630920" y="2104390"/>
            <a:ext cx="1299845" cy="337185"/>
          </a:xfrm>
          <a:prstGeom prst="rect">
            <a:avLst/>
          </a:prstGeom>
          <a:noFill/>
        </p:spPr>
        <p:txBody>
          <a:bodyPr wrap="square" rtlCol="0">
            <a:spAutoFit/>
          </a:bodyPr>
          <a:lstStyle/>
          <a:p>
            <a:r>
              <a:rPr lang="en-US" sz="1600"/>
              <a:t>Know more</a:t>
            </a:r>
          </a:p>
        </p:txBody>
      </p:sp>
      <p:sp>
        <p:nvSpPr>
          <p:cNvPr id="23" name="Rounded Rectangle 22"/>
          <p:cNvSpPr/>
          <p:nvPr/>
        </p:nvSpPr>
        <p:spPr>
          <a:xfrm>
            <a:off x="8630920" y="2644140"/>
            <a:ext cx="1336040" cy="443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Box 21"/>
          <p:cNvSpPr txBox="1"/>
          <p:nvPr/>
        </p:nvSpPr>
        <p:spPr>
          <a:xfrm>
            <a:off x="8967470" y="2697480"/>
            <a:ext cx="662940" cy="337185"/>
          </a:xfrm>
          <a:prstGeom prst="rect">
            <a:avLst/>
          </a:prstGeom>
          <a:noFill/>
        </p:spPr>
        <p:txBody>
          <a:bodyPr wrap="square" rtlCol="0">
            <a:spAutoFit/>
          </a:bodyPr>
          <a:lstStyle/>
          <a:p>
            <a:r>
              <a:rPr lang="en-US" sz="1600"/>
              <a:t>EXIT</a:t>
            </a:r>
          </a:p>
        </p:txBody>
      </p:sp>
      <p:cxnSp>
        <p:nvCxnSpPr>
          <p:cNvPr id="24" name="Elbow Connector 23"/>
          <p:cNvCxnSpPr/>
          <p:nvPr/>
        </p:nvCxnSpPr>
        <p:spPr>
          <a:xfrm rot="10800000" flipV="1">
            <a:off x="6424295" y="1899285"/>
            <a:ext cx="629920" cy="387985"/>
          </a:xfrm>
          <a:prstGeom prst="bentConnector3">
            <a:avLst>
              <a:gd name="adj1" fmla="val 49899"/>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5088255" y="2051685"/>
            <a:ext cx="1336040" cy="44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Box 25"/>
          <p:cNvSpPr txBox="1"/>
          <p:nvPr/>
        </p:nvSpPr>
        <p:spPr>
          <a:xfrm>
            <a:off x="5367020" y="2104390"/>
            <a:ext cx="777875" cy="337185"/>
          </a:xfrm>
          <a:prstGeom prst="rect">
            <a:avLst/>
          </a:prstGeom>
          <a:noFill/>
        </p:spPr>
        <p:txBody>
          <a:bodyPr wrap="none" rtlCol="0">
            <a:spAutoFit/>
          </a:bodyPr>
          <a:lstStyle/>
          <a:p>
            <a:r>
              <a:rPr lang="en-US" sz="1600"/>
              <a:t>MENU</a:t>
            </a:r>
          </a:p>
        </p:txBody>
      </p:sp>
      <p:cxnSp>
        <p:nvCxnSpPr>
          <p:cNvPr id="27" name="Straight Arrow Connector 26"/>
          <p:cNvCxnSpPr/>
          <p:nvPr/>
        </p:nvCxnSpPr>
        <p:spPr>
          <a:xfrm flipH="1">
            <a:off x="5749925" y="2494280"/>
            <a:ext cx="11430" cy="36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5086985" y="2880360"/>
            <a:ext cx="1336040" cy="44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Box 28"/>
          <p:cNvSpPr txBox="1"/>
          <p:nvPr/>
        </p:nvSpPr>
        <p:spPr>
          <a:xfrm>
            <a:off x="5479415" y="2933065"/>
            <a:ext cx="570865" cy="337185"/>
          </a:xfrm>
          <a:prstGeom prst="rect">
            <a:avLst/>
          </a:prstGeom>
          <a:noFill/>
        </p:spPr>
        <p:txBody>
          <a:bodyPr wrap="none" rtlCol="0">
            <a:spAutoFit/>
          </a:bodyPr>
          <a:lstStyle/>
          <a:p>
            <a:r>
              <a:rPr lang="en-US" sz="1600"/>
              <a:t>Grid</a:t>
            </a:r>
          </a:p>
        </p:txBody>
      </p:sp>
      <p:cxnSp>
        <p:nvCxnSpPr>
          <p:cNvPr id="32" name="Straight Connector 31"/>
          <p:cNvCxnSpPr/>
          <p:nvPr/>
        </p:nvCxnSpPr>
        <p:spPr>
          <a:xfrm>
            <a:off x="5749925" y="3342640"/>
            <a:ext cx="0" cy="118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749925" y="3636645"/>
            <a:ext cx="5759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749925" y="4084320"/>
            <a:ext cx="5759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49925" y="4531360"/>
            <a:ext cx="5759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ound Single Corner Rectangle 35"/>
          <p:cNvSpPr/>
          <p:nvPr/>
        </p:nvSpPr>
        <p:spPr>
          <a:xfrm>
            <a:off x="6325870" y="3486150"/>
            <a:ext cx="914400" cy="30035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 Single Corner Rectangle 36"/>
          <p:cNvSpPr/>
          <p:nvPr/>
        </p:nvSpPr>
        <p:spPr>
          <a:xfrm>
            <a:off x="6325870" y="4380865"/>
            <a:ext cx="914400" cy="30035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Single Corner Rectangle 37"/>
          <p:cNvSpPr/>
          <p:nvPr/>
        </p:nvSpPr>
        <p:spPr>
          <a:xfrm>
            <a:off x="6325870" y="3933825"/>
            <a:ext cx="914400" cy="30035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38"/>
          <p:cNvSpPr txBox="1"/>
          <p:nvPr/>
        </p:nvSpPr>
        <p:spPr>
          <a:xfrm>
            <a:off x="6516370" y="3486150"/>
            <a:ext cx="533400" cy="337185"/>
          </a:xfrm>
          <a:prstGeom prst="rect">
            <a:avLst/>
          </a:prstGeom>
          <a:noFill/>
        </p:spPr>
        <p:txBody>
          <a:bodyPr wrap="none" rtlCol="0">
            <a:spAutoFit/>
          </a:bodyPr>
          <a:lstStyle/>
          <a:p>
            <a:r>
              <a:rPr lang="en-US" sz="1600"/>
              <a:t>3X3</a:t>
            </a:r>
          </a:p>
        </p:txBody>
      </p:sp>
      <p:sp>
        <p:nvSpPr>
          <p:cNvPr id="40" name="Text Box 39"/>
          <p:cNvSpPr txBox="1"/>
          <p:nvPr/>
        </p:nvSpPr>
        <p:spPr>
          <a:xfrm>
            <a:off x="6520815" y="3896995"/>
            <a:ext cx="533400" cy="337185"/>
          </a:xfrm>
          <a:prstGeom prst="rect">
            <a:avLst/>
          </a:prstGeom>
          <a:noFill/>
        </p:spPr>
        <p:txBody>
          <a:bodyPr wrap="none" rtlCol="0">
            <a:spAutoFit/>
          </a:bodyPr>
          <a:lstStyle/>
          <a:p>
            <a:r>
              <a:rPr lang="en-US" sz="1600"/>
              <a:t>5X5</a:t>
            </a:r>
          </a:p>
        </p:txBody>
      </p:sp>
      <p:sp>
        <p:nvSpPr>
          <p:cNvPr id="41" name="Text Box 40"/>
          <p:cNvSpPr txBox="1"/>
          <p:nvPr/>
        </p:nvSpPr>
        <p:spPr>
          <a:xfrm>
            <a:off x="6516370" y="4344035"/>
            <a:ext cx="533400" cy="337185"/>
          </a:xfrm>
          <a:prstGeom prst="rect">
            <a:avLst/>
          </a:prstGeom>
          <a:noFill/>
        </p:spPr>
        <p:txBody>
          <a:bodyPr wrap="none" rtlCol="0">
            <a:spAutoFit/>
          </a:bodyPr>
          <a:lstStyle/>
          <a:p>
            <a:r>
              <a:rPr lang="en-US" sz="1600"/>
              <a:t>7X7</a:t>
            </a:r>
          </a:p>
        </p:txBody>
      </p:sp>
      <p:cxnSp>
        <p:nvCxnSpPr>
          <p:cNvPr id="43" name="Elbow Connector 42"/>
          <p:cNvCxnSpPr/>
          <p:nvPr/>
        </p:nvCxnSpPr>
        <p:spPr>
          <a:xfrm rot="10800000" flipV="1">
            <a:off x="4438015" y="3322955"/>
            <a:ext cx="1041400" cy="706120"/>
          </a:xfrm>
          <a:prstGeom prst="bentConnector3">
            <a:avLst>
              <a:gd name="adj1" fmla="val 49939"/>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3101975" y="3823335"/>
            <a:ext cx="1336040" cy="44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 Box 44"/>
          <p:cNvSpPr txBox="1"/>
          <p:nvPr/>
        </p:nvSpPr>
        <p:spPr>
          <a:xfrm>
            <a:off x="3034665" y="3896995"/>
            <a:ext cx="1470660" cy="337185"/>
          </a:xfrm>
          <a:prstGeom prst="rect">
            <a:avLst/>
          </a:prstGeom>
          <a:noFill/>
        </p:spPr>
        <p:txBody>
          <a:bodyPr wrap="none" rtlCol="0">
            <a:spAutoFit/>
          </a:bodyPr>
          <a:lstStyle/>
          <a:p>
            <a:r>
              <a:rPr lang="en-US" sz="1600"/>
              <a:t>Selecting Grid</a:t>
            </a:r>
          </a:p>
        </p:txBody>
      </p:sp>
      <p:cxnSp>
        <p:nvCxnSpPr>
          <p:cNvPr id="46" name="Straight Connector 45"/>
          <p:cNvCxnSpPr>
            <a:stCxn id="44" idx="2"/>
          </p:cNvCxnSpPr>
          <p:nvPr/>
        </p:nvCxnSpPr>
        <p:spPr>
          <a:xfrm flipH="1">
            <a:off x="3763645" y="4265930"/>
            <a:ext cx="635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908300" y="4758055"/>
            <a:ext cx="17164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908300" y="4758055"/>
            <a:ext cx="10795" cy="39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624705" y="4770120"/>
            <a:ext cx="10795" cy="398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2157730" y="5168900"/>
            <a:ext cx="1512000" cy="44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3951605" y="5169535"/>
            <a:ext cx="1548000" cy="44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 Box 52"/>
          <p:cNvSpPr txBox="1"/>
          <p:nvPr/>
        </p:nvSpPr>
        <p:spPr>
          <a:xfrm>
            <a:off x="2185035" y="5237480"/>
            <a:ext cx="1456690" cy="306705"/>
          </a:xfrm>
          <a:prstGeom prst="rect">
            <a:avLst/>
          </a:prstGeom>
          <a:noFill/>
        </p:spPr>
        <p:txBody>
          <a:bodyPr wrap="square" rtlCol="0">
            <a:spAutoFit/>
          </a:bodyPr>
          <a:lstStyle/>
          <a:p>
            <a:r>
              <a:rPr lang="en-US" sz="1400"/>
              <a:t>Player vs Player</a:t>
            </a:r>
          </a:p>
        </p:txBody>
      </p:sp>
      <p:sp>
        <p:nvSpPr>
          <p:cNvPr id="54" name="Text Box 53"/>
          <p:cNvSpPr txBox="1"/>
          <p:nvPr/>
        </p:nvSpPr>
        <p:spPr>
          <a:xfrm>
            <a:off x="3860800" y="5236210"/>
            <a:ext cx="1729740" cy="306705"/>
          </a:xfrm>
          <a:prstGeom prst="rect">
            <a:avLst/>
          </a:prstGeom>
          <a:noFill/>
        </p:spPr>
        <p:txBody>
          <a:bodyPr wrap="square" rtlCol="0">
            <a:spAutoFit/>
          </a:bodyPr>
          <a:lstStyle/>
          <a:p>
            <a:r>
              <a:rPr lang="en-US" sz="1400"/>
              <a:t>Player vs computer</a:t>
            </a:r>
          </a:p>
        </p:txBody>
      </p:sp>
      <p:cxnSp>
        <p:nvCxnSpPr>
          <p:cNvPr id="55" name="Straight Connector 54"/>
          <p:cNvCxnSpPr/>
          <p:nvPr/>
        </p:nvCxnSpPr>
        <p:spPr>
          <a:xfrm flipH="1">
            <a:off x="1978025" y="5391150"/>
            <a:ext cx="1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509260" y="5389245"/>
            <a:ext cx="25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978025" y="5389245"/>
            <a:ext cx="0" cy="931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765165" y="5389245"/>
            <a:ext cx="0" cy="93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1546225" y="6311265"/>
            <a:ext cx="43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1546225" y="5544185"/>
            <a:ext cx="43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749925" y="5544185"/>
            <a:ext cx="50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749925" y="6321425"/>
            <a:ext cx="50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ectangles 63"/>
          <p:cNvSpPr/>
          <p:nvPr/>
        </p:nvSpPr>
        <p:spPr>
          <a:xfrm>
            <a:off x="140970" y="5237480"/>
            <a:ext cx="140525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Box 64"/>
          <p:cNvSpPr txBox="1"/>
          <p:nvPr/>
        </p:nvSpPr>
        <p:spPr>
          <a:xfrm>
            <a:off x="100330" y="5289550"/>
            <a:ext cx="1486535" cy="509270"/>
          </a:xfrm>
          <a:prstGeom prst="rect">
            <a:avLst/>
          </a:prstGeom>
          <a:noFill/>
        </p:spPr>
        <p:txBody>
          <a:bodyPr wrap="square" rtlCol="0">
            <a:spAutoFit/>
          </a:bodyPr>
          <a:lstStyle/>
          <a:p>
            <a:r>
              <a:rPr lang="en-US" sz="1360"/>
              <a:t>PLAYER ONE MAKES A MOVE</a:t>
            </a:r>
          </a:p>
        </p:txBody>
      </p:sp>
      <p:sp>
        <p:nvSpPr>
          <p:cNvPr id="66" name="Rectangles 65"/>
          <p:cNvSpPr/>
          <p:nvPr/>
        </p:nvSpPr>
        <p:spPr>
          <a:xfrm>
            <a:off x="140970" y="6014085"/>
            <a:ext cx="140525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 Box 66"/>
          <p:cNvSpPr txBox="1"/>
          <p:nvPr/>
        </p:nvSpPr>
        <p:spPr>
          <a:xfrm>
            <a:off x="140970" y="6056630"/>
            <a:ext cx="1486535" cy="509270"/>
          </a:xfrm>
          <a:prstGeom prst="rect">
            <a:avLst/>
          </a:prstGeom>
          <a:noFill/>
        </p:spPr>
        <p:txBody>
          <a:bodyPr wrap="square" rtlCol="0">
            <a:spAutoFit/>
          </a:bodyPr>
          <a:lstStyle/>
          <a:p>
            <a:r>
              <a:rPr lang="en-US" sz="1360"/>
              <a:t>PLAYER TWO MAKES A MOVE</a:t>
            </a:r>
          </a:p>
        </p:txBody>
      </p:sp>
      <p:sp>
        <p:nvSpPr>
          <p:cNvPr id="68" name="Rectangles 67"/>
          <p:cNvSpPr/>
          <p:nvPr/>
        </p:nvSpPr>
        <p:spPr>
          <a:xfrm>
            <a:off x="6254115" y="5236210"/>
            <a:ext cx="140525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s 68"/>
          <p:cNvSpPr/>
          <p:nvPr/>
        </p:nvSpPr>
        <p:spPr>
          <a:xfrm>
            <a:off x="6254115" y="6014085"/>
            <a:ext cx="1405255" cy="594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Box 69"/>
          <p:cNvSpPr txBox="1"/>
          <p:nvPr/>
        </p:nvSpPr>
        <p:spPr>
          <a:xfrm>
            <a:off x="6254115" y="5322570"/>
            <a:ext cx="1486535" cy="509270"/>
          </a:xfrm>
          <a:prstGeom prst="rect">
            <a:avLst/>
          </a:prstGeom>
          <a:noFill/>
        </p:spPr>
        <p:txBody>
          <a:bodyPr wrap="square" rtlCol="0">
            <a:spAutoFit/>
          </a:bodyPr>
          <a:lstStyle/>
          <a:p>
            <a:r>
              <a:rPr lang="en-US" sz="1360"/>
              <a:t>PLAYER ONE MAKES A MOVE</a:t>
            </a:r>
          </a:p>
        </p:txBody>
      </p:sp>
      <p:sp>
        <p:nvSpPr>
          <p:cNvPr id="71" name="Text Box 70"/>
          <p:cNvSpPr txBox="1"/>
          <p:nvPr/>
        </p:nvSpPr>
        <p:spPr>
          <a:xfrm>
            <a:off x="6172835" y="5962650"/>
            <a:ext cx="1486535" cy="718185"/>
          </a:xfrm>
          <a:prstGeom prst="rect">
            <a:avLst/>
          </a:prstGeom>
          <a:noFill/>
        </p:spPr>
        <p:txBody>
          <a:bodyPr wrap="square" rtlCol="0">
            <a:spAutoFit/>
          </a:bodyPr>
          <a:lstStyle/>
          <a:p>
            <a:r>
              <a:rPr lang="en-US" sz="1360"/>
              <a:t>COMPUTER GENRATES A MOVE</a:t>
            </a:r>
          </a:p>
        </p:txBody>
      </p:sp>
      <p:cxnSp>
        <p:nvCxnSpPr>
          <p:cNvPr id="13" name="Straight Connector 12"/>
          <p:cNvCxnSpPr>
            <a:stCxn id="36" idx="3"/>
          </p:cNvCxnSpPr>
          <p:nvPr/>
        </p:nvCxnSpPr>
        <p:spPr>
          <a:xfrm flipV="1">
            <a:off x="7240270" y="3633470"/>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7240270" y="4084320"/>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240270" y="4531360"/>
            <a:ext cx="3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00315" y="3633470"/>
            <a:ext cx="0" cy="90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591425" y="4083050"/>
            <a:ext cx="360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ounded Rectangle 48"/>
          <p:cNvSpPr/>
          <p:nvPr/>
        </p:nvSpPr>
        <p:spPr>
          <a:xfrm>
            <a:off x="7951470" y="3863340"/>
            <a:ext cx="1336040" cy="4425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Box 60"/>
          <p:cNvSpPr txBox="1"/>
          <p:nvPr/>
        </p:nvSpPr>
        <p:spPr>
          <a:xfrm>
            <a:off x="7902575" y="3896995"/>
            <a:ext cx="1434465" cy="337185"/>
          </a:xfrm>
          <a:prstGeom prst="rect">
            <a:avLst/>
          </a:prstGeom>
          <a:noFill/>
        </p:spPr>
        <p:txBody>
          <a:bodyPr wrap="square" rtlCol="0">
            <a:spAutoFit/>
          </a:bodyPr>
          <a:lstStyle/>
          <a:p>
            <a:r>
              <a:rPr lang="en-US" sz="1600"/>
              <a:t>CheckWinner</a:t>
            </a:r>
          </a:p>
        </p:txBody>
      </p:sp>
      <p:sp>
        <p:nvSpPr>
          <p:cNvPr id="77" name="Rectangles 76"/>
          <p:cNvSpPr/>
          <p:nvPr/>
        </p:nvSpPr>
        <p:spPr>
          <a:xfrm>
            <a:off x="9990455" y="3195320"/>
            <a:ext cx="1405255" cy="833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 Box 78"/>
          <p:cNvSpPr txBox="1"/>
          <p:nvPr/>
        </p:nvSpPr>
        <p:spPr>
          <a:xfrm>
            <a:off x="9990455" y="3270250"/>
            <a:ext cx="1486535" cy="718185"/>
          </a:xfrm>
          <a:prstGeom prst="rect">
            <a:avLst/>
          </a:prstGeom>
          <a:noFill/>
        </p:spPr>
        <p:txBody>
          <a:bodyPr wrap="square" rtlCol="0">
            <a:spAutoFit/>
          </a:bodyPr>
          <a:lstStyle/>
          <a:p>
            <a:r>
              <a:rPr lang="en-US" sz="1360"/>
              <a:t>Check for consecuitive </a:t>
            </a:r>
            <a:r>
              <a:rPr lang="en-US" sz="1360" b="1"/>
              <a:t>X</a:t>
            </a:r>
            <a:r>
              <a:rPr lang="en-US" sz="1360"/>
              <a:t>'s or </a:t>
            </a:r>
            <a:r>
              <a:rPr lang="en-US" sz="1360" b="1"/>
              <a:t>O</a:t>
            </a:r>
            <a:r>
              <a:rPr lang="en-US" sz="1360"/>
              <a:t>'s</a:t>
            </a:r>
          </a:p>
        </p:txBody>
      </p:sp>
      <p:sp>
        <p:nvSpPr>
          <p:cNvPr id="80" name="Text Box 79"/>
          <p:cNvSpPr txBox="1"/>
          <p:nvPr/>
        </p:nvSpPr>
        <p:spPr>
          <a:xfrm>
            <a:off x="9990455" y="4049395"/>
            <a:ext cx="1486535" cy="927100"/>
          </a:xfrm>
          <a:prstGeom prst="rect">
            <a:avLst/>
          </a:prstGeom>
          <a:noFill/>
        </p:spPr>
        <p:txBody>
          <a:bodyPr wrap="square" rtlCol="0">
            <a:spAutoFit/>
          </a:bodyPr>
          <a:lstStyle/>
          <a:p>
            <a:r>
              <a:rPr lang="en-US" sz="1360"/>
              <a:t>Check if no combination then returns d as </a:t>
            </a:r>
            <a:r>
              <a:rPr lang="en-US" sz="1360" b="1"/>
              <a:t>Draw</a:t>
            </a:r>
          </a:p>
        </p:txBody>
      </p:sp>
      <p:sp>
        <p:nvSpPr>
          <p:cNvPr id="2" name="Title 1"/>
          <p:cNvSpPr>
            <a:spLocks noGrp="1"/>
          </p:cNvSpPr>
          <p:nvPr/>
        </p:nvSpPr>
        <p:spPr>
          <a:xfrm>
            <a:off x="839470" y="137160"/>
            <a:ext cx="3971290" cy="11214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 </a:t>
            </a:r>
          </a:p>
        </p:txBody>
      </p:sp>
      <p:cxnSp>
        <p:nvCxnSpPr>
          <p:cNvPr id="9" name="Connector: Elbow 8">
            <a:extLst>
              <a:ext uri="{FF2B5EF4-FFF2-40B4-BE49-F238E27FC236}">
                <a16:creationId xmlns:a16="http://schemas.microsoft.com/office/drawing/2014/main" id="{66F84E9D-D5D3-471A-83EB-34F70C251986}"/>
              </a:ext>
            </a:extLst>
          </p:cNvPr>
          <p:cNvCxnSpPr>
            <a:cxnSpLocks/>
            <a:stCxn id="21" idx="3"/>
          </p:cNvCxnSpPr>
          <p:nvPr/>
        </p:nvCxnSpPr>
        <p:spPr>
          <a:xfrm flipH="1" flipV="1">
            <a:off x="8423275" y="1693547"/>
            <a:ext cx="1507490" cy="579436"/>
          </a:xfrm>
          <a:prstGeom prst="bentConnector3">
            <a:avLst>
              <a:gd name="adj1" fmla="val -15164"/>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7B3E7226-F9E4-4501-977D-B146F682D898}"/>
              </a:ext>
            </a:extLst>
          </p:cNvPr>
          <p:cNvSpPr/>
          <p:nvPr/>
        </p:nvSpPr>
        <p:spPr>
          <a:xfrm>
            <a:off x="8833282" y="5389245"/>
            <a:ext cx="1624611" cy="5092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5" name="Connector: Elbow 84">
            <a:extLst>
              <a:ext uri="{FF2B5EF4-FFF2-40B4-BE49-F238E27FC236}">
                <a16:creationId xmlns:a16="http://schemas.microsoft.com/office/drawing/2014/main" id="{8CFA70BD-DE52-488F-9F5E-9DB92DEA4148}"/>
              </a:ext>
            </a:extLst>
          </p:cNvPr>
          <p:cNvCxnSpPr>
            <a:stCxn id="49" idx="2"/>
            <a:endCxn id="83" idx="0"/>
          </p:cNvCxnSpPr>
          <p:nvPr/>
        </p:nvCxnSpPr>
        <p:spPr>
          <a:xfrm rot="16200000" flipH="1">
            <a:off x="8590884" y="4334541"/>
            <a:ext cx="1083310" cy="10260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309B8D0-750F-49FF-9E36-2717622385DB}"/>
              </a:ext>
            </a:extLst>
          </p:cNvPr>
          <p:cNvSpPr txBox="1"/>
          <p:nvPr/>
        </p:nvSpPr>
        <p:spPr>
          <a:xfrm>
            <a:off x="9068644" y="5327749"/>
            <a:ext cx="1026098" cy="646331"/>
          </a:xfrm>
          <a:prstGeom prst="rect">
            <a:avLst/>
          </a:prstGeom>
          <a:noFill/>
        </p:spPr>
        <p:txBody>
          <a:bodyPr wrap="square" rtlCol="0">
            <a:spAutoFit/>
          </a:bodyPr>
          <a:lstStyle/>
          <a:p>
            <a:r>
              <a:rPr lang="en-US" dirty="0"/>
              <a:t>Counting moves</a:t>
            </a:r>
            <a:endParaRPr lang="en-IN" dirty="0"/>
          </a:p>
        </p:txBody>
      </p:sp>
      <p:cxnSp>
        <p:nvCxnSpPr>
          <p:cNvPr id="88" name="Connector: Elbow 87">
            <a:extLst>
              <a:ext uri="{FF2B5EF4-FFF2-40B4-BE49-F238E27FC236}">
                <a16:creationId xmlns:a16="http://schemas.microsoft.com/office/drawing/2014/main" id="{D01FF994-EA13-45CC-A570-5387FAF90160}"/>
              </a:ext>
            </a:extLst>
          </p:cNvPr>
          <p:cNvCxnSpPr>
            <a:endCxn id="79" idx="1"/>
          </p:cNvCxnSpPr>
          <p:nvPr/>
        </p:nvCxnSpPr>
        <p:spPr>
          <a:xfrm rot="5400000" flipH="1" flipV="1">
            <a:off x="9029067" y="4427857"/>
            <a:ext cx="1759902" cy="1628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A51E969-0613-4393-A74B-1C2A78933F5F}"/>
              </a:ext>
            </a:extLst>
          </p:cNvPr>
          <p:cNvCxnSpPr>
            <a:endCxn id="80" idx="1"/>
          </p:cNvCxnSpPr>
          <p:nvPr/>
        </p:nvCxnSpPr>
        <p:spPr>
          <a:xfrm>
            <a:off x="9827581" y="4509294"/>
            <a:ext cx="162874" cy="3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446ECC2-8C9C-4BD6-A380-933D760CD1E7}"/>
              </a:ext>
            </a:extLst>
          </p:cNvPr>
          <p:cNvSpPr txBox="1"/>
          <p:nvPr/>
        </p:nvSpPr>
        <p:spPr>
          <a:xfrm>
            <a:off x="4505325" y="6418555"/>
            <a:ext cx="1405255" cy="369332"/>
          </a:xfrm>
          <a:prstGeom prst="rect">
            <a:avLst/>
          </a:prstGeom>
          <a:noFill/>
        </p:spPr>
        <p:txBody>
          <a:bodyPr wrap="square" rtlCol="0">
            <a:spAutoFit/>
          </a:bodyPr>
          <a:lstStyle/>
          <a:p>
            <a:r>
              <a:rPr lang="en-US" dirty="0"/>
              <a:t>     </a:t>
            </a:r>
            <a:endParaRPr lang="en-IN" dirty="0"/>
          </a:p>
        </p:txBody>
      </p:sp>
      <p:sp>
        <p:nvSpPr>
          <p:cNvPr id="72" name="TextBox 71">
            <a:extLst>
              <a:ext uri="{FF2B5EF4-FFF2-40B4-BE49-F238E27FC236}">
                <a16:creationId xmlns:a16="http://schemas.microsoft.com/office/drawing/2014/main" id="{F910DA48-D281-4713-BC68-19D2352C3C3E}"/>
              </a:ext>
            </a:extLst>
          </p:cNvPr>
          <p:cNvSpPr txBox="1"/>
          <p:nvPr/>
        </p:nvSpPr>
        <p:spPr>
          <a:xfrm>
            <a:off x="839470" y="137160"/>
            <a:ext cx="3579495"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METHODOLOGY</a:t>
            </a:r>
            <a:endParaRPr lang="en-IN" sz="3200" b="1" u="sng"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1A68DB8B-C86F-45E2-9399-240078702129}"/>
              </a:ext>
            </a:extLst>
          </p:cNvPr>
          <p:cNvSpPr txBox="1"/>
          <p:nvPr/>
        </p:nvSpPr>
        <p:spPr>
          <a:xfrm>
            <a:off x="3275860" y="6311265"/>
            <a:ext cx="1811125" cy="369332"/>
          </a:xfrm>
          <a:prstGeom prst="rect">
            <a:avLst/>
          </a:prstGeom>
          <a:noFill/>
        </p:spPr>
        <p:txBody>
          <a:bodyPr wrap="square" rtlCol="0">
            <a:spAutoFit/>
          </a:bodyPr>
          <a:lstStyle/>
          <a:p>
            <a:r>
              <a:rPr lang="en-US" dirty="0"/>
              <a:t>Figure 2</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Results and Outputs</a:t>
            </a:r>
          </a:p>
        </p:txBody>
      </p:sp>
      <p:sp>
        <p:nvSpPr>
          <p:cNvPr id="3" name="Content Placeholder 2"/>
          <p:cNvSpPr>
            <a:spLocks noGrp="1"/>
          </p:cNvSpPr>
          <p:nvPr>
            <p:ph idx="1"/>
          </p:nvPr>
        </p:nvSpPr>
        <p:spPr>
          <a:xfrm>
            <a:off x="642891" y="1355108"/>
            <a:ext cx="10515600" cy="4351338"/>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SHOW BOARD:                                                                              WELCOME MESSAGE</a:t>
            </a:r>
            <a:r>
              <a:rPr lang="en-US" sz="1800" dirty="0"/>
              <a:t>:</a:t>
            </a:r>
          </a:p>
          <a:p>
            <a:pPr marL="0" indent="0">
              <a:buNone/>
            </a:pPr>
            <a:endParaRPr lang="en-US" sz="1800" dirty="0"/>
          </a:p>
          <a:p>
            <a:pPr marL="0" indent="0">
              <a:buNone/>
            </a:pPr>
            <a:endParaRPr lang="en-US" sz="1800" dirty="0"/>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pic>
        <p:nvPicPr>
          <p:cNvPr id="5" name="Picture 4">
            <a:extLst>
              <a:ext uri="{FF2B5EF4-FFF2-40B4-BE49-F238E27FC236}">
                <a16:creationId xmlns:a16="http://schemas.microsoft.com/office/drawing/2014/main" id="{3F406C86-004E-4356-A258-BE34E296BE3F}"/>
              </a:ext>
            </a:extLst>
          </p:cNvPr>
          <p:cNvPicPr/>
          <p:nvPr/>
        </p:nvPicPr>
        <p:blipFill>
          <a:blip r:embed="rId2"/>
          <a:stretch>
            <a:fillRect/>
          </a:stretch>
        </p:blipFill>
        <p:spPr>
          <a:xfrm>
            <a:off x="829322" y="2189363"/>
            <a:ext cx="3790765" cy="3018407"/>
          </a:xfrm>
          <a:prstGeom prst="rect">
            <a:avLst/>
          </a:prstGeom>
        </p:spPr>
      </p:pic>
      <p:pic>
        <p:nvPicPr>
          <p:cNvPr id="6" name="Picture 5">
            <a:extLst>
              <a:ext uri="{FF2B5EF4-FFF2-40B4-BE49-F238E27FC236}">
                <a16:creationId xmlns:a16="http://schemas.microsoft.com/office/drawing/2014/main" id="{9A7A0722-F90A-4589-A11C-88F412087886}"/>
              </a:ext>
            </a:extLst>
          </p:cNvPr>
          <p:cNvPicPr/>
          <p:nvPr/>
        </p:nvPicPr>
        <p:blipFill>
          <a:blip r:embed="rId3"/>
          <a:stretch>
            <a:fillRect/>
          </a:stretch>
        </p:blipFill>
        <p:spPr>
          <a:xfrm>
            <a:off x="5406501" y="2192784"/>
            <a:ext cx="5306812" cy="2317071"/>
          </a:xfrm>
          <a:prstGeom prst="rect">
            <a:avLst/>
          </a:prstGeom>
        </p:spPr>
      </p:pic>
      <p:sp>
        <p:nvSpPr>
          <p:cNvPr id="7" name="TextBox 6">
            <a:extLst>
              <a:ext uri="{FF2B5EF4-FFF2-40B4-BE49-F238E27FC236}">
                <a16:creationId xmlns:a16="http://schemas.microsoft.com/office/drawing/2014/main" id="{B5F3727E-85BD-4E48-A02B-017D33CCB7E5}"/>
              </a:ext>
            </a:extLst>
          </p:cNvPr>
          <p:cNvSpPr txBox="1"/>
          <p:nvPr/>
        </p:nvSpPr>
        <p:spPr>
          <a:xfrm>
            <a:off x="1349406" y="5584054"/>
            <a:ext cx="1855433" cy="369332"/>
          </a:xfrm>
          <a:prstGeom prst="rect">
            <a:avLst/>
          </a:prstGeom>
          <a:noFill/>
        </p:spPr>
        <p:txBody>
          <a:bodyPr wrap="square" rtlCol="0">
            <a:spAutoFit/>
          </a:bodyPr>
          <a:lstStyle/>
          <a:p>
            <a:r>
              <a:rPr lang="en-US" dirty="0"/>
              <a:t>      Figure 3</a:t>
            </a:r>
            <a:endParaRPr lang="en-IN" dirty="0"/>
          </a:p>
        </p:txBody>
      </p:sp>
      <p:sp>
        <p:nvSpPr>
          <p:cNvPr id="8" name="TextBox 7">
            <a:extLst>
              <a:ext uri="{FF2B5EF4-FFF2-40B4-BE49-F238E27FC236}">
                <a16:creationId xmlns:a16="http://schemas.microsoft.com/office/drawing/2014/main" id="{96A938FF-2167-432E-8406-29903FC2177A}"/>
              </a:ext>
            </a:extLst>
          </p:cNvPr>
          <p:cNvSpPr txBox="1"/>
          <p:nvPr/>
        </p:nvSpPr>
        <p:spPr>
          <a:xfrm>
            <a:off x="6942338" y="4731798"/>
            <a:ext cx="1935332" cy="369332"/>
          </a:xfrm>
          <a:prstGeom prst="rect">
            <a:avLst/>
          </a:prstGeom>
          <a:noFill/>
        </p:spPr>
        <p:txBody>
          <a:bodyPr wrap="square" rtlCol="0">
            <a:spAutoFit/>
          </a:bodyPr>
          <a:lstStyle/>
          <a:p>
            <a:r>
              <a:rPr lang="en-US" dirty="0"/>
              <a:t>Figure 4</a:t>
            </a:r>
            <a:endParaRPr lang="en-IN"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500</TotalTime>
  <Words>553</Words>
  <Application>Microsoft Office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Calibri Light</vt:lpstr>
      <vt:lpstr>Casper</vt:lpstr>
      <vt:lpstr>Roboto</vt:lpstr>
      <vt:lpstr>Times New Roman</vt:lpstr>
      <vt:lpstr>Times New Roman Bold</vt:lpstr>
      <vt:lpstr>Times New Roman Regular</vt:lpstr>
      <vt:lpstr>1_Office Theme</vt:lpstr>
      <vt:lpstr>2_Office Theme</vt:lpstr>
      <vt:lpstr>Contents Slide Master</vt:lpstr>
      <vt:lpstr>PowerPoint Presentation</vt:lpstr>
      <vt:lpstr>Outline</vt:lpstr>
      <vt:lpstr>Introduction to Project</vt:lpstr>
      <vt:lpstr>PowerPoint Presentation</vt:lpstr>
      <vt:lpstr>APPLICATIONS</vt:lpstr>
      <vt:lpstr>Objectives</vt:lpstr>
      <vt:lpstr>EQUIPMENT USED:</vt:lpstr>
      <vt:lpstr>PowerPoint Presentation</vt:lpstr>
      <vt:lpstr>Results and Outputs</vt:lpstr>
      <vt:lpstr>PowerPoint Presentation</vt:lpstr>
      <vt:lpstr>PowerPoint Presentation</vt:lpstr>
      <vt:lpstr>PowerPoint Presentation</vt:lpstr>
      <vt:lpstr>COMPUTER VS PLAYER</vt:lpstr>
      <vt:lpstr>PLAYER VS. PLAYER</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SHREYA</cp:lastModifiedBy>
  <cp:revision>520</cp:revision>
  <dcterms:created xsi:type="dcterms:W3CDTF">2021-07-23T08:51:43Z</dcterms:created>
  <dcterms:modified xsi:type="dcterms:W3CDTF">2021-07-27T07:51:48Z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