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1"/>
  </p:notesMasterIdLst>
  <p:sldIdLst>
    <p:sldId id="257" r:id="rId5"/>
    <p:sldId id="258" r:id="rId6"/>
    <p:sldId id="259" r:id="rId7"/>
    <p:sldId id="261" r:id="rId8"/>
    <p:sldId id="268" r:id="rId9"/>
    <p:sldId id="262" r:id="rId10"/>
    <p:sldId id="269" r:id="rId11"/>
    <p:sldId id="270" r:id="rId12"/>
    <p:sldId id="271" r:id="rId13"/>
    <p:sldId id="273" r:id="rId14"/>
    <p:sldId id="263" r:id="rId15"/>
    <p:sldId id="272" r:id="rId16"/>
    <p:sldId id="264" r:id="rId17"/>
    <p:sldId id="274" r:id="rId18"/>
    <p:sldId id="275" r:id="rId19"/>
    <p:sldId id="265" r:id="rId20"/>
    <p:sldId id="276" r:id="rId21"/>
    <p:sldId id="277" r:id="rId22"/>
    <p:sldId id="278" r:id="rId23"/>
    <p:sldId id="280" r:id="rId24"/>
    <p:sldId id="267" r:id="rId25"/>
    <p:sldId id="281" r:id="rId26"/>
    <p:sldId id="282" r:id="rId27"/>
    <p:sldId id="279" r:id="rId28"/>
    <p:sldId id="266"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 Type="http://schemas.openxmlformats.org/officeDocument/2006/relationships/customXml" Target="../customXml/item3.xml" /><Relationship Id="rId21" Type="http://schemas.openxmlformats.org/officeDocument/2006/relationships/slide" Target="slides/slide17.xml" /><Relationship Id="rId34"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presProps" Target="pres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7/23/2023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7/23/2023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7/23/2023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7/23/2023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98933" y="565696"/>
            <a:ext cx="10989113" cy="880288"/>
          </a:xfrm>
        </p:spPr>
        <p:txBody>
          <a:bodyPr>
            <a:normAutofit/>
          </a:bodyPr>
          <a:lstStyle/>
          <a:p>
            <a:r>
              <a:rPr lang="en-GB" sz="2800" dirty="0"/>
              <a:t>Student Details</a:t>
            </a:r>
            <a:endParaRPr lang="en-US" sz="2800"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77E22AEC-EC84-E8FF-5F4E-CACD916C1C14}"/>
              </a:ext>
            </a:extLst>
          </p:cNvPr>
          <p:cNvSpPr txBox="1"/>
          <p:nvPr/>
        </p:nvSpPr>
        <p:spPr>
          <a:xfrm>
            <a:off x="598933" y="1911878"/>
            <a:ext cx="10898042" cy="3891322"/>
          </a:xfrm>
          <a:prstGeom prst="rect">
            <a:avLst/>
          </a:prstGeom>
          <a:noFill/>
        </p:spPr>
        <p:txBody>
          <a:bodyPr wrap="square" rtlCol="0">
            <a:spAutoFit/>
          </a:bodyPr>
          <a:lstStyle/>
          <a:p>
            <a:pPr marL="457200" indent="-457200">
              <a:lnSpc>
                <a:spcPct val="150000"/>
              </a:lnSpc>
              <a:buClr>
                <a:schemeClr val="accent1"/>
              </a:buClr>
              <a:buSzPct val="90000"/>
              <a:buFont typeface="Wingdings" panose="05000000000000000000" pitchFamily="2" charset="2"/>
              <a:buChar char="§"/>
            </a:pPr>
            <a:r>
              <a:rPr lang="en-US" sz="2800" b="1" dirty="0"/>
              <a:t>Name</a:t>
            </a:r>
            <a:r>
              <a:rPr lang="en-US" sz="2800" dirty="0"/>
              <a:t>: </a:t>
            </a:r>
          </a:p>
          <a:p>
            <a:pPr marL="457200" indent="-457200">
              <a:lnSpc>
                <a:spcPct val="150000"/>
              </a:lnSpc>
              <a:buClr>
                <a:schemeClr val="accent1"/>
              </a:buClr>
              <a:buSzPct val="90000"/>
              <a:buFont typeface="Wingdings" panose="05000000000000000000" pitchFamily="2" charset="2"/>
              <a:buChar char="§"/>
            </a:pPr>
            <a:r>
              <a:rPr lang="en-US" sz="2800" b="1" dirty="0"/>
              <a:t>Skills Build Email ID</a:t>
            </a:r>
            <a:r>
              <a:rPr lang="en-US" sz="2800" dirty="0"/>
              <a:t>: </a:t>
            </a:r>
          </a:p>
          <a:p>
            <a:pPr marL="457200" indent="-457200">
              <a:lnSpc>
                <a:spcPct val="150000"/>
              </a:lnSpc>
              <a:buClr>
                <a:schemeClr val="accent1"/>
              </a:buClr>
              <a:buSzPct val="90000"/>
              <a:buFont typeface="Wingdings" panose="05000000000000000000" pitchFamily="2" charset="2"/>
              <a:buChar char="§"/>
            </a:pPr>
            <a:r>
              <a:rPr lang="en-US" sz="2800" b="1" dirty="0"/>
              <a:t>College Name</a:t>
            </a:r>
            <a:r>
              <a:rPr lang="en-US" sz="2800" dirty="0"/>
              <a:t>: </a:t>
            </a:r>
          </a:p>
          <a:p>
            <a:pPr marL="457200" indent="-457200">
              <a:lnSpc>
                <a:spcPct val="150000"/>
              </a:lnSpc>
              <a:buClr>
                <a:schemeClr val="accent1"/>
              </a:buClr>
              <a:buSzPct val="90000"/>
              <a:buFont typeface="Wingdings" panose="05000000000000000000" pitchFamily="2" charset="2"/>
              <a:buChar char="§"/>
            </a:pPr>
            <a:r>
              <a:rPr lang="en-US" sz="2800" b="1" dirty="0"/>
              <a:t>College State</a:t>
            </a:r>
            <a:r>
              <a:rPr lang="en-US" sz="2800" dirty="0"/>
              <a:t>:  </a:t>
            </a:r>
          </a:p>
          <a:p>
            <a:pPr marL="457200" indent="-457200">
              <a:lnSpc>
                <a:spcPct val="150000"/>
              </a:lnSpc>
              <a:buClr>
                <a:schemeClr val="accent1"/>
              </a:buClr>
              <a:buSzPct val="90000"/>
              <a:buFont typeface="Wingdings" panose="05000000000000000000" pitchFamily="2" charset="2"/>
              <a:buChar char="§"/>
            </a:pPr>
            <a:r>
              <a:rPr lang="en-US" sz="2800" b="1" dirty="0"/>
              <a:t>Internship Domain </a:t>
            </a:r>
            <a:r>
              <a:rPr lang="en-US" sz="2800" dirty="0"/>
              <a:t>: Cyber Security</a:t>
            </a:r>
          </a:p>
          <a:p>
            <a:pPr marL="457200" indent="-457200">
              <a:lnSpc>
                <a:spcPct val="150000"/>
              </a:lnSpc>
              <a:buClr>
                <a:schemeClr val="accent1"/>
              </a:buClr>
              <a:buSzPct val="90000"/>
              <a:buFont typeface="Wingdings" panose="05000000000000000000" pitchFamily="2" charset="2"/>
              <a:buChar char="§"/>
            </a:pPr>
            <a:r>
              <a:rPr lang="en-US" sz="2800" b="1" dirty="0"/>
              <a:t>Internship Start and End Date </a:t>
            </a:r>
            <a:r>
              <a:rPr lang="en-US" sz="2800" dirty="0"/>
              <a:t>: 12th June 2023 - 24th July 2023</a:t>
            </a:r>
            <a:endParaRPr lang="en-IN" sz="2800"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73263"/>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649999"/>
            <a:ext cx="11029615" cy="3634486"/>
          </a:xfrm>
        </p:spPr>
        <p:txBody>
          <a:bodyPr>
            <a:normAutofit/>
          </a:bodyPr>
          <a:lstStyle/>
          <a:p>
            <a:pPr marL="0" indent="0">
              <a:buNone/>
            </a:pPr>
            <a:r>
              <a:rPr lang="en-US" sz="2200" dirty="0"/>
              <a:t>Our solution addresses the needs of the end users, including system administrators, parents or guardians, and researchers, by providing a user-friendly keylogger with a graphical user interface (GUI). Here's how our solution meets their requirements:</a:t>
            </a:r>
          </a:p>
          <a:p>
            <a:pPr marL="0" indent="0">
              <a:buNone/>
            </a:pPr>
            <a:endParaRPr lang="en-US" sz="2200" dirty="0"/>
          </a:p>
          <a:p>
            <a:pPr marL="0" indent="0">
              <a:buNone/>
            </a:pPr>
            <a:r>
              <a:rPr lang="en-US" sz="2000" dirty="0"/>
              <a:t>Monitoring and Enhanced Security:</a:t>
            </a:r>
          </a:p>
          <a:p>
            <a:r>
              <a:rPr lang="en-US" sz="2000" dirty="0"/>
              <a:t>The keylogger captures key strokes made by individuals using a computer system.</a:t>
            </a:r>
          </a:p>
          <a:p>
            <a:r>
              <a:rPr lang="en-US" sz="2000" dirty="0"/>
              <a:t>System administrators can utilize the keylogger to monitor user activities, detect any unauthorized access or suspicious behavior, and enhance security measures to protect sensitive information</a:t>
            </a:r>
            <a:r>
              <a:rPr lang="en-US" sz="2200" dirty="0"/>
              <a:t>.</a:t>
            </a:r>
          </a:p>
          <a:p>
            <a:endParaRPr lang="en-US" dirty="0"/>
          </a:p>
        </p:txBody>
      </p:sp>
    </p:spTree>
    <p:extLst>
      <p:ext uri="{BB962C8B-B14F-4D97-AF65-F5344CB8AC3E}">
        <p14:creationId xmlns:p14="http://schemas.microsoft.com/office/powerpoint/2010/main" val="428497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625048"/>
            <a:ext cx="11383766" cy="4232952"/>
          </a:xfrm>
        </p:spPr>
        <p:txBody>
          <a:bodyPr>
            <a:normAutofit fontScale="92500" lnSpcReduction="10000"/>
          </a:bodyPr>
          <a:lstStyle/>
          <a:p>
            <a:pPr marL="0" indent="0">
              <a:buNone/>
            </a:pPr>
            <a:r>
              <a:rPr lang="en-US" sz="2200" dirty="0"/>
              <a:t>Parental Control:</a:t>
            </a:r>
          </a:p>
          <a:p>
            <a:r>
              <a:rPr lang="en-US" sz="2200" dirty="0"/>
              <a:t>Parents or guardians can use the keylogger to monitor their children's online activities and ensure their safety.</a:t>
            </a:r>
          </a:p>
          <a:p>
            <a:r>
              <a:rPr lang="en-US" sz="2200" dirty="0"/>
              <a:t>By capturing key strokes, they can have insights into their child's online interactions, identify potential risks or inappropriate behavior, and take necessary actions to protect their well-being.</a:t>
            </a:r>
          </a:p>
          <a:p>
            <a:pPr marL="0" indent="0">
              <a:buNone/>
            </a:pPr>
            <a:r>
              <a:rPr lang="en-US" sz="2200" dirty="0"/>
              <a:t>Research Insights:</a:t>
            </a:r>
          </a:p>
          <a:p>
            <a:r>
              <a:rPr lang="en-US" sz="2200" dirty="0"/>
              <a:t>Researchers studying typing behavior, human-computer interaction, or related fields can benefit from our keylogger solution.</a:t>
            </a:r>
          </a:p>
          <a:p>
            <a:r>
              <a:rPr lang="en-US" sz="2200" dirty="0"/>
              <a:t>The keylogger captures and logs key strokes, providing valuable data for analysis, such as typing speed, errors, and other factors. This data contributes to the advancement of research in these domains.</a:t>
            </a:r>
          </a:p>
          <a:p>
            <a:endParaRPr lang="en-US" sz="2000" dirty="0"/>
          </a:p>
          <a:p>
            <a:endParaRPr lang="en-US" dirty="0"/>
          </a:p>
        </p:txBody>
      </p:sp>
    </p:spTree>
    <p:extLst>
      <p:ext uri="{BB962C8B-B14F-4D97-AF65-F5344CB8AC3E}">
        <p14:creationId xmlns:p14="http://schemas.microsoft.com/office/powerpoint/2010/main" val="2076851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172250"/>
            <a:ext cx="11234090" cy="4685750"/>
          </a:xfrm>
        </p:spPr>
        <p:txBody>
          <a:bodyPr>
            <a:normAutofit lnSpcReduction="10000"/>
          </a:bodyPr>
          <a:lstStyle/>
          <a:p>
            <a:pPr marL="0" indent="0">
              <a:buNone/>
            </a:pPr>
            <a:r>
              <a:rPr lang="en-US" sz="2000" dirty="0"/>
              <a:t>Value Proposition</a:t>
            </a:r>
            <a:r>
              <a:rPr lang="en-US" dirty="0"/>
              <a:t>:</a:t>
            </a:r>
          </a:p>
          <a:p>
            <a:r>
              <a:rPr lang="en-US" sz="2000" dirty="0"/>
              <a:t>User-Friendly GUI: Our solution offers a simple and intuitive graphical user interface (GUI), making it easy for end users to interact with the keylogger. The GUI allows for convenient starting and stopping of the keylogger, providing a seamless user experience.</a:t>
            </a:r>
          </a:p>
          <a:p>
            <a:r>
              <a:rPr lang="en-US" sz="2000" dirty="0"/>
              <a:t>Stealthy Operation: The keylogger operates silently in the background without interfering with the user's normal computer usage. It runs discreetly, ensuring anonymity and maintaining the integrity of the monitoring process.</a:t>
            </a:r>
          </a:p>
          <a:p>
            <a:r>
              <a:rPr lang="en-US" sz="2000" dirty="0"/>
              <a:t>Customizable Logging: The keylogger logs both alphanumeric characters and special keys, providing comprehensive coverage of key strokes. The captured data is stored in a log file, allowing for further analysis or monitoring purposes.</a:t>
            </a:r>
          </a:p>
          <a:p>
            <a:r>
              <a:rPr lang="en-US" sz="2000" dirty="0"/>
              <a:t>Flexibility: Our solution offers both a GUI version and a command-line version without GUI, providing flexibility based on user preferences and specific requirements.</a:t>
            </a:r>
          </a:p>
          <a:p>
            <a:endParaRPr lang="en-US" dirty="0"/>
          </a:p>
        </p:txBody>
      </p:sp>
    </p:spTree>
    <p:extLst>
      <p:ext uri="{BB962C8B-B14F-4D97-AF65-F5344CB8AC3E}">
        <p14:creationId xmlns:p14="http://schemas.microsoft.com/office/powerpoint/2010/main" val="1265694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403419"/>
            <a:ext cx="11029615" cy="3634486"/>
          </a:xfrm>
        </p:spPr>
        <p:txBody>
          <a:bodyPr>
            <a:noAutofit/>
          </a:bodyPr>
          <a:lstStyle/>
          <a:p>
            <a:pPr marL="0" indent="0">
              <a:buNone/>
            </a:pPr>
            <a:r>
              <a:rPr lang="en-US" sz="2000" dirty="0"/>
              <a:t>Graphical User Interface (GUI):</a:t>
            </a:r>
          </a:p>
          <a:p>
            <a:r>
              <a:rPr lang="en-US" sz="2000" dirty="0"/>
              <a:t>We have customized the project by adding a GUI component to the keylogger.</a:t>
            </a:r>
          </a:p>
          <a:p>
            <a:r>
              <a:rPr lang="en-US" sz="2000" dirty="0"/>
              <a:t>The GUI provides a user-friendly interface for starting and stopping the keylogger, enhancing ease of use and accessibility.</a:t>
            </a:r>
          </a:p>
          <a:p>
            <a:r>
              <a:rPr lang="en-US" sz="2000" dirty="0"/>
              <a:t>This customization sets our solution apart from the traditional command-line-only keyloggers and adds a layer of convenience and interactivity for the end users.</a:t>
            </a:r>
          </a:p>
          <a:p>
            <a:pPr marL="0" indent="0">
              <a:buNone/>
            </a:pPr>
            <a:r>
              <a:rPr lang="en-US" sz="2000" dirty="0"/>
              <a:t>User-Friendly Interaction:</a:t>
            </a:r>
          </a:p>
          <a:p>
            <a:r>
              <a:rPr lang="en-US" sz="2000" dirty="0"/>
              <a:t>Through the GUI, users can easily initiate the keylogger with the click of a button.</a:t>
            </a:r>
          </a:p>
          <a:p>
            <a:r>
              <a:rPr lang="en-US" sz="2000" dirty="0"/>
              <a:t>The start and stop buttons allow for simple control over the logging process, making it accessible to users without advanced technical knowledge.</a:t>
            </a:r>
          </a:p>
          <a:p>
            <a:r>
              <a:rPr lang="en-US" sz="2000" dirty="0"/>
              <a:t>This feature improves the user experience, making our solution more approachable and usable.</a:t>
            </a:r>
          </a:p>
        </p:txBody>
      </p:sp>
    </p:spTree>
    <p:extLst>
      <p:ext uri="{BB962C8B-B14F-4D97-AF65-F5344CB8AC3E}">
        <p14:creationId xmlns:p14="http://schemas.microsoft.com/office/powerpoint/2010/main" val="3657386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725030" y="2917861"/>
            <a:ext cx="9970368" cy="2801545"/>
          </a:xfrm>
        </p:spPr>
        <p:txBody>
          <a:bodyPr>
            <a:noAutofit/>
          </a:bodyPr>
          <a:lstStyle/>
          <a:p>
            <a:pPr marL="0" indent="0">
              <a:buNone/>
            </a:pPr>
            <a:r>
              <a:rPr lang="en-US" sz="2000" dirty="0"/>
              <a:t>Stealthy Operation:</a:t>
            </a:r>
          </a:p>
          <a:p>
            <a:r>
              <a:rPr lang="en-US" sz="2000" dirty="0"/>
              <a:t>Our keylogger operates silently and discreetly in the background, without interfering with the user's normal computer usage.</a:t>
            </a:r>
          </a:p>
          <a:p>
            <a:r>
              <a:rPr lang="en-US" sz="2000" dirty="0"/>
              <a:t>It captures key strokes covertly, maintaining anonymity and ensuring that the user remains unaware of its operation.</a:t>
            </a:r>
          </a:p>
          <a:p>
            <a:r>
              <a:rPr lang="en-US" sz="2000" dirty="0"/>
              <a:t>This stealthy nature is crucial in scenarios where monitoring is required while preserving the user's privacy and preventing potential interference.</a:t>
            </a:r>
          </a:p>
          <a:p>
            <a:pPr marL="0" indent="0">
              <a:buNone/>
            </a:pPr>
            <a:r>
              <a:rPr lang="en-US" sz="2000" dirty="0"/>
              <a:t>Customizable Logging:</a:t>
            </a:r>
          </a:p>
          <a:p>
            <a:r>
              <a:rPr lang="en-US" sz="2000" dirty="0"/>
              <a:t>Our keylogger records both alphanumeric characters and special keys.</a:t>
            </a:r>
          </a:p>
          <a:p>
            <a:r>
              <a:rPr lang="en-US" sz="2000" dirty="0"/>
              <a:t>It provides comprehensive logging capabilities, capturing a wide range of key strokes for thorough monitoring and analysis.</a:t>
            </a:r>
          </a:p>
        </p:txBody>
      </p:sp>
    </p:spTree>
    <p:extLst>
      <p:ext uri="{BB962C8B-B14F-4D97-AF65-F5344CB8AC3E}">
        <p14:creationId xmlns:p14="http://schemas.microsoft.com/office/powerpoint/2010/main" val="4192252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725030" y="2917861"/>
            <a:ext cx="9970368" cy="2801545"/>
          </a:xfrm>
        </p:spPr>
        <p:txBody>
          <a:bodyPr>
            <a:noAutofit/>
          </a:bodyPr>
          <a:lstStyle/>
          <a:p>
            <a:pPr marL="0" indent="0">
              <a:buNone/>
            </a:pPr>
            <a:r>
              <a:rPr lang="en-US" sz="2000" dirty="0"/>
              <a:t>Flexibility:</a:t>
            </a:r>
          </a:p>
          <a:p>
            <a:r>
              <a:rPr lang="en-US" sz="2000" dirty="0"/>
              <a:t>Our solution offers both the GUI version and a command-line version without GUI.</a:t>
            </a:r>
          </a:p>
          <a:p>
            <a:r>
              <a:rPr lang="en-US" sz="2000" dirty="0"/>
              <a:t>Users can choose the interface that best suits their needs and preferences, providing flexibility in the logging process.</a:t>
            </a:r>
          </a:p>
          <a:p>
            <a:r>
              <a:rPr lang="en-US" sz="2000" dirty="0"/>
              <a:t>This adaptability caters to diverse user requirements and ensures that the keylogger can be utilized in various contexts.</a:t>
            </a:r>
          </a:p>
          <a:p>
            <a:r>
              <a:rPr lang="en-US" sz="2000" dirty="0"/>
              <a:t>Through the addition of a GUI, user-friendly interaction, stealthy operation, customizable logging, and flexibility, our project stands out as an innovative and creative solution in the field of keyloggers. By incorporating these unique features, we have enhanced the usability, accessibility, and functionality of the keylogger, making it remarkable in its ability to meet the specific needs of our end users effectively.</a:t>
            </a:r>
          </a:p>
        </p:txBody>
      </p:sp>
    </p:spTree>
    <p:extLst>
      <p:ext uri="{BB962C8B-B14F-4D97-AF65-F5344CB8AC3E}">
        <p14:creationId xmlns:p14="http://schemas.microsoft.com/office/powerpoint/2010/main" val="3841570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249305"/>
            <a:ext cx="11029615" cy="3634486"/>
          </a:xfrm>
        </p:spPr>
        <p:txBody>
          <a:bodyPr>
            <a:normAutofit lnSpcReduction="10000"/>
          </a:bodyPr>
          <a:lstStyle/>
          <a:p>
            <a:pPr marL="0" indent="0">
              <a:buNone/>
            </a:pPr>
            <a:r>
              <a:rPr lang="en-US" sz="2000" dirty="0"/>
              <a:t>Utilization of the </a:t>
            </a:r>
            <a:r>
              <a:rPr lang="en-US" sz="2000" dirty="0" err="1"/>
              <a:t>pynput</a:t>
            </a:r>
            <a:r>
              <a:rPr lang="en-US" sz="2000" dirty="0"/>
              <a:t> Library:</a:t>
            </a:r>
          </a:p>
          <a:p>
            <a:r>
              <a:rPr lang="en-US" sz="2000" dirty="0"/>
              <a:t>The key functionality of capturing key strokes was achieved using the </a:t>
            </a:r>
            <a:r>
              <a:rPr lang="en-US" sz="2000" dirty="0" err="1"/>
              <a:t>pynput</a:t>
            </a:r>
            <a:r>
              <a:rPr lang="en-US" sz="2000" dirty="0"/>
              <a:t> library in both the GUI and non-GUI versions of the keylogger.</a:t>
            </a:r>
          </a:p>
          <a:p>
            <a:r>
              <a:rPr lang="en-US" sz="2000" dirty="0"/>
              <a:t>The </a:t>
            </a:r>
            <a:r>
              <a:rPr lang="en-US" sz="2000" dirty="0" err="1"/>
              <a:t>pynput</a:t>
            </a:r>
            <a:r>
              <a:rPr lang="en-US" sz="2000" dirty="0"/>
              <a:t> library provides a simple and reliable way to listen for and capture keyboard events in Python.</a:t>
            </a:r>
          </a:p>
          <a:p>
            <a:pPr marL="0" indent="0">
              <a:buNone/>
            </a:pPr>
            <a:r>
              <a:rPr lang="en-US" sz="2000" dirty="0"/>
              <a:t>Event-Driven Programming:</a:t>
            </a:r>
          </a:p>
          <a:p>
            <a:r>
              <a:rPr lang="en-US" sz="2000" dirty="0"/>
              <a:t>The project leverages event-driven programming principles to handle keyboard events.</a:t>
            </a:r>
          </a:p>
          <a:p>
            <a:r>
              <a:rPr lang="en-US" sz="2000" dirty="0"/>
              <a:t>Whenever a key is pressed or released, the corresponding event is triggered, and the appropriate action is taken.</a:t>
            </a:r>
          </a:p>
          <a:p>
            <a:endParaRPr lang="en-US" dirty="0"/>
          </a:p>
        </p:txBody>
      </p:sp>
    </p:spTree>
    <p:extLst>
      <p:ext uri="{BB962C8B-B14F-4D97-AF65-F5344CB8AC3E}">
        <p14:creationId xmlns:p14="http://schemas.microsoft.com/office/powerpoint/2010/main" val="3184081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lnSpcReduction="10000"/>
          </a:bodyPr>
          <a:lstStyle/>
          <a:p>
            <a:pPr marL="0" indent="0">
              <a:buNone/>
            </a:pPr>
            <a:r>
              <a:rPr lang="en-US" sz="2000" dirty="0"/>
              <a:t>Graphical User Interface (GUI):</a:t>
            </a:r>
          </a:p>
          <a:p>
            <a:r>
              <a:rPr lang="en-US" sz="2000" dirty="0"/>
              <a:t>For the GUI version of the keylogger, we utilized the </a:t>
            </a:r>
            <a:r>
              <a:rPr lang="en-US" sz="2000" dirty="0" err="1"/>
              <a:t>tkinter</a:t>
            </a:r>
            <a:r>
              <a:rPr lang="en-US" sz="2000" dirty="0"/>
              <a:t> library, which is a standard Python library for creating GUI applications.</a:t>
            </a:r>
          </a:p>
          <a:p>
            <a:r>
              <a:rPr lang="en-US" sz="2000" dirty="0"/>
              <a:t>The </a:t>
            </a:r>
            <a:r>
              <a:rPr lang="en-US" sz="2000" dirty="0" err="1"/>
              <a:t>tkinter</a:t>
            </a:r>
            <a:r>
              <a:rPr lang="en-US" sz="2000" dirty="0"/>
              <a:t> library provided the necessary tools to create a window, buttons, and handle user interactions in a visually appealing manner.</a:t>
            </a:r>
          </a:p>
          <a:p>
            <a:pPr marL="0" indent="0">
              <a:buNone/>
            </a:pPr>
            <a:r>
              <a:rPr lang="en-US" sz="2000" dirty="0"/>
              <a:t>File Handling:</a:t>
            </a:r>
          </a:p>
          <a:p>
            <a:r>
              <a:rPr lang="en-US" sz="2000" dirty="0"/>
              <a:t>We employed file handling techniques to write the captured key strokes to a log file.</a:t>
            </a:r>
          </a:p>
          <a:p>
            <a:r>
              <a:rPr lang="en-US" sz="2000" dirty="0"/>
              <a:t>Both versions of the keylogger (GUI and non-GUI) use the file handling functionality in Python to open, append, and close the log file.</a:t>
            </a:r>
            <a:endParaRPr lang="en-US" dirty="0"/>
          </a:p>
        </p:txBody>
      </p:sp>
    </p:spTree>
    <p:extLst>
      <p:ext uri="{BB962C8B-B14F-4D97-AF65-F5344CB8AC3E}">
        <p14:creationId xmlns:p14="http://schemas.microsoft.com/office/powerpoint/2010/main" val="2037910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marL="0" indent="0">
              <a:buNone/>
            </a:pPr>
            <a:r>
              <a:rPr lang="en-US" sz="2000" dirty="0"/>
              <a:t>Exception Handling:</a:t>
            </a:r>
          </a:p>
          <a:p>
            <a:r>
              <a:rPr lang="en-US" sz="2000" dirty="0"/>
              <a:t>Exception handling mechanisms are implemented in the code to handle potential errors or exceptions that may occur during the keylogging process.</a:t>
            </a:r>
          </a:p>
          <a:p>
            <a:r>
              <a:rPr lang="en-US" sz="2000" dirty="0"/>
              <a:t>By incorporating proper exception handling, we ensure the smooth execution of the keylogger and provide a robust and reliable solution.</a:t>
            </a:r>
          </a:p>
          <a:p>
            <a:pPr marL="0" indent="0">
              <a:buNone/>
            </a:pPr>
            <a:r>
              <a:rPr lang="en-US" sz="2000" dirty="0"/>
              <a:t>Object-Oriented Programming (OOP) Principles:</a:t>
            </a:r>
          </a:p>
          <a:p>
            <a:r>
              <a:rPr lang="en-US" sz="2000" dirty="0"/>
              <a:t>While not explicitly evident in the provided code snippets, the project can be further expanded and structured using OOP principles.</a:t>
            </a:r>
          </a:p>
          <a:p>
            <a:r>
              <a:rPr lang="en-US" sz="2000" dirty="0"/>
              <a:t>By encapsulating the keylogger functionality into classes and objects, we can achieve code reusability, modularity, and maintainability.</a:t>
            </a:r>
            <a:endParaRPr lang="en-US" dirty="0"/>
          </a:p>
        </p:txBody>
      </p:sp>
    </p:spTree>
    <p:extLst>
      <p:ext uri="{BB962C8B-B14F-4D97-AF65-F5344CB8AC3E}">
        <p14:creationId xmlns:p14="http://schemas.microsoft.com/office/powerpoint/2010/main" val="953764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marL="0" indent="0">
              <a:buNone/>
            </a:pPr>
            <a:r>
              <a:rPr lang="en-US" sz="2000" dirty="0"/>
              <a:t>Security Considerations:</a:t>
            </a:r>
          </a:p>
          <a:p>
            <a:r>
              <a:rPr lang="en-US" sz="2000" dirty="0"/>
              <a:t>Throughout the development process, we were mindful of the security implications associated with keyloggers.</a:t>
            </a:r>
          </a:p>
          <a:p>
            <a:r>
              <a:rPr lang="en-US" sz="2000" dirty="0"/>
              <a:t>We emphasize the importance of using the keylogger responsibly, adhering to ethical and legal standards, and respecting user privacy.</a:t>
            </a:r>
          </a:p>
          <a:p>
            <a:r>
              <a:rPr lang="en-US" sz="2000" dirty="0"/>
              <a:t>These techniques, methodologies, and frameworks, along with the application of technology principles, enabled us to develop a robust and efficient keylogger solution. The utilization of libraries like </a:t>
            </a:r>
            <a:r>
              <a:rPr lang="en-US" sz="2000" dirty="0" err="1"/>
              <a:t>pynput</a:t>
            </a:r>
            <a:r>
              <a:rPr lang="en-US" sz="2000" dirty="0"/>
              <a:t> and </a:t>
            </a:r>
            <a:r>
              <a:rPr lang="en-US" sz="2000" dirty="0" err="1"/>
              <a:t>tkinter</a:t>
            </a:r>
            <a:r>
              <a:rPr lang="en-US" sz="2000" dirty="0"/>
              <a:t>, event-driven programming, file handling, exception handling, and considerations for security contribute to the overall effectiveness and reliability of our project.</a:t>
            </a:r>
            <a:endParaRPr lang="en-US" dirty="0"/>
          </a:p>
        </p:txBody>
      </p:sp>
    </p:spTree>
    <p:extLst>
      <p:ext uri="{BB962C8B-B14F-4D97-AF65-F5344CB8AC3E}">
        <p14:creationId xmlns:p14="http://schemas.microsoft.com/office/powerpoint/2010/main" val="284858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PROJECT TITLE/Problem Statement</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r>
              <a:rPr lang="en-US" sz="2800" b="1" dirty="0"/>
              <a:t>Keylogger - Capturing Key Strokes</a:t>
            </a:r>
          </a:p>
        </p:txBody>
      </p:sp>
    </p:spTree>
    <p:extLst>
      <p:ext uri="{BB962C8B-B14F-4D97-AF65-F5344CB8AC3E}">
        <p14:creationId xmlns:p14="http://schemas.microsoft.com/office/powerpoint/2010/main" val="442835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8268F62B-AC62-053B-5CB0-DBE9244BFFC0}"/>
              </a:ext>
            </a:extLst>
          </p:cNvPr>
          <p:cNvPicPr>
            <a:picLocks noGrp="1" noChangeAspect="1"/>
          </p:cNvPicPr>
          <p:nvPr>
            <p:ph idx="1"/>
          </p:nvPr>
        </p:nvPicPr>
        <p:blipFill>
          <a:blip r:embed="rId2"/>
          <a:stretch>
            <a:fillRect/>
          </a:stretch>
        </p:blipFill>
        <p:spPr>
          <a:xfrm>
            <a:off x="2427548" y="1776896"/>
            <a:ext cx="7020780" cy="4720557"/>
          </a:xfrm>
        </p:spPr>
      </p:pic>
      <p:sp>
        <p:nvSpPr>
          <p:cNvPr id="5" name="Title 1">
            <a:extLst>
              <a:ext uri="{FF2B5EF4-FFF2-40B4-BE49-F238E27FC236}">
                <a16:creationId xmlns:a16="http://schemas.microsoft.com/office/drawing/2014/main" id="{D13D76B5-7067-5FB6-BEB0-00724909786D}"/>
              </a:ext>
            </a:extLst>
          </p:cNvPr>
          <p:cNvSpPr>
            <a:spLocks noGrp="1"/>
          </p:cNvSpPr>
          <p:nvPr>
            <p:ph type="title"/>
          </p:nvPr>
        </p:nvSpPr>
        <p:spPr>
          <a:xfrm>
            <a:off x="581191" y="493812"/>
            <a:ext cx="11029616" cy="1188720"/>
          </a:xfrm>
        </p:spPr>
        <p:txBody>
          <a:bodyPr anchor="ctr"/>
          <a:lstStyle/>
          <a:p>
            <a:r>
              <a:rPr lang="en-GB" dirty="0"/>
              <a:t>Results (keylogger Without </a:t>
            </a:r>
            <a:r>
              <a:rPr lang="en-GB" dirty="0" err="1"/>
              <a:t>gui</a:t>
            </a:r>
            <a:r>
              <a:rPr lang="en-GB" dirty="0"/>
              <a:t> </a:t>
            </a:r>
            <a:r>
              <a:rPr lang="en-US" dirty="0"/>
              <a:t>CODE</a:t>
            </a:r>
            <a:r>
              <a:rPr lang="en-GB" dirty="0"/>
              <a:t>)</a:t>
            </a:r>
            <a:endParaRPr lang="en-US" dirty="0"/>
          </a:p>
        </p:txBody>
      </p:sp>
    </p:spTree>
    <p:extLst>
      <p:ext uri="{BB962C8B-B14F-4D97-AF65-F5344CB8AC3E}">
        <p14:creationId xmlns:p14="http://schemas.microsoft.com/office/powerpoint/2010/main" val="1213219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241798-70D6-CB9E-C95D-F661B0741F8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19627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7873A7-8A86-80FF-4B8D-1091F925D409}"/>
              </a:ext>
            </a:extLst>
          </p:cNvPr>
          <p:cNvSpPr>
            <a:spLocks noGrp="1"/>
          </p:cNvSpPr>
          <p:nvPr>
            <p:ph type="title"/>
          </p:nvPr>
        </p:nvSpPr>
        <p:spPr>
          <a:xfrm>
            <a:off x="581191" y="493812"/>
            <a:ext cx="11029616" cy="1188720"/>
          </a:xfrm>
        </p:spPr>
        <p:txBody>
          <a:bodyPr anchor="ctr"/>
          <a:lstStyle/>
          <a:p>
            <a:r>
              <a:rPr lang="en-GB" dirty="0"/>
              <a:t>Results (</a:t>
            </a:r>
            <a:r>
              <a:rPr lang="en-GB" dirty="0" err="1"/>
              <a:t>keylogger</a:t>
            </a:r>
            <a:r>
              <a:rPr lang="en-GB" dirty="0"/>
              <a:t> With </a:t>
            </a:r>
            <a:r>
              <a:rPr lang="en-GB" dirty="0" err="1"/>
              <a:t>gui</a:t>
            </a:r>
            <a:r>
              <a:rPr lang="en-GB" dirty="0"/>
              <a:t> </a:t>
            </a:r>
            <a:r>
              <a:rPr lang="en-US" dirty="0"/>
              <a:t>CODE</a:t>
            </a:r>
            <a:r>
              <a:rPr lang="en-GB" dirty="0"/>
              <a:t>)</a:t>
            </a:r>
            <a:endParaRPr lang="en-US" dirty="0"/>
          </a:p>
        </p:txBody>
      </p:sp>
      <p:pic>
        <p:nvPicPr>
          <p:cNvPr id="9" name="Picture 9">
            <a:extLst>
              <a:ext uri="{FF2B5EF4-FFF2-40B4-BE49-F238E27FC236}">
                <a16:creationId xmlns:a16="http://schemas.microsoft.com/office/drawing/2014/main" id="{2841AB22-6859-B04D-EA23-8DE798109BD9}"/>
              </a:ext>
            </a:extLst>
          </p:cNvPr>
          <p:cNvPicPr>
            <a:picLocks noGrp="1" noChangeAspect="1"/>
          </p:cNvPicPr>
          <p:nvPr>
            <p:ph idx="1"/>
          </p:nvPr>
        </p:nvPicPr>
        <p:blipFill>
          <a:blip r:embed="rId2"/>
          <a:stretch>
            <a:fillRect/>
          </a:stretch>
        </p:blipFill>
        <p:spPr>
          <a:xfrm>
            <a:off x="2380808" y="1682532"/>
            <a:ext cx="7430384" cy="4681656"/>
          </a:xfrm>
        </p:spPr>
      </p:pic>
    </p:spTree>
    <p:extLst>
      <p:ext uri="{BB962C8B-B14F-4D97-AF65-F5344CB8AC3E}">
        <p14:creationId xmlns:p14="http://schemas.microsoft.com/office/powerpoint/2010/main" val="194352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0E7D62EB-AC41-043C-C253-CB4F03C3EB43}"/>
              </a:ext>
            </a:extLst>
          </p:cNvPr>
          <p:cNvPicPr>
            <a:picLocks noGrp="1" noChangeAspect="1"/>
          </p:cNvPicPr>
          <p:nvPr>
            <p:ph idx="1"/>
          </p:nvPr>
        </p:nvPicPr>
        <p:blipFill>
          <a:blip r:embed="rId2"/>
          <a:stretch>
            <a:fillRect/>
          </a:stretch>
        </p:blipFill>
        <p:spPr>
          <a:xfrm>
            <a:off x="2425066" y="1682532"/>
            <a:ext cx="7341865" cy="4681656"/>
          </a:xfrm>
        </p:spPr>
      </p:pic>
      <p:sp>
        <p:nvSpPr>
          <p:cNvPr id="5" name="Title 1">
            <a:extLst>
              <a:ext uri="{FF2B5EF4-FFF2-40B4-BE49-F238E27FC236}">
                <a16:creationId xmlns:a16="http://schemas.microsoft.com/office/drawing/2014/main" id="{0EBF36A3-2D26-7E75-99FA-28FBF20FAB09}"/>
              </a:ext>
            </a:extLst>
          </p:cNvPr>
          <p:cNvSpPr>
            <a:spLocks noGrp="1"/>
          </p:cNvSpPr>
          <p:nvPr>
            <p:ph type="title"/>
          </p:nvPr>
        </p:nvSpPr>
        <p:spPr>
          <a:xfrm>
            <a:off x="581191" y="493812"/>
            <a:ext cx="11029616" cy="1188720"/>
          </a:xfrm>
        </p:spPr>
        <p:txBody>
          <a:bodyPr anchor="ctr"/>
          <a:lstStyle/>
          <a:p>
            <a:r>
              <a:rPr lang="en-GB" dirty="0"/>
              <a:t>Results (</a:t>
            </a:r>
            <a:r>
              <a:rPr lang="en-GB" dirty="0" err="1"/>
              <a:t>keylogger</a:t>
            </a:r>
            <a:r>
              <a:rPr lang="en-GB" dirty="0"/>
              <a:t> With </a:t>
            </a:r>
            <a:r>
              <a:rPr lang="en-GB" dirty="0" err="1"/>
              <a:t>gui</a:t>
            </a:r>
            <a:r>
              <a:rPr lang="en-GB" dirty="0"/>
              <a:t> </a:t>
            </a:r>
            <a:r>
              <a:rPr lang="en-US" dirty="0"/>
              <a:t>CODE</a:t>
            </a:r>
            <a:r>
              <a:rPr lang="en-GB" dirty="0"/>
              <a:t>)</a:t>
            </a:r>
            <a:endParaRPr lang="en-US" dirty="0"/>
          </a:p>
        </p:txBody>
      </p:sp>
    </p:spTree>
    <p:extLst>
      <p:ext uri="{BB962C8B-B14F-4D97-AF65-F5344CB8AC3E}">
        <p14:creationId xmlns:p14="http://schemas.microsoft.com/office/powerpoint/2010/main" val="4025450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720BD75-D6E0-9E19-6CF8-3D4616EE0625}"/>
              </a:ext>
            </a:extLst>
          </p:cNvPr>
          <p:cNvSpPr>
            <a:spLocks noGrp="1"/>
          </p:cNvSpPr>
          <p:nvPr>
            <p:ph idx="1"/>
          </p:nvPr>
        </p:nvSpPr>
        <p:spPr/>
        <p:txBody>
          <a:bodyPr/>
          <a:lstStyle/>
          <a:p>
            <a:endParaRPr lang="en-US"/>
          </a:p>
        </p:txBody>
      </p:sp>
      <p:sp>
        <p:nvSpPr>
          <p:cNvPr id="6" name="Title 5">
            <a:extLst>
              <a:ext uri="{FF2B5EF4-FFF2-40B4-BE49-F238E27FC236}">
                <a16:creationId xmlns:a16="http://schemas.microsoft.com/office/drawing/2014/main" id="{2CC6E39F-47B0-F86E-7051-FB7A0A1E274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104603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r>
              <a:rPr lang="en-US" sz="2800" i="1" dirty="0"/>
              <a:t>https://github.com/THERCW/Keylogger_python</a:t>
            </a:r>
          </a:p>
        </p:txBody>
      </p:sp>
    </p:spTree>
    <p:extLst>
      <p:ext uri="{BB962C8B-B14F-4D97-AF65-F5344CB8AC3E}">
        <p14:creationId xmlns:p14="http://schemas.microsoft.com/office/powerpoint/2010/main" val="958589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025A0-A5E2-0129-85DD-CA17BD05D8DB}"/>
              </a:ext>
            </a:extLst>
          </p:cNvPr>
          <p:cNvSpPr>
            <a:spLocks noGrp="1"/>
          </p:cNvSpPr>
          <p:nvPr>
            <p:ph type="title"/>
          </p:nvPr>
        </p:nvSpPr>
        <p:spPr>
          <a:xfrm>
            <a:off x="581192" y="702155"/>
            <a:ext cx="11029616" cy="677937"/>
          </a:xfrm>
        </p:spPr>
        <p:txBody>
          <a:bodyPr/>
          <a:lstStyle/>
          <a:p>
            <a:r>
              <a:rPr lang="en-US" dirty="0"/>
              <a:t>Credits</a:t>
            </a:r>
          </a:p>
        </p:txBody>
      </p:sp>
      <p:sp>
        <p:nvSpPr>
          <p:cNvPr id="3" name="Content Placeholder 2">
            <a:extLst>
              <a:ext uri="{FF2B5EF4-FFF2-40B4-BE49-F238E27FC236}">
                <a16:creationId xmlns:a16="http://schemas.microsoft.com/office/drawing/2014/main" id="{442B7ABF-D78E-0056-7B42-F3E79047FA3B}"/>
              </a:ext>
            </a:extLst>
          </p:cNvPr>
          <p:cNvSpPr>
            <a:spLocks noGrp="1"/>
          </p:cNvSpPr>
          <p:nvPr>
            <p:ph idx="1"/>
          </p:nvPr>
        </p:nvSpPr>
        <p:spPr/>
        <p:txBody>
          <a:bodyPr>
            <a:normAutofit/>
          </a:bodyPr>
          <a:lstStyle/>
          <a:p>
            <a:r>
              <a:rPr lang="en-US" sz="2000" i="1" dirty="0"/>
              <a:t>https://github.com/THERCW/Keylogger_python</a:t>
            </a:r>
          </a:p>
        </p:txBody>
      </p:sp>
    </p:spTree>
    <p:extLst>
      <p:ext uri="{BB962C8B-B14F-4D97-AF65-F5344CB8AC3E}">
        <p14:creationId xmlns:p14="http://schemas.microsoft.com/office/powerpoint/2010/main" val="3587054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Autofit/>
          </a:bodyPr>
          <a:lstStyle/>
          <a:p>
            <a:r>
              <a:rPr lang="en-US" sz="2000" dirty="0"/>
              <a:t>Introduction</a:t>
            </a:r>
          </a:p>
          <a:p>
            <a:r>
              <a:rPr lang="en-US" sz="2000" dirty="0"/>
              <a:t>Problem Statement</a:t>
            </a:r>
          </a:p>
          <a:p>
            <a:r>
              <a:rPr lang="en-US" sz="2000" dirty="0"/>
              <a:t>Project Overview</a:t>
            </a:r>
          </a:p>
          <a:p>
            <a:r>
              <a:rPr lang="en-US" sz="2000" dirty="0"/>
              <a:t>End Users</a:t>
            </a:r>
          </a:p>
          <a:p>
            <a:r>
              <a:rPr lang="en-US" sz="2000" dirty="0"/>
              <a:t>Solution and Value Proposition</a:t>
            </a:r>
          </a:p>
          <a:p>
            <a:r>
              <a:rPr lang="en-US" sz="2000" dirty="0"/>
              <a:t>Customization</a:t>
            </a:r>
          </a:p>
          <a:p>
            <a:r>
              <a:rPr lang="en-US" sz="2000" dirty="0"/>
              <a:t>Modelling</a:t>
            </a:r>
          </a:p>
          <a:p>
            <a:r>
              <a:rPr lang="en-US" sz="2000" dirty="0"/>
              <a:t>Results</a:t>
            </a:r>
          </a:p>
          <a:p>
            <a:r>
              <a:rPr lang="en-US" sz="2000" dirty="0"/>
              <a:t>Links</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lnSpcReduction="10000"/>
          </a:bodyPr>
          <a:lstStyle/>
          <a:p>
            <a:pPr marL="0" indent="0">
              <a:buNone/>
            </a:pPr>
            <a:r>
              <a:rPr lang="en-IN" sz="2800" dirty="0"/>
              <a:t>Purpose</a:t>
            </a:r>
            <a:r>
              <a:rPr lang="en-IN" dirty="0"/>
              <a:t>:</a:t>
            </a:r>
          </a:p>
          <a:p>
            <a:r>
              <a:rPr lang="en-IN" sz="2000" dirty="0"/>
              <a:t>The purpose of this project is to develop a keylogger program that captures and records key strokes on a computer. Keyloggers can be used for various purposes, such as monitoring user activity, enhancing security measures, or conducting research on typing patterns.</a:t>
            </a:r>
          </a:p>
          <a:p>
            <a:pPr marL="0" indent="0">
              <a:buNone/>
            </a:pPr>
            <a:r>
              <a:rPr lang="en-US" sz="2800" dirty="0"/>
              <a:t>Scope</a:t>
            </a:r>
            <a:r>
              <a:rPr lang="en-US" dirty="0"/>
              <a:t>:</a:t>
            </a:r>
          </a:p>
          <a:p>
            <a:r>
              <a:rPr lang="en-US" sz="2000" dirty="0"/>
              <a:t>The scope of this project is to create a keylogger program that can run in the background and record all key strokes made by the user. The program will capture both alphanumeric characters and special keys. The keylogger will be implemented with a graphical user interface (GUI) version as well as a command-line version without GUI.</a:t>
            </a:r>
          </a:p>
          <a:p>
            <a:endParaRPr lang="en-IN" dirty="0"/>
          </a:p>
          <a:p>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fontScale="77500" lnSpcReduction="20000"/>
          </a:bodyPr>
          <a:lstStyle/>
          <a:p>
            <a:pPr marL="0" indent="0">
              <a:buNone/>
            </a:pPr>
            <a:r>
              <a:rPr lang="en-US" sz="3300" dirty="0"/>
              <a:t>Objectives</a:t>
            </a:r>
            <a:r>
              <a:rPr lang="en-US" dirty="0"/>
              <a:t>:</a:t>
            </a:r>
          </a:p>
          <a:p>
            <a:r>
              <a:rPr lang="en-US" sz="2400" dirty="0"/>
              <a:t>Develop a keylogger program that utilizes the </a:t>
            </a:r>
            <a:r>
              <a:rPr lang="en-US" sz="2400" dirty="0" err="1"/>
              <a:t>pynput</a:t>
            </a:r>
            <a:r>
              <a:rPr lang="en-US" sz="2400" dirty="0"/>
              <a:t> library to capture key strokes.</a:t>
            </a:r>
          </a:p>
          <a:p>
            <a:r>
              <a:rPr lang="en-US" sz="2400" dirty="0"/>
              <a:t>Implement a GUI version of the keylogger to provide user-friendly interaction.</a:t>
            </a:r>
          </a:p>
          <a:p>
            <a:r>
              <a:rPr lang="en-US" sz="2400" dirty="0"/>
              <a:t>Create a command-line version of the keylogger for a streamlined and efficient logging process.</a:t>
            </a:r>
          </a:p>
          <a:p>
            <a:r>
              <a:rPr lang="en-US" sz="2400" dirty="0"/>
              <a:t>Store the captured key strokes in a log file for further analysis or monitoring purposes.</a:t>
            </a:r>
          </a:p>
          <a:p>
            <a:r>
              <a:rPr lang="en-US" sz="2400" dirty="0"/>
              <a:t>Ensure the keylogger operates stealthily, without interfering with the user's normal computer usage.</a:t>
            </a:r>
          </a:p>
          <a:p>
            <a:r>
              <a:rPr lang="en-US" sz="2400" dirty="0"/>
              <a:t>Provide options to start and stop the keylogger based on user preference.</a:t>
            </a:r>
          </a:p>
          <a:p>
            <a:r>
              <a:rPr lang="en-US" sz="2400" dirty="0"/>
              <a:t>Demonstrate the functionality and effectiveness of the keylogger through testing and validation.</a:t>
            </a:r>
          </a:p>
          <a:p>
            <a:endParaRPr lang="en-US" dirty="0"/>
          </a:p>
        </p:txBody>
      </p:sp>
    </p:spTree>
    <p:extLst>
      <p:ext uri="{BB962C8B-B14F-4D97-AF65-F5344CB8AC3E}">
        <p14:creationId xmlns:p14="http://schemas.microsoft.com/office/powerpoint/2010/main" val="4021299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pPr marL="0" indent="0">
              <a:buNone/>
            </a:pPr>
            <a:r>
              <a:rPr lang="en-US" sz="2800" dirty="0"/>
              <a:t>Target Audience</a:t>
            </a:r>
            <a:r>
              <a:rPr lang="en-US" dirty="0"/>
              <a:t>:</a:t>
            </a:r>
          </a:p>
          <a:p>
            <a:r>
              <a:rPr lang="en-US" sz="2000" dirty="0"/>
              <a:t>The target audience for the Keylogger - Capturing Key Strokes project can vary depending on the specific use case and intended application. The potential end users can include:</a:t>
            </a:r>
          </a:p>
          <a:p>
            <a:r>
              <a:rPr lang="en-US" sz="2000" dirty="0"/>
              <a:t>System Administrators: System administrators can utilize the keylogger as a security tool to monitor user activities on company systems and identify any unauthorized access or suspicious behavior. It can help them detect potential security breaches and take appropriate measures to safeguard sensitive information</a:t>
            </a:r>
            <a:r>
              <a:rPr lang="en-US" sz="2200" dirty="0"/>
              <a:t>.</a:t>
            </a:r>
          </a:p>
        </p:txBody>
      </p:sp>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r>
              <a:rPr lang="en-US" sz="2000" dirty="0"/>
              <a:t>Parents or Guardians: Parents or guardians can use the keylogger as a means to monitor their children's online activities and ensure their safety. By capturing key strokes, they can have insights into their child's online interactions, identify any potential risks or inappropriate behavior, and take necessary actions to protect their well-being.</a:t>
            </a:r>
          </a:p>
          <a:p>
            <a:r>
              <a:rPr lang="en-US" sz="2000" dirty="0"/>
              <a:t>Researchers: Researchers studying typing behavior, human-computer interaction, or related fields can benefit from the keylogger by collecting data on keystrokes and analyzing patterns. This data can provide valuable insights into user behavior, typing speed, errors, and other factors, contributing to the advancement of research in these domains.</a:t>
            </a:r>
          </a:p>
        </p:txBody>
      </p:sp>
    </p:spTree>
    <p:extLst>
      <p:ext uri="{BB962C8B-B14F-4D97-AF65-F5344CB8AC3E}">
        <p14:creationId xmlns:p14="http://schemas.microsoft.com/office/powerpoint/2010/main" val="186230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pPr marL="0" indent="0">
              <a:buNone/>
            </a:pPr>
            <a:r>
              <a:rPr lang="en-US" sz="2800" dirty="0"/>
              <a:t>Characteristics and Needs</a:t>
            </a:r>
            <a:r>
              <a:rPr lang="en-US" sz="2000" dirty="0"/>
              <a:t>:</a:t>
            </a:r>
          </a:p>
          <a:p>
            <a:r>
              <a:rPr lang="en-US" sz="2000" dirty="0"/>
              <a:t>The end users of the project have specific characteristics and needs, including:</a:t>
            </a:r>
          </a:p>
          <a:p>
            <a:r>
              <a:rPr lang="en-US" sz="2000" dirty="0"/>
              <a:t>Monitoring: The keylogger enables them to monitor and track key strokes made by individuals using a computer system.</a:t>
            </a:r>
          </a:p>
          <a:p>
            <a:r>
              <a:rPr lang="en-US" sz="2000" dirty="0"/>
              <a:t>Anonymity: End users require a discreet and unobtrusive keylogger that operates silently in the background without the user's knowledge.</a:t>
            </a:r>
          </a:p>
          <a:p>
            <a:r>
              <a:rPr lang="en-US" sz="2000" dirty="0"/>
              <a:t>Flexibility: The solution should be customizable to fit the specific requirements of different users, allowing them to start or stop the keylogger as needed.</a:t>
            </a:r>
          </a:p>
          <a:p>
            <a:pPr marL="0" indent="0">
              <a:buNone/>
            </a:pPr>
            <a:endParaRPr lang="en-US" sz="2000" dirty="0"/>
          </a:p>
        </p:txBody>
      </p:sp>
    </p:spTree>
    <p:extLst>
      <p:ext uri="{BB962C8B-B14F-4D97-AF65-F5344CB8AC3E}">
        <p14:creationId xmlns:p14="http://schemas.microsoft.com/office/powerpoint/2010/main" val="42941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fontScale="70000" lnSpcReduction="20000"/>
          </a:bodyPr>
          <a:lstStyle/>
          <a:p>
            <a:pPr marL="0" indent="0">
              <a:buNone/>
            </a:pPr>
            <a:r>
              <a:rPr lang="en-US" sz="4000" dirty="0"/>
              <a:t>Benefits of the Solution</a:t>
            </a:r>
            <a:r>
              <a:rPr lang="en-US" sz="2800" dirty="0"/>
              <a:t>:</a:t>
            </a:r>
          </a:p>
          <a:p>
            <a:r>
              <a:rPr lang="en-US" sz="2800" dirty="0"/>
              <a:t>The end users can benefit from the keylogger solution in several ways:</a:t>
            </a:r>
          </a:p>
          <a:p>
            <a:r>
              <a:rPr lang="en-US" sz="2800" dirty="0"/>
              <a:t>Enhanced Security: By capturing key strokes, the solution helps identify any unauthorized or suspicious activities, enabling system administrators to strengthen security measures and protect sensitive data.</a:t>
            </a:r>
          </a:p>
          <a:p>
            <a:r>
              <a:rPr lang="en-US" sz="2800" dirty="0"/>
              <a:t>Parental Control: Parents or guardians can use the keylogger to ensure their child's online safety, identify potential risks, and guide them towards responsible digital behavior.</a:t>
            </a:r>
          </a:p>
          <a:p>
            <a:r>
              <a:rPr lang="en-US" sz="2800" dirty="0"/>
              <a:t>Research Insights: Researchers can gather valuable data on typing behavior, keystroke patterns, and other metrics, contributing to their studies and advancing knowledge in relevant fields.</a:t>
            </a:r>
          </a:p>
          <a:p>
            <a:pPr marL="0" indent="0">
              <a:buNone/>
            </a:pPr>
            <a:endParaRPr lang="en-US" sz="2000" dirty="0"/>
          </a:p>
        </p:txBody>
      </p:sp>
    </p:spTree>
    <p:extLst>
      <p:ext uri="{BB962C8B-B14F-4D97-AF65-F5344CB8AC3E}">
        <p14:creationId xmlns:p14="http://schemas.microsoft.com/office/powerpoint/2010/main" val="228807832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214</TotalTime>
  <Words>1880</Words>
  <Application>Microsoft Office PowerPoint</Application>
  <PresentationFormat>Widescreen</PresentationFormat>
  <Paragraphs>124</Paragraphs>
  <Slides>26</Slides>
  <Notes>0</Notes>
  <HiddenSlides>0</HiddenSlides>
  <MMClips>2</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DividendVTI</vt:lpstr>
      <vt:lpstr>Student Details</vt:lpstr>
      <vt:lpstr>PROJECT TITLE/Problem Statement </vt:lpstr>
      <vt:lpstr>AGENDA</vt:lpstr>
      <vt:lpstr>PROJECT  OVERVIEW</vt:lpstr>
      <vt:lpstr>PROJECT  OVERVIEW</vt:lpstr>
      <vt:lpstr>WHO ARE THE END USERS of this project?</vt:lpstr>
      <vt:lpstr>WHO ARE THE END USERS of this project?</vt:lpstr>
      <vt:lpstr>WHO ARE THE END USERS of this project?</vt:lpstr>
      <vt:lpstr>WHO ARE THE END USERS of this project?</vt:lpstr>
      <vt:lpstr> YOUR SOLUTION AND ITS VALUE PROPOSITION</vt:lpstr>
      <vt:lpstr> YOUR SOLUTION AND ITS VALUE PROPOSITION</vt:lpstr>
      <vt:lpstr> YOUR SOLUTION AND ITS VALUE PROPOSITION</vt:lpstr>
      <vt:lpstr>How did you customize the project and make it your own</vt:lpstr>
      <vt:lpstr>How did you customize the project and make it your own</vt:lpstr>
      <vt:lpstr>How did you customize the project and make it your own</vt:lpstr>
      <vt:lpstr>MODELLING</vt:lpstr>
      <vt:lpstr>MODELLING</vt:lpstr>
      <vt:lpstr>MODELLING</vt:lpstr>
      <vt:lpstr>MODELLING</vt:lpstr>
      <vt:lpstr>Results (keylogger Without gui CODE)</vt:lpstr>
      <vt:lpstr>PowerPoint Presentation</vt:lpstr>
      <vt:lpstr>Results (keylogger With gui CODE)</vt:lpstr>
      <vt:lpstr>Results (keylogger With gui CODE)</vt:lpstr>
      <vt:lpstr>PowerPoint Presentation</vt:lpstr>
      <vt:lpstr>links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Rushikesh Wankar</cp:lastModifiedBy>
  <cp:revision>8</cp:revision>
  <dcterms:created xsi:type="dcterms:W3CDTF">2021-05-26T16:50:10Z</dcterms:created>
  <dcterms:modified xsi:type="dcterms:W3CDTF">2023-07-23T14:33:27Z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