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57" r:id="rId3"/>
    <p:sldId id="258" r:id="rId4"/>
    <p:sldId id="294" r:id="rId5"/>
    <p:sldId id="259" r:id="rId6"/>
    <p:sldId id="260" r:id="rId7"/>
    <p:sldId id="262" r:id="rId8"/>
    <p:sldId id="263" r:id="rId9"/>
    <p:sldId id="264" r:id="rId10"/>
    <p:sldId id="271" r:id="rId11"/>
    <p:sldId id="265" r:id="rId12"/>
    <p:sldId id="272" r:id="rId13"/>
    <p:sldId id="273" r:id="rId14"/>
    <p:sldId id="274" r:id="rId15"/>
    <p:sldId id="350" r:id="rId16"/>
    <p:sldId id="275" r:id="rId17"/>
    <p:sldId id="266" r:id="rId18"/>
    <p:sldId id="295" r:id="rId19"/>
    <p:sldId id="267" r:id="rId20"/>
    <p:sldId id="268" r:id="rId21"/>
    <p:sldId id="269" r:id="rId22"/>
    <p:sldId id="276" r:id="rId23"/>
    <p:sldId id="277" r:id="rId24"/>
    <p:sldId id="278" r:id="rId25"/>
    <p:sldId id="279" r:id="rId26"/>
    <p:sldId id="270" r:id="rId27"/>
    <p:sldId id="284" r:id="rId28"/>
    <p:sldId id="285" r:id="rId29"/>
    <p:sldId id="286" r:id="rId30"/>
    <p:sldId id="287" r:id="rId31"/>
    <p:sldId id="288" r:id="rId32"/>
    <p:sldId id="289" r:id="rId33"/>
    <p:sldId id="290" r:id="rId34"/>
    <p:sldId id="281" r:id="rId35"/>
    <p:sldId id="282" r:id="rId36"/>
    <p:sldId id="291" r:id="rId37"/>
    <p:sldId id="292" r:id="rId38"/>
    <p:sldId id="283" r:id="rId39"/>
    <p:sldId id="293" r:id="rId40"/>
    <p:sldId id="296" r:id="rId41"/>
    <p:sldId id="297" r:id="rId42"/>
    <p:sldId id="320" r:id="rId43"/>
    <p:sldId id="298" r:id="rId44"/>
    <p:sldId id="299" r:id="rId45"/>
    <p:sldId id="305" r:id="rId46"/>
    <p:sldId id="301" r:id="rId47"/>
    <p:sldId id="302" r:id="rId48"/>
    <p:sldId id="306" r:id="rId49"/>
    <p:sldId id="303" r:id="rId50"/>
    <p:sldId id="307" r:id="rId51"/>
    <p:sldId id="308" r:id="rId52"/>
    <p:sldId id="304" r:id="rId53"/>
    <p:sldId id="313" r:id="rId54"/>
    <p:sldId id="312" r:id="rId55"/>
    <p:sldId id="314" r:id="rId56"/>
    <p:sldId id="315" r:id="rId57"/>
    <p:sldId id="351" r:id="rId58"/>
    <p:sldId id="316" r:id="rId59"/>
    <p:sldId id="319" r:id="rId60"/>
    <p:sldId id="318" r:id="rId61"/>
    <p:sldId id="309" r:id="rId62"/>
    <p:sldId id="321" r:id="rId63"/>
    <p:sldId id="322" r:id="rId64"/>
    <p:sldId id="323" r:id="rId65"/>
    <p:sldId id="310" r:id="rId66"/>
    <p:sldId id="324" r:id="rId67"/>
    <p:sldId id="325" r:id="rId68"/>
    <p:sldId id="330" r:id="rId69"/>
    <p:sldId id="326" r:id="rId70"/>
    <p:sldId id="328" r:id="rId71"/>
    <p:sldId id="331" r:id="rId72"/>
    <p:sldId id="329" r:id="rId73"/>
    <p:sldId id="332" r:id="rId74"/>
    <p:sldId id="334" r:id="rId75"/>
    <p:sldId id="335" r:id="rId76"/>
    <p:sldId id="336" r:id="rId77"/>
    <p:sldId id="337" r:id="rId78"/>
    <p:sldId id="338" r:id="rId79"/>
    <p:sldId id="327" r:id="rId80"/>
    <p:sldId id="339" r:id="rId81"/>
    <p:sldId id="348" r:id="rId82"/>
    <p:sldId id="317" r:id="rId83"/>
    <p:sldId id="311" r:id="rId84"/>
    <p:sldId id="340" r:id="rId85"/>
    <p:sldId id="341" r:id="rId86"/>
    <p:sldId id="342" r:id="rId87"/>
    <p:sldId id="343" r:id="rId88"/>
    <p:sldId id="345" r:id="rId89"/>
    <p:sldId id="352" r:id="rId90"/>
    <p:sldId id="353" r:id="rId91"/>
    <p:sldId id="355" r:id="rId92"/>
    <p:sldId id="356" r:id="rId93"/>
    <p:sldId id="357" r:id="rId94"/>
    <p:sldId id="358" r:id="rId95"/>
    <p:sldId id="359" r:id="rId96"/>
    <p:sldId id="360" r:id="rId97"/>
    <p:sldId id="347" r:id="rId98"/>
    <p:sldId id="300" r:id="rId99"/>
    <p:sldId id="261" r:id="rId100"/>
    <p:sldId id="349" r:id="rId10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45CCF62F-A0D9-4DCF-8A0F-8E6ADB8E021E}">
          <p14:sldIdLst>
            <p14:sldId id="256"/>
            <p14:sldId id="257"/>
            <p14:sldId id="258"/>
          </p14:sldIdLst>
        </p14:section>
        <p14:section name="OT" id="{EC0DDCD7-9BB3-4BEC-9B91-6DE5BEB676D5}">
          <p14:sldIdLst>
            <p14:sldId id="294"/>
            <p14:sldId id="259"/>
            <p14:sldId id="260"/>
            <p14:sldId id="262"/>
            <p14:sldId id="263"/>
            <p14:sldId id="264"/>
            <p14:sldId id="271"/>
            <p14:sldId id="265"/>
            <p14:sldId id="272"/>
            <p14:sldId id="273"/>
            <p14:sldId id="274"/>
            <p14:sldId id="350"/>
            <p14:sldId id="275"/>
            <p14:sldId id="266"/>
          </p14:sldIdLst>
        </p14:section>
        <p14:section name="GC" id="{729374E7-B0CC-4C71-B352-9DEA4A3C9751}">
          <p14:sldIdLst>
            <p14:sldId id="295"/>
            <p14:sldId id="267"/>
            <p14:sldId id="268"/>
            <p14:sldId id="269"/>
            <p14:sldId id="276"/>
            <p14:sldId id="277"/>
            <p14:sldId id="278"/>
            <p14:sldId id="279"/>
            <p14:sldId id="270"/>
            <p14:sldId id="284"/>
            <p14:sldId id="285"/>
            <p14:sldId id="286"/>
            <p14:sldId id="287"/>
            <p14:sldId id="288"/>
            <p14:sldId id="289"/>
            <p14:sldId id="290"/>
            <p14:sldId id="281"/>
            <p14:sldId id="282"/>
            <p14:sldId id="291"/>
            <p14:sldId id="292"/>
            <p14:sldId id="283"/>
            <p14:sldId id="293"/>
            <p14:sldId id="296"/>
            <p14:sldId id="297"/>
            <p14:sldId id="320"/>
          </p14:sldIdLst>
        </p14:section>
        <p14:section name="GMW" id="{F3A64676-745B-4AB4-94AC-5E13381F4886}">
          <p14:sldIdLst>
            <p14:sldId id="298"/>
            <p14:sldId id="299"/>
            <p14:sldId id="305"/>
            <p14:sldId id="301"/>
            <p14:sldId id="302"/>
            <p14:sldId id="306"/>
            <p14:sldId id="303"/>
            <p14:sldId id="307"/>
            <p14:sldId id="308"/>
            <p14:sldId id="304"/>
          </p14:sldIdLst>
        </p14:section>
        <p14:section name="BGW" id="{A2835911-B2D6-415A-BE1D-DA28C395F8A8}">
          <p14:sldIdLst>
            <p14:sldId id="313"/>
            <p14:sldId id="312"/>
            <p14:sldId id="314"/>
            <p14:sldId id="315"/>
            <p14:sldId id="351"/>
            <p14:sldId id="316"/>
            <p14:sldId id="319"/>
            <p14:sldId id="318"/>
            <p14:sldId id="309"/>
            <p14:sldId id="321"/>
            <p14:sldId id="322"/>
            <p14:sldId id="323"/>
            <p14:sldId id="310"/>
            <p14:sldId id="324"/>
            <p14:sldId id="325"/>
            <p14:sldId id="330"/>
            <p14:sldId id="326"/>
            <p14:sldId id="328"/>
            <p14:sldId id="331"/>
            <p14:sldId id="329"/>
            <p14:sldId id="332"/>
            <p14:sldId id="334"/>
            <p14:sldId id="335"/>
            <p14:sldId id="336"/>
            <p14:sldId id="337"/>
            <p14:sldId id="338"/>
            <p14:sldId id="327"/>
            <p14:sldId id="339"/>
            <p14:sldId id="348"/>
          </p14:sldIdLst>
        </p14:section>
        <p14:section name="MT" id="{39DCB7BD-D704-4013-8D27-E1BAFA6DBCB4}">
          <p14:sldIdLst>
            <p14:sldId id="317"/>
            <p14:sldId id="311"/>
            <p14:sldId id="340"/>
            <p14:sldId id="341"/>
            <p14:sldId id="342"/>
            <p14:sldId id="343"/>
            <p14:sldId id="345"/>
            <p14:sldId id="352"/>
            <p14:sldId id="353"/>
            <p14:sldId id="355"/>
            <p14:sldId id="356"/>
            <p14:sldId id="357"/>
            <p14:sldId id="358"/>
            <p14:sldId id="359"/>
            <p14:sldId id="360"/>
          </p14:sldIdLst>
        </p14:section>
        <p14:section name="Conclusion" id="{9841819B-E881-4D5C-8CC8-BEC74879193D}">
          <p14:sldIdLst>
            <p14:sldId id="347"/>
            <p14:sldId id="300"/>
            <p14:sldId id="261"/>
            <p14:sldId id="34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DA2"/>
    <a:srgbClr val="33CAFF"/>
    <a:srgbClr val="9A0000"/>
    <a:srgbClr val="FF8B8B"/>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92" autoAdjust="0"/>
    <p:restoredTop sz="91556" autoAdjust="0"/>
  </p:normalViewPr>
  <p:slideViewPr>
    <p:cSldViewPr snapToGrid="0">
      <p:cViewPr varScale="1">
        <p:scale>
          <a:sx n="144" d="100"/>
          <a:sy n="144" d="100"/>
        </p:scale>
        <p:origin x="22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4A116-3619-4FCB-8EAB-4B86A4F214D1}" type="datetimeFigureOut">
              <a:rPr lang="zh-CN" altLang="en-US" smtClean="0"/>
              <a:t>2024/10/11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1849B0-8A7E-46B3-ACEB-9DFEDA44B186}" type="slidenum">
              <a:rPr lang="zh-CN" altLang="en-US" smtClean="0"/>
              <a:t>‹#›</a:t>
            </a:fld>
            <a:endParaRPr lang="zh-CN" altLang="en-US"/>
          </a:p>
        </p:txBody>
      </p:sp>
    </p:spTree>
    <p:extLst>
      <p:ext uri="{BB962C8B-B14F-4D97-AF65-F5344CB8AC3E}">
        <p14:creationId xmlns:p14="http://schemas.microsoft.com/office/powerpoint/2010/main" val="2868842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以下是大致的内容：经典的</a:t>
            </a:r>
            <a:r>
              <a:rPr kumimoji="1" lang="en-US" altLang="zh-CN" dirty="0"/>
              <a:t>OT</a:t>
            </a:r>
            <a:r>
              <a:rPr kumimoji="1" lang="zh-CN" altLang="en-US" dirty="0"/>
              <a:t>，然后姚的混淆电路，同样是安全多方通信经典协议的</a:t>
            </a:r>
            <a:r>
              <a:rPr kumimoji="1" lang="en-US" altLang="zh-CN" dirty="0"/>
              <a:t>GMW</a:t>
            </a:r>
            <a:r>
              <a:rPr kumimoji="1" lang="zh-CN" altLang="en-US" dirty="0"/>
              <a:t>，还有一个基于</a:t>
            </a:r>
            <a:r>
              <a:rPr kumimoji="1" lang="en-US" altLang="zh-CN" dirty="0" err="1"/>
              <a:t>shamir</a:t>
            </a:r>
            <a:r>
              <a:rPr kumimoji="1" lang="zh-CN" altLang="en-US" dirty="0"/>
              <a:t>的</a:t>
            </a:r>
            <a:r>
              <a:rPr kumimoji="1" lang="en-US" altLang="zh-CN" dirty="0"/>
              <a:t>BGW</a:t>
            </a:r>
            <a:r>
              <a:rPr kumimoji="1" lang="zh-CN" altLang="en-US" dirty="0"/>
              <a:t>，以及</a:t>
            </a:r>
            <a:r>
              <a:rPr kumimoji="1" lang="en-US" altLang="zh-CN" dirty="0"/>
              <a:t>MT</a:t>
            </a:r>
            <a:endParaRPr kumimoji="1" lang="zh-CN" altLang="en-US"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2</a:t>
            </a:fld>
            <a:endParaRPr lang="zh-CN" altLang="en-US"/>
          </a:p>
        </p:txBody>
      </p:sp>
    </p:spTree>
    <p:extLst>
      <p:ext uri="{BB962C8B-B14F-4D97-AF65-F5344CB8AC3E}">
        <p14:creationId xmlns:p14="http://schemas.microsoft.com/office/powerpoint/2010/main" val="2539998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解密的结果当然是一个正确的字符串</a:t>
            </a:r>
            <a:r>
              <a:rPr kumimoji="1" lang="en-US" altLang="zh-CN" dirty="0"/>
              <a:t>k</a:t>
            </a:r>
            <a:r>
              <a:rPr kumimoji="1" lang="zh-CN" altLang="en-US" dirty="0"/>
              <a:t>，另一个没有意义的信息，但</a:t>
            </a:r>
            <a:r>
              <a:rPr kumimoji="1" lang="en-US" altLang="zh-CN" dirty="0"/>
              <a:t>Alice</a:t>
            </a:r>
            <a:r>
              <a:rPr kumimoji="1" lang="zh-CN" altLang="en-US" dirty="0"/>
              <a:t>无法区分。这个时候</a:t>
            </a:r>
            <a:r>
              <a:rPr kumimoji="1" lang="en-US" altLang="zh-CN" dirty="0"/>
              <a:t>Alice</a:t>
            </a:r>
            <a:r>
              <a:rPr kumimoji="1" lang="zh-CN" altLang="en-US" dirty="0"/>
              <a:t>拿出自己想要通过</a:t>
            </a:r>
            <a:r>
              <a:rPr kumimoji="1" lang="en-US" altLang="zh-CN" dirty="0" err="1"/>
              <a:t>ot</a:t>
            </a:r>
            <a:r>
              <a:rPr kumimoji="1" lang="zh-CN" altLang="en-US" dirty="0"/>
              <a:t>传送给</a:t>
            </a:r>
            <a:r>
              <a:rPr kumimoji="1" lang="en-US" altLang="zh-CN" dirty="0"/>
              <a:t>bob</a:t>
            </a:r>
            <a:r>
              <a:rPr kumimoji="1" lang="zh-CN" altLang="en-US" dirty="0"/>
              <a:t>的秘密信息</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12</a:t>
            </a:fld>
            <a:endParaRPr lang="zh-CN" altLang="en-US"/>
          </a:p>
        </p:txBody>
      </p:sp>
    </p:spTree>
    <p:extLst>
      <p:ext uri="{BB962C8B-B14F-4D97-AF65-F5344CB8AC3E}">
        <p14:creationId xmlns:p14="http://schemas.microsoft.com/office/powerpoint/2010/main" val="500228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然后分别用</a:t>
            </a:r>
            <a:r>
              <a:rPr kumimoji="1" lang="en-US" altLang="zh-CN" dirty="0"/>
              <a:t>k</a:t>
            </a:r>
            <a:r>
              <a:rPr kumimoji="1" lang="zh-CN" altLang="en-US" dirty="0"/>
              <a:t>和没有意义的字符串作为</a:t>
            </a:r>
            <a:r>
              <a:rPr kumimoji="1" lang="en-US" altLang="zh-CN" dirty="0"/>
              <a:t>mask</a:t>
            </a:r>
            <a:r>
              <a:rPr kumimoji="1" lang="zh-CN" altLang="en-US" dirty="0"/>
              <a:t>，掩盖这个信息。也就是加上这个值。两个一起发送给</a:t>
            </a:r>
            <a:r>
              <a:rPr kumimoji="1" lang="en-US" altLang="zh-CN" dirty="0"/>
              <a:t>bob</a:t>
            </a:r>
          </a:p>
          <a:p>
            <a:r>
              <a:rPr kumimoji="1" lang="en-US" altLang="zh-CN" dirty="0"/>
              <a:t>Bob</a:t>
            </a:r>
            <a:r>
              <a:rPr kumimoji="1" lang="zh-CN" altLang="en-US" dirty="0"/>
              <a:t>是拥有随机字符串</a:t>
            </a:r>
            <a:r>
              <a:rPr kumimoji="1" lang="en-US" altLang="zh-CN" dirty="0"/>
              <a:t>k</a:t>
            </a:r>
            <a:r>
              <a:rPr kumimoji="1" lang="zh-CN" altLang="en-US" dirty="0"/>
              <a:t>的，所以就可以分别用</a:t>
            </a:r>
            <a:r>
              <a:rPr kumimoji="1" lang="en-US" altLang="zh-CN" dirty="0"/>
              <a:t>k</a:t>
            </a:r>
            <a:r>
              <a:rPr kumimoji="1" lang="zh-CN" altLang="en-US" dirty="0"/>
              <a:t> </a:t>
            </a:r>
            <a:r>
              <a:rPr kumimoji="1" lang="en-US" altLang="zh-CN" dirty="0"/>
              <a:t>unmask</a:t>
            </a:r>
            <a:r>
              <a:rPr kumimoji="1" lang="zh-CN" altLang="en-US" dirty="0"/>
              <a:t>两个信息，</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然后</a:t>
            </a:r>
            <a:r>
              <a:rPr kumimoji="1" lang="en-US" altLang="zh-CN" dirty="0"/>
              <a:t>Bob</a:t>
            </a:r>
            <a:r>
              <a:rPr kumimoji="1" lang="zh-CN" altLang="en-US" dirty="0"/>
              <a:t>就会解密到一个正确答案。但这里有个</a:t>
            </a:r>
            <a:r>
              <a:rPr kumimoji="1" lang="en-US" altLang="zh-CN" dirty="0"/>
              <a:t>problem</a:t>
            </a:r>
            <a:r>
              <a:rPr kumimoji="1" lang="zh-CN" altLang="en-US" dirty="0"/>
              <a:t>，在</a:t>
            </a:r>
            <a:r>
              <a:rPr kumimoji="1" lang="en-US" altLang="zh-CN" dirty="0"/>
              <a:t>m</a:t>
            </a:r>
            <a:r>
              <a:rPr kumimoji="1" lang="zh-CN" altLang="en-US" dirty="0"/>
              <a:t>没有意义的情况下</a:t>
            </a:r>
            <a:r>
              <a:rPr kumimoji="1" lang="en-US" altLang="zh-CN" dirty="0"/>
              <a:t>bob</a:t>
            </a:r>
            <a:r>
              <a:rPr kumimoji="1" lang="zh-CN" altLang="en-US" dirty="0"/>
              <a:t>如何区到底哪个是正确的？</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这个时候就要保证发送的两个加密信息的排列是固定的约定好的</a:t>
            </a:r>
            <a:endParaRPr kumimoji="1" lang="en-US" altLang="zh-CN"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13</a:t>
            </a:fld>
            <a:endParaRPr lang="zh-CN" altLang="en-US"/>
          </a:p>
        </p:txBody>
      </p:sp>
    </p:spTree>
    <p:extLst>
      <p:ext uri="{BB962C8B-B14F-4D97-AF65-F5344CB8AC3E}">
        <p14:creationId xmlns:p14="http://schemas.microsoft.com/office/powerpoint/2010/main" val="1179097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然后</a:t>
            </a:r>
            <a:r>
              <a:rPr kumimoji="1" lang="en-US" altLang="zh-CN" dirty="0"/>
              <a:t>Bob</a:t>
            </a:r>
            <a:r>
              <a:rPr kumimoji="1" lang="zh-CN" altLang="en-US" dirty="0"/>
              <a:t>就会解密到一个正确答案，也就是他自己所选的信息</a:t>
            </a:r>
          </a:p>
          <a:p>
            <a:endParaRPr kumimoji="1" lang="zh-CN" altLang="en-US"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14</a:t>
            </a:fld>
            <a:endParaRPr lang="zh-CN" altLang="en-US"/>
          </a:p>
        </p:txBody>
      </p:sp>
    </p:spTree>
    <p:extLst>
      <p:ext uri="{BB962C8B-B14F-4D97-AF65-F5344CB8AC3E}">
        <p14:creationId xmlns:p14="http://schemas.microsoft.com/office/powerpoint/2010/main" val="368799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先讲定义。</a:t>
            </a:r>
            <a:r>
              <a:rPr kumimoji="1" lang="en-US" altLang="zh-CN" dirty="0"/>
              <a:t>GC</a:t>
            </a:r>
            <a:r>
              <a:rPr kumimoji="1" lang="zh-CN" altLang="en-US" dirty="0"/>
              <a:t>是一个两方安全计算的协议，让两方共同计算一个函数</a:t>
            </a:r>
            <a:r>
              <a:rPr kumimoji="1" lang="en-US" altLang="zh-CN" dirty="0"/>
              <a:t>f</a:t>
            </a:r>
            <a:r>
              <a:rPr kumimoji="1" lang="zh-CN" altLang="en-US" dirty="0"/>
              <a:t>的结果，而互不知道对方输入。比如</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19</a:t>
            </a:fld>
            <a:endParaRPr lang="zh-CN" altLang="en-US"/>
          </a:p>
        </p:txBody>
      </p:sp>
    </p:spTree>
    <p:extLst>
      <p:ext uri="{BB962C8B-B14F-4D97-AF65-F5344CB8AC3E}">
        <p14:creationId xmlns:p14="http://schemas.microsoft.com/office/powerpoint/2010/main" val="3638267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起源就是姚提出的百万富翁问题：两个富翁想知道谁的钱更多，但是又不想让对方知道自己有多少钱。用数学表示，就是两个人</a:t>
            </a:r>
            <a:r>
              <a:rPr lang="en-US" altLang="zh-CN" dirty="0"/>
              <a:t>Alice Bob</a:t>
            </a:r>
            <a:r>
              <a:rPr lang="zh-CN" altLang="en-US" dirty="0"/>
              <a:t>分别有输入</a:t>
            </a:r>
            <a:r>
              <a:rPr lang="en-US" altLang="zh-CN" dirty="0"/>
              <a:t>x0 x1</a:t>
            </a:r>
            <a:r>
              <a:rPr lang="zh-CN" altLang="en-US" dirty="0"/>
              <a:t>，他们想共同计算一个这样的函数，每个人只知道函数的结果，不知道对方的输入。这个问题在有可信第三方的情况下是非常容易解决的：只要每个人把自己的输入发送给可信第三方，由可信第三方计算并把结果返回给每个人即可。那问题是如何在没有可信第三方的情况完成？</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20</a:t>
            </a:fld>
            <a:endParaRPr lang="zh-CN" altLang="en-US"/>
          </a:p>
        </p:txBody>
      </p:sp>
    </p:spTree>
    <p:extLst>
      <p:ext uri="{BB962C8B-B14F-4D97-AF65-F5344CB8AC3E}">
        <p14:creationId xmlns:p14="http://schemas.microsoft.com/office/powerpoint/2010/main" val="1905854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大家可以想一想这个问题，该怎么解决，为什么姚的混淆电路协议里面要去用电路这个东西。既然要共同计算，那肯定是要有数据沟通；我们要自己的输入保密，那沟通过程必然涉及到对自己数据的加密；我们又要用到自己的数据计算，那这个加密就有一定的要求：加密的密文要能进行数学计算，并且密文经过计算之后，还原回的明文也得经过对应的计算。比如把两个密文相加，相加之后的密文解密之后就是对应的明文相加。</a:t>
            </a:r>
            <a:endParaRPr lang="en-US" altLang="zh-CN" dirty="0"/>
          </a:p>
          <a:p>
            <a:r>
              <a:rPr lang="zh-CN" altLang="en-US" dirty="0"/>
              <a:t>但是，这个时候还没有这样的技术，甚至连</a:t>
            </a:r>
            <a:r>
              <a:rPr lang="en-US" altLang="zh-CN" dirty="0"/>
              <a:t>RSA</a:t>
            </a:r>
            <a:r>
              <a:rPr lang="zh-CN" altLang="en-US" dirty="0"/>
              <a:t>还没有！同态加密的技术最早在</a:t>
            </a:r>
            <a:r>
              <a:rPr lang="en-US" altLang="zh-CN" dirty="0"/>
              <a:t>1978</a:t>
            </a:r>
            <a:r>
              <a:rPr lang="zh-CN" altLang="en-US" dirty="0"/>
              <a:t>年才出现。</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21</a:t>
            </a:fld>
            <a:endParaRPr lang="zh-CN" altLang="en-US"/>
          </a:p>
        </p:txBody>
      </p:sp>
    </p:spTree>
    <p:extLst>
      <p:ext uri="{BB962C8B-B14F-4D97-AF65-F5344CB8AC3E}">
        <p14:creationId xmlns:p14="http://schemas.microsoft.com/office/powerpoint/2010/main" val="2966723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直接加密输入然后在密文上进行操作是行不通的。那还能怎么完成加密？加密毕竟是必要的。我们知道要计算机完成一个计算，首先涉及到数据的存储，其次要涉及到数据的数学操作。当直接加密数据不可行的时候，是不是可以加密数据操作的过程？即加减乘除的加密？而数字的加减乘除在更底层的层面上，是逻辑门（与或非等）的操作，多个逻辑门组成的电路把输入的</a:t>
            </a:r>
            <a:r>
              <a:rPr lang="en-US" altLang="zh-CN" dirty="0"/>
              <a:t>01</a:t>
            </a:r>
            <a:r>
              <a:rPr lang="zh-CN" altLang="en-US" dirty="0"/>
              <a:t>比特完成了加减乘除操作，把这些逻辑门加密，就是混淆电路的思路核心。具体怎么做的，我们来自顶向下看一下协议内容</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22</a:t>
            </a:fld>
            <a:endParaRPr lang="zh-CN" altLang="en-US"/>
          </a:p>
        </p:txBody>
      </p:sp>
    </p:spTree>
    <p:extLst>
      <p:ext uri="{BB962C8B-B14F-4D97-AF65-F5344CB8AC3E}">
        <p14:creationId xmlns:p14="http://schemas.microsoft.com/office/powerpoint/2010/main" val="4054544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我们先来解决单个门的问题，如果一个门我们能解决，多个门的思路就有了。假设我们</a:t>
            </a:r>
            <a:r>
              <a:rPr lang="en-US" altLang="zh-CN" dirty="0"/>
              <a:t>Alice</a:t>
            </a:r>
            <a:r>
              <a:rPr lang="zh-CN" altLang="en-US" dirty="0"/>
              <a:t>和</a:t>
            </a:r>
            <a:r>
              <a:rPr lang="en-US" altLang="zh-CN" dirty="0"/>
              <a:t>Bob</a:t>
            </a:r>
            <a:r>
              <a:rPr lang="zh-CN" altLang="en-US" dirty="0"/>
              <a:t>想要计算两个人与的结果，他们每个人都有一个</a:t>
            </a:r>
            <a:r>
              <a:rPr lang="en-US" altLang="zh-CN" dirty="0"/>
              <a:t>1bit</a:t>
            </a:r>
            <a:r>
              <a:rPr lang="zh-CN" altLang="en-US" dirty="0"/>
              <a:t>的数字，即不是</a:t>
            </a:r>
            <a:r>
              <a:rPr lang="en-US" altLang="zh-CN" dirty="0"/>
              <a:t>0</a:t>
            </a:r>
            <a:r>
              <a:rPr lang="zh-CN" altLang="en-US" dirty="0"/>
              <a:t>就是</a:t>
            </a:r>
            <a:r>
              <a:rPr lang="en-US" altLang="zh-CN" dirty="0"/>
              <a:t>1</a:t>
            </a:r>
            <a:r>
              <a:rPr lang="zh-CN" altLang="en-US" dirty="0"/>
              <a:t>。他们想计算与的结果，也就是经过一个与门</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23</a:t>
            </a:fld>
            <a:endParaRPr lang="zh-CN" altLang="en-US"/>
          </a:p>
        </p:txBody>
      </p:sp>
    </p:spTree>
    <p:extLst>
      <p:ext uri="{BB962C8B-B14F-4D97-AF65-F5344CB8AC3E}">
        <p14:creationId xmlns:p14="http://schemas.microsoft.com/office/powerpoint/2010/main" val="3050563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这是与门的真值表。加密这个门的思路就是让这个真值表变得混淆，也就是让这个表的输入、输出、逻辑功能都隐藏起来。如何达到这种效果？</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24</a:t>
            </a:fld>
            <a:endParaRPr lang="zh-CN" altLang="en-US"/>
          </a:p>
        </p:txBody>
      </p:sp>
    </p:spTree>
    <p:extLst>
      <p:ext uri="{BB962C8B-B14F-4D97-AF65-F5344CB8AC3E}">
        <p14:creationId xmlns:p14="http://schemas.microsoft.com/office/powerpoint/2010/main" val="420771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我们让</a:t>
            </a:r>
            <a:r>
              <a:rPr lang="en-US" altLang="zh-CN" dirty="0"/>
              <a:t>Alice</a:t>
            </a:r>
            <a:r>
              <a:rPr lang="zh-CN" altLang="en-US" dirty="0"/>
              <a:t>输入的</a:t>
            </a:r>
            <a:r>
              <a:rPr lang="en-US" altLang="zh-CN" dirty="0"/>
              <a:t>0</a:t>
            </a:r>
            <a:r>
              <a:rPr lang="zh-CN" altLang="en-US" dirty="0"/>
              <a:t>不是</a:t>
            </a:r>
            <a:r>
              <a:rPr lang="en-US" altLang="zh-CN" dirty="0"/>
              <a:t>0</a:t>
            </a:r>
            <a:r>
              <a:rPr lang="zh-CN" altLang="en-US" dirty="0"/>
              <a:t>，而是一串数字</a:t>
            </a:r>
            <a:r>
              <a:rPr lang="en-US" altLang="zh-CN" dirty="0"/>
              <a:t>kx0</a:t>
            </a:r>
            <a:r>
              <a:rPr lang="zh-CN" altLang="en-US" dirty="0"/>
              <a:t>，代表着</a:t>
            </a:r>
            <a:r>
              <a:rPr lang="en-US" altLang="zh-CN" dirty="0"/>
              <a:t>0</a:t>
            </a:r>
            <a:r>
              <a:rPr lang="zh-CN" altLang="en-US" dirty="0"/>
              <a:t>，</a:t>
            </a:r>
            <a:r>
              <a:rPr lang="en-US" altLang="zh-CN" dirty="0"/>
              <a:t>Alice</a:t>
            </a:r>
            <a:r>
              <a:rPr lang="zh-CN" altLang="en-US" dirty="0"/>
              <a:t>输入的</a:t>
            </a:r>
            <a:r>
              <a:rPr lang="en-US" altLang="zh-CN" dirty="0"/>
              <a:t>1</a:t>
            </a:r>
            <a:r>
              <a:rPr lang="zh-CN" altLang="en-US" dirty="0"/>
              <a:t>不是</a:t>
            </a:r>
            <a:r>
              <a:rPr lang="en-US" altLang="zh-CN" dirty="0"/>
              <a:t>1</a:t>
            </a:r>
            <a:r>
              <a:rPr lang="zh-CN" altLang="en-US" dirty="0"/>
              <a:t>，而是一串数字</a:t>
            </a:r>
            <a:r>
              <a:rPr lang="en-US" altLang="zh-CN" dirty="0"/>
              <a:t>kx1</a:t>
            </a:r>
            <a:r>
              <a:rPr lang="zh-CN" altLang="en-US" dirty="0"/>
              <a:t>，代表着</a:t>
            </a:r>
            <a:r>
              <a:rPr lang="en-US" altLang="zh-CN" dirty="0"/>
              <a:t>1</a:t>
            </a:r>
            <a:r>
              <a:rPr lang="zh-CN" altLang="en-US" dirty="0"/>
              <a:t>，然后输出的</a:t>
            </a:r>
            <a:r>
              <a:rPr lang="en-US" altLang="zh-CN" dirty="0"/>
              <a:t>0</a:t>
            </a:r>
            <a:r>
              <a:rPr lang="zh-CN" altLang="en-US" dirty="0"/>
              <a:t>和输出的</a:t>
            </a:r>
            <a:r>
              <a:rPr lang="en-US" altLang="zh-CN" dirty="0"/>
              <a:t>1</a:t>
            </a:r>
            <a:r>
              <a:rPr lang="zh-CN" altLang="en-US" dirty="0"/>
              <a:t>分别用</a:t>
            </a:r>
            <a:r>
              <a:rPr lang="en-US" altLang="zh-CN" dirty="0"/>
              <a:t>kz0</a:t>
            </a:r>
            <a:r>
              <a:rPr lang="zh-CN" altLang="en-US" dirty="0"/>
              <a:t>和</a:t>
            </a:r>
            <a:r>
              <a:rPr lang="en-US" altLang="zh-CN" dirty="0"/>
              <a:t>kz1</a:t>
            </a:r>
            <a:r>
              <a:rPr lang="zh-CN" altLang="en-US" dirty="0"/>
              <a:t>来表示，但是又要保证整个门用两个输入可以确定一个输出，那么就用</a:t>
            </a:r>
            <a:r>
              <a:rPr lang="en-US" altLang="zh-CN" dirty="0"/>
              <a:t>x</a:t>
            </a:r>
            <a:r>
              <a:rPr lang="zh-CN" altLang="en-US" dirty="0"/>
              <a:t>和</a:t>
            </a:r>
            <a:r>
              <a:rPr lang="en-US" altLang="zh-CN" dirty="0"/>
              <a:t>y</a:t>
            </a:r>
            <a:r>
              <a:rPr lang="zh-CN" altLang="en-US" dirty="0"/>
              <a:t>同时加密</a:t>
            </a:r>
            <a:r>
              <a:rPr lang="en-US" altLang="zh-CN" dirty="0"/>
              <a:t>z</a:t>
            </a:r>
            <a:r>
              <a:rPr lang="zh-CN" altLang="en-US" dirty="0"/>
              <a:t>。</a:t>
            </a:r>
            <a:endParaRPr lang="en-US" altLang="zh-CN" dirty="0"/>
          </a:p>
          <a:p>
            <a:r>
              <a:rPr lang="zh-CN" altLang="en-US" dirty="0"/>
              <a:t>为了称呼方便，我们把代表输出的</a:t>
            </a:r>
            <a:r>
              <a:rPr lang="en-US" altLang="zh-CN" dirty="0"/>
              <a:t>kz0</a:t>
            </a:r>
            <a:r>
              <a:rPr lang="zh-CN" altLang="en-US" dirty="0"/>
              <a:t>和</a:t>
            </a:r>
            <a:r>
              <a:rPr lang="en-US" altLang="zh-CN" dirty="0"/>
              <a:t>kz1</a:t>
            </a:r>
            <a:r>
              <a:rPr lang="zh-CN" altLang="en-US" dirty="0"/>
              <a:t>叫做</a:t>
            </a:r>
            <a:r>
              <a:rPr lang="en-US" altLang="zh-CN" dirty="0"/>
              <a:t>possible output</a:t>
            </a:r>
            <a:r>
              <a:rPr lang="zh-CN" altLang="en-US" dirty="0"/>
              <a:t>，把</a:t>
            </a:r>
            <a:r>
              <a:rPr lang="en-US" altLang="zh-CN" dirty="0"/>
              <a:t>z</a:t>
            </a:r>
            <a:r>
              <a:rPr lang="zh-CN" altLang="en-US" dirty="0"/>
              <a:t>叫做</a:t>
            </a:r>
            <a:r>
              <a:rPr lang="en-US" altLang="zh-CN" dirty="0"/>
              <a:t>encrypted output</a:t>
            </a:r>
            <a:endParaRPr lang="zh-CN" altLang="en-US"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25</a:t>
            </a:fld>
            <a:endParaRPr lang="zh-CN" altLang="en-US"/>
          </a:p>
        </p:txBody>
      </p:sp>
    </p:spTree>
    <p:extLst>
      <p:ext uri="{BB962C8B-B14F-4D97-AF65-F5344CB8AC3E}">
        <p14:creationId xmlns:p14="http://schemas.microsoft.com/office/powerpoint/2010/main" val="3818674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MPC</a:t>
            </a:r>
            <a:r>
              <a:rPr lang="zh-CN" altLang="en-US" dirty="0"/>
              <a:t>是什么？全称</a:t>
            </a:r>
            <a:r>
              <a:rPr lang="en-US" altLang="zh-CN" dirty="0"/>
              <a:t>xxx</a:t>
            </a:r>
            <a:r>
              <a:rPr lang="zh-CN" altLang="en-US" dirty="0"/>
              <a:t>。具体做什么？合作算出一个函数。为什么要有</a:t>
            </a:r>
            <a:r>
              <a:rPr lang="en-US" altLang="zh-CN" dirty="0"/>
              <a:t>MPC</a:t>
            </a:r>
            <a:r>
              <a:rPr lang="zh-CN" altLang="en-US" dirty="0"/>
              <a:t>，也就是应用场景是什么？</a:t>
            </a:r>
            <a:endParaRPr lang="en-US" altLang="zh-CN"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3</a:t>
            </a:fld>
            <a:endParaRPr lang="zh-CN" altLang="en-US"/>
          </a:p>
        </p:txBody>
      </p:sp>
    </p:spTree>
    <p:extLst>
      <p:ext uri="{BB962C8B-B14F-4D97-AF65-F5344CB8AC3E}">
        <p14:creationId xmlns:p14="http://schemas.microsoft.com/office/powerpoint/2010/main" val="3512633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这样一来，如果只有一方知道这个真值表，那么这个门的计算在另一方看来就是加密的。那我们理论上就可以这样，让一方设计这个电路，也就是说定义门的真值表，然后让另一方通过转化过后的秘密字符串</a:t>
            </a:r>
            <a:r>
              <a:rPr lang="en-US" altLang="zh-CN" dirty="0"/>
              <a:t>k</a:t>
            </a:r>
            <a:r>
              <a:rPr lang="zh-CN" altLang="en-US" dirty="0"/>
              <a:t>计算这个门的输出，那么就可以达到秘密计算这个门的目的。</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26</a:t>
            </a:fld>
            <a:endParaRPr lang="zh-CN" altLang="en-US"/>
          </a:p>
        </p:txBody>
      </p:sp>
    </p:spTree>
    <p:extLst>
      <p:ext uri="{BB962C8B-B14F-4D97-AF65-F5344CB8AC3E}">
        <p14:creationId xmlns:p14="http://schemas.microsoft.com/office/powerpoint/2010/main" val="227222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具体来看，捋一下：</a:t>
            </a:r>
            <a:r>
              <a:rPr lang="en-US" altLang="zh-CN" dirty="0"/>
              <a:t>Alice</a:t>
            </a:r>
            <a:r>
              <a:rPr lang="zh-CN" altLang="en-US" dirty="0"/>
              <a:t>知道什么？</a:t>
            </a:r>
            <a:r>
              <a:rPr lang="en-US" altLang="zh-CN" dirty="0"/>
              <a:t>Alice</a:t>
            </a:r>
            <a:r>
              <a:rPr lang="zh-CN" altLang="en-US" dirty="0"/>
              <a:t>作为电路和门的设计者，肯定知道电路所有可能的输入对应的随机字符串，我们称之为</a:t>
            </a:r>
            <a:r>
              <a:rPr lang="en-US" altLang="zh-CN" dirty="0"/>
              <a:t>key</a:t>
            </a:r>
            <a:r>
              <a:rPr lang="zh-CN" altLang="en-US" dirty="0"/>
              <a:t>，然后也知道门的逻辑功能，也就是知道门的真值表。</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27</a:t>
            </a:fld>
            <a:endParaRPr lang="zh-CN" altLang="en-US"/>
          </a:p>
        </p:txBody>
      </p:sp>
    </p:spTree>
    <p:extLst>
      <p:ext uri="{BB962C8B-B14F-4D97-AF65-F5344CB8AC3E}">
        <p14:creationId xmlns:p14="http://schemas.microsoft.com/office/powerpoint/2010/main" val="2608991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Bob</a:t>
            </a:r>
            <a:r>
              <a:rPr lang="zh-CN" altLang="en-US" dirty="0"/>
              <a:t>知道什么？知道</a:t>
            </a:r>
            <a:r>
              <a:rPr lang="en-US" altLang="zh-CN" dirty="0"/>
              <a:t>Alice</a:t>
            </a:r>
            <a:r>
              <a:rPr lang="zh-CN" altLang="en-US" dirty="0"/>
              <a:t>的输入对应的</a:t>
            </a:r>
            <a:r>
              <a:rPr lang="en-US" altLang="zh-CN" dirty="0"/>
              <a:t>key</a:t>
            </a:r>
            <a:r>
              <a:rPr lang="zh-CN" altLang="en-US" dirty="0"/>
              <a:t>，自己的输入对应的</a:t>
            </a:r>
            <a:r>
              <a:rPr lang="en-US" altLang="zh-CN" dirty="0"/>
              <a:t>key</a:t>
            </a:r>
            <a:r>
              <a:rPr lang="zh-CN" altLang="en-US" dirty="0"/>
              <a:t>，但是不知道自己输入的</a:t>
            </a:r>
            <a:r>
              <a:rPr lang="en-US" altLang="zh-CN" dirty="0"/>
              <a:t>0</a:t>
            </a:r>
            <a:r>
              <a:rPr lang="zh-CN" altLang="en-US" dirty="0"/>
              <a:t>和</a:t>
            </a:r>
            <a:r>
              <a:rPr lang="en-US" altLang="zh-CN" dirty="0"/>
              <a:t>1</a:t>
            </a:r>
            <a:r>
              <a:rPr lang="zh-CN" altLang="en-US" dirty="0"/>
              <a:t>和</a:t>
            </a:r>
            <a:r>
              <a:rPr lang="en-US" altLang="zh-CN" dirty="0"/>
              <a:t>key</a:t>
            </a:r>
            <a:r>
              <a:rPr lang="zh-CN" altLang="en-US" dirty="0"/>
              <a:t>的对应关系，也就是说</a:t>
            </a:r>
            <a:r>
              <a:rPr lang="en-US" altLang="zh-CN" dirty="0"/>
              <a:t>Bob</a:t>
            </a:r>
            <a:r>
              <a:rPr lang="zh-CN" altLang="en-US" dirty="0"/>
              <a:t>只知道一个字符串</a:t>
            </a:r>
            <a:r>
              <a:rPr lang="en-US" altLang="zh-CN" dirty="0"/>
              <a:t>kx0</a:t>
            </a:r>
            <a:r>
              <a:rPr lang="zh-CN" altLang="en-US" dirty="0"/>
              <a:t>，但不知道这个字符串代表了</a:t>
            </a:r>
            <a:r>
              <a:rPr lang="en-US" altLang="zh-CN" dirty="0"/>
              <a:t>x=0</a:t>
            </a:r>
            <a:r>
              <a:rPr lang="zh-CN" altLang="en-US" dirty="0"/>
              <a:t>对应的</a:t>
            </a:r>
            <a:r>
              <a:rPr lang="en-US" altLang="zh-CN" dirty="0"/>
              <a:t>key</a:t>
            </a:r>
            <a:r>
              <a:rPr lang="zh-CN" altLang="en-US" dirty="0"/>
              <a:t>。他还知道所有加密过后的输出，即</a:t>
            </a:r>
            <a:r>
              <a:rPr lang="en-US" altLang="zh-CN" dirty="0"/>
              <a:t>encrypted output</a:t>
            </a:r>
            <a:r>
              <a:rPr lang="zh-CN" altLang="en-US" dirty="0"/>
              <a:t>，也就是这四个值，但是他不知道这四个值分别对应的</a:t>
            </a:r>
            <a:r>
              <a:rPr lang="en-US" altLang="zh-CN" dirty="0"/>
              <a:t>possible output</a:t>
            </a:r>
            <a:r>
              <a:rPr lang="zh-CN" altLang="en-US" dirty="0"/>
              <a:t>，也就是</a:t>
            </a:r>
            <a:r>
              <a:rPr lang="en-US" altLang="zh-CN" dirty="0"/>
              <a:t>kz0</a:t>
            </a:r>
            <a:r>
              <a:rPr lang="zh-CN" altLang="en-US" dirty="0"/>
              <a:t>和</a:t>
            </a:r>
            <a:r>
              <a:rPr lang="en-US" altLang="zh-CN" dirty="0"/>
              <a:t>kz1</a:t>
            </a:r>
            <a:endParaRPr lang="zh-CN" altLang="en-US"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28</a:t>
            </a:fld>
            <a:endParaRPr lang="zh-CN" altLang="en-US"/>
          </a:p>
        </p:txBody>
      </p:sp>
    </p:spTree>
    <p:extLst>
      <p:ext uri="{BB962C8B-B14F-4D97-AF65-F5344CB8AC3E}">
        <p14:creationId xmlns:p14="http://schemas.microsoft.com/office/powerpoint/2010/main" val="2212733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Bob</a:t>
            </a:r>
            <a:r>
              <a:rPr lang="zh-CN" altLang="en-US" dirty="0"/>
              <a:t>怎么计算？用仅有的两个值尝试分别解密四个</a:t>
            </a:r>
            <a:r>
              <a:rPr lang="en-US" altLang="zh-CN" dirty="0"/>
              <a:t>encrypted outputs</a:t>
            </a:r>
            <a:r>
              <a:rPr lang="zh-CN" altLang="en-US" dirty="0"/>
              <a:t>。因为他只有两个输入，所以相当于只知道真值表一行的内容，也就只能正确解密出一个</a:t>
            </a:r>
            <a:r>
              <a:rPr lang="en-US" altLang="zh-CN" dirty="0"/>
              <a:t>possible output</a:t>
            </a:r>
            <a:r>
              <a:rPr lang="zh-CN" altLang="en-US" dirty="0"/>
              <a:t>，也就是</a:t>
            </a:r>
            <a:r>
              <a:rPr lang="en-US" altLang="zh-CN" dirty="0" err="1"/>
              <a:t>kz</a:t>
            </a:r>
            <a:r>
              <a:rPr lang="zh-CN" altLang="en-US" dirty="0"/>
              <a:t>。这样就达到了一个目的，即</a:t>
            </a:r>
            <a:r>
              <a:rPr lang="en-US" altLang="zh-CN" dirty="0"/>
              <a:t>bob</a:t>
            </a:r>
            <a:r>
              <a:rPr lang="zh-CN" altLang="en-US" dirty="0"/>
              <a:t>在不知道这个门是什么逻辑功能、不知道这个门可能的输入都有哪些、不知道可能的输出都有哪些、不知道可能的输入输出代表什么的情况下，已经完成了这个门的计算。现在只需要把这个得到的</a:t>
            </a:r>
            <a:r>
              <a:rPr lang="en-US" altLang="zh-CN" dirty="0"/>
              <a:t>kz0</a:t>
            </a:r>
            <a:r>
              <a:rPr lang="zh-CN" altLang="en-US" dirty="0"/>
              <a:t>告诉给</a:t>
            </a:r>
            <a:r>
              <a:rPr lang="en-US" altLang="zh-CN" dirty="0"/>
              <a:t>Alice</a:t>
            </a:r>
            <a:r>
              <a:rPr lang="zh-CN" altLang="en-US" dirty="0"/>
              <a:t>，让</a:t>
            </a:r>
            <a:r>
              <a:rPr lang="en-US" altLang="zh-CN" dirty="0"/>
              <a:t>Alice</a:t>
            </a:r>
            <a:r>
              <a:rPr lang="zh-CN" altLang="en-US" dirty="0"/>
              <a:t>公开</a:t>
            </a:r>
            <a:r>
              <a:rPr lang="en-US" altLang="zh-CN" dirty="0"/>
              <a:t>kz0</a:t>
            </a:r>
            <a:r>
              <a:rPr lang="zh-CN" altLang="en-US" dirty="0"/>
              <a:t>是</a:t>
            </a:r>
            <a:r>
              <a:rPr lang="en-US" altLang="zh-CN" dirty="0"/>
              <a:t>z=0</a:t>
            </a:r>
            <a:r>
              <a:rPr lang="zh-CN" altLang="en-US" dirty="0"/>
              <a:t>的输出对应的</a:t>
            </a:r>
            <a:r>
              <a:rPr lang="en-US" altLang="zh-CN" dirty="0"/>
              <a:t>key</a:t>
            </a:r>
            <a:r>
              <a:rPr lang="zh-CN" altLang="en-US" dirty="0"/>
              <a:t>，就可以让</a:t>
            </a:r>
            <a:r>
              <a:rPr lang="en-US" altLang="zh-CN" dirty="0"/>
              <a:t>Alice</a:t>
            </a:r>
            <a:r>
              <a:rPr lang="zh-CN" altLang="en-US" dirty="0"/>
              <a:t>和</a:t>
            </a:r>
            <a:r>
              <a:rPr lang="en-US" altLang="zh-CN" dirty="0"/>
              <a:t>Bob</a:t>
            </a:r>
            <a:r>
              <a:rPr lang="zh-CN" altLang="en-US" dirty="0"/>
              <a:t>同时知道结果。</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29</a:t>
            </a:fld>
            <a:endParaRPr lang="zh-CN" altLang="en-US"/>
          </a:p>
        </p:txBody>
      </p:sp>
    </p:spTree>
    <p:extLst>
      <p:ext uri="{BB962C8B-B14F-4D97-AF65-F5344CB8AC3E}">
        <p14:creationId xmlns:p14="http://schemas.microsoft.com/office/powerpoint/2010/main" val="1160708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Alice</a:t>
            </a:r>
            <a:r>
              <a:rPr lang="zh-CN" altLang="en-US" dirty="0"/>
              <a:t>可以直接把自己输入对应的</a:t>
            </a:r>
            <a:r>
              <a:rPr lang="en-US" altLang="zh-CN" dirty="0"/>
              <a:t>key</a:t>
            </a:r>
            <a:r>
              <a:rPr lang="zh-CN" altLang="en-US" dirty="0"/>
              <a:t>发送给</a:t>
            </a:r>
            <a:r>
              <a:rPr lang="en-US" altLang="zh-CN" dirty="0"/>
              <a:t>Bob</a:t>
            </a:r>
            <a:r>
              <a:rPr lang="zh-CN" altLang="en-US" dirty="0"/>
              <a:t>，因为</a:t>
            </a:r>
            <a:r>
              <a:rPr lang="en-US" altLang="zh-CN" dirty="0"/>
              <a:t>Bob</a:t>
            </a:r>
            <a:r>
              <a:rPr lang="zh-CN" altLang="en-US" dirty="0"/>
              <a:t>是不知道</a:t>
            </a:r>
            <a:r>
              <a:rPr lang="en-US" altLang="zh-CN" dirty="0"/>
              <a:t>key</a:t>
            </a:r>
            <a:r>
              <a:rPr lang="zh-CN" altLang="en-US" dirty="0"/>
              <a:t>和输入的对应关系的。但是</a:t>
            </a:r>
            <a:r>
              <a:rPr lang="en-US" altLang="zh-CN" dirty="0"/>
              <a:t>Bob</a:t>
            </a:r>
            <a:r>
              <a:rPr lang="zh-CN" altLang="en-US" dirty="0"/>
              <a:t>自己的</a:t>
            </a:r>
            <a:r>
              <a:rPr lang="en-US" altLang="zh-CN" dirty="0"/>
              <a:t>input</a:t>
            </a:r>
            <a:r>
              <a:rPr lang="zh-CN" altLang="en-US" dirty="0"/>
              <a:t>怎么办？对应关系掌握在</a:t>
            </a:r>
            <a:r>
              <a:rPr lang="en-US" altLang="zh-CN" dirty="0"/>
              <a:t>Alice</a:t>
            </a:r>
            <a:r>
              <a:rPr lang="zh-CN" altLang="en-US" dirty="0"/>
              <a:t>手里，有没有什么方法能使</a:t>
            </a:r>
            <a:r>
              <a:rPr lang="en-US" altLang="zh-CN" dirty="0"/>
              <a:t>Bob</a:t>
            </a:r>
            <a:r>
              <a:rPr lang="zh-CN" altLang="en-US" dirty="0"/>
              <a:t>从</a:t>
            </a:r>
            <a:r>
              <a:rPr lang="en-US" altLang="zh-CN" dirty="0"/>
              <a:t>Alice</a:t>
            </a:r>
            <a:r>
              <a:rPr lang="zh-CN" altLang="en-US" dirty="0"/>
              <a:t>手里拿到自己的输入对应的</a:t>
            </a:r>
            <a:r>
              <a:rPr lang="en-US" altLang="zh-CN" dirty="0"/>
              <a:t>key</a:t>
            </a:r>
            <a:r>
              <a:rPr lang="zh-CN" altLang="en-US" dirty="0"/>
              <a:t>，同时又不让</a:t>
            </a:r>
            <a:r>
              <a:rPr lang="en-US" altLang="zh-CN" dirty="0"/>
              <a:t>Alice</a:t>
            </a:r>
            <a:r>
              <a:rPr lang="zh-CN" altLang="en-US" dirty="0"/>
              <a:t>知道自己的输入是什么？就是</a:t>
            </a:r>
            <a:r>
              <a:rPr lang="en-US" altLang="zh-CN" dirty="0"/>
              <a:t>OT</a:t>
            </a:r>
            <a:r>
              <a:rPr lang="zh-CN" altLang="en-US" dirty="0"/>
              <a:t>协议</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30</a:t>
            </a:fld>
            <a:endParaRPr lang="zh-CN" altLang="en-US"/>
          </a:p>
        </p:txBody>
      </p:sp>
    </p:spTree>
    <p:extLst>
      <p:ext uri="{BB962C8B-B14F-4D97-AF65-F5344CB8AC3E}">
        <p14:creationId xmlns:p14="http://schemas.microsoft.com/office/powerpoint/2010/main" val="1990411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a:t>
            </a:r>
            <a:r>
              <a:rPr lang="zh-CN" altLang="en-US" dirty="0"/>
              <a:t>，看一下整个协议的构建：</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32</a:t>
            </a:fld>
            <a:endParaRPr lang="zh-CN" altLang="en-US"/>
          </a:p>
        </p:txBody>
      </p:sp>
    </p:spTree>
    <p:extLst>
      <p:ext uri="{BB962C8B-B14F-4D97-AF65-F5344CB8AC3E}">
        <p14:creationId xmlns:p14="http://schemas.microsoft.com/office/powerpoint/2010/main" val="3749628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如果你还是不太明白，我们把这些符号变成具体的例子。</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33</a:t>
            </a:fld>
            <a:endParaRPr lang="zh-CN" altLang="en-US"/>
          </a:p>
        </p:txBody>
      </p:sp>
    </p:spTree>
    <p:extLst>
      <p:ext uri="{BB962C8B-B14F-4D97-AF65-F5344CB8AC3E}">
        <p14:creationId xmlns:p14="http://schemas.microsoft.com/office/powerpoint/2010/main" val="395317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首先我们有之前的这个真值表。然后为每一个具体的</a:t>
            </a:r>
            <a:r>
              <a:rPr lang="en-US" altLang="zh-CN" dirty="0"/>
              <a:t>k</a:t>
            </a:r>
            <a:r>
              <a:rPr lang="zh-CN" altLang="en-US" dirty="0"/>
              <a:t>赋上具体的值。为了方便起见，我们把这个加密算法设置成异或。实际应用的时候应该替换为强度更高一些的对称加密算法的，不然有可能会出现一些问题，问题我们后面会提到。然后就根据这个具体的值和具体的加密算法写出真值表了。</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34</a:t>
            </a:fld>
            <a:endParaRPr lang="zh-CN" altLang="en-US"/>
          </a:p>
        </p:txBody>
      </p:sp>
    </p:spTree>
    <p:extLst>
      <p:ext uri="{BB962C8B-B14F-4D97-AF65-F5344CB8AC3E}">
        <p14:creationId xmlns:p14="http://schemas.microsoft.com/office/powerpoint/2010/main" val="311386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然后就是</a:t>
            </a:r>
            <a:r>
              <a:rPr lang="en-US" altLang="zh-CN" dirty="0"/>
              <a:t>Alice</a:t>
            </a:r>
            <a:r>
              <a:rPr lang="zh-CN" altLang="en-US" dirty="0"/>
              <a:t>需要把自己的输入和整个电路发送给</a:t>
            </a:r>
            <a:r>
              <a:rPr lang="en-US" altLang="zh-CN" dirty="0"/>
              <a:t>Bob</a:t>
            </a:r>
            <a:r>
              <a:rPr lang="zh-CN" altLang="en-US" dirty="0"/>
              <a:t>了。自己的输入非常简单，就是自己的</a:t>
            </a:r>
            <a:r>
              <a:rPr lang="en-US" altLang="zh-CN" dirty="0"/>
              <a:t>0</a:t>
            </a:r>
            <a:r>
              <a:rPr lang="zh-CN" altLang="en-US" dirty="0"/>
              <a:t>或</a:t>
            </a:r>
            <a:r>
              <a:rPr lang="en-US" altLang="zh-CN" dirty="0"/>
              <a:t>1</a:t>
            </a:r>
            <a:r>
              <a:rPr lang="zh-CN" altLang="en-US" dirty="0"/>
              <a:t>对应的那个</a:t>
            </a:r>
            <a:r>
              <a:rPr lang="en-US" altLang="zh-CN" dirty="0"/>
              <a:t>key</a:t>
            </a:r>
            <a:r>
              <a:rPr lang="zh-CN" altLang="en-US" dirty="0"/>
              <a:t>，那“电路”具体指代的是什么东西呢？这个电路包括了多个门，每个门是如何被定义的？其实每个门就是一个四元组，其中四个元素是这个门的四个</a:t>
            </a:r>
            <a:r>
              <a:rPr lang="en-US" altLang="zh-CN" dirty="0"/>
              <a:t>encrypted output</a:t>
            </a:r>
            <a:r>
              <a:rPr lang="zh-CN" altLang="en-US" dirty="0"/>
              <a:t>，四个</a:t>
            </a:r>
            <a:r>
              <a:rPr lang="en-US" altLang="zh-CN" dirty="0"/>
              <a:t>encrypted output</a:t>
            </a:r>
            <a:r>
              <a:rPr lang="zh-CN" altLang="en-US" dirty="0"/>
              <a:t>唯一确定了一个门。在有多个门的电路中，我们只需要把每个门的四个</a:t>
            </a:r>
            <a:r>
              <a:rPr lang="en-US" altLang="zh-CN" dirty="0"/>
              <a:t>encrypted output</a:t>
            </a:r>
            <a:r>
              <a:rPr lang="zh-CN" altLang="en-US" dirty="0"/>
              <a:t>发给</a:t>
            </a:r>
            <a:r>
              <a:rPr lang="en-US" altLang="zh-CN" dirty="0"/>
              <a:t>Bob</a:t>
            </a:r>
            <a:r>
              <a:rPr lang="zh-CN" altLang="en-US" dirty="0"/>
              <a:t>就相当于发送了整个电路了。这里因为只有一个门，所以只发送一个四元组</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35</a:t>
            </a:fld>
            <a:endParaRPr lang="zh-CN" altLang="en-US"/>
          </a:p>
        </p:txBody>
      </p:sp>
    </p:spTree>
    <p:extLst>
      <p:ext uri="{BB962C8B-B14F-4D97-AF65-F5344CB8AC3E}">
        <p14:creationId xmlns:p14="http://schemas.microsoft.com/office/powerpoint/2010/main" val="3045399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a:t>
            </a:r>
            <a:r>
              <a:rPr lang="en-US" altLang="zh-CN" dirty="0"/>
              <a:t>Bob</a:t>
            </a:r>
            <a:r>
              <a:rPr lang="zh-CN" altLang="en-US" dirty="0"/>
              <a:t>用</a:t>
            </a:r>
            <a:r>
              <a:rPr lang="en-US" altLang="zh-CN" dirty="0"/>
              <a:t>OT</a:t>
            </a:r>
            <a:r>
              <a:rPr lang="zh-CN" altLang="en-US" dirty="0"/>
              <a:t>协议获取他输入对应的</a:t>
            </a:r>
            <a:r>
              <a:rPr lang="en-US" altLang="zh-CN" dirty="0"/>
              <a:t>key</a:t>
            </a:r>
            <a:endParaRPr lang="zh-CN" altLang="en-US"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36</a:t>
            </a:fld>
            <a:endParaRPr lang="zh-CN" altLang="en-US"/>
          </a:p>
        </p:txBody>
      </p:sp>
    </p:spTree>
    <p:extLst>
      <p:ext uri="{BB962C8B-B14F-4D97-AF65-F5344CB8AC3E}">
        <p14:creationId xmlns:p14="http://schemas.microsoft.com/office/powerpoint/2010/main" val="341306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严格来说并不算一个</a:t>
            </a:r>
            <a:r>
              <a:rPr lang="en-US" altLang="zh-CN" dirty="0"/>
              <a:t>MPC</a:t>
            </a:r>
            <a:r>
              <a:rPr lang="zh-CN" altLang="en-US" dirty="0"/>
              <a:t>协议，但是是</a:t>
            </a:r>
            <a:r>
              <a:rPr lang="en-US" altLang="zh-CN" dirty="0"/>
              <a:t>MPC</a:t>
            </a:r>
            <a:r>
              <a:rPr lang="zh-CN" altLang="en-US" dirty="0"/>
              <a:t>协议的组件，几乎所有</a:t>
            </a:r>
            <a:r>
              <a:rPr lang="en-US" altLang="zh-CN" dirty="0"/>
              <a:t>MPC</a:t>
            </a:r>
            <a:r>
              <a:rPr lang="zh-CN" altLang="en-US" dirty="0"/>
              <a:t>协议都要用到这样一个组件。他指的是什么？</a:t>
            </a:r>
            <a:r>
              <a:rPr lang="en-US" altLang="zh-CN" dirty="0" err="1"/>
              <a:t>Xxx</a:t>
            </a:r>
            <a:endParaRPr lang="en-US" altLang="zh-CN" dirty="0"/>
          </a:p>
          <a:p>
            <a:r>
              <a:rPr lang="zh-CN" altLang="en-US" dirty="0"/>
              <a:t>这么说来或许有些抽象，我们举一个具体的例子</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5</a:t>
            </a:fld>
            <a:endParaRPr lang="zh-CN" altLang="en-US"/>
          </a:p>
        </p:txBody>
      </p:sp>
    </p:spTree>
    <p:extLst>
      <p:ext uri="{BB962C8B-B14F-4D97-AF65-F5344CB8AC3E}">
        <p14:creationId xmlns:p14="http://schemas.microsoft.com/office/powerpoint/2010/main" val="1560927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Bob</a:t>
            </a:r>
            <a:r>
              <a:rPr lang="zh-CN" altLang="en-US" dirty="0"/>
              <a:t>有了自己的输入、</a:t>
            </a:r>
            <a:r>
              <a:rPr lang="en-US" altLang="zh-CN" dirty="0"/>
              <a:t>Alice</a:t>
            </a:r>
            <a:r>
              <a:rPr lang="zh-CN" altLang="en-US" dirty="0"/>
              <a:t>的输入、以及整个电路（在这里只是一个单个的门），就可以进行解密了，他的解密过程是这样的。可以看到，三个解密会失败，只有一个解密会成功。那么大家是否注意到一个问题。</a:t>
            </a:r>
            <a:endParaRPr lang="en-US" altLang="zh-CN" dirty="0"/>
          </a:p>
          <a:p>
            <a:r>
              <a:rPr lang="en-US" altLang="zh-CN" dirty="0"/>
              <a:t>Bob</a:t>
            </a:r>
            <a:r>
              <a:rPr lang="zh-CN" altLang="en-US" dirty="0"/>
              <a:t>怎么知道自己哪一个是成功的解密哪一个是失败的？毕竟我们之前说了解密的过程本身是不指示结果的正确性的。</a:t>
            </a:r>
            <a:endParaRPr lang="en-US" altLang="zh-CN" dirty="0"/>
          </a:p>
          <a:p>
            <a:r>
              <a:rPr lang="zh-CN" altLang="en-US" dirty="0"/>
              <a:t>首先有第一个方法：很简单，只要在正确的</a:t>
            </a:r>
            <a:r>
              <a:rPr lang="en-US" altLang="zh-CN" dirty="0"/>
              <a:t>possible output</a:t>
            </a:r>
            <a:r>
              <a:rPr lang="zh-CN" altLang="en-US" dirty="0"/>
              <a:t>的结果加上我们事先约定的额外信息即可，比如说一串</a:t>
            </a:r>
            <a:r>
              <a:rPr lang="en-US" altLang="zh-CN" dirty="0"/>
              <a:t>0</a:t>
            </a:r>
            <a:r>
              <a:rPr lang="zh-CN" altLang="en-US" dirty="0"/>
              <a:t>，</a:t>
            </a:r>
            <a:r>
              <a:rPr lang="en-US" altLang="zh-CN" dirty="0"/>
              <a:t>Bob</a:t>
            </a:r>
            <a:r>
              <a:rPr lang="zh-CN" altLang="en-US" dirty="0"/>
              <a:t>解密发现四个里面只有一个末尾是一串</a:t>
            </a:r>
            <a:r>
              <a:rPr lang="en-US" altLang="zh-CN" dirty="0"/>
              <a:t>0</a:t>
            </a:r>
            <a:r>
              <a:rPr lang="zh-CN" altLang="en-US" dirty="0"/>
              <a:t>，那么就知道这个结果是正确的，虽然他不知道这个结果意味着什么，但至少知道是正确的。</a:t>
            </a:r>
            <a:endParaRPr lang="en-US" altLang="zh-CN" dirty="0"/>
          </a:p>
          <a:p>
            <a:r>
              <a:rPr lang="zh-CN" altLang="en-US" dirty="0"/>
              <a:t>还有第二个方法，是非常经典的</a:t>
            </a:r>
            <a:r>
              <a:rPr lang="en-US" altLang="zh-CN" dirty="0"/>
              <a:t>GC</a:t>
            </a:r>
            <a:r>
              <a:rPr lang="zh-CN" altLang="en-US" dirty="0"/>
              <a:t>优化，是</a:t>
            </a:r>
            <a:r>
              <a:rPr lang="en-US" altLang="zh-CN" dirty="0"/>
              <a:t>Beaver</a:t>
            </a:r>
            <a:r>
              <a:rPr lang="zh-CN" altLang="en-US" dirty="0"/>
              <a:t>在</a:t>
            </a:r>
            <a:r>
              <a:rPr lang="en-US" altLang="zh-CN" dirty="0"/>
              <a:t>1990</a:t>
            </a:r>
            <a:r>
              <a:rPr lang="zh-CN" altLang="en-US" dirty="0"/>
              <a:t>年提出的，就是</a:t>
            </a:r>
            <a:r>
              <a:rPr lang="en-US" altLang="zh-CN" dirty="0"/>
              <a:t>key</a:t>
            </a:r>
            <a:r>
              <a:rPr lang="zh-CN" altLang="en-US" dirty="0"/>
              <a:t>的用最后几位来指示你应该解密哪一行，比如</a:t>
            </a:r>
            <a:r>
              <a:rPr lang="en-US" altLang="zh-CN" dirty="0"/>
              <a:t>Alice</a:t>
            </a:r>
            <a:r>
              <a:rPr lang="zh-CN" altLang="en-US" dirty="0"/>
              <a:t>的最后一位和</a:t>
            </a:r>
            <a:r>
              <a:rPr lang="en-US" altLang="zh-CN" dirty="0"/>
              <a:t>Bob</a:t>
            </a:r>
            <a:r>
              <a:rPr lang="zh-CN" altLang="en-US" dirty="0"/>
              <a:t>的最后一位合起来表示你应该解密第</a:t>
            </a:r>
            <a:r>
              <a:rPr lang="en-US" altLang="zh-CN" dirty="0"/>
              <a:t>2</a:t>
            </a:r>
            <a:r>
              <a:rPr lang="zh-CN" altLang="en-US" dirty="0"/>
              <a:t>行。具体这个指示位用几位、是否参与计算这里就不讨论了，大家知道有这么个思路就行。</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37</a:t>
            </a:fld>
            <a:endParaRPr lang="zh-CN" altLang="en-US"/>
          </a:p>
        </p:txBody>
      </p:sp>
    </p:spTree>
    <p:extLst>
      <p:ext uri="{BB962C8B-B14F-4D97-AF65-F5344CB8AC3E}">
        <p14:creationId xmlns:p14="http://schemas.microsoft.com/office/powerpoint/2010/main" val="29056219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Bob</a:t>
            </a:r>
            <a:r>
              <a:rPr lang="zh-CN" altLang="en-US" dirty="0"/>
              <a:t>完成了解密，知道了最后的输出。但是</a:t>
            </a:r>
            <a:r>
              <a:rPr lang="en-US" altLang="zh-CN" dirty="0"/>
              <a:t>Bob</a:t>
            </a:r>
            <a:r>
              <a:rPr lang="zh-CN" altLang="en-US" dirty="0"/>
              <a:t>不知道这个输出是什么意思，不知道这个输出指代的到底是</a:t>
            </a:r>
            <a:r>
              <a:rPr lang="en-US" altLang="zh-CN" dirty="0"/>
              <a:t>z=1</a:t>
            </a:r>
            <a:r>
              <a:rPr lang="zh-CN" altLang="en-US" dirty="0"/>
              <a:t>还是</a:t>
            </a:r>
            <a:r>
              <a:rPr lang="en-US" altLang="zh-CN" dirty="0"/>
              <a:t>z=0</a:t>
            </a:r>
            <a:r>
              <a:rPr lang="zh-CN" altLang="en-US" dirty="0"/>
              <a:t>，于是他把这个</a:t>
            </a:r>
            <a:r>
              <a:rPr lang="en-US" altLang="zh-CN" dirty="0"/>
              <a:t>final output</a:t>
            </a:r>
            <a:r>
              <a:rPr lang="zh-CN" altLang="en-US" dirty="0"/>
              <a:t>发送给</a:t>
            </a:r>
            <a:r>
              <a:rPr lang="en-US" altLang="zh-CN" dirty="0"/>
              <a:t>Alice</a:t>
            </a:r>
            <a:r>
              <a:rPr lang="zh-CN" altLang="en-US" dirty="0"/>
              <a:t>。</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38</a:t>
            </a:fld>
            <a:endParaRPr lang="zh-CN" altLang="en-US"/>
          </a:p>
        </p:txBody>
      </p:sp>
    </p:spTree>
    <p:extLst>
      <p:ext uri="{BB962C8B-B14F-4D97-AF65-F5344CB8AC3E}">
        <p14:creationId xmlns:p14="http://schemas.microsoft.com/office/powerpoint/2010/main" val="23864123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39</a:t>
            </a:fld>
            <a:endParaRPr lang="zh-CN" altLang="en-US"/>
          </a:p>
        </p:txBody>
      </p:sp>
    </p:spTree>
    <p:extLst>
      <p:ext uri="{BB962C8B-B14F-4D97-AF65-F5344CB8AC3E}">
        <p14:creationId xmlns:p14="http://schemas.microsoft.com/office/powerpoint/2010/main" val="42179047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GMW</a:t>
            </a:r>
            <a:r>
              <a:rPr kumimoji="1" lang="zh-CN" altLang="en-US" dirty="0"/>
              <a:t>实现的功能可以说和</a:t>
            </a:r>
            <a:r>
              <a:rPr kumimoji="1" lang="en-US" altLang="zh-CN" dirty="0"/>
              <a:t>GC</a:t>
            </a:r>
            <a:r>
              <a:rPr kumimoji="1" lang="zh-CN" altLang="en-US" dirty="0"/>
              <a:t>差不多</a:t>
            </a:r>
            <a:endParaRPr kumimoji="1" lang="en-US" altLang="zh-CN" dirty="0"/>
          </a:p>
          <a:p>
            <a:r>
              <a:rPr kumimoji="1" lang="zh-CN" altLang="en-US" dirty="0"/>
              <a:t>其中涉及到的一个关键概念是秘密分享，加性秘密共享</a:t>
            </a:r>
            <a:endParaRPr kumimoji="1" lang="en-US" altLang="zh-CN" dirty="0"/>
          </a:p>
          <a:p>
            <a:r>
              <a:rPr kumimoji="1" lang="zh-CN" altLang="en-US" dirty="0"/>
              <a:t>接下来介绍一下啥叫加性秘密共享</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44</a:t>
            </a:fld>
            <a:endParaRPr lang="zh-CN" altLang="en-US"/>
          </a:p>
        </p:txBody>
      </p:sp>
    </p:spTree>
    <p:extLst>
      <p:ext uri="{BB962C8B-B14F-4D97-AF65-F5344CB8AC3E}">
        <p14:creationId xmlns:p14="http://schemas.microsoft.com/office/powerpoint/2010/main" val="3369726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假如现在有一个第三方，第三方有一个秘密值</a:t>
            </a:r>
            <a:r>
              <a:rPr kumimoji="1" lang="en-US" altLang="zh-CN" dirty="0"/>
              <a:t>x</a:t>
            </a:r>
            <a:r>
              <a:rPr kumimoji="1" lang="zh-CN" altLang="en-US" dirty="0"/>
              <a:t>，对于</a:t>
            </a:r>
            <a:r>
              <a:rPr kumimoji="1" lang="en-US" altLang="zh-CN" dirty="0"/>
              <a:t>a</a:t>
            </a:r>
            <a:r>
              <a:rPr kumimoji="1" lang="zh-CN" altLang="en-US" dirty="0"/>
              <a:t>和</a:t>
            </a:r>
            <a:r>
              <a:rPr kumimoji="1" lang="en-US" altLang="zh-CN" dirty="0"/>
              <a:t>b</a:t>
            </a:r>
            <a:r>
              <a:rPr kumimoji="1" lang="zh-CN" altLang="en-US" dirty="0"/>
              <a:t>都是保密的。</a:t>
            </a:r>
            <a:endParaRPr kumimoji="1" lang="en-US" altLang="zh-CN" dirty="0"/>
          </a:p>
          <a:p>
            <a:r>
              <a:rPr kumimoji="1" lang="zh-CN" altLang="en-US" dirty="0"/>
              <a:t>然后这个第三方随机取</a:t>
            </a:r>
            <a:r>
              <a:rPr kumimoji="1" lang="en-US" altLang="zh-CN" dirty="0"/>
              <a:t>x0</a:t>
            </a:r>
            <a:r>
              <a:rPr kumimoji="1" lang="zh-CN" altLang="en-US" dirty="0"/>
              <a:t>和</a:t>
            </a:r>
            <a:r>
              <a:rPr kumimoji="1" lang="en-US" altLang="zh-CN" dirty="0"/>
              <a:t>x1</a:t>
            </a:r>
            <a:r>
              <a:rPr kumimoji="1" lang="zh-CN" altLang="en-US" dirty="0"/>
              <a:t>，让异或和为</a:t>
            </a:r>
            <a:r>
              <a:rPr kumimoji="1" lang="en-US" altLang="zh-CN" dirty="0"/>
              <a:t>x</a:t>
            </a:r>
            <a:r>
              <a:rPr kumimoji="1" lang="zh-CN" altLang="en-US" dirty="0"/>
              <a:t>，然后一个发送给</a:t>
            </a:r>
            <a:r>
              <a:rPr kumimoji="1" lang="en-US" altLang="zh-CN" dirty="0"/>
              <a:t>a</a:t>
            </a:r>
            <a:r>
              <a:rPr kumimoji="1" lang="zh-CN" altLang="en-US" dirty="0"/>
              <a:t>，一个发送给</a:t>
            </a:r>
            <a:r>
              <a:rPr kumimoji="1" lang="en-US" altLang="zh-CN" dirty="0"/>
              <a:t>bob</a:t>
            </a:r>
          </a:p>
          <a:p>
            <a:r>
              <a:rPr kumimoji="1" lang="zh-CN" altLang="en-US" dirty="0"/>
              <a:t>每个</a:t>
            </a:r>
            <a:r>
              <a:rPr kumimoji="1" lang="en-US" altLang="zh-CN" dirty="0"/>
              <a:t>party</a:t>
            </a:r>
            <a:r>
              <a:rPr kumimoji="1" lang="zh-CN" altLang="en-US" dirty="0"/>
              <a:t>都不知道这个秘密的真实值</a:t>
            </a:r>
            <a:endParaRPr kumimoji="1" lang="en-US" altLang="zh-CN" dirty="0"/>
          </a:p>
          <a:p>
            <a:r>
              <a:rPr kumimoji="1" lang="zh-CN" altLang="en-US" dirty="0"/>
              <a:t>但是两个人只要把各自的</a:t>
            </a:r>
            <a:r>
              <a:rPr kumimoji="1" lang="en-US" altLang="zh-CN" dirty="0"/>
              <a:t>share</a:t>
            </a:r>
            <a:r>
              <a:rPr kumimoji="1" lang="zh-CN" altLang="en-US" dirty="0"/>
              <a:t>加起来就能得到秘密</a:t>
            </a:r>
            <a:endParaRPr kumimoji="1" lang="en-US" altLang="zh-CN" dirty="0"/>
          </a:p>
          <a:p>
            <a:r>
              <a:rPr kumimoji="1" lang="zh-CN" altLang="en-US" dirty="0"/>
              <a:t>以上就是</a:t>
            </a:r>
            <a:r>
              <a:rPr kumimoji="1" lang="en-US" altLang="zh-CN" dirty="0"/>
              <a:t>additive</a:t>
            </a:r>
            <a:r>
              <a:rPr kumimoji="1" lang="zh-CN" altLang="en-US" dirty="0"/>
              <a:t> </a:t>
            </a:r>
            <a:r>
              <a:rPr kumimoji="1" lang="en-US" altLang="zh-CN" dirty="0"/>
              <a:t>secret</a:t>
            </a:r>
            <a:r>
              <a:rPr kumimoji="1" lang="zh-CN" altLang="en-US" dirty="0"/>
              <a:t> </a:t>
            </a:r>
            <a:r>
              <a:rPr kumimoji="1" lang="en-US" altLang="zh-CN" dirty="0"/>
              <a:t>sharing</a:t>
            </a:r>
            <a:endParaRPr kumimoji="1" lang="zh-CN" altLang="en-US"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45</a:t>
            </a:fld>
            <a:endParaRPr lang="zh-CN" altLang="en-US"/>
          </a:p>
        </p:txBody>
      </p:sp>
    </p:spTree>
    <p:extLst>
      <p:ext uri="{BB962C8B-B14F-4D97-AF65-F5344CB8AC3E}">
        <p14:creationId xmlns:p14="http://schemas.microsoft.com/office/powerpoint/2010/main" val="16891203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如何利用这个秘密分享？</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46</a:t>
            </a:fld>
            <a:endParaRPr lang="zh-CN" altLang="en-US"/>
          </a:p>
        </p:txBody>
      </p:sp>
    </p:spTree>
    <p:extLst>
      <p:ext uri="{BB962C8B-B14F-4D97-AF65-F5344CB8AC3E}">
        <p14:creationId xmlns:p14="http://schemas.microsoft.com/office/powerpoint/2010/main" val="42122060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如何利用秘密分享实现安全计算？我们考虑一个比特操作的完备集与或非，如果能实现这个操作理论上我们就可以实现任何数学操作</a:t>
            </a:r>
            <a:endParaRPr kumimoji="1" lang="en-US" altLang="zh-CN" dirty="0"/>
          </a:p>
          <a:p>
            <a:r>
              <a:rPr kumimoji="1" lang="zh-CN" altLang="en-US" dirty="0"/>
              <a:t>先从异或开始。比如</a:t>
            </a:r>
            <a:r>
              <a:rPr kumimoji="1" lang="en-US" altLang="zh-CN" dirty="0" err="1"/>
              <a:t>alice</a:t>
            </a:r>
            <a:r>
              <a:rPr kumimoji="1" lang="zh-CN" altLang="en-US" dirty="0"/>
              <a:t> </a:t>
            </a:r>
            <a:r>
              <a:rPr kumimoji="1" lang="en-US" altLang="zh-CN" dirty="0"/>
              <a:t>bob</a:t>
            </a:r>
            <a:r>
              <a:rPr kumimoji="1" lang="zh-CN" altLang="en-US" dirty="0"/>
              <a:t>俩人一个拿着</a:t>
            </a:r>
            <a:r>
              <a:rPr kumimoji="1" lang="en-US" altLang="zh-CN" dirty="0"/>
              <a:t>x</a:t>
            </a:r>
            <a:r>
              <a:rPr kumimoji="1" lang="zh-CN" altLang="en-US" dirty="0"/>
              <a:t>一个拿着</a:t>
            </a:r>
            <a:r>
              <a:rPr kumimoji="1" lang="en-US" altLang="zh-CN" dirty="0"/>
              <a:t>y</a:t>
            </a:r>
            <a:r>
              <a:rPr kumimoji="1" lang="zh-CN" altLang="en-US" dirty="0"/>
              <a:t>，然后进行了刚刚的秘密分享，他们想计算两个人的输入的异或的结果，</a:t>
            </a:r>
            <a:r>
              <a:rPr kumimoji="1" lang="en-US" altLang="zh-CN" dirty="0"/>
              <a:t>z</a:t>
            </a:r>
          </a:p>
          <a:p>
            <a:endParaRPr kumimoji="1" lang="en-US" altLang="zh-CN" dirty="0"/>
          </a:p>
          <a:p>
            <a:r>
              <a:rPr kumimoji="1" lang="zh-CN" altLang="en-US" dirty="0"/>
              <a:t>注意这里已经得到结果了其实，但是我们想进要拿到结果的分享值，因为只有拿到分享值才能进行多步计算</a:t>
            </a:r>
            <a:endParaRPr kumimoji="1" lang="en-US" altLang="zh-CN" dirty="0"/>
          </a:p>
          <a:p>
            <a:r>
              <a:rPr kumimoji="1" lang="zh-CN" altLang="en-US" dirty="0"/>
              <a:t>注意到这个操作并不涉及任何交互，是可以用户在本地进行的</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47</a:t>
            </a:fld>
            <a:endParaRPr lang="zh-CN" altLang="en-US"/>
          </a:p>
        </p:txBody>
      </p:sp>
    </p:spTree>
    <p:extLst>
      <p:ext uri="{BB962C8B-B14F-4D97-AF65-F5344CB8AC3E}">
        <p14:creationId xmlns:p14="http://schemas.microsoft.com/office/powerpoint/2010/main" val="39150196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相似的我们可以实现非</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48</a:t>
            </a:fld>
            <a:endParaRPr lang="zh-CN" altLang="en-US"/>
          </a:p>
        </p:txBody>
      </p:sp>
    </p:spTree>
    <p:extLst>
      <p:ext uri="{BB962C8B-B14F-4D97-AF65-F5344CB8AC3E}">
        <p14:creationId xmlns:p14="http://schemas.microsoft.com/office/powerpoint/2010/main" val="42101500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与的操作要复杂一点，需要涉及到用户通信。具体来说就是可以通过一个</a:t>
            </a:r>
            <a:r>
              <a:rPr kumimoji="1" lang="en-US" altLang="zh-CN" dirty="0"/>
              <a:t>4</a:t>
            </a:r>
            <a:r>
              <a:rPr kumimoji="1" lang="zh-CN" altLang="en-US" dirty="0"/>
              <a:t>选</a:t>
            </a:r>
            <a:r>
              <a:rPr kumimoji="1" lang="en-US" altLang="zh-CN" dirty="0"/>
              <a:t>1ot</a:t>
            </a:r>
            <a:r>
              <a:rPr kumimoji="1" lang="zh-CN" altLang="en-US" dirty="0"/>
              <a:t>实现</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49</a:t>
            </a:fld>
            <a:endParaRPr lang="zh-CN" altLang="en-US"/>
          </a:p>
        </p:txBody>
      </p:sp>
    </p:spTree>
    <p:extLst>
      <p:ext uri="{BB962C8B-B14F-4D97-AF65-F5344CB8AC3E}">
        <p14:creationId xmlns:p14="http://schemas.microsoft.com/office/powerpoint/2010/main" val="6542929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然后这个协议的一个特点就是可以比较容易扩展到多方，大家可以想一下。</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52</a:t>
            </a:fld>
            <a:endParaRPr lang="zh-CN" altLang="en-US"/>
          </a:p>
        </p:txBody>
      </p:sp>
    </p:spTree>
    <p:extLst>
      <p:ext uri="{BB962C8B-B14F-4D97-AF65-F5344CB8AC3E}">
        <p14:creationId xmlns:p14="http://schemas.microsoft.com/office/powerpoint/2010/main" val="2692752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Alice</a:t>
            </a:r>
            <a:r>
              <a:rPr lang="zh-CN" altLang="en-US" dirty="0"/>
              <a:t>拥有什么？一套完整的治疗理论，针对病人不同的情况有不同的治疗措施，但是这套完整的理论是商业机密</a:t>
            </a:r>
            <a:endParaRPr lang="en-US" altLang="zh-CN" dirty="0"/>
          </a:p>
          <a:p>
            <a:r>
              <a:rPr lang="en-US" altLang="zh-CN" dirty="0"/>
              <a:t>Bob</a:t>
            </a:r>
            <a:r>
              <a:rPr lang="zh-CN" altLang="en-US" dirty="0"/>
              <a:t>拥有什么？一个具体的症状，知道自己症状的具体细节，但是处于隐私原因，要求咨询的时候，这些具体的病症不能被</a:t>
            </a:r>
            <a:r>
              <a:rPr lang="en-US" altLang="zh-CN" dirty="0"/>
              <a:t>Alice</a:t>
            </a:r>
            <a:r>
              <a:rPr lang="zh-CN" altLang="en-US" dirty="0"/>
              <a:t>知道</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6</a:t>
            </a:fld>
            <a:endParaRPr lang="zh-CN" altLang="en-US"/>
          </a:p>
        </p:txBody>
      </p:sp>
    </p:spTree>
    <p:extLst>
      <p:ext uri="{BB962C8B-B14F-4D97-AF65-F5344CB8AC3E}">
        <p14:creationId xmlns:p14="http://schemas.microsoft.com/office/powerpoint/2010/main" val="8425706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之前：</a:t>
            </a:r>
            <a:r>
              <a:rPr kumimoji="1" lang="en-US" altLang="zh-CN" dirty="0"/>
              <a:t>bool</a:t>
            </a:r>
            <a:r>
              <a:rPr kumimoji="1" lang="zh-CN" altLang="en-US" dirty="0"/>
              <a:t>电路</a:t>
            </a:r>
            <a:endParaRPr kumimoji="1" lang="en-US" altLang="zh-CN" dirty="0"/>
          </a:p>
          <a:p>
            <a:endParaRPr kumimoji="1" lang="en-US" altLang="zh-CN" dirty="0"/>
          </a:p>
          <a:p>
            <a:r>
              <a:rPr kumimoji="1" lang="en-US" altLang="zh-CN" dirty="0" err="1"/>
              <a:t>Bgw</a:t>
            </a:r>
            <a:r>
              <a:rPr kumimoji="1" lang="zh-CN" altLang="en-US" dirty="0"/>
              <a:t>：数字电路</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54</a:t>
            </a:fld>
            <a:endParaRPr lang="zh-CN" altLang="en-US"/>
          </a:p>
        </p:txBody>
      </p:sp>
    </p:spTree>
    <p:extLst>
      <p:ext uri="{BB962C8B-B14F-4D97-AF65-F5344CB8AC3E}">
        <p14:creationId xmlns:p14="http://schemas.microsoft.com/office/powerpoint/2010/main" val="9698123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复习一下</a:t>
            </a:r>
            <a:r>
              <a:rPr kumimoji="1" lang="en-US" altLang="zh-CN" dirty="0" err="1"/>
              <a:t>shamir</a:t>
            </a:r>
            <a:endParaRPr kumimoji="1" lang="en-US" altLang="zh-CN" dirty="0"/>
          </a:p>
          <a:p>
            <a:r>
              <a:rPr kumimoji="1" lang="en-US" altLang="zh-CN" dirty="0"/>
              <a:t>Shamir</a:t>
            </a:r>
            <a:r>
              <a:rPr kumimoji="1" lang="zh-CN" altLang="en-US" dirty="0"/>
              <a:t> </a:t>
            </a:r>
            <a:r>
              <a:rPr kumimoji="1" lang="en-US" altLang="zh-CN" dirty="0"/>
              <a:t>sharing</a:t>
            </a:r>
            <a:r>
              <a:rPr kumimoji="1" lang="zh-CN" altLang="en-US" dirty="0"/>
              <a:t>在做什么</a:t>
            </a:r>
            <a:endParaRPr kumimoji="1" lang="en-US" altLang="zh-CN" dirty="0"/>
          </a:p>
          <a:p>
            <a:r>
              <a:rPr kumimoji="1" lang="zh-CN" altLang="en-US" dirty="0"/>
              <a:t>一个秘密可以被表示为一个多项式的常数项，然后秘密的分享值可以视为这个多项式在不同点的取值</a:t>
            </a:r>
            <a:endParaRPr kumimoji="1" lang="en-US" altLang="zh-CN" dirty="0"/>
          </a:p>
          <a:p>
            <a:r>
              <a:rPr kumimoji="1" lang="en-US" altLang="zh-CN" dirty="0"/>
              <a:t>Threshold</a:t>
            </a:r>
            <a:r>
              <a:rPr kumimoji="1" lang="zh-CN" altLang="en-US" dirty="0"/>
              <a:t>也就是阈值，表示最少可以利用拉格朗日插值法重建秘密的参与方数</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55</a:t>
            </a:fld>
            <a:endParaRPr lang="zh-CN" altLang="en-US"/>
          </a:p>
        </p:txBody>
      </p:sp>
    </p:spTree>
    <p:extLst>
      <p:ext uri="{BB962C8B-B14F-4D97-AF65-F5344CB8AC3E}">
        <p14:creationId xmlns:p14="http://schemas.microsoft.com/office/powerpoint/2010/main" val="37962559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简单回忆一下</a:t>
            </a:r>
            <a:r>
              <a:rPr kumimoji="1" lang="en-US" altLang="zh-CN" dirty="0" err="1"/>
              <a:t>shamir</a:t>
            </a:r>
            <a:r>
              <a:rPr kumimoji="1" lang="zh-CN" altLang="en-US" dirty="0"/>
              <a:t> </a:t>
            </a:r>
            <a:r>
              <a:rPr kumimoji="1" lang="en-US" altLang="zh-CN" dirty="0"/>
              <a:t>sharing</a:t>
            </a:r>
            <a:r>
              <a:rPr kumimoji="1" lang="zh-CN" altLang="en-US" dirty="0"/>
              <a:t>的过程。</a:t>
            </a:r>
            <a:endParaRPr kumimoji="1" lang="en-US" altLang="zh-CN" dirty="0"/>
          </a:p>
          <a:p>
            <a:r>
              <a:rPr kumimoji="1" lang="zh-CN" altLang="en-US" dirty="0"/>
              <a:t>首先由一个组织方，也就是可信第三方选一个多项式</a:t>
            </a:r>
            <a:r>
              <a:rPr kumimoji="1" lang="en-US" altLang="zh-CN" dirty="0"/>
              <a:t>……</a:t>
            </a:r>
          </a:p>
          <a:p>
            <a:r>
              <a:rPr kumimoji="1" lang="zh-CN" altLang="en-US" dirty="0"/>
              <a:t>分发分享值</a:t>
            </a:r>
            <a:endParaRPr kumimoji="1" lang="en-US" altLang="zh-CN" dirty="0"/>
          </a:p>
          <a:p>
            <a:r>
              <a:rPr kumimoji="1" lang="zh-CN" altLang="en-US" dirty="0"/>
              <a:t>由分享值重建原来的秘密</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56</a:t>
            </a:fld>
            <a:endParaRPr lang="zh-CN" altLang="en-US"/>
          </a:p>
        </p:txBody>
      </p:sp>
    </p:spTree>
    <p:extLst>
      <p:ext uri="{BB962C8B-B14F-4D97-AF65-F5344CB8AC3E}">
        <p14:creationId xmlns:p14="http://schemas.microsoft.com/office/powerpoint/2010/main" val="722802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回忆了</a:t>
            </a:r>
            <a:r>
              <a:rPr kumimoji="1" lang="en-US" altLang="zh-CN" dirty="0" err="1"/>
              <a:t>shamir</a:t>
            </a:r>
            <a:r>
              <a:rPr kumimoji="1" lang="zh-CN" altLang="en-US" dirty="0"/>
              <a:t>的</a:t>
            </a:r>
            <a:r>
              <a:rPr kumimoji="1" lang="en-US" altLang="zh-CN" dirty="0"/>
              <a:t>secret</a:t>
            </a:r>
            <a:r>
              <a:rPr kumimoji="1" lang="zh-CN" altLang="en-US" dirty="0"/>
              <a:t> </a:t>
            </a:r>
            <a:r>
              <a:rPr kumimoji="1" lang="en-US" altLang="zh-CN" dirty="0"/>
              <a:t>sharing</a:t>
            </a:r>
            <a:r>
              <a:rPr kumimoji="1" lang="zh-CN" altLang="en-US" dirty="0"/>
              <a:t>，接下来我们就可以看</a:t>
            </a:r>
            <a:r>
              <a:rPr kumimoji="1" lang="en-US" altLang="zh-CN" dirty="0"/>
              <a:t>BGW</a:t>
            </a:r>
            <a:r>
              <a:rPr kumimoji="1" lang="zh-CN" altLang="en-US" dirty="0"/>
              <a:t>。</a:t>
            </a:r>
            <a:endParaRPr kumimoji="1" lang="en-US" altLang="zh-CN" dirty="0"/>
          </a:p>
          <a:p>
            <a:r>
              <a:rPr kumimoji="1" lang="zh-CN" altLang="en-US" dirty="0"/>
              <a:t>首先</a:t>
            </a:r>
            <a:r>
              <a:rPr kumimoji="1" lang="en-US" altLang="zh-CN" dirty="0"/>
              <a:t>BGW</a:t>
            </a:r>
            <a:r>
              <a:rPr kumimoji="1" lang="zh-CN" altLang="en-US" dirty="0"/>
              <a:t>做了什么，它和</a:t>
            </a:r>
            <a:r>
              <a:rPr kumimoji="1" lang="en-US" altLang="zh-CN" dirty="0"/>
              <a:t>GMW</a:t>
            </a:r>
            <a:r>
              <a:rPr kumimoji="1" lang="zh-CN" altLang="en-US" dirty="0"/>
              <a:t>类似，都涉及到秘密的共享，然后用自己的共享值通过本地计算、或者是和其他</a:t>
            </a:r>
            <a:r>
              <a:rPr kumimoji="1" lang="en-US" altLang="zh-CN" dirty="0"/>
              <a:t>party</a:t>
            </a:r>
            <a:r>
              <a:rPr kumimoji="1" lang="zh-CN" altLang="en-US" dirty="0"/>
              <a:t>交互，达到计算加法和乘法的目的，最终通过加法和乘法来组成整个算数电路，也就是计算一个多项式。</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57</a:t>
            </a:fld>
            <a:endParaRPr lang="zh-CN" altLang="en-US"/>
          </a:p>
        </p:txBody>
      </p:sp>
    </p:spTree>
    <p:extLst>
      <p:ext uri="{BB962C8B-B14F-4D97-AF65-F5344CB8AC3E}">
        <p14:creationId xmlns:p14="http://schemas.microsoft.com/office/powerpoint/2010/main" val="28333232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接下来我们具体看一下</a:t>
            </a:r>
            <a:r>
              <a:rPr kumimoji="1" lang="en-US" altLang="zh-CN" dirty="0"/>
              <a:t>BGW</a:t>
            </a:r>
            <a:r>
              <a:rPr kumimoji="1" lang="zh-CN" altLang="en-US" dirty="0"/>
              <a:t>协议。还记得</a:t>
            </a:r>
            <a:r>
              <a:rPr kumimoji="1" lang="en-US" altLang="zh-CN" dirty="0"/>
              <a:t>Shamir</a:t>
            </a:r>
            <a:r>
              <a:rPr kumimoji="1" lang="zh-CN" altLang="en-US" dirty="0"/>
              <a:t>共享是有阈值这个概念的，这里我们先把情况简化一下，只考虑参与方数量</a:t>
            </a:r>
            <a:r>
              <a:rPr kumimoji="1" lang="en-US" altLang="zh-CN" dirty="0"/>
              <a:t>n</a:t>
            </a:r>
            <a:r>
              <a:rPr kumimoji="1" lang="zh-CN" altLang="en-US" dirty="0"/>
              <a:t>等于阈值（也就是重建秘密所需要的方数）的情况，因为这种情况相对于来说比较容易推广到参与方大于</a:t>
            </a:r>
            <a:endParaRPr kumimoji="1" lang="en-US" altLang="zh-CN" dirty="0"/>
          </a:p>
          <a:p>
            <a:r>
              <a:rPr kumimoji="1" lang="zh-CN" altLang="en-US" dirty="0"/>
              <a:t>首先，像</a:t>
            </a:r>
            <a:r>
              <a:rPr kumimoji="1" lang="en-US" altLang="zh-CN" dirty="0"/>
              <a:t>GMW</a:t>
            </a:r>
            <a:r>
              <a:rPr kumimoji="1" lang="zh-CN" altLang="en-US" dirty="0"/>
              <a:t>一样，每个参与方有一个输入，他要把这个输入分享出去。我们这里假定有</a:t>
            </a:r>
            <a:r>
              <a:rPr kumimoji="1" lang="en-US" altLang="zh-CN" dirty="0"/>
              <a:t>t</a:t>
            </a:r>
            <a:r>
              <a:rPr kumimoji="1" lang="zh-CN" altLang="en-US" dirty="0"/>
              <a:t>个参与方，每个人拿着</a:t>
            </a:r>
            <a:r>
              <a:rPr kumimoji="1" lang="en-US" altLang="zh-CN" dirty="0"/>
              <a:t>xi</a:t>
            </a:r>
            <a:r>
              <a:rPr kumimoji="1" lang="zh-CN" altLang="en-US" dirty="0"/>
              <a:t>，上标，然后想共同计算这样一个函数。</a:t>
            </a:r>
            <a:endParaRPr kumimoji="1" lang="en-US" altLang="zh-CN" dirty="0"/>
          </a:p>
          <a:p>
            <a:r>
              <a:rPr kumimoji="1" lang="zh-CN" altLang="en-US" dirty="0"/>
              <a:t>每个人把自己的输入通过</a:t>
            </a:r>
            <a:r>
              <a:rPr kumimoji="1" lang="en-US" altLang="zh-CN" dirty="0" err="1"/>
              <a:t>shamir</a:t>
            </a:r>
            <a:r>
              <a:rPr kumimoji="1" lang="zh-CN" altLang="en-US" dirty="0"/>
              <a:t>分享分享出去，我们用下标来表示谁拿到了这个分享值。</a:t>
            </a:r>
            <a:endParaRPr kumimoji="1" lang="en-US" altLang="zh-CN" dirty="0"/>
          </a:p>
          <a:p>
            <a:r>
              <a:rPr kumimoji="1" lang="zh-CN" altLang="en-US" dirty="0"/>
              <a:t>（</a:t>
            </a:r>
            <a:r>
              <a:rPr kumimoji="1" lang="en-US" altLang="zh-CN" dirty="0" err="1"/>
              <a:t>Xij</a:t>
            </a:r>
            <a:r>
              <a:rPr kumimoji="1" lang="zh-CN" altLang="en-US" dirty="0"/>
              <a:t>是什么）</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58</a:t>
            </a:fld>
            <a:endParaRPr lang="zh-CN" altLang="en-US"/>
          </a:p>
        </p:txBody>
      </p:sp>
    </p:spTree>
    <p:extLst>
      <p:ext uri="{BB962C8B-B14F-4D97-AF65-F5344CB8AC3E}">
        <p14:creationId xmlns:p14="http://schemas.microsoft.com/office/powerpoint/2010/main" val="27058497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然后考虑这个函数都包含什么操作，也就是说这个数字电路都有可能出现什么输入输出。</a:t>
            </a:r>
            <a:endParaRPr kumimoji="1" lang="en-US" altLang="zh-CN" dirty="0"/>
          </a:p>
          <a:p>
            <a:r>
              <a:rPr kumimoji="1" lang="zh-CN" altLang="en-US" dirty="0"/>
              <a:t>一个多项式，有</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59</a:t>
            </a:fld>
            <a:endParaRPr lang="zh-CN" altLang="en-US"/>
          </a:p>
        </p:txBody>
      </p:sp>
    </p:spTree>
    <p:extLst>
      <p:ext uri="{BB962C8B-B14F-4D97-AF65-F5344CB8AC3E}">
        <p14:creationId xmlns:p14="http://schemas.microsoft.com/office/powerpoint/2010/main" val="38541539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我们有两个秘密要进行计算，这两个秘密分别被分割成了</a:t>
            </a:r>
            <a:r>
              <a:rPr lang="en-US" altLang="zh-CN" dirty="0"/>
              <a:t>t</a:t>
            </a:r>
            <a:r>
              <a:rPr lang="zh-CN" altLang="en-US" dirty="0"/>
              <a:t>份，给到对应的</a:t>
            </a:r>
            <a:r>
              <a:rPr lang="en-US" altLang="zh-CN" dirty="0"/>
              <a:t>party</a:t>
            </a:r>
            <a:r>
              <a:rPr lang="zh-CN" altLang="en-US" dirty="0"/>
              <a:t>，现在我们想秘密计算</a:t>
            </a:r>
            <a:r>
              <a:rPr lang="en-US" altLang="zh-CN" dirty="0" err="1"/>
              <a:t>x+y</a:t>
            </a:r>
            <a:r>
              <a:rPr lang="zh-CN" altLang="en-US" dirty="0"/>
              <a:t>。那对于每一方，只需要在本地将自己的两个秘密的份额相加，结果就是</a:t>
            </a:r>
            <a:r>
              <a:rPr lang="en-US" altLang="zh-CN" dirty="0"/>
              <a:t>z</a:t>
            </a:r>
            <a:r>
              <a:rPr lang="zh-CN" altLang="en-US" dirty="0"/>
              <a:t>的份额</a:t>
            </a:r>
            <a:r>
              <a:rPr lang="en-US" altLang="zh-CN" dirty="0" err="1"/>
              <a:t>zi</a:t>
            </a:r>
            <a:r>
              <a:rPr lang="zh-CN" altLang="en-US" dirty="0"/>
              <a:t>。然后用</a:t>
            </a:r>
            <a:r>
              <a:rPr lang="en-US" altLang="zh-CN" dirty="0"/>
              <a:t>Shamir</a:t>
            </a:r>
            <a:r>
              <a:rPr lang="zh-CN" altLang="en-US" dirty="0"/>
              <a:t>分割的重组方法去重组这个秘密就可以得到最终的</a:t>
            </a:r>
            <a:r>
              <a:rPr lang="en-US" altLang="zh-CN" dirty="0"/>
              <a:t>z</a:t>
            </a:r>
            <a:r>
              <a:rPr lang="zh-CN" altLang="en-US" dirty="0"/>
              <a:t>。这个原理应该非常简单，简单证明一下</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60</a:t>
            </a:fld>
            <a:endParaRPr lang="zh-CN" altLang="en-US"/>
          </a:p>
        </p:txBody>
      </p:sp>
    </p:spTree>
    <p:extLst>
      <p:ext uri="{BB962C8B-B14F-4D97-AF65-F5344CB8AC3E}">
        <p14:creationId xmlns:p14="http://schemas.microsoft.com/office/powerpoint/2010/main" val="4347131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比如说我们</a:t>
            </a:r>
            <a:r>
              <a:rPr lang="en-US" altLang="zh-CN" dirty="0"/>
              <a:t>x</a:t>
            </a:r>
            <a:r>
              <a:rPr lang="zh-CN" altLang="en-US" dirty="0"/>
              <a:t>是通过</a:t>
            </a:r>
            <a:r>
              <a:rPr lang="en-US" altLang="zh-CN" dirty="0"/>
              <a:t>f</a:t>
            </a:r>
            <a:r>
              <a:rPr lang="zh-CN" altLang="en-US" dirty="0"/>
              <a:t>这个函数分享的，</a:t>
            </a:r>
            <a:r>
              <a:rPr lang="en-US" altLang="zh-CN" dirty="0"/>
              <a:t>y</a:t>
            </a:r>
            <a:r>
              <a:rPr lang="zh-CN" altLang="en-US" dirty="0"/>
              <a:t>是通过</a:t>
            </a:r>
            <a:r>
              <a:rPr lang="en-US" altLang="zh-CN" dirty="0"/>
              <a:t>g</a:t>
            </a:r>
            <a:r>
              <a:rPr lang="zh-CN" altLang="en-US" dirty="0"/>
              <a:t>这个函数分享的，（这里面大家不要在一这个自变量</a:t>
            </a:r>
            <a:r>
              <a:rPr lang="en-US" altLang="zh-CN" dirty="0" err="1"/>
              <a:t>uv</a:t>
            </a:r>
            <a:r>
              <a:rPr lang="zh-CN" altLang="en-US" dirty="0"/>
              <a:t>，这个只是一个占位符不重要，重要的是这个系数）</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61</a:t>
            </a:fld>
            <a:endParaRPr lang="zh-CN" altLang="en-US"/>
          </a:p>
        </p:txBody>
      </p:sp>
    </p:spTree>
    <p:extLst>
      <p:ext uri="{BB962C8B-B14F-4D97-AF65-F5344CB8AC3E}">
        <p14:creationId xmlns:p14="http://schemas.microsoft.com/office/powerpoint/2010/main" val="12275017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每个参与方把自己的两个份额加起来，实际上就是把这两个函数加起来，然后求了一个在某一点的值。</a:t>
            </a:r>
            <a:endParaRPr lang="en-US" altLang="zh-CN" dirty="0"/>
          </a:p>
          <a:p>
            <a:r>
              <a:rPr lang="zh-CN" altLang="en-US" dirty="0"/>
              <a:t>如果还不明白可以画函数图像</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62</a:t>
            </a:fld>
            <a:endParaRPr lang="zh-CN" altLang="en-US"/>
          </a:p>
        </p:txBody>
      </p:sp>
    </p:spTree>
    <p:extLst>
      <p:ext uri="{BB962C8B-B14F-4D97-AF65-F5344CB8AC3E}">
        <p14:creationId xmlns:p14="http://schemas.microsoft.com/office/powerpoint/2010/main" val="40442687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然后考虑和常数的乘法</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67</a:t>
            </a:fld>
            <a:endParaRPr lang="zh-CN" altLang="en-US"/>
          </a:p>
        </p:txBody>
      </p:sp>
    </p:spTree>
    <p:extLst>
      <p:ext uri="{BB962C8B-B14F-4D97-AF65-F5344CB8AC3E}">
        <p14:creationId xmlns:p14="http://schemas.microsoft.com/office/powerpoint/2010/main" val="3234776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我们假定</a:t>
            </a:r>
            <a:r>
              <a:rPr lang="en-US" altLang="zh-CN" dirty="0"/>
              <a:t>Alice</a:t>
            </a:r>
            <a:r>
              <a:rPr lang="zh-CN" altLang="en-US" dirty="0"/>
              <a:t>已经和</a:t>
            </a:r>
            <a:r>
              <a:rPr lang="en-US" altLang="zh-CN" dirty="0"/>
              <a:t>Bob</a:t>
            </a:r>
            <a:r>
              <a:rPr lang="zh-CN" altLang="en-US" dirty="0"/>
              <a:t>在要咨询的病症的大致情况有了了解，进入到具体治疗措施上。首先</a:t>
            </a:r>
            <a:r>
              <a:rPr lang="en-US" altLang="zh-CN" dirty="0"/>
              <a:t>Alice</a:t>
            </a:r>
            <a:r>
              <a:rPr lang="zh-CN" altLang="en-US" dirty="0"/>
              <a:t>会问出一个问题，</a:t>
            </a:r>
            <a:r>
              <a:rPr lang="en-US" altLang="zh-CN" dirty="0"/>
              <a:t>Bob</a:t>
            </a:r>
            <a:r>
              <a:rPr lang="zh-CN" altLang="en-US" dirty="0"/>
              <a:t>你有没有失眠？然后回准备两套回答，如果有，我的处方是怎样的，如果没有是怎样的。</a:t>
            </a:r>
            <a:r>
              <a:rPr lang="en-US" altLang="zh-CN" dirty="0"/>
              <a:t>Bob</a:t>
            </a:r>
            <a:r>
              <a:rPr lang="zh-CN" altLang="en-US" dirty="0"/>
              <a:t>会回答这个问题，然后得到答案对应的处方。</a:t>
            </a:r>
            <a:endParaRPr lang="en-US" altLang="zh-CN" dirty="0"/>
          </a:p>
          <a:p>
            <a:r>
              <a:rPr lang="en-US" altLang="zh-CN" dirty="0"/>
              <a:t>Alice</a:t>
            </a:r>
            <a:r>
              <a:rPr lang="zh-CN" altLang="en-US" dirty="0"/>
              <a:t>在这个过程中是不知道</a:t>
            </a:r>
            <a:r>
              <a:rPr lang="en-US" altLang="zh-CN" dirty="0"/>
              <a:t>Bob</a:t>
            </a:r>
            <a:r>
              <a:rPr lang="zh-CN" altLang="en-US" dirty="0"/>
              <a:t>具体回答是什么的，只是针对所有可能回答给出了处方，保证了</a:t>
            </a:r>
            <a:r>
              <a:rPr lang="en-US" altLang="zh-CN" dirty="0"/>
              <a:t>Bob</a:t>
            </a:r>
            <a:r>
              <a:rPr lang="zh-CN" altLang="en-US" dirty="0"/>
              <a:t>的隐私；</a:t>
            </a:r>
            <a:r>
              <a:rPr lang="en-US" altLang="zh-CN" dirty="0"/>
              <a:t>Bob</a:t>
            </a:r>
            <a:r>
              <a:rPr lang="zh-CN" altLang="en-US" dirty="0"/>
              <a:t>在这个过程中不知道</a:t>
            </a:r>
            <a:r>
              <a:rPr lang="en-US" altLang="zh-CN" dirty="0"/>
              <a:t>Alice</a:t>
            </a:r>
            <a:r>
              <a:rPr lang="zh-CN" altLang="en-US" dirty="0"/>
              <a:t>针对其他情况的处方是什么，保护了</a:t>
            </a:r>
            <a:r>
              <a:rPr lang="en-US" altLang="zh-CN" dirty="0"/>
              <a:t>Alice</a:t>
            </a:r>
            <a:r>
              <a:rPr lang="zh-CN" altLang="en-US" dirty="0"/>
              <a:t>的治疗理论的商业机密性</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7</a:t>
            </a:fld>
            <a:endParaRPr lang="zh-CN" altLang="en-US"/>
          </a:p>
        </p:txBody>
      </p:sp>
    </p:spTree>
    <p:extLst>
      <p:ext uri="{BB962C8B-B14F-4D97-AF65-F5344CB8AC3E}">
        <p14:creationId xmlns:p14="http://schemas.microsoft.com/office/powerpoint/2010/main" val="19227219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然后就是比较复杂的了，两个秘密值的乘法。</a:t>
            </a:r>
            <a:endParaRPr kumimoji="1" lang="en-US" altLang="zh-CN" dirty="0"/>
          </a:p>
          <a:p>
            <a:r>
              <a:rPr kumimoji="1" lang="zh-CN" altLang="en-US" dirty="0"/>
              <a:t>我们有</a:t>
            </a:r>
            <a:r>
              <a:rPr kumimoji="1" lang="en-US" altLang="zh-CN" dirty="0"/>
              <a:t>……</a:t>
            </a:r>
          </a:p>
          <a:p>
            <a:r>
              <a:rPr kumimoji="1" lang="zh-CN" altLang="en-US" dirty="0"/>
              <a:t>我们想计算</a:t>
            </a:r>
            <a:r>
              <a:rPr kumimoji="1" lang="en-US" altLang="zh-CN" dirty="0"/>
              <a:t>……</a:t>
            </a:r>
          </a:p>
          <a:p>
            <a:r>
              <a:rPr kumimoji="1" lang="zh-CN" altLang="en-US" dirty="0"/>
              <a:t>如果我们采用和</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68</a:t>
            </a:fld>
            <a:endParaRPr lang="zh-CN" altLang="en-US"/>
          </a:p>
        </p:txBody>
      </p:sp>
    </p:spTree>
    <p:extLst>
      <p:ext uri="{BB962C8B-B14F-4D97-AF65-F5344CB8AC3E}">
        <p14:creationId xmlns:p14="http://schemas.microsoft.com/office/powerpoint/2010/main" val="5536830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如果我们将自己手里的份额相乘，对应的秘密多项式就是是两个多项式乘起来。</a:t>
            </a:r>
            <a:endParaRPr kumimoji="1" lang="en-US" altLang="zh-CN" dirty="0"/>
          </a:p>
          <a:p>
            <a:r>
              <a:rPr kumimoji="1" lang="zh-CN" altLang="en-US" dirty="0"/>
              <a:t>乘起来的值是什么？可以看这个多项式。</a:t>
            </a:r>
            <a:endParaRPr kumimoji="1" lang="en-US" altLang="zh-CN" dirty="0"/>
          </a:p>
          <a:p>
            <a:r>
              <a:rPr kumimoji="1" lang="zh-CN" altLang="en-US" dirty="0"/>
              <a:t>这个时候这个多项式的次数就是</a:t>
            </a:r>
            <a:r>
              <a:rPr kumimoji="1" lang="en-US" altLang="zh-CN" dirty="0"/>
              <a:t>2t-1</a:t>
            </a:r>
            <a:r>
              <a:rPr kumimoji="1" lang="zh-CN" altLang="en-US" dirty="0"/>
              <a:t>了。注意到，这个时候我们要开始考虑参与方和阈值了。</a:t>
            </a:r>
            <a:endParaRPr kumimoji="1" lang="en-US" altLang="zh-CN" dirty="0"/>
          </a:p>
          <a:p>
            <a:r>
              <a:rPr kumimoji="1" lang="zh-CN" altLang="en-US" dirty="0"/>
              <a:t>根据拉格朗日插值，只有你点的数量大于多项式次数的时候才能用那个公式，对应也就是</a:t>
            </a:r>
            <a:r>
              <a:rPr kumimoji="1" lang="en-US" altLang="zh-CN" dirty="0"/>
              <a:t>n&gt;2t-1</a:t>
            </a:r>
          </a:p>
          <a:p>
            <a:r>
              <a:rPr kumimoji="1" lang="zh-CN" altLang="en-US" dirty="0"/>
              <a:t>这个时候你完成分享值的本地计算了，但是秘密分享的</a:t>
            </a:r>
            <a:r>
              <a:rPr kumimoji="1" lang="en-US" altLang="zh-CN" dirty="0"/>
              <a:t>threshold</a:t>
            </a:r>
            <a:r>
              <a:rPr kumimoji="1" lang="zh-CN" altLang="en-US" dirty="0"/>
              <a:t>变了，也就是说，你重建这个秘密需要更多的方了，大于阈值了，这对后续的计算非常的不好。</a:t>
            </a:r>
            <a:endParaRPr kumimoji="1" lang="en-US" altLang="zh-CN"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69</a:t>
            </a:fld>
            <a:endParaRPr lang="zh-CN" altLang="en-US"/>
          </a:p>
        </p:txBody>
      </p:sp>
    </p:spTree>
    <p:extLst>
      <p:ext uri="{BB962C8B-B14F-4D97-AF65-F5344CB8AC3E}">
        <p14:creationId xmlns:p14="http://schemas.microsoft.com/office/powerpoint/2010/main" val="34503640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FFFFFF"/>
                </a:solidFill>
                <a:effectLst/>
                <a:latin typeface="-apple-system"/>
              </a:rPr>
              <a:t>然后我们就需要解决这个问题，让这个乘积的阈值和原来加法一样。用到的方法叫做降阶。</a:t>
            </a:r>
            <a:endParaRPr lang="en-US" altLang="zh-CN" b="0" i="0" dirty="0">
              <a:solidFill>
                <a:srgbClr val="FFFFFF"/>
              </a:solidFill>
              <a:effectLst/>
              <a:latin typeface="-apple-system"/>
            </a:endParaRPr>
          </a:p>
          <a:p>
            <a:r>
              <a:rPr lang="zh-CN" altLang="en-US" b="0" i="0" dirty="0">
                <a:solidFill>
                  <a:srgbClr val="FFFFFF"/>
                </a:solidFill>
                <a:effectLst/>
                <a:latin typeface="-apple-system"/>
              </a:rPr>
              <a:t>注意：这个协议只能处理</a:t>
            </a:r>
            <a:r>
              <a:rPr lang="en-US" altLang="zh-CN" b="0" i="0" dirty="0">
                <a:solidFill>
                  <a:srgbClr val="FFFFFF"/>
                </a:solidFill>
                <a:effectLst/>
                <a:latin typeface="-apple-system"/>
              </a:rPr>
              <a:t>n&gt;=2t-1</a:t>
            </a:r>
            <a:r>
              <a:rPr lang="zh-CN" altLang="en-US" b="0" i="0" dirty="0">
                <a:solidFill>
                  <a:srgbClr val="FFFFFF"/>
                </a:solidFill>
                <a:effectLst/>
                <a:latin typeface="-apple-system"/>
              </a:rPr>
              <a:t>的情况，他只能在人数足够的情况下秘密将秘密乘法对应的多项式截断，并降阶使其</a:t>
            </a:r>
            <a:r>
              <a:rPr lang="en-US" altLang="zh-CN" b="0" i="0" dirty="0" err="1">
                <a:solidFill>
                  <a:srgbClr val="FFFFFF"/>
                </a:solidFill>
                <a:effectLst/>
                <a:latin typeface="-apple-system"/>
              </a:rPr>
              <a:t>th</a:t>
            </a:r>
            <a:endParaRPr lang="en-US" altLang="zh-CN" b="0" i="0" dirty="0">
              <a:solidFill>
                <a:srgbClr val="FFFFFF"/>
              </a:solidFill>
              <a:effectLst/>
              <a:latin typeface="-apple-system"/>
            </a:endParaRPr>
          </a:p>
          <a:p>
            <a:r>
              <a:rPr lang="zh-CN" altLang="en-US" b="0" i="0" dirty="0">
                <a:solidFill>
                  <a:srgbClr val="FFFFFF"/>
                </a:solidFill>
                <a:effectLst/>
                <a:latin typeface="-apple-system"/>
              </a:rPr>
              <a:t>也就是说这个协议并不能实现在</a:t>
            </a:r>
            <a:r>
              <a:rPr lang="en-US" altLang="zh-CN" b="0" i="0" dirty="0">
                <a:solidFill>
                  <a:srgbClr val="FFFFFF"/>
                </a:solidFill>
                <a:effectLst/>
                <a:latin typeface="-apple-system"/>
              </a:rPr>
              <a:t>n&lt;2t-1</a:t>
            </a:r>
            <a:r>
              <a:rPr lang="zh-CN" altLang="en-US" b="0" i="0" dirty="0">
                <a:solidFill>
                  <a:srgbClr val="FFFFFF"/>
                </a:solidFill>
                <a:effectLst/>
                <a:latin typeface="-apple-system"/>
              </a:rPr>
              <a:t>的情况下的秘密乘法。</a:t>
            </a:r>
            <a:r>
              <a:rPr lang="en-US" altLang="zh-CN" b="0" i="0" dirty="0" err="1">
                <a:solidFill>
                  <a:srgbClr val="FFFFFF"/>
                </a:solidFill>
                <a:effectLst/>
                <a:latin typeface="-apple-system"/>
              </a:rPr>
              <a:t>reshold</a:t>
            </a:r>
            <a:r>
              <a:rPr lang="zh-CN" altLang="en-US" b="0" i="0" dirty="0">
                <a:solidFill>
                  <a:srgbClr val="FFFFFF"/>
                </a:solidFill>
                <a:effectLst/>
                <a:latin typeface="-apple-system"/>
              </a:rPr>
              <a:t>值与他的因子多项式相同</a:t>
            </a:r>
            <a:endParaRPr lang="zh-CN" altLang="en-US"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70</a:t>
            </a:fld>
            <a:endParaRPr lang="zh-CN" altLang="en-US"/>
          </a:p>
        </p:txBody>
      </p:sp>
    </p:spTree>
    <p:extLst>
      <p:ext uri="{BB962C8B-B14F-4D97-AF65-F5344CB8AC3E}">
        <p14:creationId xmlns:p14="http://schemas.microsoft.com/office/powerpoint/2010/main" val="37183149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然后看他怎么做的。注意从这里开始我们要考虑份额</a:t>
            </a:r>
            <a:r>
              <a:rPr kumimoji="1" lang="en-US" altLang="zh-CN" dirty="0"/>
              <a:t>t</a:t>
            </a:r>
            <a:r>
              <a:rPr kumimoji="1" lang="zh-CN" altLang="en-US" dirty="0"/>
              <a:t>和参与方</a:t>
            </a:r>
            <a:r>
              <a:rPr kumimoji="1" lang="en-US" altLang="zh-CN" dirty="0"/>
              <a:t>n</a:t>
            </a:r>
            <a:r>
              <a:rPr kumimoji="1" lang="zh-CN" altLang="en-US" dirty="0"/>
              <a:t>数量的区别了。</a:t>
            </a:r>
            <a:endParaRPr kumimoji="1" lang="en-US" altLang="zh-CN" dirty="0"/>
          </a:p>
          <a:p>
            <a:r>
              <a:rPr kumimoji="1" lang="zh-CN" altLang="en-US" dirty="0"/>
              <a:t>这里</a:t>
            </a:r>
            <a:r>
              <a:rPr kumimoji="1" lang="en-US" altLang="zh-CN" dirty="0" err="1"/>
              <a:t>i</a:t>
            </a:r>
            <a:r>
              <a:rPr kumimoji="1" lang="zh-CN" altLang="en-US" dirty="0"/>
              <a:t>的范围是</a:t>
            </a:r>
            <a:r>
              <a:rPr kumimoji="1" lang="en-US" altLang="zh-CN" dirty="0"/>
              <a:t>1</a:t>
            </a:r>
            <a:r>
              <a:rPr kumimoji="1" lang="zh-CN" altLang="en-US" dirty="0"/>
              <a:t>到</a:t>
            </a:r>
            <a:r>
              <a:rPr kumimoji="1" lang="en-US" altLang="zh-CN" dirty="0"/>
              <a:t>n</a:t>
            </a:r>
            <a:r>
              <a:rPr kumimoji="1" lang="zh-CN" altLang="en-US" dirty="0"/>
              <a:t>。对于每一个方，自己手里拿到两个希望计算乘积的秘密分享值。然后相乘</a:t>
            </a:r>
            <a:endParaRPr kumimoji="1" lang="en-US" altLang="zh-CN" dirty="0"/>
          </a:p>
          <a:p>
            <a:r>
              <a:rPr kumimoji="1" lang="zh-CN" altLang="en-US" dirty="0"/>
              <a:t>这样，就像我们刚刚所说，对应的秘密多项式是一个高次的，次数为</a:t>
            </a:r>
            <a:r>
              <a:rPr kumimoji="1" lang="en-US" altLang="zh-CN" dirty="0"/>
              <a:t>2t-1</a:t>
            </a:r>
            <a:r>
              <a:rPr kumimoji="1" lang="zh-CN" altLang="en-US" dirty="0"/>
              <a:t>的</a:t>
            </a:r>
            <a:endParaRPr kumimoji="1" lang="en-US" altLang="zh-CN" dirty="0"/>
          </a:p>
          <a:p>
            <a:r>
              <a:rPr kumimoji="1" lang="zh-CN" altLang="en-US" dirty="0"/>
              <a:t>我们去定义这样一个低次的多项式为高次的“截断”，在前</a:t>
            </a:r>
            <a:r>
              <a:rPr kumimoji="1" lang="en-US" altLang="zh-CN" dirty="0"/>
              <a:t>t-1</a:t>
            </a:r>
            <a:r>
              <a:rPr kumimoji="1" lang="zh-CN" altLang="en-US" dirty="0"/>
              <a:t>次对应的系数和</a:t>
            </a:r>
            <a:r>
              <a:rPr kumimoji="1" lang="en-US" altLang="zh-CN" dirty="0"/>
              <a:t>h</a:t>
            </a:r>
            <a:r>
              <a:rPr kumimoji="1" lang="zh-CN" altLang="en-US" dirty="0"/>
              <a:t>相同。这样，如果我们能重新在不解密这个</a:t>
            </a:r>
            <a:r>
              <a:rPr kumimoji="1" lang="en-US" altLang="zh-CN" dirty="0"/>
              <a:t>k</a:t>
            </a:r>
            <a:r>
              <a:rPr kumimoji="1" lang="zh-CN" altLang="en-US" dirty="0"/>
              <a:t>的情况下重新</a:t>
            </a:r>
            <a:r>
              <a:rPr kumimoji="1" lang="en-US" altLang="zh-CN" dirty="0"/>
              <a:t>share</a:t>
            </a:r>
            <a:r>
              <a:rPr kumimoji="1" lang="zh-CN" altLang="en-US" dirty="0"/>
              <a:t> </a:t>
            </a:r>
            <a:r>
              <a:rPr kumimoji="1" lang="en-US" altLang="zh-CN" dirty="0"/>
              <a:t>k</a:t>
            </a:r>
            <a:r>
              <a:rPr kumimoji="1" lang="zh-CN" altLang="en-US" dirty="0"/>
              <a:t>，让所有人的份额重建之后对应的这个多项式是</a:t>
            </a:r>
            <a:r>
              <a:rPr kumimoji="1" lang="en-US" altLang="zh-CN" dirty="0"/>
              <a:t>k</a:t>
            </a:r>
            <a:r>
              <a:rPr kumimoji="1" lang="zh-CN" altLang="en-US" dirty="0"/>
              <a:t>，就能完成降阶</a:t>
            </a:r>
            <a:endParaRPr kumimoji="1" lang="en-US" altLang="zh-CN" dirty="0"/>
          </a:p>
          <a:p>
            <a:r>
              <a:rPr kumimoji="1" lang="zh-CN" altLang="en-US" dirty="0"/>
              <a:t>如果我们能找到这个新份额</a:t>
            </a:r>
            <a:r>
              <a:rPr kumimoji="1" lang="en-US" altLang="zh-CN" dirty="0"/>
              <a:t>r</a:t>
            </a:r>
            <a:r>
              <a:rPr kumimoji="1" lang="zh-CN" altLang="en-US" dirty="0"/>
              <a:t>和原来的份额</a:t>
            </a:r>
            <a:r>
              <a:rPr kumimoji="1" lang="en-US" altLang="zh-CN" dirty="0"/>
              <a:t>s</a:t>
            </a:r>
            <a:r>
              <a:rPr kumimoji="1" lang="zh-CN" altLang="en-US" dirty="0"/>
              <a:t>之间的关系就好了。</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71</a:t>
            </a:fld>
            <a:endParaRPr lang="zh-CN" altLang="en-US"/>
          </a:p>
        </p:txBody>
      </p:sp>
    </p:spTree>
    <p:extLst>
      <p:ext uri="{BB962C8B-B14F-4D97-AF65-F5344CB8AC3E}">
        <p14:creationId xmlns:p14="http://schemas.microsoft.com/office/powerpoint/2010/main" val="27519259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然而我们恰好有一个关系。是这样的：这个</a:t>
            </a:r>
            <a:r>
              <a:rPr kumimoji="1" lang="en-US" altLang="zh-CN" dirty="0"/>
              <a:t>s</a:t>
            </a:r>
            <a:r>
              <a:rPr kumimoji="1" lang="zh-CN" altLang="en-US" dirty="0"/>
              <a:t>是所有人</a:t>
            </a:r>
            <a:r>
              <a:rPr kumimoji="1" lang="en-US" altLang="zh-CN" dirty="0"/>
              <a:t>n</a:t>
            </a:r>
            <a:r>
              <a:rPr kumimoji="1" lang="zh-CN" altLang="en-US" dirty="0"/>
              <a:t>个份额组成的向量，</a:t>
            </a:r>
            <a:r>
              <a:rPr kumimoji="1" lang="en-US" altLang="zh-CN" dirty="0"/>
              <a:t>r</a:t>
            </a:r>
            <a:r>
              <a:rPr kumimoji="1" lang="zh-CN" altLang="en-US" dirty="0"/>
              <a:t>是新的降阶之后的多项式进行</a:t>
            </a:r>
            <a:r>
              <a:rPr kumimoji="1" lang="en-US" altLang="zh-CN" dirty="0" err="1"/>
              <a:t>shamir</a:t>
            </a:r>
            <a:r>
              <a:rPr kumimoji="1" lang="zh-CN" altLang="en-US" dirty="0"/>
              <a:t>分享之后，所有人的份额组成的多项式。</a:t>
            </a:r>
            <a:endParaRPr kumimoji="1" lang="en-US" altLang="zh-CN" dirty="0"/>
          </a:p>
          <a:p>
            <a:r>
              <a:rPr kumimoji="1" lang="en-US" altLang="zh-CN" dirty="0"/>
              <a:t>S</a:t>
            </a:r>
            <a:r>
              <a:rPr kumimoji="1" lang="zh-CN" altLang="en-US" dirty="0"/>
              <a:t>对应的多项式最高次是</a:t>
            </a:r>
            <a:r>
              <a:rPr kumimoji="1" lang="en-US" altLang="zh-CN" dirty="0"/>
              <a:t>2t-1</a:t>
            </a:r>
            <a:r>
              <a:rPr kumimoji="1" lang="zh-CN" altLang="en-US" dirty="0"/>
              <a:t>，</a:t>
            </a:r>
            <a:r>
              <a:rPr kumimoji="1" lang="en-US" altLang="zh-CN" dirty="0"/>
              <a:t>r</a:t>
            </a:r>
            <a:r>
              <a:rPr kumimoji="1" lang="zh-CN" altLang="en-US" dirty="0"/>
              <a:t>对应的多项式最高次是</a:t>
            </a:r>
            <a:r>
              <a:rPr kumimoji="1" lang="en-US" altLang="zh-CN" dirty="0"/>
              <a:t>t-1</a:t>
            </a:r>
          </a:p>
          <a:p>
            <a:r>
              <a:rPr kumimoji="1" lang="zh-CN" altLang="en-US" dirty="0"/>
              <a:t>然后就有一个矩阵</a:t>
            </a:r>
            <a:r>
              <a:rPr kumimoji="1" lang="en-US" altLang="zh-CN" dirty="0"/>
              <a:t>A</a:t>
            </a:r>
            <a:r>
              <a:rPr kumimoji="1" lang="zh-CN" altLang="en-US" dirty="0"/>
              <a:t>满足：</a:t>
            </a:r>
            <a:endParaRPr kumimoji="1" lang="en-US" altLang="zh-CN" dirty="0"/>
          </a:p>
          <a:p>
            <a:r>
              <a:rPr kumimoji="1" lang="zh-CN" altLang="en-US" dirty="0"/>
              <a:t>能帮我们完成降次、重新分配份额的操作，相当于乘法就能完成了。</a:t>
            </a:r>
            <a:endParaRPr kumimoji="1" lang="en-US" altLang="zh-CN" dirty="0"/>
          </a:p>
          <a:p>
            <a:r>
              <a:rPr kumimoji="1" lang="zh-CN" altLang="en-US" dirty="0"/>
              <a:t>其实到这里协议内容就差不多结束了，接下来就是</a:t>
            </a:r>
            <a:r>
              <a:rPr kumimoji="1" lang="en-US" altLang="zh-CN" dirty="0"/>
              <a:t>A</a:t>
            </a:r>
            <a:r>
              <a:rPr kumimoji="1" lang="zh-CN" altLang="en-US" dirty="0"/>
              <a:t>具体是什么值了，找</a:t>
            </a:r>
            <a:r>
              <a:rPr kumimoji="1" lang="en-US" altLang="zh-CN" dirty="0"/>
              <a:t>A</a:t>
            </a:r>
            <a:r>
              <a:rPr kumimoji="1" lang="zh-CN" altLang="en-US" dirty="0"/>
              <a:t>的这个过程也就是证明过程，大家可以选择性听</a:t>
            </a:r>
            <a:endParaRPr kumimoji="1" lang="en-US" altLang="zh-CN" dirty="0"/>
          </a:p>
          <a:p>
            <a:endParaRPr kumimoji="1" lang="en-US" altLang="zh-CN" dirty="0"/>
          </a:p>
          <a:p>
            <a:r>
              <a:rPr kumimoji="1" lang="zh-CN" altLang="en-US" dirty="0"/>
              <a:t>接下来我们会说这个</a:t>
            </a:r>
            <a:r>
              <a:rPr kumimoji="1" lang="en-US" altLang="zh-CN" dirty="0"/>
              <a:t>A</a:t>
            </a:r>
            <a:r>
              <a:rPr kumimoji="1" lang="zh-CN" altLang="en-US" dirty="0"/>
              <a:t>是怎么找到的</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72</a:t>
            </a:fld>
            <a:endParaRPr lang="zh-CN" altLang="en-US"/>
          </a:p>
        </p:txBody>
      </p:sp>
    </p:spTree>
    <p:extLst>
      <p:ext uri="{BB962C8B-B14F-4D97-AF65-F5344CB8AC3E}">
        <p14:creationId xmlns:p14="http://schemas.microsoft.com/office/powerpoint/2010/main" val="8742157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a:t>
            </a:r>
          </a:p>
          <a:p>
            <a:r>
              <a:rPr kumimoji="1" lang="en-US" altLang="zh-CN" dirty="0"/>
              <a:t>K</a:t>
            </a:r>
          </a:p>
          <a:p>
            <a:r>
              <a:rPr kumimoji="1" lang="en-US" altLang="zh-CN" dirty="0"/>
              <a:t>B</a:t>
            </a:r>
            <a:r>
              <a:rPr kumimoji="1" lang="zh-CN" altLang="en-US" dirty="0"/>
              <a:t> 注意上标是代表这个是谁分享出去的分享值，下标是分享给谁的</a:t>
            </a:r>
            <a:endParaRPr kumimoji="1" lang="en-US" altLang="zh-CN" dirty="0"/>
          </a:p>
          <a:p>
            <a:r>
              <a:rPr kumimoji="1" lang="zh-CN" altLang="en-US" dirty="0"/>
              <a:t>每一列来源于同一个人的输入 注意</a:t>
            </a:r>
            <a:r>
              <a:rPr kumimoji="1" lang="en-US" altLang="zh-CN" dirty="0"/>
              <a:t>alpha</a:t>
            </a:r>
            <a:r>
              <a:rPr kumimoji="1" lang="zh-CN" altLang="en-US" dirty="0"/>
              <a:t>是什么？</a:t>
            </a:r>
            <a:endParaRPr kumimoji="1" lang="en-US" altLang="zh-CN" dirty="0"/>
          </a:p>
          <a:p>
            <a:r>
              <a:rPr kumimoji="1" lang="zh-CN" altLang="en-US" dirty="0"/>
              <a:t>上标是次数</a:t>
            </a:r>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73</a:t>
            </a:fld>
            <a:endParaRPr lang="zh-CN" altLang="en-US"/>
          </a:p>
        </p:txBody>
      </p:sp>
    </p:spTree>
    <p:extLst>
      <p:ext uri="{BB962C8B-B14F-4D97-AF65-F5344CB8AC3E}">
        <p14:creationId xmlns:p14="http://schemas.microsoft.com/office/powerpoint/2010/main" val="33161836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然后计算矩阵</a:t>
            </a:r>
            <a:r>
              <a:rPr kumimoji="1" lang="en-US" altLang="zh-CN" dirty="0"/>
              <a:t>S</a:t>
            </a:r>
            <a:endParaRPr kumimoji="1" lang="zh-CN" altLang="en-US"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74</a:t>
            </a:fld>
            <a:endParaRPr lang="zh-CN" altLang="en-US"/>
          </a:p>
        </p:txBody>
      </p:sp>
    </p:spTree>
    <p:extLst>
      <p:ext uri="{BB962C8B-B14F-4D97-AF65-F5344CB8AC3E}">
        <p14:creationId xmlns:p14="http://schemas.microsoft.com/office/powerpoint/2010/main" val="33031239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对</a:t>
            </a:r>
            <a:r>
              <a:rPr kumimoji="1" lang="en-US" altLang="zh-CN" dirty="0"/>
              <a:t>H</a:t>
            </a:r>
            <a:r>
              <a:rPr kumimoji="1" lang="zh-CN" altLang="en-US" dirty="0"/>
              <a:t>进行投影</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75</a:t>
            </a:fld>
            <a:endParaRPr lang="zh-CN" altLang="en-US"/>
          </a:p>
        </p:txBody>
      </p:sp>
    </p:spTree>
    <p:extLst>
      <p:ext uri="{BB962C8B-B14F-4D97-AF65-F5344CB8AC3E}">
        <p14:creationId xmlns:p14="http://schemas.microsoft.com/office/powerpoint/2010/main" val="601427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注意左边这个和上个向量的区别</a:t>
            </a:r>
            <a:r>
              <a:rPr kumimoji="1" lang="en-US" altLang="zh-CN" dirty="0"/>
              <a:t>K</a:t>
            </a:r>
            <a:r>
              <a:rPr kumimoji="1" lang="zh-CN" altLang="en-US" dirty="0"/>
              <a:t>是截断多项式对应的向量</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76</a:t>
            </a:fld>
            <a:endParaRPr lang="zh-CN" altLang="en-US"/>
          </a:p>
        </p:txBody>
      </p:sp>
    </p:spTree>
    <p:extLst>
      <p:ext uri="{BB962C8B-B14F-4D97-AF65-F5344CB8AC3E}">
        <p14:creationId xmlns:p14="http://schemas.microsoft.com/office/powerpoint/2010/main" val="15290024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总结一下整个降阶的过程</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78</a:t>
            </a:fld>
            <a:endParaRPr lang="zh-CN" altLang="en-US"/>
          </a:p>
        </p:txBody>
      </p:sp>
    </p:spTree>
    <p:extLst>
      <p:ext uri="{BB962C8B-B14F-4D97-AF65-F5344CB8AC3E}">
        <p14:creationId xmlns:p14="http://schemas.microsoft.com/office/powerpoint/2010/main" val="1771120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如何完成这样一个过程？先讲思路。基础的</a:t>
            </a:r>
            <a:r>
              <a:rPr lang="en-US" altLang="zh-CN" dirty="0"/>
              <a:t>OT</a:t>
            </a:r>
            <a:r>
              <a:rPr lang="zh-CN" altLang="en-US" dirty="0"/>
              <a:t>协议是基于公钥密码体制的。回顾一下公钥密码体制，一方拥有公钥和私钥，别人用自己公钥加密的信息只能由自己的私钥解密。</a:t>
            </a:r>
            <a:endParaRPr lang="en-US" altLang="zh-CN" dirty="0"/>
          </a:p>
          <a:p>
            <a:r>
              <a:rPr lang="zh-CN" altLang="en-US" dirty="0"/>
              <a:t>另外值得一提的是，解密的过程本身不会指示解密的正确性，揭密者只能通过结果去推断。换句话说，如果被加密的信息是个无意义的字符串，而且揭密者也不知道自己用的密钥是不是正确的，那么他就不会知道解密结果的正确与否。</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8</a:t>
            </a:fld>
            <a:endParaRPr lang="zh-CN" altLang="en-US"/>
          </a:p>
        </p:txBody>
      </p:sp>
    </p:spTree>
    <p:extLst>
      <p:ext uri="{BB962C8B-B14F-4D97-AF65-F5344CB8AC3E}">
        <p14:creationId xmlns:p14="http://schemas.microsoft.com/office/powerpoint/2010/main" val="9686967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但是！有一个问题，这个是安全的吗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79</a:t>
            </a:fld>
            <a:endParaRPr lang="zh-CN" altLang="en-US"/>
          </a:p>
        </p:txBody>
      </p:sp>
    </p:spTree>
    <p:extLst>
      <p:ext uri="{BB962C8B-B14F-4D97-AF65-F5344CB8AC3E}">
        <p14:creationId xmlns:p14="http://schemas.microsoft.com/office/powerpoint/2010/main" val="40325881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解决这个问题：用到另一个方法：随机化</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80</a:t>
            </a:fld>
            <a:endParaRPr lang="zh-CN" altLang="en-US"/>
          </a:p>
        </p:txBody>
      </p:sp>
    </p:spTree>
    <p:extLst>
      <p:ext uri="{BB962C8B-B14F-4D97-AF65-F5344CB8AC3E}">
        <p14:creationId xmlns:p14="http://schemas.microsoft.com/office/powerpoint/2010/main" val="35269860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和之前</a:t>
            </a:r>
            <a:r>
              <a:rPr kumimoji="1" lang="en-US" altLang="zh-CN" dirty="0"/>
              <a:t>GMW</a:t>
            </a:r>
            <a:r>
              <a:rPr kumimoji="1" lang="zh-CN" altLang="en-US" dirty="0"/>
              <a:t>的一样，这个是采用加性共享的，只不过在布尔电路中共享的是比特，在这里共享的是数值</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84</a:t>
            </a:fld>
            <a:endParaRPr lang="zh-CN" altLang="en-US"/>
          </a:p>
        </p:txBody>
      </p:sp>
    </p:spTree>
    <p:extLst>
      <p:ext uri="{BB962C8B-B14F-4D97-AF65-F5344CB8AC3E}">
        <p14:creationId xmlns:p14="http://schemas.microsoft.com/office/powerpoint/2010/main" val="40302907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加法的计算非常简单，可以本地完成</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85</a:t>
            </a:fld>
            <a:endParaRPr lang="zh-CN" altLang="en-US"/>
          </a:p>
        </p:txBody>
      </p:sp>
    </p:spTree>
    <p:extLst>
      <p:ext uri="{BB962C8B-B14F-4D97-AF65-F5344CB8AC3E}">
        <p14:creationId xmlns:p14="http://schemas.microsoft.com/office/powerpoint/2010/main" val="23655995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乘法的要稍微复杂一点，需要用到一个这样的三元组</a:t>
            </a:r>
            <a:endParaRPr kumimoji="1" lang="en-US" altLang="zh-CN" dirty="0"/>
          </a:p>
          <a:p>
            <a:r>
              <a:rPr kumimoji="1" lang="zh-CN" altLang="en-US" dirty="0"/>
              <a:t>让方括号代表分享值</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86</a:t>
            </a:fld>
            <a:endParaRPr lang="zh-CN" altLang="en-US"/>
          </a:p>
        </p:txBody>
      </p:sp>
    </p:spTree>
    <p:extLst>
      <p:ext uri="{BB962C8B-B14F-4D97-AF65-F5344CB8AC3E}">
        <p14:creationId xmlns:p14="http://schemas.microsoft.com/office/powerpoint/2010/main" val="16414290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我们想要计算两个秘密的乘积，需要用到一个乘法三元组，这个三元组是预先生成并分配的。</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87</a:t>
            </a:fld>
            <a:endParaRPr lang="zh-CN" altLang="en-US"/>
          </a:p>
        </p:txBody>
      </p:sp>
    </p:spTree>
    <p:extLst>
      <p:ext uri="{BB962C8B-B14F-4D97-AF65-F5344CB8AC3E}">
        <p14:creationId xmlns:p14="http://schemas.microsoft.com/office/powerpoint/2010/main" val="966100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可以检验一下是不是相等</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91</a:t>
            </a:fld>
            <a:endParaRPr lang="zh-CN" altLang="en-US"/>
          </a:p>
        </p:txBody>
      </p:sp>
    </p:spTree>
    <p:extLst>
      <p:ext uri="{BB962C8B-B14F-4D97-AF65-F5344CB8AC3E}">
        <p14:creationId xmlns:p14="http://schemas.microsoft.com/office/powerpoint/2010/main" val="20762804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这里我们只选一个作为示例</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92</a:t>
            </a:fld>
            <a:endParaRPr lang="zh-CN" altLang="en-US"/>
          </a:p>
        </p:txBody>
      </p:sp>
    </p:spTree>
    <p:extLst>
      <p:ext uri="{BB962C8B-B14F-4D97-AF65-F5344CB8AC3E}">
        <p14:creationId xmlns:p14="http://schemas.microsoft.com/office/powerpoint/2010/main" val="32240952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a:p>
            <a:r>
              <a:rPr kumimoji="1" lang="zh-CN" altLang="en-US" dirty="0"/>
              <a:t>问题就简化为：两个人各拥有一个秘密，现在想要秘密求乘积并重新分配成分享值</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93</a:t>
            </a:fld>
            <a:endParaRPr lang="zh-CN" altLang="en-US"/>
          </a:p>
        </p:txBody>
      </p:sp>
    </p:spTree>
    <p:extLst>
      <p:ext uri="{BB962C8B-B14F-4D97-AF65-F5344CB8AC3E}">
        <p14:creationId xmlns:p14="http://schemas.microsoft.com/office/powerpoint/2010/main" val="31413187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C-OT (</a:t>
            </a:r>
            <a:r>
              <a:rPr kumimoji="1" lang="en-US" altLang="zh-CN" dirty="0" err="1"/>
              <a:t>l,l</a:t>
            </a:r>
            <a:r>
              <a:rPr kumimoji="1" lang="en-US" altLang="zh-CN" dirty="0"/>
              <a:t>)</a:t>
            </a:r>
            <a:r>
              <a:rPr kumimoji="1" lang="zh-CN" altLang="en-US" dirty="0"/>
              <a:t>的意思是</a:t>
            </a:r>
            <a:r>
              <a:rPr kumimoji="1" lang="en-US" altLang="zh-CN" dirty="0"/>
              <a:t>l</a:t>
            </a:r>
            <a:r>
              <a:rPr kumimoji="1" lang="zh-CN" altLang="en-US" dirty="0"/>
              <a:t>次</a:t>
            </a:r>
            <a:r>
              <a:rPr kumimoji="1" lang="en-US" altLang="zh-CN" dirty="0"/>
              <a:t>C-OT</a:t>
            </a:r>
            <a:r>
              <a:rPr kumimoji="1" lang="zh-CN" altLang="en-US" dirty="0"/>
              <a:t>，每次</a:t>
            </a:r>
            <a:r>
              <a:rPr kumimoji="1" lang="en-US" altLang="zh-CN" dirty="0"/>
              <a:t>OT</a:t>
            </a:r>
            <a:r>
              <a:rPr kumimoji="1" lang="zh-CN" altLang="en-US" dirty="0"/>
              <a:t>传输的数据长度为</a:t>
            </a:r>
            <a:r>
              <a:rPr kumimoji="1" lang="en-US" altLang="zh-CN" dirty="0"/>
              <a:t>l</a:t>
            </a:r>
          </a:p>
          <a:p>
            <a:r>
              <a:rPr kumimoji="1" lang="zh-CN" altLang="en-US" dirty="0"/>
              <a:t>在第</a:t>
            </a:r>
            <a:r>
              <a:rPr kumimoji="1" lang="en-US" altLang="zh-CN" dirty="0" err="1"/>
              <a:t>i</a:t>
            </a:r>
            <a:r>
              <a:rPr kumimoji="1" lang="zh-CN" altLang="en-US" dirty="0"/>
              <a:t>次，</a:t>
            </a:r>
            <a:r>
              <a:rPr kumimoji="1" lang="en-US" altLang="zh-CN" dirty="0"/>
              <a:t>p1</a:t>
            </a:r>
            <a:r>
              <a:rPr kumimoji="1" lang="zh-CN" altLang="en-US" dirty="0"/>
              <a:t>作为</a:t>
            </a:r>
            <a:r>
              <a:rPr kumimoji="1" lang="en-US" altLang="zh-CN" dirty="0"/>
              <a:t>receiver</a:t>
            </a:r>
            <a:r>
              <a:rPr kumimoji="1" lang="zh-CN" altLang="en-US" dirty="0"/>
              <a:t>，每次做选择，每次的选择比特是自己的输入</a:t>
            </a:r>
            <a:r>
              <a:rPr kumimoji="1" lang="en-US" altLang="zh-CN" dirty="0"/>
              <a:t>y</a:t>
            </a:r>
            <a:r>
              <a:rPr kumimoji="1" lang="zh-CN" altLang="en-US" dirty="0"/>
              <a:t>中的第</a:t>
            </a:r>
            <a:r>
              <a:rPr kumimoji="1" lang="en-US" altLang="zh-CN" dirty="0" err="1"/>
              <a:t>i</a:t>
            </a:r>
            <a:r>
              <a:rPr kumimoji="1" lang="zh-CN" altLang="en-US" dirty="0"/>
              <a:t>个比特</a:t>
            </a:r>
            <a:endParaRPr kumimoji="1" lang="en-US" altLang="zh-CN" dirty="0"/>
          </a:p>
          <a:p>
            <a:r>
              <a:rPr kumimoji="1" lang="en-US" altLang="zh-CN" dirty="0"/>
              <a:t>P0</a:t>
            </a:r>
            <a:r>
              <a:rPr kumimoji="1" lang="zh-CN" altLang="en-US" dirty="0"/>
              <a:t>作为</a:t>
            </a:r>
            <a:r>
              <a:rPr kumimoji="1" lang="en-US" altLang="zh-CN" dirty="0"/>
              <a:t>sender</a:t>
            </a:r>
            <a:r>
              <a:rPr kumimoji="1" lang="zh-CN" altLang="en-US" dirty="0"/>
              <a:t>，每次向</a:t>
            </a:r>
            <a:r>
              <a:rPr kumimoji="1" lang="en-US" altLang="zh-CN" dirty="0"/>
              <a:t>p1</a:t>
            </a:r>
            <a:r>
              <a:rPr kumimoji="1" lang="zh-CN" altLang="en-US" dirty="0"/>
              <a:t>发送的值是一个</a:t>
            </a:r>
            <a:r>
              <a:rPr kumimoji="1" lang="en-US" altLang="zh-CN" dirty="0"/>
              <a:t>correlation</a:t>
            </a:r>
            <a:r>
              <a:rPr kumimoji="1" lang="zh-CN" altLang="en-US" dirty="0"/>
              <a:t> </a:t>
            </a:r>
            <a:r>
              <a:rPr kumimoji="1" lang="en-US" altLang="zh-CN" dirty="0"/>
              <a:t>function</a:t>
            </a:r>
            <a:r>
              <a:rPr kumimoji="1" lang="zh-CN" altLang="en-US" dirty="0"/>
              <a:t>的值。大家如果不知道的可以不用关心</a:t>
            </a:r>
            <a:r>
              <a:rPr kumimoji="1" lang="en-US" altLang="zh-CN" dirty="0"/>
              <a:t>correlation</a:t>
            </a:r>
            <a:r>
              <a:rPr kumimoji="1" lang="zh-CN" altLang="en-US" dirty="0"/>
              <a:t> </a:t>
            </a:r>
            <a:r>
              <a:rPr kumimoji="1" lang="en-US" altLang="zh-CN" dirty="0"/>
              <a:t>function</a:t>
            </a:r>
            <a:r>
              <a:rPr kumimoji="1" lang="zh-CN" altLang="en-US" dirty="0"/>
              <a:t>是什么，可以理解为函数</a:t>
            </a:r>
            <a:r>
              <a:rPr kumimoji="1" lang="en-US" altLang="zh-CN" dirty="0"/>
              <a:t>f</a:t>
            </a:r>
            <a:r>
              <a:rPr kumimoji="1" lang="zh-CN" altLang="en-US" dirty="0"/>
              <a:t>是</a:t>
            </a:r>
            <a:r>
              <a:rPr kumimoji="1" lang="en-US" altLang="zh-CN" dirty="0"/>
              <a:t>sender</a:t>
            </a:r>
            <a:r>
              <a:rPr kumimoji="1" lang="zh-CN" altLang="en-US" dirty="0"/>
              <a:t>的两个</a:t>
            </a:r>
            <a:r>
              <a:rPr kumimoji="1" lang="en-US" altLang="zh-CN" dirty="0"/>
              <a:t>input</a:t>
            </a:r>
            <a:r>
              <a:rPr kumimoji="1" lang="zh-CN" altLang="en-US" dirty="0"/>
              <a:t>之间的关系</a:t>
            </a:r>
            <a:endParaRPr kumimoji="1" lang="en-US" altLang="zh-CN" dirty="0"/>
          </a:p>
          <a:p>
            <a:r>
              <a:rPr kumimoji="1" lang="zh-CN" altLang="en-US" dirty="0"/>
              <a:t>每一轮</a:t>
            </a:r>
            <a:r>
              <a:rPr kumimoji="1" lang="en-US" altLang="zh-CN" dirty="0"/>
              <a:t>sender</a:t>
            </a:r>
            <a:r>
              <a:rPr kumimoji="1" lang="zh-CN" altLang="en-US" dirty="0"/>
              <a:t>也就是</a:t>
            </a:r>
            <a:r>
              <a:rPr kumimoji="1" lang="en-US" altLang="zh-CN" dirty="0"/>
              <a:t>p0</a:t>
            </a:r>
            <a:r>
              <a:rPr kumimoji="1" lang="zh-CN" altLang="en-US" dirty="0"/>
              <a:t>会随机取一个</a:t>
            </a:r>
            <a:r>
              <a:rPr kumimoji="1" lang="en-US" altLang="zh-CN" dirty="0"/>
              <a:t>si0</a:t>
            </a:r>
            <a:r>
              <a:rPr kumimoji="1" lang="zh-CN" altLang="en-US" dirty="0"/>
              <a:t>作为候选，另一个</a:t>
            </a:r>
            <a:r>
              <a:rPr kumimoji="1" lang="en-US" altLang="zh-CN" dirty="0"/>
              <a:t>si1</a:t>
            </a:r>
            <a:r>
              <a:rPr kumimoji="1" lang="zh-CN" altLang="en-US" dirty="0"/>
              <a:t>就是把</a:t>
            </a:r>
            <a:r>
              <a:rPr kumimoji="1" lang="en-US" altLang="zh-CN" dirty="0"/>
              <a:t>si0</a:t>
            </a:r>
            <a:r>
              <a:rPr kumimoji="1" lang="zh-CN" altLang="en-US" dirty="0"/>
              <a:t>放到</a:t>
            </a:r>
            <a:r>
              <a:rPr kumimoji="1" lang="en-US" altLang="zh-CN" dirty="0"/>
              <a:t>f</a:t>
            </a:r>
            <a:r>
              <a:rPr kumimoji="1" lang="zh-CN" altLang="en-US" dirty="0"/>
              <a:t>里</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691849B0-8A7E-46B3-ACEB-9DFEDA44B186}" type="slidenum">
              <a:rPr lang="zh-CN" altLang="en-US" smtClean="0"/>
              <a:t>94</a:t>
            </a:fld>
            <a:endParaRPr lang="zh-CN" altLang="en-US"/>
          </a:p>
        </p:txBody>
      </p:sp>
    </p:spTree>
    <p:extLst>
      <p:ext uri="{BB962C8B-B14F-4D97-AF65-F5344CB8AC3E}">
        <p14:creationId xmlns:p14="http://schemas.microsoft.com/office/powerpoint/2010/main" val="2757307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我们来做一些</a:t>
            </a:r>
            <a:r>
              <a:rPr kumimoji="1" lang="en-US" altLang="zh-CN" dirty="0"/>
              <a:t>preliminaries</a:t>
            </a:r>
            <a:r>
              <a:rPr kumimoji="1" lang="zh-CN" altLang="en-US" dirty="0"/>
              <a:t>。我们让这个黑色的锁代表公钥加密操作，黑色的钥匙代表用对应的私钥解密操作。让白色的锁代表隐藏信息的操作：</a:t>
            </a:r>
            <a:r>
              <a:rPr kumimoji="1" lang="en-US" altLang="zh-CN" dirty="0"/>
              <a:t>mask</a:t>
            </a:r>
            <a:r>
              <a:rPr kumimoji="1" lang="zh-CN" altLang="en-US" dirty="0"/>
              <a:t>，具体到数学上就是加法，加上的数字就是</a:t>
            </a:r>
            <a:r>
              <a:rPr kumimoji="1" lang="en-US" altLang="zh-CN" dirty="0"/>
              <a:t>mask</a:t>
            </a:r>
            <a:r>
              <a:rPr kumimoji="1" lang="zh-CN" altLang="en-US" dirty="0"/>
              <a:t>，白色的钥匙代表这个操作的逆操作。比如如下的图标就表示用一个公钥加密的操作</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9</a:t>
            </a:fld>
            <a:endParaRPr lang="zh-CN" altLang="en-US"/>
          </a:p>
        </p:txBody>
      </p:sp>
    </p:spTree>
    <p:extLst>
      <p:ext uri="{BB962C8B-B14F-4D97-AF65-F5344CB8AC3E}">
        <p14:creationId xmlns:p14="http://schemas.microsoft.com/office/powerpoint/2010/main" val="25314968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板书</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96</a:t>
            </a:fld>
            <a:endParaRPr lang="zh-CN" altLang="en-US"/>
          </a:p>
        </p:txBody>
      </p:sp>
    </p:spTree>
    <p:extLst>
      <p:ext uri="{BB962C8B-B14F-4D97-AF65-F5344CB8AC3E}">
        <p14:creationId xmlns:p14="http://schemas.microsoft.com/office/powerpoint/2010/main" val="4231837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首先看</a:t>
            </a:r>
            <a:r>
              <a:rPr lang="en-US" altLang="zh-CN" dirty="0"/>
              <a:t>Alice</a:t>
            </a:r>
            <a:r>
              <a:rPr lang="zh-CN" altLang="en-US" dirty="0"/>
              <a:t>有的东西。她有一对公钥</a:t>
            </a:r>
            <a:r>
              <a:rPr lang="en-US" altLang="zh-CN" dirty="0"/>
              <a:t>e</a:t>
            </a:r>
            <a:r>
              <a:rPr lang="zh-CN" altLang="en-US" dirty="0"/>
              <a:t>和</a:t>
            </a:r>
            <a:r>
              <a:rPr lang="en-US" altLang="zh-CN" dirty="0"/>
              <a:t>d</a:t>
            </a:r>
            <a:r>
              <a:rPr lang="zh-CN" altLang="en-US" dirty="0"/>
              <a:t>，用来加密的公钥和用来揭秘的私钥，然后选取两个随机的字符串</a:t>
            </a:r>
            <a:r>
              <a:rPr lang="en-US" altLang="zh-CN" dirty="0"/>
              <a:t>x0</a:t>
            </a:r>
            <a:r>
              <a:rPr lang="zh-CN" altLang="en-US" dirty="0"/>
              <a:t>和</a:t>
            </a:r>
            <a:r>
              <a:rPr lang="en-US" altLang="zh-CN" dirty="0"/>
              <a:t>x1</a:t>
            </a:r>
            <a:r>
              <a:rPr lang="zh-CN" altLang="en-US" dirty="0"/>
              <a:t>，这两个就是</a:t>
            </a:r>
            <a:r>
              <a:rPr lang="en-US" altLang="zh-CN" dirty="0"/>
              <a:t>mask</a:t>
            </a:r>
            <a:r>
              <a:rPr lang="zh-CN" altLang="en-US" dirty="0"/>
              <a:t>，后续会用来隐藏一些信息。</a:t>
            </a:r>
            <a:endParaRPr lang="en-US" altLang="zh-CN" dirty="0"/>
          </a:p>
          <a:p>
            <a:r>
              <a:rPr lang="zh-CN" altLang="en-US" dirty="0"/>
              <a:t>然后</a:t>
            </a:r>
            <a:r>
              <a:rPr lang="en-US" altLang="zh-CN" dirty="0"/>
              <a:t>Alice</a:t>
            </a:r>
            <a:r>
              <a:rPr lang="zh-CN" altLang="en-US" dirty="0"/>
              <a:t>把她的公钥，和两个</a:t>
            </a:r>
            <a:r>
              <a:rPr lang="en-US" altLang="zh-CN" dirty="0"/>
              <a:t>mask</a:t>
            </a:r>
            <a:r>
              <a:rPr lang="zh-CN" altLang="en-US" dirty="0"/>
              <a:t>发送给</a:t>
            </a:r>
            <a:r>
              <a:rPr lang="en-US" altLang="zh-CN" dirty="0"/>
              <a:t>bob</a:t>
            </a:r>
          </a:p>
          <a:p>
            <a:r>
              <a:rPr lang="en-US" altLang="zh-CN" dirty="0"/>
              <a:t>Bob</a:t>
            </a:r>
            <a:r>
              <a:rPr lang="zh-CN" altLang="en-US" dirty="0"/>
              <a:t>会选取一个随机字符串</a:t>
            </a:r>
            <a:r>
              <a:rPr lang="en-US" altLang="zh-CN" dirty="0"/>
              <a:t>k</a:t>
            </a:r>
            <a:r>
              <a:rPr lang="zh-CN" altLang="en-US" dirty="0"/>
              <a:t>，然后先用公钥加密，再用</a:t>
            </a:r>
            <a:r>
              <a:rPr lang="en-US" altLang="zh-CN" dirty="0"/>
              <a:t>mask</a:t>
            </a:r>
            <a:r>
              <a:rPr lang="zh-CN" altLang="en-US" dirty="0"/>
              <a:t>掩盖。</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10</a:t>
            </a:fld>
            <a:endParaRPr lang="zh-CN" altLang="en-US"/>
          </a:p>
        </p:txBody>
      </p:sp>
    </p:spTree>
    <p:extLst>
      <p:ext uri="{BB962C8B-B14F-4D97-AF65-F5344CB8AC3E}">
        <p14:creationId xmlns:p14="http://schemas.microsoft.com/office/powerpoint/2010/main" val="117488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a:t>
            </a:r>
            <a:r>
              <a:rPr kumimoji="1" lang="en-US" altLang="zh-CN" dirty="0"/>
              <a:t>Bob</a:t>
            </a:r>
            <a:r>
              <a:rPr kumimoji="1" lang="zh-CN" altLang="en-US" dirty="0"/>
              <a:t>会把这个如此加密的信息发送给</a:t>
            </a:r>
            <a:r>
              <a:rPr kumimoji="1" lang="en-US" altLang="zh-CN" dirty="0"/>
              <a:t>Alice</a:t>
            </a:r>
            <a:r>
              <a:rPr kumimoji="1" lang="zh-CN" altLang="en-US" dirty="0"/>
              <a:t>。</a:t>
            </a:r>
            <a:r>
              <a:rPr kumimoji="1" lang="en-US" altLang="zh-CN" dirty="0"/>
              <a:t>Alice</a:t>
            </a:r>
            <a:r>
              <a:rPr kumimoji="1" lang="zh-CN" altLang="en-US" dirty="0"/>
              <a:t>知道这个文件的结构：先用某个</a:t>
            </a:r>
            <a:r>
              <a:rPr kumimoji="1" lang="en-US" altLang="zh-CN" dirty="0"/>
              <a:t>mask</a:t>
            </a:r>
            <a:r>
              <a:rPr kumimoji="1" lang="zh-CN" altLang="en-US" dirty="0"/>
              <a:t>加密，然后再用公钥加密的，然后就会用对应的逆操作解密。但是就如我们刚刚所说，你不知道结果的真确性</a:t>
            </a:r>
            <a:r>
              <a:rPr kumimoji="1" lang="en-US" altLang="zh-CN" dirty="0"/>
              <a:t>……</a:t>
            </a:r>
            <a:r>
              <a:rPr kumimoji="1" lang="zh-CN" altLang="en-US" dirty="0"/>
              <a:t>。所以</a:t>
            </a:r>
            <a:r>
              <a:rPr kumimoji="1" lang="en-US" altLang="zh-CN" dirty="0" err="1"/>
              <a:t>alice</a:t>
            </a:r>
            <a:r>
              <a:rPr kumimoji="1" lang="zh-CN" altLang="en-US" dirty="0"/>
              <a:t>会尝试使用两个</a:t>
            </a:r>
            <a:r>
              <a:rPr kumimoji="1" lang="en-US" altLang="zh-CN" dirty="0"/>
              <a:t>mask</a:t>
            </a:r>
            <a:r>
              <a:rPr kumimoji="1" lang="zh-CN" altLang="en-US" dirty="0"/>
              <a:t>分别解密</a:t>
            </a:r>
          </a:p>
        </p:txBody>
      </p:sp>
      <p:sp>
        <p:nvSpPr>
          <p:cNvPr id="4" name="灯片编号占位符 3"/>
          <p:cNvSpPr>
            <a:spLocks noGrp="1"/>
          </p:cNvSpPr>
          <p:nvPr>
            <p:ph type="sldNum" sz="quarter" idx="5"/>
          </p:nvPr>
        </p:nvSpPr>
        <p:spPr/>
        <p:txBody>
          <a:bodyPr/>
          <a:lstStyle/>
          <a:p>
            <a:fld id="{691849B0-8A7E-46B3-ACEB-9DFEDA44B186}" type="slidenum">
              <a:rPr lang="zh-CN" altLang="en-US" smtClean="0"/>
              <a:t>11</a:t>
            </a:fld>
            <a:endParaRPr lang="zh-CN" altLang="en-US"/>
          </a:p>
        </p:txBody>
      </p:sp>
    </p:spTree>
    <p:extLst>
      <p:ext uri="{BB962C8B-B14F-4D97-AF65-F5344CB8AC3E}">
        <p14:creationId xmlns:p14="http://schemas.microsoft.com/office/powerpoint/2010/main" val="2233557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F944A-FBEB-4BD7-65A2-231250FA3C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EB702A-CC14-DF41-5535-3A109229B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80371C2-35DE-2463-2FE1-C629D34D3A22}"/>
              </a:ext>
            </a:extLst>
          </p:cNvPr>
          <p:cNvSpPr>
            <a:spLocks noGrp="1"/>
          </p:cNvSpPr>
          <p:nvPr>
            <p:ph type="dt" sz="half" idx="10"/>
          </p:nvPr>
        </p:nvSpPr>
        <p:spPr/>
        <p:txBody>
          <a:bodyPr/>
          <a:lstStyle/>
          <a:p>
            <a:fld id="{A9A0ED89-F399-4028-8D50-EC8516544872}" type="datetimeFigureOut">
              <a:rPr lang="zh-CN" altLang="en-US" smtClean="0"/>
              <a:t>2024/10/11</a:t>
            </a:fld>
            <a:endParaRPr lang="zh-CN" altLang="en-US"/>
          </a:p>
        </p:txBody>
      </p:sp>
      <p:sp>
        <p:nvSpPr>
          <p:cNvPr id="5" name="页脚占位符 4">
            <a:extLst>
              <a:ext uri="{FF2B5EF4-FFF2-40B4-BE49-F238E27FC236}">
                <a16:creationId xmlns:a16="http://schemas.microsoft.com/office/drawing/2014/main" id="{F1106B45-39F1-ADAB-F35A-5CB5477DAD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345C88-726C-1997-D683-F6B02E56874E}"/>
              </a:ext>
            </a:extLst>
          </p:cNvPr>
          <p:cNvSpPr>
            <a:spLocks noGrp="1"/>
          </p:cNvSpPr>
          <p:nvPr>
            <p:ph type="sldNum" sz="quarter" idx="12"/>
          </p:nvPr>
        </p:nvSpPr>
        <p:spPr/>
        <p:txBody>
          <a:bodyPr/>
          <a:lstStyle/>
          <a:p>
            <a:fld id="{1F47C0A8-F3F3-4654-889C-574416D5D50E}" type="slidenum">
              <a:rPr lang="zh-CN" altLang="en-US" smtClean="0"/>
              <a:t>‹#›</a:t>
            </a:fld>
            <a:endParaRPr lang="zh-CN" altLang="en-US"/>
          </a:p>
        </p:txBody>
      </p:sp>
    </p:spTree>
    <p:extLst>
      <p:ext uri="{BB962C8B-B14F-4D97-AF65-F5344CB8AC3E}">
        <p14:creationId xmlns:p14="http://schemas.microsoft.com/office/powerpoint/2010/main" val="885432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AFD4E-6A71-1EE0-9714-D0A8BD75FDC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75F9C86-49C6-F14A-3336-392E6656D4E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B2D884-F977-9A7D-9B18-1BF31384CA01}"/>
              </a:ext>
            </a:extLst>
          </p:cNvPr>
          <p:cNvSpPr>
            <a:spLocks noGrp="1"/>
          </p:cNvSpPr>
          <p:nvPr>
            <p:ph type="dt" sz="half" idx="10"/>
          </p:nvPr>
        </p:nvSpPr>
        <p:spPr/>
        <p:txBody>
          <a:bodyPr/>
          <a:lstStyle/>
          <a:p>
            <a:fld id="{A9A0ED89-F399-4028-8D50-EC8516544872}" type="datetimeFigureOut">
              <a:rPr lang="zh-CN" altLang="en-US" smtClean="0"/>
              <a:t>2024/10/11</a:t>
            </a:fld>
            <a:endParaRPr lang="zh-CN" altLang="en-US"/>
          </a:p>
        </p:txBody>
      </p:sp>
      <p:sp>
        <p:nvSpPr>
          <p:cNvPr id="5" name="页脚占位符 4">
            <a:extLst>
              <a:ext uri="{FF2B5EF4-FFF2-40B4-BE49-F238E27FC236}">
                <a16:creationId xmlns:a16="http://schemas.microsoft.com/office/drawing/2014/main" id="{8CAE1C57-F9C5-91DC-57E2-5FC32FC784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BB2FDD-175B-FF52-505C-3F1C645092AE}"/>
              </a:ext>
            </a:extLst>
          </p:cNvPr>
          <p:cNvSpPr>
            <a:spLocks noGrp="1"/>
          </p:cNvSpPr>
          <p:nvPr>
            <p:ph type="sldNum" sz="quarter" idx="12"/>
          </p:nvPr>
        </p:nvSpPr>
        <p:spPr/>
        <p:txBody>
          <a:bodyPr/>
          <a:lstStyle/>
          <a:p>
            <a:fld id="{1F47C0A8-F3F3-4654-889C-574416D5D50E}" type="slidenum">
              <a:rPr lang="zh-CN" altLang="en-US" smtClean="0"/>
              <a:t>‹#›</a:t>
            </a:fld>
            <a:endParaRPr lang="zh-CN" altLang="en-US"/>
          </a:p>
        </p:txBody>
      </p:sp>
    </p:spTree>
    <p:extLst>
      <p:ext uri="{BB962C8B-B14F-4D97-AF65-F5344CB8AC3E}">
        <p14:creationId xmlns:p14="http://schemas.microsoft.com/office/powerpoint/2010/main" val="1233695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B1924DF-669D-877B-D969-2B77593B6A0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2B756FE-A354-F4AF-7873-5B4DBC006A8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F11D94-EEE1-90E6-09D2-52B73DC91325}"/>
              </a:ext>
            </a:extLst>
          </p:cNvPr>
          <p:cNvSpPr>
            <a:spLocks noGrp="1"/>
          </p:cNvSpPr>
          <p:nvPr>
            <p:ph type="dt" sz="half" idx="10"/>
          </p:nvPr>
        </p:nvSpPr>
        <p:spPr/>
        <p:txBody>
          <a:bodyPr/>
          <a:lstStyle/>
          <a:p>
            <a:fld id="{A9A0ED89-F399-4028-8D50-EC8516544872}" type="datetimeFigureOut">
              <a:rPr lang="zh-CN" altLang="en-US" smtClean="0"/>
              <a:t>2024/10/11</a:t>
            </a:fld>
            <a:endParaRPr lang="zh-CN" altLang="en-US"/>
          </a:p>
        </p:txBody>
      </p:sp>
      <p:sp>
        <p:nvSpPr>
          <p:cNvPr id="5" name="页脚占位符 4">
            <a:extLst>
              <a:ext uri="{FF2B5EF4-FFF2-40B4-BE49-F238E27FC236}">
                <a16:creationId xmlns:a16="http://schemas.microsoft.com/office/drawing/2014/main" id="{98BDD806-8E45-3AF9-C5A4-C8A601DFC4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2589F0-7C77-20DF-23D0-D00A275C96A4}"/>
              </a:ext>
            </a:extLst>
          </p:cNvPr>
          <p:cNvSpPr>
            <a:spLocks noGrp="1"/>
          </p:cNvSpPr>
          <p:nvPr>
            <p:ph type="sldNum" sz="quarter" idx="12"/>
          </p:nvPr>
        </p:nvSpPr>
        <p:spPr/>
        <p:txBody>
          <a:bodyPr/>
          <a:lstStyle/>
          <a:p>
            <a:fld id="{1F47C0A8-F3F3-4654-889C-574416D5D50E}" type="slidenum">
              <a:rPr lang="zh-CN" altLang="en-US" smtClean="0"/>
              <a:t>‹#›</a:t>
            </a:fld>
            <a:endParaRPr lang="zh-CN" altLang="en-US"/>
          </a:p>
        </p:txBody>
      </p:sp>
    </p:spTree>
    <p:extLst>
      <p:ext uri="{BB962C8B-B14F-4D97-AF65-F5344CB8AC3E}">
        <p14:creationId xmlns:p14="http://schemas.microsoft.com/office/powerpoint/2010/main" val="112281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BC33D-2D27-BBCC-45E6-22D952F40A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66A6E-38CE-166B-FDD7-1D97F0B18A4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B0E024-B0DD-E9A4-2E42-AAF899D879A7}"/>
              </a:ext>
            </a:extLst>
          </p:cNvPr>
          <p:cNvSpPr>
            <a:spLocks noGrp="1"/>
          </p:cNvSpPr>
          <p:nvPr>
            <p:ph type="dt" sz="half" idx="10"/>
          </p:nvPr>
        </p:nvSpPr>
        <p:spPr/>
        <p:txBody>
          <a:bodyPr/>
          <a:lstStyle/>
          <a:p>
            <a:fld id="{A9A0ED89-F399-4028-8D50-EC8516544872}" type="datetimeFigureOut">
              <a:rPr lang="zh-CN" altLang="en-US" smtClean="0"/>
              <a:t>2024/10/11</a:t>
            </a:fld>
            <a:endParaRPr lang="zh-CN" altLang="en-US"/>
          </a:p>
        </p:txBody>
      </p:sp>
      <p:sp>
        <p:nvSpPr>
          <p:cNvPr id="5" name="页脚占位符 4">
            <a:extLst>
              <a:ext uri="{FF2B5EF4-FFF2-40B4-BE49-F238E27FC236}">
                <a16:creationId xmlns:a16="http://schemas.microsoft.com/office/drawing/2014/main" id="{D8B49D16-C39D-0469-AED8-8D80D47985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893572-390B-AD31-4167-BAA07802DA30}"/>
              </a:ext>
            </a:extLst>
          </p:cNvPr>
          <p:cNvSpPr>
            <a:spLocks noGrp="1"/>
          </p:cNvSpPr>
          <p:nvPr>
            <p:ph type="sldNum" sz="quarter" idx="12"/>
          </p:nvPr>
        </p:nvSpPr>
        <p:spPr/>
        <p:txBody>
          <a:bodyPr/>
          <a:lstStyle/>
          <a:p>
            <a:fld id="{1F47C0A8-F3F3-4654-889C-574416D5D50E}" type="slidenum">
              <a:rPr lang="zh-CN" altLang="en-US" smtClean="0"/>
              <a:t>‹#›</a:t>
            </a:fld>
            <a:endParaRPr lang="zh-CN" altLang="en-US"/>
          </a:p>
        </p:txBody>
      </p:sp>
    </p:spTree>
    <p:extLst>
      <p:ext uri="{BB962C8B-B14F-4D97-AF65-F5344CB8AC3E}">
        <p14:creationId xmlns:p14="http://schemas.microsoft.com/office/powerpoint/2010/main" val="342122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44751-76B8-67CD-13CC-025D085B715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C54A271-B85B-44A7-C1F7-E252C09FF3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9BD63A0-68C7-20B9-9CBC-56748428EF0E}"/>
              </a:ext>
            </a:extLst>
          </p:cNvPr>
          <p:cNvSpPr>
            <a:spLocks noGrp="1"/>
          </p:cNvSpPr>
          <p:nvPr>
            <p:ph type="dt" sz="half" idx="10"/>
          </p:nvPr>
        </p:nvSpPr>
        <p:spPr/>
        <p:txBody>
          <a:bodyPr/>
          <a:lstStyle/>
          <a:p>
            <a:fld id="{A9A0ED89-F399-4028-8D50-EC8516544872}" type="datetimeFigureOut">
              <a:rPr lang="zh-CN" altLang="en-US" smtClean="0"/>
              <a:t>2024/10/11</a:t>
            </a:fld>
            <a:endParaRPr lang="zh-CN" altLang="en-US"/>
          </a:p>
        </p:txBody>
      </p:sp>
      <p:sp>
        <p:nvSpPr>
          <p:cNvPr id="5" name="页脚占位符 4">
            <a:extLst>
              <a:ext uri="{FF2B5EF4-FFF2-40B4-BE49-F238E27FC236}">
                <a16:creationId xmlns:a16="http://schemas.microsoft.com/office/drawing/2014/main" id="{C3847D1A-4620-36F6-5885-04A756F222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9A489D-4733-59E7-8598-DF4E6D3BDE46}"/>
              </a:ext>
            </a:extLst>
          </p:cNvPr>
          <p:cNvSpPr>
            <a:spLocks noGrp="1"/>
          </p:cNvSpPr>
          <p:nvPr>
            <p:ph type="sldNum" sz="quarter" idx="12"/>
          </p:nvPr>
        </p:nvSpPr>
        <p:spPr/>
        <p:txBody>
          <a:bodyPr/>
          <a:lstStyle/>
          <a:p>
            <a:fld id="{1F47C0A8-F3F3-4654-889C-574416D5D50E}" type="slidenum">
              <a:rPr lang="zh-CN" altLang="en-US" smtClean="0"/>
              <a:t>‹#›</a:t>
            </a:fld>
            <a:endParaRPr lang="zh-CN" altLang="en-US"/>
          </a:p>
        </p:txBody>
      </p:sp>
    </p:spTree>
    <p:extLst>
      <p:ext uri="{BB962C8B-B14F-4D97-AF65-F5344CB8AC3E}">
        <p14:creationId xmlns:p14="http://schemas.microsoft.com/office/powerpoint/2010/main" val="2570394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8514C-72F4-9A23-BCFA-68677FE747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14BF5F-CD8F-1545-5401-DCE8981D841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5AB2CC1-8F02-8F19-1603-A74AFF16257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4F7EBAC-92E0-784F-2732-2A4B3E522516}"/>
              </a:ext>
            </a:extLst>
          </p:cNvPr>
          <p:cNvSpPr>
            <a:spLocks noGrp="1"/>
          </p:cNvSpPr>
          <p:nvPr>
            <p:ph type="dt" sz="half" idx="10"/>
          </p:nvPr>
        </p:nvSpPr>
        <p:spPr/>
        <p:txBody>
          <a:bodyPr/>
          <a:lstStyle/>
          <a:p>
            <a:fld id="{A9A0ED89-F399-4028-8D50-EC8516544872}" type="datetimeFigureOut">
              <a:rPr lang="zh-CN" altLang="en-US" smtClean="0"/>
              <a:t>2024/10/11</a:t>
            </a:fld>
            <a:endParaRPr lang="zh-CN" altLang="en-US"/>
          </a:p>
        </p:txBody>
      </p:sp>
      <p:sp>
        <p:nvSpPr>
          <p:cNvPr id="6" name="页脚占位符 5">
            <a:extLst>
              <a:ext uri="{FF2B5EF4-FFF2-40B4-BE49-F238E27FC236}">
                <a16:creationId xmlns:a16="http://schemas.microsoft.com/office/drawing/2014/main" id="{E0D6469A-93F8-ACD6-F83D-D72222655F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66D783-DBDB-3F2B-AA30-E2936457A450}"/>
              </a:ext>
            </a:extLst>
          </p:cNvPr>
          <p:cNvSpPr>
            <a:spLocks noGrp="1"/>
          </p:cNvSpPr>
          <p:nvPr>
            <p:ph type="sldNum" sz="quarter" idx="12"/>
          </p:nvPr>
        </p:nvSpPr>
        <p:spPr/>
        <p:txBody>
          <a:bodyPr/>
          <a:lstStyle/>
          <a:p>
            <a:fld id="{1F47C0A8-F3F3-4654-889C-574416D5D50E}" type="slidenum">
              <a:rPr lang="zh-CN" altLang="en-US" smtClean="0"/>
              <a:t>‹#›</a:t>
            </a:fld>
            <a:endParaRPr lang="zh-CN" altLang="en-US"/>
          </a:p>
        </p:txBody>
      </p:sp>
    </p:spTree>
    <p:extLst>
      <p:ext uri="{BB962C8B-B14F-4D97-AF65-F5344CB8AC3E}">
        <p14:creationId xmlns:p14="http://schemas.microsoft.com/office/powerpoint/2010/main" val="66708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B907A-37A2-4428-D519-C9129C4686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DFAC498-6929-85AA-EC99-F192B88C80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6F32AA8-C845-EF76-9185-D68C239FF9D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43E6E7-D1ED-C7A0-5B50-525FFDF481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684D628-6C1E-FD50-9C9C-A793DD29B04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3175190-4990-FF3D-F09A-9416AD60E9D5}"/>
              </a:ext>
            </a:extLst>
          </p:cNvPr>
          <p:cNvSpPr>
            <a:spLocks noGrp="1"/>
          </p:cNvSpPr>
          <p:nvPr>
            <p:ph type="dt" sz="half" idx="10"/>
          </p:nvPr>
        </p:nvSpPr>
        <p:spPr/>
        <p:txBody>
          <a:bodyPr/>
          <a:lstStyle/>
          <a:p>
            <a:fld id="{A9A0ED89-F399-4028-8D50-EC8516544872}" type="datetimeFigureOut">
              <a:rPr lang="zh-CN" altLang="en-US" smtClean="0"/>
              <a:t>2024/10/11</a:t>
            </a:fld>
            <a:endParaRPr lang="zh-CN" altLang="en-US"/>
          </a:p>
        </p:txBody>
      </p:sp>
      <p:sp>
        <p:nvSpPr>
          <p:cNvPr id="8" name="页脚占位符 7">
            <a:extLst>
              <a:ext uri="{FF2B5EF4-FFF2-40B4-BE49-F238E27FC236}">
                <a16:creationId xmlns:a16="http://schemas.microsoft.com/office/drawing/2014/main" id="{CF7165FE-3EA9-926C-57AF-2BD47DCC4BA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BAC00C5-5075-CC4D-FA72-9462772288C7}"/>
              </a:ext>
            </a:extLst>
          </p:cNvPr>
          <p:cNvSpPr>
            <a:spLocks noGrp="1"/>
          </p:cNvSpPr>
          <p:nvPr>
            <p:ph type="sldNum" sz="quarter" idx="12"/>
          </p:nvPr>
        </p:nvSpPr>
        <p:spPr/>
        <p:txBody>
          <a:bodyPr/>
          <a:lstStyle/>
          <a:p>
            <a:fld id="{1F47C0A8-F3F3-4654-889C-574416D5D50E}" type="slidenum">
              <a:rPr lang="zh-CN" altLang="en-US" smtClean="0"/>
              <a:t>‹#›</a:t>
            </a:fld>
            <a:endParaRPr lang="zh-CN" altLang="en-US"/>
          </a:p>
        </p:txBody>
      </p:sp>
    </p:spTree>
    <p:extLst>
      <p:ext uri="{BB962C8B-B14F-4D97-AF65-F5344CB8AC3E}">
        <p14:creationId xmlns:p14="http://schemas.microsoft.com/office/powerpoint/2010/main" val="42416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CC69B-91FC-2D13-3F8B-1D2EFCB82CE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41EFA0A-08F8-832E-4650-488266A6B25C}"/>
              </a:ext>
            </a:extLst>
          </p:cNvPr>
          <p:cNvSpPr>
            <a:spLocks noGrp="1"/>
          </p:cNvSpPr>
          <p:nvPr>
            <p:ph type="dt" sz="half" idx="10"/>
          </p:nvPr>
        </p:nvSpPr>
        <p:spPr/>
        <p:txBody>
          <a:bodyPr/>
          <a:lstStyle/>
          <a:p>
            <a:fld id="{A9A0ED89-F399-4028-8D50-EC8516544872}" type="datetimeFigureOut">
              <a:rPr lang="zh-CN" altLang="en-US" smtClean="0"/>
              <a:t>2024/10/11</a:t>
            </a:fld>
            <a:endParaRPr lang="zh-CN" altLang="en-US"/>
          </a:p>
        </p:txBody>
      </p:sp>
      <p:sp>
        <p:nvSpPr>
          <p:cNvPr id="4" name="页脚占位符 3">
            <a:extLst>
              <a:ext uri="{FF2B5EF4-FFF2-40B4-BE49-F238E27FC236}">
                <a16:creationId xmlns:a16="http://schemas.microsoft.com/office/drawing/2014/main" id="{738AD991-1C1F-15D8-D28B-9DB685152E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25CA48-AEA2-401B-43D0-44794F2E805C}"/>
              </a:ext>
            </a:extLst>
          </p:cNvPr>
          <p:cNvSpPr>
            <a:spLocks noGrp="1"/>
          </p:cNvSpPr>
          <p:nvPr>
            <p:ph type="sldNum" sz="quarter" idx="12"/>
          </p:nvPr>
        </p:nvSpPr>
        <p:spPr/>
        <p:txBody>
          <a:bodyPr/>
          <a:lstStyle/>
          <a:p>
            <a:fld id="{1F47C0A8-F3F3-4654-889C-574416D5D50E}" type="slidenum">
              <a:rPr lang="zh-CN" altLang="en-US" smtClean="0"/>
              <a:t>‹#›</a:t>
            </a:fld>
            <a:endParaRPr lang="zh-CN" altLang="en-US"/>
          </a:p>
        </p:txBody>
      </p:sp>
    </p:spTree>
    <p:extLst>
      <p:ext uri="{BB962C8B-B14F-4D97-AF65-F5344CB8AC3E}">
        <p14:creationId xmlns:p14="http://schemas.microsoft.com/office/powerpoint/2010/main" val="155221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D2527F-31BD-8379-798C-758E392D5E0B}"/>
              </a:ext>
            </a:extLst>
          </p:cNvPr>
          <p:cNvSpPr>
            <a:spLocks noGrp="1"/>
          </p:cNvSpPr>
          <p:nvPr>
            <p:ph type="dt" sz="half" idx="10"/>
          </p:nvPr>
        </p:nvSpPr>
        <p:spPr/>
        <p:txBody>
          <a:bodyPr/>
          <a:lstStyle/>
          <a:p>
            <a:fld id="{A9A0ED89-F399-4028-8D50-EC8516544872}" type="datetimeFigureOut">
              <a:rPr lang="zh-CN" altLang="en-US" smtClean="0"/>
              <a:t>2024/10/11</a:t>
            </a:fld>
            <a:endParaRPr lang="zh-CN" altLang="en-US"/>
          </a:p>
        </p:txBody>
      </p:sp>
      <p:sp>
        <p:nvSpPr>
          <p:cNvPr id="3" name="页脚占位符 2">
            <a:extLst>
              <a:ext uri="{FF2B5EF4-FFF2-40B4-BE49-F238E27FC236}">
                <a16:creationId xmlns:a16="http://schemas.microsoft.com/office/drawing/2014/main" id="{807B6250-8A4D-A514-54B8-601D5A2AF9C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99DAC8E-411C-4510-1FF7-F70554C52FD3}"/>
              </a:ext>
            </a:extLst>
          </p:cNvPr>
          <p:cNvSpPr>
            <a:spLocks noGrp="1"/>
          </p:cNvSpPr>
          <p:nvPr>
            <p:ph type="sldNum" sz="quarter" idx="12"/>
          </p:nvPr>
        </p:nvSpPr>
        <p:spPr/>
        <p:txBody>
          <a:bodyPr/>
          <a:lstStyle/>
          <a:p>
            <a:fld id="{1F47C0A8-F3F3-4654-889C-574416D5D50E}" type="slidenum">
              <a:rPr lang="zh-CN" altLang="en-US" smtClean="0"/>
              <a:t>‹#›</a:t>
            </a:fld>
            <a:endParaRPr lang="zh-CN" altLang="en-US"/>
          </a:p>
        </p:txBody>
      </p:sp>
    </p:spTree>
    <p:extLst>
      <p:ext uri="{BB962C8B-B14F-4D97-AF65-F5344CB8AC3E}">
        <p14:creationId xmlns:p14="http://schemas.microsoft.com/office/powerpoint/2010/main" val="2433406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6AB8C-C075-EDB7-6B28-AB8F616300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C1FA147-FA76-B984-4BC7-6570395F6A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1670124-6303-29E6-A516-E6637B652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72105AB-3BF5-75B7-EE7D-2705980C7DEC}"/>
              </a:ext>
            </a:extLst>
          </p:cNvPr>
          <p:cNvSpPr>
            <a:spLocks noGrp="1"/>
          </p:cNvSpPr>
          <p:nvPr>
            <p:ph type="dt" sz="half" idx="10"/>
          </p:nvPr>
        </p:nvSpPr>
        <p:spPr/>
        <p:txBody>
          <a:bodyPr/>
          <a:lstStyle/>
          <a:p>
            <a:fld id="{A9A0ED89-F399-4028-8D50-EC8516544872}" type="datetimeFigureOut">
              <a:rPr lang="zh-CN" altLang="en-US" smtClean="0"/>
              <a:t>2024/10/11</a:t>
            </a:fld>
            <a:endParaRPr lang="zh-CN" altLang="en-US"/>
          </a:p>
        </p:txBody>
      </p:sp>
      <p:sp>
        <p:nvSpPr>
          <p:cNvPr id="6" name="页脚占位符 5">
            <a:extLst>
              <a:ext uri="{FF2B5EF4-FFF2-40B4-BE49-F238E27FC236}">
                <a16:creationId xmlns:a16="http://schemas.microsoft.com/office/drawing/2014/main" id="{9C86C132-6E56-54A1-514A-645A10E7AE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078EE5-1363-CBD9-6FD4-83FCC6A71BDC}"/>
              </a:ext>
            </a:extLst>
          </p:cNvPr>
          <p:cNvSpPr>
            <a:spLocks noGrp="1"/>
          </p:cNvSpPr>
          <p:nvPr>
            <p:ph type="sldNum" sz="quarter" idx="12"/>
          </p:nvPr>
        </p:nvSpPr>
        <p:spPr/>
        <p:txBody>
          <a:bodyPr/>
          <a:lstStyle/>
          <a:p>
            <a:fld id="{1F47C0A8-F3F3-4654-889C-574416D5D50E}" type="slidenum">
              <a:rPr lang="zh-CN" altLang="en-US" smtClean="0"/>
              <a:t>‹#›</a:t>
            </a:fld>
            <a:endParaRPr lang="zh-CN" altLang="en-US"/>
          </a:p>
        </p:txBody>
      </p:sp>
    </p:spTree>
    <p:extLst>
      <p:ext uri="{BB962C8B-B14F-4D97-AF65-F5344CB8AC3E}">
        <p14:creationId xmlns:p14="http://schemas.microsoft.com/office/powerpoint/2010/main" val="619070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BC85E-82D6-7C05-6AB1-F80FEDE0C5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66321FC-B464-FE03-A587-D9984A2592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EF44EE7-DB2D-D4B4-44F9-B2A8AFC84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9AC20C-A5A3-14DC-C092-EAB9A100DA58}"/>
              </a:ext>
            </a:extLst>
          </p:cNvPr>
          <p:cNvSpPr>
            <a:spLocks noGrp="1"/>
          </p:cNvSpPr>
          <p:nvPr>
            <p:ph type="dt" sz="half" idx="10"/>
          </p:nvPr>
        </p:nvSpPr>
        <p:spPr/>
        <p:txBody>
          <a:bodyPr/>
          <a:lstStyle/>
          <a:p>
            <a:fld id="{A9A0ED89-F399-4028-8D50-EC8516544872}" type="datetimeFigureOut">
              <a:rPr lang="zh-CN" altLang="en-US" smtClean="0"/>
              <a:t>2024/10/11</a:t>
            </a:fld>
            <a:endParaRPr lang="zh-CN" altLang="en-US"/>
          </a:p>
        </p:txBody>
      </p:sp>
      <p:sp>
        <p:nvSpPr>
          <p:cNvPr id="6" name="页脚占位符 5">
            <a:extLst>
              <a:ext uri="{FF2B5EF4-FFF2-40B4-BE49-F238E27FC236}">
                <a16:creationId xmlns:a16="http://schemas.microsoft.com/office/drawing/2014/main" id="{829AAABD-F25F-3038-5D48-342E791528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BBD18B-185B-E7F6-5BA4-9F476A8F42E0}"/>
              </a:ext>
            </a:extLst>
          </p:cNvPr>
          <p:cNvSpPr>
            <a:spLocks noGrp="1"/>
          </p:cNvSpPr>
          <p:nvPr>
            <p:ph type="sldNum" sz="quarter" idx="12"/>
          </p:nvPr>
        </p:nvSpPr>
        <p:spPr/>
        <p:txBody>
          <a:bodyPr/>
          <a:lstStyle/>
          <a:p>
            <a:fld id="{1F47C0A8-F3F3-4654-889C-574416D5D50E}" type="slidenum">
              <a:rPr lang="zh-CN" altLang="en-US" smtClean="0"/>
              <a:t>‹#›</a:t>
            </a:fld>
            <a:endParaRPr lang="zh-CN" altLang="en-US"/>
          </a:p>
        </p:txBody>
      </p:sp>
    </p:spTree>
    <p:extLst>
      <p:ext uri="{BB962C8B-B14F-4D97-AF65-F5344CB8AC3E}">
        <p14:creationId xmlns:p14="http://schemas.microsoft.com/office/powerpoint/2010/main" val="417982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6696F4D-1493-F408-793A-AFE49535D9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308C230-A22A-31B0-F059-F8EE61B13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13B167-7971-3027-6133-CD09DEAF95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0ED89-F399-4028-8D50-EC8516544872}" type="datetimeFigureOut">
              <a:rPr lang="zh-CN" altLang="en-US" smtClean="0"/>
              <a:t>2024/10/11</a:t>
            </a:fld>
            <a:endParaRPr lang="zh-CN" altLang="en-US"/>
          </a:p>
        </p:txBody>
      </p:sp>
      <p:sp>
        <p:nvSpPr>
          <p:cNvPr id="5" name="页脚占位符 4">
            <a:extLst>
              <a:ext uri="{FF2B5EF4-FFF2-40B4-BE49-F238E27FC236}">
                <a16:creationId xmlns:a16="http://schemas.microsoft.com/office/drawing/2014/main" id="{A668F9B2-E0F9-4E8F-EB13-4C470FEF3C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FFD6379-EC38-5F3B-ABF8-3C935AB45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7C0A8-F3F3-4654-889C-574416D5D50E}" type="slidenum">
              <a:rPr lang="zh-CN" altLang="en-US" smtClean="0"/>
              <a:t>‹#›</a:t>
            </a:fld>
            <a:endParaRPr lang="zh-CN" altLang="en-US"/>
          </a:p>
        </p:txBody>
      </p:sp>
    </p:spTree>
    <p:extLst>
      <p:ext uri="{BB962C8B-B14F-4D97-AF65-F5344CB8AC3E}">
        <p14:creationId xmlns:p14="http://schemas.microsoft.com/office/powerpoint/2010/main" val="2590002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18.svg"/><Relationship Id="rId3" Type="http://schemas.openxmlformats.org/officeDocument/2006/relationships/image" Target="../media/image2.png"/><Relationship Id="rId21" Type="http://schemas.openxmlformats.org/officeDocument/2006/relationships/image" Target="../media/image33.png"/><Relationship Id="rId7" Type="http://schemas.openxmlformats.org/officeDocument/2006/relationships/image" Target="../media/image24.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17.png"/><Relationship Id="rId2" Type="http://schemas.openxmlformats.org/officeDocument/2006/relationships/notesSlide" Target="../notesSlides/notesSlide8.xml"/><Relationship Id="rId16" Type="http://schemas.openxmlformats.org/officeDocument/2006/relationships/image" Target="../media/image30.png"/><Relationship Id="rId20" Type="http://schemas.openxmlformats.org/officeDocument/2006/relationships/image" Target="../media/image14.svg"/><Relationship Id="rId29" Type="http://schemas.openxmlformats.org/officeDocument/2006/relationships/image" Target="../media/image20.svg"/><Relationship Id="rId1" Type="http://schemas.openxmlformats.org/officeDocument/2006/relationships/slideLayout" Target="../slideLayouts/slideLayout2.xml"/><Relationship Id="rId6" Type="http://schemas.openxmlformats.org/officeDocument/2006/relationships/image" Target="../media/image5.svg"/><Relationship Id="rId24" Type="http://schemas.openxmlformats.org/officeDocument/2006/relationships/image" Target="../media/image34.png"/><Relationship Id="rId5" Type="http://schemas.openxmlformats.org/officeDocument/2006/relationships/image" Target="../media/image4.png"/><Relationship Id="rId15" Type="http://schemas.openxmlformats.org/officeDocument/2006/relationships/image" Target="../media/image29.png"/><Relationship Id="rId23" Type="http://schemas.openxmlformats.org/officeDocument/2006/relationships/image" Target="../media/image16.svg"/><Relationship Id="rId28" Type="http://schemas.openxmlformats.org/officeDocument/2006/relationships/image" Target="../media/image19.png"/><Relationship Id="rId19" Type="http://schemas.openxmlformats.org/officeDocument/2006/relationships/image" Target="../media/image13.png"/><Relationship Id="rId31" Type="http://schemas.openxmlformats.org/officeDocument/2006/relationships/image" Target="../media/image37.png"/><Relationship Id="rId4" Type="http://schemas.openxmlformats.org/officeDocument/2006/relationships/image" Target="../media/image3.svg"/><Relationship Id="rId14" Type="http://schemas.openxmlformats.org/officeDocument/2006/relationships/image" Target="../media/image28.svg"/><Relationship Id="rId22" Type="http://schemas.openxmlformats.org/officeDocument/2006/relationships/image" Target="../media/image15.png"/><Relationship Id="rId27" Type="http://schemas.openxmlformats.org/officeDocument/2006/relationships/image" Target="../media/image35.png"/><Relationship Id="rId30" Type="http://schemas.openxmlformats.org/officeDocument/2006/relationships/image" Target="../media/image3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8" Type="http://schemas.openxmlformats.org/officeDocument/2006/relationships/image" Target="../media/image32.png"/><Relationship Id="rId26" Type="http://schemas.openxmlformats.org/officeDocument/2006/relationships/image" Target="../media/image20.svg"/><Relationship Id="rId3" Type="http://schemas.openxmlformats.org/officeDocument/2006/relationships/image" Target="../media/image2.png"/><Relationship Id="rId21" Type="http://schemas.openxmlformats.org/officeDocument/2006/relationships/image" Target="../media/image33.png"/><Relationship Id="rId34" Type="http://schemas.openxmlformats.org/officeDocument/2006/relationships/image" Target="../media/image39.png"/><Relationship Id="rId25" Type="http://schemas.openxmlformats.org/officeDocument/2006/relationships/image" Target="../media/image19.png"/><Relationship Id="rId33" Type="http://schemas.openxmlformats.org/officeDocument/2006/relationships/image" Target="../media/image18.svg"/><Relationship Id="rId2" Type="http://schemas.openxmlformats.org/officeDocument/2006/relationships/notesSlide" Target="../notesSlides/notesSlide9.xml"/><Relationship Id="rId20" Type="http://schemas.openxmlformats.org/officeDocument/2006/relationships/image" Target="../media/image14.sv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svg"/><Relationship Id="rId24" Type="http://schemas.openxmlformats.org/officeDocument/2006/relationships/image" Target="../media/image34.png"/><Relationship Id="rId32" Type="http://schemas.openxmlformats.org/officeDocument/2006/relationships/image" Target="../media/image17.png"/><Relationship Id="rId5" Type="http://schemas.openxmlformats.org/officeDocument/2006/relationships/image" Target="../media/image4.png"/><Relationship Id="rId23" Type="http://schemas.openxmlformats.org/officeDocument/2006/relationships/image" Target="../media/image16.svg"/><Relationship Id="rId28" Type="http://schemas.openxmlformats.org/officeDocument/2006/relationships/image" Target="../media/image37.png"/><Relationship Id="rId19" Type="http://schemas.openxmlformats.org/officeDocument/2006/relationships/image" Target="../media/image13.png"/><Relationship Id="rId31" Type="http://schemas.openxmlformats.org/officeDocument/2006/relationships/image" Target="../media/image28.svg"/><Relationship Id="rId4" Type="http://schemas.openxmlformats.org/officeDocument/2006/relationships/image" Target="../media/image3.svg"/><Relationship Id="rId22" Type="http://schemas.openxmlformats.org/officeDocument/2006/relationships/image" Target="../media/image15.png"/><Relationship Id="rId27" Type="http://schemas.openxmlformats.org/officeDocument/2006/relationships/image" Target="../media/image36.png"/><Relationship Id="rId30" Type="http://schemas.openxmlformats.org/officeDocument/2006/relationships/image" Target="../media/image27.png"/><Relationship Id="rId35"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png"/><Relationship Id="rId7"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2.png"/><Relationship Id="rId7" Type="http://schemas.openxmlformats.org/officeDocument/2006/relationships/image" Target="../media/image43.png"/><Relationship Id="rId12"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45.png"/><Relationship Id="rId5" Type="http://schemas.openxmlformats.org/officeDocument/2006/relationships/image" Target="../media/image4.png"/><Relationship Id="rId10" Type="http://schemas.openxmlformats.org/officeDocument/2006/relationships/image" Target="../media/image44.png"/><Relationship Id="rId4" Type="http://schemas.openxmlformats.org/officeDocument/2006/relationships/image" Target="../media/image3.svg"/><Relationship Id="rId9" Type="http://schemas.openxmlformats.org/officeDocument/2006/relationships/image" Target="../media/image16.svg"/><Relationship Id="rId1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svg"/><Relationship Id="rId10" Type="http://schemas.openxmlformats.org/officeDocument/2006/relationships/image" Target="../media/image50.png"/><Relationship Id="rId4" Type="http://schemas.openxmlformats.org/officeDocument/2006/relationships/image" Target="../media/image4.png"/><Relationship Id="rId9" Type="http://schemas.openxmlformats.org/officeDocument/2006/relationships/image" Target="../media/image4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svg"/><Relationship Id="rId10" Type="http://schemas.openxmlformats.org/officeDocument/2006/relationships/image" Target="../media/image65.png"/><Relationship Id="rId4" Type="http://schemas.openxmlformats.org/officeDocument/2006/relationships/image" Target="../media/image4.png"/><Relationship Id="rId9"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2.png"/><Relationship Id="rId7" Type="http://schemas.openxmlformats.org/officeDocument/2006/relationships/image" Target="../media/image6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3.svg"/></Relationships>
</file>

<file path=ppt/slides/_rels/slide3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70.png"/><Relationship Id="rId4" Type="http://schemas.openxmlformats.org/officeDocument/2006/relationships/image" Target="../media/image3.svg"/></Relationships>
</file>

<file path=ppt/slides/_rels/slide36.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74.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7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2.png"/><Relationship Id="rId5" Type="http://schemas.openxmlformats.org/officeDocument/2006/relationships/image" Target="../media/image71.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s/_rels/slide3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75.png"/><Relationship Id="rId4" Type="http://schemas.openxmlformats.org/officeDocument/2006/relationships/image" Target="../media/image3.svg"/><Relationship Id="rId9" Type="http://schemas.openxmlformats.org/officeDocument/2006/relationships/image" Target="../media/image76.png"/></Relationships>
</file>

<file path=ppt/slides/_rels/slide3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10" Type="http://schemas.openxmlformats.org/officeDocument/2006/relationships/image" Target="../media/image80.png"/><Relationship Id="rId4" Type="http://schemas.openxmlformats.org/officeDocument/2006/relationships/image" Target="../media/image3.svg"/><Relationship Id="rId9" Type="http://schemas.openxmlformats.org/officeDocument/2006/relationships/image" Target="../media/image79.png"/></Relationships>
</file>

<file path=ppt/slides/_rels/slide3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image" Target="../media/image82.png"/><Relationship Id="rId5" Type="http://schemas.openxmlformats.org/officeDocument/2006/relationships/image" Target="../media/image77.png"/><Relationship Id="rId10" Type="http://schemas.openxmlformats.org/officeDocument/2006/relationships/image" Target="../media/image81.png"/><Relationship Id="rId4" Type="http://schemas.openxmlformats.org/officeDocument/2006/relationships/image" Target="../media/image3.svg"/><Relationship Id="rId9" Type="http://schemas.openxmlformats.org/officeDocument/2006/relationships/image" Target="../media/image8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thewatertells/demoGC"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2.png"/><Relationship Id="rId7" Type="http://schemas.openxmlformats.org/officeDocument/2006/relationships/image" Target="../media/image94.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96.png"/></Relationships>
</file>

<file path=ppt/slides/_rels/slide46.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3.png"/><Relationship Id="rId3" Type="http://schemas.openxmlformats.org/officeDocument/2006/relationships/image" Target="../media/image2.png"/><Relationship Id="rId7" Type="http://schemas.openxmlformats.org/officeDocument/2006/relationships/image" Target="../media/image97.png"/><Relationship Id="rId12" Type="http://schemas.openxmlformats.org/officeDocument/2006/relationships/image" Target="../media/image102.png"/><Relationship Id="rId17" Type="http://schemas.openxmlformats.org/officeDocument/2006/relationships/image" Target="../media/image107.png"/><Relationship Id="rId2" Type="http://schemas.openxmlformats.org/officeDocument/2006/relationships/notesSlide" Target="../notesSlides/notesSlide35.xml"/><Relationship Id="rId16"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1.png"/><Relationship Id="rId5" Type="http://schemas.openxmlformats.org/officeDocument/2006/relationships/image" Target="../media/image4.png"/><Relationship Id="rId15" Type="http://schemas.openxmlformats.org/officeDocument/2006/relationships/image" Target="../media/image105.png"/><Relationship Id="rId10" Type="http://schemas.openxmlformats.org/officeDocument/2006/relationships/image" Target="../media/image100.png"/><Relationship Id="rId4" Type="http://schemas.openxmlformats.org/officeDocument/2006/relationships/image" Target="../media/image3.svg"/><Relationship Id="rId9" Type="http://schemas.openxmlformats.org/officeDocument/2006/relationships/image" Target="../media/image99.png"/><Relationship Id="rId14" Type="http://schemas.openxmlformats.org/officeDocument/2006/relationships/image" Target="../media/image104.png"/></Relationships>
</file>

<file path=ppt/slides/_rels/slide47.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4.png"/><Relationship Id="rId3" Type="http://schemas.openxmlformats.org/officeDocument/2006/relationships/image" Target="../media/image2.png"/><Relationship Id="rId7" Type="http://schemas.openxmlformats.org/officeDocument/2006/relationships/image" Target="../media/image108.png"/><Relationship Id="rId12" Type="http://schemas.openxmlformats.org/officeDocument/2006/relationships/image" Target="../media/image113.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12.png"/><Relationship Id="rId5" Type="http://schemas.openxmlformats.org/officeDocument/2006/relationships/image" Target="../media/image4.png"/><Relationship Id="rId10" Type="http://schemas.openxmlformats.org/officeDocument/2006/relationships/image" Target="../media/image111.png"/><Relationship Id="rId4" Type="http://schemas.openxmlformats.org/officeDocument/2006/relationships/image" Target="../media/image3.svg"/><Relationship Id="rId9" Type="http://schemas.openxmlformats.org/officeDocument/2006/relationships/image" Target="../media/image110.png"/><Relationship Id="rId14" Type="http://schemas.openxmlformats.org/officeDocument/2006/relationships/image" Target="../media/image115.png"/></Relationships>
</file>

<file path=ppt/slides/_rels/slide48.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4.png"/><Relationship Id="rId3" Type="http://schemas.openxmlformats.org/officeDocument/2006/relationships/image" Target="../media/image2.png"/><Relationship Id="rId7" Type="http://schemas.openxmlformats.org/officeDocument/2006/relationships/image" Target="../media/image108.png"/><Relationship Id="rId12" Type="http://schemas.openxmlformats.org/officeDocument/2006/relationships/image" Target="../media/image11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16.png"/><Relationship Id="rId5" Type="http://schemas.openxmlformats.org/officeDocument/2006/relationships/image" Target="../media/image4.png"/><Relationship Id="rId10" Type="http://schemas.openxmlformats.org/officeDocument/2006/relationships/image" Target="../media/image111.png"/><Relationship Id="rId4" Type="http://schemas.openxmlformats.org/officeDocument/2006/relationships/image" Target="../media/image3.svg"/><Relationship Id="rId9" Type="http://schemas.openxmlformats.org/officeDocument/2006/relationships/image" Target="../media/image110.png"/><Relationship Id="rId14" Type="http://schemas.openxmlformats.org/officeDocument/2006/relationships/image" Target="../media/image115.png"/></Relationships>
</file>

<file path=ppt/slides/_rels/slide49.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2.png"/><Relationship Id="rId7" Type="http://schemas.openxmlformats.org/officeDocument/2006/relationships/image" Target="../media/image108.png"/><Relationship Id="rId12" Type="http://schemas.openxmlformats.org/officeDocument/2006/relationships/image" Target="../media/image117.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13.png"/><Relationship Id="rId5" Type="http://schemas.openxmlformats.org/officeDocument/2006/relationships/image" Target="../media/image4.png"/><Relationship Id="rId10" Type="http://schemas.openxmlformats.org/officeDocument/2006/relationships/image" Target="../media/image111.png"/><Relationship Id="rId4" Type="http://schemas.openxmlformats.org/officeDocument/2006/relationships/image" Target="../media/image3.svg"/><Relationship Id="rId9" Type="http://schemas.openxmlformats.org/officeDocument/2006/relationships/image" Target="../media/image1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20.png"/><Relationship Id="rId3" Type="http://schemas.openxmlformats.org/officeDocument/2006/relationships/image" Target="../media/image3.svg"/><Relationship Id="rId7" Type="http://schemas.openxmlformats.org/officeDocument/2006/relationships/image" Target="../media/image109.png"/><Relationship Id="rId12" Type="http://schemas.openxmlformats.org/officeDocument/2006/relationships/image" Target="../media/image1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8.png"/><Relationship Id="rId11" Type="http://schemas.openxmlformats.org/officeDocument/2006/relationships/image" Target="../media/image118.png"/><Relationship Id="rId5" Type="http://schemas.openxmlformats.org/officeDocument/2006/relationships/image" Target="../media/image5.svg"/><Relationship Id="rId10" Type="http://schemas.openxmlformats.org/officeDocument/2006/relationships/image" Target="../media/image113.png"/><Relationship Id="rId4" Type="http://schemas.openxmlformats.org/officeDocument/2006/relationships/image" Target="../media/image4.png"/><Relationship Id="rId9" Type="http://schemas.openxmlformats.org/officeDocument/2006/relationships/image" Target="../media/image111.png"/><Relationship Id="rId14" Type="http://schemas.openxmlformats.org/officeDocument/2006/relationships/image" Target="../media/image121.png"/></Relationships>
</file>

<file path=ppt/slides/_rels/slide5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5.svg"/><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1.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0.png"/><Relationship Id="rId5" Type="http://schemas.openxmlformats.org/officeDocument/2006/relationships/image" Target="../media/image8.png"/><Relationship Id="rId10" Type="http://schemas.openxmlformats.org/officeDocument/2006/relationships/image" Target="../media/image7.svg"/><Relationship Id="rId4" Type="http://schemas.openxmlformats.org/officeDocument/2006/relationships/image" Target="../media/image3.svg"/><Relationship Id="rId9"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43.png"/></Relationships>
</file>

<file path=ppt/slides/_rels/slide75.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46.png"/></Relationships>
</file>

<file path=ppt/slides/_rels/slide77.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36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37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s>
</file>

<file path=ppt/slides/_rels/slide90.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image" Target="../media/image161.png"/><Relationship Id="rId3" Type="http://schemas.openxmlformats.org/officeDocument/2006/relationships/image" Target="../media/image158.png"/><Relationship Id="rId7" Type="http://schemas.openxmlformats.org/officeDocument/2006/relationships/image" Target="../media/image160.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159.png"/><Relationship Id="rId5" Type="http://schemas.openxmlformats.org/officeDocument/2006/relationships/image" Target="../media/image11.svg"/><Relationship Id="rId4" Type="http://schemas.openxmlformats.org/officeDocument/2006/relationships/image" Target="../media/image10.png"/></Relationships>
</file>

<file path=ppt/slides/_rels/slide95.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560.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hyperlink" Target="https://zhuanlan.zhihu.com/p/126396795" TargetMode="External"/><Relationship Id="rId2" Type="http://schemas.openxmlformats.org/officeDocument/2006/relationships/hyperlink" Target="https://en.wikipedia.org/wiki/Oblivious_transfer" TargetMode="External"/><Relationship Id="rId1" Type="http://schemas.openxmlformats.org/officeDocument/2006/relationships/slideLayout" Target="../slideLayouts/slideLayout2.xml"/><Relationship Id="rId5" Type="http://schemas.openxmlformats.org/officeDocument/2006/relationships/hyperlink" Target="https://www.cs.umd.edu/~jkatz/gradcrypto2/s21" TargetMode="External"/><Relationship Id="rId4" Type="http://schemas.openxmlformats.org/officeDocument/2006/relationships/hyperlink" Target="https://www.youtube.com/watch?v=wE5cl8J27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39672A-7421-86AB-F3A9-56E98D90D1E8}"/>
              </a:ext>
            </a:extLst>
          </p:cNvPr>
          <p:cNvSpPr>
            <a:spLocks noGrp="1"/>
          </p:cNvSpPr>
          <p:nvPr>
            <p:ph type="ctrTitle"/>
          </p:nvPr>
        </p:nvSpPr>
        <p:spPr/>
        <p:txBody>
          <a:bodyPr/>
          <a:lstStyle/>
          <a:p>
            <a:r>
              <a:rPr lang="en-US" altLang="zh-CN" dirty="0"/>
              <a:t>MPC Blitz</a:t>
            </a:r>
            <a:endParaRPr lang="zh-CN" altLang="en-US" dirty="0"/>
          </a:p>
        </p:txBody>
      </p:sp>
      <p:sp>
        <p:nvSpPr>
          <p:cNvPr id="3" name="副标题 2">
            <a:extLst>
              <a:ext uri="{FF2B5EF4-FFF2-40B4-BE49-F238E27FC236}">
                <a16:creationId xmlns:a16="http://schemas.microsoft.com/office/drawing/2014/main" id="{F64B821D-6CCB-CC9C-30B1-3B09E629B6B3}"/>
              </a:ext>
            </a:extLst>
          </p:cNvPr>
          <p:cNvSpPr>
            <a:spLocks noGrp="1"/>
          </p:cNvSpPr>
          <p:nvPr>
            <p:ph type="subTitle" idx="1"/>
          </p:nvPr>
        </p:nvSpPr>
        <p:spPr/>
        <p:txBody>
          <a:bodyPr/>
          <a:lstStyle/>
          <a:p>
            <a:r>
              <a:rPr lang="en-US" altLang="zh-CN" dirty="0"/>
              <a:t>- A brief introduction to basic MPC protocols</a:t>
            </a:r>
            <a:endParaRPr lang="zh-CN" altLang="en-US" dirty="0"/>
          </a:p>
        </p:txBody>
      </p:sp>
    </p:spTree>
    <p:extLst>
      <p:ext uri="{BB962C8B-B14F-4D97-AF65-F5344CB8AC3E}">
        <p14:creationId xmlns:p14="http://schemas.microsoft.com/office/powerpoint/2010/main" val="3562576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8424C-47FF-386E-D8B4-843193B683F1}"/>
              </a:ext>
            </a:extLst>
          </p:cNvPr>
          <p:cNvSpPr>
            <a:spLocks noGrp="1"/>
          </p:cNvSpPr>
          <p:nvPr>
            <p:ph type="title"/>
          </p:nvPr>
        </p:nvSpPr>
        <p:spPr/>
        <p:txBody>
          <a:bodyPr/>
          <a:lstStyle/>
          <a:p>
            <a:r>
              <a:rPr lang="en-US" altLang="zh-CN" dirty="0"/>
              <a:t>Oblivious Transfer (OT)</a:t>
            </a:r>
            <a:endParaRPr lang="zh-CN" altLang="en-US" dirty="0"/>
          </a:p>
        </p:txBody>
      </p:sp>
      <p:pic>
        <p:nvPicPr>
          <p:cNvPr id="4" name="图形 3" descr="拿着笔记本电脑的女人">
            <a:extLst>
              <a:ext uri="{FF2B5EF4-FFF2-40B4-BE49-F238E27FC236}">
                <a16:creationId xmlns:a16="http://schemas.microsoft.com/office/drawing/2014/main" id="{67E3AA60-C68A-DE87-00EA-389E0BFC4B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246" y="1825625"/>
            <a:ext cx="1901172" cy="1931672"/>
          </a:xfrm>
          <a:prstGeom prst="rect">
            <a:avLst/>
          </a:prstGeom>
        </p:spPr>
      </p:pic>
      <p:sp>
        <p:nvSpPr>
          <p:cNvPr id="6" name="文本框 5">
            <a:extLst>
              <a:ext uri="{FF2B5EF4-FFF2-40B4-BE49-F238E27FC236}">
                <a16:creationId xmlns:a16="http://schemas.microsoft.com/office/drawing/2014/main" id="{C8EC7FA6-0775-FD60-41BB-677553EDD113}"/>
              </a:ext>
            </a:extLst>
          </p:cNvPr>
          <p:cNvSpPr txBox="1"/>
          <p:nvPr/>
        </p:nvSpPr>
        <p:spPr>
          <a:xfrm>
            <a:off x="1685099" y="2827247"/>
            <a:ext cx="633507" cy="338554"/>
          </a:xfrm>
          <a:prstGeom prst="rect">
            <a:avLst/>
          </a:prstGeom>
          <a:noFill/>
        </p:spPr>
        <p:txBody>
          <a:bodyPr wrap="none" rtlCol="0">
            <a:spAutoFit/>
          </a:bodyPr>
          <a:lstStyle/>
          <a:p>
            <a:r>
              <a:rPr lang="en-US" altLang="zh-CN" sz="1600" b="1" dirty="0"/>
              <a:t>Alice</a:t>
            </a:r>
            <a:endParaRPr lang="zh-CN" altLang="en-US" sz="1600" b="1" dirty="0"/>
          </a:p>
        </p:txBody>
      </p:sp>
      <p:pic>
        <p:nvPicPr>
          <p:cNvPr id="7" name="图形 6" descr="穿高领毛衣戴眼镜的男人">
            <a:extLst>
              <a:ext uri="{FF2B5EF4-FFF2-40B4-BE49-F238E27FC236}">
                <a16:creationId xmlns:a16="http://schemas.microsoft.com/office/drawing/2014/main" id="{68856B30-DB56-F55C-7934-6CFE1FF0B4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882554" y="1825625"/>
            <a:ext cx="1471246" cy="1830423"/>
          </a:xfrm>
          <a:prstGeom prst="rect">
            <a:avLst/>
          </a:prstGeom>
        </p:spPr>
      </p:pic>
      <p:sp>
        <p:nvSpPr>
          <p:cNvPr id="9" name="文本框 8">
            <a:extLst>
              <a:ext uri="{FF2B5EF4-FFF2-40B4-BE49-F238E27FC236}">
                <a16:creationId xmlns:a16="http://schemas.microsoft.com/office/drawing/2014/main" id="{079A0285-2474-53AD-CECF-CFB10908812C}"/>
              </a:ext>
            </a:extLst>
          </p:cNvPr>
          <p:cNvSpPr txBox="1"/>
          <p:nvPr/>
        </p:nvSpPr>
        <p:spPr>
          <a:xfrm>
            <a:off x="10328674" y="2933417"/>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p:grpSp>
        <p:nvGrpSpPr>
          <p:cNvPr id="21" name="组合 20">
            <a:extLst>
              <a:ext uri="{FF2B5EF4-FFF2-40B4-BE49-F238E27FC236}">
                <a16:creationId xmlns:a16="http://schemas.microsoft.com/office/drawing/2014/main" id="{0EFB5AC5-ED94-0273-95B8-DB6D172378ED}"/>
              </a:ext>
            </a:extLst>
          </p:cNvPr>
          <p:cNvGrpSpPr/>
          <p:nvPr/>
        </p:nvGrpSpPr>
        <p:grpSpPr>
          <a:xfrm>
            <a:off x="2616352" y="1733291"/>
            <a:ext cx="1091050" cy="1091050"/>
            <a:chOff x="2616352" y="1733291"/>
            <a:chExt cx="1091050" cy="1091050"/>
          </a:xfrm>
        </p:grpSpPr>
        <p:pic>
          <p:nvPicPr>
            <p:cNvPr id="13" name="图形 12" descr="解除锁定 纯色填充">
              <a:extLst>
                <a:ext uri="{FF2B5EF4-FFF2-40B4-BE49-F238E27FC236}">
                  <a16:creationId xmlns:a16="http://schemas.microsoft.com/office/drawing/2014/main" id="{56EE406C-1C82-85F5-8C6D-7EA4DEA37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16352" y="1733291"/>
              <a:ext cx="1091050" cy="1091050"/>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3341EC6-5306-E4E3-4162-1E69E5489120}"/>
                    </a:ext>
                  </a:extLst>
                </p:cNvPr>
                <p:cNvSpPr txBox="1"/>
                <p:nvPr/>
              </p:nvSpPr>
              <p:spPr>
                <a:xfrm>
                  <a:off x="2997395" y="2282825"/>
                  <a:ext cx="30826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𝑒</m:t>
                        </m:r>
                      </m:oMath>
                    </m:oMathPara>
                  </a14:m>
                  <a:endParaRPr lang="en-US" altLang="zh-CN" b="0" dirty="0">
                    <a:solidFill>
                      <a:schemeClr val="bg1"/>
                    </a:solidFill>
                  </a:endParaRPr>
                </a:p>
              </p:txBody>
            </p:sp>
          </mc:Choice>
          <mc:Fallback xmlns="">
            <p:sp>
              <p:nvSpPr>
                <p:cNvPr id="3" name="文本框 2">
                  <a:extLst>
                    <a:ext uri="{FF2B5EF4-FFF2-40B4-BE49-F238E27FC236}">
                      <a16:creationId xmlns:a16="http://schemas.microsoft.com/office/drawing/2014/main" id="{73341EC6-5306-E4E3-4162-1E69E5489120}"/>
                    </a:ext>
                  </a:extLst>
                </p:cNvPr>
                <p:cNvSpPr txBox="1">
                  <a:spLocks noRot="1" noChangeAspect="1" noMove="1" noResize="1" noEditPoints="1" noAdjustHandles="1" noChangeArrowheads="1" noChangeShapeType="1" noTextEdit="1"/>
                </p:cNvSpPr>
                <p:nvPr/>
              </p:nvSpPr>
              <p:spPr>
                <a:xfrm>
                  <a:off x="2997395" y="2282825"/>
                  <a:ext cx="308268" cy="369332"/>
                </a:xfrm>
                <a:prstGeom prst="rect">
                  <a:avLst/>
                </a:prstGeom>
                <a:blipFill>
                  <a:blip r:embed="rId12"/>
                  <a:stretch>
                    <a:fillRect/>
                  </a:stretch>
                </a:blipFill>
              </p:spPr>
              <p:txBody>
                <a:bodyPr/>
                <a:lstStyle/>
                <a:p>
                  <a:r>
                    <a:rPr lang="zh-CN" altLang="en-US">
                      <a:noFill/>
                    </a:rPr>
                    <a:t> </a:t>
                  </a:r>
                </a:p>
              </p:txBody>
            </p:sp>
          </mc:Fallback>
        </mc:AlternateContent>
      </p:grpSp>
      <p:sp>
        <p:nvSpPr>
          <p:cNvPr id="10" name="文本框 9">
            <a:extLst>
              <a:ext uri="{FF2B5EF4-FFF2-40B4-BE49-F238E27FC236}">
                <a16:creationId xmlns:a16="http://schemas.microsoft.com/office/drawing/2014/main" id="{8CA0F411-B293-F1E5-43AB-2624C93C8C76}"/>
              </a:ext>
            </a:extLst>
          </p:cNvPr>
          <p:cNvSpPr txBox="1"/>
          <p:nvPr/>
        </p:nvSpPr>
        <p:spPr>
          <a:xfrm>
            <a:off x="3720988" y="2283058"/>
            <a:ext cx="1287532" cy="400110"/>
          </a:xfrm>
          <a:prstGeom prst="rect">
            <a:avLst/>
          </a:prstGeom>
          <a:noFill/>
        </p:spPr>
        <p:txBody>
          <a:bodyPr wrap="none" rtlCol="0">
            <a:spAutoFit/>
          </a:bodyPr>
          <a:lstStyle/>
          <a:p>
            <a:r>
              <a:rPr lang="en-US" altLang="zh-CN" sz="2000" dirty="0"/>
              <a:t>Public key</a:t>
            </a:r>
            <a:endParaRPr lang="zh-CN" altLang="en-US" sz="2000" dirty="0"/>
          </a:p>
        </p:txBody>
      </p:sp>
      <p:grpSp>
        <p:nvGrpSpPr>
          <p:cNvPr id="23" name="组合 22">
            <a:extLst>
              <a:ext uri="{FF2B5EF4-FFF2-40B4-BE49-F238E27FC236}">
                <a16:creationId xmlns:a16="http://schemas.microsoft.com/office/drawing/2014/main" id="{891BEC60-DBAE-799E-043E-4CD406B1391D}"/>
              </a:ext>
            </a:extLst>
          </p:cNvPr>
          <p:cNvGrpSpPr/>
          <p:nvPr/>
        </p:nvGrpSpPr>
        <p:grpSpPr>
          <a:xfrm>
            <a:off x="2621385" y="2982361"/>
            <a:ext cx="1091050" cy="1091050"/>
            <a:chOff x="2694329" y="2996524"/>
            <a:chExt cx="1091050" cy="1091050"/>
          </a:xfrm>
        </p:grpSpPr>
        <p:pic>
          <p:nvPicPr>
            <p:cNvPr id="15" name="图形 14" descr="解除锁定 轮廓">
              <a:extLst>
                <a:ext uri="{FF2B5EF4-FFF2-40B4-BE49-F238E27FC236}">
                  <a16:creationId xmlns:a16="http://schemas.microsoft.com/office/drawing/2014/main" id="{08EFC54C-0937-E7FB-9DB7-86D4EB96C7C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94329" y="2996524"/>
              <a:ext cx="1091050" cy="1091050"/>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056738F-F5C6-E973-CFD1-0C26CC772FC0}"/>
                    </a:ext>
                  </a:extLst>
                </p:cNvPr>
                <p:cNvSpPr txBox="1"/>
                <p:nvPr/>
              </p:nvSpPr>
              <p:spPr>
                <a:xfrm>
                  <a:off x="3050740" y="3588020"/>
                  <a:ext cx="333571"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m:oMathPara>
                  </a14:m>
                  <a:endParaRPr lang="en-US" altLang="zh-CN" sz="1600" b="0" dirty="0"/>
                </a:p>
              </p:txBody>
            </p:sp>
          </mc:Choice>
          <mc:Fallback xmlns="">
            <p:sp>
              <p:nvSpPr>
                <p:cNvPr id="11" name="文本框 10">
                  <a:extLst>
                    <a:ext uri="{FF2B5EF4-FFF2-40B4-BE49-F238E27FC236}">
                      <a16:creationId xmlns:a16="http://schemas.microsoft.com/office/drawing/2014/main" id="{3056738F-F5C6-E973-CFD1-0C26CC772FC0}"/>
                    </a:ext>
                  </a:extLst>
                </p:cNvPr>
                <p:cNvSpPr txBox="1">
                  <a:spLocks noRot="1" noChangeAspect="1" noMove="1" noResize="1" noEditPoints="1" noAdjustHandles="1" noChangeArrowheads="1" noChangeShapeType="1" noTextEdit="1"/>
                </p:cNvSpPr>
                <p:nvPr/>
              </p:nvSpPr>
              <p:spPr>
                <a:xfrm>
                  <a:off x="3050740" y="3588020"/>
                  <a:ext cx="333571" cy="369332"/>
                </a:xfrm>
                <a:prstGeom prst="rect">
                  <a:avLst/>
                </a:prstGeom>
                <a:blipFill>
                  <a:blip r:embed="rId15"/>
                  <a:stretch>
                    <a:fillRect r="-10909"/>
                  </a:stretch>
                </a:blipFill>
              </p:spPr>
              <p:txBody>
                <a:bodyPr/>
                <a:lstStyle/>
                <a:p>
                  <a:r>
                    <a:rPr lang="zh-CN" altLang="en-US">
                      <a:noFill/>
                    </a:rPr>
                    <a:t> </a:t>
                  </a:r>
                </a:p>
              </p:txBody>
            </p:sp>
          </mc:Fallback>
        </mc:AlternateContent>
      </p:grpSp>
      <p:grpSp>
        <p:nvGrpSpPr>
          <p:cNvPr id="24" name="组合 23">
            <a:extLst>
              <a:ext uri="{FF2B5EF4-FFF2-40B4-BE49-F238E27FC236}">
                <a16:creationId xmlns:a16="http://schemas.microsoft.com/office/drawing/2014/main" id="{41469BA7-D14A-17F8-6D84-101AF0FD5485}"/>
              </a:ext>
            </a:extLst>
          </p:cNvPr>
          <p:cNvGrpSpPr/>
          <p:nvPr/>
        </p:nvGrpSpPr>
        <p:grpSpPr>
          <a:xfrm>
            <a:off x="3873190" y="2996523"/>
            <a:ext cx="1091049" cy="1091049"/>
            <a:chOff x="3873190" y="2996523"/>
            <a:chExt cx="1091049" cy="1091049"/>
          </a:xfrm>
        </p:grpSpPr>
        <p:pic>
          <p:nvPicPr>
            <p:cNvPr id="16" name="图形 15" descr="解除锁定 轮廓">
              <a:extLst>
                <a:ext uri="{FF2B5EF4-FFF2-40B4-BE49-F238E27FC236}">
                  <a16:creationId xmlns:a16="http://schemas.microsoft.com/office/drawing/2014/main" id="{942C3639-D34C-5F4D-4F1D-5C3E32E592E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73190" y="2996523"/>
              <a:ext cx="1091049" cy="1091049"/>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F3F0AD4-E7BC-12F0-9FEB-D1F2DCB66790}"/>
                    </a:ext>
                  </a:extLst>
                </p:cNvPr>
                <p:cNvSpPr txBox="1"/>
                <p:nvPr/>
              </p:nvSpPr>
              <p:spPr>
                <a:xfrm>
                  <a:off x="4251928" y="3572631"/>
                  <a:ext cx="333571"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sz="1600" b="0" dirty="0"/>
                </a:p>
              </p:txBody>
            </p:sp>
          </mc:Choice>
          <mc:Fallback xmlns="">
            <p:sp>
              <p:nvSpPr>
                <p:cNvPr id="12" name="文本框 11">
                  <a:extLst>
                    <a:ext uri="{FF2B5EF4-FFF2-40B4-BE49-F238E27FC236}">
                      <a16:creationId xmlns:a16="http://schemas.microsoft.com/office/drawing/2014/main" id="{CF3F0AD4-E7BC-12F0-9FEB-D1F2DCB66790}"/>
                    </a:ext>
                  </a:extLst>
                </p:cNvPr>
                <p:cNvSpPr txBox="1">
                  <a:spLocks noRot="1" noChangeAspect="1" noMove="1" noResize="1" noEditPoints="1" noAdjustHandles="1" noChangeArrowheads="1" noChangeShapeType="1" noTextEdit="1"/>
                </p:cNvSpPr>
                <p:nvPr/>
              </p:nvSpPr>
              <p:spPr>
                <a:xfrm>
                  <a:off x="4251928" y="3572631"/>
                  <a:ext cx="333571" cy="369332"/>
                </a:xfrm>
                <a:prstGeom prst="rect">
                  <a:avLst/>
                </a:prstGeom>
                <a:blipFill>
                  <a:blip r:embed="rId16"/>
                  <a:stretch>
                    <a:fillRect r="-9091"/>
                  </a:stretch>
                </a:blipFill>
              </p:spPr>
              <p:txBody>
                <a:bodyPr/>
                <a:lstStyle/>
                <a:p>
                  <a:r>
                    <a:rPr lang="zh-CN" altLang="en-US">
                      <a:noFill/>
                    </a:rPr>
                    <a:t> </a:t>
                  </a:r>
                </a:p>
              </p:txBody>
            </p:sp>
          </mc:Fallback>
        </mc:AlternateContent>
      </p:grpSp>
      <p:sp>
        <p:nvSpPr>
          <p:cNvPr id="14" name="文本框 13">
            <a:extLst>
              <a:ext uri="{FF2B5EF4-FFF2-40B4-BE49-F238E27FC236}">
                <a16:creationId xmlns:a16="http://schemas.microsoft.com/office/drawing/2014/main" id="{7C8478BD-7C21-E62D-5A1F-72C0CBAF2E2D}"/>
              </a:ext>
            </a:extLst>
          </p:cNvPr>
          <p:cNvSpPr txBox="1"/>
          <p:nvPr/>
        </p:nvSpPr>
        <p:spPr>
          <a:xfrm>
            <a:off x="2559513" y="4133349"/>
            <a:ext cx="2731838" cy="400110"/>
          </a:xfrm>
          <a:prstGeom prst="rect">
            <a:avLst/>
          </a:prstGeom>
          <a:noFill/>
        </p:spPr>
        <p:txBody>
          <a:bodyPr wrap="none" rtlCol="0">
            <a:spAutoFit/>
          </a:bodyPr>
          <a:lstStyle/>
          <a:p>
            <a:r>
              <a:rPr lang="en-US" altLang="zh-CN" sz="2000" dirty="0"/>
              <a:t>Random string (choice)</a:t>
            </a:r>
          </a:p>
        </p:txBody>
      </p:sp>
      <p:sp>
        <p:nvSpPr>
          <p:cNvPr id="17" name="箭头: 右 16">
            <a:extLst>
              <a:ext uri="{FF2B5EF4-FFF2-40B4-BE49-F238E27FC236}">
                <a16:creationId xmlns:a16="http://schemas.microsoft.com/office/drawing/2014/main" id="{B30113ED-26C1-DE47-5281-1C5822FCEFFA}"/>
              </a:ext>
            </a:extLst>
          </p:cNvPr>
          <p:cNvSpPr/>
          <p:nvPr/>
        </p:nvSpPr>
        <p:spPr>
          <a:xfrm>
            <a:off x="5252151" y="2611699"/>
            <a:ext cx="2731838" cy="79655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868C3C44-19C0-D2E2-5ADB-705454FEB53E}"/>
              </a:ext>
            </a:extLst>
          </p:cNvPr>
          <p:cNvSpPr txBox="1"/>
          <p:nvPr/>
        </p:nvSpPr>
        <p:spPr>
          <a:xfrm>
            <a:off x="7392144" y="5661248"/>
            <a:ext cx="1802096" cy="400110"/>
          </a:xfrm>
          <a:prstGeom prst="rect">
            <a:avLst/>
          </a:prstGeom>
          <a:noFill/>
        </p:spPr>
        <p:txBody>
          <a:bodyPr wrap="none" rtlCol="0">
            <a:spAutoFit/>
          </a:bodyPr>
          <a:lstStyle/>
          <a:p>
            <a:r>
              <a:rPr lang="en-US" altLang="zh-CN" sz="2000" dirty="0"/>
              <a:t>Random string</a:t>
            </a:r>
            <a:endParaRPr lang="zh-CN" altLang="en-US" sz="2000" dirty="0"/>
          </a:p>
        </p:txBody>
      </p:sp>
      <p:sp>
        <p:nvSpPr>
          <p:cNvPr id="33" name="文本框 32">
            <a:extLst>
              <a:ext uri="{FF2B5EF4-FFF2-40B4-BE49-F238E27FC236}">
                <a16:creationId xmlns:a16="http://schemas.microsoft.com/office/drawing/2014/main" id="{EFB032B4-C71E-B70F-B7DF-5104B017847B}"/>
              </a:ext>
            </a:extLst>
          </p:cNvPr>
          <p:cNvSpPr txBox="1"/>
          <p:nvPr/>
        </p:nvSpPr>
        <p:spPr>
          <a:xfrm>
            <a:off x="9768408" y="4005064"/>
            <a:ext cx="1677062" cy="646331"/>
          </a:xfrm>
          <a:prstGeom prst="rect">
            <a:avLst/>
          </a:prstGeom>
          <a:noFill/>
        </p:spPr>
        <p:txBody>
          <a:bodyPr wrap="none" rtlCol="0">
            <a:spAutoFit/>
          </a:bodyPr>
          <a:lstStyle/>
          <a:p>
            <a:r>
              <a:rPr lang="en-US" altLang="zh-CN" dirty="0"/>
              <a:t>Make a choice</a:t>
            </a:r>
          </a:p>
          <a:p>
            <a:r>
              <a:rPr lang="en-US" altLang="zh-CN" dirty="0"/>
              <a:t>(for example 0)</a:t>
            </a:r>
            <a:endParaRPr lang="zh-CN" altLang="en-US" dirty="0"/>
          </a:p>
        </p:txBody>
      </p:sp>
      <mc:AlternateContent xmlns:mc="http://schemas.openxmlformats.org/markup-compatibility/2006" xmlns:a14="http://schemas.microsoft.com/office/drawing/2010/main">
        <mc:Choice Requires="a14">
          <p:sp>
            <p:nvSpPr>
              <p:cNvPr id="34" name="矩形: 圆角 33">
                <a:extLst>
                  <a:ext uri="{FF2B5EF4-FFF2-40B4-BE49-F238E27FC236}">
                    <a16:creationId xmlns:a16="http://schemas.microsoft.com/office/drawing/2014/main" id="{89430587-6989-BA0F-DC5C-C92B7A623AB3}"/>
                  </a:ext>
                </a:extLst>
              </p:cNvPr>
              <p:cNvSpPr/>
              <p:nvPr/>
            </p:nvSpPr>
            <p:spPr>
              <a:xfrm>
                <a:off x="7896200" y="5013176"/>
                <a:ext cx="720080"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𝑘</m:t>
                      </m:r>
                    </m:oMath>
                  </m:oMathPara>
                </a14:m>
                <a:endParaRPr lang="zh-CN" altLang="en-US" dirty="0"/>
              </a:p>
            </p:txBody>
          </p:sp>
        </mc:Choice>
        <mc:Fallback xmlns="">
          <p:sp>
            <p:nvSpPr>
              <p:cNvPr id="34" name="矩形: 圆角 33">
                <a:extLst>
                  <a:ext uri="{FF2B5EF4-FFF2-40B4-BE49-F238E27FC236}">
                    <a16:creationId xmlns:a16="http://schemas.microsoft.com/office/drawing/2014/main" id="{89430587-6989-BA0F-DC5C-C92B7A623AB3}"/>
                  </a:ext>
                </a:extLst>
              </p:cNvPr>
              <p:cNvSpPr>
                <a:spLocks noRot="1" noChangeAspect="1" noMove="1" noResize="1" noEditPoints="1" noAdjustHandles="1" noChangeArrowheads="1" noChangeShapeType="1" noTextEdit="1"/>
              </p:cNvSpPr>
              <p:nvPr/>
            </p:nvSpPr>
            <p:spPr>
              <a:xfrm>
                <a:off x="7896200" y="5013176"/>
                <a:ext cx="720080" cy="504056"/>
              </a:xfrm>
              <a:prstGeom prst="roundRect">
                <a:avLst/>
              </a:prstGeom>
              <a:blipFill>
                <a:blip r:embed="rId17"/>
                <a:stretch>
                  <a:fillRect/>
                </a:stretch>
              </a:blipFill>
            </p:spPr>
            <p:txBody>
              <a:bodyPr/>
              <a:lstStyle/>
              <a:p>
                <a:r>
                  <a:rPr lang="zh-CN" altLang="en-US">
                    <a:noFill/>
                  </a:rPr>
                  <a:t> </a:t>
                </a:r>
              </a:p>
            </p:txBody>
          </p:sp>
        </mc:Fallback>
      </mc:AlternateContent>
      <p:grpSp>
        <p:nvGrpSpPr>
          <p:cNvPr id="46" name="组合 45">
            <a:extLst>
              <a:ext uri="{FF2B5EF4-FFF2-40B4-BE49-F238E27FC236}">
                <a16:creationId xmlns:a16="http://schemas.microsoft.com/office/drawing/2014/main" id="{DB765ADA-FD71-A34A-E92D-D81F219A2877}"/>
              </a:ext>
            </a:extLst>
          </p:cNvPr>
          <p:cNvGrpSpPr/>
          <p:nvPr/>
        </p:nvGrpSpPr>
        <p:grpSpPr>
          <a:xfrm>
            <a:off x="6781800" y="2543175"/>
            <a:ext cx="2162175" cy="1114425"/>
            <a:chOff x="1371600" y="5057775"/>
            <a:chExt cx="2162175" cy="1114425"/>
          </a:xfrm>
        </p:grpSpPr>
        <p:sp>
          <p:nvSpPr>
            <p:cNvPr id="45" name="矩形: 圆角 44">
              <a:extLst>
                <a:ext uri="{FF2B5EF4-FFF2-40B4-BE49-F238E27FC236}">
                  <a16:creationId xmlns:a16="http://schemas.microsoft.com/office/drawing/2014/main" id="{CC9DCA7B-C4AD-E73B-3131-DB228454C866}"/>
                </a:ext>
              </a:extLst>
            </p:cNvPr>
            <p:cNvSpPr/>
            <p:nvPr/>
          </p:nvSpPr>
          <p:spPr>
            <a:xfrm>
              <a:off x="1371600" y="5057775"/>
              <a:ext cx="2162175" cy="11144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 name="矩形: 圆角 38">
              <a:extLst>
                <a:ext uri="{FF2B5EF4-FFF2-40B4-BE49-F238E27FC236}">
                  <a16:creationId xmlns:a16="http://schemas.microsoft.com/office/drawing/2014/main" id="{A04D9BFD-9E6E-D7D1-5907-F0AE7278DFF6}"/>
                </a:ext>
              </a:extLst>
            </p:cNvPr>
            <p:cNvSpPr/>
            <p:nvPr/>
          </p:nvSpPr>
          <p:spPr>
            <a:xfrm>
              <a:off x="1562100" y="5286375"/>
              <a:ext cx="1038225" cy="6762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5" name="矩形: 圆角 34">
                  <a:extLst>
                    <a:ext uri="{FF2B5EF4-FFF2-40B4-BE49-F238E27FC236}">
                      <a16:creationId xmlns:a16="http://schemas.microsoft.com/office/drawing/2014/main" id="{92D29A83-9310-7736-C57D-E2AA62352689}"/>
                    </a:ext>
                  </a:extLst>
                </p:cNvPr>
                <p:cNvSpPr/>
                <p:nvPr/>
              </p:nvSpPr>
              <p:spPr>
                <a:xfrm>
                  <a:off x="1631504" y="5517232"/>
                  <a:ext cx="360040" cy="3600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𝑘</m:t>
                        </m:r>
                      </m:oMath>
                    </m:oMathPara>
                  </a14:m>
                  <a:endParaRPr lang="zh-CN" altLang="en-US" dirty="0"/>
                </a:p>
              </p:txBody>
            </p:sp>
          </mc:Choice>
          <mc:Fallback xmlns="">
            <p:sp>
              <p:nvSpPr>
                <p:cNvPr id="35" name="矩形: 圆角 34">
                  <a:extLst>
                    <a:ext uri="{FF2B5EF4-FFF2-40B4-BE49-F238E27FC236}">
                      <a16:creationId xmlns:a16="http://schemas.microsoft.com/office/drawing/2014/main" id="{92D29A83-9310-7736-C57D-E2AA62352689}"/>
                    </a:ext>
                  </a:extLst>
                </p:cNvPr>
                <p:cNvSpPr>
                  <a:spLocks noRot="1" noChangeAspect="1" noMove="1" noResize="1" noEditPoints="1" noAdjustHandles="1" noChangeArrowheads="1" noChangeShapeType="1" noTextEdit="1"/>
                </p:cNvSpPr>
                <p:nvPr/>
              </p:nvSpPr>
              <p:spPr>
                <a:xfrm>
                  <a:off x="1631504" y="5517232"/>
                  <a:ext cx="360040" cy="360040"/>
                </a:xfrm>
                <a:prstGeom prst="roundRect">
                  <a:avLst/>
                </a:prstGeom>
                <a:blipFill>
                  <a:blip r:embed="rId18"/>
                  <a:stretch>
                    <a:fillRect/>
                  </a:stretch>
                </a:blipFill>
              </p:spPr>
              <p:txBody>
                <a:bodyPr/>
                <a:lstStyle/>
                <a:p>
                  <a:r>
                    <a:rPr lang="zh-CN" altLang="en-US">
                      <a:noFill/>
                    </a:rPr>
                    <a:t> </a:t>
                  </a:r>
                </a:p>
              </p:txBody>
            </p:sp>
          </mc:Fallback>
        </mc:AlternateContent>
        <p:grpSp>
          <p:nvGrpSpPr>
            <p:cNvPr id="36" name="组合 35">
              <a:extLst>
                <a:ext uri="{FF2B5EF4-FFF2-40B4-BE49-F238E27FC236}">
                  <a16:creationId xmlns:a16="http://schemas.microsoft.com/office/drawing/2014/main" id="{795908F3-541A-E10E-CC8D-EBB86CA4E76F}"/>
                </a:ext>
              </a:extLst>
            </p:cNvPr>
            <p:cNvGrpSpPr/>
            <p:nvPr/>
          </p:nvGrpSpPr>
          <p:grpSpPr>
            <a:xfrm>
              <a:off x="1991544" y="5291683"/>
              <a:ext cx="648072" cy="648072"/>
              <a:chOff x="4923693" y="3200521"/>
              <a:chExt cx="715106" cy="715106"/>
            </a:xfrm>
          </p:grpSpPr>
          <p:pic>
            <p:nvPicPr>
              <p:cNvPr id="37" name="图形 36" descr="锁定 纯色填充">
                <a:extLst>
                  <a:ext uri="{FF2B5EF4-FFF2-40B4-BE49-F238E27FC236}">
                    <a16:creationId xmlns:a16="http://schemas.microsoft.com/office/drawing/2014/main" id="{A7726D20-1D91-B0AB-AE20-4FE2EC342E2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923693" y="3200521"/>
                <a:ext cx="715106" cy="715106"/>
              </a:xfrm>
              <a:prstGeom prst="rect">
                <a:avLst/>
              </a:prstGeom>
            </p:spPr>
          </p:pic>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9909DC4B-2265-2DE3-49A1-ECB4461B1D05}"/>
                      </a:ext>
                    </a:extLst>
                  </p:cNvPr>
                  <p:cNvSpPr/>
                  <p:nvPr/>
                </p:nvSpPr>
                <p:spPr>
                  <a:xfrm>
                    <a:off x="5134710" y="3546351"/>
                    <a:ext cx="351692" cy="2284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oMath>
                      </m:oMathPara>
                    </a14:m>
                    <a:endParaRPr lang="en-US" altLang="zh-CN" b="0" dirty="0"/>
                  </a:p>
                </p:txBody>
              </p:sp>
            </mc:Choice>
            <mc:Fallback xmlns="">
              <p:sp>
                <p:nvSpPr>
                  <p:cNvPr id="38" name="矩形 37">
                    <a:extLst>
                      <a:ext uri="{FF2B5EF4-FFF2-40B4-BE49-F238E27FC236}">
                        <a16:creationId xmlns:a16="http://schemas.microsoft.com/office/drawing/2014/main" id="{9909DC4B-2265-2DE3-49A1-ECB4461B1D05}"/>
                      </a:ext>
                    </a:extLst>
                  </p:cNvPr>
                  <p:cNvSpPr>
                    <a:spLocks noRot="1" noChangeAspect="1" noMove="1" noResize="1" noEditPoints="1" noAdjustHandles="1" noChangeArrowheads="1" noChangeShapeType="1" noTextEdit="1"/>
                  </p:cNvSpPr>
                  <p:nvPr/>
                </p:nvSpPr>
                <p:spPr>
                  <a:xfrm>
                    <a:off x="5134710" y="3546351"/>
                    <a:ext cx="351692" cy="228481"/>
                  </a:xfrm>
                  <a:prstGeom prst="rect">
                    <a:avLst/>
                  </a:prstGeom>
                  <a:blipFill>
                    <a:blip r:embed="rId21"/>
                    <a:stretch>
                      <a:fillRect b="-11111"/>
                    </a:stretch>
                  </a:blipFill>
                </p:spPr>
                <p:txBody>
                  <a:bodyPr/>
                  <a:lstStyle/>
                  <a:p>
                    <a:r>
                      <a:rPr lang="zh-CN" altLang="en-US">
                        <a:noFill/>
                      </a:rPr>
                      <a:t> </a:t>
                    </a:r>
                  </a:p>
                </p:txBody>
              </p:sp>
            </mc:Fallback>
          </mc:AlternateContent>
        </p:grpSp>
        <p:grpSp>
          <p:nvGrpSpPr>
            <p:cNvPr id="44" name="组合 43">
              <a:extLst>
                <a:ext uri="{FF2B5EF4-FFF2-40B4-BE49-F238E27FC236}">
                  <a16:creationId xmlns:a16="http://schemas.microsoft.com/office/drawing/2014/main" id="{96129CC5-BA6E-3816-C9B3-9B97C56E7B47}"/>
                </a:ext>
              </a:extLst>
            </p:cNvPr>
            <p:cNvGrpSpPr/>
            <p:nvPr/>
          </p:nvGrpSpPr>
          <p:grpSpPr>
            <a:xfrm>
              <a:off x="2514599" y="5116024"/>
              <a:ext cx="952501" cy="952501"/>
              <a:chOff x="2514599" y="5116024"/>
              <a:chExt cx="952501" cy="952501"/>
            </a:xfrm>
          </p:grpSpPr>
          <p:pic>
            <p:nvPicPr>
              <p:cNvPr id="40" name="图形 39" descr="锁定 轮廓">
                <a:extLst>
                  <a:ext uri="{FF2B5EF4-FFF2-40B4-BE49-F238E27FC236}">
                    <a16:creationId xmlns:a16="http://schemas.microsoft.com/office/drawing/2014/main" id="{3A4A97F2-A948-A320-4E76-E6F0AD9E4D1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514599" y="5116024"/>
                <a:ext cx="952501" cy="952501"/>
              </a:xfrm>
              <a:prstGeom prst="rect">
                <a:avLst/>
              </a:prstGeom>
            </p:spPr>
          </p:pic>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C413B3D7-EBB1-50FE-D850-569E9D5091A6}"/>
                      </a:ext>
                    </a:extLst>
                  </p:cNvPr>
                  <p:cNvSpPr txBox="1"/>
                  <p:nvPr/>
                </p:nvSpPr>
                <p:spPr>
                  <a:xfrm>
                    <a:off x="2819400" y="5572125"/>
                    <a:ext cx="352425" cy="338554"/>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0</m:t>
                              </m:r>
                            </m:sub>
                          </m:sSub>
                        </m:oMath>
                      </m:oMathPara>
                    </a14:m>
                    <a:endParaRPr lang="en-US" altLang="zh-CN" sz="1600" b="0" dirty="0"/>
                  </a:p>
                </p:txBody>
              </p:sp>
            </mc:Choice>
            <mc:Fallback xmlns="">
              <p:sp>
                <p:nvSpPr>
                  <p:cNvPr id="41" name="文本框 40">
                    <a:extLst>
                      <a:ext uri="{FF2B5EF4-FFF2-40B4-BE49-F238E27FC236}">
                        <a16:creationId xmlns:a16="http://schemas.microsoft.com/office/drawing/2014/main" id="{C413B3D7-EBB1-50FE-D850-569E9D5091A6}"/>
                      </a:ext>
                    </a:extLst>
                  </p:cNvPr>
                  <p:cNvSpPr txBox="1">
                    <a:spLocks noRot="1" noChangeAspect="1" noMove="1" noResize="1" noEditPoints="1" noAdjustHandles="1" noChangeArrowheads="1" noChangeShapeType="1" noTextEdit="1"/>
                  </p:cNvSpPr>
                  <p:nvPr/>
                </p:nvSpPr>
                <p:spPr>
                  <a:xfrm>
                    <a:off x="2819400" y="5572125"/>
                    <a:ext cx="352425" cy="338554"/>
                  </a:xfrm>
                  <a:prstGeom prst="rect">
                    <a:avLst/>
                  </a:prstGeom>
                  <a:blipFill>
                    <a:blip r:embed="rId24"/>
                    <a:stretch>
                      <a:fillRect/>
                    </a:stretch>
                  </a:blipFill>
                </p:spPr>
                <p:txBody>
                  <a:bodyPr/>
                  <a:lstStyle/>
                  <a:p>
                    <a:r>
                      <a:rPr lang="zh-CN" altLang="en-US">
                        <a:noFill/>
                      </a:rPr>
                      <a:t> </a:t>
                    </a:r>
                  </a:p>
                </p:txBody>
              </p:sp>
            </mc:Fallback>
          </mc:AlternateContent>
        </p:grpSp>
      </p:grpSp>
      <p:grpSp>
        <p:nvGrpSpPr>
          <p:cNvPr id="18" name="组合 17">
            <a:extLst>
              <a:ext uri="{FF2B5EF4-FFF2-40B4-BE49-F238E27FC236}">
                <a16:creationId xmlns:a16="http://schemas.microsoft.com/office/drawing/2014/main" id="{7F3D110D-57FD-18BD-EC28-C23B36ADB06B}"/>
              </a:ext>
            </a:extLst>
          </p:cNvPr>
          <p:cNvGrpSpPr/>
          <p:nvPr/>
        </p:nvGrpSpPr>
        <p:grpSpPr>
          <a:xfrm>
            <a:off x="701919" y="3846635"/>
            <a:ext cx="937846" cy="937846"/>
            <a:chOff x="6359769" y="3141785"/>
            <a:chExt cx="937846" cy="937846"/>
          </a:xfrm>
        </p:grpSpPr>
        <p:pic>
          <p:nvPicPr>
            <p:cNvPr id="19" name="图形 18" descr="钥匙 纯色填充">
              <a:extLst>
                <a:ext uri="{FF2B5EF4-FFF2-40B4-BE49-F238E27FC236}">
                  <a16:creationId xmlns:a16="http://schemas.microsoft.com/office/drawing/2014/main" id="{F48F77FE-3871-B700-AE0E-A74C98003097}"/>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6359769" y="3141785"/>
              <a:ext cx="937846" cy="937846"/>
            </a:xfrm>
            <a:prstGeom prst="rect">
              <a:avLst/>
            </a:prstGeom>
          </p:spPr>
        </p:pic>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38CF24F1-FCC1-80CE-AED6-B6C50751591C}"/>
                    </a:ext>
                  </a:extLst>
                </p:cNvPr>
                <p:cNvSpPr/>
                <p:nvPr/>
              </p:nvSpPr>
              <p:spPr>
                <a:xfrm>
                  <a:off x="6455020" y="3540309"/>
                  <a:ext cx="281353" cy="1524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oMath>
                    </m:oMathPara>
                  </a14:m>
                  <a:endParaRPr lang="en-US" altLang="zh-CN" b="0" dirty="0"/>
                </a:p>
              </p:txBody>
            </p:sp>
          </mc:Choice>
          <mc:Fallback xmlns="">
            <p:sp>
              <p:nvSpPr>
                <p:cNvPr id="20" name="矩形 19">
                  <a:extLst>
                    <a:ext uri="{FF2B5EF4-FFF2-40B4-BE49-F238E27FC236}">
                      <a16:creationId xmlns:a16="http://schemas.microsoft.com/office/drawing/2014/main" id="{38CF24F1-FCC1-80CE-AED6-B6C50751591C}"/>
                    </a:ext>
                  </a:extLst>
                </p:cNvPr>
                <p:cNvSpPr>
                  <a:spLocks noRot="1" noChangeAspect="1" noMove="1" noResize="1" noEditPoints="1" noAdjustHandles="1" noChangeArrowheads="1" noChangeShapeType="1" noTextEdit="1"/>
                </p:cNvSpPr>
                <p:nvPr/>
              </p:nvSpPr>
              <p:spPr>
                <a:xfrm>
                  <a:off x="6455020" y="3540309"/>
                  <a:ext cx="281353" cy="152460"/>
                </a:xfrm>
                <a:prstGeom prst="rect">
                  <a:avLst/>
                </a:prstGeom>
                <a:blipFill>
                  <a:blip r:embed="rId27"/>
                  <a:stretch>
                    <a:fillRect l="-14583" t="-29630" b="-48148"/>
                  </a:stretch>
                </a:blipFill>
              </p:spPr>
              <p:txBody>
                <a:bodyPr/>
                <a:lstStyle/>
                <a:p>
                  <a:r>
                    <a:rPr lang="zh-CN" altLang="en-US">
                      <a:noFill/>
                    </a:rPr>
                    <a:t> </a:t>
                  </a:r>
                </a:p>
              </p:txBody>
            </p:sp>
          </mc:Fallback>
        </mc:AlternateContent>
      </p:grpSp>
      <p:sp>
        <p:nvSpPr>
          <p:cNvPr id="22" name="文本框 21">
            <a:extLst>
              <a:ext uri="{FF2B5EF4-FFF2-40B4-BE49-F238E27FC236}">
                <a16:creationId xmlns:a16="http://schemas.microsoft.com/office/drawing/2014/main" id="{49B6CB74-328D-B4B6-FAD9-E4CAF5FB5AD7}"/>
              </a:ext>
            </a:extLst>
          </p:cNvPr>
          <p:cNvSpPr txBox="1"/>
          <p:nvPr/>
        </p:nvSpPr>
        <p:spPr>
          <a:xfrm>
            <a:off x="617162" y="4734964"/>
            <a:ext cx="1374094" cy="400110"/>
          </a:xfrm>
          <a:prstGeom prst="rect">
            <a:avLst/>
          </a:prstGeom>
          <a:noFill/>
        </p:spPr>
        <p:txBody>
          <a:bodyPr wrap="none" rtlCol="0">
            <a:spAutoFit/>
          </a:bodyPr>
          <a:lstStyle/>
          <a:p>
            <a:r>
              <a:rPr lang="en-US" altLang="zh-CN" sz="2000" dirty="0"/>
              <a:t>Private key</a:t>
            </a:r>
            <a:endParaRPr lang="zh-CN" altLang="en-US" sz="2000" dirty="0"/>
          </a:p>
        </p:txBody>
      </p:sp>
      <p:sp>
        <p:nvSpPr>
          <p:cNvPr id="27" name="文本框 26">
            <a:extLst>
              <a:ext uri="{FF2B5EF4-FFF2-40B4-BE49-F238E27FC236}">
                <a16:creationId xmlns:a16="http://schemas.microsoft.com/office/drawing/2014/main" id="{4632D19D-E6F9-B180-B8DE-452EDB78B096}"/>
              </a:ext>
            </a:extLst>
          </p:cNvPr>
          <p:cNvSpPr txBox="1"/>
          <p:nvPr/>
        </p:nvSpPr>
        <p:spPr>
          <a:xfrm>
            <a:off x="625938" y="5979868"/>
            <a:ext cx="2661306" cy="400110"/>
          </a:xfrm>
          <a:prstGeom prst="rect">
            <a:avLst/>
          </a:prstGeom>
          <a:noFill/>
        </p:spPr>
        <p:txBody>
          <a:bodyPr wrap="none" rtlCol="0">
            <a:spAutoFit/>
          </a:bodyPr>
          <a:lstStyle/>
          <a:p>
            <a:r>
              <a:rPr lang="en-US" altLang="zh-CN" sz="2000" dirty="0"/>
              <a:t>Decode random string</a:t>
            </a:r>
            <a:endParaRPr lang="zh-CN" altLang="en-US" sz="2000" dirty="0"/>
          </a:p>
        </p:txBody>
      </p:sp>
      <p:grpSp>
        <p:nvGrpSpPr>
          <p:cNvPr id="30" name="组合 29">
            <a:extLst>
              <a:ext uri="{FF2B5EF4-FFF2-40B4-BE49-F238E27FC236}">
                <a16:creationId xmlns:a16="http://schemas.microsoft.com/office/drawing/2014/main" id="{C4AF0324-C13C-DC49-194C-63FB092B9DF4}"/>
              </a:ext>
            </a:extLst>
          </p:cNvPr>
          <p:cNvGrpSpPr/>
          <p:nvPr/>
        </p:nvGrpSpPr>
        <p:grpSpPr>
          <a:xfrm>
            <a:off x="730841" y="5077840"/>
            <a:ext cx="937846" cy="937846"/>
            <a:chOff x="730841" y="5077840"/>
            <a:chExt cx="937846" cy="937846"/>
          </a:xfrm>
        </p:grpSpPr>
        <p:pic>
          <p:nvPicPr>
            <p:cNvPr id="25" name="图形 24" descr="钥匙 轮廓">
              <a:extLst>
                <a:ext uri="{FF2B5EF4-FFF2-40B4-BE49-F238E27FC236}">
                  <a16:creationId xmlns:a16="http://schemas.microsoft.com/office/drawing/2014/main" id="{B6C95286-9025-2F22-81D1-7704D2C6E7C0}"/>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30841" y="5077840"/>
              <a:ext cx="937846" cy="937846"/>
            </a:xfrm>
            <a:prstGeom prst="rect">
              <a:avLst/>
            </a:prstGeom>
          </p:spPr>
        </p:pic>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BFF59A9D-CF6A-AC52-8404-A3198BF96579}"/>
                    </a:ext>
                  </a:extLst>
                </p:cNvPr>
                <p:cNvSpPr txBox="1"/>
                <p:nvPr/>
              </p:nvSpPr>
              <p:spPr>
                <a:xfrm>
                  <a:off x="838200" y="5357480"/>
                  <a:ext cx="44287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0</m:t>
                            </m:r>
                          </m:sub>
                        </m:sSub>
                      </m:oMath>
                    </m:oMathPara>
                  </a14:m>
                  <a:endParaRPr lang="zh-CN" altLang="en-US" sz="1600" dirty="0"/>
                </a:p>
              </p:txBody>
            </p:sp>
          </mc:Choice>
          <mc:Fallback xmlns="">
            <p:sp>
              <p:nvSpPr>
                <p:cNvPr id="28" name="文本框 27">
                  <a:extLst>
                    <a:ext uri="{FF2B5EF4-FFF2-40B4-BE49-F238E27FC236}">
                      <a16:creationId xmlns:a16="http://schemas.microsoft.com/office/drawing/2014/main" id="{BFF59A9D-CF6A-AC52-8404-A3198BF96579}"/>
                    </a:ext>
                  </a:extLst>
                </p:cNvPr>
                <p:cNvSpPr txBox="1">
                  <a:spLocks noRot="1" noChangeAspect="1" noMove="1" noResize="1" noEditPoints="1" noAdjustHandles="1" noChangeArrowheads="1" noChangeShapeType="1" noTextEdit="1"/>
                </p:cNvSpPr>
                <p:nvPr/>
              </p:nvSpPr>
              <p:spPr>
                <a:xfrm>
                  <a:off x="838200" y="5357480"/>
                  <a:ext cx="442878" cy="338554"/>
                </a:xfrm>
                <a:prstGeom prst="rect">
                  <a:avLst/>
                </a:prstGeom>
                <a:blipFill>
                  <a:blip r:embed="rId30"/>
                  <a:stretch>
                    <a:fillRect/>
                  </a:stretch>
                </a:blipFill>
              </p:spPr>
              <p:txBody>
                <a:bodyPr/>
                <a:lstStyle/>
                <a:p>
                  <a:r>
                    <a:rPr lang="zh-CN" altLang="en-US">
                      <a:noFill/>
                    </a:rPr>
                    <a:t> </a:t>
                  </a:r>
                </a:p>
              </p:txBody>
            </p:sp>
          </mc:Fallback>
        </mc:AlternateContent>
      </p:grpSp>
      <p:grpSp>
        <p:nvGrpSpPr>
          <p:cNvPr id="31" name="组合 30">
            <a:extLst>
              <a:ext uri="{FF2B5EF4-FFF2-40B4-BE49-F238E27FC236}">
                <a16:creationId xmlns:a16="http://schemas.microsoft.com/office/drawing/2014/main" id="{0021E858-3E38-3604-CA35-569D61C4C64F}"/>
              </a:ext>
            </a:extLst>
          </p:cNvPr>
          <p:cNvGrpSpPr/>
          <p:nvPr/>
        </p:nvGrpSpPr>
        <p:grpSpPr>
          <a:xfrm>
            <a:off x="1862688" y="5089707"/>
            <a:ext cx="937846" cy="937846"/>
            <a:chOff x="1862688" y="5089707"/>
            <a:chExt cx="937846" cy="937846"/>
          </a:xfrm>
        </p:grpSpPr>
        <p:pic>
          <p:nvPicPr>
            <p:cNvPr id="26" name="图形 25" descr="钥匙 轮廓">
              <a:extLst>
                <a:ext uri="{FF2B5EF4-FFF2-40B4-BE49-F238E27FC236}">
                  <a16:creationId xmlns:a16="http://schemas.microsoft.com/office/drawing/2014/main" id="{40C5618D-F4FF-7618-B652-1EBC51D6D3DA}"/>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862688" y="5089707"/>
              <a:ext cx="937846" cy="937846"/>
            </a:xfrm>
            <a:prstGeom prst="rect">
              <a:avLst/>
            </a:prstGeom>
          </p:spPr>
        </p:pic>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833FC557-EE46-837A-114B-52DB992B902E}"/>
                    </a:ext>
                  </a:extLst>
                </p:cNvPr>
                <p:cNvSpPr txBox="1"/>
                <p:nvPr/>
              </p:nvSpPr>
              <p:spPr>
                <a:xfrm>
                  <a:off x="1973277" y="5355986"/>
                  <a:ext cx="43813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29" name="文本框 28">
                  <a:extLst>
                    <a:ext uri="{FF2B5EF4-FFF2-40B4-BE49-F238E27FC236}">
                      <a16:creationId xmlns:a16="http://schemas.microsoft.com/office/drawing/2014/main" id="{833FC557-EE46-837A-114B-52DB992B902E}"/>
                    </a:ext>
                  </a:extLst>
                </p:cNvPr>
                <p:cNvSpPr txBox="1">
                  <a:spLocks noRot="1" noChangeAspect="1" noMove="1" noResize="1" noEditPoints="1" noAdjustHandles="1" noChangeArrowheads="1" noChangeShapeType="1" noTextEdit="1"/>
                </p:cNvSpPr>
                <p:nvPr/>
              </p:nvSpPr>
              <p:spPr>
                <a:xfrm>
                  <a:off x="1973277" y="5355986"/>
                  <a:ext cx="438132" cy="338554"/>
                </a:xfrm>
                <a:prstGeom prst="rect">
                  <a:avLst/>
                </a:prstGeom>
                <a:blipFill>
                  <a:blip r:embed="rId31"/>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9629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7"/>
                                        </p:tgtEl>
                                      </p:cBhvr>
                                    </p:animEffect>
                                    <p:set>
                                      <p:cBhvr>
                                        <p:cTn id="41" dur="1" fill="hold">
                                          <p:stCondLst>
                                            <p:cond delay="499"/>
                                          </p:stCondLst>
                                        </p:cTn>
                                        <p:tgtEl>
                                          <p:spTgt spid="1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2"/>
                                        </p:tgtEl>
                                      </p:cBhvr>
                                    </p:animEffect>
                                    <p:set>
                                      <p:cBhvr>
                                        <p:cTn id="44" dur="1" fill="hold">
                                          <p:stCondLst>
                                            <p:cond delay="499"/>
                                          </p:stCondLst>
                                        </p:cTn>
                                        <p:tgtEl>
                                          <p:spTgt spid="22"/>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27"/>
                                        </p:tgtEl>
                                      </p:cBhvr>
                                    </p:animEffect>
                                    <p:set>
                                      <p:cBhvr>
                                        <p:cTn id="47" dur="1" fill="hold">
                                          <p:stCondLst>
                                            <p:cond delay="499"/>
                                          </p:stCondLst>
                                        </p:cTn>
                                        <p:tgtEl>
                                          <p:spTgt spid="2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nodeType="clickEffect">
                                  <p:stCondLst>
                                    <p:cond delay="0"/>
                                  </p:stCondLst>
                                  <p:childTnLst>
                                    <p:animMotion origin="layout" path="M -4.79167E-6 4.07407E-6 L 0.46277 -0.00602 " pathEditMode="relative" rAng="0" ptsTypes="AA">
                                      <p:cBhvr>
                                        <p:cTn id="51" dur="2000" fill="hold"/>
                                        <p:tgtEl>
                                          <p:spTgt spid="21"/>
                                        </p:tgtEl>
                                        <p:attrNameLst>
                                          <p:attrName>ppt_x</p:attrName>
                                          <p:attrName>ppt_y</p:attrName>
                                        </p:attrNameLst>
                                      </p:cBhvr>
                                      <p:rCtr x="23138" y="-301"/>
                                    </p:animMotion>
                                  </p:childTnLst>
                                </p:cTn>
                              </p:par>
                              <p:par>
                                <p:cTn id="52" presetID="63" presetClass="path" presetSubtype="0" accel="50000" decel="50000" fill="hold" nodeType="withEffect">
                                  <p:stCondLst>
                                    <p:cond delay="0"/>
                                  </p:stCondLst>
                                  <p:childTnLst>
                                    <p:animMotion origin="layout" path="M 4.375E-6 -1.85185E-6 L 0.35833 -0.00393 " pathEditMode="relative" rAng="0" ptsTypes="AA">
                                      <p:cBhvr>
                                        <p:cTn id="53" dur="2000" fill="hold"/>
                                        <p:tgtEl>
                                          <p:spTgt spid="23"/>
                                        </p:tgtEl>
                                        <p:attrNameLst>
                                          <p:attrName>ppt_x</p:attrName>
                                          <p:attrName>ppt_y</p:attrName>
                                        </p:attrNameLst>
                                      </p:cBhvr>
                                      <p:rCtr x="17917" y="-208"/>
                                    </p:animMotion>
                                  </p:childTnLst>
                                </p:cTn>
                              </p:par>
                              <p:par>
                                <p:cTn id="54" presetID="63" presetClass="path" presetSubtype="0" accel="50000" decel="50000" fill="hold" nodeType="withEffect">
                                  <p:stCondLst>
                                    <p:cond delay="0"/>
                                  </p:stCondLst>
                                  <p:childTnLst>
                                    <p:animMotion origin="layout" path="M 0.00052 0.00092 L 0.35612 -0.00602 " pathEditMode="relative" rAng="0" ptsTypes="AA">
                                      <p:cBhvr>
                                        <p:cTn id="55" dur="2000" fill="hold"/>
                                        <p:tgtEl>
                                          <p:spTgt spid="24"/>
                                        </p:tgtEl>
                                        <p:attrNameLst>
                                          <p:attrName>ppt_x</p:attrName>
                                          <p:attrName>ppt_y</p:attrName>
                                        </p:attrNameLst>
                                      </p:cBhvr>
                                      <p:rCtr x="17773" y="-347"/>
                                    </p:animMotion>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32"/>
                                        </p:tgtEl>
                                      </p:cBhvr>
                                    </p:animEffect>
                                    <p:set>
                                      <p:cBhvr>
                                        <p:cTn id="66" dur="1" fill="hold">
                                          <p:stCondLst>
                                            <p:cond delay="499"/>
                                          </p:stCondLst>
                                        </p:cTn>
                                        <p:tgtEl>
                                          <p:spTgt spid="3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24"/>
                                        </p:tgtEl>
                                      </p:cBhvr>
                                    </p:animEffect>
                                    <p:set>
                                      <p:cBhvr>
                                        <p:cTn id="75" dur="1" fill="hold">
                                          <p:stCondLst>
                                            <p:cond delay="499"/>
                                          </p:stCondLst>
                                        </p:cTn>
                                        <p:tgtEl>
                                          <p:spTgt spid="2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21"/>
                                        </p:tgtEl>
                                      </p:cBhvr>
                                    </p:animEffect>
                                    <p:set>
                                      <p:cBhvr>
                                        <p:cTn id="80" dur="1" fill="hold">
                                          <p:stCondLst>
                                            <p:cond delay="499"/>
                                          </p:stCondLst>
                                        </p:cTn>
                                        <p:tgtEl>
                                          <p:spTgt spid="21"/>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23"/>
                                        </p:tgtEl>
                                      </p:cBhvr>
                                    </p:animEffect>
                                    <p:set>
                                      <p:cBhvr>
                                        <p:cTn id="83" dur="1" fill="hold">
                                          <p:stCondLst>
                                            <p:cond delay="499"/>
                                          </p:stCondLst>
                                        </p:cTn>
                                        <p:tgtEl>
                                          <p:spTgt spid="23"/>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34"/>
                                        </p:tgtEl>
                                      </p:cBhvr>
                                    </p:animEffect>
                                    <p:set>
                                      <p:cBhvr>
                                        <p:cTn id="86" dur="1" fill="hold">
                                          <p:stCondLst>
                                            <p:cond delay="499"/>
                                          </p:stCondLst>
                                        </p:cTn>
                                        <p:tgtEl>
                                          <p:spTgt spid="34"/>
                                        </p:tgtEl>
                                        <p:attrNameLst>
                                          <p:attrName>style.visibility</p:attrName>
                                        </p:attrNameLst>
                                      </p:cBhvr>
                                      <p:to>
                                        <p:strVal val="hidden"/>
                                      </p:to>
                                    </p:set>
                                  </p:childTnLst>
                                </p:cTn>
                              </p:par>
                            </p:childTnLst>
                          </p:cTn>
                        </p:par>
                        <p:par>
                          <p:cTn id="87" fill="hold">
                            <p:stCondLst>
                              <p:cond delay="500"/>
                            </p:stCondLst>
                            <p:childTnLst>
                              <p:par>
                                <p:cTn id="88" presetID="10" presetClass="entr" presetSubtype="0" fill="hold" nodeType="after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fade">
                                      <p:cBhvr>
                                        <p:cTn id="9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P spid="14" grpId="1"/>
      <p:bldP spid="17" grpId="0" animBg="1"/>
      <p:bldP spid="17" grpId="1" animBg="1"/>
      <p:bldP spid="32" grpId="0"/>
      <p:bldP spid="32" grpId="1"/>
      <p:bldP spid="33" grpId="0"/>
      <p:bldP spid="34" grpId="0" animBg="1"/>
      <p:bldP spid="34" grpId="1" animBg="1"/>
      <p:bldP spid="22" grpId="0"/>
      <p:bldP spid="22" grpId="1"/>
      <p:bldP spid="27" grpId="0"/>
      <p:bldP spid="27"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B849F-9DA1-EF98-6ABB-B78EB8755AD3}"/>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9EF5F2A7-6C5D-C65A-B664-A58ED6274A5C}"/>
              </a:ext>
            </a:extLst>
          </p:cNvPr>
          <p:cNvSpPr>
            <a:spLocks noGrp="1"/>
          </p:cNvSpPr>
          <p:nvPr>
            <p:ph idx="1"/>
          </p:nvPr>
        </p:nvSpPr>
        <p:spPr/>
        <p:txBody>
          <a:bodyPr>
            <a:normAutofit/>
          </a:bodyPr>
          <a:lstStyle/>
          <a:p>
            <a:pPr marL="0" indent="0">
              <a:buNone/>
            </a:pPr>
            <a:r>
              <a:rPr lang="en-US" altLang="zh-CN" sz="1800" dirty="0"/>
              <a:t>[9] Ben-Or, Michael, Shafi Goldwasser, and Avi Wigderson. "Completeness theorems for non-cryptographic fault-tolerant distributed computation." Providing sound foundations for cryptography: on the work of Shafi Goldwasser and Silvio Micali. 2019. 351-371.</a:t>
            </a:r>
          </a:p>
          <a:p>
            <a:pPr marL="0" indent="0">
              <a:buNone/>
            </a:pPr>
            <a:r>
              <a:rPr lang="en-US" altLang="zh-CN" sz="1800" dirty="0"/>
              <a:t>[10] Beaver, Donald. "Efficient multiparty protocols using circuit randomization." Advances in Cryptology—CRYPTO’91: Proceedings 11. Springer Berlin Heidelberg, 1992.</a:t>
            </a:r>
          </a:p>
          <a:p>
            <a:pPr marL="0" indent="0">
              <a:buNone/>
            </a:pPr>
            <a:r>
              <a:rPr lang="en-US" altLang="zh-CN" sz="1800" dirty="0"/>
              <a:t>[11] </a:t>
            </a:r>
            <a:r>
              <a:rPr lang="en-US" altLang="zh-CN" sz="1800" dirty="0" err="1"/>
              <a:t>Asharov</a:t>
            </a:r>
            <a:r>
              <a:rPr lang="en-US" altLang="zh-CN" sz="1800" dirty="0"/>
              <a:t>, Gilad, et al. "More efficient oblivious transfer and extensions for faster secure computation." Proceedings of the 2013 ACM SIGSAC conference on Computer &amp; communications security. 2013.</a:t>
            </a:r>
          </a:p>
          <a:p>
            <a:pPr marL="0" indent="0">
              <a:buNone/>
            </a:pPr>
            <a:r>
              <a:rPr lang="en-US" altLang="zh-CN" sz="1800" dirty="0"/>
              <a:t>[12] </a:t>
            </a:r>
            <a:r>
              <a:rPr lang="en-US" altLang="zh-CN" sz="1800" dirty="0" err="1"/>
              <a:t>Demmler</a:t>
            </a:r>
            <a:r>
              <a:rPr lang="en-US" altLang="zh-CN" sz="1800" dirty="0"/>
              <a:t>, Daniel, Thomas Schneider, and Michael </a:t>
            </a:r>
            <a:r>
              <a:rPr lang="en-US" altLang="zh-CN" sz="1800" dirty="0" err="1"/>
              <a:t>Zohner</a:t>
            </a:r>
            <a:r>
              <a:rPr lang="en-US" altLang="zh-CN" sz="1800" dirty="0"/>
              <a:t>. "ABY-A framework for efficient mixed-protocol secure two-party computation." NDSS. 2015.</a:t>
            </a:r>
          </a:p>
          <a:p>
            <a:pPr marL="0" indent="0">
              <a:buNone/>
            </a:pPr>
            <a:r>
              <a:rPr lang="en-US" altLang="zh-CN" sz="1800" dirty="0"/>
              <a:t>[13] Rabin, Michael O. "How to exchange secrets with oblivious transfer." Cryptology </a:t>
            </a:r>
            <a:r>
              <a:rPr lang="en-US" altLang="zh-CN" sz="1800" dirty="0" err="1"/>
              <a:t>ePrint</a:t>
            </a:r>
            <a:r>
              <a:rPr lang="en-US" altLang="zh-CN" sz="1800" dirty="0"/>
              <a:t> Archive (2005). </a:t>
            </a:r>
          </a:p>
          <a:p>
            <a:pPr marL="0" indent="0">
              <a:buNone/>
            </a:pPr>
            <a:r>
              <a:rPr lang="en-US" altLang="zh-CN" sz="1800" dirty="0"/>
              <a:t>[14] P. </a:t>
            </a:r>
            <a:r>
              <a:rPr lang="en-US" altLang="zh-CN" sz="1800" dirty="0" err="1"/>
              <a:t>Paillier</a:t>
            </a:r>
            <a:r>
              <a:rPr lang="en-US" altLang="zh-CN" sz="1800" dirty="0"/>
              <a:t>, “Public-key cryptosystems based on composite degree </a:t>
            </a:r>
            <a:r>
              <a:rPr lang="en-US" altLang="zh-CN" sz="1800" dirty="0" err="1"/>
              <a:t>residuosity</a:t>
            </a:r>
            <a:r>
              <a:rPr lang="en-US" altLang="zh-CN" sz="1800" dirty="0"/>
              <a:t> classes,” in EUROCRYPT’99, ser. LNCS, vol. 1592. Springer,1999, pp. 223–238.</a:t>
            </a:r>
          </a:p>
          <a:p>
            <a:pPr marL="0" indent="0">
              <a:buNone/>
            </a:pPr>
            <a:endParaRPr lang="en-US" altLang="zh-CN" sz="1800" dirty="0"/>
          </a:p>
        </p:txBody>
      </p:sp>
    </p:spTree>
    <p:extLst>
      <p:ext uri="{BB962C8B-B14F-4D97-AF65-F5344CB8AC3E}">
        <p14:creationId xmlns:p14="http://schemas.microsoft.com/office/powerpoint/2010/main" val="352961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8424C-47FF-386E-D8B4-843193B683F1}"/>
              </a:ext>
            </a:extLst>
          </p:cNvPr>
          <p:cNvSpPr>
            <a:spLocks noGrp="1"/>
          </p:cNvSpPr>
          <p:nvPr>
            <p:ph type="title"/>
          </p:nvPr>
        </p:nvSpPr>
        <p:spPr/>
        <p:txBody>
          <a:bodyPr/>
          <a:lstStyle/>
          <a:p>
            <a:r>
              <a:rPr lang="en-US" altLang="zh-CN" dirty="0"/>
              <a:t>Oblivious Transfer (OT)</a:t>
            </a:r>
            <a:endParaRPr lang="zh-CN" altLang="en-US" dirty="0"/>
          </a:p>
        </p:txBody>
      </p:sp>
      <p:pic>
        <p:nvPicPr>
          <p:cNvPr id="4" name="图形 3" descr="拿着笔记本电脑的女人">
            <a:extLst>
              <a:ext uri="{FF2B5EF4-FFF2-40B4-BE49-F238E27FC236}">
                <a16:creationId xmlns:a16="http://schemas.microsoft.com/office/drawing/2014/main" id="{67E3AA60-C68A-DE87-00EA-389E0BFC4B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246" y="1825625"/>
            <a:ext cx="1901172" cy="1931672"/>
          </a:xfrm>
          <a:prstGeom prst="rect">
            <a:avLst/>
          </a:prstGeom>
        </p:spPr>
      </p:pic>
      <p:sp>
        <p:nvSpPr>
          <p:cNvPr id="6" name="文本框 5">
            <a:extLst>
              <a:ext uri="{FF2B5EF4-FFF2-40B4-BE49-F238E27FC236}">
                <a16:creationId xmlns:a16="http://schemas.microsoft.com/office/drawing/2014/main" id="{C8EC7FA6-0775-FD60-41BB-677553EDD113}"/>
              </a:ext>
            </a:extLst>
          </p:cNvPr>
          <p:cNvSpPr txBox="1"/>
          <p:nvPr/>
        </p:nvSpPr>
        <p:spPr>
          <a:xfrm>
            <a:off x="1685099" y="2827247"/>
            <a:ext cx="633507" cy="338554"/>
          </a:xfrm>
          <a:prstGeom prst="rect">
            <a:avLst/>
          </a:prstGeom>
          <a:noFill/>
        </p:spPr>
        <p:txBody>
          <a:bodyPr wrap="none" rtlCol="0">
            <a:spAutoFit/>
          </a:bodyPr>
          <a:lstStyle/>
          <a:p>
            <a:r>
              <a:rPr lang="en-US" altLang="zh-CN" sz="1600" b="1" dirty="0"/>
              <a:t>Alice</a:t>
            </a:r>
            <a:endParaRPr lang="zh-CN" altLang="en-US" sz="1600" b="1" dirty="0"/>
          </a:p>
        </p:txBody>
      </p:sp>
      <p:pic>
        <p:nvPicPr>
          <p:cNvPr id="7" name="图形 6" descr="穿高领毛衣戴眼镜的男人">
            <a:extLst>
              <a:ext uri="{FF2B5EF4-FFF2-40B4-BE49-F238E27FC236}">
                <a16:creationId xmlns:a16="http://schemas.microsoft.com/office/drawing/2014/main" id="{68856B30-DB56-F55C-7934-6CFE1FF0B4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882554" y="1825625"/>
            <a:ext cx="1471246" cy="1830423"/>
          </a:xfrm>
          <a:prstGeom prst="rect">
            <a:avLst/>
          </a:prstGeom>
        </p:spPr>
      </p:pic>
      <p:sp>
        <p:nvSpPr>
          <p:cNvPr id="9" name="文本框 8">
            <a:extLst>
              <a:ext uri="{FF2B5EF4-FFF2-40B4-BE49-F238E27FC236}">
                <a16:creationId xmlns:a16="http://schemas.microsoft.com/office/drawing/2014/main" id="{079A0285-2474-53AD-CECF-CFB10908812C}"/>
              </a:ext>
            </a:extLst>
          </p:cNvPr>
          <p:cNvSpPr txBox="1"/>
          <p:nvPr/>
        </p:nvSpPr>
        <p:spPr>
          <a:xfrm>
            <a:off x="10328674" y="2933417"/>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p:grpSp>
        <p:nvGrpSpPr>
          <p:cNvPr id="3" name="组合 2">
            <a:extLst>
              <a:ext uri="{FF2B5EF4-FFF2-40B4-BE49-F238E27FC236}">
                <a16:creationId xmlns:a16="http://schemas.microsoft.com/office/drawing/2014/main" id="{569927B2-65ED-23EA-45D4-8B121A3AC2E2}"/>
              </a:ext>
            </a:extLst>
          </p:cNvPr>
          <p:cNvGrpSpPr/>
          <p:nvPr/>
        </p:nvGrpSpPr>
        <p:grpSpPr>
          <a:xfrm>
            <a:off x="6781800" y="2543175"/>
            <a:ext cx="2162175" cy="1114425"/>
            <a:chOff x="1371600" y="5057775"/>
            <a:chExt cx="2162175" cy="1114425"/>
          </a:xfrm>
        </p:grpSpPr>
        <p:sp>
          <p:nvSpPr>
            <p:cNvPr id="11" name="矩形: 圆角 10">
              <a:extLst>
                <a:ext uri="{FF2B5EF4-FFF2-40B4-BE49-F238E27FC236}">
                  <a16:creationId xmlns:a16="http://schemas.microsoft.com/office/drawing/2014/main" id="{F4DC7E55-32A2-43BA-0380-2F23A48DB89E}"/>
                </a:ext>
              </a:extLst>
            </p:cNvPr>
            <p:cNvSpPr/>
            <p:nvPr/>
          </p:nvSpPr>
          <p:spPr>
            <a:xfrm>
              <a:off x="1371600" y="5057775"/>
              <a:ext cx="2162175" cy="11144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0C59FD39-C1CB-15CA-CD82-94D9F8868952}"/>
                </a:ext>
              </a:extLst>
            </p:cNvPr>
            <p:cNvSpPr/>
            <p:nvPr/>
          </p:nvSpPr>
          <p:spPr>
            <a:xfrm>
              <a:off x="1562100" y="5286375"/>
              <a:ext cx="1038225" cy="6762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矩形: 圆角 12">
                  <a:extLst>
                    <a:ext uri="{FF2B5EF4-FFF2-40B4-BE49-F238E27FC236}">
                      <a16:creationId xmlns:a16="http://schemas.microsoft.com/office/drawing/2014/main" id="{EE46D1A0-D4B8-91D3-BE7B-2D49162C68E2}"/>
                    </a:ext>
                  </a:extLst>
                </p:cNvPr>
                <p:cNvSpPr/>
                <p:nvPr/>
              </p:nvSpPr>
              <p:spPr>
                <a:xfrm>
                  <a:off x="1631504" y="5517232"/>
                  <a:ext cx="360040" cy="3600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𝑘</m:t>
                        </m:r>
                      </m:oMath>
                    </m:oMathPara>
                  </a14:m>
                  <a:endParaRPr lang="zh-CN" altLang="en-US" dirty="0"/>
                </a:p>
              </p:txBody>
            </p:sp>
          </mc:Choice>
          <mc:Fallback xmlns="">
            <p:sp>
              <p:nvSpPr>
                <p:cNvPr id="35" name="矩形: 圆角 34">
                  <a:extLst>
                    <a:ext uri="{FF2B5EF4-FFF2-40B4-BE49-F238E27FC236}">
                      <a16:creationId xmlns:a16="http://schemas.microsoft.com/office/drawing/2014/main" id="{92D29A83-9310-7736-C57D-E2AA62352689}"/>
                    </a:ext>
                  </a:extLst>
                </p:cNvPr>
                <p:cNvSpPr>
                  <a:spLocks noRot="1" noChangeAspect="1" noMove="1" noResize="1" noEditPoints="1" noAdjustHandles="1" noChangeArrowheads="1" noChangeShapeType="1" noTextEdit="1"/>
                </p:cNvSpPr>
                <p:nvPr/>
              </p:nvSpPr>
              <p:spPr>
                <a:xfrm>
                  <a:off x="1631504" y="5517232"/>
                  <a:ext cx="360040" cy="360040"/>
                </a:xfrm>
                <a:prstGeom prst="roundRect">
                  <a:avLst/>
                </a:prstGeom>
                <a:blipFill>
                  <a:blip r:embed="rId18"/>
                  <a:stretch>
                    <a:fillRect/>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DCC80029-2256-CC64-BA09-A5ABFF012C77}"/>
                </a:ext>
              </a:extLst>
            </p:cNvPr>
            <p:cNvGrpSpPr/>
            <p:nvPr/>
          </p:nvGrpSpPr>
          <p:grpSpPr>
            <a:xfrm>
              <a:off x="1991544" y="5291683"/>
              <a:ext cx="648072" cy="648072"/>
              <a:chOff x="4923693" y="3200521"/>
              <a:chExt cx="715106" cy="715106"/>
            </a:xfrm>
          </p:grpSpPr>
          <p:pic>
            <p:nvPicPr>
              <p:cNvPr id="18" name="图形 17" descr="锁定 纯色填充">
                <a:extLst>
                  <a:ext uri="{FF2B5EF4-FFF2-40B4-BE49-F238E27FC236}">
                    <a16:creationId xmlns:a16="http://schemas.microsoft.com/office/drawing/2014/main" id="{86D78FFD-41D0-B7A4-F38B-77FB1EA9FE7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923693" y="3200521"/>
                <a:ext cx="715106" cy="715106"/>
              </a:xfrm>
              <a:prstGeom prst="rect">
                <a:avLst/>
              </a:prstGeom>
            </p:spPr>
          </p:pic>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22E0BFF4-CA4D-DB57-A3B6-2AFB76BCD3DF}"/>
                      </a:ext>
                    </a:extLst>
                  </p:cNvPr>
                  <p:cNvSpPr/>
                  <p:nvPr/>
                </p:nvSpPr>
                <p:spPr>
                  <a:xfrm>
                    <a:off x="5134710" y="3546351"/>
                    <a:ext cx="351692" cy="2284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oMath>
                      </m:oMathPara>
                    </a14:m>
                    <a:endParaRPr lang="en-US" altLang="zh-CN" b="0" dirty="0"/>
                  </a:p>
                </p:txBody>
              </p:sp>
            </mc:Choice>
            <mc:Fallback xmlns="">
              <p:sp>
                <p:nvSpPr>
                  <p:cNvPr id="38" name="矩形 37">
                    <a:extLst>
                      <a:ext uri="{FF2B5EF4-FFF2-40B4-BE49-F238E27FC236}">
                        <a16:creationId xmlns:a16="http://schemas.microsoft.com/office/drawing/2014/main" id="{9909DC4B-2265-2DE3-49A1-ECB4461B1D05}"/>
                      </a:ext>
                    </a:extLst>
                  </p:cNvPr>
                  <p:cNvSpPr>
                    <a:spLocks noRot="1" noChangeAspect="1" noMove="1" noResize="1" noEditPoints="1" noAdjustHandles="1" noChangeArrowheads="1" noChangeShapeType="1" noTextEdit="1"/>
                  </p:cNvSpPr>
                  <p:nvPr/>
                </p:nvSpPr>
                <p:spPr>
                  <a:xfrm>
                    <a:off x="5134710" y="3546351"/>
                    <a:ext cx="351692" cy="228481"/>
                  </a:xfrm>
                  <a:prstGeom prst="rect">
                    <a:avLst/>
                  </a:prstGeom>
                  <a:blipFill>
                    <a:blip r:embed="rId21"/>
                    <a:stretch>
                      <a:fillRect b="-11111"/>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6B5B928C-8407-8B24-64A6-4DFC0FD8D392}"/>
                </a:ext>
              </a:extLst>
            </p:cNvPr>
            <p:cNvGrpSpPr/>
            <p:nvPr/>
          </p:nvGrpSpPr>
          <p:grpSpPr>
            <a:xfrm>
              <a:off x="2514599" y="5116024"/>
              <a:ext cx="952501" cy="952501"/>
              <a:chOff x="2514599" y="5116024"/>
              <a:chExt cx="952501" cy="952501"/>
            </a:xfrm>
          </p:grpSpPr>
          <p:pic>
            <p:nvPicPr>
              <p:cNvPr id="16" name="图形 15" descr="锁定 轮廓">
                <a:extLst>
                  <a:ext uri="{FF2B5EF4-FFF2-40B4-BE49-F238E27FC236}">
                    <a16:creationId xmlns:a16="http://schemas.microsoft.com/office/drawing/2014/main" id="{63B87D0D-70EC-680F-85A9-3A592895D42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514599" y="5116024"/>
                <a:ext cx="952501" cy="952501"/>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D8E4034-9F33-E3A1-3C81-BC6DC3F21682}"/>
                      </a:ext>
                    </a:extLst>
                  </p:cNvPr>
                  <p:cNvSpPr txBox="1"/>
                  <p:nvPr/>
                </p:nvSpPr>
                <p:spPr>
                  <a:xfrm>
                    <a:off x="2819400" y="5572125"/>
                    <a:ext cx="352425" cy="338554"/>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0</m:t>
                              </m:r>
                            </m:sub>
                          </m:sSub>
                        </m:oMath>
                      </m:oMathPara>
                    </a14:m>
                    <a:endParaRPr lang="en-US" altLang="zh-CN" sz="1600" b="0" dirty="0"/>
                  </a:p>
                </p:txBody>
              </p:sp>
            </mc:Choice>
            <mc:Fallback xmlns="">
              <p:sp>
                <p:nvSpPr>
                  <p:cNvPr id="41" name="文本框 40">
                    <a:extLst>
                      <a:ext uri="{FF2B5EF4-FFF2-40B4-BE49-F238E27FC236}">
                        <a16:creationId xmlns:a16="http://schemas.microsoft.com/office/drawing/2014/main" id="{C413B3D7-EBB1-50FE-D850-569E9D5091A6}"/>
                      </a:ext>
                    </a:extLst>
                  </p:cNvPr>
                  <p:cNvSpPr txBox="1">
                    <a:spLocks noRot="1" noChangeAspect="1" noMove="1" noResize="1" noEditPoints="1" noAdjustHandles="1" noChangeArrowheads="1" noChangeShapeType="1" noTextEdit="1"/>
                  </p:cNvSpPr>
                  <p:nvPr/>
                </p:nvSpPr>
                <p:spPr>
                  <a:xfrm>
                    <a:off x="2819400" y="5572125"/>
                    <a:ext cx="352425" cy="338554"/>
                  </a:xfrm>
                  <a:prstGeom prst="rect">
                    <a:avLst/>
                  </a:prstGeom>
                  <a:blipFill>
                    <a:blip r:embed="rId24"/>
                    <a:stretch>
                      <a:fillRect/>
                    </a:stretch>
                  </a:blipFill>
                </p:spPr>
                <p:txBody>
                  <a:bodyPr/>
                  <a:lstStyle/>
                  <a:p>
                    <a:r>
                      <a:rPr lang="zh-CN" altLang="en-US">
                        <a:noFill/>
                      </a:rPr>
                      <a:t> </a:t>
                    </a:r>
                  </a:p>
                </p:txBody>
              </p:sp>
            </mc:Fallback>
          </mc:AlternateContent>
        </p:grpSp>
      </p:grpSp>
      <p:sp>
        <p:nvSpPr>
          <p:cNvPr id="21" name="箭头: 右 20">
            <a:extLst>
              <a:ext uri="{FF2B5EF4-FFF2-40B4-BE49-F238E27FC236}">
                <a16:creationId xmlns:a16="http://schemas.microsoft.com/office/drawing/2014/main" id="{E460CBDE-B44D-1597-5F1A-2DD9D9FFCE98}"/>
              </a:ext>
            </a:extLst>
          </p:cNvPr>
          <p:cNvSpPr/>
          <p:nvPr/>
        </p:nvSpPr>
        <p:spPr>
          <a:xfrm flipH="1">
            <a:off x="3352798" y="2678374"/>
            <a:ext cx="2667001" cy="79655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35" name="组合 34">
            <a:extLst>
              <a:ext uri="{FF2B5EF4-FFF2-40B4-BE49-F238E27FC236}">
                <a16:creationId xmlns:a16="http://schemas.microsoft.com/office/drawing/2014/main" id="{162A871C-15EC-BB62-EB68-0DAE40ABBD03}"/>
              </a:ext>
            </a:extLst>
          </p:cNvPr>
          <p:cNvGrpSpPr/>
          <p:nvPr/>
        </p:nvGrpSpPr>
        <p:grpSpPr>
          <a:xfrm>
            <a:off x="730841" y="5077840"/>
            <a:ext cx="937846" cy="937846"/>
            <a:chOff x="730841" y="5077840"/>
            <a:chExt cx="937846" cy="937846"/>
          </a:xfrm>
        </p:grpSpPr>
        <p:pic>
          <p:nvPicPr>
            <p:cNvPr id="36" name="图形 35" descr="钥匙 轮廓">
              <a:extLst>
                <a:ext uri="{FF2B5EF4-FFF2-40B4-BE49-F238E27FC236}">
                  <a16:creationId xmlns:a16="http://schemas.microsoft.com/office/drawing/2014/main" id="{5551FE24-46DA-091D-112D-BEE225474A3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30841" y="5077840"/>
              <a:ext cx="937846" cy="937846"/>
            </a:xfrm>
            <a:prstGeom prst="rect">
              <a:avLst/>
            </a:prstGeom>
          </p:spPr>
        </p:pic>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FA732C19-F710-C905-1553-940E7487635C}"/>
                    </a:ext>
                  </a:extLst>
                </p:cNvPr>
                <p:cNvSpPr txBox="1"/>
                <p:nvPr/>
              </p:nvSpPr>
              <p:spPr>
                <a:xfrm>
                  <a:off x="838200" y="5357480"/>
                  <a:ext cx="44287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0</m:t>
                            </m:r>
                          </m:sub>
                        </m:sSub>
                      </m:oMath>
                    </m:oMathPara>
                  </a14:m>
                  <a:endParaRPr lang="zh-CN" altLang="en-US" sz="1600" dirty="0"/>
                </a:p>
              </p:txBody>
            </p:sp>
          </mc:Choice>
          <mc:Fallback xmlns="">
            <p:sp>
              <p:nvSpPr>
                <p:cNvPr id="37" name="文本框 36">
                  <a:extLst>
                    <a:ext uri="{FF2B5EF4-FFF2-40B4-BE49-F238E27FC236}">
                      <a16:creationId xmlns:a16="http://schemas.microsoft.com/office/drawing/2014/main" id="{FA732C19-F710-C905-1553-940E7487635C}"/>
                    </a:ext>
                  </a:extLst>
                </p:cNvPr>
                <p:cNvSpPr txBox="1">
                  <a:spLocks noRot="1" noChangeAspect="1" noMove="1" noResize="1" noEditPoints="1" noAdjustHandles="1" noChangeArrowheads="1" noChangeShapeType="1" noTextEdit="1"/>
                </p:cNvSpPr>
                <p:nvPr/>
              </p:nvSpPr>
              <p:spPr>
                <a:xfrm>
                  <a:off x="838200" y="5357480"/>
                  <a:ext cx="442878" cy="338554"/>
                </a:xfrm>
                <a:prstGeom prst="rect">
                  <a:avLst/>
                </a:prstGeom>
                <a:blipFill>
                  <a:blip r:embed="rId27"/>
                  <a:stretch>
                    <a:fillRect/>
                  </a:stretch>
                </a:blipFill>
              </p:spPr>
              <p:txBody>
                <a:bodyPr/>
                <a:lstStyle/>
                <a:p>
                  <a:r>
                    <a:rPr lang="zh-CN" altLang="en-US">
                      <a:noFill/>
                    </a:rPr>
                    <a:t> </a:t>
                  </a:r>
                </a:p>
              </p:txBody>
            </p:sp>
          </mc:Fallback>
        </mc:AlternateContent>
      </p:grpSp>
      <p:grpSp>
        <p:nvGrpSpPr>
          <p:cNvPr id="38" name="组合 37">
            <a:extLst>
              <a:ext uri="{FF2B5EF4-FFF2-40B4-BE49-F238E27FC236}">
                <a16:creationId xmlns:a16="http://schemas.microsoft.com/office/drawing/2014/main" id="{520EB08D-F33C-D6B3-EB3B-183D742FD8C1}"/>
              </a:ext>
            </a:extLst>
          </p:cNvPr>
          <p:cNvGrpSpPr/>
          <p:nvPr/>
        </p:nvGrpSpPr>
        <p:grpSpPr>
          <a:xfrm>
            <a:off x="1862688" y="5089707"/>
            <a:ext cx="937846" cy="937846"/>
            <a:chOff x="1862688" y="5089707"/>
            <a:chExt cx="937846" cy="937846"/>
          </a:xfrm>
        </p:grpSpPr>
        <p:pic>
          <p:nvPicPr>
            <p:cNvPr id="39" name="图形 38" descr="钥匙 轮廓">
              <a:extLst>
                <a:ext uri="{FF2B5EF4-FFF2-40B4-BE49-F238E27FC236}">
                  <a16:creationId xmlns:a16="http://schemas.microsoft.com/office/drawing/2014/main" id="{5DE52C00-B29F-8F65-1979-B7051834989D}"/>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862688" y="5089707"/>
              <a:ext cx="937846" cy="937846"/>
            </a:xfrm>
            <a:prstGeom prst="rect">
              <a:avLst/>
            </a:prstGeom>
          </p:spPr>
        </p:pic>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3E93C4FC-7FB6-6CCC-6580-18FDE0FF80EF}"/>
                    </a:ext>
                  </a:extLst>
                </p:cNvPr>
                <p:cNvSpPr txBox="1"/>
                <p:nvPr/>
              </p:nvSpPr>
              <p:spPr>
                <a:xfrm>
                  <a:off x="1973277" y="5355986"/>
                  <a:ext cx="43813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40" name="文本框 39">
                  <a:extLst>
                    <a:ext uri="{FF2B5EF4-FFF2-40B4-BE49-F238E27FC236}">
                      <a16:creationId xmlns:a16="http://schemas.microsoft.com/office/drawing/2014/main" id="{3E93C4FC-7FB6-6CCC-6580-18FDE0FF80EF}"/>
                    </a:ext>
                  </a:extLst>
                </p:cNvPr>
                <p:cNvSpPr txBox="1">
                  <a:spLocks noRot="1" noChangeAspect="1" noMove="1" noResize="1" noEditPoints="1" noAdjustHandles="1" noChangeArrowheads="1" noChangeShapeType="1" noTextEdit="1"/>
                </p:cNvSpPr>
                <p:nvPr/>
              </p:nvSpPr>
              <p:spPr>
                <a:xfrm>
                  <a:off x="1973277" y="5355986"/>
                  <a:ext cx="438132" cy="338554"/>
                </a:xfrm>
                <a:prstGeom prst="rect">
                  <a:avLst/>
                </a:prstGeom>
                <a:blipFill>
                  <a:blip r:embed="rId28"/>
                  <a:stretch>
                    <a:fillRect/>
                  </a:stretch>
                </a:blipFill>
              </p:spPr>
              <p:txBody>
                <a:bodyPr/>
                <a:lstStyle/>
                <a:p>
                  <a:r>
                    <a:rPr lang="zh-CN" altLang="en-US">
                      <a:noFill/>
                    </a:rPr>
                    <a:t> </a:t>
                  </a:r>
                </a:p>
              </p:txBody>
            </p:sp>
          </mc:Fallback>
        </mc:AlternateContent>
      </p:grpSp>
      <p:sp>
        <p:nvSpPr>
          <p:cNvPr id="41" name="思想气泡: 云 40">
            <a:extLst>
              <a:ext uri="{FF2B5EF4-FFF2-40B4-BE49-F238E27FC236}">
                <a16:creationId xmlns:a16="http://schemas.microsoft.com/office/drawing/2014/main" id="{011118C0-FD9F-51B9-30D0-2DA6F01DC995}"/>
              </a:ext>
            </a:extLst>
          </p:cNvPr>
          <p:cNvSpPr/>
          <p:nvPr/>
        </p:nvSpPr>
        <p:spPr>
          <a:xfrm>
            <a:off x="1627949" y="1339171"/>
            <a:ext cx="4837098" cy="1161349"/>
          </a:xfrm>
          <a:prstGeom prst="cloudCallout">
            <a:avLst>
              <a:gd name="adj1" fmla="val -41903"/>
              <a:gd name="adj2" fmla="val 5019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I don’t know Bob’s choice, so</a:t>
            </a:r>
            <a:r>
              <a:rPr lang="zh-CN" altLang="en-US" dirty="0"/>
              <a:t> </a:t>
            </a:r>
            <a:r>
              <a:rPr lang="en-US" altLang="zh-CN" dirty="0"/>
              <a:t>I’ll</a:t>
            </a:r>
            <a:r>
              <a:rPr lang="zh-CN" altLang="en-US" dirty="0"/>
              <a:t> </a:t>
            </a:r>
            <a:r>
              <a:rPr lang="en-US" altLang="zh-CN" dirty="0"/>
              <a:t>try</a:t>
            </a:r>
            <a:r>
              <a:rPr lang="zh-CN" altLang="en-US" dirty="0"/>
              <a:t> </a:t>
            </a:r>
            <a:r>
              <a:rPr lang="en-US" altLang="zh-CN" dirty="0"/>
              <a:t>both key respectively</a:t>
            </a:r>
          </a:p>
        </p:txBody>
      </p:sp>
      <p:grpSp>
        <p:nvGrpSpPr>
          <p:cNvPr id="62" name="组合 61">
            <a:extLst>
              <a:ext uri="{FF2B5EF4-FFF2-40B4-BE49-F238E27FC236}">
                <a16:creationId xmlns:a16="http://schemas.microsoft.com/office/drawing/2014/main" id="{78C6B193-63C9-E56B-CF14-18BC2AAC126A}"/>
              </a:ext>
            </a:extLst>
          </p:cNvPr>
          <p:cNvGrpSpPr/>
          <p:nvPr/>
        </p:nvGrpSpPr>
        <p:grpSpPr>
          <a:xfrm>
            <a:off x="2901223" y="2541623"/>
            <a:ext cx="2162175" cy="1114425"/>
            <a:chOff x="6465047" y="4377017"/>
            <a:chExt cx="2162175" cy="1114425"/>
          </a:xfrm>
        </p:grpSpPr>
        <p:sp>
          <p:nvSpPr>
            <p:cNvPr id="43" name="矩形: 圆角 42">
              <a:extLst>
                <a:ext uri="{FF2B5EF4-FFF2-40B4-BE49-F238E27FC236}">
                  <a16:creationId xmlns:a16="http://schemas.microsoft.com/office/drawing/2014/main" id="{FA5189D9-D7D1-2467-5766-DAA4DC3C90AC}"/>
                </a:ext>
              </a:extLst>
            </p:cNvPr>
            <p:cNvSpPr/>
            <p:nvPr/>
          </p:nvSpPr>
          <p:spPr>
            <a:xfrm>
              <a:off x="6465047" y="4377017"/>
              <a:ext cx="2162175" cy="11144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4" name="矩形: 圆角 43">
              <a:extLst>
                <a:ext uri="{FF2B5EF4-FFF2-40B4-BE49-F238E27FC236}">
                  <a16:creationId xmlns:a16="http://schemas.microsoft.com/office/drawing/2014/main" id="{04D02E01-E21C-3C04-7083-93B33157A965}"/>
                </a:ext>
              </a:extLst>
            </p:cNvPr>
            <p:cNvSpPr/>
            <p:nvPr/>
          </p:nvSpPr>
          <p:spPr>
            <a:xfrm>
              <a:off x="6655547" y="4605617"/>
              <a:ext cx="1038225" cy="6762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5" name="矩形: 圆角 44">
                  <a:extLst>
                    <a:ext uri="{FF2B5EF4-FFF2-40B4-BE49-F238E27FC236}">
                      <a16:creationId xmlns:a16="http://schemas.microsoft.com/office/drawing/2014/main" id="{BFC1E743-ACCE-C76A-84AF-A71160E09332}"/>
                    </a:ext>
                  </a:extLst>
                </p:cNvPr>
                <p:cNvSpPr/>
                <p:nvPr/>
              </p:nvSpPr>
              <p:spPr>
                <a:xfrm>
                  <a:off x="6724951" y="4836474"/>
                  <a:ext cx="360040" cy="3600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𝑘</m:t>
                        </m:r>
                      </m:oMath>
                    </m:oMathPara>
                  </a14:m>
                  <a:endParaRPr lang="zh-CN" altLang="en-US" dirty="0"/>
                </a:p>
              </p:txBody>
            </p:sp>
          </mc:Choice>
          <mc:Fallback xmlns="">
            <p:sp>
              <p:nvSpPr>
                <p:cNvPr id="45" name="矩形: 圆角 44">
                  <a:extLst>
                    <a:ext uri="{FF2B5EF4-FFF2-40B4-BE49-F238E27FC236}">
                      <a16:creationId xmlns:a16="http://schemas.microsoft.com/office/drawing/2014/main" id="{BFC1E743-ACCE-C76A-84AF-A71160E09332}"/>
                    </a:ext>
                  </a:extLst>
                </p:cNvPr>
                <p:cNvSpPr>
                  <a:spLocks noRot="1" noChangeAspect="1" noMove="1" noResize="1" noEditPoints="1" noAdjustHandles="1" noChangeArrowheads="1" noChangeShapeType="1" noTextEdit="1"/>
                </p:cNvSpPr>
                <p:nvPr/>
              </p:nvSpPr>
              <p:spPr>
                <a:xfrm>
                  <a:off x="6724951" y="4836474"/>
                  <a:ext cx="360040" cy="360040"/>
                </a:xfrm>
                <a:prstGeom prst="roundRect">
                  <a:avLst/>
                </a:prstGeom>
                <a:blipFill>
                  <a:blip r:embed="rId29"/>
                  <a:stretch>
                    <a:fillRect/>
                  </a:stretch>
                </a:blipFill>
              </p:spPr>
              <p:txBody>
                <a:bodyPr/>
                <a:lstStyle/>
                <a:p>
                  <a:r>
                    <a:rPr lang="zh-CN" altLang="en-US">
                      <a:noFill/>
                    </a:rPr>
                    <a:t> </a:t>
                  </a:r>
                </a:p>
              </p:txBody>
            </p:sp>
          </mc:Fallback>
        </mc:AlternateContent>
        <p:grpSp>
          <p:nvGrpSpPr>
            <p:cNvPr id="46" name="组合 45">
              <a:extLst>
                <a:ext uri="{FF2B5EF4-FFF2-40B4-BE49-F238E27FC236}">
                  <a16:creationId xmlns:a16="http://schemas.microsoft.com/office/drawing/2014/main" id="{2B9AD0F4-7B1B-9461-CFB7-39A29CF13780}"/>
                </a:ext>
              </a:extLst>
            </p:cNvPr>
            <p:cNvGrpSpPr/>
            <p:nvPr/>
          </p:nvGrpSpPr>
          <p:grpSpPr>
            <a:xfrm>
              <a:off x="7084991" y="4610925"/>
              <a:ext cx="648072" cy="648072"/>
              <a:chOff x="4923693" y="3200521"/>
              <a:chExt cx="715106" cy="715106"/>
            </a:xfrm>
          </p:grpSpPr>
          <p:pic>
            <p:nvPicPr>
              <p:cNvPr id="50" name="图形 49" descr="锁定 纯色填充">
                <a:extLst>
                  <a:ext uri="{FF2B5EF4-FFF2-40B4-BE49-F238E27FC236}">
                    <a16:creationId xmlns:a16="http://schemas.microsoft.com/office/drawing/2014/main" id="{817B6463-165F-FDD7-F8A9-9AF860D381D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923693" y="3200521"/>
                <a:ext cx="715106" cy="715106"/>
              </a:xfrm>
              <a:prstGeom prst="rect">
                <a:avLst/>
              </a:prstGeom>
            </p:spPr>
          </p:pic>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CDC2DB56-4244-CA59-4661-04B2F09FE483}"/>
                      </a:ext>
                    </a:extLst>
                  </p:cNvPr>
                  <p:cNvSpPr/>
                  <p:nvPr/>
                </p:nvSpPr>
                <p:spPr>
                  <a:xfrm>
                    <a:off x="5134710" y="3546351"/>
                    <a:ext cx="351692" cy="2284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oMath>
                      </m:oMathPara>
                    </a14:m>
                    <a:endParaRPr lang="en-US" altLang="zh-CN" b="0" dirty="0"/>
                  </a:p>
                </p:txBody>
              </p:sp>
            </mc:Choice>
            <mc:Fallback xmlns="">
              <p:sp>
                <p:nvSpPr>
                  <p:cNvPr id="38" name="矩形 37">
                    <a:extLst>
                      <a:ext uri="{FF2B5EF4-FFF2-40B4-BE49-F238E27FC236}">
                        <a16:creationId xmlns:a16="http://schemas.microsoft.com/office/drawing/2014/main" id="{9909DC4B-2265-2DE3-49A1-ECB4461B1D05}"/>
                      </a:ext>
                    </a:extLst>
                  </p:cNvPr>
                  <p:cNvSpPr>
                    <a:spLocks noRot="1" noChangeAspect="1" noMove="1" noResize="1" noEditPoints="1" noAdjustHandles="1" noChangeArrowheads="1" noChangeShapeType="1" noTextEdit="1"/>
                  </p:cNvSpPr>
                  <p:nvPr/>
                </p:nvSpPr>
                <p:spPr>
                  <a:xfrm>
                    <a:off x="5134710" y="3546351"/>
                    <a:ext cx="351692" cy="228481"/>
                  </a:xfrm>
                  <a:prstGeom prst="rect">
                    <a:avLst/>
                  </a:prstGeom>
                  <a:blipFill>
                    <a:blip r:embed="rId21"/>
                    <a:stretch>
                      <a:fillRect b="-11111"/>
                    </a:stretch>
                  </a:blipFill>
                </p:spPr>
                <p:txBody>
                  <a:bodyPr/>
                  <a:lstStyle/>
                  <a:p>
                    <a:r>
                      <a:rPr lang="zh-CN" altLang="en-US">
                        <a:noFill/>
                      </a:rPr>
                      <a:t> </a:t>
                    </a:r>
                  </a:p>
                </p:txBody>
              </p:sp>
            </mc:Fallback>
          </mc:AlternateContent>
        </p:grpSp>
        <p:pic>
          <p:nvPicPr>
            <p:cNvPr id="54" name="图形 53" descr="解除锁定 轮廓">
              <a:extLst>
                <a:ext uri="{FF2B5EF4-FFF2-40B4-BE49-F238E27FC236}">
                  <a16:creationId xmlns:a16="http://schemas.microsoft.com/office/drawing/2014/main" id="{28655CC7-8ACC-5FB3-F895-76CD6893DB69}"/>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666016" y="4477029"/>
              <a:ext cx="914400" cy="914400"/>
            </a:xfrm>
            <a:prstGeom prst="rect">
              <a:avLst/>
            </a:prstGeom>
          </p:spPr>
        </p:pic>
      </p:grpSp>
      <p:sp>
        <p:nvSpPr>
          <p:cNvPr id="55" name="矩形: 圆角 54">
            <a:extLst>
              <a:ext uri="{FF2B5EF4-FFF2-40B4-BE49-F238E27FC236}">
                <a16:creationId xmlns:a16="http://schemas.microsoft.com/office/drawing/2014/main" id="{C0B27876-F675-F378-8105-E8D9A2C39B55}"/>
              </a:ext>
            </a:extLst>
          </p:cNvPr>
          <p:cNvSpPr/>
          <p:nvPr/>
        </p:nvSpPr>
        <p:spPr>
          <a:xfrm>
            <a:off x="2901222" y="2551147"/>
            <a:ext cx="2162175" cy="11144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&amp;#M$1%0^…</a:t>
            </a:r>
            <a:endParaRPr lang="zh-CN" altLang="en-US" sz="2000" dirty="0"/>
          </a:p>
        </p:txBody>
      </p:sp>
      <p:grpSp>
        <p:nvGrpSpPr>
          <p:cNvPr id="63" name="组合 62">
            <a:extLst>
              <a:ext uri="{FF2B5EF4-FFF2-40B4-BE49-F238E27FC236}">
                <a16:creationId xmlns:a16="http://schemas.microsoft.com/office/drawing/2014/main" id="{400EC04D-AD07-EC96-6DDB-4EBCB6891634}"/>
              </a:ext>
            </a:extLst>
          </p:cNvPr>
          <p:cNvGrpSpPr/>
          <p:nvPr/>
        </p:nvGrpSpPr>
        <p:grpSpPr>
          <a:xfrm>
            <a:off x="713881" y="3842644"/>
            <a:ext cx="937846" cy="937846"/>
            <a:chOff x="6359769" y="3141785"/>
            <a:chExt cx="937846" cy="937846"/>
          </a:xfrm>
        </p:grpSpPr>
        <p:pic>
          <p:nvPicPr>
            <p:cNvPr id="64" name="图形 63" descr="钥匙 纯色填充">
              <a:extLst>
                <a:ext uri="{FF2B5EF4-FFF2-40B4-BE49-F238E27FC236}">
                  <a16:creationId xmlns:a16="http://schemas.microsoft.com/office/drawing/2014/main" id="{164954DB-3B72-B259-6BF3-95260A28BA19}"/>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6359769" y="3141785"/>
              <a:ext cx="937846" cy="937846"/>
            </a:xfrm>
            <a:prstGeom prst="rect">
              <a:avLst/>
            </a:prstGeom>
          </p:spPr>
        </p:pic>
        <mc:AlternateContent xmlns:mc="http://schemas.openxmlformats.org/markup-compatibility/2006" xmlns:a14="http://schemas.microsoft.com/office/drawing/2010/main">
          <mc:Choice Requires="a14">
            <p:sp>
              <p:nvSpPr>
                <p:cNvPr id="65" name="矩形 64">
                  <a:extLst>
                    <a:ext uri="{FF2B5EF4-FFF2-40B4-BE49-F238E27FC236}">
                      <a16:creationId xmlns:a16="http://schemas.microsoft.com/office/drawing/2014/main" id="{4DA5FE5B-B439-07DC-4081-E34FE48B361C}"/>
                    </a:ext>
                  </a:extLst>
                </p:cNvPr>
                <p:cNvSpPr/>
                <p:nvPr/>
              </p:nvSpPr>
              <p:spPr>
                <a:xfrm>
                  <a:off x="6455020" y="3540309"/>
                  <a:ext cx="281353" cy="1524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oMath>
                    </m:oMathPara>
                  </a14:m>
                  <a:endParaRPr lang="en-US" altLang="zh-CN" b="0" dirty="0"/>
                </a:p>
              </p:txBody>
            </p:sp>
          </mc:Choice>
          <mc:Fallback xmlns="">
            <p:sp>
              <p:nvSpPr>
                <p:cNvPr id="65" name="矩形 64">
                  <a:extLst>
                    <a:ext uri="{FF2B5EF4-FFF2-40B4-BE49-F238E27FC236}">
                      <a16:creationId xmlns:a16="http://schemas.microsoft.com/office/drawing/2014/main" id="{4DA5FE5B-B439-07DC-4081-E34FE48B361C}"/>
                    </a:ext>
                  </a:extLst>
                </p:cNvPr>
                <p:cNvSpPr>
                  <a:spLocks noRot="1" noChangeAspect="1" noMove="1" noResize="1" noEditPoints="1" noAdjustHandles="1" noChangeArrowheads="1" noChangeShapeType="1" noTextEdit="1"/>
                </p:cNvSpPr>
                <p:nvPr/>
              </p:nvSpPr>
              <p:spPr>
                <a:xfrm>
                  <a:off x="6455020" y="3540309"/>
                  <a:ext cx="281353" cy="152460"/>
                </a:xfrm>
                <a:prstGeom prst="rect">
                  <a:avLst/>
                </a:prstGeom>
                <a:blipFill>
                  <a:blip r:embed="rId34"/>
                  <a:stretch>
                    <a:fillRect l="-14583" t="-33333" b="-48148"/>
                  </a:stretch>
                </a:blipFill>
              </p:spPr>
              <p:txBody>
                <a:bodyPr/>
                <a:lstStyle/>
                <a:p>
                  <a:r>
                    <a:rPr lang="zh-CN" altLang="en-US">
                      <a:noFill/>
                    </a:rPr>
                    <a:t> </a:t>
                  </a:r>
                </a:p>
              </p:txBody>
            </p:sp>
          </mc:Fallback>
        </mc:AlternateContent>
      </p:grpSp>
      <p:grpSp>
        <p:nvGrpSpPr>
          <p:cNvPr id="30" name="组合 29">
            <a:extLst>
              <a:ext uri="{FF2B5EF4-FFF2-40B4-BE49-F238E27FC236}">
                <a16:creationId xmlns:a16="http://schemas.microsoft.com/office/drawing/2014/main" id="{677811E0-CDCC-A42A-E4A1-6818CF71DF09}"/>
              </a:ext>
            </a:extLst>
          </p:cNvPr>
          <p:cNvGrpSpPr/>
          <p:nvPr/>
        </p:nvGrpSpPr>
        <p:grpSpPr>
          <a:xfrm>
            <a:off x="701919" y="3846635"/>
            <a:ext cx="937846" cy="937846"/>
            <a:chOff x="6359769" y="3141785"/>
            <a:chExt cx="937846" cy="937846"/>
          </a:xfrm>
        </p:grpSpPr>
        <p:pic>
          <p:nvPicPr>
            <p:cNvPr id="31" name="图形 30" descr="钥匙 纯色填充">
              <a:extLst>
                <a:ext uri="{FF2B5EF4-FFF2-40B4-BE49-F238E27FC236}">
                  <a16:creationId xmlns:a16="http://schemas.microsoft.com/office/drawing/2014/main" id="{B2D519EE-43C9-08AF-2CE8-3B063EE101D3}"/>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6359769" y="3141785"/>
              <a:ext cx="937846" cy="937846"/>
            </a:xfrm>
            <a:prstGeom prst="rect">
              <a:avLst/>
            </a:prstGeom>
          </p:spPr>
        </p:pic>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E0D698F9-FE3E-42EA-A983-B8DC406474A2}"/>
                    </a:ext>
                  </a:extLst>
                </p:cNvPr>
                <p:cNvSpPr/>
                <p:nvPr/>
              </p:nvSpPr>
              <p:spPr>
                <a:xfrm>
                  <a:off x="6455020" y="3540309"/>
                  <a:ext cx="281353" cy="1524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oMath>
                    </m:oMathPara>
                  </a14:m>
                  <a:endParaRPr lang="en-US" altLang="zh-CN" b="0" dirty="0"/>
                </a:p>
              </p:txBody>
            </p:sp>
          </mc:Choice>
          <mc:Fallback xmlns="">
            <p:sp>
              <p:nvSpPr>
                <p:cNvPr id="32" name="矩形 31">
                  <a:extLst>
                    <a:ext uri="{FF2B5EF4-FFF2-40B4-BE49-F238E27FC236}">
                      <a16:creationId xmlns:a16="http://schemas.microsoft.com/office/drawing/2014/main" id="{E0D698F9-FE3E-42EA-A983-B8DC406474A2}"/>
                    </a:ext>
                  </a:extLst>
                </p:cNvPr>
                <p:cNvSpPr>
                  <a:spLocks noRot="1" noChangeAspect="1" noMove="1" noResize="1" noEditPoints="1" noAdjustHandles="1" noChangeArrowheads="1" noChangeShapeType="1" noTextEdit="1"/>
                </p:cNvSpPr>
                <p:nvPr/>
              </p:nvSpPr>
              <p:spPr>
                <a:xfrm>
                  <a:off x="6455020" y="3540309"/>
                  <a:ext cx="281353" cy="152460"/>
                </a:xfrm>
                <a:prstGeom prst="rect">
                  <a:avLst/>
                </a:prstGeom>
                <a:blipFill>
                  <a:blip r:embed="rId35"/>
                  <a:stretch>
                    <a:fillRect l="-14583" t="-29630" b="-4814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02075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21"/>
                                        </p:tgtEl>
                                      </p:cBhvr>
                                    </p:animEffect>
                                    <p:set>
                                      <p:cBhvr>
                                        <p:cTn id="11" dur="1" fill="hold">
                                          <p:stCondLst>
                                            <p:cond delay="499"/>
                                          </p:stCondLst>
                                        </p:cTn>
                                        <p:tgtEl>
                                          <p:spTgt spid="21"/>
                                        </p:tgtEl>
                                        <p:attrNameLst>
                                          <p:attrName>style.visibility</p:attrName>
                                        </p:attrNameLst>
                                      </p:cBhvr>
                                      <p:to>
                                        <p:strVal val="hidden"/>
                                      </p:to>
                                    </p:set>
                                  </p:childTnLst>
                                </p:cTn>
                              </p:par>
                              <p:par>
                                <p:cTn id="12" presetID="35" presetClass="path" presetSubtype="0" accel="50000" decel="50000" fill="hold" nodeType="withEffect">
                                  <p:stCondLst>
                                    <p:cond delay="0"/>
                                  </p:stCondLst>
                                  <p:childTnLst>
                                    <p:animMotion origin="layout" path="M 2.5E-6 -3.7037E-7 L -0.32383 -0.00139 " pathEditMode="fixed" rAng="0" ptsTypes="AA">
                                      <p:cBhvr>
                                        <p:cTn id="13" dur="2000" fill="hold"/>
                                        <p:tgtEl>
                                          <p:spTgt spid="3"/>
                                        </p:tgtEl>
                                        <p:attrNameLst>
                                          <p:attrName>ppt_x</p:attrName>
                                          <p:attrName>ppt_y</p:attrName>
                                        </p:attrNameLst>
                                      </p:cBhvr>
                                      <p:rCtr x="-16198" y="-69"/>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64" presetClass="path" presetSubtype="0" accel="50000" decel="50000" fill="hold" nodeType="clickEffect">
                                  <p:stCondLst>
                                    <p:cond delay="0"/>
                                  </p:stCondLst>
                                  <p:childTnLst>
                                    <p:animMotion origin="layout" path="M 2.70833E-6 3.7037E-6 L 0.21028 -0.35811 " pathEditMode="relative" rAng="0" ptsTypes="AA">
                                      <p:cBhvr>
                                        <p:cTn id="21" dur="2000" fill="hold"/>
                                        <p:tgtEl>
                                          <p:spTgt spid="35"/>
                                        </p:tgtEl>
                                        <p:attrNameLst>
                                          <p:attrName>ppt_x</p:attrName>
                                          <p:attrName>ppt_y</p:attrName>
                                        </p:attrNameLst>
                                      </p:cBhvr>
                                      <p:rCtr x="10508" y="-17917"/>
                                    </p:animMotion>
                                  </p:childTnLst>
                                </p:cTn>
                              </p:par>
                              <p:par>
                                <p:cTn id="22" presetID="64" presetClass="path" presetSubtype="0" accel="50000" decel="50000" fill="hold" nodeType="withEffect">
                                  <p:stCondLst>
                                    <p:cond delay="0"/>
                                  </p:stCondLst>
                                  <p:childTnLst>
                                    <p:animMotion origin="layout" path="M 4.16667E-6 3.33333E-6 L 0.11614 -0.35973 " pathEditMode="relative" rAng="0" ptsTypes="AA">
                                      <p:cBhvr>
                                        <p:cTn id="23" dur="2000" fill="hold"/>
                                        <p:tgtEl>
                                          <p:spTgt spid="38"/>
                                        </p:tgtEl>
                                        <p:attrNameLst>
                                          <p:attrName>ppt_x</p:attrName>
                                          <p:attrName>ppt_y</p:attrName>
                                        </p:attrNameLst>
                                      </p:cBhvr>
                                      <p:rCtr x="5807" y="-17986"/>
                                    </p:animMotion>
                                  </p:childTnLst>
                                </p:cTn>
                              </p:par>
                            </p:childTnLst>
                          </p:cTn>
                        </p:par>
                        <p:par>
                          <p:cTn id="24" fill="hold">
                            <p:stCondLst>
                              <p:cond delay="2000"/>
                            </p:stCondLst>
                            <p:childTnLst>
                              <p:par>
                                <p:cTn id="25" presetID="10" presetClass="exit" presetSubtype="0" fill="hold" nodeType="afterEffect">
                                  <p:stCondLst>
                                    <p:cond delay="0"/>
                                  </p:stCondLst>
                                  <p:childTnLst>
                                    <p:animEffect transition="out" filter="fade">
                                      <p:cBhvr>
                                        <p:cTn id="26" dur="500"/>
                                        <p:tgtEl>
                                          <p:spTgt spid="35"/>
                                        </p:tgtEl>
                                      </p:cBhvr>
                                    </p:animEffect>
                                    <p:set>
                                      <p:cBhvr>
                                        <p:cTn id="27" dur="1" fill="hold">
                                          <p:stCondLst>
                                            <p:cond delay="499"/>
                                          </p:stCondLst>
                                        </p:cTn>
                                        <p:tgtEl>
                                          <p:spTgt spid="3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8"/>
                                        </p:tgtEl>
                                      </p:cBhvr>
                                    </p:animEffect>
                                    <p:set>
                                      <p:cBhvr>
                                        <p:cTn id="30" dur="1" fill="hold">
                                          <p:stCondLst>
                                            <p:cond delay="499"/>
                                          </p:stCondLst>
                                        </p:cTn>
                                        <p:tgtEl>
                                          <p:spTgt spid="3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500"/>
                                        <p:tgtEl>
                                          <p:spTgt spid="6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par>
                                <p:cTn id="44" presetID="42" presetClass="path" presetSubtype="0" accel="50000" decel="50000" fill="hold" nodeType="withEffect">
                                  <p:stCondLst>
                                    <p:cond delay="0"/>
                                  </p:stCondLst>
                                  <p:childTnLst>
                                    <p:animMotion origin="layout" path="M -2.70833E-6 -1.85185E-6 L -0.11419 0.30232 " pathEditMode="relative" rAng="0" ptsTypes="AA">
                                      <p:cBhvr>
                                        <p:cTn id="45" dur="2000" fill="hold"/>
                                        <p:tgtEl>
                                          <p:spTgt spid="62"/>
                                        </p:tgtEl>
                                        <p:attrNameLst>
                                          <p:attrName>ppt_x</p:attrName>
                                          <p:attrName>ppt_y</p:attrName>
                                        </p:attrNameLst>
                                      </p:cBhvr>
                                      <p:rCtr x="-5716" y="15116"/>
                                    </p:animMotion>
                                  </p:childTnLst>
                                </p:cTn>
                              </p:par>
                              <p:par>
                                <p:cTn id="46" presetID="42" presetClass="path" presetSubtype="0" accel="50000" decel="50000" fill="hold" grpId="1" nodeType="withEffect">
                                  <p:stCondLst>
                                    <p:cond delay="0"/>
                                  </p:stCondLst>
                                  <p:childTnLst>
                                    <p:animMotion origin="layout" path="M -2.70833E-6 -7.40741E-7 L 0.1181 0.30232 " pathEditMode="relative" rAng="0" ptsTypes="AA">
                                      <p:cBhvr>
                                        <p:cTn id="47" dur="2000" fill="hold"/>
                                        <p:tgtEl>
                                          <p:spTgt spid="55"/>
                                        </p:tgtEl>
                                        <p:attrNameLst>
                                          <p:attrName>ppt_x</p:attrName>
                                          <p:attrName>ppt_y</p:attrName>
                                        </p:attrNameLst>
                                      </p:cBhvr>
                                      <p:rCtr x="5898" y="15116"/>
                                    </p:animMotion>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3"/>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3.54167E-6 3.33333E-6 L 0.11927 0.125 " pathEditMode="relative" rAng="0" ptsTypes="AA">
                                      <p:cBhvr>
                                        <p:cTn id="53" dur="2000" fill="hold"/>
                                        <p:tgtEl>
                                          <p:spTgt spid="30"/>
                                        </p:tgtEl>
                                        <p:attrNameLst>
                                          <p:attrName>ppt_x</p:attrName>
                                          <p:attrName>ppt_y</p:attrName>
                                        </p:attrNameLst>
                                      </p:cBhvr>
                                      <p:rCtr x="5964" y="6250"/>
                                    </p:animMotion>
                                  </p:childTnLst>
                                </p:cTn>
                              </p:par>
                              <p:par>
                                <p:cTn id="54" presetID="42" presetClass="path" presetSubtype="0" accel="50000" decel="50000" fill="hold" nodeType="withEffect">
                                  <p:stCondLst>
                                    <p:cond delay="0"/>
                                  </p:stCondLst>
                                  <p:childTnLst>
                                    <p:animMotion origin="layout" path="M 4.79167E-6 -3.7037E-6 L 0.34908 0.12686 " pathEditMode="relative" rAng="0" ptsTypes="AA">
                                      <p:cBhvr>
                                        <p:cTn id="55" dur="2000" fill="hold"/>
                                        <p:tgtEl>
                                          <p:spTgt spid="63"/>
                                        </p:tgtEl>
                                        <p:attrNameLst>
                                          <p:attrName>ppt_x</p:attrName>
                                          <p:attrName>ppt_y</p:attrName>
                                        </p:attrNameLst>
                                      </p:cBhvr>
                                      <p:rCtr x="17448" y="6343"/>
                                    </p:animMotion>
                                  </p:childTnLst>
                                </p:cTn>
                              </p:par>
                            </p:childTnLst>
                          </p:cTn>
                        </p:par>
                        <p:par>
                          <p:cTn id="56" fill="hold">
                            <p:stCondLst>
                              <p:cond delay="2000"/>
                            </p:stCondLst>
                            <p:childTnLst>
                              <p:par>
                                <p:cTn id="57" presetID="10" presetClass="exit" presetSubtype="0" fill="hold" nodeType="afterEffect">
                                  <p:stCondLst>
                                    <p:cond delay="0"/>
                                  </p:stCondLst>
                                  <p:childTnLst>
                                    <p:animEffect transition="out" filter="fade">
                                      <p:cBhvr>
                                        <p:cTn id="58" dur="500"/>
                                        <p:tgtEl>
                                          <p:spTgt spid="30"/>
                                        </p:tgtEl>
                                      </p:cBhvr>
                                    </p:animEffect>
                                    <p:set>
                                      <p:cBhvr>
                                        <p:cTn id="59" dur="1" fill="hold">
                                          <p:stCondLst>
                                            <p:cond delay="499"/>
                                          </p:stCondLst>
                                        </p:cTn>
                                        <p:tgtEl>
                                          <p:spTgt spid="30"/>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63"/>
                                        </p:tgtEl>
                                      </p:cBhvr>
                                    </p:animEffect>
                                    <p:set>
                                      <p:cBhvr>
                                        <p:cTn id="62" dur="1" fill="hold">
                                          <p:stCondLst>
                                            <p:cond delay="499"/>
                                          </p:stCondLst>
                                        </p:cTn>
                                        <p:tgtEl>
                                          <p:spTgt spid="63"/>
                                        </p:tgtEl>
                                        <p:attrNameLst>
                                          <p:attrName>style.visibility</p:attrName>
                                        </p:attrNameLst>
                                      </p:cBhvr>
                                      <p:to>
                                        <p:strVal val="hidden"/>
                                      </p:to>
                                    </p:set>
                                  </p:childTnLst>
                                </p:cTn>
                              </p:par>
                            </p:childTnLst>
                          </p:cTn>
                        </p:par>
                        <p:par>
                          <p:cTn id="63" fill="hold">
                            <p:stCondLst>
                              <p:cond delay="2500"/>
                            </p:stCondLst>
                            <p:childTnLst>
                              <p:par>
                                <p:cTn id="64" presetID="10" presetClass="exit" presetSubtype="0" fill="hold" grpId="2" nodeType="afterEffect">
                                  <p:stCondLst>
                                    <p:cond delay="0"/>
                                  </p:stCondLst>
                                  <p:childTnLst>
                                    <p:animEffect transition="out" filter="fade">
                                      <p:cBhvr>
                                        <p:cTn id="65" dur="500"/>
                                        <p:tgtEl>
                                          <p:spTgt spid="55"/>
                                        </p:tgtEl>
                                      </p:cBhvr>
                                    </p:animEffect>
                                    <p:set>
                                      <p:cBhvr>
                                        <p:cTn id="66" dur="1" fill="hold">
                                          <p:stCondLst>
                                            <p:cond delay="499"/>
                                          </p:stCondLst>
                                        </p:cTn>
                                        <p:tgtEl>
                                          <p:spTgt spid="55"/>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62"/>
                                        </p:tgtEl>
                                      </p:cBhvr>
                                    </p:animEffect>
                                    <p:set>
                                      <p:cBhvr>
                                        <p:cTn id="69" dur="1" fill="hold">
                                          <p:stCondLst>
                                            <p:cond delay="499"/>
                                          </p:stCondLst>
                                        </p:cTn>
                                        <p:tgtEl>
                                          <p:spTgt spid="62"/>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41"/>
                                        </p:tgtEl>
                                      </p:cBhvr>
                                    </p:animEffect>
                                    <p:set>
                                      <p:cBhvr>
                                        <p:cTn id="72"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41" grpId="0" animBg="1"/>
      <p:bldP spid="41" grpId="1" animBg="1"/>
      <p:bldP spid="55" grpId="0" animBg="1"/>
      <p:bldP spid="55" grpId="1" animBg="1"/>
      <p:bldP spid="55"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8424C-47FF-386E-D8B4-843193B683F1}"/>
              </a:ext>
            </a:extLst>
          </p:cNvPr>
          <p:cNvSpPr>
            <a:spLocks noGrp="1"/>
          </p:cNvSpPr>
          <p:nvPr>
            <p:ph type="title"/>
          </p:nvPr>
        </p:nvSpPr>
        <p:spPr/>
        <p:txBody>
          <a:bodyPr/>
          <a:lstStyle/>
          <a:p>
            <a:r>
              <a:rPr lang="en-US" altLang="zh-CN" dirty="0"/>
              <a:t>Oblivious Transfer (OT)</a:t>
            </a:r>
            <a:endParaRPr lang="zh-CN" altLang="en-US" dirty="0"/>
          </a:p>
        </p:txBody>
      </p:sp>
      <p:pic>
        <p:nvPicPr>
          <p:cNvPr id="4" name="图形 3" descr="拿着笔记本电脑的女人">
            <a:extLst>
              <a:ext uri="{FF2B5EF4-FFF2-40B4-BE49-F238E27FC236}">
                <a16:creationId xmlns:a16="http://schemas.microsoft.com/office/drawing/2014/main" id="{67E3AA60-C68A-DE87-00EA-389E0BFC4B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246" y="1825625"/>
            <a:ext cx="1901172" cy="1931672"/>
          </a:xfrm>
          <a:prstGeom prst="rect">
            <a:avLst/>
          </a:prstGeom>
        </p:spPr>
      </p:pic>
      <p:sp>
        <p:nvSpPr>
          <p:cNvPr id="6" name="文本框 5">
            <a:extLst>
              <a:ext uri="{FF2B5EF4-FFF2-40B4-BE49-F238E27FC236}">
                <a16:creationId xmlns:a16="http://schemas.microsoft.com/office/drawing/2014/main" id="{C8EC7FA6-0775-FD60-41BB-677553EDD113}"/>
              </a:ext>
            </a:extLst>
          </p:cNvPr>
          <p:cNvSpPr txBox="1"/>
          <p:nvPr/>
        </p:nvSpPr>
        <p:spPr>
          <a:xfrm>
            <a:off x="1685099" y="2827247"/>
            <a:ext cx="633507" cy="338554"/>
          </a:xfrm>
          <a:prstGeom prst="rect">
            <a:avLst/>
          </a:prstGeom>
          <a:noFill/>
        </p:spPr>
        <p:txBody>
          <a:bodyPr wrap="none" rtlCol="0">
            <a:spAutoFit/>
          </a:bodyPr>
          <a:lstStyle/>
          <a:p>
            <a:r>
              <a:rPr lang="en-US" altLang="zh-CN" sz="1600" b="1" dirty="0"/>
              <a:t>Alice</a:t>
            </a:r>
            <a:endParaRPr lang="zh-CN" altLang="en-US" sz="1600" b="1" dirty="0"/>
          </a:p>
        </p:txBody>
      </p:sp>
      <p:pic>
        <p:nvPicPr>
          <p:cNvPr id="7" name="图形 6" descr="穿高领毛衣戴眼镜的男人">
            <a:extLst>
              <a:ext uri="{FF2B5EF4-FFF2-40B4-BE49-F238E27FC236}">
                <a16:creationId xmlns:a16="http://schemas.microsoft.com/office/drawing/2014/main" id="{68856B30-DB56-F55C-7934-6CFE1FF0B4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882554" y="1825625"/>
            <a:ext cx="1471246" cy="1830423"/>
          </a:xfrm>
          <a:prstGeom prst="rect">
            <a:avLst/>
          </a:prstGeom>
        </p:spPr>
      </p:pic>
      <p:sp>
        <p:nvSpPr>
          <p:cNvPr id="9" name="文本框 8">
            <a:extLst>
              <a:ext uri="{FF2B5EF4-FFF2-40B4-BE49-F238E27FC236}">
                <a16:creationId xmlns:a16="http://schemas.microsoft.com/office/drawing/2014/main" id="{079A0285-2474-53AD-CECF-CFB10908812C}"/>
              </a:ext>
            </a:extLst>
          </p:cNvPr>
          <p:cNvSpPr txBox="1"/>
          <p:nvPr/>
        </p:nvSpPr>
        <p:spPr>
          <a:xfrm>
            <a:off x="10328674" y="2933417"/>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mc:AlternateContent xmlns:mc="http://schemas.openxmlformats.org/markup-compatibility/2006" xmlns:a14="http://schemas.microsoft.com/office/drawing/2010/main">
        <mc:Choice Requires="a14">
          <p:sp>
            <p:nvSpPr>
              <p:cNvPr id="3" name="矩形: 圆角 2">
                <a:extLst>
                  <a:ext uri="{FF2B5EF4-FFF2-40B4-BE49-F238E27FC236}">
                    <a16:creationId xmlns:a16="http://schemas.microsoft.com/office/drawing/2014/main" id="{C259E5F9-D5C8-E33E-4937-0CD76ADEDB54}"/>
                  </a:ext>
                </a:extLst>
              </p:cNvPr>
              <p:cNvSpPr/>
              <p:nvPr/>
            </p:nvSpPr>
            <p:spPr>
              <a:xfrm>
                <a:off x="2318606" y="4962525"/>
                <a:ext cx="773117" cy="5563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𝑘</m:t>
                      </m:r>
                    </m:oMath>
                  </m:oMathPara>
                </a14:m>
                <a:endParaRPr lang="zh-CN" altLang="en-US" dirty="0"/>
              </a:p>
            </p:txBody>
          </p:sp>
        </mc:Choice>
        <mc:Fallback xmlns="">
          <p:sp>
            <p:nvSpPr>
              <p:cNvPr id="3" name="矩形: 圆角 2">
                <a:extLst>
                  <a:ext uri="{FF2B5EF4-FFF2-40B4-BE49-F238E27FC236}">
                    <a16:creationId xmlns:a16="http://schemas.microsoft.com/office/drawing/2014/main" id="{C259E5F9-D5C8-E33E-4937-0CD76ADEDB54}"/>
                  </a:ext>
                </a:extLst>
              </p:cNvPr>
              <p:cNvSpPr>
                <a:spLocks noRot="1" noChangeAspect="1" noMove="1" noResize="1" noEditPoints="1" noAdjustHandles="1" noChangeArrowheads="1" noChangeShapeType="1" noTextEdit="1"/>
              </p:cNvSpPr>
              <p:nvPr/>
            </p:nvSpPr>
            <p:spPr>
              <a:xfrm>
                <a:off x="2318606" y="4962525"/>
                <a:ext cx="773117" cy="556304"/>
              </a:xfrm>
              <a:prstGeom prst="roundRect">
                <a:avLst/>
              </a:prstGeom>
              <a:blipFill>
                <a:blip r:embed="rId7"/>
                <a:stretch>
                  <a:fillRect/>
                </a:stretch>
              </a:blipFill>
            </p:spPr>
            <p:txBody>
              <a:bodyPr/>
              <a:lstStyle/>
              <a:p>
                <a:r>
                  <a:rPr lang="zh-CN" altLang="en-US">
                    <a:noFill/>
                  </a:rPr>
                  <a:t> </a:t>
                </a:r>
              </a:p>
            </p:txBody>
          </p:sp>
        </mc:Fallback>
      </mc:AlternateContent>
      <p:sp>
        <p:nvSpPr>
          <p:cNvPr id="11" name="矩形: 圆角 10">
            <a:extLst>
              <a:ext uri="{FF2B5EF4-FFF2-40B4-BE49-F238E27FC236}">
                <a16:creationId xmlns:a16="http://schemas.microsoft.com/office/drawing/2014/main" id="{405939C7-7962-2FFE-0F7E-57B1677F3E4C}"/>
              </a:ext>
            </a:extLst>
          </p:cNvPr>
          <p:cNvSpPr/>
          <p:nvPr/>
        </p:nvSpPr>
        <p:spPr>
          <a:xfrm>
            <a:off x="5016592" y="4962525"/>
            <a:ext cx="773117" cy="5563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$A*%#@</a:t>
            </a:r>
            <a:endParaRPr lang="zh-CN" altLang="en-US" sz="1600" dirty="0"/>
          </a:p>
        </p:txBody>
      </p:sp>
      <p:sp>
        <p:nvSpPr>
          <p:cNvPr id="12" name="思想气泡: 云 11">
            <a:extLst>
              <a:ext uri="{FF2B5EF4-FFF2-40B4-BE49-F238E27FC236}">
                <a16:creationId xmlns:a16="http://schemas.microsoft.com/office/drawing/2014/main" id="{1A868D13-FD13-4D6A-D63E-9B8CDAA54DF5}"/>
              </a:ext>
            </a:extLst>
          </p:cNvPr>
          <p:cNvSpPr/>
          <p:nvPr/>
        </p:nvSpPr>
        <p:spPr>
          <a:xfrm>
            <a:off x="1905860" y="1404937"/>
            <a:ext cx="4238625" cy="981075"/>
          </a:xfrm>
          <a:prstGeom prst="cloudCallout">
            <a:avLst>
              <a:gd name="adj1" fmla="val -48698"/>
              <a:gd name="adj2" fmla="val 4017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I still don’t know which one is correct</a:t>
            </a:r>
            <a:endParaRPr lang="zh-CN" altLang="en-US" dirty="0"/>
          </a:p>
        </p:txBody>
      </p:sp>
      <p:sp>
        <p:nvSpPr>
          <p:cNvPr id="13" name="文本框 12">
            <a:extLst>
              <a:ext uri="{FF2B5EF4-FFF2-40B4-BE49-F238E27FC236}">
                <a16:creationId xmlns:a16="http://schemas.microsoft.com/office/drawing/2014/main" id="{1BC018C4-339F-7387-6DD5-4E3BC70EE457}"/>
              </a:ext>
            </a:extLst>
          </p:cNvPr>
          <p:cNvSpPr txBox="1"/>
          <p:nvPr/>
        </p:nvSpPr>
        <p:spPr>
          <a:xfrm>
            <a:off x="403050" y="4608582"/>
            <a:ext cx="1316386" cy="400110"/>
          </a:xfrm>
          <a:prstGeom prst="rect">
            <a:avLst/>
          </a:prstGeom>
          <a:noFill/>
        </p:spPr>
        <p:txBody>
          <a:bodyPr wrap="none" rtlCol="0">
            <a:spAutoFit/>
          </a:bodyPr>
          <a:lstStyle/>
          <a:p>
            <a:r>
              <a:rPr lang="en-US" altLang="zh-CN" sz="2000" dirty="0"/>
              <a:t>Treatment</a:t>
            </a:r>
            <a:endParaRPr lang="en-US" altLang="zh-CN" sz="2000" b="0" dirty="0"/>
          </a:p>
        </p:txBody>
      </p:sp>
      <mc:AlternateContent xmlns:mc="http://schemas.openxmlformats.org/markup-compatibility/2006" xmlns:a14="http://schemas.microsoft.com/office/drawing/2010/main">
        <mc:Choice Requires="a14">
          <p:sp>
            <p:nvSpPr>
              <p:cNvPr id="14" name="矩形: 圆角 13">
                <a:extLst>
                  <a:ext uri="{FF2B5EF4-FFF2-40B4-BE49-F238E27FC236}">
                    <a16:creationId xmlns:a16="http://schemas.microsoft.com/office/drawing/2014/main" id="{48B4E9B6-927B-897B-A182-370125AB5B95}"/>
                  </a:ext>
                </a:extLst>
              </p:cNvPr>
              <p:cNvSpPr/>
              <p:nvPr/>
            </p:nvSpPr>
            <p:spPr>
              <a:xfrm>
                <a:off x="522803" y="4019550"/>
                <a:ext cx="496372" cy="4000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𝑚</m:t>
                          </m:r>
                        </m:e>
                        <m:sub>
                          <m:r>
                            <a:rPr lang="en-US" altLang="zh-CN" b="0" i="1" smtClean="0">
                              <a:latin typeface="Cambria Math" panose="02040503050406030204" pitchFamily="18" charset="0"/>
                            </a:rPr>
                            <m:t>0</m:t>
                          </m:r>
                        </m:sub>
                      </m:sSub>
                    </m:oMath>
                  </m:oMathPara>
                </a14:m>
                <a:endParaRPr lang="zh-CN" altLang="en-US" dirty="0"/>
              </a:p>
            </p:txBody>
          </p:sp>
        </mc:Choice>
        <mc:Fallback xmlns="">
          <p:sp>
            <p:nvSpPr>
              <p:cNvPr id="14" name="矩形: 圆角 13">
                <a:extLst>
                  <a:ext uri="{FF2B5EF4-FFF2-40B4-BE49-F238E27FC236}">
                    <a16:creationId xmlns:a16="http://schemas.microsoft.com/office/drawing/2014/main" id="{48B4E9B6-927B-897B-A182-370125AB5B95}"/>
                  </a:ext>
                </a:extLst>
              </p:cNvPr>
              <p:cNvSpPr>
                <a:spLocks noRot="1" noChangeAspect="1" noMove="1" noResize="1" noEditPoints="1" noAdjustHandles="1" noChangeArrowheads="1" noChangeShapeType="1" noTextEdit="1"/>
              </p:cNvSpPr>
              <p:nvPr/>
            </p:nvSpPr>
            <p:spPr>
              <a:xfrm>
                <a:off x="522803" y="4019550"/>
                <a:ext cx="496372" cy="400050"/>
              </a:xfrm>
              <a:prstGeom prst="round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圆角 14">
                <a:extLst>
                  <a:ext uri="{FF2B5EF4-FFF2-40B4-BE49-F238E27FC236}">
                    <a16:creationId xmlns:a16="http://schemas.microsoft.com/office/drawing/2014/main" id="{E768CB01-A1E7-C160-1C8D-A6361D16D8B7}"/>
                  </a:ext>
                </a:extLst>
              </p:cNvPr>
              <p:cNvSpPr/>
              <p:nvPr/>
            </p:nvSpPr>
            <p:spPr>
              <a:xfrm>
                <a:off x="1409488" y="4019550"/>
                <a:ext cx="496372" cy="4000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5" name="矩形: 圆角 14">
                <a:extLst>
                  <a:ext uri="{FF2B5EF4-FFF2-40B4-BE49-F238E27FC236}">
                    <a16:creationId xmlns:a16="http://schemas.microsoft.com/office/drawing/2014/main" id="{E768CB01-A1E7-C160-1C8D-A6361D16D8B7}"/>
                  </a:ext>
                </a:extLst>
              </p:cNvPr>
              <p:cNvSpPr>
                <a:spLocks noRot="1" noChangeAspect="1" noMove="1" noResize="1" noEditPoints="1" noAdjustHandles="1" noChangeArrowheads="1" noChangeShapeType="1" noTextEdit="1"/>
              </p:cNvSpPr>
              <p:nvPr/>
            </p:nvSpPr>
            <p:spPr>
              <a:xfrm>
                <a:off x="1409488" y="4019550"/>
                <a:ext cx="496372" cy="400050"/>
              </a:xfrm>
              <a:prstGeom prst="round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671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1" nodeType="clickEffect">
                                  <p:stCondLst>
                                    <p:cond delay="0"/>
                                  </p:stCondLst>
                                  <p:childTnLst>
                                    <p:animMotion origin="layout" path="M -1.04167E-6 2.22222E-6 L 0.26966 -0.33056 " pathEditMode="relative" rAng="0" ptsTypes="AA">
                                      <p:cBhvr>
                                        <p:cTn id="37" dur="2000" fill="hold"/>
                                        <p:tgtEl>
                                          <p:spTgt spid="14"/>
                                        </p:tgtEl>
                                        <p:attrNameLst>
                                          <p:attrName>ppt_x</p:attrName>
                                          <p:attrName>ppt_y</p:attrName>
                                        </p:attrNameLst>
                                      </p:cBhvr>
                                      <p:rCtr x="13477" y="-16528"/>
                                    </p:animMotion>
                                  </p:childTnLst>
                                </p:cTn>
                              </p:par>
                              <p:par>
                                <p:cTn id="38" presetID="42" presetClass="path" presetSubtype="0" accel="50000" decel="50000" fill="hold" grpId="1" nodeType="withEffect">
                                  <p:stCondLst>
                                    <p:cond delay="0"/>
                                  </p:stCondLst>
                                  <p:childTnLst>
                                    <p:animMotion origin="layout" path="M 2.5E-6 2.22222E-6 L 0.19375 -0.14329 " pathEditMode="relative" rAng="0" ptsTypes="AA">
                                      <p:cBhvr>
                                        <p:cTn id="39" dur="2000" fill="hold"/>
                                        <p:tgtEl>
                                          <p:spTgt spid="15"/>
                                        </p:tgtEl>
                                        <p:attrNameLst>
                                          <p:attrName>ppt_x</p:attrName>
                                          <p:attrName>ppt_y</p:attrName>
                                        </p:attrNameLst>
                                      </p:cBhvr>
                                      <p:rCtr x="9687" y="-7176"/>
                                    </p:animMotion>
                                  </p:childTnLst>
                                </p:cTn>
                              </p:par>
                              <p:par>
                                <p:cTn id="40" presetID="42" presetClass="path" presetSubtype="0" accel="50000" decel="50000" fill="hold" grpId="1" nodeType="withEffect">
                                  <p:stCondLst>
                                    <p:cond delay="0"/>
                                  </p:stCondLst>
                                  <p:childTnLst>
                                    <p:animMotion origin="layout" path="M 5E-6 -3.7037E-7 L 0.10795 -0.48773 " pathEditMode="relative" rAng="0" ptsTypes="AA">
                                      <p:cBhvr>
                                        <p:cTn id="41" dur="2000" fill="hold"/>
                                        <p:tgtEl>
                                          <p:spTgt spid="3"/>
                                        </p:tgtEl>
                                        <p:attrNameLst>
                                          <p:attrName>ppt_x</p:attrName>
                                          <p:attrName>ppt_y</p:attrName>
                                        </p:attrNameLst>
                                      </p:cBhvr>
                                      <p:rCtr x="5391" y="-24398"/>
                                    </p:animMotion>
                                  </p:childTnLst>
                                </p:cTn>
                              </p:par>
                              <p:par>
                                <p:cTn id="42" presetID="42" presetClass="path" presetSubtype="0" accel="50000" decel="50000" fill="hold" grpId="1" nodeType="withEffect">
                                  <p:stCondLst>
                                    <p:cond delay="0"/>
                                  </p:stCondLst>
                                  <p:childTnLst>
                                    <p:animMotion origin="layout" path="M 1.04167E-6 -3.7037E-7 L -0.11419 -0.28264 " pathEditMode="relative" rAng="0" ptsTypes="AA">
                                      <p:cBhvr>
                                        <p:cTn id="43" dur="2000" fill="hold"/>
                                        <p:tgtEl>
                                          <p:spTgt spid="11"/>
                                        </p:tgtEl>
                                        <p:attrNameLst>
                                          <p:attrName>ppt_x</p:attrName>
                                          <p:attrName>ppt_y</p:attrName>
                                        </p:attrNameLst>
                                      </p:cBhvr>
                                      <p:rCtr x="-5716" y="-14144"/>
                                    </p:animMotion>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2" nodeType="clickEffect">
                                  <p:stCondLst>
                                    <p:cond delay="0"/>
                                  </p:stCondLst>
                                  <p:childTnLst>
                                    <p:animEffect transition="out" filter="fade">
                                      <p:cBhvr>
                                        <p:cTn id="47" dur="500"/>
                                        <p:tgtEl>
                                          <p:spTgt spid="14"/>
                                        </p:tgtEl>
                                      </p:cBhvr>
                                    </p:animEffect>
                                    <p:set>
                                      <p:cBhvr>
                                        <p:cTn id="48" dur="1" fill="hold">
                                          <p:stCondLst>
                                            <p:cond delay="499"/>
                                          </p:stCondLst>
                                        </p:cTn>
                                        <p:tgtEl>
                                          <p:spTgt spid="14"/>
                                        </p:tgtEl>
                                        <p:attrNameLst>
                                          <p:attrName>style.visibility</p:attrName>
                                        </p:attrNameLst>
                                      </p:cBhvr>
                                      <p:to>
                                        <p:strVal val="hidden"/>
                                      </p:to>
                                    </p:set>
                                  </p:childTnLst>
                                </p:cTn>
                              </p:par>
                              <p:par>
                                <p:cTn id="49" presetID="10" presetClass="exit" presetSubtype="0" fill="hold" grpId="2" nodeType="withEffect">
                                  <p:stCondLst>
                                    <p:cond delay="0"/>
                                  </p:stCondLst>
                                  <p:childTnLst>
                                    <p:animEffect transition="out" filter="fade">
                                      <p:cBhvr>
                                        <p:cTn id="50" dur="500"/>
                                        <p:tgtEl>
                                          <p:spTgt spid="15"/>
                                        </p:tgtEl>
                                      </p:cBhvr>
                                    </p:animEffect>
                                    <p:set>
                                      <p:cBhvr>
                                        <p:cTn id="51" dur="1" fill="hold">
                                          <p:stCondLst>
                                            <p:cond delay="499"/>
                                          </p:stCondLst>
                                        </p:cTn>
                                        <p:tgtEl>
                                          <p:spTgt spid="15"/>
                                        </p:tgtEl>
                                        <p:attrNameLst>
                                          <p:attrName>style.visibility</p:attrName>
                                        </p:attrNameLst>
                                      </p:cBhvr>
                                      <p:to>
                                        <p:strVal val="hidden"/>
                                      </p:to>
                                    </p:set>
                                  </p:childTnLst>
                                </p:cTn>
                              </p:par>
                              <p:par>
                                <p:cTn id="52" presetID="10" presetClass="exit" presetSubtype="0" fill="hold" grpId="2" nodeType="withEffect">
                                  <p:stCondLst>
                                    <p:cond delay="0"/>
                                  </p:stCondLst>
                                  <p:childTnLst>
                                    <p:animEffect transition="out" filter="fade">
                                      <p:cBhvr>
                                        <p:cTn id="53" dur="500"/>
                                        <p:tgtEl>
                                          <p:spTgt spid="3"/>
                                        </p:tgtEl>
                                      </p:cBhvr>
                                    </p:animEffect>
                                    <p:set>
                                      <p:cBhvr>
                                        <p:cTn id="54" dur="1" fill="hold">
                                          <p:stCondLst>
                                            <p:cond delay="499"/>
                                          </p:stCondLst>
                                        </p:cTn>
                                        <p:tgtEl>
                                          <p:spTgt spid="3"/>
                                        </p:tgtEl>
                                        <p:attrNameLst>
                                          <p:attrName>style.visibility</p:attrName>
                                        </p:attrNameLst>
                                      </p:cBhvr>
                                      <p:to>
                                        <p:strVal val="hidden"/>
                                      </p:to>
                                    </p:set>
                                  </p:childTnLst>
                                </p:cTn>
                              </p:par>
                              <p:par>
                                <p:cTn id="55" presetID="10" presetClass="exit" presetSubtype="0" fill="hold" grpId="2" nodeType="withEffect">
                                  <p:stCondLst>
                                    <p:cond delay="0"/>
                                  </p:stCondLst>
                                  <p:childTnLst>
                                    <p:animEffect transition="out" filter="fade">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11" grpId="0" animBg="1"/>
      <p:bldP spid="11" grpId="1" animBg="1"/>
      <p:bldP spid="11" grpId="2" animBg="1"/>
      <p:bldP spid="12" grpId="0" animBg="1"/>
      <p:bldP spid="12" grpId="1" animBg="1"/>
      <p:bldP spid="13" grpId="0"/>
      <p:bldP spid="13" grpId="1"/>
      <p:bldP spid="14" grpId="0" animBg="1"/>
      <p:bldP spid="14" grpId="1" animBg="1"/>
      <p:bldP spid="14" grpId="2" animBg="1"/>
      <p:bldP spid="15" grpId="0" animBg="1"/>
      <p:bldP spid="15" grpId="1" animBg="1"/>
      <p:bldP spid="15"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8424C-47FF-386E-D8B4-843193B683F1}"/>
              </a:ext>
            </a:extLst>
          </p:cNvPr>
          <p:cNvSpPr>
            <a:spLocks noGrp="1"/>
          </p:cNvSpPr>
          <p:nvPr>
            <p:ph type="title"/>
          </p:nvPr>
        </p:nvSpPr>
        <p:spPr/>
        <p:txBody>
          <a:bodyPr/>
          <a:lstStyle/>
          <a:p>
            <a:r>
              <a:rPr lang="en-US" altLang="zh-CN" dirty="0"/>
              <a:t>Oblivious Transfer (OT)</a:t>
            </a:r>
            <a:endParaRPr lang="zh-CN" altLang="en-US" dirty="0"/>
          </a:p>
        </p:txBody>
      </p:sp>
      <p:pic>
        <p:nvPicPr>
          <p:cNvPr id="4" name="图形 3" descr="拿着笔记本电脑的女人">
            <a:extLst>
              <a:ext uri="{FF2B5EF4-FFF2-40B4-BE49-F238E27FC236}">
                <a16:creationId xmlns:a16="http://schemas.microsoft.com/office/drawing/2014/main" id="{67E3AA60-C68A-DE87-00EA-389E0BFC4B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246" y="1825625"/>
            <a:ext cx="1901172" cy="1931672"/>
          </a:xfrm>
          <a:prstGeom prst="rect">
            <a:avLst/>
          </a:prstGeom>
        </p:spPr>
      </p:pic>
      <p:sp>
        <p:nvSpPr>
          <p:cNvPr id="6" name="文本框 5">
            <a:extLst>
              <a:ext uri="{FF2B5EF4-FFF2-40B4-BE49-F238E27FC236}">
                <a16:creationId xmlns:a16="http://schemas.microsoft.com/office/drawing/2014/main" id="{C8EC7FA6-0775-FD60-41BB-677553EDD113}"/>
              </a:ext>
            </a:extLst>
          </p:cNvPr>
          <p:cNvSpPr txBox="1"/>
          <p:nvPr/>
        </p:nvSpPr>
        <p:spPr>
          <a:xfrm>
            <a:off x="1685099" y="2827247"/>
            <a:ext cx="633507" cy="338554"/>
          </a:xfrm>
          <a:prstGeom prst="rect">
            <a:avLst/>
          </a:prstGeom>
          <a:noFill/>
        </p:spPr>
        <p:txBody>
          <a:bodyPr wrap="none" rtlCol="0">
            <a:spAutoFit/>
          </a:bodyPr>
          <a:lstStyle/>
          <a:p>
            <a:r>
              <a:rPr lang="en-US" altLang="zh-CN" sz="1600" b="1" dirty="0"/>
              <a:t>Alice</a:t>
            </a:r>
            <a:endParaRPr lang="zh-CN" altLang="en-US" sz="1600" b="1" dirty="0"/>
          </a:p>
        </p:txBody>
      </p:sp>
      <p:pic>
        <p:nvPicPr>
          <p:cNvPr id="7" name="图形 6" descr="穿高领毛衣戴眼镜的男人">
            <a:extLst>
              <a:ext uri="{FF2B5EF4-FFF2-40B4-BE49-F238E27FC236}">
                <a16:creationId xmlns:a16="http://schemas.microsoft.com/office/drawing/2014/main" id="{68856B30-DB56-F55C-7934-6CFE1FF0B4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882554" y="1825625"/>
            <a:ext cx="1471246" cy="1830423"/>
          </a:xfrm>
          <a:prstGeom prst="rect">
            <a:avLst/>
          </a:prstGeom>
        </p:spPr>
      </p:pic>
      <p:sp>
        <p:nvSpPr>
          <p:cNvPr id="9" name="文本框 8">
            <a:extLst>
              <a:ext uri="{FF2B5EF4-FFF2-40B4-BE49-F238E27FC236}">
                <a16:creationId xmlns:a16="http://schemas.microsoft.com/office/drawing/2014/main" id="{079A0285-2474-53AD-CECF-CFB10908812C}"/>
              </a:ext>
            </a:extLst>
          </p:cNvPr>
          <p:cNvSpPr txBox="1"/>
          <p:nvPr/>
        </p:nvSpPr>
        <p:spPr>
          <a:xfrm>
            <a:off x="10328674" y="2933417"/>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p:grpSp>
        <p:nvGrpSpPr>
          <p:cNvPr id="17" name="组合 16">
            <a:extLst>
              <a:ext uri="{FF2B5EF4-FFF2-40B4-BE49-F238E27FC236}">
                <a16:creationId xmlns:a16="http://schemas.microsoft.com/office/drawing/2014/main" id="{FD7F3249-B371-DF42-C912-114A75086E98}"/>
              </a:ext>
            </a:extLst>
          </p:cNvPr>
          <p:cNvGrpSpPr/>
          <p:nvPr/>
        </p:nvGrpSpPr>
        <p:grpSpPr>
          <a:xfrm>
            <a:off x="3590925" y="1564811"/>
            <a:ext cx="1657350" cy="880403"/>
            <a:chOff x="3590925" y="1564811"/>
            <a:chExt cx="1657350" cy="880403"/>
          </a:xfrm>
        </p:grpSpPr>
        <p:sp>
          <p:nvSpPr>
            <p:cNvPr id="12" name="矩形: 圆角 11">
              <a:extLst>
                <a:ext uri="{FF2B5EF4-FFF2-40B4-BE49-F238E27FC236}">
                  <a16:creationId xmlns:a16="http://schemas.microsoft.com/office/drawing/2014/main" id="{BB13EAD8-A53D-F80E-E152-E97F634F8D41}"/>
                </a:ext>
              </a:extLst>
            </p:cNvPr>
            <p:cNvSpPr/>
            <p:nvPr/>
          </p:nvSpPr>
          <p:spPr>
            <a:xfrm>
              <a:off x="3590925" y="1609725"/>
              <a:ext cx="1657350" cy="7810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矩形: 圆角 2">
                  <a:extLst>
                    <a:ext uri="{FF2B5EF4-FFF2-40B4-BE49-F238E27FC236}">
                      <a16:creationId xmlns:a16="http://schemas.microsoft.com/office/drawing/2014/main" id="{E34B097A-E480-7DBF-E45D-7F7B8F9F1864}"/>
                    </a:ext>
                  </a:extLst>
                </p:cNvPr>
                <p:cNvSpPr/>
                <p:nvPr/>
              </p:nvSpPr>
              <p:spPr>
                <a:xfrm>
                  <a:off x="3705224" y="1751923"/>
                  <a:ext cx="523875" cy="4381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0</m:t>
                            </m:r>
                          </m:sub>
                        </m:sSub>
                      </m:oMath>
                    </m:oMathPara>
                  </a14:m>
                  <a:endParaRPr lang="zh-CN" altLang="en-US" dirty="0"/>
                </a:p>
              </p:txBody>
            </p:sp>
          </mc:Choice>
          <mc:Fallback xmlns="">
            <p:sp>
              <p:nvSpPr>
                <p:cNvPr id="3" name="矩形: 圆角 2">
                  <a:extLst>
                    <a:ext uri="{FF2B5EF4-FFF2-40B4-BE49-F238E27FC236}">
                      <a16:creationId xmlns:a16="http://schemas.microsoft.com/office/drawing/2014/main" id="{E34B097A-E480-7DBF-E45D-7F7B8F9F1864}"/>
                    </a:ext>
                  </a:extLst>
                </p:cNvPr>
                <p:cNvSpPr>
                  <a:spLocks noRot="1" noChangeAspect="1" noMove="1" noResize="1" noEditPoints="1" noAdjustHandles="1" noChangeArrowheads="1" noChangeShapeType="1" noTextEdit="1"/>
                </p:cNvSpPr>
                <p:nvPr/>
              </p:nvSpPr>
              <p:spPr>
                <a:xfrm>
                  <a:off x="3705224" y="1751923"/>
                  <a:ext cx="523875" cy="438150"/>
                </a:xfrm>
                <a:prstGeom prst="roundRect">
                  <a:avLst/>
                </a:prstGeom>
                <a:blipFill>
                  <a:blip r:embed="rId7"/>
                  <a:stretch>
                    <a:fillRect/>
                  </a:stretch>
                </a:blipFill>
              </p:spPr>
              <p:txBody>
                <a:bodyPr/>
                <a:lstStyle/>
                <a:p>
                  <a:r>
                    <a:rPr lang="zh-CN" altLang="en-US">
                      <a:noFill/>
                    </a:rPr>
                    <a:t> </a:t>
                  </a:r>
                </a:p>
              </p:txBody>
            </p:sp>
          </mc:Fallback>
        </mc:AlternateContent>
        <p:pic>
          <p:nvPicPr>
            <p:cNvPr id="15" name="图形 14" descr="锁定 轮廓">
              <a:extLst>
                <a:ext uri="{FF2B5EF4-FFF2-40B4-BE49-F238E27FC236}">
                  <a16:creationId xmlns:a16="http://schemas.microsoft.com/office/drawing/2014/main" id="{6D81A39E-E9F0-3CBF-C1DA-2C39F47D0A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90931" y="1564811"/>
              <a:ext cx="880403" cy="880403"/>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0674EA1-F499-B090-65D2-E7476AA08157}"/>
                    </a:ext>
                  </a:extLst>
                </p:cNvPr>
                <p:cNvSpPr txBox="1"/>
                <p:nvPr/>
              </p:nvSpPr>
              <p:spPr>
                <a:xfrm>
                  <a:off x="4586163" y="1990808"/>
                  <a:ext cx="270890"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𝑘</m:t>
                        </m:r>
                      </m:oMath>
                    </m:oMathPara>
                  </a14:m>
                  <a:endParaRPr lang="zh-CN" altLang="en-US" sz="1400" dirty="0"/>
                </a:p>
              </p:txBody>
            </p:sp>
          </mc:Choice>
          <mc:Fallback xmlns="">
            <p:sp>
              <p:nvSpPr>
                <p:cNvPr id="16" name="文本框 15">
                  <a:extLst>
                    <a:ext uri="{FF2B5EF4-FFF2-40B4-BE49-F238E27FC236}">
                      <a16:creationId xmlns:a16="http://schemas.microsoft.com/office/drawing/2014/main" id="{60674EA1-F499-B090-65D2-E7476AA08157}"/>
                    </a:ext>
                  </a:extLst>
                </p:cNvPr>
                <p:cNvSpPr txBox="1">
                  <a:spLocks noRot="1" noChangeAspect="1" noMove="1" noResize="1" noEditPoints="1" noAdjustHandles="1" noChangeArrowheads="1" noChangeShapeType="1" noTextEdit="1"/>
                </p:cNvSpPr>
                <p:nvPr/>
              </p:nvSpPr>
              <p:spPr>
                <a:xfrm>
                  <a:off x="4586163" y="1990808"/>
                  <a:ext cx="270890" cy="307777"/>
                </a:xfrm>
                <a:prstGeom prst="rect">
                  <a:avLst/>
                </a:prstGeom>
                <a:blipFill>
                  <a:blip r:embed="rId10"/>
                  <a:stretch>
                    <a:fillRect/>
                  </a:stretch>
                </a:blipFill>
              </p:spPr>
              <p:txBody>
                <a:bodyPr/>
                <a:lstStyle/>
                <a:p>
                  <a:r>
                    <a:rPr lang="zh-CN" altLang="en-US">
                      <a:noFill/>
                    </a:rPr>
                    <a:t> </a:t>
                  </a:r>
                </a:p>
              </p:txBody>
            </p:sp>
          </mc:Fallback>
        </mc:AlternateContent>
      </p:grpSp>
      <p:grpSp>
        <p:nvGrpSpPr>
          <p:cNvPr id="24" name="组合 23">
            <a:extLst>
              <a:ext uri="{FF2B5EF4-FFF2-40B4-BE49-F238E27FC236}">
                <a16:creationId xmlns:a16="http://schemas.microsoft.com/office/drawing/2014/main" id="{1060F266-C36E-B4E8-A3D6-1D61353D3ED7}"/>
              </a:ext>
            </a:extLst>
          </p:cNvPr>
          <p:cNvGrpSpPr/>
          <p:nvPr/>
        </p:nvGrpSpPr>
        <p:grpSpPr>
          <a:xfrm>
            <a:off x="3600450" y="3079286"/>
            <a:ext cx="1657350" cy="880403"/>
            <a:chOff x="3600450" y="3079286"/>
            <a:chExt cx="1657350" cy="880403"/>
          </a:xfrm>
        </p:grpSpPr>
        <p:sp>
          <p:nvSpPr>
            <p:cNvPr id="20" name="矩形: 圆角 19">
              <a:extLst>
                <a:ext uri="{FF2B5EF4-FFF2-40B4-BE49-F238E27FC236}">
                  <a16:creationId xmlns:a16="http://schemas.microsoft.com/office/drawing/2014/main" id="{F9D9BE37-6DE7-5216-E6A8-B18A06C7B608}"/>
                </a:ext>
              </a:extLst>
            </p:cNvPr>
            <p:cNvSpPr/>
            <p:nvPr/>
          </p:nvSpPr>
          <p:spPr>
            <a:xfrm>
              <a:off x="3600450" y="3124200"/>
              <a:ext cx="1657350" cy="7810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矩形: 圆角 20">
                  <a:extLst>
                    <a:ext uri="{FF2B5EF4-FFF2-40B4-BE49-F238E27FC236}">
                      <a16:creationId xmlns:a16="http://schemas.microsoft.com/office/drawing/2014/main" id="{DCD3238E-FF25-2D6D-52FA-99F5ECBC0465}"/>
                    </a:ext>
                  </a:extLst>
                </p:cNvPr>
                <p:cNvSpPr/>
                <p:nvPr/>
              </p:nvSpPr>
              <p:spPr>
                <a:xfrm>
                  <a:off x="3714749" y="3266398"/>
                  <a:ext cx="523875" cy="4381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1" name="矩形: 圆角 20">
                  <a:extLst>
                    <a:ext uri="{FF2B5EF4-FFF2-40B4-BE49-F238E27FC236}">
                      <a16:creationId xmlns:a16="http://schemas.microsoft.com/office/drawing/2014/main" id="{DCD3238E-FF25-2D6D-52FA-99F5ECBC0465}"/>
                    </a:ext>
                  </a:extLst>
                </p:cNvPr>
                <p:cNvSpPr>
                  <a:spLocks noRot="1" noChangeAspect="1" noMove="1" noResize="1" noEditPoints="1" noAdjustHandles="1" noChangeArrowheads="1" noChangeShapeType="1" noTextEdit="1"/>
                </p:cNvSpPr>
                <p:nvPr/>
              </p:nvSpPr>
              <p:spPr>
                <a:xfrm>
                  <a:off x="3714749" y="3266398"/>
                  <a:ext cx="523875" cy="438150"/>
                </a:xfrm>
                <a:prstGeom prst="roundRect">
                  <a:avLst/>
                </a:prstGeom>
                <a:blipFill>
                  <a:blip r:embed="rId11"/>
                  <a:stretch>
                    <a:fillRect/>
                  </a:stretch>
                </a:blipFill>
              </p:spPr>
              <p:txBody>
                <a:bodyPr/>
                <a:lstStyle/>
                <a:p>
                  <a:r>
                    <a:rPr lang="zh-CN" altLang="en-US">
                      <a:noFill/>
                    </a:rPr>
                    <a:t> </a:t>
                  </a:r>
                </a:p>
              </p:txBody>
            </p:sp>
          </mc:Fallback>
        </mc:AlternateContent>
        <p:pic>
          <p:nvPicPr>
            <p:cNvPr id="22" name="图形 21" descr="锁定 轮廓">
              <a:extLst>
                <a:ext uri="{FF2B5EF4-FFF2-40B4-BE49-F238E27FC236}">
                  <a16:creationId xmlns:a16="http://schemas.microsoft.com/office/drawing/2014/main" id="{07AF5F78-ED3E-DA1F-E7A2-90CBDAC8163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00456" y="3079286"/>
              <a:ext cx="880403" cy="880403"/>
            </a:xfrm>
            <a:prstGeom prst="rect">
              <a:avLst/>
            </a:prstGeom>
          </p:spPr>
        </p:pic>
        <p:sp>
          <p:nvSpPr>
            <p:cNvPr id="23" name="文本框 22">
              <a:extLst>
                <a:ext uri="{FF2B5EF4-FFF2-40B4-BE49-F238E27FC236}">
                  <a16:creationId xmlns:a16="http://schemas.microsoft.com/office/drawing/2014/main" id="{A3034727-B39C-4ADD-FDC0-641B44009155}"/>
                </a:ext>
              </a:extLst>
            </p:cNvPr>
            <p:cNvSpPr txBox="1"/>
            <p:nvPr/>
          </p:nvSpPr>
          <p:spPr>
            <a:xfrm>
              <a:off x="4514851" y="3524333"/>
              <a:ext cx="419100" cy="276999"/>
            </a:xfrm>
            <a:prstGeom prst="rect">
              <a:avLst/>
            </a:prstGeom>
            <a:solidFill>
              <a:schemeClr val="bg1"/>
            </a:solidFill>
          </p:spPr>
          <p:txBody>
            <a:bodyPr wrap="square" rtlCol="0">
              <a:spAutoFit/>
            </a:bodyPr>
            <a:lstStyle/>
            <a:p>
              <a:r>
                <a:rPr lang="en-US" altLang="zh-CN" sz="1200" dirty="0"/>
                <a:t>@!..</a:t>
              </a:r>
              <a:endParaRPr lang="zh-CN" altLang="en-US" sz="1200" dirty="0"/>
            </a:p>
          </p:txBody>
        </p:sp>
      </p:grpSp>
      <p:sp>
        <p:nvSpPr>
          <p:cNvPr id="25" name="箭头: 右 24">
            <a:extLst>
              <a:ext uri="{FF2B5EF4-FFF2-40B4-BE49-F238E27FC236}">
                <a16:creationId xmlns:a16="http://schemas.microsoft.com/office/drawing/2014/main" id="{84846B04-1BE3-622A-EC2D-24D0550E489B}"/>
              </a:ext>
            </a:extLst>
          </p:cNvPr>
          <p:cNvSpPr/>
          <p:nvPr/>
        </p:nvSpPr>
        <p:spPr>
          <a:xfrm>
            <a:off x="5242691" y="2433355"/>
            <a:ext cx="2676525" cy="71437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439980A0-FE42-4F3C-9C3B-8B47381D78CE}"/>
              </a:ext>
            </a:extLst>
          </p:cNvPr>
          <p:cNvGrpSpPr/>
          <p:nvPr/>
        </p:nvGrpSpPr>
        <p:grpSpPr>
          <a:xfrm>
            <a:off x="10149254" y="4002009"/>
            <a:ext cx="937846" cy="937846"/>
            <a:chOff x="1862688" y="5089707"/>
            <a:chExt cx="937846" cy="937846"/>
          </a:xfrm>
        </p:grpSpPr>
        <p:pic>
          <p:nvPicPr>
            <p:cNvPr id="27" name="图形 26" descr="钥匙 轮廓">
              <a:extLst>
                <a:ext uri="{FF2B5EF4-FFF2-40B4-BE49-F238E27FC236}">
                  <a16:creationId xmlns:a16="http://schemas.microsoft.com/office/drawing/2014/main" id="{D6625C4F-D889-429A-0B64-F51B44B5E54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862688" y="5089707"/>
              <a:ext cx="937846" cy="937846"/>
            </a:xfrm>
            <a:prstGeom prst="rect">
              <a:avLst/>
            </a:prstGeom>
          </p:spPr>
        </p:pic>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D1AC10C9-C516-ECA5-A8EF-EA4F16A73BE9}"/>
                    </a:ext>
                  </a:extLst>
                </p:cNvPr>
                <p:cNvSpPr txBox="1"/>
                <p:nvPr/>
              </p:nvSpPr>
              <p:spPr>
                <a:xfrm>
                  <a:off x="1973277" y="5355986"/>
                  <a:ext cx="36061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𝑘</m:t>
                        </m:r>
                      </m:oMath>
                    </m:oMathPara>
                  </a14:m>
                  <a:endParaRPr lang="zh-CN" altLang="en-US" sz="1600" dirty="0"/>
                </a:p>
              </p:txBody>
            </p:sp>
          </mc:Choice>
          <mc:Fallback xmlns="">
            <p:sp>
              <p:nvSpPr>
                <p:cNvPr id="28" name="文本框 27">
                  <a:extLst>
                    <a:ext uri="{FF2B5EF4-FFF2-40B4-BE49-F238E27FC236}">
                      <a16:creationId xmlns:a16="http://schemas.microsoft.com/office/drawing/2014/main" id="{D1AC10C9-C516-ECA5-A8EF-EA4F16A73BE9}"/>
                    </a:ext>
                  </a:extLst>
                </p:cNvPr>
                <p:cNvSpPr txBox="1">
                  <a:spLocks noRot="1" noChangeAspect="1" noMove="1" noResize="1" noEditPoints="1" noAdjustHandles="1" noChangeArrowheads="1" noChangeShapeType="1" noTextEdit="1"/>
                </p:cNvSpPr>
                <p:nvPr/>
              </p:nvSpPr>
              <p:spPr>
                <a:xfrm>
                  <a:off x="1973277" y="5355986"/>
                  <a:ext cx="360612" cy="338554"/>
                </a:xfrm>
                <a:prstGeom prst="rect">
                  <a:avLst/>
                </a:prstGeom>
                <a:blipFill>
                  <a:blip r:embed="rId14"/>
                  <a:stretch>
                    <a:fillRect/>
                  </a:stretch>
                </a:blipFill>
              </p:spPr>
              <p:txBody>
                <a:bodyPr/>
                <a:lstStyle/>
                <a:p>
                  <a:r>
                    <a:rPr lang="zh-CN" altLang="en-US">
                      <a:noFill/>
                    </a:rPr>
                    <a:t> </a:t>
                  </a:r>
                </a:p>
              </p:txBody>
            </p:sp>
          </mc:Fallback>
        </mc:AlternateContent>
      </p:grpSp>
      <p:grpSp>
        <p:nvGrpSpPr>
          <p:cNvPr id="29" name="组合 28">
            <a:extLst>
              <a:ext uri="{FF2B5EF4-FFF2-40B4-BE49-F238E27FC236}">
                <a16:creationId xmlns:a16="http://schemas.microsoft.com/office/drawing/2014/main" id="{E518A157-4D6F-4229-15A0-16422C62992E}"/>
              </a:ext>
            </a:extLst>
          </p:cNvPr>
          <p:cNvGrpSpPr/>
          <p:nvPr/>
        </p:nvGrpSpPr>
        <p:grpSpPr>
          <a:xfrm>
            <a:off x="10149254" y="4002009"/>
            <a:ext cx="937846" cy="937846"/>
            <a:chOff x="1862688" y="5089707"/>
            <a:chExt cx="937846" cy="937846"/>
          </a:xfrm>
        </p:grpSpPr>
        <p:pic>
          <p:nvPicPr>
            <p:cNvPr id="30" name="图形 29" descr="钥匙 轮廓">
              <a:extLst>
                <a:ext uri="{FF2B5EF4-FFF2-40B4-BE49-F238E27FC236}">
                  <a16:creationId xmlns:a16="http://schemas.microsoft.com/office/drawing/2014/main" id="{2CB3794A-12DC-E398-3AD4-654CFC1D3A4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862688" y="5089707"/>
              <a:ext cx="937846" cy="937846"/>
            </a:xfrm>
            <a:prstGeom prst="rect">
              <a:avLst/>
            </a:prstGeom>
          </p:spPr>
        </p:pic>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B5E1C8AA-8016-4CBD-CFF7-EFA342528132}"/>
                    </a:ext>
                  </a:extLst>
                </p:cNvPr>
                <p:cNvSpPr txBox="1"/>
                <p:nvPr/>
              </p:nvSpPr>
              <p:spPr>
                <a:xfrm>
                  <a:off x="1973277" y="5355986"/>
                  <a:ext cx="36061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𝑘</m:t>
                        </m:r>
                      </m:oMath>
                    </m:oMathPara>
                  </a14:m>
                  <a:endParaRPr lang="zh-CN" altLang="en-US" sz="1600" dirty="0"/>
                </a:p>
              </p:txBody>
            </p:sp>
          </mc:Choice>
          <mc:Fallback xmlns="">
            <p:sp>
              <p:nvSpPr>
                <p:cNvPr id="31" name="文本框 30">
                  <a:extLst>
                    <a:ext uri="{FF2B5EF4-FFF2-40B4-BE49-F238E27FC236}">
                      <a16:creationId xmlns:a16="http://schemas.microsoft.com/office/drawing/2014/main" id="{B5E1C8AA-8016-4CBD-CFF7-EFA342528132}"/>
                    </a:ext>
                  </a:extLst>
                </p:cNvPr>
                <p:cNvSpPr txBox="1">
                  <a:spLocks noRot="1" noChangeAspect="1" noMove="1" noResize="1" noEditPoints="1" noAdjustHandles="1" noChangeArrowheads="1" noChangeShapeType="1" noTextEdit="1"/>
                </p:cNvSpPr>
                <p:nvPr/>
              </p:nvSpPr>
              <p:spPr>
                <a:xfrm>
                  <a:off x="1973277" y="5355986"/>
                  <a:ext cx="360612" cy="338554"/>
                </a:xfrm>
                <a:prstGeom prst="rect">
                  <a:avLst/>
                </a:prstGeom>
                <a:blipFill>
                  <a:blip r:embed="rId14"/>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284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25"/>
                                        </p:tgtEl>
                                      </p:cBhvr>
                                    </p:animEffect>
                                    <p:set>
                                      <p:cBhvr>
                                        <p:cTn id="19" dur="1" fill="hold">
                                          <p:stCondLst>
                                            <p:cond delay="499"/>
                                          </p:stCondLst>
                                        </p:cTn>
                                        <p:tgtEl>
                                          <p:spTgt spid="25"/>
                                        </p:tgtEl>
                                        <p:attrNameLst>
                                          <p:attrName>style.visibility</p:attrName>
                                        </p:attrNameLst>
                                      </p:cBhvr>
                                      <p:to>
                                        <p:strVal val="hidden"/>
                                      </p:to>
                                    </p:set>
                                  </p:childTnLst>
                                </p:cTn>
                              </p:par>
                              <p:par>
                                <p:cTn id="20" presetID="63" presetClass="path" presetSubtype="0" accel="50000" decel="50000" fill="hold" nodeType="withEffect">
                                  <p:stCondLst>
                                    <p:cond delay="0"/>
                                  </p:stCondLst>
                                  <p:childTnLst>
                                    <p:animMotion origin="layout" path="M 5.55112E-17 -1.11111E-6 L 0.34063 -0.00069 " pathEditMode="relative" rAng="0" ptsTypes="AA">
                                      <p:cBhvr>
                                        <p:cTn id="21" dur="2000" fill="hold"/>
                                        <p:tgtEl>
                                          <p:spTgt spid="17"/>
                                        </p:tgtEl>
                                        <p:attrNameLst>
                                          <p:attrName>ppt_x</p:attrName>
                                          <p:attrName>ppt_y</p:attrName>
                                        </p:attrNameLst>
                                      </p:cBhvr>
                                      <p:rCtr x="17031" y="-46"/>
                                    </p:animMotion>
                                  </p:childTnLst>
                                </p:cTn>
                              </p:par>
                              <p:par>
                                <p:cTn id="22" presetID="63" presetClass="path" presetSubtype="0" accel="50000" decel="50000" fill="hold" nodeType="withEffect">
                                  <p:stCondLst>
                                    <p:cond delay="0"/>
                                  </p:stCondLst>
                                  <p:childTnLst>
                                    <p:animMotion origin="layout" path="M -1.25E-6 -4.44444E-6 L 0.33828 -0.00069 " pathEditMode="relative" rAng="0" ptsTypes="AA">
                                      <p:cBhvr>
                                        <p:cTn id="23" dur="2000" fill="hold"/>
                                        <p:tgtEl>
                                          <p:spTgt spid="24"/>
                                        </p:tgtEl>
                                        <p:attrNameLst>
                                          <p:attrName>ppt_x</p:attrName>
                                          <p:attrName>ppt_y</p:attrName>
                                        </p:attrNameLst>
                                      </p:cBhvr>
                                      <p:rCtr x="16914" y="-46"/>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3.33333E-6 -1.85185E-6 L -0.17083 -0.36157 " pathEditMode="relative" rAng="0" ptsTypes="AA">
                                      <p:cBhvr>
                                        <p:cTn id="35" dur="2000" fill="hold"/>
                                        <p:tgtEl>
                                          <p:spTgt spid="26"/>
                                        </p:tgtEl>
                                        <p:attrNameLst>
                                          <p:attrName>ppt_x</p:attrName>
                                          <p:attrName>ppt_y</p:attrName>
                                        </p:attrNameLst>
                                      </p:cBhvr>
                                      <p:rCtr x="-8542" y="-18079"/>
                                    </p:animMotion>
                                  </p:childTnLst>
                                </p:cTn>
                              </p:par>
                              <p:par>
                                <p:cTn id="36" presetID="42" presetClass="path" presetSubtype="0" accel="50000" decel="50000" fill="hold" nodeType="withEffect">
                                  <p:stCondLst>
                                    <p:cond delay="0"/>
                                  </p:stCondLst>
                                  <p:childTnLst>
                                    <p:animMotion origin="layout" path="M -3.33333E-6 -1.85185E-6 L -0.16927 -0.13796 " pathEditMode="relative" rAng="0" ptsTypes="AA">
                                      <p:cBhvr>
                                        <p:cTn id="37" dur="2000" fill="hold"/>
                                        <p:tgtEl>
                                          <p:spTgt spid="29"/>
                                        </p:tgtEl>
                                        <p:attrNameLst>
                                          <p:attrName>ppt_x</p:attrName>
                                          <p:attrName>ppt_y</p:attrName>
                                        </p:attrNameLst>
                                      </p:cBhvr>
                                      <p:rCtr x="-8464" y="-6898"/>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29"/>
                                        </p:tgtEl>
                                      </p:cBhvr>
                                    </p:animEffect>
                                    <p:set>
                                      <p:cBhvr>
                                        <p:cTn id="42" dur="1" fill="hold">
                                          <p:stCondLst>
                                            <p:cond delay="499"/>
                                          </p:stCondLst>
                                        </p:cTn>
                                        <p:tgtEl>
                                          <p:spTgt spid="29"/>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26"/>
                                        </p:tgtEl>
                                      </p:cBhvr>
                                    </p:animEffect>
                                    <p:set>
                                      <p:cBhvr>
                                        <p:cTn id="45" dur="1" fill="hold">
                                          <p:stCondLst>
                                            <p:cond delay="499"/>
                                          </p:stCondLst>
                                        </p:cTn>
                                        <p:tgtEl>
                                          <p:spTgt spid="26"/>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7"/>
                                        </p:tgtEl>
                                      </p:cBhvr>
                                    </p:animEffect>
                                    <p:set>
                                      <p:cBhvr>
                                        <p:cTn id="48" dur="1" fill="hold">
                                          <p:stCondLst>
                                            <p:cond delay="499"/>
                                          </p:stCondLst>
                                        </p:cTn>
                                        <p:tgtEl>
                                          <p:spTgt spid="17"/>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24"/>
                                        </p:tgtEl>
                                      </p:cBhvr>
                                    </p:animEffect>
                                    <p:set>
                                      <p:cBhvr>
                                        <p:cTn id="51"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8424C-47FF-386E-D8B4-843193B683F1}"/>
              </a:ext>
            </a:extLst>
          </p:cNvPr>
          <p:cNvSpPr>
            <a:spLocks noGrp="1"/>
          </p:cNvSpPr>
          <p:nvPr>
            <p:ph type="title"/>
          </p:nvPr>
        </p:nvSpPr>
        <p:spPr/>
        <p:txBody>
          <a:bodyPr/>
          <a:lstStyle/>
          <a:p>
            <a:r>
              <a:rPr lang="en-US" altLang="zh-CN" dirty="0"/>
              <a:t>Oblivious Transfer (OT)</a:t>
            </a:r>
            <a:endParaRPr lang="zh-CN" altLang="en-US" dirty="0"/>
          </a:p>
        </p:txBody>
      </p:sp>
      <p:pic>
        <p:nvPicPr>
          <p:cNvPr id="4" name="图形 3" descr="拿着笔记本电脑的女人">
            <a:extLst>
              <a:ext uri="{FF2B5EF4-FFF2-40B4-BE49-F238E27FC236}">
                <a16:creationId xmlns:a16="http://schemas.microsoft.com/office/drawing/2014/main" id="{67E3AA60-C68A-DE87-00EA-389E0BFC4B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246" y="1825625"/>
            <a:ext cx="1901172" cy="1931672"/>
          </a:xfrm>
          <a:prstGeom prst="rect">
            <a:avLst/>
          </a:prstGeom>
        </p:spPr>
      </p:pic>
      <p:sp>
        <p:nvSpPr>
          <p:cNvPr id="6" name="文本框 5">
            <a:extLst>
              <a:ext uri="{FF2B5EF4-FFF2-40B4-BE49-F238E27FC236}">
                <a16:creationId xmlns:a16="http://schemas.microsoft.com/office/drawing/2014/main" id="{C8EC7FA6-0775-FD60-41BB-677553EDD113}"/>
              </a:ext>
            </a:extLst>
          </p:cNvPr>
          <p:cNvSpPr txBox="1"/>
          <p:nvPr/>
        </p:nvSpPr>
        <p:spPr>
          <a:xfrm>
            <a:off x="1685099" y="2827247"/>
            <a:ext cx="633507" cy="338554"/>
          </a:xfrm>
          <a:prstGeom prst="rect">
            <a:avLst/>
          </a:prstGeom>
          <a:noFill/>
        </p:spPr>
        <p:txBody>
          <a:bodyPr wrap="none" rtlCol="0">
            <a:spAutoFit/>
          </a:bodyPr>
          <a:lstStyle/>
          <a:p>
            <a:r>
              <a:rPr lang="en-US" altLang="zh-CN" sz="1600" b="1" dirty="0"/>
              <a:t>Alice</a:t>
            </a:r>
            <a:endParaRPr lang="zh-CN" altLang="en-US" sz="1600" b="1" dirty="0"/>
          </a:p>
        </p:txBody>
      </p:sp>
      <p:pic>
        <p:nvPicPr>
          <p:cNvPr id="7" name="图形 6" descr="穿高领毛衣戴眼镜的男人">
            <a:extLst>
              <a:ext uri="{FF2B5EF4-FFF2-40B4-BE49-F238E27FC236}">
                <a16:creationId xmlns:a16="http://schemas.microsoft.com/office/drawing/2014/main" id="{68856B30-DB56-F55C-7934-6CFE1FF0B4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882554" y="1825625"/>
            <a:ext cx="1471246" cy="1830423"/>
          </a:xfrm>
          <a:prstGeom prst="rect">
            <a:avLst/>
          </a:prstGeom>
        </p:spPr>
      </p:pic>
      <p:sp>
        <p:nvSpPr>
          <p:cNvPr id="9" name="文本框 8">
            <a:extLst>
              <a:ext uri="{FF2B5EF4-FFF2-40B4-BE49-F238E27FC236}">
                <a16:creationId xmlns:a16="http://schemas.microsoft.com/office/drawing/2014/main" id="{079A0285-2474-53AD-CECF-CFB10908812C}"/>
              </a:ext>
            </a:extLst>
          </p:cNvPr>
          <p:cNvSpPr txBox="1"/>
          <p:nvPr/>
        </p:nvSpPr>
        <p:spPr>
          <a:xfrm>
            <a:off x="10328674" y="2933417"/>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mc:AlternateContent xmlns:mc="http://schemas.openxmlformats.org/markup-compatibility/2006" xmlns:a14="http://schemas.microsoft.com/office/drawing/2010/main">
        <mc:Choice Requires="a14">
          <p:sp>
            <p:nvSpPr>
              <p:cNvPr id="3" name="矩形: 圆角 2">
                <a:extLst>
                  <a:ext uri="{FF2B5EF4-FFF2-40B4-BE49-F238E27FC236}">
                    <a16:creationId xmlns:a16="http://schemas.microsoft.com/office/drawing/2014/main" id="{2997C8D1-A994-4460-B31E-2A3CC4EBF6BB}"/>
                  </a:ext>
                </a:extLst>
              </p:cNvPr>
              <p:cNvSpPr/>
              <p:nvPr/>
            </p:nvSpPr>
            <p:spPr>
              <a:xfrm>
                <a:off x="8495228" y="2627222"/>
                <a:ext cx="496372" cy="4000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𝑚</m:t>
                          </m:r>
                        </m:e>
                        <m:sub>
                          <m:r>
                            <a:rPr lang="en-US" altLang="zh-CN" b="0" i="1" smtClean="0">
                              <a:latin typeface="Cambria Math" panose="02040503050406030204" pitchFamily="18" charset="0"/>
                            </a:rPr>
                            <m:t>0</m:t>
                          </m:r>
                        </m:sub>
                      </m:sSub>
                    </m:oMath>
                  </m:oMathPara>
                </a14:m>
                <a:endParaRPr lang="zh-CN" altLang="en-US" dirty="0"/>
              </a:p>
            </p:txBody>
          </p:sp>
        </mc:Choice>
        <mc:Fallback xmlns="">
          <p:sp>
            <p:nvSpPr>
              <p:cNvPr id="3" name="矩形: 圆角 2">
                <a:extLst>
                  <a:ext uri="{FF2B5EF4-FFF2-40B4-BE49-F238E27FC236}">
                    <a16:creationId xmlns:a16="http://schemas.microsoft.com/office/drawing/2014/main" id="{2997C8D1-A994-4460-B31E-2A3CC4EBF6BB}"/>
                  </a:ext>
                </a:extLst>
              </p:cNvPr>
              <p:cNvSpPr>
                <a:spLocks noRot="1" noChangeAspect="1" noMove="1" noResize="1" noEditPoints="1" noAdjustHandles="1" noChangeArrowheads="1" noChangeShapeType="1" noTextEdit="1"/>
              </p:cNvSpPr>
              <p:nvPr/>
            </p:nvSpPr>
            <p:spPr>
              <a:xfrm>
                <a:off x="8495228" y="2627222"/>
                <a:ext cx="496372" cy="400050"/>
              </a:xfrm>
              <a:prstGeom prst="round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662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Oblivious Transfer (OT)</a:t>
            </a:r>
            <a:endParaRPr lang="zh-CN" altLang="en-US" dirty="0"/>
          </a:p>
        </p:txBody>
      </p:sp>
      <p:sp>
        <p:nvSpPr>
          <p:cNvPr id="3" name="内容占位符 2">
            <a:extLst>
              <a:ext uri="{FF2B5EF4-FFF2-40B4-BE49-F238E27FC236}">
                <a16:creationId xmlns:a16="http://schemas.microsoft.com/office/drawing/2014/main" id="{580925EA-0E7B-68F4-2FB7-5645378B6378}"/>
              </a:ext>
            </a:extLst>
          </p:cNvPr>
          <p:cNvSpPr>
            <a:spLocks noGrp="1"/>
          </p:cNvSpPr>
          <p:nvPr>
            <p:ph idx="1"/>
          </p:nvPr>
        </p:nvSpPr>
        <p:spPr/>
        <p:txBody>
          <a:bodyPr/>
          <a:lstStyle/>
          <a:p>
            <a:pPr marL="0" indent="0">
              <a:buNone/>
            </a:pPr>
            <a:r>
              <a:rPr lang="en-US" altLang="zh-CN" dirty="0"/>
              <a:t>Problems</a:t>
            </a:r>
          </a:p>
          <a:p>
            <a:r>
              <a:rPr lang="en-US" altLang="zh-CN" dirty="0"/>
              <a:t>How does Bob tell which one he decrypt is correct?</a:t>
            </a:r>
          </a:p>
          <a:p>
            <a:r>
              <a:rPr lang="en-US" altLang="zh-CN" dirty="0"/>
              <a:t>Is it semi-honest or malicious?</a:t>
            </a:r>
          </a:p>
          <a:p>
            <a:pPr marL="0" indent="0">
              <a:buNone/>
            </a:pPr>
            <a:endParaRPr lang="zh-CN" altLang="en-US" dirty="0"/>
          </a:p>
        </p:txBody>
      </p:sp>
    </p:spTree>
    <p:extLst>
      <p:ext uri="{BB962C8B-B14F-4D97-AF65-F5344CB8AC3E}">
        <p14:creationId xmlns:p14="http://schemas.microsoft.com/office/powerpoint/2010/main" val="2680408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8424C-47FF-386E-D8B4-843193B683F1}"/>
              </a:ext>
            </a:extLst>
          </p:cNvPr>
          <p:cNvSpPr>
            <a:spLocks noGrp="1"/>
          </p:cNvSpPr>
          <p:nvPr>
            <p:ph type="title"/>
          </p:nvPr>
        </p:nvSpPr>
        <p:spPr/>
        <p:txBody>
          <a:bodyPr/>
          <a:lstStyle/>
          <a:p>
            <a:r>
              <a:rPr lang="en-US" altLang="zh-CN" dirty="0"/>
              <a:t>Oblivious Transfer (OT)</a:t>
            </a:r>
            <a:endParaRPr lang="zh-CN" altLang="en-US" dirty="0"/>
          </a:p>
        </p:txBody>
      </p:sp>
      <p:pic>
        <p:nvPicPr>
          <p:cNvPr id="4" name="图形 3" descr="拿着笔记本电脑的女人">
            <a:extLst>
              <a:ext uri="{FF2B5EF4-FFF2-40B4-BE49-F238E27FC236}">
                <a16:creationId xmlns:a16="http://schemas.microsoft.com/office/drawing/2014/main" id="{67E3AA60-C68A-DE87-00EA-389E0BFC4B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246" y="1825625"/>
            <a:ext cx="1901172" cy="1931672"/>
          </a:xfrm>
          <a:prstGeom prst="rect">
            <a:avLst/>
          </a:prstGeom>
        </p:spPr>
      </p:pic>
      <p:sp>
        <p:nvSpPr>
          <p:cNvPr id="6" name="文本框 5">
            <a:extLst>
              <a:ext uri="{FF2B5EF4-FFF2-40B4-BE49-F238E27FC236}">
                <a16:creationId xmlns:a16="http://schemas.microsoft.com/office/drawing/2014/main" id="{C8EC7FA6-0775-FD60-41BB-677553EDD113}"/>
              </a:ext>
            </a:extLst>
          </p:cNvPr>
          <p:cNvSpPr txBox="1"/>
          <p:nvPr/>
        </p:nvSpPr>
        <p:spPr>
          <a:xfrm>
            <a:off x="1685099" y="2827247"/>
            <a:ext cx="633507" cy="338554"/>
          </a:xfrm>
          <a:prstGeom prst="rect">
            <a:avLst/>
          </a:prstGeom>
          <a:noFill/>
        </p:spPr>
        <p:txBody>
          <a:bodyPr wrap="none" rtlCol="0">
            <a:spAutoFit/>
          </a:bodyPr>
          <a:lstStyle/>
          <a:p>
            <a:r>
              <a:rPr lang="en-US" altLang="zh-CN" sz="1600" b="1" dirty="0"/>
              <a:t>Alice</a:t>
            </a:r>
            <a:endParaRPr lang="zh-CN" altLang="en-US" sz="1600" b="1" dirty="0"/>
          </a:p>
        </p:txBody>
      </p:sp>
      <p:pic>
        <p:nvPicPr>
          <p:cNvPr id="7" name="图形 6" descr="穿高领毛衣戴眼镜的男人">
            <a:extLst>
              <a:ext uri="{FF2B5EF4-FFF2-40B4-BE49-F238E27FC236}">
                <a16:creationId xmlns:a16="http://schemas.microsoft.com/office/drawing/2014/main" id="{68856B30-DB56-F55C-7934-6CFE1FF0B4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882554" y="1825625"/>
            <a:ext cx="1471246" cy="1830423"/>
          </a:xfrm>
          <a:prstGeom prst="rect">
            <a:avLst/>
          </a:prstGeom>
        </p:spPr>
      </p:pic>
      <p:sp>
        <p:nvSpPr>
          <p:cNvPr id="9" name="文本框 8">
            <a:extLst>
              <a:ext uri="{FF2B5EF4-FFF2-40B4-BE49-F238E27FC236}">
                <a16:creationId xmlns:a16="http://schemas.microsoft.com/office/drawing/2014/main" id="{079A0285-2474-53AD-CECF-CFB10908812C}"/>
              </a:ext>
            </a:extLst>
          </p:cNvPr>
          <p:cNvSpPr txBox="1"/>
          <p:nvPr/>
        </p:nvSpPr>
        <p:spPr>
          <a:xfrm>
            <a:off x="10328674" y="2933417"/>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p:pic>
        <p:nvPicPr>
          <p:cNvPr id="5" name="图形 4" descr="显示器 轮廓">
            <a:extLst>
              <a:ext uri="{FF2B5EF4-FFF2-40B4-BE49-F238E27FC236}">
                <a16:creationId xmlns:a16="http://schemas.microsoft.com/office/drawing/2014/main" id="{7819858F-FEE3-1036-3297-00D27487A5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59314" y="2323790"/>
            <a:ext cx="1684021" cy="1684021"/>
          </a:xfrm>
          <a:prstGeom prst="rect">
            <a:avLst/>
          </a:prstGeom>
        </p:spPr>
      </p:pic>
      <p:sp>
        <p:nvSpPr>
          <p:cNvPr id="8" name="文本框 7">
            <a:extLst>
              <a:ext uri="{FF2B5EF4-FFF2-40B4-BE49-F238E27FC236}">
                <a16:creationId xmlns:a16="http://schemas.microsoft.com/office/drawing/2014/main" id="{5EB4E1D5-AC0A-C518-A4CC-E33B877D2129}"/>
              </a:ext>
            </a:extLst>
          </p:cNvPr>
          <p:cNvSpPr txBox="1"/>
          <p:nvPr/>
        </p:nvSpPr>
        <p:spPr>
          <a:xfrm>
            <a:off x="5308109" y="2822504"/>
            <a:ext cx="587020" cy="461665"/>
          </a:xfrm>
          <a:prstGeom prst="rect">
            <a:avLst/>
          </a:prstGeom>
          <a:noFill/>
        </p:spPr>
        <p:txBody>
          <a:bodyPr wrap="none" rtlCol="0">
            <a:spAutoFit/>
          </a:bodyPr>
          <a:lstStyle/>
          <a:p>
            <a:r>
              <a:rPr lang="en-US" altLang="zh-CN" sz="2400" b="1" dirty="0"/>
              <a:t>OT</a:t>
            </a:r>
            <a:endParaRPr lang="zh-CN" altLang="en-US" sz="2400" b="1" dirty="0"/>
          </a:p>
        </p:txBody>
      </p:sp>
      <p:cxnSp>
        <p:nvCxnSpPr>
          <p:cNvPr id="10" name="连接符: 肘形 9">
            <a:extLst>
              <a:ext uri="{FF2B5EF4-FFF2-40B4-BE49-F238E27FC236}">
                <a16:creationId xmlns:a16="http://schemas.microsoft.com/office/drawing/2014/main" id="{79FAB292-1645-92BA-8FCC-1BF79D2EF2AB}"/>
              </a:ext>
            </a:extLst>
          </p:cNvPr>
          <p:cNvCxnSpPr>
            <a:cxnSpLocks/>
            <a:endCxn id="5" idx="1"/>
          </p:cNvCxnSpPr>
          <p:nvPr/>
        </p:nvCxnSpPr>
        <p:spPr>
          <a:xfrm>
            <a:off x="3987171" y="3165799"/>
            <a:ext cx="772143" cy="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1" name="连接符: 肘形 10">
            <a:extLst>
              <a:ext uri="{FF2B5EF4-FFF2-40B4-BE49-F238E27FC236}">
                <a16:creationId xmlns:a16="http://schemas.microsoft.com/office/drawing/2014/main" id="{F38091B2-1282-ABB9-195C-18D716EDF4EB}"/>
              </a:ext>
            </a:extLst>
          </p:cNvPr>
          <p:cNvCxnSpPr>
            <a:cxnSpLocks/>
            <a:endCxn id="5" idx="3"/>
          </p:cNvCxnSpPr>
          <p:nvPr/>
        </p:nvCxnSpPr>
        <p:spPr>
          <a:xfrm rot="10800000" flipV="1">
            <a:off x="6443335" y="3165799"/>
            <a:ext cx="1148090" cy="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2" name="连接符: 肘形 11">
            <a:extLst>
              <a:ext uri="{FF2B5EF4-FFF2-40B4-BE49-F238E27FC236}">
                <a16:creationId xmlns:a16="http://schemas.microsoft.com/office/drawing/2014/main" id="{BC2B173D-B811-929D-4BA2-0CB789D1200A}"/>
              </a:ext>
            </a:extLst>
          </p:cNvPr>
          <p:cNvCxnSpPr>
            <a:cxnSpLocks/>
            <a:stCxn id="5" idx="2"/>
          </p:cNvCxnSpPr>
          <p:nvPr/>
        </p:nvCxnSpPr>
        <p:spPr>
          <a:xfrm rot="16200000" flipH="1">
            <a:off x="5573010" y="4036126"/>
            <a:ext cx="332231" cy="275600"/>
          </a:xfrm>
          <a:prstGeom prst="bentConnector2">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57FFB4F-AB7C-48E2-B969-1ECA81ADEE9B}"/>
                  </a:ext>
                </a:extLst>
              </p:cNvPr>
              <p:cNvSpPr txBox="1"/>
              <p:nvPr/>
            </p:nvSpPr>
            <p:spPr>
              <a:xfrm>
                <a:off x="2438258" y="2887250"/>
                <a:ext cx="14149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19" name="文本框 18">
                <a:extLst>
                  <a:ext uri="{FF2B5EF4-FFF2-40B4-BE49-F238E27FC236}">
                    <a16:creationId xmlns:a16="http://schemas.microsoft.com/office/drawing/2014/main" id="{957FFB4F-AB7C-48E2-B969-1ECA81ADEE9B}"/>
                  </a:ext>
                </a:extLst>
              </p:cNvPr>
              <p:cNvSpPr txBox="1">
                <a:spLocks noRot="1" noChangeAspect="1" noMove="1" noResize="1" noEditPoints="1" noAdjustHandles="1" noChangeArrowheads="1" noChangeShapeType="1" noTextEdit="1"/>
              </p:cNvSpPr>
              <p:nvPr/>
            </p:nvSpPr>
            <p:spPr>
              <a:xfrm>
                <a:off x="2438258" y="2887250"/>
                <a:ext cx="1414939" cy="461665"/>
              </a:xfrm>
              <a:prstGeom prst="rect">
                <a:avLst/>
              </a:prstGeom>
              <a:blipFill>
                <a:blip r:embed="rId8"/>
                <a:stretch>
                  <a:fillRect l="-431"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52001C7-9365-34A7-E131-B927BC10427F}"/>
                  </a:ext>
                </a:extLst>
              </p:cNvPr>
              <p:cNvSpPr txBox="1"/>
              <p:nvPr/>
            </p:nvSpPr>
            <p:spPr>
              <a:xfrm>
                <a:off x="7829550" y="2967335"/>
                <a:ext cx="13800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∈{0,1}</m:t>
                      </m:r>
                    </m:oMath>
                  </m:oMathPara>
                </a14:m>
                <a:endParaRPr lang="zh-CN" altLang="en-US" sz="2400" dirty="0"/>
              </a:p>
            </p:txBody>
          </p:sp>
        </mc:Choice>
        <mc:Fallback xmlns="">
          <p:sp>
            <p:nvSpPr>
              <p:cNvPr id="20" name="文本框 19">
                <a:extLst>
                  <a:ext uri="{FF2B5EF4-FFF2-40B4-BE49-F238E27FC236}">
                    <a16:creationId xmlns:a16="http://schemas.microsoft.com/office/drawing/2014/main" id="{852001C7-9365-34A7-E131-B927BC10427F}"/>
                  </a:ext>
                </a:extLst>
              </p:cNvPr>
              <p:cNvSpPr txBox="1">
                <a:spLocks noRot="1" noChangeAspect="1" noMove="1" noResize="1" noEditPoints="1" noAdjustHandles="1" noChangeArrowheads="1" noChangeShapeType="1" noTextEdit="1"/>
              </p:cNvSpPr>
              <p:nvPr/>
            </p:nvSpPr>
            <p:spPr>
              <a:xfrm>
                <a:off x="7829550" y="2967335"/>
                <a:ext cx="1380058" cy="461665"/>
              </a:xfrm>
              <a:prstGeom prst="rect">
                <a:avLst/>
              </a:prstGeom>
              <a:blipFill>
                <a:blip r:embed="rId9"/>
                <a:stretch>
                  <a:fillRect r="-441"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778AA8D2-00F7-88F5-6549-5A32C49F229B}"/>
                  </a:ext>
                </a:extLst>
              </p:cNvPr>
              <p:cNvSpPr txBox="1"/>
              <p:nvPr/>
            </p:nvSpPr>
            <p:spPr>
              <a:xfrm>
                <a:off x="6276975" y="4109209"/>
                <a:ext cx="6267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𝑖</m:t>
                          </m:r>
                        </m:sub>
                      </m:sSub>
                    </m:oMath>
                  </m:oMathPara>
                </a14:m>
                <a:endParaRPr lang="zh-CN" altLang="en-US" sz="2400" dirty="0"/>
              </a:p>
            </p:txBody>
          </p:sp>
        </mc:Choice>
        <mc:Fallback xmlns="">
          <p:sp>
            <p:nvSpPr>
              <p:cNvPr id="21" name="文本框 20">
                <a:extLst>
                  <a:ext uri="{FF2B5EF4-FFF2-40B4-BE49-F238E27FC236}">
                    <a16:creationId xmlns:a16="http://schemas.microsoft.com/office/drawing/2014/main" id="{778AA8D2-00F7-88F5-6549-5A32C49F229B}"/>
                  </a:ext>
                </a:extLst>
              </p:cNvPr>
              <p:cNvSpPr txBox="1">
                <a:spLocks noRot="1" noChangeAspect="1" noMove="1" noResize="1" noEditPoints="1" noAdjustHandles="1" noChangeArrowheads="1" noChangeShapeType="1" noTextEdit="1"/>
              </p:cNvSpPr>
              <p:nvPr/>
            </p:nvSpPr>
            <p:spPr>
              <a:xfrm>
                <a:off x="6276975" y="4109209"/>
                <a:ext cx="626710" cy="461665"/>
              </a:xfrm>
              <a:prstGeom prst="rect">
                <a:avLst/>
              </a:prstGeom>
              <a:blipFill>
                <a:blip r:embed="rId10"/>
                <a:stretch>
                  <a:fillRect b="-2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130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OT extensions</a:t>
            </a:r>
            <a:endParaRPr lang="zh-CN" altLang="en-US" dirty="0"/>
          </a:p>
        </p:txBody>
      </p:sp>
      <p:sp>
        <p:nvSpPr>
          <p:cNvPr id="3" name="内容占位符 2">
            <a:extLst>
              <a:ext uri="{FF2B5EF4-FFF2-40B4-BE49-F238E27FC236}">
                <a16:creationId xmlns:a16="http://schemas.microsoft.com/office/drawing/2014/main" id="{580925EA-0E7B-68F4-2FB7-5645378B6378}"/>
              </a:ext>
            </a:extLst>
          </p:cNvPr>
          <p:cNvSpPr>
            <a:spLocks noGrp="1"/>
          </p:cNvSpPr>
          <p:nvPr>
            <p:ph idx="1"/>
          </p:nvPr>
        </p:nvSpPr>
        <p:spPr/>
        <p:txBody>
          <a:bodyPr/>
          <a:lstStyle/>
          <a:p>
            <a:r>
              <a:rPr lang="en-US" altLang="zh-CN" dirty="0"/>
              <a:t>Correlated-OT and random-OT</a:t>
            </a:r>
          </a:p>
          <a:p>
            <a:r>
              <a:rPr lang="en-US" altLang="zh-CN" dirty="0"/>
              <a:t>IKNP</a:t>
            </a:r>
          </a:p>
          <a:p>
            <a:r>
              <a:rPr lang="en-US" altLang="zh-CN" dirty="0"/>
              <a:t>Standard</a:t>
            </a:r>
            <a:r>
              <a:rPr lang="zh-CN" altLang="en-US" dirty="0"/>
              <a:t> </a:t>
            </a:r>
            <a:r>
              <a:rPr lang="en-US" altLang="zh-CN" dirty="0"/>
              <a:t>OT</a:t>
            </a:r>
          </a:p>
          <a:p>
            <a:r>
              <a:rPr lang="en-US" altLang="zh-CN" dirty="0"/>
              <a:t>…</a:t>
            </a:r>
          </a:p>
          <a:p>
            <a:endParaRPr lang="zh-CN" altLang="en-US" dirty="0"/>
          </a:p>
        </p:txBody>
      </p:sp>
    </p:spTree>
    <p:extLst>
      <p:ext uri="{BB962C8B-B14F-4D97-AF65-F5344CB8AC3E}">
        <p14:creationId xmlns:p14="http://schemas.microsoft.com/office/powerpoint/2010/main" val="3487981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BDC21F-DF63-0728-4A03-309B365737F6}"/>
              </a:ext>
            </a:extLst>
          </p:cNvPr>
          <p:cNvSpPr>
            <a:spLocks noGrp="1"/>
          </p:cNvSpPr>
          <p:nvPr>
            <p:ph type="title"/>
          </p:nvPr>
        </p:nvSpPr>
        <p:spPr/>
        <p:txBody>
          <a:bodyPr/>
          <a:lstStyle/>
          <a:p>
            <a:r>
              <a:rPr lang="en-US" altLang="zh-CN" dirty="0"/>
              <a:t>Garbled Circuit</a:t>
            </a:r>
            <a:endParaRPr lang="zh-CN" altLang="en-US" dirty="0"/>
          </a:p>
        </p:txBody>
      </p:sp>
      <p:sp>
        <p:nvSpPr>
          <p:cNvPr id="5" name="文本占位符 4">
            <a:extLst>
              <a:ext uri="{FF2B5EF4-FFF2-40B4-BE49-F238E27FC236}">
                <a16:creationId xmlns:a16="http://schemas.microsoft.com/office/drawing/2014/main" id="{3B846722-05D4-0164-ED92-D3422D7BBED0}"/>
              </a:ext>
            </a:extLst>
          </p:cNvPr>
          <p:cNvSpPr>
            <a:spLocks noGrp="1"/>
          </p:cNvSpPr>
          <p:nvPr>
            <p:ph type="body" idx="1"/>
          </p:nvPr>
        </p:nvSpPr>
        <p:spPr/>
        <p:txBody>
          <a:bodyPr/>
          <a:lstStyle/>
          <a:p>
            <a:r>
              <a:rPr lang="en-US" altLang="zh-CN" dirty="0"/>
              <a:t>Andrew Chi-</a:t>
            </a:r>
            <a:r>
              <a:rPr lang="en-US" altLang="zh-CN" dirty="0" err="1"/>
              <a:t>Chih</a:t>
            </a:r>
            <a:r>
              <a:rPr lang="en-US" altLang="zh-CN" dirty="0"/>
              <a:t> Yao, 1986</a:t>
            </a:r>
            <a:endParaRPr lang="zh-CN" altLang="en-US" dirty="0"/>
          </a:p>
        </p:txBody>
      </p:sp>
    </p:spTree>
    <p:extLst>
      <p:ext uri="{BB962C8B-B14F-4D97-AF65-F5344CB8AC3E}">
        <p14:creationId xmlns:p14="http://schemas.microsoft.com/office/powerpoint/2010/main" val="968952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0925EA-0E7B-68F4-2FB7-5645378B6378}"/>
                  </a:ext>
                </a:extLst>
              </p:cNvPr>
              <p:cNvSpPr>
                <a:spLocks noGrp="1"/>
              </p:cNvSpPr>
              <p:nvPr>
                <p:ph idx="1"/>
              </p:nvPr>
            </p:nvSpPr>
            <p:spPr/>
            <p:txBody>
              <a:bodyPr/>
              <a:lstStyle/>
              <a:p>
                <a:pPr marL="0" indent="0">
                  <a:buNone/>
                </a:pPr>
                <a:r>
                  <a:rPr lang="en-US" altLang="zh-CN" dirty="0"/>
                  <a:t>	Allows 2 mistrusting parties </a:t>
                </a:r>
                <a:r>
                  <a:rPr lang="en-US" altLang="zh-CN" b="1" dirty="0"/>
                  <a:t>jointly</a:t>
                </a:r>
                <a:r>
                  <a:rPr lang="en-US" altLang="zh-CN" dirty="0"/>
                  <a:t> </a:t>
                </a:r>
                <a:r>
                  <a:rPr lang="en-US" altLang="zh-CN" b="1" dirty="0"/>
                  <a:t>compute a function</a:t>
                </a:r>
                <a:r>
                  <a:rPr lang="en-US" altLang="zh-CN" dirty="0"/>
                  <a:t> over their private inputs </a:t>
                </a:r>
                <a:r>
                  <a:rPr lang="en-US" altLang="zh-CN" b="1" dirty="0"/>
                  <a:t>without</a:t>
                </a:r>
                <a:r>
                  <a:rPr lang="en-US" altLang="zh-CN" dirty="0"/>
                  <a:t> a trusted third party.</a:t>
                </a:r>
              </a:p>
              <a:p>
                <a:pPr marL="0" indent="0">
                  <a:buNone/>
                </a:pPr>
                <a:r>
                  <a:rPr lang="en-US" altLang="zh-CN" dirty="0"/>
                  <a:t>	For example, Alice holding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a:t> </a:t>
                </a:r>
                <a:r>
                  <a:rPr lang="en-US" altLang="zh-CN" dirty="0"/>
                  <a:t>and Bob holding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zh-CN" altLang="en-US" dirty="0"/>
                  <a:t> </a:t>
                </a:r>
                <a:r>
                  <a:rPr lang="en-US" altLang="zh-CN" dirty="0"/>
                  <a:t>want to jointly compute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oMath>
                </a14:m>
                <a:r>
                  <a:rPr lang="en-US" altLang="zh-CN" dirty="0"/>
                  <a:t>, with Alice know nothing about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 and Bob know nothing about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580925EA-0E7B-68F4-2FB7-5645378B6378}"/>
                  </a:ext>
                </a:extLst>
              </p:cNvPr>
              <p:cNvSpPr>
                <a:spLocks noGrp="1" noRot="1" noChangeAspect="1" noMove="1" noResize="1" noEditPoints="1" noAdjustHandles="1" noChangeArrowheads="1" noChangeShapeType="1" noTextEdit="1"/>
              </p:cNvSpPr>
              <p:nvPr>
                <p:ph idx="1"/>
              </p:nvPr>
            </p:nvSpPr>
            <p:spPr>
              <a:blipFill>
                <a:blip r:embed="rId3"/>
                <a:stretch>
                  <a:fillRect l="-1217" t="-2521" r="-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743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55118-B41B-B323-FF82-5B870492E0C6}"/>
              </a:ext>
            </a:extLst>
          </p:cNvPr>
          <p:cNvSpPr>
            <a:spLocks noGrp="1"/>
          </p:cNvSpPr>
          <p:nvPr>
            <p:ph type="title"/>
          </p:nvPr>
        </p:nvSpPr>
        <p:spPr/>
        <p:txBody>
          <a:bodyPr/>
          <a:lstStyle/>
          <a:p>
            <a:r>
              <a:rPr lang="en-US" altLang="zh-CN" dirty="0"/>
              <a:t>Table of content</a:t>
            </a:r>
            <a:endParaRPr lang="zh-CN" altLang="en-US" dirty="0"/>
          </a:p>
        </p:txBody>
      </p:sp>
      <p:sp>
        <p:nvSpPr>
          <p:cNvPr id="3" name="内容占位符 2">
            <a:extLst>
              <a:ext uri="{FF2B5EF4-FFF2-40B4-BE49-F238E27FC236}">
                <a16:creationId xmlns:a16="http://schemas.microsoft.com/office/drawing/2014/main" id="{84A12367-18B9-9C24-7F75-3C6042820F91}"/>
              </a:ext>
            </a:extLst>
          </p:cNvPr>
          <p:cNvSpPr>
            <a:spLocks noGrp="1"/>
          </p:cNvSpPr>
          <p:nvPr>
            <p:ph idx="1"/>
          </p:nvPr>
        </p:nvSpPr>
        <p:spPr/>
        <p:txBody>
          <a:bodyPr/>
          <a:lstStyle/>
          <a:p>
            <a:r>
              <a:rPr lang="en-US" altLang="zh-CN" dirty="0"/>
              <a:t>An introduction to MPC protocols</a:t>
            </a:r>
          </a:p>
          <a:p>
            <a:r>
              <a:rPr lang="en-US" altLang="zh-CN" dirty="0"/>
              <a:t>Oblivious Transfer (OT)</a:t>
            </a:r>
          </a:p>
          <a:p>
            <a:r>
              <a:rPr lang="en-US" altLang="zh-CN" dirty="0"/>
              <a:t>Garbled Circuit protocol (GC)</a:t>
            </a:r>
          </a:p>
          <a:p>
            <a:r>
              <a:rPr lang="en-US" altLang="zh-CN" dirty="0"/>
              <a:t>Goldreich-Micali-Wigderson protocol (GMW)</a:t>
            </a:r>
          </a:p>
          <a:p>
            <a:r>
              <a:rPr lang="en-US" altLang="zh-CN" dirty="0"/>
              <a:t>Ben-Or-Goldwasser-</a:t>
            </a:r>
            <a:r>
              <a:rPr lang="en-US" altLang="zh-CN" dirty="0" err="1"/>
              <a:t>Wigderson</a:t>
            </a:r>
            <a:r>
              <a:rPr lang="en-US" altLang="zh-CN" dirty="0"/>
              <a:t> protocol (BGW)</a:t>
            </a:r>
          </a:p>
          <a:p>
            <a:r>
              <a:rPr lang="en-US" altLang="zh-CN" dirty="0"/>
              <a:t>Beaver’s Multiplication Triple (MT)</a:t>
            </a:r>
          </a:p>
          <a:p>
            <a:r>
              <a:rPr lang="en-US" altLang="zh-CN" dirty="0"/>
              <a:t>Conclusion &amp; Comparison</a:t>
            </a:r>
            <a:endParaRPr lang="zh-CN" altLang="en-US" dirty="0"/>
          </a:p>
        </p:txBody>
      </p:sp>
    </p:spTree>
    <p:extLst>
      <p:ext uri="{BB962C8B-B14F-4D97-AF65-F5344CB8AC3E}">
        <p14:creationId xmlns:p14="http://schemas.microsoft.com/office/powerpoint/2010/main" val="411470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0925EA-0E7B-68F4-2FB7-5645378B6378}"/>
                  </a:ext>
                </a:extLst>
              </p:cNvPr>
              <p:cNvSpPr>
                <a:spLocks noGrp="1"/>
              </p:cNvSpPr>
              <p:nvPr>
                <p:ph idx="1"/>
              </p:nvPr>
            </p:nvSpPr>
            <p:spPr/>
            <p:txBody>
              <a:bodyPr/>
              <a:lstStyle/>
              <a:p>
                <a:r>
                  <a:rPr lang="en-US" altLang="zh-CN" dirty="0"/>
                  <a:t>Origin: the millionaire problem,</a:t>
                </a:r>
                <a:r>
                  <a:rPr lang="zh-CN" altLang="en-US" dirty="0"/>
                  <a:t> </a:t>
                </a:r>
                <a:r>
                  <a:rPr lang="en-US" altLang="zh-CN" dirty="0"/>
                  <a:t>1986</a:t>
                </a:r>
              </a:p>
              <a:p>
                <a:pPr marL="0" indent="0">
                  <a:buNone/>
                </a:pPr>
                <a:r>
                  <a:rPr lang="en-US" altLang="zh-CN" dirty="0"/>
                  <a:t>	Alice and Bob want to figure out who has more money. How can they figure this out without revealing their bank statements?</a:t>
                </a:r>
              </a:p>
              <a:p>
                <a:pPr marL="0" indent="0">
                  <a:buNone/>
                </a:pPr>
                <a:r>
                  <a:rPr lang="en-US" altLang="zh-CN" dirty="0"/>
                  <a:t>	Alice holding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 and Bob holding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 wants to compute</a:t>
                </a:r>
              </a:p>
              <a:p>
                <a:pPr marL="0" indent="0" algn="ctr">
                  <a:buNone/>
                </a:pPr>
                <a:r>
                  <a:rPr lang="en-US" altLang="zh-CN" dirty="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eqArr>
                      </m:e>
                    </m:d>
                  </m:oMath>
                </a14:m>
                <a:r>
                  <a:rPr lang="en-US" altLang="zh-CN" dirty="0"/>
                  <a:t> </a:t>
                </a:r>
              </a:p>
              <a:p>
                <a:pPr marL="0" indent="0">
                  <a:buNone/>
                </a:pPr>
                <a:r>
                  <a:rPr lang="en-US" altLang="zh-CN" dirty="0"/>
                  <a:t>without revealing their own inputs.</a:t>
                </a:r>
              </a:p>
              <a:p>
                <a:pPr marL="0" indent="0">
                  <a:buNone/>
                </a:pPr>
                <a:r>
                  <a:rPr lang="en-US" altLang="zh-CN" dirty="0"/>
                  <a:t>	</a:t>
                </a:r>
                <a:endParaRPr lang="zh-CN" altLang="en-US" dirty="0"/>
              </a:p>
            </p:txBody>
          </p:sp>
        </mc:Choice>
        <mc:Fallback xmlns="">
          <p:sp>
            <p:nvSpPr>
              <p:cNvPr id="3" name="内容占位符 2">
                <a:extLst>
                  <a:ext uri="{FF2B5EF4-FFF2-40B4-BE49-F238E27FC236}">
                    <a16:creationId xmlns:a16="http://schemas.microsoft.com/office/drawing/2014/main" id="{580925EA-0E7B-68F4-2FB7-5645378B6378}"/>
                  </a:ext>
                </a:extLst>
              </p:cNvPr>
              <p:cNvSpPr>
                <a:spLocks noGrp="1" noRot="1" noChangeAspect="1" noMove="1" noResize="1" noEditPoints="1" noAdjustHandles="1" noChangeArrowheads="1" noChangeShapeType="1" noTextEdit="1"/>
              </p:cNvSpPr>
              <p:nvPr>
                <p:ph idx="1"/>
              </p:nvPr>
            </p:nvSpPr>
            <p:spPr>
              <a:blipFill>
                <a:blip r:embed="rId3"/>
                <a:stretch>
                  <a:fillRect l="-1217" t="-252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9419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0925EA-0E7B-68F4-2FB7-5645378B6378}"/>
                  </a:ext>
                </a:extLst>
              </p:cNvPr>
              <p:cNvSpPr>
                <a:spLocks noGrp="1"/>
              </p:cNvSpPr>
              <p:nvPr>
                <p:ph idx="1"/>
              </p:nvPr>
            </p:nvSpPr>
            <p:spPr/>
            <p:txBody>
              <a:bodyPr>
                <a:normAutofit fontScale="92500" lnSpcReduction="20000"/>
              </a:bodyPr>
              <a:lstStyle/>
              <a:p>
                <a:r>
                  <a:rPr lang="en-US" altLang="zh-CN" dirty="0"/>
                  <a:t>Why ‘Circuit’?</a:t>
                </a:r>
              </a:p>
              <a:p>
                <a:pPr marL="0" indent="0">
                  <a:buNone/>
                </a:pPr>
                <a:r>
                  <a:rPr lang="en-US" altLang="zh-CN" dirty="0"/>
                  <a:t>	jointly compute -&gt; communication</a:t>
                </a:r>
              </a:p>
              <a:p>
                <a:pPr marL="0" indent="0">
                  <a:buNone/>
                </a:pPr>
                <a:r>
                  <a:rPr lang="en-US" altLang="zh-CN" dirty="0"/>
                  <a:t>	secret input -&gt; encryption</a:t>
                </a:r>
              </a:p>
              <a:p>
                <a:pPr marL="0" indent="0">
                  <a:buNone/>
                </a:pPr>
                <a:r>
                  <a:rPr lang="en-US" altLang="zh-CN" dirty="0"/>
                  <a:t>	computation over secret input -&gt; </a:t>
                </a:r>
                <a:r>
                  <a:rPr lang="en-US" altLang="zh-CN" b="1" dirty="0"/>
                  <a:t>homomorphic encryption</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𝐸𝑛𝑐</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0</m:t>
                              </m:r>
                            </m:sub>
                          </m:sSub>
                        </m:e>
                      </m:d>
                    </m:oMath>
                  </m:oMathPara>
                </a14:m>
                <a:endParaRPr lang="en-US" altLang="zh-CN"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𝐸𝑛𝑐</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𝐷𝑒𝑐</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marL="0" indent="0">
                  <a:buNone/>
                </a:pPr>
                <a:r>
                  <a:rPr lang="en-US" altLang="zh-CN" dirty="0"/>
                  <a:t>	But! There’s no such technique then...</a:t>
                </a:r>
              </a:p>
              <a:p>
                <a:pPr marL="0" indent="0">
                  <a:buNone/>
                </a:pPr>
                <a:r>
                  <a:rPr lang="en-US" altLang="zh-CN" dirty="0"/>
                  <a:t>	</a:t>
                </a:r>
              </a:p>
              <a:p>
                <a:pPr marL="0" indent="0">
                  <a:buNone/>
                </a:pPr>
                <a:endParaRPr lang="en-US" altLang="zh-CN" dirty="0"/>
              </a:p>
              <a:p>
                <a:pPr marL="0" indent="0">
                  <a:buNone/>
                </a:pPr>
                <a:r>
                  <a:rPr lang="en-US" altLang="zh-CN" dirty="0"/>
                  <a:t>	</a:t>
                </a: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80925EA-0E7B-68F4-2FB7-5645378B6378}"/>
                  </a:ext>
                </a:extLst>
              </p:cNvPr>
              <p:cNvSpPr>
                <a:spLocks noGrp="1" noRot="1" noChangeAspect="1" noMove="1" noResize="1" noEditPoints="1" noAdjustHandles="1" noChangeArrowheads="1" noChangeShapeType="1" noTextEdit="1"/>
              </p:cNvSpPr>
              <p:nvPr>
                <p:ph idx="1"/>
              </p:nvPr>
            </p:nvSpPr>
            <p:spPr>
              <a:blipFill>
                <a:blip r:embed="rId3"/>
                <a:stretch>
                  <a:fillRect l="-928" t="-35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565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p:sp>
        <p:nvSpPr>
          <p:cNvPr id="3" name="内容占位符 2">
            <a:extLst>
              <a:ext uri="{FF2B5EF4-FFF2-40B4-BE49-F238E27FC236}">
                <a16:creationId xmlns:a16="http://schemas.microsoft.com/office/drawing/2014/main" id="{580925EA-0E7B-68F4-2FB7-5645378B6378}"/>
              </a:ext>
            </a:extLst>
          </p:cNvPr>
          <p:cNvSpPr>
            <a:spLocks noGrp="1"/>
          </p:cNvSpPr>
          <p:nvPr>
            <p:ph idx="1"/>
          </p:nvPr>
        </p:nvSpPr>
        <p:spPr/>
        <p:txBody>
          <a:bodyPr/>
          <a:lstStyle/>
          <a:p>
            <a:r>
              <a:rPr lang="en-US" altLang="zh-CN" dirty="0"/>
              <a:t>Why </a:t>
            </a:r>
            <a:r>
              <a:rPr lang="en-US" altLang="zh-CN" b="1" dirty="0"/>
              <a:t>Circuit</a:t>
            </a:r>
            <a:r>
              <a:rPr lang="en-US" altLang="zh-CN" dirty="0"/>
              <a:t>?</a:t>
            </a:r>
          </a:p>
          <a:p>
            <a:pPr marL="0" indent="0">
              <a:buNone/>
            </a:pPr>
            <a:r>
              <a:rPr lang="en-US" altLang="zh-CN" dirty="0"/>
              <a:t>	So, to directly encrypt private input is not possible.</a:t>
            </a:r>
          </a:p>
          <a:p>
            <a:pPr marL="0" indent="0">
              <a:buNone/>
            </a:pPr>
            <a:r>
              <a:rPr lang="en-US" altLang="zh-CN" dirty="0"/>
              <a:t>	But what else can be encrypt?</a:t>
            </a:r>
          </a:p>
          <a:p>
            <a:pPr marL="0" indent="0">
              <a:buNone/>
            </a:pPr>
            <a:r>
              <a:rPr lang="en-US" altLang="zh-CN" dirty="0"/>
              <a:t>	</a:t>
            </a:r>
            <a:r>
              <a:rPr lang="en-US" altLang="zh-CN" b="1" dirty="0"/>
              <a:t>The process of computing</a:t>
            </a:r>
          </a:p>
          <a:p>
            <a:pPr marL="0" indent="0">
              <a:buNone/>
            </a:pPr>
            <a:r>
              <a:rPr lang="en-US" altLang="zh-CN" dirty="0"/>
              <a:t>	Computation on computer are performed over gates.</a:t>
            </a:r>
            <a:r>
              <a:rPr lang="zh-CN" altLang="en-US" dirty="0"/>
              <a:t> </a:t>
            </a:r>
            <a:r>
              <a:rPr lang="en-US" altLang="zh-CN" dirty="0"/>
              <a:t>So</a:t>
            </a:r>
            <a:r>
              <a:rPr lang="zh-CN" altLang="en-US" dirty="0"/>
              <a:t> </a:t>
            </a:r>
            <a:r>
              <a:rPr lang="en-US" altLang="zh-CN" dirty="0"/>
              <a:t>if</a:t>
            </a:r>
            <a:r>
              <a:rPr lang="zh-CN" altLang="en-US" dirty="0"/>
              <a:t> </a:t>
            </a:r>
            <a:r>
              <a:rPr lang="en-US" altLang="zh-CN" dirty="0"/>
              <a:t>we can encrypt gates, theoretically we can perform security computation.</a:t>
            </a:r>
            <a:endParaRPr lang="zh-CN" altLang="en-US" dirty="0"/>
          </a:p>
        </p:txBody>
      </p:sp>
    </p:spTree>
    <p:extLst>
      <p:ext uri="{BB962C8B-B14F-4D97-AF65-F5344CB8AC3E}">
        <p14:creationId xmlns:p14="http://schemas.microsoft.com/office/powerpoint/2010/main" val="18471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0925EA-0E7B-68F4-2FB7-5645378B6378}"/>
                  </a:ext>
                </a:extLst>
              </p:cNvPr>
              <p:cNvSpPr>
                <a:spLocks noGrp="1"/>
              </p:cNvSpPr>
              <p:nvPr>
                <p:ph idx="1"/>
              </p:nvPr>
            </p:nvSpPr>
            <p:spPr/>
            <p:txBody>
              <a:bodyPr/>
              <a:lstStyle/>
              <a:p>
                <a:r>
                  <a:rPr lang="en-US" altLang="zh-CN" dirty="0"/>
                  <a:t>How to encrypt a gate?</a:t>
                </a:r>
              </a:p>
              <a:p>
                <a:pPr marL="0" indent="0">
                  <a:buNone/>
                </a:pPr>
                <a:r>
                  <a:rPr lang="en-US" altLang="zh-CN" dirty="0"/>
                  <a:t>	Assume our circuit only consist of 1 gate. Alice holding one-bit </a:t>
                </a:r>
                <a14:m>
                  <m:oMath xmlns:m="http://schemas.openxmlformats.org/officeDocument/2006/math">
                    <m:r>
                      <a:rPr lang="en-US" altLang="zh-CN" b="0" i="1" smtClean="0">
                        <a:latin typeface="Cambria Math" panose="02040503050406030204" pitchFamily="18" charset="0"/>
                      </a:rPr>
                      <m:t>𝑥</m:t>
                    </m:r>
                  </m:oMath>
                </a14:m>
                <a:r>
                  <a:rPr lang="en-US" altLang="zh-CN" dirty="0"/>
                  <a:t> and Bob holding one-bit </a:t>
                </a:r>
                <a14:m>
                  <m:oMath xmlns:m="http://schemas.openxmlformats.org/officeDocument/2006/math">
                    <m:r>
                      <a:rPr lang="en-US" altLang="zh-CN" b="0" i="1" smtClean="0">
                        <a:latin typeface="Cambria Math" panose="02040503050406030204" pitchFamily="18" charset="0"/>
                      </a:rPr>
                      <m:t>𝑦</m:t>
                    </m:r>
                  </m:oMath>
                </a14:m>
                <a:r>
                  <a:rPr lang="en-US" altLang="zh-CN" dirty="0"/>
                  <a:t> wants to know the AND of their inputs: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oMath>
                  </m:oMathPara>
                </a14:m>
                <a:endParaRPr lang="en-US" altLang="zh-CN" dirty="0"/>
              </a:p>
              <a:p>
                <a:pPr marL="0" indent="0">
                  <a:buNone/>
                </a:pPr>
                <a:r>
                  <a:rPr lang="en-US" altLang="zh-CN" dirty="0"/>
                  <a:t>	Which can be represented by the circuit (or gate) below:</a:t>
                </a:r>
              </a:p>
              <a:p>
                <a:pPr marL="0" indent="0">
                  <a:buNone/>
                </a:pP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80925EA-0E7B-68F4-2FB7-5645378B6378}"/>
                  </a:ext>
                </a:extLst>
              </p:cNvPr>
              <p:cNvSpPr>
                <a:spLocks noGrp="1" noRot="1" noChangeAspect="1" noMove="1" noResize="1" noEditPoints="1" noAdjustHandles="1" noChangeArrowheads="1" noChangeShapeType="1" noTextEdit="1"/>
              </p:cNvSpPr>
              <p:nvPr>
                <p:ph idx="1"/>
              </p:nvPr>
            </p:nvSpPr>
            <p:spPr>
              <a:blipFill>
                <a:blip r:embed="rId3"/>
                <a:stretch>
                  <a:fillRect l="-1217" t="-2521"/>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69005393-414D-18A1-BE4D-1C4659B63436}"/>
              </a:ext>
            </a:extLst>
          </p:cNvPr>
          <p:cNvPicPr>
            <a:picLocks noChangeAspect="1"/>
          </p:cNvPicPr>
          <p:nvPr/>
        </p:nvPicPr>
        <p:blipFill>
          <a:blip r:embed="rId4">
            <a:biLevel thresh="50000"/>
          </a:blip>
          <a:stretch>
            <a:fillRect/>
          </a:stretch>
        </p:blipFill>
        <p:spPr>
          <a:xfrm>
            <a:off x="4594452" y="4622777"/>
            <a:ext cx="3003096" cy="1206523"/>
          </a:xfrm>
          <a:prstGeom prst="rect">
            <a:avLst/>
          </a:prstGeom>
        </p:spPr>
      </p:pic>
    </p:spTree>
    <p:extLst>
      <p:ext uri="{BB962C8B-B14F-4D97-AF65-F5344CB8AC3E}">
        <p14:creationId xmlns:p14="http://schemas.microsoft.com/office/powerpoint/2010/main" val="215568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p:sp>
        <p:nvSpPr>
          <p:cNvPr id="3" name="内容占位符 2">
            <a:extLst>
              <a:ext uri="{FF2B5EF4-FFF2-40B4-BE49-F238E27FC236}">
                <a16:creationId xmlns:a16="http://schemas.microsoft.com/office/drawing/2014/main" id="{580925EA-0E7B-68F4-2FB7-5645378B6378}"/>
              </a:ext>
            </a:extLst>
          </p:cNvPr>
          <p:cNvSpPr>
            <a:spLocks noGrp="1"/>
          </p:cNvSpPr>
          <p:nvPr>
            <p:ph idx="1"/>
          </p:nvPr>
        </p:nvSpPr>
        <p:spPr/>
        <p:txBody>
          <a:bodyPr/>
          <a:lstStyle/>
          <a:p>
            <a:pPr marL="0" indent="0">
              <a:buNone/>
            </a:pPr>
            <a:r>
              <a:rPr lang="en-US" altLang="zh-CN" dirty="0"/>
              <a:t>	This is the truth table of the gate:</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To encrypt the gate is to encrypt the truth table. Our aim is to make the logic function, input, and output of the gate unclear.</a:t>
            </a:r>
          </a:p>
          <a:p>
            <a:pPr marL="0" indent="0">
              <a:buNone/>
            </a:pP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6857EFFC-0C9F-77A6-B896-4A82F2C545E4}"/>
                  </a:ext>
                </a:extLst>
              </p:cNvPr>
              <p:cNvGraphicFramePr>
                <a:graphicFrameLocks noGrp="1"/>
              </p:cNvGraphicFramePr>
              <p:nvPr>
                <p:extLst>
                  <p:ext uri="{D42A27DB-BD31-4B8C-83A1-F6EECF244321}">
                    <p14:modId xmlns:p14="http://schemas.microsoft.com/office/powerpoint/2010/main" val="2869659855"/>
                  </p:ext>
                </p:extLst>
              </p:nvPr>
            </p:nvGraphicFramePr>
            <p:xfrm>
              <a:off x="3633787" y="2510365"/>
              <a:ext cx="4924425" cy="2052110"/>
            </p:xfrm>
            <a:graphic>
              <a:graphicData uri="http://schemas.openxmlformats.org/drawingml/2006/table">
                <a:tbl>
                  <a:tblPr firstRow="1" bandRow="1">
                    <a:tableStyleId>{5940675A-B579-460E-94D1-54222C63F5DA}</a:tableStyleId>
                  </a:tblPr>
                  <a:tblGrid>
                    <a:gridCol w="1641475">
                      <a:extLst>
                        <a:ext uri="{9D8B030D-6E8A-4147-A177-3AD203B41FA5}">
                          <a16:colId xmlns:a16="http://schemas.microsoft.com/office/drawing/2014/main" val="720490929"/>
                        </a:ext>
                      </a:extLst>
                    </a:gridCol>
                    <a:gridCol w="1641475">
                      <a:extLst>
                        <a:ext uri="{9D8B030D-6E8A-4147-A177-3AD203B41FA5}">
                          <a16:colId xmlns:a16="http://schemas.microsoft.com/office/drawing/2014/main" val="349329217"/>
                        </a:ext>
                      </a:extLst>
                    </a:gridCol>
                    <a:gridCol w="1641475">
                      <a:extLst>
                        <a:ext uri="{9D8B030D-6E8A-4147-A177-3AD203B41FA5}">
                          <a16:colId xmlns:a16="http://schemas.microsoft.com/office/drawing/2014/main" val="791839648"/>
                        </a:ext>
                      </a:extLst>
                    </a:gridCol>
                  </a:tblGrid>
                  <a:tr h="410422">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rPr>
                                  <m:t>𝑥</m:t>
                                </m:r>
                              </m:oMath>
                            </m:oMathPara>
                          </a14:m>
                          <a:endParaRPr lang="zh-CN" altLang="en-US" sz="2000" dirty="0">
                            <a:solidFill>
                              <a:schemeClr val="bg1"/>
                            </a:solidFill>
                          </a:endParaRPr>
                        </a:p>
                      </a:txBody>
                      <a:tcPr>
                        <a:solidFill>
                          <a:schemeClr val="tx1">
                            <a:lumMod val="95000"/>
                            <a:lumOff val="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rPr>
                                  <m:t>𝑦</m:t>
                                </m:r>
                              </m:oMath>
                            </m:oMathPara>
                          </a14:m>
                          <a:endParaRPr lang="zh-CN" altLang="en-US" sz="2000" dirty="0">
                            <a:solidFill>
                              <a:schemeClr val="bg1"/>
                            </a:solidFill>
                          </a:endParaRPr>
                        </a:p>
                      </a:txBody>
                      <a:tcPr>
                        <a:solidFill>
                          <a:schemeClr val="tx1">
                            <a:lumMod val="95000"/>
                            <a:lumOff val="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rPr>
                                  <m:t>𝑧</m:t>
                                </m:r>
                              </m:oMath>
                            </m:oMathPara>
                          </a14:m>
                          <a:endParaRPr lang="zh-CN" altLang="en-US" sz="2000" dirty="0">
                            <a:solidFill>
                              <a:schemeClr val="bg1"/>
                            </a:solidFill>
                          </a:endParaRPr>
                        </a:p>
                      </a:txBody>
                      <a:tcPr>
                        <a:solidFill>
                          <a:schemeClr val="tx1">
                            <a:lumMod val="95000"/>
                            <a:lumOff val="5000"/>
                          </a:schemeClr>
                        </a:solidFill>
                      </a:tcPr>
                    </a:tc>
                    <a:extLst>
                      <a:ext uri="{0D108BD9-81ED-4DB2-BD59-A6C34878D82A}">
                        <a16:rowId xmlns:a16="http://schemas.microsoft.com/office/drawing/2014/main" val="858884751"/>
                      </a:ext>
                    </a:extLst>
                  </a:tr>
                  <a:tr h="410422">
                    <a:tc>
                      <a:txBody>
                        <a:bodyPr/>
                        <a:lstStyle/>
                        <a:p>
                          <a:pPr algn="ctr"/>
                          <a:r>
                            <a:rPr lang="en-US" altLang="zh-CN" sz="2000" dirty="0"/>
                            <a:t>0</a:t>
                          </a:r>
                          <a:endParaRPr lang="zh-CN" altLang="en-US" sz="2000" dirty="0"/>
                        </a:p>
                      </a:txBody>
                      <a:tcPr/>
                    </a:tc>
                    <a:tc>
                      <a:txBody>
                        <a:bodyPr/>
                        <a:lstStyle/>
                        <a:p>
                          <a:pPr algn="ctr"/>
                          <a:r>
                            <a:rPr lang="en-US" altLang="zh-CN" sz="2000" dirty="0"/>
                            <a:t>0</a:t>
                          </a:r>
                          <a:endParaRPr lang="zh-CN" altLang="en-US" sz="2000" dirty="0"/>
                        </a:p>
                      </a:txBody>
                      <a:tcPr/>
                    </a:tc>
                    <a:tc>
                      <a:txBody>
                        <a:bodyPr/>
                        <a:lstStyle/>
                        <a:p>
                          <a:pPr algn="ctr"/>
                          <a:r>
                            <a:rPr lang="en-US" altLang="zh-CN" sz="2000" dirty="0"/>
                            <a:t>0</a:t>
                          </a:r>
                          <a:endParaRPr lang="zh-CN" altLang="en-US" sz="2000" dirty="0"/>
                        </a:p>
                      </a:txBody>
                      <a:tcPr/>
                    </a:tc>
                    <a:extLst>
                      <a:ext uri="{0D108BD9-81ED-4DB2-BD59-A6C34878D82A}">
                        <a16:rowId xmlns:a16="http://schemas.microsoft.com/office/drawing/2014/main" val="2542631854"/>
                      </a:ext>
                    </a:extLst>
                  </a:tr>
                  <a:tr h="410422">
                    <a:tc>
                      <a:txBody>
                        <a:bodyPr/>
                        <a:lstStyle/>
                        <a:p>
                          <a:pPr algn="ctr"/>
                          <a:r>
                            <a:rPr lang="en-US" altLang="zh-CN" sz="2000" dirty="0"/>
                            <a:t>0</a:t>
                          </a:r>
                          <a:endParaRPr lang="zh-CN" altLang="en-US" sz="2000" dirty="0"/>
                        </a:p>
                      </a:txBody>
                      <a:tcPr/>
                    </a:tc>
                    <a:tc>
                      <a:txBody>
                        <a:bodyPr/>
                        <a:lstStyle/>
                        <a:p>
                          <a:pPr algn="ctr"/>
                          <a:r>
                            <a:rPr lang="en-US" altLang="zh-CN" sz="2000" dirty="0"/>
                            <a:t>1</a:t>
                          </a:r>
                          <a:endParaRPr lang="zh-CN" altLang="en-US" sz="2000" dirty="0"/>
                        </a:p>
                      </a:txBody>
                      <a:tcPr/>
                    </a:tc>
                    <a:tc>
                      <a:txBody>
                        <a:bodyPr/>
                        <a:lstStyle/>
                        <a:p>
                          <a:pPr algn="ctr"/>
                          <a:r>
                            <a:rPr lang="en-US" altLang="zh-CN" sz="2000" dirty="0"/>
                            <a:t>0</a:t>
                          </a:r>
                          <a:endParaRPr lang="zh-CN" altLang="en-US" sz="2000" dirty="0"/>
                        </a:p>
                      </a:txBody>
                      <a:tcPr/>
                    </a:tc>
                    <a:extLst>
                      <a:ext uri="{0D108BD9-81ED-4DB2-BD59-A6C34878D82A}">
                        <a16:rowId xmlns:a16="http://schemas.microsoft.com/office/drawing/2014/main" val="2419120691"/>
                      </a:ext>
                    </a:extLst>
                  </a:tr>
                  <a:tr h="410422">
                    <a:tc>
                      <a:txBody>
                        <a:bodyPr/>
                        <a:lstStyle/>
                        <a:p>
                          <a:pPr algn="ctr"/>
                          <a:r>
                            <a:rPr lang="en-US" altLang="zh-CN" sz="2000" dirty="0"/>
                            <a:t>1</a:t>
                          </a:r>
                          <a:endParaRPr lang="zh-CN" altLang="en-US" sz="2000" dirty="0"/>
                        </a:p>
                      </a:txBody>
                      <a:tcPr/>
                    </a:tc>
                    <a:tc>
                      <a:txBody>
                        <a:bodyPr/>
                        <a:lstStyle/>
                        <a:p>
                          <a:pPr algn="ctr"/>
                          <a:r>
                            <a:rPr lang="en-US" altLang="zh-CN" sz="2000" dirty="0"/>
                            <a:t>0</a:t>
                          </a:r>
                          <a:endParaRPr lang="zh-CN" altLang="en-US" sz="2000" dirty="0"/>
                        </a:p>
                      </a:txBody>
                      <a:tcPr/>
                    </a:tc>
                    <a:tc>
                      <a:txBody>
                        <a:bodyPr/>
                        <a:lstStyle/>
                        <a:p>
                          <a:pPr algn="ctr"/>
                          <a:r>
                            <a:rPr lang="en-US" altLang="zh-CN" sz="2000" dirty="0"/>
                            <a:t>0</a:t>
                          </a:r>
                          <a:endParaRPr lang="zh-CN" altLang="en-US" sz="2000" dirty="0"/>
                        </a:p>
                      </a:txBody>
                      <a:tcPr/>
                    </a:tc>
                    <a:extLst>
                      <a:ext uri="{0D108BD9-81ED-4DB2-BD59-A6C34878D82A}">
                        <a16:rowId xmlns:a16="http://schemas.microsoft.com/office/drawing/2014/main" val="1235720797"/>
                      </a:ext>
                    </a:extLst>
                  </a:tr>
                  <a:tr h="410422">
                    <a:tc>
                      <a:txBody>
                        <a:bodyPr/>
                        <a:lstStyle/>
                        <a:p>
                          <a:pPr algn="ctr"/>
                          <a:r>
                            <a:rPr lang="en-US" altLang="zh-CN" sz="2000" dirty="0"/>
                            <a:t>1</a:t>
                          </a:r>
                          <a:endParaRPr lang="zh-CN" altLang="en-US" sz="2000" dirty="0"/>
                        </a:p>
                      </a:txBody>
                      <a:tcPr/>
                    </a:tc>
                    <a:tc>
                      <a:txBody>
                        <a:bodyPr/>
                        <a:lstStyle/>
                        <a:p>
                          <a:pPr algn="ctr"/>
                          <a:r>
                            <a:rPr lang="en-US" altLang="zh-CN" sz="2000" dirty="0"/>
                            <a:t>1</a:t>
                          </a:r>
                          <a:endParaRPr lang="zh-CN" altLang="en-US" sz="2000" dirty="0"/>
                        </a:p>
                      </a:txBody>
                      <a:tcPr/>
                    </a:tc>
                    <a:tc>
                      <a:txBody>
                        <a:bodyPr/>
                        <a:lstStyle/>
                        <a:p>
                          <a:pPr algn="ctr"/>
                          <a:r>
                            <a:rPr lang="en-US" altLang="zh-CN" sz="2000" dirty="0"/>
                            <a:t>1</a:t>
                          </a:r>
                          <a:endParaRPr lang="zh-CN" altLang="en-US" sz="2000" dirty="0"/>
                        </a:p>
                      </a:txBody>
                      <a:tcPr/>
                    </a:tc>
                    <a:extLst>
                      <a:ext uri="{0D108BD9-81ED-4DB2-BD59-A6C34878D82A}">
                        <a16:rowId xmlns:a16="http://schemas.microsoft.com/office/drawing/2014/main" val="2453687539"/>
                      </a:ext>
                    </a:extLst>
                  </a:tr>
                </a:tbl>
              </a:graphicData>
            </a:graphic>
          </p:graphicFrame>
        </mc:Choice>
        <mc:Fallback xmlns="">
          <p:graphicFrame>
            <p:nvGraphicFramePr>
              <p:cNvPr id="4" name="表格 4">
                <a:extLst>
                  <a:ext uri="{FF2B5EF4-FFF2-40B4-BE49-F238E27FC236}">
                    <a16:creationId xmlns:a16="http://schemas.microsoft.com/office/drawing/2014/main" id="{6857EFFC-0C9F-77A6-B896-4A82F2C545E4}"/>
                  </a:ext>
                </a:extLst>
              </p:cNvPr>
              <p:cNvGraphicFramePr>
                <a:graphicFrameLocks noGrp="1"/>
              </p:cNvGraphicFramePr>
              <p:nvPr>
                <p:extLst>
                  <p:ext uri="{D42A27DB-BD31-4B8C-83A1-F6EECF244321}">
                    <p14:modId xmlns:p14="http://schemas.microsoft.com/office/powerpoint/2010/main" val="2869659855"/>
                  </p:ext>
                </p:extLst>
              </p:nvPr>
            </p:nvGraphicFramePr>
            <p:xfrm>
              <a:off x="3633787" y="2510365"/>
              <a:ext cx="4924425" cy="2052110"/>
            </p:xfrm>
            <a:graphic>
              <a:graphicData uri="http://schemas.openxmlformats.org/drawingml/2006/table">
                <a:tbl>
                  <a:tblPr firstRow="1" bandRow="1">
                    <a:tableStyleId>{5940675A-B579-460E-94D1-54222C63F5DA}</a:tableStyleId>
                  </a:tblPr>
                  <a:tblGrid>
                    <a:gridCol w="1641475">
                      <a:extLst>
                        <a:ext uri="{9D8B030D-6E8A-4147-A177-3AD203B41FA5}">
                          <a16:colId xmlns:a16="http://schemas.microsoft.com/office/drawing/2014/main" val="720490929"/>
                        </a:ext>
                      </a:extLst>
                    </a:gridCol>
                    <a:gridCol w="1641475">
                      <a:extLst>
                        <a:ext uri="{9D8B030D-6E8A-4147-A177-3AD203B41FA5}">
                          <a16:colId xmlns:a16="http://schemas.microsoft.com/office/drawing/2014/main" val="349329217"/>
                        </a:ext>
                      </a:extLst>
                    </a:gridCol>
                    <a:gridCol w="1641475">
                      <a:extLst>
                        <a:ext uri="{9D8B030D-6E8A-4147-A177-3AD203B41FA5}">
                          <a16:colId xmlns:a16="http://schemas.microsoft.com/office/drawing/2014/main" val="791839648"/>
                        </a:ext>
                      </a:extLst>
                    </a:gridCol>
                  </a:tblGrid>
                  <a:tr h="410422">
                    <a:tc>
                      <a:txBody>
                        <a:bodyPr/>
                        <a:lstStyle/>
                        <a:p>
                          <a:endParaRPr lang="zh-CN"/>
                        </a:p>
                      </a:txBody>
                      <a:tcPr>
                        <a:blipFill>
                          <a:blip r:embed="rId3"/>
                          <a:stretch>
                            <a:fillRect l="-372" t="-1471" r="-201115" b="-419118"/>
                          </a:stretch>
                        </a:blipFill>
                      </a:tcPr>
                    </a:tc>
                    <a:tc>
                      <a:txBody>
                        <a:bodyPr/>
                        <a:lstStyle/>
                        <a:p>
                          <a:endParaRPr lang="zh-CN"/>
                        </a:p>
                      </a:txBody>
                      <a:tcPr>
                        <a:blipFill>
                          <a:blip r:embed="rId3"/>
                          <a:stretch>
                            <a:fillRect l="-100000" t="-1471" r="-100370" b="-419118"/>
                          </a:stretch>
                        </a:blipFill>
                      </a:tcPr>
                    </a:tc>
                    <a:tc>
                      <a:txBody>
                        <a:bodyPr/>
                        <a:lstStyle/>
                        <a:p>
                          <a:endParaRPr lang="zh-CN"/>
                        </a:p>
                      </a:txBody>
                      <a:tcPr>
                        <a:blipFill>
                          <a:blip r:embed="rId3"/>
                          <a:stretch>
                            <a:fillRect l="-200743" t="-1471" r="-743" b="-419118"/>
                          </a:stretch>
                        </a:blipFill>
                      </a:tcPr>
                    </a:tc>
                    <a:extLst>
                      <a:ext uri="{0D108BD9-81ED-4DB2-BD59-A6C34878D82A}">
                        <a16:rowId xmlns:a16="http://schemas.microsoft.com/office/drawing/2014/main" val="858884751"/>
                      </a:ext>
                    </a:extLst>
                  </a:tr>
                  <a:tr h="410422">
                    <a:tc>
                      <a:txBody>
                        <a:bodyPr/>
                        <a:lstStyle/>
                        <a:p>
                          <a:pPr algn="ctr"/>
                          <a:r>
                            <a:rPr lang="en-US" altLang="zh-CN" sz="2000" dirty="0"/>
                            <a:t>0</a:t>
                          </a:r>
                          <a:endParaRPr lang="zh-CN" altLang="en-US" sz="2000" dirty="0"/>
                        </a:p>
                      </a:txBody>
                      <a:tcPr/>
                    </a:tc>
                    <a:tc>
                      <a:txBody>
                        <a:bodyPr/>
                        <a:lstStyle/>
                        <a:p>
                          <a:pPr algn="ctr"/>
                          <a:r>
                            <a:rPr lang="en-US" altLang="zh-CN" sz="2000" dirty="0"/>
                            <a:t>0</a:t>
                          </a:r>
                          <a:endParaRPr lang="zh-CN" altLang="en-US" sz="2000" dirty="0"/>
                        </a:p>
                      </a:txBody>
                      <a:tcPr/>
                    </a:tc>
                    <a:tc>
                      <a:txBody>
                        <a:bodyPr/>
                        <a:lstStyle/>
                        <a:p>
                          <a:pPr algn="ctr"/>
                          <a:r>
                            <a:rPr lang="en-US" altLang="zh-CN" sz="2000" dirty="0"/>
                            <a:t>0</a:t>
                          </a:r>
                          <a:endParaRPr lang="zh-CN" altLang="en-US" sz="2000" dirty="0"/>
                        </a:p>
                      </a:txBody>
                      <a:tcPr/>
                    </a:tc>
                    <a:extLst>
                      <a:ext uri="{0D108BD9-81ED-4DB2-BD59-A6C34878D82A}">
                        <a16:rowId xmlns:a16="http://schemas.microsoft.com/office/drawing/2014/main" val="2542631854"/>
                      </a:ext>
                    </a:extLst>
                  </a:tr>
                  <a:tr h="410422">
                    <a:tc>
                      <a:txBody>
                        <a:bodyPr/>
                        <a:lstStyle/>
                        <a:p>
                          <a:pPr algn="ctr"/>
                          <a:r>
                            <a:rPr lang="en-US" altLang="zh-CN" sz="2000" dirty="0"/>
                            <a:t>0</a:t>
                          </a:r>
                          <a:endParaRPr lang="zh-CN" altLang="en-US" sz="2000" dirty="0"/>
                        </a:p>
                      </a:txBody>
                      <a:tcPr/>
                    </a:tc>
                    <a:tc>
                      <a:txBody>
                        <a:bodyPr/>
                        <a:lstStyle/>
                        <a:p>
                          <a:pPr algn="ctr"/>
                          <a:r>
                            <a:rPr lang="en-US" altLang="zh-CN" sz="2000" dirty="0"/>
                            <a:t>1</a:t>
                          </a:r>
                          <a:endParaRPr lang="zh-CN" altLang="en-US" sz="2000" dirty="0"/>
                        </a:p>
                      </a:txBody>
                      <a:tcPr/>
                    </a:tc>
                    <a:tc>
                      <a:txBody>
                        <a:bodyPr/>
                        <a:lstStyle/>
                        <a:p>
                          <a:pPr algn="ctr"/>
                          <a:r>
                            <a:rPr lang="en-US" altLang="zh-CN" sz="2000" dirty="0"/>
                            <a:t>0</a:t>
                          </a:r>
                          <a:endParaRPr lang="zh-CN" altLang="en-US" sz="2000" dirty="0"/>
                        </a:p>
                      </a:txBody>
                      <a:tcPr/>
                    </a:tc>
                    <a:extLst>
                      <a:ext uri="{0D108BD9-81ED-4DB2-BD59-A6C34878D82A}">
                        <a16:rowId xmlns:a16="http://schemas.microsoft.com/office/drawing/2014/main" val="2419120691"/>
                      </a:ext>
                    </a:extLst>
                  </a:tr>
                  <a:tr h="410422">
                    <a:tc>
                      <a:txBody>
                        <a:bodyPr/>
                        <a:lstStyle/>
                        <a:p>
                          <a:pPr algn="ctr"/>
                          <a:r>
                            <a:rPr lang="en-US" altLang="zh-CN" sz="2000" dirty="0"/>
                            <a:t>1</a:t>
                          </a:r>
                          <a:endParaRPr lang="zh-CN" altLang="en-US" sz="2000" dirty="0"/>
                        </a:p>
                      </a:txBody>
                      <a:tcPr/>
                    </a:tc>
                    <a:tc>
                      <a:txBody>
                        <a:bodyPr/>
                        <a:lstStyle/>
                        <a:p>
                          <a:pPr algn="ctr"/>
                          <a:r>
                            <a:rPr lang="en-US" altLang="zh-CN" sz="2000" dirty="0"/>
                            <a:t>0</a:t>
                          </a:r>
                          <a:endParaRPr lang="zh-CN" altLang="en-US" sz="2000" dirty="0"/>
                        </a:p>
                      </a:txBody>
                      <a:tcPr/>
                    </a:tc>
                    <a:tc>
                      <a:txBody>
                        <a:bodyPr/>
                        <a:lstStyle/>
                        <a:p>
                          <a:pPr algn="ctr"/>
                          <a:r>
                            <a:rPr lang="en-US" altLang="zh-CN" sz="2000" dirty="0"/>
                            <a:t>0</a:t>
                          </a:r>
                          <a:endParaRPr lang="zh-CN" altLang="en-US" sz="2000" dirty="0"/>
                        </a:p>
                      </a:txBody>
                      <a:tcPr/>
                    </a:tc>
                    <a:extLst>
                      <a:ext uri="{0D108BD9-81ED-4DB2-BD59-A6C34878D82A}">
                        <a16:rowId xmlns:a16="http://schemas.microsoft.com/office/drawing/2014/main" val="1235720797"/>
                      </a:ext>
                    </a:extLst>
                  </a:tr>
                  <a:tr h="410422">
                    <a:tc>
                      <a:txBody>
                        <a:bodyPr/>
                        <a:lstStyle/>
                        <a:p>
                          <a:pPr algn="ctr"/>
                          <a:r>
                            <a:rPr lang="en-US" altLang="zh-CN" sz="2000" dirty="0"/>
                            <a:t>1</a:t>
                          </a:r>
                          <a:endParaRPr lang="zh-CN" altLang="en-US" sz="2000" dirty="0"/>
                        </a:p>
                      </a:txBody>
                      <a:tcPr/>
                    </a:tc>
                    <a:tc>
                      <a:txBody>
                        <a:bodyPr/>
                        <a:lstStyle/>
                        <a:p>
                          <a:pPr algn="ctr"/>
                          <a:r>
                            <a:rPr lang="en-US" altLang="zh-CN" sz="2000" dirty="0"/>
                            <a:t>1</a:t>
                          </a:r>
                          <a:endParaRPr lang="zh-CN" altLang="en-US" sz="2000" dirty="0"/>
                        </a:p>
                      </a:txBody>
                      <a:tcPr/>
                    </a:tc>
                    <a:tc>
                      <a:txBody>
                        <a:bodyPr/>
                        <a:lstStyle/>
                        <a:p>
                          <a:pPr algn="ctr"/>
                          <a:r>
                            <a:rPr lang="en-US" altLang="zh-CN" sz="2000" dirty="0"/>
                            <a:t>1</a:t>
                          </a:r>
                          <a:endParaRPr lang="zh-CN" altLang="en-US" sz="2000" dirty="0"/>
                        </a:p>
                      </a:txBody>
                      <a:tcPr/>
                    </a:tc>
                    <a:extLst>
                      <a:ext uri="{0D108BD9-81ED-4DB2-BD59-A6C34878D82A}">
                        <a16:rowId xmlns:a16="http://schemas.microsoft.com/office/drawing/2014/main" val="2453687539"/>
                      </a:ext>
                    </a:extLst>
                  </a:tr>
                </a:tbl>
              </a:graphicData>
            </a:graphic>
          </p:graphicFrame>
        </mc:Fallback>
      </mc:AlternateContent>
    </p:spTree>
    <p:extLst>
      <p:ext uri="{BB962C8B-B14F-4D97-AF65-F5344CB8AC3E}">
        <p14:creationId xmlns:p14="http://schemas.microsoft.com/office/powerpoint/2010/main" val="107266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0925EA-0E7B-68F4-2FB7-5645378B6378}"/>
                  </a:ext>
                </a:extLst>
              </p:cNvPr>
              <p:cNvSpPr>
                <a:spLocks noGrp="1"/>
              </p:cNvSpPr>
              <p:nvPr>
                <p:ph idx="1"/>
              </p:nvPr>
            </p:nvSpPr>
            <p:spPr>
              <a:xfrm>
                <a:off x="838200" y="1825624"/>
                <a:ext cx="10515600" cy="4746625"/>
              </a:xfrm>
            </p:spPr>
            <p:txBody>
              <a:bodyPr>
                <a:normAutofit/>
              </a:bodyPr>
              <a:lstStyle/>
              <a:p>
                <a:pPr marL="0" indent="0">
                  <a:buNone/>
                </a:pPr>
                <a:r>
                  <a:rPr lang="en-US" altLang="zh-CN" dirty="0"/>
                  <a:t>	Truth table of encrypted AND gate:</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Let the </a:t>
                </a:r>
                <a14:m>
                  <m:oMath xmlns:m="http://schemas.openxmlformats.org/officeDocument/2006/math">
                    <m:r>
                      <a:rPr lang="en-US" altLang="zh-CN" b="0" i="1" smtClean="0">
                        <a:latin typeface="Cambria Math" panose="02040503050406030204" pitchFamily="18" charset="0"/>
                      </a:rPr>
                      <m:t>𝑘</m:t>
                    </m:r>
                  </m:oMath>
                </a14:m>
                <a:r>
                  <a:rPr lang="en-US" altLang="zh-CN" dirty="0"/>
                  <a:t> be random strings representing inputs 0 or 1</a:t>
                </a: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80925EA-0E7B-68F4-2FB7-5645378B6378}"/>
                  </a:ext>
                </a:extLst>
              </p:cNvPr>
              <p:cNvSpPr>
                <a:spLocks noGrp="1" noRot="1" noChangeAspect="1" noMove="1" noResize="1" noEditPoints="1" noAdjustHandles="1" noChangeArrowheads="1" noChangeShapeType="1" noTextEdit="1"/>
              </p:cNvSpPr>
              <p:nvPr>
                <p:ph idx="1"/>
              </p:nvPr>
            </p:nvSpPr>
            <p:spPr>
              <a:xfrm>
                <a:off x="838200" y="1825624"/>
                <a:ext cx="10515600" cy="4746625"/>
              </a:xfrm>
              <a:blipFill>
                <a:blip r:embed="rId3"/>
                <a:stretch>
                  <a:fillRect t="-23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6943E56A-DF9C-5084-BEC6-FD2D044766D6}"/>
                  </a:ext>
                </a:extLst>
              </p:cNvPr>
              <p:cNvGraphicFramePr>
                <a:graphicFrameLocks noGrp="1"/>
              </p:cNvGraphicFramePr>
              <p:nvPr>
                <p:extLst>
                  <p:ext uri="{D42A27DB-BD31-4B8C-83A1-F6EECF244321}">
                    <p14:modId xmlns:p14="http://schemas.microsoft.com/office/powerpoint/2010/main" val="2623225416"/>
                  </p:ext>
                </p:extLst>
              </p:nvPr>
            </p:nvGraphicFramePr>
            <p:xfrm>
              <a:off x="3207451" y="2471363"/>
              <a:ext cx="5777097" cy="2678861"/>
            </p:xfrm>
            <a:graphic>
              <a:graphicData uri="http://schemas.openxmlformats.org/drawingml/2006/table">
                <a:tbl>
                  <a:tblPr firstRow="1" bandRow="1">
                    <a:tableStyleId>{5940675A-B579-460E-94D1-54222C63F5DA}</a:tableStyleId>
                  </a:tblPr>
                  <a:tblGrid>
                    <a:gridCol w="794936">
                      <a:extLst>
                        <a:ext uri="{9D8B030D-6E8A-4147-A177-3AD203B41FA5}">
                          <a16:colId xmlns:a16="http://schemas.microsoft.com/office/drawing/2014/main" val="720490929"/>
                        </a:ext>
                      </a:extLst>
                    </a:gridCol>
                    <a:gridCol w="803915">
                      <a:extLst>
                        <a:ext uri="{9D8B030D-6E8A-4147-A177-3AD203B41FA5}">
                          <a16:colId xmlns:a16="http://schemas.microsoft.com/office/drawing/2014/main" val="349329217"/>
                        </a:ext>
                      </a:extLst>
                    </a:gridCol>
                    <a:gridCol w="4178246">
                      <a:extLst>
                        <a:ext uri="{9D8B030D-6E8A-4147-A177-3AD203B41FA5}">
                          <a16:colId xmlns:a16="http://schemas.microsoft.com/office/drawing/2014/main" val="791839648"/>
                        </a:ext>
                      </a:extLst>
                    </a:gridCol>
                  </a:tblGrid>
                  <a:tr h="434915">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rPr>
                                  <m:t>𝑥</m:t>
                                </m:r>
                              </m:oMath>
                            </m:oMathPara>
                          </a14:m>
                          <a:endParaRPr lang="zh-CN" altLang="en-US" sz="2000" dirty="0">
                            <a:solidFill>
                              <a:schemeClr val="bg1"/>
                            </a:solidFill>
                          </a:endParaRPr>
                        </a:p>
                      </a:txBody>
                      <a:tcPr>
                        <a:solidFill>
                          <a:schemeClr val="tx1">
                            <a:lumMod val="95000"/>
                            <a:lumOff val="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rPr>
                                  <m:t>𝑦</m:t>
                                </m:r>
                              </m:oMath>
                            </m:oMathPara>
                          </a14:m>
                          <a:endParaRPr lang="zh-CN" altLang="en-US" sz="2000" dirty="0">
                            <a:solidFill>
                              <a:schemeClr val="bg1"/>
                            </a:solidFill>
                          </a:endParaRPr>
                        </a:p>
                      </a:txBody>
                      <a:tcPr>
                        <a:solidFill>
                          <a:schemeClr val="tx1">
                            <a:lumMod val="95000"/>
                            <a:lumOff val="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rPr>
                                  <m:t>𝑧</m:t>
                                </m:r>
                              </m:oMath>
                            </m:oMathPara>
                          </a14:m>
                          <a:endParaRPr lang="zh-CN" altLang="en-US" sz="2000" dirty="0">
                            <a:solidFill>
                              <a:schemeClr val="bg1"/>
                            </a:solidFill>
                          </a:endParaRPr>
                        </a:p>
                      </a:txBody>
                      <a:tcPr>
                        <a:solidFill>
                          <a:schemeClr val="tx1">
                            <a:lumMod val="95000"/>
                            <a:lumOff val="5000"/>
                          </a:schemeClr>
                        </a:solidFill>
                      </a:tcPr>
                    </a:tc>
                    <a:extLst>
                      <a:ext uri="{0D108BD9-81ED-4DB2-BD59-A6C34878D82A}">
                        <a16:rowId xmlns:a16="http://schemas.microsoft.com/office/drawing/2014/main" val="858884751"/>
                      </a:ext>
                    </a:extLst>
                  </a:tr>
                  <a:tr h="6010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𝑘</m:t>
                                    </m:r>
                                  </m:e>
                                  <m:sub>
                                    <m:r>
                                      <a:rPr lang="en-US" altLang="zh-CN" sz="2000" b="0" i="1" smtClean="0">
                                        <a:solidFill>
                                          <a:srgbClr val="C00000"/>
                                        </a:solidFill>
                                        <a:latin typeface="Cambria Math" panose="02040503050406030204" pitchFamily="18" charset="0"/>
                                      </a:rPr>
                                      <m:t>𝑥</m:t>
                                    </m:r>
                                    <m:r>
                                      <a:rPr lang="en-US" altLang="zh-CN" sz="2000" b="0" i="1" smtClean="0">
                                        <a:solidFill>
                                          <a:srgbClr val="C00000"/>
                                        </a:solidFill>
                                        <a:latin typeface="Cambria Math" panose="02040503050406030204" pitchFamily="18" charset="0"/>
                                      </a:rPr>
                                      <m:t>,0</m:t>
                                    </m:r>
                                  </m:sub>
                                </m:sSub>
                              </m:oMath>
                            </m:oMathPara>
                          </a14:m>
                          <a:endParaRPr lang="zh-CN" altLang="en-US" sz="2000" dirty="0">
                            <a:solidFill>
                              <a:srgbClr val="C0000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rgbClr val="00B0F0"/>
                                        </a:solidFill>
                                        <a:latin typeface="Cambria Math" panose="02040503050406030204" pitchFamily="18" charset="0"/>
                                      </a:rPr>
                                    </m:ctrlPr>
                                  </m:sSubPr>
                                  <m:e>
                                    <m:r>
                                      <a:rPr lang="en-US" altLang="zh-CN" sz="2000" b="0" i="1" smtClean="0">
                                        <a:solidFill>
                                          <a:srgbClr val="00B0F0"/>
                                        </a:solidFill>
                                        <a:latin typeface="Cambria Math" panose="02040503050406030204" pitchFamily="18" charset="0"/>
                                      </a:rPr>
                                      <m:t>𝑘</m:t>
                                    </m:r>
                                  </m:e>
                                  <m:sub>
                                    <m:r>
                                      <a:rPr lang="en-US" altLang="zh-CN" sz="2000" b="0" i="1" smtClean="0">
                                        <a:solidFill>
                                          <a:srgbClr val="00B0F0"/>
                                        </a:solidFill>
                                        <a:latin typeface="Cambria Math" panose="02040503050406030204" pitchFamily="18" charset="0"/>
                                      </a:rPr>
                                      <m:t>𝑦</m:t>
                                    </m:r>
                                    <m:r>
                                      <a:rPr lang="en-US" altLang="zh-CN" sz="2000" b="0" i="1" smtClean="0">
                                        <a:solidFill>
                                          <a:srgbClr val="00B0F0"/>
                                        </a:solidFill>
                                        <a:latin typeface="Cambria Math" panose="02040503050406030204" pitchFamily="18" charset="0"/>
                                      </a:rPr>
                                      <m:t>,0</m:t>
                                    </m:r>
                                  </m:sub>
                                </m:sSub>
                              </m:oMath>
                            </m:oMathPara>
                          </a14:m>
                          <a:endParaRPr lang="zh-CN" altLang="en-US" sz="2000" dirty="0">
                            <a:solidFill>
                              <a:srgbClr val="0070C0"/>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𝐸𝑛𝑐</m:t>
                                </m:r>
                                <m:r>
                                  <a:rPr lang="en-US" altLang="zh-CN" sz="2000" b="0" i="1" smtClean="0">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𝑘</m:t>
                                    </m:r>
                                  </m:e>
                                  <m:sub>
                                    <m:r>
                                      <a:rPr lang="en-US" altLang="zh-CN" sz="2000" b="0" i="1" smtClean="0">
                                        <a:solidFill>
                                          <a:srgbClr val="C00000"/>
                                        </a:solidFill>
                                        <a:latin typeface="Cambria Math" panose="02040503050406030204" pitchFamily="18" charset="0"/>
                                      </a:rPr>
                                      <m:t>𝑥</m:t>
                                    </m:r>
                                    <m:r>
                                      <a:rPr lang="en-US" altLang="zh-CN" sz="2000" b="0" i="1" smtClean="0">
                                        <a:solidFill>
                                          <a:srgbClr val="C00000"/>
                                        </a:solidFill>
                                        <a:latin typeface="Cambria Math" panose="02040503050406030204" pitchFamily="18" charset="0"/>
                                      </a:rPr>
                                      <m:t>,0</m:t>
                                    </m:r>
                                  </m:sub>
                                </m:sSub>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𝐸𝑛𝑐</m:t>
                                    </m:r>
                                    <m:d>
                                      <m:dPr>
                                        <m:ctrlPr>
                                          <a:rPr lang="en-US" altLang="zh-CN" sz="2000" b="0" i="1" smtClean="0">
                                            <a:latin typeface="Cambria Math" panose="02040503050406030204" pitchFamily="18" charset="0"/>
                                          </a:rPr>
                                        </m:ctrlPr>
                                      </m:dPr>
                                      <m:e>
                                        <m:sSub>
                                          <m:sSubPr>
                                            <m:ctrlPr>
                                              <a:rPr lang="en-US" altLang="zh-CN" sz="2000" b="0" i="1" smtClean="0">
                                                <a:solidFill>
                                                  <a:srgbClr val="00B0F0"/>
                                                </a:solidFill>
                                                <a:latin typeface="Cambria Math" panose="02040503050406030204" pitchFamily="18" charset="0"/>
                                              </a:rPr>
                                            </m:ctrlPr>
                                          </m:sSubPr>
                                          <m:e>
                                            <m:r>
                                              <a:rPr lang="en-US" altLang="zh-CN" sz="2000" b="0" i="1" smtClean="0">
                                                <a:solidFill>
                                                  <a:srgbClr val="00B0F0"/>
                                                </a:solidFill>
                                                <a:latin typeface="Cambria Math" panose="02040503050406030204" pitchFamily="18" charset="0"/>
                                              </a:rPr>
                                              <m:t>𝑘</m:t>
                                            </m:r>
                                          </m:e>
                                          <m:sub>
                                            <m:r>
                                              <a:rPr lang="en-US" altLang="zh-CN" sz="2000" b="0" i="1" smtClean="0">
                                                <a:solidFill>
                                                  <a:srgbClr val="00B0F0"/>
                                                </a:solidFill>
                                                <a:latin typeface="Cambria Math" panose="02040503050406030204" pitchFamily="18" charset="0"/>
                                              </a:rPr>
                                              <m:t>𝑦</m:t>
                                            </m:r>
                                            <m:r>
                                              <a:rPr lang="en-US" altLang="zh-CN" sz="2000" b="0" i="1" smtClean="0">
                                                <a:solidFill>
                                                  <a:srgbClr val="00B0F0"/>
                                                </a:solidFill>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solidFill>
                                                  <a:schemeClr val="accent6">
                                                    <a:lumMod val="75000"/>
                                                  </a:schemeClr>
                                                </a:solidFill>
                                                <a:latin typeface="Cambria Math" panose="02040503050406030204" pitchFamily="18" charset="0"/>
                                              </a:rPr>
                                            </m:ctrlPr>
                                          </m:sSubPr>
                                          <m:e>
                                            <m:r>
                                              <a:rPr lang="en-US" altLang="zh-CN" sz="2000" b="0" i="1" smtClean="0">
                                                <a:solidFill>
                                                  <a:schemeClr val="accent6">
                                                    <a:lumMod val="75000"/>
                                                  </a:schemeClr>
                                                </a:solidFill>
                                                <a:latin typeface="Cambria Math" panose="02040503050406030204" pitchFamily="18" charset="0"/>
                                              </a:rPr>
                                              <m:t>𝑘</m:t>
                                            </m:r>
                                          </m:e>
                                          <m:sub>
                                            <m:r>
                                              <a:rPr lang="en-US" altLang="zh-CN" sz="2000" b="0" i="1" smtClean="0">
                                                <a:solidFill>
                                                  <a:schemeClr val="accent6">
                                                    <a:lumMod val="75000"/>
                                                  </a:schemeClr>
                                                </a:solidFill>
                                                <a:latin typeface="Cambria Math" panose="02040503050406030204" pitchFamily="18" charset="0"/>
                                              </a:rPr>
                                              <m:t>𝑧</m:t>
                                            </m:r>
                                            <m:r>
                                              <a:rPr lang="en-US" altLang="zh-CN" sz="2000" b="0" i="1" smtClean="0">
                                                <a:solidFill>
                                                  <a:schemeClr val="accent6">
                                                    <a:lumMod val="75000"/>
                                                  </a:schemeClr>
                                                </a:solidFill>
                                                <a:latin typeface="Cambria Math" panose="02040503050406030204" pitchFamily="18" charset="0"/>
                                              </a:rPr>
                                              <m:t>,0</m:t>
                                            </m:r>
                                          </m:sub>
                                        </m:sSub>
                                      </m:e>
                                    </m:d>
                                  </m:e>
                                </m:d>
                                <m:r>
                                  <a:rPr lang="en-US" altLang="zh-CN" sz="2000" b="0" i="1" smtClean="0">
                                    <a:latin typeface="Cambria Math" panose="02040503050406030204" pitchFamily="18" charset="0"/>
                                  </a:rPr>
                                  <m:t>)</m:t>
                                </m:r>
                              </m:oMath>
                            </m:oMathPara>
                          </a14:m>
                          <a:endParaRPr lang="zh-CN" altLang="en-US" sz="2000" dirty="0"/>
                        </a:p>
                      </a:txBody>
                      <a:tcPr/>
                    </a:tc>
                    <a:extLst>
                      <a:ext uri="{0D108BD9-81ED-4DB2-BD59-A6C34878D82A}">
                        <a16:rowId xmlns:a16="http://schemas.microsoft.com/office/drawing/2014/main" val="2542631854"/>
                      </a:ext>
                    </a:extLst>
                  </a:tr>
                  <a:tr h="543671">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𝑘</m:t>
                                    </m:r>
                                  </m:e>
                                  <m:sub>
                                    <m:r>
                                      <a:rPr lang="en-US" altLang="zh-CN" sz="2000" b="0" i="1" smtClean="0">
                                        <a:solidFill>
                                          <a:srgbClr val="C00000"/>
                                        </a:solidFill>
                                        <a:latin typeface="Cambria Math" panose="02040503050406030204" pitchFamily="18" charset="0"/>
                                      </a:rPr>
                                      <m:t>𝑥</m:t>
                                    </m:r>
                                    <m:r>
                                      <a:rPr lang="en-US" altLang="zh-CN" sz="2000" b="0" i="1" smtClean="0">
                                        <a:solidFill>
                                          <a:srgbClr val="C00000"/>
                                        </a:solidFill>
                                        <a:latin typeface="Cambria Math" panose="02040503050406030204" pitchFamily="18" charset="0"/>
                                      </a:rPr>
                                      <m:t>,0</m:t>
                                    </m:r>
                                  </m:sub>
                                </m:sSub>
                              </m:oMath>
                            </m:oMathPara>
                          </a14:m>
                          <a:endParaRPr lang="zh-CN" altLang="en-US" sz="2000" dirty="0">
                            <a:solidFill>
                              <a:srgbClr val="C0000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𝑘</m:t>
                                    </m:r>
                                  </m:e>
                                  <m:sub>
                                    <m:r>
                                      <a:rPr lang="en-US" altLang="zh-CN" sz="2000" b="0" i="1" smtClean="0">
                                        <a:solidFill>
                                          <a:srgbClr val="0070C0"/>
                                        </a:solidFill>
                                        <a:latin typeface="Cambria Math" panose="02040503050406030204" pitchFamily="18" charset="0"/>
                                      </a:rPr>
                                      <m:t>𝑦</m:t>
                                    </m:r>
                                    <m:r>
                                      <a:rPr lang="en-US" altLang="zh-CN" sz="2000" b="0" i="1" smtClean="0">
                                        <a:solidFill>
                                          <a:srgbClr val="0070C0"/>
                                        </a:solidFill>
                                        <a:latin typeface="Cambria Math" panose="02040503050406030204" pitchFamily="18" charset="0"/>
                                      </a:rPr>
                                      <m:t>,1</m:t>
                                    </m:r>
                                  </m:sub>
                                </m:sSub>
                              </m:oMath>
                            </m:oMathPara>
                          </a14:m>
                          <a:endParaRPr lang="zh-CN" altLang="en-US" sz="2000" dirty="0">
                            <a:solidFill>
                              <a:srgbClr val="0070C0"/>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𝐸𝑛𝑐</m:t>
                                </m:r>
                                <m:r>
                                  <a:rPr lang="en-US" altLang="zh-CN" sz="2000" b="0" i="1" smtClean="0">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𝑘</m:t>
                                    </m:r>
                                  </m:e>
                                  <m:sub>
                                    <m:r>
                                      <a:rPr lang="en-US" altLang="zh-CN" sz="2000" b="0" i="1" smtClean="0">
                                        <a:solidFill>
                                          <a:srgbClr val="C00000"/>
                                        </a:solidFill>
                                        <a:latin typeface="Cambria Math" panose="02040503050406030204" pitchFamily="18" charset="0"/>
                                      </a:rPr>
                                      <m:t>𝑥</m:t>
                                    </m:r>
                                    <m:r>
                                      <a:rPr lang="en-US" altLang="zh-CN" sz="2000" b="0" i="1" smtClean="0">
                                        <a:solidFill>
                                          <a:srgbClr val="C00000"/>
                                        </a:solidFill>
                                        <a:latin typeface="Cambria Math" panose="02040503050406030204" pitchFamily="18" charset="0"/>
                                      </a:rPr>
                                      <m:t>,0</m:t>
                                    </m:r>
                                  </m:sub>
                                </m:sSub>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𝐸𝑛𝑐</m:t>
                                    </m:r>
                                    <m:d>
                                      <m:dPr>
                                        <m:ctrlPr>
                                          <a:rPr lang="en-US" altLang="zh-CN" sz="2000" b="0" i="1" smtClean="0">
                                            <a:latin typeface="Cambria Math" panose="02040503050406030204" pitchFamily="18" charset="0"/>
                                          </a:rPr>
                                        </m:ctrlPr>
                                      </m:dPr>
                                      <m:e>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𝑘</m:t>
                                            </m:r>
                                          </m:e>
                                          <m:sub>
                                            <m:r>
                                              <a:rPr lang="en-US" altLang="zh-CN" sz="2000" b="0" i="1" smtClean="0">
                                                <a:solidFill>
                                                  <a:srgbClr val="0070C0"/>
                                                </a:solidFill>
                                                <a:latin typeface="Cambria Math" panose="02040503050406030204" pitchFamily="18" charset="0"/>
                                              </a:rPr>
                                              <m:t>𝑦</m:t>
                                            </m:r>
                                            <m:r>
                                              <a:rPr lang="en-US" altLang="zh-CN" sz="2000" b="0" i="1" smtClean="0">
                                                <a:solidFill>
                                                  <a:srgbClr val="0070C0"/>
                                                </a:solidFill>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solidFill>
                                                  <a:schemeClr val="accent6">
                                                    <a:lumMod val="75000"/>
                                                  </a:schemeClr>
                                                </a:solidFill>
                                                <a:latin typeface="Cambria Math" panose="02040503050406030204" pitchFamily="18" charset="0"/>
                                              </a:rPr>
                                            </m:ctrlPr>
                                          </m:sSubPr>
                                          <m:e>
                                            <m:r>
                                              <a:rPr lang="en-US" altLang="zh-CN" sz="2000" b="0" i="1" smtClean="0">
                                                <a:solidFill>
                                                  <a:schemeClr val="accent6">
                                                    <a:lumMod val="75000"/>
                                                  </a:schemeClr>
                                                </a:solidFill>
                                                <a:latin typeface="Cambria Math" panose="02040503050406030204" pitchFamily="18" charset="0"/>
                                              </a:rPr>
                                              <m:t>𝑘</m:t>
                                            </m:r>
                                          </m:e>
                                          <m:sub>
                                            <m:r>
                                              <a:rPr lang="en-US" altLang="zh-CN" sz="2000" b="0" i="1" smtClean="0">
                                                <a:solidFill>
                                                  <a:schemeClr val="accent6">
                                                    <a:lumMod val="75000"/>
                                                  </a:schemeClr>
                                                </a:solidFill>
                                                <a:latin typeface="Cambria Math" panose="02040503050406030204" pitchFamily="18" charset="0"/>
                                              </a:rPr>
                                              <m:t>𝑧</m:t>
                                            </m:r>
                                            <m:r>
                                              <a:rPr lang="en-US" altLang="zh-CN" sz="2000" b="0" i="1" smtClean="0">
                                                <a:solidFill>
                                                  <a:schemeClr val="accent6">
                                                    <a:lumMod val="75000"/>
                                                  </a:schemeClr>
                                                </a:solidFill>
                                                <a:latin typeface="Cambria Math" panose="02040503050406030204" pitchFamily="18" charset="0"/>
                                              </a:rPr>
                                              <m:t>,0</m:t>
                                            </m:r>
                                          </m:sub>
                                        </m:sSub>
                                      </m:e>
                                    </m:d>
                                  </m:e>
                                </m:d>
                                <m:r>
                                  <a:rPr lang="en-US" altLang="zh-CN" sz="2000" b="0" i="1" smtClean="0">
                                    <a:latin typeface="Cambria Math" panose="02040503050406030204" pitchFamily="18" charset="0"/>
                                  </a:rPr>
                                  <m:t>)</m:t>
                                </m:r>
                              </m:oMath>
                            </m:oMathPara>
                          </a14:m>
                          <a:endParaRPr lang="zh-CN" altLang="en-US" sz="2000" dirty="0"/>
                        </a:p>
                      </a:txBody>
                      <a:tcPr/>
                    </a:tc>
                    <a:extLst>
                      <a:ext uri="{0D108BD9-81ED-4DB2-BD59-A6C34878D82A}">
                        <a16:rowId xmlns:a16="http://schemas.microsoft.com/office/drawing/2014/main" val="2419120691"/>
                      </a:ext>
                    </a:extLst>
                  </a:tr>
                  <a:tr h="543671">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𝑘</m:t>
                                    </m:r>
                                  </m:e>
                                  <m:sub>
                                    <m:r>
                                      <a:rPr lang="en-US" altLang="zh-CN" sz="2000" b="0" i="1" smtClean="0">
                                        <a:solidFill>
                                          <a:srgbClr val="FF0000"/>
                                        </a:solidFill>
                                        <a:latin typeface="Cambria Math" panose="02040503050406030204" pitchFamily="18" charset="0"/>
                                      </a:rPr>
                                      <m:t>𝑥</m:t>
                                    </m:r>
                                    <m:r>
                                      <a:rPr lang="en-US" altLang="zh-CN" sz="2000" b="0" i="1" smtClean="0">
                                        <a:solidFill>
                                          <a:srgbClr val="FF0000"/>
                                        </a:solidFill>
                                        <a:latin typeface="Cambria Math" panose="02040503050406030204" pitchFamily="18" charset="0"/>
                                      </a:rPr>
                                      <m:t>,1</m:t>
                                    </m:r>
                                  </m:sub>
                                </m:sSub>
                              </m:oMath>
                            </m:oMathPara>
                          </a14:m>
                          <a:endParaRPr lang="zh-CN" altLang="en-US" sz="2000" dirty="0">
                            <a:solidFill>
                              <a:srgbClr val="C0000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rgbClr val="00B0F0"/>
                                        </a:solidFill>
                                        <a:latin typeface="Cambria Math" panose="02040503050406030204" pitchFamily="18" charset="0"/>
                                      </a:rPr>
                                    </m:ctrlPr>
                                  </m:sSubPr>
                                  <m:e>
                                    <m:r>
                                      <a:rPr lang="en-US" altLang="zh-CN" sz="2000" b="0" i="1" smtClean="0">
                                        <a:solidFill>
                                          <a:srgbClr val="00B0F0"/>
                                        </a:solidFill>
                                        <a:latin typeface="Cambria Math" panose="02040503050406030204" pitchFamily="18" charset="0"/>
                                      </a:rPr>
                                      <m:t>𝑘</m:t>
                                    </m:r>
                                  </m:e>
                                  <m:sub>
                                    <m:r>
                                      <a:rPr lang="en-US" altLang="zh-CN" sz="2000" b="0" i="1" smtClean="0">
                                        <a:solidFill>
                                          <a:srgbClr val="00B0F0"/>
                                        </a:solidFill>
                                        <a:latin typeface="Cambria Math" panose="02040503050406030204" pitchFamily="18" charset="0"/>
                                      </a:rPr>
                                      <m:t>𝑦</m:t>
                                    </m:r>
                                    <m:r>
                                      <a:rPr lang="en-US" altLang="zh-CN" sz="2000" b="0" i="1" smtClean="0">
                                        <a:solidFill>
                                          <a:srgbClr val="00B0F0"/>
                                        </a:solidFill>
                                        <a:latin typeface="Cambria Math" panose="02040503050406030204" pitchFamily="18" charset="0"/>
                                      </a:rPr>
                                      <m:t>,0</m:t>
                                    </m:r>
                                  </m:sub>
                                </m:sSub>
                              </m:oMath>
                            </m:oMathPara>
                          </a14:m>
                          <a:endParaRPr lang="zh-CN" altLang="en-US" sz="2000" dirty="0">
                            <a:solidFill>
                              <a:srgbClr val="0070C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𝐸𝑛𝑐</m:t>
                                </m:r>
                                <m:r>
                                  <a:rPr lang="en-US" altLang="zh-CN" sz="2000" b="0" i="1" smtClean="0">
                                    <a:latin typeface="Cambria Math" panose="02040503050406030204" pitchFamily="18" charset="0"/>
                                  </a:rPr>
                                  <m:t>(</m:t>
                                </m:r>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𝑘</m:t>
                                    </m:r>
                                  </m:e>
                                  <m:sub>
                                    <m:r>
                                      <a:rPr lang="en-US" altLang="zh-CN" sz="2000" b="0" i="1" smtClean="0">
                                        <a:solidFill>
                                          <a:srgbClr val="FF0000"/>
                                        </a:solidFill>
                                        <a:latin typeface="Cambria Math" panose="02040503050406030204" pitchFamily="18" charset="0"/>
                                      </a:rPr>
                                      <m:t>𝑥</m:t>
                                    </m:r>
                                    <m:r>
                                      <a:rPr lang="en-US" altLang="zh-CN" sz="2000" b="0" i="1" smtClean="0">
                                        <a:solidFill>
                                          <a:srgbClr val="FF0000"/>
                                        </a:solidFill>
                                        <a:latin typeface="Cambria Math" panose="02040503050406030204" pitchFamily="18" charset="0"/>
                                      </a:rPr>
                                      <m:t>,1</m:t>
                                    </m:r>
                                  </m:sub>
                                </m:sSub>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𝐸𝑛𝑐</m:t>
                                    </m:r>
                                    <m:d>
                                      <m:dPr>
                                        <m:ctrlPr>
                                          <a:rPr lang="en-US" altLang="zh-CN" sz="2000" b="0" i="1" smtClean="0">
                                            <a:latin typeface="Cambria Math" panose="02040503050406030204" pitchFamily="18" charset="0"/>
                                          </a:rPr>
                                        </m:ctrlPr>
                                      </m:dPr>
                                      <m:e>
                                        <m:sSub>
                                          <m:sSubPr>
                                            <m:ctrlPr>
                                              <a:rPr lang="en-US" altLang="zh-CN" sz="2000" b="0" i="1" smtClean="0">
                                                <a:solidFill>
                                                  <a:srgbClr val="00B0F0"/>
                                                </a:solidFill>
                                                <a:latin typeface="Cambria Math" panose="02040503050406030204" pitchFamily="18" charset="0"/>
                                              </a:rPr>
                                            </m:ctrlPr>
                                          </m:sSubPr>
                                          <m:e>
                                            <m:r>
                                              <a:rPr lang="en-US" altLang="zh-CN" sz="2000" b="0" i="1" smtClean="0">
                                                <a:solidFill>
                                                  <a:srgbClr val="00B0F0"/>
                                                </a:solidFill>
                                                <a:latin typeface="Cambria Math" panose="02040503050406030204" pitchFamily="18" charset="0"/>
                                              </a:rPr>
                                              <m:t>𝑘</m:t>
                                            </m:r>
                                          </m:e>
                                          <m:sub>
                                            <m:r>
                                              <a:rPr lang="en-US" altLang="zh-CN" sz="2000" b="0" i="1" smtClean="0">
                                                <a:solidFill>
                                                  <a:srgbClr val="00B0F0"/>
                                                </a:solidFill>
                                                <a:latin typeface="Cambria Math" panose="02040503050406030204" pitchFamily="18" charset="0"/>
                                              </a:rPr>
                                              <m:t>𝑦</m:t>
                                            </m:r>
                                            <m:r>
                                              <a:rPr lang="en-US" altLang="zh-CN" sz="2000" b="0" i="1" smtClean="0">
                                                <a:solidFill>
                                                  <a:srgbClr val="00B0F0"/>
                                                </a:solidFill>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solidFill>
                                                  <a:schemeClr val="accent6">
                                                    <a:lumMod val="75000"/>
                                                  </a:schemeClr>
                                                </a:solidFill>
                                                <a:latin typeface="Cambria Math" panose="02040503050406030204" pitchFamily="18" charset="0"/>
                                              </a:rPr>
                                            </m:ctrlPr>
                                          </m:sSubPr>
                                          <m:e>
                                            <m:r>
                                              <a:rPr lang="en-US" altLang="zh-CN" sz="2000" b="0" i="1" smtClean="0">
                                                <a:solidFill>
                                                  <a:schemeClr val="accent6">
                                                    <a:lumMod val="75000"/>
                                                  </a:schemeClr>
                                                </a:solidFill>
                                                <a:latin typeface="Cambria Math" panose="02040503050406030204" pitchFamily="18" charset="0"/>
                                              </a:rPr>
                                              <m:t>𝑘</m:t>
                                            </m:r>
                                          </m:e>
                                          <m:sub>
                                            <m:r>
                                              <a:rPr lang="en-US" altLang="zh-CN" sz="2000" b="0" i="1" smtClean="0">
                                                <a:solidFill>
                                                  <a:schemeClr val="accent6">
                                                    <a:lumMod val="75000"/>
                                                  </a:schemeClr>
                                                </a:solidFill>
                                                <a:latin typeface="Cambria Math" panose="02040503050406030204" pitchFamily="18" charset="0"/>
                                              </a:rPr>
                                              <m:t>𝑧</m:t>
                                            </m:r>
                                            <m:r>
                                              <a:rPr lang="en-US" altLang="zh-CN" sz="2000" b="0" i="1" smtClean="0">
                                                <a:solidFill>
                                                  <a:schemeClr val="accent6">
                                                    <a:lumMod val="75000"/>
                                                  </a:schemeClr>
                                                </a:solidFill>
                                                <a:latin typeface="Cambria Math" panose="02040503050406030204" pitchFamily="18" charset="0"/>
                                              </a:rPr>
                                              <m:t>,0</m:t>
                                            </m:r>
                                          </m:sub>
                                        </m:sSub>
                                      </m:e>
                                    </m:d>
                                  </m:e>
                                </m:d>
                                <m:r>
                                  <a:rPr lang="en-US" altLang="zh-CN" sz="2000" b="0" i="1" smtClean="0">
                                    <a:latin typeface="Cambria Math" panose="02040503050406030204" pitchFamily="18" charset="0"/>
                                  </a:rPr>
                                  <m:t>)</m:t>
                                </m:r>
                              </m:oMath>
                            </m:oMathPara>
                          </a14:m>
                          <a:endParaRPr lang="zh-CN" altLang="en-US" sz="2000" dirty="0"/>
                        </a:p>
                      </a:txBody>
                      <a:tcPr/>
                    </a:tc>
                    <a:extLst>
                      <a:ext uri="{0D108BD9-81ED-4DB2-BD59-A6C34878D82A}">
                        <a16:rowId xmlns:a16="http://schemas.microsoft.com/office/drawing/2014/main" val="1235720797"/>
                      </a:ext>
                    </a:extLst>
                  </a:tr>
                  <a:tr h="543671">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𝑘</m:t>
                                    </m:r>
                                  </m:e>
                                  <m:sub>
                                    <m:r>
                                      <a:rPr lang="en-US" altLang="zh-CN" sz="2000" b="0" i="1" smtClean="0">
                                        <a:solidFill>
                                          <a:srgbClr val="FF0000"/>
                                        </a:solidFill>
                                        <a:latin typeface="Cambria Math" panose="02040503050406030204" pitchFamily="18" charset="0"/>
                                      </a:rPr>
                                      <m:t>𝑥</m:t>
                                    </m:r>
                                    <m:r>
                                      <a:rPr lang="en-US" altLang="zh-CN" sz="2000" b="0" i="1" smtClean="0">
                                        <a:solidFill>
                                          <a:srgbClr val="FF0000"/>
                                        </a:solidFill>
                                        <a:latin typeface="Cambria Math" panose="02040503050406030204" pitchFamily="18" charset="0"/>
                                      </a:rPr>
                                      <m:t>,1</m:t>
                                    </m:r>
                                  </m:sub>
                                </m:sSub>
                              </m:oMath>
                            </m:oMathPara>
                          </a14:m>
                          <a:endParaRPr lang="zh-CN" altLang="en-US" sz="2000" dirty="0">
                            <a:solidFill>
                              <a:srgbClr val="C0000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𝑘</m:t>
                                    </m:r>
                                  </m:e>
                                  <m:sub>
                                    <m:r>
                                      <a:rPr lang="en-US" altLang="zh-CN" sz="2000" b="0" i="1" smtClean="0">
                                        <a:solidFill>
                                          <a:srgbClr val="0070C0"/>
                                        </a:solidFill>
                                        <a:latin typeface="Cambria Math" panose="02040503050406030204" pitchFamily="18" charset="0"/>
                                      </a:rPr>
                                      <m:t>𝑦</m:t>
                                    </m:r>
                                    <m:r>
                                      <a:rPr lang="en-US" altLang="zh-CN" sz="2000" b="0" i="1" smtClean="0">
                                        <a:solidFill>
                                          <a:srgbClr val="0070C0"/>
                                        </a:solidFill>
                                        <a:latin typeface="Cambria Math" panose="02040503050406030204" pitchFamily="18" charset="0"/>
                                      </a:rPr>
                                      <m:t>,1</m:t>
                                    </m:r>
                                  </m:sub>
                                </m:sSub>
                              </m:oMath>
                            </m:oMathPara>
                          </a14:m>
                          <a:endParaRPr lang="zh-CN" altLang="en-US" sz="2000" dirty="0">
                            <a:solidFill>
                              <a:srgbClr val="0070C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𝐸𝑛𝑐</m:t>
                                </m:r>
                                <m:r>
                                  <a:rPr lang="en-US" altLang="zh-CN" sz="2000" b="0" i="1" smtClean="0">
                                    <a:latin typeface="Cambria Math" panose="02040503050406030204" pitchFamily="18" charset="0"/>
                                  </a:rPr>
                                  <m:t>(</m:t>
                                </m:r>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𝑘</m:t>
                                    </m:r>
                                  </m:e>
                                  <m:sub>
                                    <m:r>
                                      <a:rPr lang="en-US" altLang="zh-CN" sz="2000" b="0" i="1" smtClean="0">
                                        <a:solidFill>
                                          <a:srgbClr val="FF0000"/>
                                        </a:solidFill>
                                        <a:latin typeface="Cambria Math" panose="02040503050406030204" pitchFamily="18" charset="0"/>
                                      </a:rPr>
                                      <m:t>𝑥</m:t>
                                    </m:r>
                                    <m:r>
                                      <a:rPr lang="en-US" altLang="zh-CN" sz="2000" b="0" i="1" smtClean="0">
                                        <a:solidFill>
                                          <a:srgbClr val="FF0000"/>
                                        </a:solidFill>
                                        <a:latin typeface="Cambria Math" panose="02040503050406030204" pitchFamily="18" charset="0"/>
                                      </a:rPr>
                                      <m:t>,1</m:t>
                                    </m:r>
                                  </m:sub>
                                </m:sSub>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𝐸𝑛𝑐</m:t>
                                    </m:r>
                                    <m:d>
                                      <m:dPr>
                                        <m:ctrlPr>
                                          <a:rPr lang="en-US" altLang="zh-CN" sz="2000" b="0" i="1" smtClean="0">
                                            <a:latin typeface="Cambria Math" panose="02040503050406030204" pitchFamily="18" charset="0"/>
                                          </a:rPr>
                                        </m:ctrlPr>
                                      </m:dPr>
                                      <m:e>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𝑘</m:t>
                                            </m:r>
                                          </m:e>
                                          <m:sub>
                                            <m:r>
                                              <a:rPr lang="en-US" altLang="zh-CN" sz="2000" b="0" i="1" smtClean="0">
                                                <a:solidFill>
                                                  <a:srgbClr val="0070C0"/>
                                                </a:solidFill>
                                                <a:latin typeface="Cambria Math" panose="02040503050406030204" pitchFamily="18" charset="0"/>
                                              </a:rPr>
                                              <m:t>𝑦</m:t>
                                            </m:r>
                                            <m:r>
                                              <a:rPr lang="en-US" altLang="zh-CN" sz="2000" b="0" i="1" smtClean="0">
                                                <a:solidFill>
                                                  <a:srgbClr val="0070C0"/>
                                                </a:solidFill>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solidFill>
                                                  <a:schemeClr val="accent6">
                                                    <a:lumMod val="50000"/>
                                                  </a:schemeClr>
                                                </a:solidFill>
                                                <a:latin typeface="Cambria Math" panose="02040503050406030204" pitchFamily="18" charset="0"/>
                                              </a:rPr>
                                            </m:ctrlPr>
                                          </m:sSubPr>
                                          <m:e>
                                            <m:r>
                                              <a:rPr lang="en-US" altLang="zh-CN" sz="2000" b="0" i="1" smtClean="0">
                                                <a:solidFill>
                                                  <a:schemeClr val="accent6">
                                                    <a:lumMod val="50000"/>
                                                  </a:schemeClr>
                                                </a:solidFill>
                                                <a:latin typeface="Cambria Math" panose="02040503050406030204" pitchFamily="18" charset="0"/>
                                              </a:rPr>
                                              <m:t>𝑘</m:t>
                                            </m:r>
                                          </m:e>
                                          <m:sub>
                                            <m:r>
                                              <a:rPr lang="en-US" altLang="zh-CN" sz="2000" b="0" i="1" smtClean="0">
                                                <a:solidFill>
                                                  <a:schemeClr val="accent6">
                                                    <a:lumMod val="50000"/>
                                                  </a:schemeClr>
                                                </a:solidFill>
                                                <a:latin typeface="Cambria Math" panose="02040503050406030204" pitchFamily="18" charset="0"/>
                                              </a:rPr>
                                              <m:t>𝑧</m:t>
                                            </m:r>
                                            <m:r>
                                              <a:rPr lang="en-US" altLang="zh-CN" sz="2000" b="0" i="1" smtClean="0">
                                                <a:solidFill>
                                                  <a:schemeClr val="accent6">
                                                    <a:lumMod val="50000"/>
                                                  </a:schemeClr>
                                                </a:solidFill>
                                                <a:latin typeface="Cambria Math" panose="02040503050406030204" pitchFamily="18" charset="0"/>
                                              </a:rPr>
                                              <m:t>,1</m:t>
                                            </m:r>
                                          </m:sub>
                                        </m:sSub>
                                      </m:e>
                                    </m:d>
                                  </m:e>
                                </m:d>
                                <m:r>
                                  <a:rPr lang="en-US" altLang="zh-CN" sz="2000" b="0" i="1" smtClean="0">
                                    <a:latin typeface="Cambria Math" panose="02040503050406030204" pitchFamily="18" charset="0"/>
                                  </a:rPr>
                                  <m:t>)</m:t>
                                </m:r>
                              </m:oMath>
                            </m:oMathPara>
                          </a14:m>
                          <a:endParaRPr lang="zh-CN" altLang="en-US" sz="2000" dirty="0"/>
                        </a:p>
                      </a:txBody>
                      <a:tcPr/>
                    </a:tc>
                    <a:extLst>
                      <a:ext uri="{0D108BD9-81ED-4DB2-BD59-A6C34878D82A}">
                        <a16:rowId xmlns:a16="http://schemas.microsoft.com/office/drawing/2014/main" val="2453687539"/>
                      </a:ext>
                    </a:extLst>
                  </a:tr>
                </a:tbl>
              </a:graphicData>
            </a:graphic>
          </p:graphicFrame>
        </mc:Choice>
        <mc:Fallback xmlns="">
          <p:graphicFrame>
            <p:nvGraphicFramePr>
              <p:cNvPr id="4" name="表格 4">
                <a:extLst>
                  <a:ext uri="{FF2B5EF4-FFF2-40B4-BE49-F238E27FC236}">
                    <a16:creationId xmlns:a16="http://schemas.microsoft.com/office/drawing/2014/main" id="{6943E56A-DF9C-5084-BEC6-FD2D044766D6}"/>
                  </a:ext>
                </a:extLst>
              </p:cNvPr>
              <p:cNvGraphicFramePr>
                <a:graphicFrameLocks noGrp="1"/>
              </p:cNvGraphicFramePr>
              <p:nvPr>
                <p:extLst>
                  <p:ext uri="{D42A27DB-BD31-4B8C-83A1-F6EECF244321}">
                    <p14:modId xmlns:p14="http://schemas.microsoft.com/office/powerpoint/2010/main" val="2623225416"/>
                  </p:ext>
                </p:extLst>
              </p:nvPr>
            </p:nvGraphicFramePr>
            <p:xfrm>
              <a:off x="3207451" y="2471363"/>
              <a:ext cx="5777097" cy="2678861"/>
            </p:xfrm>
            <a:graphic>
              <a:graphicData uri="http://schemas.openxmlformats.org/drawingml/2006/table">
                <a:tbl>
                  <a:tblPr firstRow="1" bandRow="1">
                    <a:tableStyleId>{5940675A-B579-460E-94D1-54222C63F5DA}</a:tableStyleId>
                  </a:tblPr>
                  <a:tblGrid>
                    <a:gridCol w="794936">
                      <a:extLst>
                        <a:ext uri="{9D8B030D-6E8A-4147-A177-3AD203B41FA5}">
                          <a16:colId xmlns:a16="http://schemas.microsoft.com/office/drawing/2014/main" val="720490929"/>
                        </a:ext>
                      </a:extLst>
                    </a:gridCol>
                    <a:gridCol w="803915">
                      <a:extLst>
                        <a:ext uri="{9D8B030D-6E8A-4147-A177-3AD203B41FA5}">
                          <a16:colId xmlns:a16="http://schemas.microsoft.com/office/drawing/2014/main" val="349329217"/>
                        </a:ext>
                      </a:extLst>
                    </a:gridCol>
                    <a:gridCol w="4178246">
                      <a:extLst>
                        <a:ext uri="{9D8B030D-6E8A-4147-A177-3AD203B41FA5}">
                          <a16:colId xmlns:a16="http://schemas.microsoft.com/office/drawing/2014/main" val="791839648"/>
                        </a:ext>
                      </a:extLst>
                    </a:gridCol>
                  </a:tblGrid>
                  <a:tr h="434915">
                    <a:tc>
                      <a:txBody>
                        <a:bodyPr/>
                        <a:lstStyle/>
                        <a:p>
                          <a:endParaRPr lang="zh-CN"/>
                        </a:p>
                      </a:txBody>
                      <a:tcPr>
                        <a:blipFill>
                          <a:blip r:embed="rId4"/>
                          <a:stretch>
                            <a:fillRect l="-769" t="-1408" r="-630769" b="-522535"/>
                          </a:stretch>
                        </a:blipFill>
                      </a:tcPr>
                    </a:tc>
                    <a:tc>
                      <a:txBody>
                        <a:bodyPr/>
                        <a:lstStyle/>
                        <a:p>
                          <a:endParaRPr lang="zh-CN"/>
                        </a:p>
                      </a:txBody>
                      <a:tcPr>
                        <a:blipFill>
                          <a:blip r:embed="rId4"/>
                          <a:stretch>
                            <a:fillRect l="-99242" t="-1408" r="-521212" b="-522535"/>
                          </a:stretch>
                        </a:blipFill>
                      </a:tcPr>
                    </a:tc>
                    <a:tc>
                      <a:txBody>
                        <a:bodyPr/>
                        <a:lstStyle/>
                        <a:p>
                          <a:endParaRPr lang="zh-CN"/>
                        </a:p>
                      </a:txBody>
                      <a:tcPr>
                        <a:blipFill>
                          <a:blip r:embed="rId4"/>
                          <a:stretch>
                            <a:fillRect l="-38338" t="-1408" r="-292" b="-522535"/>
                          </a:stretch>
                        </a:blipFill>
                      </a:tcPr>
                    </a:tc>
                    <a:extLst>
                      <a:ext uri="{0D108BD9-81ED-4DB2-BD59-A6C34878D82A}">
                        <a16:rowId xmlns:a16="http://schemas.microsoft.com/office/drawing/2014/main" val="858884751"/>
                      </a:ext>
                    </a:extLst>
                  </a:tr>
                  <a:tr h="601074">
                    <a:tc>
                      <a:txBody>
                        <a:bodyPr/>
                        <a:lstStyle/>
                        <a:p>
                          <a:endParaRPr lang="zh-CN"/>
                        </a:p>
                      </a:txBody>
                      <a:tcPr>
                        <a:blipFill>
                          <a:blip r:embed="rId4"/>
                          <a:stretch>
                            <a:fillRect l="-769" t="-72727" r="-630769" b="-274747"/>
                          </a:stretch>
                        </a:blipFill>
                      </a:tcPr>
                    </a:tc>
                    <a:tc>
                      <a:txBody>
                        <a:bodyPr/>
                        <a:lstStyle/>
                        <a:p>
                          <a:endParaRPr lang="zh-CN"/>
                        </a:p>
                      </a:txBody>
                      <a:tcPr>
                        <a:blipFill>
                          <a:blip r:embed="rId4"/>
                          <a:stretch>
                            <a:fillRect l="-99242" t="-72727" r="-521212" b="-274747"/>
                          </a:stretch>
                        </a:blipFill>
                      </a:tcPr>
                    </a:tc>
                    <a:tc>
                      <a:txBody>
                        <a:bodyPr/>
                        <a:lstStyle/>
                        <a:p>
                          <a:endParaRPr lang="zh-CN"/>
                        </a:p>
                      </a:txBody>
                      <a:tcPr>
                        <a:blipFill>
                          <a:blip r:embed="rId4"/>
                          <a:stretch>
                            <a:fillRect l="-38338" t="-72727" r="-292" b="-274747"/>
                          </a:stretch>
                        </a:blipFill>
                      </a:tcPr>
                    </a:tc>
                    <a:extLst>
                      <a:ext uri="{0D108BD9-81ED-4DB2-BD59-A6C34878D82A}">
                        <a16:rowId xmlns:a16="http://schemas.microsoft.com/office/drawing/2014/main" val="2542631854"/>
                      </a:ext>
                    </a:extLst>
                  </a:tr>
                  <a:tr h="547624">
                    <a:tc>
                      <a:txBody>
                        <a:bodyPr/>
                        <a:lstStyle/>
                        <a:p>
                          <a:endParaRPr lang="zh-CN"/>
                        </a:p>
                      </a:txBody>
                      <a:tcPr>
                        <a:blipFill>
                          <a:blip r:embed="rId4"/>
                          <a:stretch>
                            <a:fillRect l="-769" t="-190000" r="-630769" b="-202222"/>
                          </a:stretch>
                        </a:blipFill>
                      </a:tcPr>
                    </a:tc>
                    <a:tc>
                      <a:txBody>
                        <a:bodyPr/>
                        <a:lstStyle/>
                        <a:p>
                          <a:endParaRPr lang="zh-CN"/>
                        </a:p>
                      </a:txBody>
                      <a:tcPr>
                        <a:blipFill>
                          <a:blip r:embed="rId4"/>
                          <a:stretch>
                            <a:fillRect l="-99242" t="-190000" r="-521212" b="-202222"/>
                          </a:stretch>
                        </a:blipFill>
                      </a:tcPr>
                    </a:tc>
                    <a:tc>
                      <a:txBody>
                        <a:bodyPr/>
                        <a:lstStyle/>
                        <a:p>
                          <a:endParaRPr lang="zh-CN"/>
                        </a:p>
                      </a:txBody>
                      <a:tcPr>
                        <a:blipFill>
                          <a:blip r:embed="rId4"/>
                          <a:stretch>
                            <a:fillRect l="-38338" t="-190000" r="-292" b="-202222"/>
                          </a:stretch>
                        </a:blipFill>
                      </a:tcPr>
                    </a:tc>
                    <a:extLst>
                      <a:ext uri="{0D108BD9-81ED-4DB2-BD59-A6C34878D82A}">
                        <a16:rowId xmlns:a16="http://schemas.microsoft.com/office/drawing/2014/main" val="2419120691"/>
                      </a:ext>
                    </a:extLst>
                  </a:tr>
                  <a:tr h="547624">
                    <a:tc>
                      <a:txBody>
                        <a:bodyPr/>
                        <a:lstStyle/>
                        <a:p>
                          <a:endParaRPr lang="zh-CN"/>
                        </a:p>
                      </a:txBody>
                      <a:tcPr>
                        <a:blipFill>
                          <a:blip r:embed="rId4"/>
                          <a:stretch>
                            <a:fillRect l="-769" t="-290000" r="-630769" b="-102222"/>
                          </a:stretch>
                        </a:blipFill>
                      </a:tcPr>
                    </a:tc>
                    <a:tc>
                      <a:txBody>
                        <a:bodyPr/>
                        <a:lstStyle/>
                        <a:p>
                          <a:endParaRPr lang="zh-CN"/>
                        </a:p>
                      </a:txBody>
                      <a:tcPr>
                        <a:blipFill>
                          <a:blip r:embed="rId4"/>
                          <a:stretch>
                            <a:fillRect l="-99242" t="-290000" r="-521212" b="-102222"/>
                          </a:stretch>
                        </a:blipFill>
                      </a:tcPr>
                    </a:tc>
                    <a:tc>
                      <a:txBody>
                        <a:bodyPr/>
                        <a:lstStyle/>
                        <a:p>
                          <a:endParaRPr lang="zh-CN"/>
                        </a:p>
                      </a:txBody>
                      <a:tcPr>
                        <a:blipFill>
                          <a:blip r:embed="rId4"/>
                          <a:stretch>
                            <a:fillRect l="-38338" t="-290000" r="-292" b="-102222"/>
                          </a:stretch>
                        </a:blipFill>
                      </a:tcPr>
                    </a:tc>
                    <a:extLst>
                      <a:ext uri="{0D108BD9-81ED-4DB2-BD59-A6C34878D82A}">
                        <a16:rowId xmlns:a16="http://schemas.microsoft.com/office/drawing/2014/main" val="1235720797"/>
                      </a:ext>
                    </a:extLst>
                  </a:tr>
                  <a:tr h="547624">
                    <a:tc>
                      <a:txBody>
                        <a:bodyPr/>
                        <a:lstStyle/>
                        <a:p>
                          <a:endParaRPr lang="zh-CN"/>
                        </a:p>
                      </a:txBody>
                      <a:tcPr>
                        <a:blipFill>
                          <a:blip r:embed="rId4"/>
                          <a:stretch>
                            <a:fillRect l="-769" t="-390000" r="-630769" b="-2222"/>
                          </a:stretch>
                        </a:blipFill>
                      </a:tcPr>
                    </a:tc>
                    <a:tc>
                      <a:txBody>
                        <a:bodyPr/>
                        <a:lstStyle/>
                        <a:p>
                          <a:endParaRPr lang="zh-CN"/>
                        </a:p>
                      </a:txBody>
                      <a:tcPr>
                        <a:blipFill>
                          <a:blip r:embed="rId4"/>
                          <a:stretch>
                            <a:fillRect l="-99242" t="-390000" r="-521212" b="-2222"/>
                          </a:stretch>
                        </a:blipFill>
                      </a:tcPr>
                    </a:tc>
                    <a:tc>
                      <a:txBody>
                        <a:bodyPr/>
                        <a:lstStyle/>
                        <a:p>
                          <a:endParaRPr lang="zh-CN"/>
                        </a:p>
                      </a:txBody>
                      <a:tcPr>
                        <a:blipFill>
                          <a:blip r:embed="rId4"/>
                          <a:stretch>
                            <a:fillRect l="-38338" t="-390000" r="-292" b="-2222"/>
                          </a:stretch>
                        </a:blipFill>
                      </a:tcPr>
                    </a:tc>
                    <a:extLst>
                      <a:ext uri="{0D108BD9-81ED-4DB2-BD59-A6C34878D82A}">
                        <a16:rowId xmlns:a16="http://schemas.microsoft.com/office/drawing/2014/main" val="2453687539"/>
                      </a:ext>
                    </a:extLst>
                  </a:tr>
                </a:tbl>
              </a:graphicData>
            </a:graphic>
          </p:graphicFrame>
        </mc:Fallback>
      </mc:AlternateContent>
      <p:sp>
        <p:nvSpPr>
          <p:cNvPr id="5" name="矩形 4">
            <a:extLst>
              <a:ext uri="{FF2B5EF4-FFF2-40B4-BE49-F238E27FC236}">
                <a16:creationId xmlns:a16="http://schemas.microsoft.com/office/drawing/2014/main" id="{01FB0707-B0CB-E0F7-DBF6-51877ABC82F4}"/>
              </a:ext>
            </a:extLst>
          </p:cNvPr>
          <p:cNvSpPr/>
          <p:nvPr/>
        </p:nvSpPr>
        <p:spPr>
          <a:xfrm>
            <a:off x="7553325" y="3009900"/>
            <a:ext cx="447675" cy="352425"/>
          </a:xfrm>
          <a:prstGeom prst="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DD788A54-BDDE-0645-DCA7-B2E9E42E3C81}"/>
              </a:ext>
            </a:extLst>
          </p:cNvPr>
          <p:cNvCxnSpPr>
            <a:cxnSpLocks/>
          </p:cNvCxnSpPr>
          <p:nvPr/>
        </p:nvCxnSpPr>
        <p:spPr>
          <a:xfrm>
            <a:off x="8001000" y="3100388"/>
            <a:ext cx="1196542"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B40FCC4-3952-A91D-7ADE-60586348BC96}"/>
              </a:ext>
            </a:extLst>
          </p:cNvPr>
          <p:cNvSpPr txBox="1"/>
          <p:nvPr/>
        </p:nvSpPr>
        <p:spPr>
          <a:xfrm>
            <a:off x="9131838" y="2881870"/>
            <a:ext cx="1717137" cy="369332"/>
          </a:xfrm>
          <a:prstGeom prst="rect">
            <a:avLst/>
          </a:prstGeom>
          <a:noFill/>
        </p:spPr>
        <p:txBody>
          <a:bodyPr wrap="none" rtlCol="0">
            <a:spAutoFit/>
          </a:bodyPr>
          <a:lstStyle/>
          <a:p>
            <a:r>
              <a:rPr lang="en-US" altLang="zh-CN" dirty="0"/>
              <a:t>Possible output</a:t>
            </a:r>
            <a:endParaRPr lang="zh-CN" altLang="en-US" dirty="0"/>
          </a:p>
        </p:txBody>
      </p:sp>
      <p:sp>
        <p:nvSpPr>
          <p:cNvPr id="9" name="矩形 8">
            <a:extLst>
              <a:ext uri="{FF2B5EF4-FFF2-40B4-BE49-F238E27FC236}">
                <a16:creationId xmlns:a16="http://schemas.microsoft.com/office/drawing/2014/main" id="{6B8C9549-E504-A681-87AA-5403D41F1A7A}"/>
              </a:ext>
            </a:extLst>
          </p:cNvPr>
          <p:cNvSpPr/>
          <p:nvPr/>
        </p:nvSpPr>
        <p:spPr>
          <a:xfrm>
            <a:off x="5238750" y="2943225"/>
            <a:ext cx="3295650" cy="504825"/>
          </a:xfrm>
          <a:prstGeom prst="rect">
            <a:avLst/>
          </a:prstGeom>
          <a:noFill/>
          <a:ln w="28575">
            <a:solidFill>
              <a:srgbClr val="C0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28495C06-9962-F7F5-A60D-8E219FFB830C}"/>
              </a:ext>
            </a:extLst>
          </p:cNvPr>
          <p:cNvCxnSpPr>
            <a:cxnSpLocks/>
          </p:cNvCxnSpPr>
          <p:nvPr/>
        </p:nvCxnSpPr>
        <p:spPr>
          <a:xfrm>
            <a:off x="8534400" y="3376613"/>
            <a:ext cx="981075"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665C3C75-8AC3-B835-0DD1-A42E9ACDCD86}"/>
              </a:ext>
            </a:extLst>
          </p:cNvPr>
          <p:cNvSpPr txBox="1"/>
          <p:nvPr/>
        </p:nvSpPr>
        <p:spPr>
          <a:xfrm>
            <a:off x="9464790" y="3205162"/>
            <a:ext cx="1904689" cy="369332"/>
          </a:xfrm>
          <a:prstGeom prst="rect">
            <a:avLst/>
          </a:prstGeom>
          <a:noFill/>
        </p:spPr>
        <p:txBody>
          <a:bodyPr wrap="none" rtlCol="0">
            <a:spAutoFit/>
          </a:bodyPr>
          <a:lstStyle/>
          <a:p>
            <a:r>
              <a:rPr lang="en-US" altLang="zh-CN" dirty="0"/>
              <a:t>Encrypted output</a:t>
            </a:r>
            <a:endParaRPr lang="zh-CN" altLang="en-US" dirty="0"/>
          </a:p>
        </p:txBody>
      </p:sp>
    </p:spTree>
    <p:extLst>
      <p:ext uri="{BB962C8B-B14F-4D97-AF65-F5344CB8AC3E}">
        <p14:creationId xmlns:p14="http://schemas.microsoft.com/office/powerpoint/2010/main" val="327955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p:sp>
        <p:nvSpPr>
          <p:cNvPr id="3" name="内容占位符 2">
            <a:extLst>
              <a:ext uri="{FF2B5EF4-FFF2-40B4-BE49-F238E27FC236}">
                <a16:creationId xmlns:a16="http://schemas.microsoft.com/office/drawing/2014/main" id="{580925EA-0E7B-68F4-2FB7-5645378B6378}"/>
              </a:ext>
            </a:extLst>
          </p:cNvPr>
          <p:cNvSpPr>
            <a:spLocks noGrp="1"/>
          </p:cNvSpPr>
          <p:nvPr>
            <p:ph idx="1"/>
          </p:nvPr>
        </p:nvSpPr>
        <p:spPr/>
        <p:txBody>
          <a:bodyPr/>
          <a:lstStyle/>
          <a:p>
            <a:pPr marL="0" indent="0">
              <a:buNone/>
            </a:pPr>
            <a:r>
              <a:rPr lang="en-US" altLang="zh-CN" dirty="0"/>
              <a:t>	If only one party know the truth table, for the other party,  the evaluating of the circuit is encrypted. </a:t>
            </a:r>
          </a:p>
          <a:p>
            <a:pPr marL="0" indent="0">
              <a:buNone/>
            </a:pPr>
            <a:r>
              <a:rPr lang="en-US" altLang="zh-CN" dirty="0"/>
              <a:t>	So, if we let one party craft the circuit (define the truth table), let the other party evaluate it (calculate the output of gates), the</a:t>
            </a:r>
            <a:r>
              <a:rPr lang="zh-CN" altLang="en-US" dirty="0"/>
              <a:t> </a:t>
            </a:r>
            <a:r>
              <a:rPr lang="en-US" altLang="zh-CN" dirty="0"/>
              <a:t>process</a:t>
            </a:r>
            <a:r>
              <a:rPr lang="zh-CN" altLang="en-US" dirty="0"/>
              <a:t> </a:t>
            </a:r>
            <a:r>
              <a:rPr lang="en-US" altLang="zh-CN" dirty="0"/>
              <a:t>of</a:t>
            </a:r>
            <a:r>
              <a:rPr lang="zh-CN" altLang="en-US" dirty="0"/>
              <a:t> </a:t>
            </a:r>
            <a:r>
              <a:rPr lang="en-US" altLang="zh-CN" dirty="0"/>
              <a:t>evaluating is </a:t>
            </a:r>
            <a:r>
              <a:rPr lang="en-US" altLang="zh-CN" b="1" dirty="0"/>
              <a:t>garbled</a:t>
            </a:r>
            <a:r>
              <a:rPr lang="en-US" altLang="zh-CN" dirty="0"/>
              <a:t> for the evaluator. (Because he has no idea what is the function of the gate, nor other possible outputs.)</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1B24A9FA-7102-F32F-EA70-6AB715231B65}"/>
                  </a:ext>
                </a:extLst>
              </p:cNvPr>
              <p:cNvGraphicFramePr>
                <a:graphicFrameLocks noGrp="1"/>
              </p:cNvGraphicFramePr>
              <p:nvPr>
                <p:extLst>
                  <p:ext uri="{D42A27DB-BD31-4B8C-83A1-F6EECF244321}">
                    <p14:modId xmlns:p14="http://schemas.microsoft.com/office/powerpoint/2010/main" val="651825572"/>
                  </p:ext>
                </p:extLst>
              </p:nvPr>
            </p:nvGraphicFramePr>
            <p:xfrm>
              <a:off x="4390406" y="4459478"/>
              <a:ext cx="3411187" cy="1947672"/>
            </p:xfrm>
            <a:graphic>
              <a:graphicData uri="http://schemas.openxmlformats.org/drawingml/2006/table">
                <a:tbl>
                  <a:tblPr firstRow="1" bandRow="1">
                    <a:tableStyleId>{5940675A-B579-460E-94D1-54222C63F5DA}</a:tableStyleId>
                  </a:tblPr>
                  <a:tblGrid>
                    <a:gridCol w="469384">
                      <a:extLst>
                        <a:ext uri="{9D8B030D-6E8A-4147-A177-3AD203B41FA5}">
                          <a16:colId xmlns:a16="http://schemas.microsoft.com/office/drawing/2014/main" val="720490929"/>
                        </a:ext>
                      </a:extLst>
                    </a:gridCol>
                    <a:gridCol w="474686">
                      <a:extLst>
                        <a:ext uri="{9D8B030D-6E8A-4147-A177-3AD203B41FA5}">
                          <a16:colId xmlns:a16="http://schemas.microsoft.com/office/drawing/2014/main" val="349329217"/>
                        </a:ext>
                      </a:extLst>
                    </a:gridCol>
                    <a:gridCol w="2467117">
                      <a:extLst>
                        <a:ext uri="{9D8B030D-6E8A-4147-A177-3AD203B41FA5}">
                          <a16:colId xmlns:a16="http://schemas.microsoft.com/office/drawing/2014/main" val="791839648"/>
                        </a:ext>
                      </a:extLst>
                    </a:gridCol>
                  </a:tblGrid>
                  <a:tr h="256107">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𝑥</m:t>
                                </m:r>
                              </m:oMath>
                            </m:oMathPara>
                          </a14:m>
                          <a:endParaRPr lang="zh-CN" altLang="en-US" sz="1400" dirty="0">
                            <a:solidFill>
                              <a:schemeClr val="bg1"/>
                            </a:solidFill>
                          </a:endParaRPr>
                        </a:p>
                      </a:txBody>
                      <a:tcPr>
                        <a:solidFill>
                          <a:schemeClr val="tx1">
                            <a:lumMod val="95000"/>
                            <a:lumOff val="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𝑦</m:t>
                                </m:r>
                              </m:oMath>
                            </m:oMathPara>
                          </a14:m>
                          <a:endParaRPr lang="zh-CN" altLang="en-US" sz="1400" dirty="0">
                            <a:solidFill>
                              <a:schemeClr val="bg1"/>
                            </a:solidFill>
                          </a:endParaRPr>
                        </a:p>
                      </a:txBody>
                      <a:tcPr>
                        <a:solidFill>
                          <a:schemeClr val="tx1">
                            <a:lumMod val="95000"/>
                            <a:lumOff val="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𝑧</m:t>
                                </m:r>
                              </m:oMath>
                            </m:oMathPara>
                          </a14:m>
                          <a:endParaRPr lang="zh-CN" altLang="en-US" sz="1400" dirty="0">
                            <a:solidFill>
                              <a:schemeClr val="bg1"/>
                            </a:solidFill>
                          </a:endParaRPr>
                        </a:p>
                      </a:txBody>
                      <a:tcPr>
                        <a:solidFill>
                          <a:schemeClr val="tx1">
                            <a:lumMod val="95000"/>
                            <a:lumOff val="5000"/>
                          </a:schemeClr>
                        </a:solidFill>
                      </a:tcPr>
                    </a:tc>
                    <a:extLst>
                      <a:ext uri="{0D108BD9-81ED-4DB2-BD59-A6C34878D82A}">
                        <a16:rowId xmlns:a16="http://schemas.microsoft.com/office/drawing/2014/main" val="858884751"/>
                      </a:ext>
                    </a:extLst>
                  </a:tr>
                  <a:tr h="345104">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solidFill>
                                          <a:srgbClr val="C00000"/>
                                        </a:solidFill>
                                        <a:latin typeface="Cambria Math" panose="02040503050406030204" pitchFamily="18" charset="0"/>
                                      </a:rPr>
                                    </m:ctrlPr>
                                  </m:sSubPr>
                                  <m:e>
                                    <m:r>
                                      <a:rPr lang="en-US" altLang="zh-CN" sz="1400" b="0" i="1" smtClean="0">
                                        <a:solidFill>
                                          <a:srgbClr val="C00000"/>
                                        </a:solidFill>
                                        <a:latin typeface="Cambria Math" panose="02040503050406030204" pitchFamily="18" charset="0"/>
                                      </a:rPr>
                                      <m:t>𝑘</m:t>
                                    </m:r>
                                  </m:e>
                                  <m:sub>
                                    <m:r>
                                      <a:rPr lang="en-US" altLang="zh-CN" sz="1400" b="0" i="1" smtClean="0">
                                        <a:solidFill>
                                          <a:srgbClr val="C00000"/>
                                        </a:solidFill>
                                        <a:latin typeface="Cambria Math" panose="02040503050406030204" pitchFamily="18" charset="0"/>
                                      </a:rPr>
                                      <m:t>𝑥</m:t>
                                    </m:r>
                                    <m:r>
                                      <a:rPr lang="en-US" altLang="zh-CN" sz="1400" b="0" i="1" smtClean="0">
                                        <a:solidFill>
                                          <a:srgbClr val="C00000"/>
                                        </a:solidFill>
                                        <a:latin typeface="Cambria Math" panose="02040503050406030204" pitchFamily="18" charset="0"/>
                                      </a:rPr>
                                      <m:t>,0</m:t>
                                    </m:r>
                                  </m:sub>
                                </m:sSub>
                              </m:oMath>
                            </m:oMathPara>
                          </a14:m>
                          <a:endParaRPr lang="zh-CN" altLang="en-US" sz="1400" dirty="0">
                            <a:solidFill>
                              <a:srgbClr val="C0000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solidFill>
                                          <a:srgbClr val="00B0F0"/>
                                        </a:solidFill>
                                        <a:latin typeface="Cambria Math" panose="02040503050406030204" pitchFamily="18" charset="0"/>
                                      </a:rPr>
                                    </m:ctrlPr>
                                  </m:sSubPr>
                                  <m:e>
                                    <m:r>
                                      <a:rPr lang="en-US" altLang="zh-CN" sz="1400" b="0" i="1" smtClean="0">
                                        <a:solidFill>
                                          <a:srgbClr val="00B0F0"/>
                                        </a:solidFill>
                                        <a:latin typeface="Cambria Math" panose="02040503050406030204" pitchFamily="18" charset="0"/>
                                      </a:rPr>
                                      <m:t>𝑘</m:t>
                                    </m:r>
                                  </m:e>
                                  <m:sub>
                                    <m:r>
                                      <a:rPr lang="en-US" altLang="zh-CN" sz="1400" b="0" i="1" smtClean="0">
                                        <a:solidFill>
                                          <a:srgbClr val="00B0F0"/>
                                        </a:solidFill>
                                        <a:latin typeface="Cambria Math" panose="02040503050406030204" pitchFamily="18" charset="0"/>
                                      </a:rPr>
                                      <m:t>𝑦</m:t>
                                    </m:r>
                                    <m:r>
                                      <a:rPr lang="en-US" altLang="zh-CN" sz="1400" b="0" i="1" smtClean="0">
                                        <a:solidFill>
                                          <a:srgbClr val="00B0F0"/>
                                        </a:solidFill>
                                        <a:latin typeface="Cambria Math" panose="02040503050406030204" pitchFamily="18" charset="0"/>
                                      </a:rPr>
                                      <m:t>,0</m:t>
                                    </m:r>
                                  </m:sub>
                                </m:sSub>
                              </m:oMath>
                            </m:oMathPara>
                          </a14:m>
                          <a:endParaRPr lang="zh-CN" altLang="en-US" sz="1400" dirty="0">
                            <a:solidFill>
                              <a:srgbClr val="0070C0"/>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𝐸𝑛𝑐</m:t>
                                </m:r>
                                <m:r>
                                  <a:rPr lang="en-US" altLang="zh-CN" sz="1400" b="0" i="1" smtClean="0">
                                    <a:latin typeface="Cambria Math" panose="02040503050406030204" pitchFamily="18" charset="0"/>
                                  </a:rPr>
                                  <m:t>(</m:t>
                                </m:r>
                                <m:sSub>
                                  <m:sSubPr>
                                    <m:ctrlPr>
                                      <a:rPr lang="en-US" altLang="zh-CN" sz="1400" b="0" i="1" smtClean="0">
                                        <a:solidFill>
                                          <a:srgbClr val="C00000"/>
                                        </a:solidFill>
                                        <a:latin typeface="Cambria Math" panose="02040503050406030204" pitchFamily="18" charset="0"/>
                                      </a:rPr>
                                    </m:ctrlPr>
                                  </m:sSubPr>
                                  <m:e>
                                    <m:r>
                                      <a:rPr lang="en-US" altLang="zh-CN" sz="1400" b="0" i="1" smtClean="0">
                                        <a:solidFill>
                                          <a:srgbClr val="C00000"/>
                                        </a:solidFill>
                                        <a:latin typeface="Cambria Math" panose="02040503050406030204" pitchFamily="18" charset="0"/>
                                      </a:rPr>
                                      <m:t>𝑘</m:t>
                                    </m:r>
                                  </m:e>
                                  <m:sub>
                                    <m:r>
                                      <a:rPr lang="en-US" altLang="zh-CN" sz="1400" b="0" i="1" smtClean="0">
                                        <a:solidFill>
                                          <a:srgbClr val="C00000"/>
                                        </a:solidFill>
                                        <a:latin typeface="Cambria Math" panose="02040503050406030204" pitchFamily="18" charset="0"/>
                                      </a:rPr>
                                      <m:t>𝑥</m:t>
                                    </m:r>
                                    <m:r>
                                      <a:rPr lang="en-US" altLang="zh-CN" sz="1400" b="0" i="1" smtClean="0">
                                        <a:solidFill>
                                          <a:srgbClr val="C00000"/>
                                        </a:solidFill>
                                        <a:latin typeface="Cambria Math" panose="02040503050406030204" pitchFamily="18" charset="0"/>
                                      </a:rPr>
                                      <m:t>,0</m:t>
                                    </m:r>
                                  </m:sub>
                                </m:sSub>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𝐸𝑛𝑐</m:t>
                                    </m:r>
                                    <m:d>
                                      <m:dPr>
                                        <m:ctrlPr>
                                          <a:rPr lang="en-US" altLang="zh-CN" sz="1400" b="0" i="1" smtClean="0">
                                            <a:latin typeface="Cambria Math" panose="02040503050406030204" pitchFamily="18" charset="0"/>
                                          </a:rPr>
                                        </m:ctrlPr>
                                      </m:dPr>
                                      <m:e>
                                        <m:sSub>
                                          <m:sSubPr>
                                            <m:ctrlPr>
                                              <a:rPr lang="en-US" altLang="zh-CN" sz="1400" b="0" i="1" smtClean="0">
                                                <a:solidFill>
                                                  <a:srgbClr val="00B0F0"/>
                                                </a:solidFill>
                                                <a:latin typeface="Cambria Math" panose="02040503050406030204" pitchFamily="18" charset="0"/>
                                              </a:rPr>
                                            </m:ctrlPr>
                                          </m:sSubPr>
                                          <m:e>
                                            <m:r>
                                              <a:rPr lang="en-US" altLang="zh-CN" sz="1400" b="0" i="1" smtClean="0">
                                                <a:solidFill>
                                                  <a:srgbClr val="00B0F0"/>
                                                </a:solidFill>
                                                <a:latin typeface="Cambria Math" panose="02040503050406030204" pitchFamily="18" charset="0"/>
                                              </a:rPr>
                                              <m:t>𝑘</m:t>
                                            </m:r>
                                          </m:e>
                                          <m:sub>
                                            <m:r>
                                              <a:rPr lang="en-US" altLang="zh-CN" sz="1400" b="0" i="1" smtClean="0">
                                                <a:solidFill>
                                                  <a:srgbClr val="00B0F0"/>
                                                </a:solidFill>
                                                <a:latin typeface="Cambria Math" panose="02040503050406030204" pitchFamily="18" charset="0"/>
                                              </a:rPr>
                                              <m:t>𝑦</m:t>
                                            </m:r>
                                            <m:r>
                                              <a:rPr lang="en-US" altLang="zh-CN" sz="1400" b="0" i="1" smtClean="0">
                                                <a:solidFill>
                                                  <a:srgbClr val="00B0F0"/>
                                                </a:solidFill>
                                                <a:latin typeface="Cambria Math" panose="02040503050406030204" pitchFamily="18" charset="0"/>
                                              </a:rPr>
                                              <m:t>,0</m:t>
                                            </m:r>
                                          </m:sub>
                                        </m:sSub>
                                        <m:r>
                                          <a:rPr lang="en-US" altLang="zh-CN" sz="1400" b="0" i="1" smtClean="0">
                                            <a:latin typeface="Cambria Math" panose="02040503050406030204" pitchFamily="18" charset="0"/>
                                          </a:rPr>
                                          <m:t>,</m:t>
                                        </m:r>
                                        <m:sSub>
                                          <m:sSubPr>
                                            <m:ctrlPr>
                                              <a:rPr lang="en-US" altLang="zh-CN" sz="1400" b="0" i="1" smtClean="0">
                                                <a:solidFill>
                                                  <a:schemeClr val="accent6">
                                                    <a:lumMod val="75000"/>
                                                  </a:schemeClr>
                                                </a:solidFill>
                                                <a:latin typeface="Cambria Math" panose="02040503050406030204" pitchFamily="18" charset="0"/>
                                              </a:rPr>
                                            </m:ctrlPr>
                                          </m:sSubPr>
                                          <m:e>
                                            <m:r>
                                              <a:rPr lang="en-US" altLang="zh-CN" sz="1400" b="0" i="1" smtClean="0">
                                                <a:solidFill>
                                                  <a:schemeClr val="accent6">
                                                    <a:lumMod val="75000"/>
                                                  </a:schemeClr>
                                                </a:solidFill>
                                                <a:latin typeface="Cambria Math" panose="02040503050406030204" pitchFamily="18" charset="0"/>
                                              </a:rPr>
                                              <m:t>𝑘</m:t>
                                            </m:r>
                                          </m:e>
                                          <m:sub>
                                            <m:r>
                                              <a:rPr lang="en-US" altLang="zh-CN" sz="1400" b="0" i="1" smtClean="0">
                                                <a:solidFill>
                                                  <a:schemeClr val="accent6">
                                                    <a:lumMod val="75000"/>
                                                  </a:schemeClr>
                                                </a:solidFill>
                                                <a:latin typeface="Cambria Math" panose="02040503050406030204" pitchFamily="18" charset="0"/>
                                              </a:rPr>
                                              <m:t>𝑧</m:t>
                                            </m:r>
                                            <m:r>
                                              <a:rPr lang="en-US" altLang="zh-CN" sz="1400" b="0" i="1" smtClean="0">
                                                <a:solidFill>
                                                  <a:schemeClr val="accent6">
                                                    <a:lumMod val="75000"/>
                                                  </a:schemeClr>
                                                </a:solidFill>
                                                <a:latin typeface="Cambria Math" panose="02040503050406030204" pitchFamily="18" charset="0"/>
                                              </a:rPr>
                                              <m:t>,0</m:t>
                                            </m:r>
                                          </m:sub>
                                        </m:sSub>
                                      </m:e>
                                    </m:d>
                                  </m:e>
                                </m:d>
                                <m:r>
                                  <a:rPr lang="en-US" altLang="zh-CN" sz="1400" b="0" i="1" smtClean="0">
                                    <a:latin typeface="Cambria Math" panose="02040503050406030204" pitchFamily="18" charset="0"/>
                                  </a:rPr>
                                  <m:t>)</m:t>
                                </m:r>
                              </m:oMath>
                            </m:oMathPara>
                          </a14:m>
                          <a:endParaRPr lang="zh-CN" altLang="en-US" sz="1400" dirty="0"/>
                        </a:p>
                      </a:txBody>
                      <a:tcPr/>
                    </a:tc>
                    <a:extLst>
                      <a:ext uri="{0D108BD9-81ED-4DB2-BD59-A6C34878D82A}">
                        <a16:rowId xmlns:a16="http://schemas.microsoft.com/office/drawing/2014/main" val="2542631854"/>
                      </a:ext>
                    </a:extLst>
                  </a:tr>
                  <a:tr h="345104">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solidFill>
                                          <a:srgbClr val="C00000"/>
                                        </a:solidFill>
                                        <a:latin typeface="Cambria Math" panose="02040503050406030204" pitchFamily="18" charset="0"/>
                                      </a:rPr>
                                    </m:ctrlPr>
                                  </m:sSubPr>
                                  <m:e>
                                    <m:r>
                                      <a:rPr lang="en-US" altLang="zh-CN" sz="1400" b="0" i="1" smtClean="0">
                                        <a:solidFill>
                                          <a:srgbClr val="C00000"/>
                                        </a:solidFill>
                                        <a:latin typeface="Cambria Math" panose="02040503050406030204" pitchFamily="18" charset="0"/>
                                      </a:rPr>
                                      <m:t>𝑘</m:t>
                                    </m:r>
                                  </m:e>
                                  <m:sub>
                                    <m:r>
                                      <a:rPr lang="en-US" altLang="zh-CN" sz="1400" b="0" i="1" smtClean="0">
                                        <a:solidFill>
                                          <a:srgbClr val="C00000"/>
                                        </a:solidFill>
                                        <a:latin typeface="Cambria Math" panose="02040503050406030204" pitchFamily="18" charset="0"/>
                                      </a:rPr>
                                      <m:t>𝑥</m:t>
                                    </m:r>
                                    <m:r>
                                      <a:rPr lang="en-US" altLang="zh-CN" sz="1400" b="0" i="1" smtClean="0">
                                        <a:solidFill>
                                          <a:srgbClr val="C00000"/>
                                        </a:solidFill>
                                        <a:latin typeface="Cambria Math" panose="02040503050406030204" pitchFamily="18" charset="0"/>
                                      </a:rPr>
                                      <m:t>,0</m:t>
                                    </m:r>
                                  </m:sub>
                                </m:sSub>
                              </m:oMath>
                            </m:oMathPara>
                          </a14:m>
                          <a:endParaRPr lang="zh-CN" altLang="en-US" sz="1400" dirty="0">
                            <a:solidFill>
                              <a:srgbClr val="C0000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solidFill>
                                          <a:srgbClr val="0070C0"/>
                                        </a:solidFill>
                                        <a:latin typeface="Cambria Math" panose="02040503050406030204" pitchFamily="18" charset="0"/>
                                      </a:rPr>
                                    </m:ctrlPr>
                                  </m:sSubPr>
                                  <m:e>
                                    <m:r>
                                      <a:rPr lang="en-US" altLang="zh-CN" sz="1400" b="0" i="1" smtClean="0">
                                        <a:solidFill>
                                          <a:srgbClr val="0070C0"/>
                                        </a:solidFill>
                                        <a:latin typeface="Cambria Math" panose="02040503050406030204" pitchFamily="18" charset="0"/>
                                      </a:rPr>
                                      <m:t>𝑘</m:t>
                                    </m:r>
                                  </m:e>
                                  <m:sub>
                                    <m:r>
                                      <a:rPr lang="en-US" altLang="zh-CN" sz="1400" b="0" i="1" smtClean="0">
                                        <a:solidFill>
                                          <a:srgbClr val="0070C0"/>
                                        </a:solidFill>
                                        <a:latin typeface="Cambria Math" panose="02040503050406030204" pitchFamily="18" charset="0"/>
                                      </a:rPr>
                                      <m:t>𝑦</m:t>
                                    </m:r>
                                    <m:r>
                                      <a:rPr lang="en-US" altLang="zh-CN" sz="1400" b="0" i="1" smtClean="0">
                                        <a:solidFill>
                                          <a:srgbClr val="0070C0"/>
                                        </a:solidFill>
                                        <a:latin typeface="Cambria Math" panose="02040503050406030204" pitchFamily="18" charset="0"/>
                                      </a:rPr>
                                      <m:t>,1</m:t>
                                    </m:r>
                                  </m:sub>
                                </m:sSub>
                              </m:oMath>
                            </m:oMathPara>
                          </a14:m>
                          <a:endParaRPr lang="zh-CN" altLang="en-US" sz="1400" dirty="0">
                            <a:solidFill>
                              <a:srgbClr val="0070C0"/>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𝐸𝑛𝑐</m:t>
                                </m:r>
                                <m:r>
                                  <a:rPr lang="en-US" altLang="zh-CN" sz="1400" b="0" i="1" smtClean="0">
                                    <a:latin typeface="Cambria Math" panose="02040503050406030204" pitchFamily="18" charset="0"/>
                                  </a:rPr>
                                  <m:t>(</m:t>
                                </m:r>
                                <m:sSub>
                                  <m:sSubPr>
                                    <m:ctrlPr>
                                      <a:rPr lang="en-US" altLang="zh-CN" sz="1400" b="0" i="1" smtClean="0">
                                        <a:solidFill>
                                          <a:srgbClr val="C00000"/>
                                        </a:solidFill>
                                        <a:latin typeface="Cambria Math" panose="02040503050406030204" pitchFamily="18" charset="0"/>
                                      </a:rPr>
                                    </m:ctrlPr>
                                  </m:sSubPr>
                                  <m:e>
                                    <m:r>
                                      <a:rPr lang="en-US" altLang="zh-CN" sz="1400" b="0" i="1" smtClean="0">
                                        <a:solidFill>
                                          <a:srgbClr val="C00000"/>
                                        </a:solidFill>
                                        <a:latin typeface="Cambria Math" panose="02040503050406030204" pitchFamily="18" charset="0"/>
                                      </a:rPr>
                                      <m:t>𝑘</m:t>
                                    </m:r>
                                  </m:e>
                                  <m:sub>
                                    <m:r>
                                      <a:rPr lang="en-US" altLang="zh-CN" sz="1400" b="0" i="1" smtClean="0">
                                        <a:solidFill>
                                          <a:srgbClr val="C00000"/>
                                        </a:solidFill>
                                        <a:latin typeface="Cambria Math" panose="02040503050406030204" pitchFamily="18" charset="0"/>
                                      </a:rPr>
                                      <m:t>𝑥</m:t>
                                    </m:r>
                                    <m:r>
                                      <a:rPr lang="en-US" altLang="zh-CN" sz="1400" b="0" i="1" smtClean="0">
                                        <a:solidFill>
                                          <a:srgbClr val="C00000"/>
                                        </a:solidFill>
                                        <a:latin typeface="Cambria Math" panose="02040503050406030204" pitchFamily="18" charset="0"/>
                                      </a:rPr>
                                      <m:t>,0</m:t>
                                    </m:r>
                                  </m:sub>
                                </m:sSub>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𝐸𝑛𝑐</m:t>
                                    </m:r>
                                    <m:d>
                                      <m:dPr>
                                        <m:ctrlPr>
                                          <a:rPr lang="en-US" altLang="zh-CN" sz="1400" b="0" i="1" smtClean="0">
                                            <a:latin typeface="Cambria Math" panose="02040503050406030204" pitchFamily="18" charset="0"/>
                                          </a:rPr>
                                        </m:ctrlPr>
                                      </m:dPr>
                                      <m:e>
                                        <m:sSub>
                                          <m:sSubPr>
                                            <m:ctrlPr>
                                              <a:rPr lang="en-US" altLang="zh-CN" sz="1400" b="0" i="1" smtClean="0">
                                                <a:solidFill>
                                                  <a:srgbClr val="0070C0"/>
                                                </a:solidFill>
                                                <a:latin typeface="Cambria Math" panose="02040503050406030204" pitchFamily="18" charset="0"/>
                                              </a:rPr>
                                            </m:ctrlPr>
                                          </m:sSubPr>
                                          <m:e>
                                            <m:r>
                                              <a:rPr lang="en-US" altLang="zh-CN" sz="1400" b="0" i="1" smtClean="0">
                                                <a:solidFill>
                                                  <a:srgbClr val="0070C0"/>
                                                </a:solidFill>
                                                <a:latin typeface="Cambria Math" panose="02040503050406030204" pitchFamily="18" charset="0"/>
                                              </a:rPr>
                                              <m:t>𝑘</m:t>
                                            </m:r>
                                          </m:e>
                                          <m:sub>
                                            <m:r>
                                              <a:rPr lang="en-US" altLang="zh-CN" sz="1400" b="0" i="1" smtClean="0">
                                                <a:solidFill>
                                                  <a:srgbClr val="0070C0"/>
                                                </a:solidFill>
                                                <a:latin typeface="Cambria Math" panose="02040503050406030204" pitchFamily="18" charset="0"/>
                                              </a:rPr>
                                              <m:t>𝑦</m:t>
                                            </m:r>
                                            <m:r>
                                              <a:rPr lang="en-US" altLang="zh-CN" sz="1400" b="0" i="1" smtClean="0">
                                                <a:solidFill>
                                                  <a:srgbClr val="0070C0"/>
                                                </a:solidFill>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b="0" i="1" smtClean="0">
                                                <a:solidFill>
                                                  <a:schemeClr val="accent6">
                                                    <a:lumMod val="75000"/>
                                                  </a:schemeClr>
                                                </a:solidFill>
                                                <a:latin typeface="Cambria Math" panose="02040503050406030204" pitchFamily="18" charset="0"/>
                                              </a:rPr>
                                            </m:ctrlPr>
                                          </m:sSubPr>
                                          <m:e>
                                            <m:r>
                                              <a:rPr lang="en-US" altLang="zh-CN" sz="1400" b="0" i="1" smtClean="0">
                                                <a:solidFill>
                                                  <a:schemeClr val="accent6">
                                                    <a:lumMod val="75000"/>
                                                  </a:schemeClr>
                                                </a:solidFill>
                                                <a:latin typeface="Cambria Math" panose="02040503050406030204" pitchFamily="18" charset="0"/>
                                              </a:rPr>
                                              <m:t>𝑘</m:t>
                                            </m:r>
                                          </m:e>
                                          <m:sub>
                                            <m:r>
                                              <a:rPr lang="en-US" altLang="zh-CN" sz="1400" b="0" i="1" smtClean="0">
                                                <a:solidFill>
                                                  <a:schemeClr val="accent6">
                                                    <a:lumMod val="75000"/>
                                                  </a:schemeClr>
                                                </a:solidFill>
                                                <a:latin typeface="Cambria Math" panose="02040503050406030204" pitchFamily="18" charset="0"/>
                                              </a:rPr>
                                              <m:t>𝑧</m:t>
                                            </m:r>
                                            <m:r>
                                              <a:rPr lang="en-US" altLang="zh-CN" sz="1400" b="0" i="1" smtClean="0">
                                                <a:solidFill>
                                                  <a:schemeClr val="accent6">
                                                    <a:lumMod val="75000"/>
                                                  </a:schemeClr>
                                                </a:solidFill>
                                                <a:latin typeface="Cambria Math" panose="02040503050406030204" pitchFamily="18" charset="0"/>
                                              </a:rPr>
                                              <m:t>,0</m:t>
                                            </m:r>
                                          </m:sub>
                                        </m:sSub>
                                      </m:e>
                                    </m:d>
                                  </m:e>
                                </m:d>
                                <m:r>
                                  <a:rPr lang="en-US" altLang="zh-CN" sz="1400" b="0" i="1" smtClean="0">
                                    <a:latin typeface="Cambria Math" panose="02040503050406030204" pitchFamily="18" charset="0"/>
                                  </a:rPr>
                                  <m:t>)</m:t>
                                </m:r>
                              </m:oMath>
                            </m:oMathPara>
                          </a14:m>
                          <a:endParaRPr lang="zh-CN" altLang="en-US" sz="1400" dirty="0"/>
                        </a:p>
                      </a:txBody>
                      <a:tcPr/>
                    </a:tc>
                    <a:extLst>
                      <a:ext uri="{0D108BD9-81ED-4DB2-BD59-A6C34878D82A}">
                        <a16:rowId xmlns:a16="http://schemas.microsoft.com/office/drawing/2014/main" val="2419120691"/>
                      </a:ext>
                    </a:extLst>
                  </a:tr>
                  <a:tr h="345104">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solidFill>
                                          <a:srgbClr val="FF0000"/>
                                        </a:solidFill>
                                        <a:latin typeface="Cambria Math" panose="02040503050406030204" pitchFamily="18" charset="0"/>
                                      </a:rPr>
                                    </m:ctrlPr>
                                  </m:sSubPr>
                                  <m:e>
                                    <m:r>
                                      <a:rPr lang="en-US" altLang="zh-CN" sz="1400" b="0" i="1" smtClean="0">
                                        <a:solidFill>
                                          <a:srgbClr val="FF0000"/>
                                        </a:solidFill>
                                        <a:latin typeface="Cambria Math" panose="02040503050406030204" pitchFamily="18" charset="0"/>
                                      </a:rPr>
                                      <m:t>𝑘</m:t>
                                    </m:r>
                                  </m:e>
                                  <m:sub>
                                    <m:r>
                                      <a:rPr lang="en-US" altLang="zh-CN" sz="1400" b="0" i="1" smtClean="0">
                                        <a:solidFill>
                                          <a:srgbClr val="FF0000"/>
                                        </a:solidFill>
                                        <a:latin typeface="Cambria Math" panose="02040503050406030204" pitchFamily="18" charset="0"/>
                                      </a:rPr>
                                      <m:t>𝑥</m:t>
                                    </m:r>
                                    <m:r>
                                      <a:rPr lang="en-US" altLang="zh-CN" sz="1400" b="0" i="1" smtClean="0">
                                        <a:solidFill>
                                          <a:srgbClr val="FF0000"/>
                                        </a:solidFill>
                                        <a:latin typeface="Cambria Math" panose="02040503050406030204" pitchFamily="18" charset="0"/>
                                      </a:rPr>
                                      <m:t>,1</m:t>
                                    </m:r>
                                  </m:sub>
                                </m:sSub>
                              </m:oMath>
                            </m:oMathPara>
                          </a14:m>
                          <a:endParaRPr lang="zh-CN" altLang="en-US" sz="1400" dirty="0">
                            <a:solidFill>
                              <a:srgbClr val="C0000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solidFill>
                                          <a:srgbClr val="00B0F0"/>
                                        </a:solidFill>
                                        <a:latin typeface="Cambria Math" panose="02040503050406030204" pitchFamily="18" charset="0"/>
                                      </a:rPr>
                                    </m:ctrlPr>
                                  </m:sSubPr>
                                  <m:e>
                                    <m:r>
                                      <a:rPr lang="en-US" altLang="zh-CN" sz="1400" b="0" i="1" smtClean="0">
                                        <a:solidFill>
                                          <a:srgbClr val="00B0F0"/>
                                        </a:solidFill>
                                        <a:latin typeface="Cambria Math" panose="02040503050406030204" pitchFamily="18" charset="0"/>
                                      </a:rPr>
                                      <m:t>𝑘</m:t>
                                    </m:r>
                                  </m:e>
                                  <m:sub>
                                    <m:r>
                                      <a:rPr lang="en-US" altLang="zh-CN" sz="1400" b="0" i="1" smtClean="0">
                                        <a:solidFill>
                                          <a:srgbClr val="00B0F0"/>
                                        </a:solidFill>
                                        <a:latin typeface="Cambria Math" panose="02040503050406030204" pitchFamily="18" charset="0"/>
                                      </a:rPr>
                                      <m:t>𝑦</m:t>
                                    </m:r>
                                    <m:r>
                                      <a:rPr lang="en-US" altLang="zh-CN" sz="1400" b="0" i="1" smtClean="0">
                                        <a:solidFill>
                                          <a:srgbClr val="00B0F0"/>
                                        </a:solidFill>
                                        <a:latin typeface="Cambria Math" panose="02040503050406030204" pitchFamily="18" charset="0"/>
                                      </a:rPr>
                                      <m:t>,0</m:t>
                                    </m:r>
                                  </m:sub>
                                </m:sSub>
                              </m:oMath>
                            </m:oMathPara>
                          </a14:m>
                          <a:endParaRPr lang="zh-CN" altLang="en-US" sz="1400" dirty="0">
                            <a:solidFill>
                              <a:srgbClr val="0070C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𝐸𝑛𝑐</m:t>
                                </m:r>
                                <m:r>
                                  <a:rPr lang="en-US" altLang="zh-CN" sz="1400" b="0" i="1" smtClean="0">
                                    <a:latin typeface="Cambria Math" panose="02040503050406030204" pitchFamily="18" charset="0"/>
                                  </a:rPr>
                                  <m:t>(</m:t>
                                </m:r>
                                <m:sSub>
                                  <m:sSubPr>
                                    <m:ctrlPr>
                                      <a:rPr lang="en-US" altLang="zh-CN" sz="1400" b="0" i="1" smtClean="0">
                                        <a:solidFill>
                                          <a:srgbClr val="FF0000"/>
                                        </a:solidFill>
                                        <a:latin typeface="Cambria Math" panose="02040503050406030204" pitchFamily="18" charset="0"/>
                                      </a:rPr>
                                    </m:ctrlPr>
                                  </m:sSubPr>
                                  <m:e>
                                    <m:r>
                                      <a:rPr lang="en-US" altLang="zh-CN" sz="1400" b="0" i="1" smtClean="0">
                                        <a:solidFill>
                                          <a:srgbClr val="FF0000"/>
                                        </a:solidFill>
                                        <a:latin typeface="Cambria Math" panose="02040503050406030204" pitchFamily="18" charset="0"/>
                                      </a:rPr>
                                      <m:t>𝑘</m:t>
                                    </m:r>
                                  </m:e>
                                  <m:sub>
                                    <m:r>
                                      <a:rPr lang="en-US" altLang="zh-CN" sz="1400" b="0" i="1" smtClean="0">
                                        <a:solidFill>
                                          <a:srgbClr val="FF0000"/>
                                        </a:solidFill>
                                        <a:latin typeface="Cambria Math" panose="02040503050406030204" pitchFamily="18" charset="0"/>
                                      </a:rPr>
                                      <m:t>𝑥</m:t>
                                    </m:r>
                                    <m:r>
                                      <a:rPr lang="en-US" altLang="zh-CN" sz="1400" b="0" i="1" smtClean="0">
                                        <a:solidFill>
                                          <a:srgbClr val="FF0000"/>
                                        </a:solidFill>
                                        <a:latin typeface="Cambria Math" panose="02040503050406030204" pitchFamily="18" charset="0"/>
                                      </a:rPr>
                                      <m:t>,1</m:t>
                                    </m:r>
                                  </m:sub>
                                </m:sSub>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𝐸𝑛𝑐</m:t>
                                    </m:r>
                                    <m:d>
                                      <m:dPr>
                                        <m:ctrlPr>
                                          <a:rPr lang="en-US" altLang="zh-CN" sz="1400" b="0" i="1" smtClean="0">
                                            <a:latin typeface="Cambria Math" panose="02040503050406030204" pitchFamily="18" charset="0"/>
                                          </a:rPr>
                                        </m:ctrlPr>
                                      </m:dPr>
                                      <m:e>
                                        <m:sSub>
                                          <m:sSubPr>
                                            <m:ctrlPr>
                                              <a:rPr lang="en-US" altLang="zh-CN" sz="1400" b="0" i="1" smtClean="0">
                                                <a:solidFill>
                                                  <a:srgbClr val="00B0F0"/>
                                                </a:solidFill>
                                                <a:latin typeface="Cambria Math" panose="02040503050406030204" pitchFamily="18" charset="0"/>
                                              </a:rPr>
                                            </m:ctrlPr>
                                          </m:sSubPr>
                                          <m:e>
                                            <m:r>
                                              <a:rPr lang="en-US" altLang="zh-CN" sz="1400" b="0" i="1" smtClean="0">
                                                <a:solidFill>
                                                  <a:srgbClr val="00B0F0"/>
                                                </a:solidFill>
                                                <a:latin typeface="Cambria Math" panose="02040503050406030204" pitchFamily="18" charset="0"/>
                                              </a:rPr>
                                              <m:t>𝑘</m:t>
                                            </m:r>
                                          </m:e>
                                          <m:sub>
                                            <m:r>
                                              <a:rPr lang="en-US" altLang="zh-CN" sz="1400" b="0" i="1" smtClean="0">
                                                <a:solidFill>
                                                  <a:srgbClr val="00B0F0"/>
                                                </a:solidFill>
                                                <a:latin typeface="Cambria Math" panose="02040503050406030204" pitchFamily="18" charset="0"/>
                                              </a:rPr>
                                              <m:t>𝑦</m:t>
                                            </m:r>
                                            <m:r>
                                              <a:rPr lang="en-US" altLang="zh-CN" sz="1400" b="0" i="1" smtClean="0">
                                                <a:solidFill>
                                                  <a:srgbClr val="00B0F0"/>
                                                </a:solidFill>
                                                <a:latin typeface="Cambria Math" panose="02040503050406030204" pitchFamily="18" charset="0"/>
                                              </a:rPr>
                                              <m:t>,0</m:t>
                                            </m:r>
                                          </m:sub>
                                        </m:sSub>
                                        <m:r>
                                          <a:rPr lang="en-US" altLang="zh-CN" sz="1400" b="0" i="1" smtClean="0">
                                            <a:latin typeface="Cambria Math" panose="02040503050406030204" pitchFamily="18" charset="0"/>
                                          </a:rPr>
                                          <m:t>,</m:t>
                                        </m:r>
                                        <m:sSub>
                                          <m:sSubPr>
                                            <m:ctrlPr>
                                              <a:rPr lang="en-US" altLang="zh-CN" sz="1400" b="0" i="1" smtClean="0">
                                                <a:solidFill>
                                                  <a:schemeClr val="accent6">
                                                    <a:lumMod val="75000"/>
                                                  </a:schemeClr>
                                                </a:solidFill>
                                                <a:latin typeface="Cambria Math" panose="02040503050406030204" pitchFamily="18" charset="0"/>
                                              </a:rPr>
                                            </m:ctrlPr>
                                          </m:sSubPr>
                                          <m:e>
                                            <m:r>
                                              <a:rPr lang="en-US" altLang="zh-CN" sz="1400" b="0" i="1" smtClean="0">
                                                <a:solidFill>
                                                  <a:schemeClr val="accent6">
                                                    <a:lumMod val="75000"/>
                                                  </a:schemeClr>
                                                </a:solidFill>
                                                <a:latin typeface="Cambria Math" panose="02040503050406030204" pitchFamily="18" charset="0"/>
                                              </a:rPr>
                                              <m:t>𝑘</m:t>
                                            </m:r>
                                          </m:e>
                                          <m:sub>
                                            <m:r>
                                              <a:rPr lang="en-US" altLang="zh-CN" sz="1400" b="0" i="1" smtClean="0">
                                                <a:solidFill>
                                                  <a:schemeClr val="accent6">
                                                    <a:lumMod val="75000"/>
                                                  </a:schemeClr>
                                                </a:solidFill>
                                                <a:latin typeface="Cambria Math" panose="02040503050406030204" pitchFamily="18" charset="0"/>
                                              </a:rPr>
                                              <m:t>𝑧</m:t>
                                            </m:r>
                                            <m:r>
                                              <a:rPr lang="en-US" altLang="zh-CN" sz="1400" b="0" i="1" smtClean="0">
                                                <a:solidFill>
                                                  <a:schemeClr val="accent6">
                                                    <a:lumMod val="75000"/>
                                                  </a:schemeClr>
                                                </a:solidFill>
                                                <a:latin typeface="Cambria Math" panose="02040503050406030204" pitchFamily="18" charset="0"/>
                                              </a:rPr>
                                              <m:t>,0</m:t>
                                            </m:r>
                                          </m:sub>
                                        </m:sSub>
                                      </m:e>
                                    </m:d>
                                  </m:e>
                                </m:d>
                                <m:r>
                                  <a:rPr lang="en-US" altLang="zh-CN" sz="1400" b="0" i="1" smtClean="0">
                                    <a:latin typeface="Cambria Math" panose="02040503050406030204" pitchFamily="18" charset="0"/>
                                  </a:rPr>
                                  <m:t>)</m:t>
                                </m:r>
                              </m:oMath>
                            </m:oMathPara>
                          </a14:m>
                          <a:endParaRPr lang="zh-CN" altLang="en-US" sz="1400" dirty="0"/>
                        </a:p>
                      </a:txBody>
                      <a:tcPr/>
                    </a:tc>
                    <a:extLst>
                      <a:ext uri="{0D108BD9-81ED-4DB2-BD59-A6C34878D82A}">
                        <a16:rowId xmlns:a16="http://schemas.microsoft.com/office/drawing/2014/main" val="1235720797"/>
                      </a:ext>
                    </a:extLst>
                  </a:tr>
                  <a:tr h="345104">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solidFill>
                                          <a:srgbClr val="FF0000"/>
                                        </a:solidFill>
                                        <a:latin typeface="Cambria Math" panose="02040503050406030204" pitchFamily="18" charset="0"/>
                                      </a:rPr>
                                    </m:ctrlPr>
                                  </m:sSubPr>
                                  <m:e>
                                    <m:r>
                                      <a:rPr lang="en-US" altLang="zh-CN" sz="1400" b="0" i="1" smtClean="0">
                                        <a:solidFill>
                                          <a:srgbClr val="FF0000"/>
                                        </a:solidFill>
                                        <a:latin typeface="Cambria Math" panose="02040503050406030204" pitchFamily="18" charset="0"/>
                                      </a:rPr>
                                      <m:t>𝑘</m:t>
                                    </m:r>
                                  </m:e>
                                  <m:sub>
                                    <m:r>
                                      <a:rPr lang="en-US" altLang="zh-CN" sz="1400" b="0" i="1" smtClean="0">
                                        <a:solidFill>
                                          <a:srgbClr val="FF0000"/>
                                        </a:solidFill>
                                        <a:latin typeface="Cambria Math" panose="02040503050406030204" pitchFamily="18" charset="0"/>
                                      </a:rPr>
                                      <m:t>𝑥</m:t>
                                    </m:r>
                                    <m:r>
                                      <a:rPr lang="en-US" altLang="zh-CN" sz="1400" b="0" i="1" smtClean="0">
                                        <a:solidFill>
                                          <a:srgbClr val="FF0000"/>
                                        </a:solidFill>
                                        <a:latin typeface="Cambria Math" panose="02040503050406030204" pitchFamily="18" charset="0"/>
                                      </a:rPr>
                                      <m:t>,1</m:t>
                                    </m:r>
                                  </m:sub>
                                </m:sSub>
                              </m:oMath>
                            </m:oMathPara>
                          </a14:m>
                          <a:endParaRPr lang="zh-CN" altLang="en-US" sz="1400" dirty="0">
                            <a:solidFill>
                              <a:srgbClr val="C0000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solidFill>
                                          <a:srgbClr val="0070C0"/>
                                        </a:solidFill>
                                        <a:latin typeface="Cambria Math" panose="02040503050406030204" pitchFamily="18" charset="0"/>
                                      </a:rPr>
                                    </m:ctrlPr>
                                  </m:sSubPr>
                                  <m:e>
                                    <m:r>
                                      <a:rPr lang="en-US" altLang="zh-CN" sz="1400" b="0" i="1" smtClean="0">
                                        <a:solidFill>
                                          <a:srgbClr val="0070C0"/>
                                        </a:solidFill>
                                        <a:latin typeface="Cambria Math" panose="02040503050406030204" pitchFamily="18" charset="0"/>
                                      </a:rPr>
                                      <m:t>𝑘</m:t>
                                    </m:r>
                                  </m:e>
                                  <m:sub>
                                    <m:r>
                                      <a:rPr lang="en-US" altLang="zh-CN" sz="1400" b="0" i="1" smtClean="0">
                                        <a:solidFill>
                                          <a:srgbClr val="0070C0"/>
                                        </a:solidFill>
                                        <a:latin typeface="Cambria Math" panose="02040503050406030204" pitchFamily="18" charset="0"/>
                                      </a:rPr>
                                      <m:t>𝑦</m:t>
                                    </m:r>
                                    <m:r>
                                      <a:rPr lang="en-US" altLang="zh-CN" sz="1400" b="0" i="1" smtClean="0">
                                        <a:solidFill>
                                          <a:srgbClr val="0070C0"/>
                                        </a:solidFill>
                                        <a:latin typeface="Cambria Math" panose="02040503050406030204" pitchFamily="18" charset="0"/>
                                      </a:rPr>
                                      <m:t>,1</m:t>
                                    </m:r>
                                  </m:sub>
                                </m:sSub>
                              </m:oMath>
                            </m:oMathPara>
                          </a14:m>
                          <a:endParaRPr lang="zh-CN" altLang="en-US" sz="1400" dirty="0">
                            <a:solidFill>
                              <a:srgbClr val="0070C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𝐸𝑛𝑐</m:t>
                                </m:r>
                                <m:r>
                                  <a:rPr lang="en-US" altLang="zh-CN" sz="1400" b="0" i="1" smtClean="0">
                                    <a:latin typeface="Cambria Math" panose="02040503050406030204" pitchFamily="18" charset="0"/>
                                  </a:rPr>
                                  <m:t>(</m:t>
                                </m:r>
                                <m:sSub>
                                  <m:sSubPr>
                                    <m:ctrlPr>
                                      <a:rPr lang="en-US" altLang="zh-CN" sz="1400" b="0" i="1" smtClean="0">
                                        <a:solidFill>
                                          <a:srgbClr val="FF0000"/>
                                        </a:solidFill>
                                        <a:latin typeface="Cambria Math" panose="02040503050406030204" pitchFamily="18" charset="0"/>
                                      </a:rPr>
                                    </m:ctrlPr>
                                  </m:sSubPr>
                                  <m:e>
                                    <m:r>
                                      <a:rPr lang="en-US" altLang="zh-CN" sz="1400" b="0" i="1" smtClean="0">
                                        <a:solidFill>
                                          <a:srgbClr val="FF0000"/>
                                        </a:solidFill>
                                        <a:latin typeface="Cambria Math" panose="02040503050406030204" pitchFamily="18" charset="0"/>
                                      </a:rPr>
                                      <m:t>𝑘</m:t>
                                    </m:r>
                                  </m:e>
                                  <m:sub>
                                    <m:r>
                                      <a:rPr lang="en-US" altLang="zh-CN" sz="1400" b="0" i="1" smtClean="0">
                                        <a:solidFill>
                                          <a:srgbClr val="FF0000"/>
                                        </a:solidFill>
                                        <a:latin typeface="Cambria Math" panose="02040503050406030204" pitchFamily="18" charset="0"/>
                                      </a:rPr>
                                      <m:t>𝑥</m:t>
                                    </m:r>
                                    <m:r>
                                      <a:rPr lang="en-US" altLang="zh-CN" sz="1400" b="0" i="1" smtClean="0">
                                        <a:solidFill>
                                          <a:srgbClr val="FF0000"/>
                                        </a:solidFill>
                                        <a:latin typeface="Cambria Math" panose="02040503050406030204" pitchFamily="18" charset="0"/>
                                      </a:rPr>
                                      <m:t>,1</m:t>
                                    </m:r>
                                  </m:sub>
                                </m:sSub>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𝐸𝑛𝑐</m:t>
                                    </m:r>
                                    <m:d>
                                      <m:dPr>
                                        <m:ctrlPr>
                                          <a:rPr lang="en-US" altLang="zh-CN" sz="1400" b="0" i="1" smtClean="0">
                                            <a:latin typeface="Cambria Math" panose="02040503050406030204" pitchFamily="18" charset="0"/>
                                          </a:rPr>
                                        </m:ctrlPr>
                                      </m:dPr>
                                      <m:e>
                                        <m:sSub>
                                          <m:sSubPr>
                                            <m:ctrlPr>
                                              <a:rPr lang="en-US" altLang="zh-CN" sz="1400" b="0" i="1" smtClean="0">
                                                <a:solidFill>
                                                  <a:srgbClr val="0070C0"/>
                                                </a:solidFill>
                                                <a:latin typeface="Cambria Math" panose="02040503050406030204" pitchFamily="18" charset="0"/>
                                              </a:rPr>
                                            </m:ctrlPr>
                                          </m:sSubPr>
                                          <m:e>
                                            <m:r>
                                              <a:rPr lang="en-US" altLang="zh-CN" sz="1400" b="0" i="1" smtClean="0">
                                                <a:solidFill>
                                                  <a:srgbClr val="0070C0"/>
                                                </a:solidFill>
                                                <a:latin typeface="Cambria Math" panose="02040503050406030204" pitchFamily="18" charset="0"/>
                                              </a:rPr>
                                              <m:t>𝑘</m:t>
                                            </m:r>
                                          </m:e>
                                          <m:sub>
                                            <m:r>
                                              <a:rPr lang="en-US" altLang="zh-CN" sz="1400" b="0" i="1" smtClean="0">
                                                <a:solidFill>
                                                  <a:srgbClr val="0070C0"/>
                                                </a:solidFill>
                                                <a:latin typeface="Cambria Math" panose="02040503050406030204" pitchFamily="18" charset="0"/>
                                              </a:rPr>
                                              <m:t>𝑦</m:t>
                                            </m:r>
                                            <m:r>
                                              <a:rPr lang="en-US" altLang="zh-CN" sz="1400" b="0" i="1" smtClean="0">
                                                <a:solidFill>
                                                  <a:srgbClr val="0070C0"/>
                                                </a:solidFill>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b="0" i="1" smtClean="0">
                                                <a:solidFill>
                                                  <a:schemeClr val="accent6">
                                                    <a:lumMod val="50000"/>
                                                  </a:schemeClr>
                                                </a:solidFill>
                                                <a:latin typeface="Cambria Math" panose="02040503050406030204" pitchFamily="18" charset="0"/>
                                              </a:rPr>
                                            </m:ctrlPr>
                                          </m:sSubPr>
                                          <m:e>
                                            <m:r>
                                              <a:rPr lang="en-US" altLang="zh-CN" sz="1400" b="0" i="1" smtClean="0">
                                                <a:solidFill>
                                                  <a:schemeClr val="accent6">
                                                    <a:lumMod val="50000"/>
                                                  </a:schemeClr>
                                                </a:solidFill>
                                                <a:latin typeface="Cambria Math" panose="02040503050406030204" pitchFamily="18" charset="0"/>
                                              </a:rPr>
                                              <m:t>𝑘</m:t>
                                            </m:r>
                                          </m:e>
                                          <m:sub>
                                            <m:r>
                                              <a:rPr lang="en-US" altLang="zh-CN" sz="1400" b="0" i="1" smtClean="0">
                                                <a:solidFill>
                                                  <a:schemeClr val="accent6">
                                                    <a:lumMod val="50000"/>
                                                  </a:schemeClr>
                                                </a:solidFill>
                                                <a:latin typeface="Cambria Math" panose="02040503050406030204" pitchFamily="18" charset="0"/>
                                              </a:rPr>
                                              <m:t>𝑧</m:t>
                                            </m:r>
                                            <m:r>
                                              <a:rPr lang="en-US" altLang="zh-CN" sz="1400" b="0" i="1" smtClean="0">
                                                <a:solidFill>
                                                  <a:schemeClr val="accent6">
                                                    <a:lumMod val="50000"/>
                                                  </a:schemeClr>
                                                </a:solidFill>
                                                <a:latin typeface="Cambria Math" panose="02040503050406030204" pitchFamily="18" charset="0"/>
                                              </a:rPr>
                                              <m:t>,1</m:t>
                                            </m:r>
                                          </m:sub>
                                        </m:sSub>
                                      </m:e>
                                    </m:d>
                                  </m:e>
                                </m:d>
                                <m:r>
                                  <a:rPr lang="en-US" altLang="zh-CN" sz="1400" b="0" i="1" smtClean="0">
                                    <a:latin typeface="Cambria Math" panose="02040503050406030204" pitchFamily="18" charset="0"/>
                                  </a:rPr>
                                  <m:t>)</m:t>
                                </m:r>
                              </m:oMath>
                            </m:oMathPara>
                          </a14:m>
                          <a:endParaRPr lang="zh-CN" altLang="en-US" sz="1400" dirty="0"/>
                        </a:p>
                      </a:txBody>
                      <a:tcPr/>
                    </a:tc>
                    <a:extLst>
                      <a:ext uri="{0D108BD9-81ED-4DB2-BD59-A6C34878D82A}">
                        <a16:rowId xmlns:a16="http://schemas.microsoft.com/office/drawing/2014/main" val="2453687539"/>
                      </a:ext>
                    </a:extLst>
                  </a:tr>
                </a:tbl>
              </a:graphicData>
            </a:graphic>
          </p:graphicFrame>
        </mc:Choice>
        <mc:Fallback xmlns="">
          <p:graphicFrame>
            <p:nvGraphicFramePr>
              <p:cNvPr id="4" name="表格 4">
                <a:extLst>
                  <a:ext uri="{FF2B5EF4-FFF2-40B4-BE49-F238E27FC236}">
                    <a16:creationId xmlns:a16="http://schemas.microsoft.com/office/drawing/2014/main" id="{1B24A9FA-7102-F32F-EA70-6AB715231B65}"/>
                  </a:ext>
                </a:extLst>
              </p:cNvPr>
              <p:cNvGraphicFramePr>
                <a:graphicFrameLocks noGrp="1"/>
              </p:cNvGraphicFramePr>
              <p:nvPr>
                <p:extLst>
                  <p:ext uri="{D42A27DB-BD31-4B8C-83A1-F6EECF244321}">
                    <p14:modId xmlns:p14="http://schemas.microsoft.com/office/powerpoint/2010/main" val="651825572"/>
                  </p:ext>
                </p:extLst>
              </p:nvPr>
            </p:nvGraphicFramePr>
            <p:xfrm>
              <a:off x="4390406" y="4459478"/>
              <a:ext cx="3411187" cy="1947672"/>
            </p:xfrm>
            <a:graphic>
              <a:graphicData uri="http://schemas.openxmlformats.org/drawingml/2006/table">
                <a:tbl>
                  <a:tblPr firstRow="1" bandRow="1">
                    <a:tableStyleId>{5940675A-B579-460E-94D1-54222C63F5DA}</a:tableStyleId>
                  </a:tblPr>
                  <a:tblGrid>
                    <a:gridCol w="469384">
                      <a:extLst>
                        <a:ext uri="{9D8B030D-6E8A-4147-A177-3AD203B41FA5}">
                          <a16:colId xmlns:a16="http://schemas.microsoft.com/office/drawing/2014/main" val="720490929"/>
                        </a:ext>
                      </a:extLst>
                    </a:gridCol>
                    <a:gridCol w="474686">
                      <a:extLst>
                        <a:ext uri="{9D8B030D-6E8A-4147-A177-3AD203B41FA5}">
                          <a16:colId xmlns:a16="http://schemas.microsoft.com/office/drawing/2014/main" val="349329217"/>
                        </a:ext>
                      </a:extLst>
                    </a:gridCol>
                    <a:gridCol w="2467117">
                      <a:extLst>
                        <a:ext uri="{9D8B030D-6E8A-4147-A177-3AD203B41FA5}">
                          <a16:colId xmlns:a16="http://schemas.microsoft.com/office/drawing/2014/main" val="791839648"/>
                        </a:ext>
                      </a:extLst>
                    </a:gridCol>
                  </a:tblGrid>
                  <a:tr h="304800">
                    <a:tc>
                      <a:txBody>
                        <a:bodyPr/>
                        <a:lstStyle/>
                        <a:p>
                          <a:endParaRPr lang="zh-CN"/>
                        </a:p>
                      </a:txBody>
                      <a:tcPr>
                        <a:blipFill>
                          <a:blip r:embed="rId3"/>
                          <a:stretch>
                            <a:fillRect l="-1299" t="-2000" r="-629870" b="-546000"/>
                          </a:stretch>
                        </a:blipFill>
                      </a:tcPr>
                    </a:tc>
                    <a:tc>
                      <a:txBody>
                        <a:bodyPr/>
                        <a:lstStyle/>
                        <a:p>
                          <a:endParaRPr lang="zh-CN"/>
                        </a:p>
                      </a:txBody>
                      <a:tcPr>
                        <a:blipFill>
                          <a:blip r:embed="rId3"/>
                          <a:stretch>
                            <a:fillRect l="-100000" t="-2000" r="-521795" b="-546000"/>
                          </a:stretch>
                        </a:blipFill>
                      </a:tcPr>
                    </a:tc>
                    <a:tc>
                      <a:txBody>
                        <a:bodyPr/>
                        <a:lstStyle/>
                        <a:p>
                          <a:endParaRPr lang="zh-CN"/>
                        </a:p>
                      </a:txBody>
                      <a:tcPr>
                        <a:blipFill>
                          <a:blip r:embed="rId3"/>
                          <a:stretch>
                            <a:fillRect l="-38519" t="-2000" r="-494" b="-546000"/>
                          </a:stretch>
                        </a:blipFill>
                      </a:tcPr>
                    </a:tc>
                    <a:extLst>
                      <a:ext uri="{0D108BD9-81ED-4DB2-BD59-A6C34878D82A}">
                        <a16:rowId xmlns:a16="http://schemas.microsoft.com/office/drawing/2014/main" val="858884751"/>
                      </a:ext>
                    </a:extLst>
                  </a:tr>
                  <a:tr h="410718">
                    <a:tc>
                      <a:txBody>
                        <a:bodyPr/>
                        <a:lstStyle/>
                        <a:p>
                          <a:endParaRPr lang="zh-CN"/>
                        </a:p>
                      </a:txBody>
                      <a:tcPr>
                        <a:blipFill>
                          <a:blip r:embed="rId3"/>
                          <a:stretch>
                            <a:fillRect l="-1299" t="-75000" r="-629870" b="-301471"/>
                          </a:stretch>
                        </a:blipFill>
                      </a:tcPr>
                    </a:tc>
                    <a:tc>
                      <a:txBody>
                        <a:bodyPr/>
                        <a:lstStyle/>
                        <a:p>
                          <a:endParaRPr lang="zh-CN"/>
                        </a:p>
                      </a:txBody>
                      <a:tcPr>
                        <a:blipFill>
                          <a:blip r:embed="rId3"/>
                          <a:stretch>
                            <a:fillRect l="-100000" t="-75000" r="-521795" b="-301471"/>
                          </a:stretch>
                        </a:blipFill>
                      </a:tcPr>
                    </a:tc>
                    <a:tc>
                      <a:txBody>
                        <a:bodyPr/>
                        <a:lstStyle/>
                        <a:p>
                          <a:endParaRPr lang="zh-CN"/>
                        </a:p>
                      </a:txBody>
                      <a:tcPr>
                        <a:blipFill>
                          <a:blip r:embed="rId3"/>
                          <a:stretch>
                            <a:fillRect l="-38519" t="-75000" r="-494" b="-301471"/>
                          </a:stretch>
                        </a:blipFill>
                      </a:tcPr>
                    </a:tc>
                    <a:extLst>
                      <a:ext uri="{0D108BD9-81ED-4DB2-BD59-A6C34878D82A}">
                        <a16:rowId xmlns:a16="http://schemas.microsoft.com/office/drawing/2014/main" val="2542631854"/>
                      </a:ext>
                    </a:extLst>
                  </a:tr>
                  <a:tr h="410718">
                    <a:tc>
                      <a:txBody>
                        <a:bodyPr/>
                        <a:lstStyle/>
                        <a:p>
                          <a:endParaRPr lang="zh-CN"/>
                        </a:p>
                      </a:txBody>
                      <a:tcPr>
                        <a:blipFill>
                          <a:blip r:embed="rId3"/>
                          <a:stretch>
                            <a:fillRect l="-1299" t="-175000" r="-629870" b="-201471"/>
                          </a:stretch>
                        </a:blipFill>
                      </a:tcPr>
                    </a:tc>
                    <a:tc>
                      <a:txBody>
                        <a:bodyPr/>
                        <a:lstStyle/>
                        <a:p>
                          <a:endParaRPr lang="zh-CN"/>
                        </a:p>
                      </a:txBody>
                      <a:tcPr>
                        <a:blipFill>
                          <a:blip r:embed="rId3"/>
                          <a:stretch>
                            <a:fillRect l="-100000" t="-175000" r="-521795" b="-201471"/>
                          </a:stretch>
                        </a:blipFill>
                      </a:tcPr>
                    </a:tc>
                    <a:tc>
                      <a:txBody>
                        <a:bodyPr/>
                        <a:lstStyle/>
                        <a:p>
                          <a:endParaRPr lang="zh-CN"/>
                        </a:p>
                      </a:txBody>
                      <a:tcPr>
                        <a:blipFill>
                          <a:blip r:embed="rId3"/>
                          <a:stretch>
                            <a:fillRect l="-38519" t="-175000" r="-494" b="-201471"/>
                          </a:stretch>
                        </a:blipFill>
                      </a:tcPr>
                    </a:tc>
                    <a:extLst>
                      <a:ext uri="{0D108BD9-81ED-4DB2-BD59-A6C34878D82A}">
                        <a16:rowId xmlns:a16="http://schemas.microsoft.com/office/drawing/2014/main" val="2419120691"/>
                      </a:ext>
                    </a:extLst>
                  </a:tr>
                  <a:tr h="410718">
                    <a:tc>
                      <a:txBody>
                        <a:bodyPr/>
                        <a:lstStyle/>
                        <a:p>
                          <a:endParaRPr lang="zh-CN"/>
                        </a:p>
                      </a:txBody>
                      <a:tcPr>
                        <a:blipFill>
                          <a:blip r:embed="rId3"/>
                          <a:stretch>
                            <a:fillRect l="-1299" t="-279104" r="-629870" b="-104478"/>
                          </a:stretch>
                        </a:blipFill>
                      </a:tcPr>
                    </a:tc>
                    <a:tc>
                      <a:txBody>
                        <a:bodyPr/>
                        <a:lstStyle/>
                        <a:p>
                          <a:endParaRPr lang="zh-CN"/>
                        </a:p>
                      </a:txBody>
                      <a:tcPr>
                        <a:blipFill>
                          <a:blip r:embed="rId3"/>
                          <a:stretch>
                            <a:fillRect l="-100000" t="-279104" r="-521795" b="-104478"/>
                          </a:stretch>
                        </a:blipFill>
                      </a:tcPr>
                    </a:tc>
                    <a:tc>
                      <a:txBody>
                        <a:bodyPr/>
                        <a:lstStyle/>
                        <a:p>
                          <a:endParaRPr lang="zh-CN"/>
                        </a:p>
                      </a:txBody>
                      <a:tcPr>
                        <a:blipFill>
                          <a:blip r:embed="rId3"/>
                          <a:stretch>
                            <a:fillRect l="-38519" t="-279104" r="-494" b="-104478"/>
                          </a:stretch>
                        </a:blipFill>
                      </a:tcPr>
                    </a:tc>
                    <a:extLst>
                      <a:ext uri="{0D108BD9-81ED-4DB2-BD59-A6C34878D82A}">
                        <a16:rowId xmlns:a16="http://schemas.microsoft.com/office/drawing/2014/main" val="1235720797"/>
                      </a:ext>
                    </a:extLst>
                  </a:tr>
                  <a:tr h="410718">
                    <a:tc>
                      <a:txBody>
                        <a:bodyPr/>
                        <a:lstStyle/>
                        <a:p>
                          <a:endParaRPr lang="zh-CN"/>
                        </a:p>
                      </a:txBody>
                      <a:tcPr>
                        <a:blipFill>
                          <a:blip r:embed="rId3"/>
                          <a:stretch>
                            <a:fillRect l="-1299" t="-373529" r="-629870" b="-2941"/>
                          </a:stretch>
                        </a:blipFill>
                      </a:tcPr>
                    </a:tc>
                    <a:tc>
                      <a:txBody>
                        <a:bodyPr/>
                        <a:lstStyle/>
                        <a:p>
                          <a:endParaRPr lang="zh-CN"/>
                        </a:p>
                      </a:txBody>
                      <a:tcPr>
                        <a:blipFill>
                          <a:blip r:embed="rId3"/>
                          <a:stretch>
                            <a:fillRect l="-100000" t="-373529" r="-521795" b="-2941"/>
                          </a:stretch>
                        </a:blipFill>
                      </a:tcPr>
                    </a:tc>
                    <a:tc>
                      <a:txBody>
                        <a:bodyPr/>
                        <a:lstStyle/>
                        <a:p>
                          <a:endParaRPr lang="zh-CN"/>
                        </a:p>
                      </a:txBody>
                      <a:tcPr>
                        <a:blipFill>
                          <a:blip r:embed="rId3"/>
                          <a:stretch>
                            <a:fillRect l="-38519" t="-373529" r="-494" b="-2941"/>
                          </a:stretch>
                        </a:blipFill>
                      </a:tcPr>
                    </a:tc>
                    <a:extLst>
                      <a:ext uri="{0D108BD9-81ED-4DB2-BD59-A6C34878D82A}">
                        <a16:rowId xmlns:a16="http://schemas.microsoft.com/office/drawing/2014/main" val="2453687539"/>
                      </a:ext>
                    </a:extLst>
                  </a:tr>
                </a:tbl>
              </a:graphicData>
            </a:graphic>
          </p:graphicFrame>
        </mc:Fallback>
      </mc:AlternateContent>
    </p:spTree>
    <p:extLst>
      <p:ext uri="{BB962C8B-B14F-4D97-AF65-F5344CB8AC3E}">
        <p14:creationId xmlns:p14="http://schemas.microsoft.com/office/powerpoint/2010/main" val="2347320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p:sp>
        <p:nvSpPr>
          <p:cNvPr id="3" name="内容占位符 2">
            <a:extLst>
              <a:ext uri="{FF2B5EF4-FFF2-40B4-BE49-F238E27FC236}">
                <a16:creationId xmlns:a16="http://schemas.microsoft.com/office/drawing/2014/main" id="{580925EA-0E7B-68F4-2FB7-5645378B6378}"/>
              </a:ext>
            </a:extLst>
          </p:cNvPr>
          <p:cNvSpPr>
            <a:spLocks noGrp="1"/>
          </p:cNvSpPr>
          <p:nvPr>
            <p:ph idx="1"/>
          </p:nvPr>
        </p:nvSpPr>
        <p:spPr/>
        <p:txBody>
          <a:bodyPr/>
          <a:lstStyle/>
          <a:p>
            <a:r>
              <a:rPr lang="en-US" altLang="zh-CN" dirty="0"/>
              <a:t>What Alice know	</a:t>
            </a:r>
            <a:endParaRPr lang="zh-CN" altLang="en-US" dirty="0"/>
          </a:p>
        </p:txBody>
      </p:sp>
      <mc:AlternateContent xmlns:mc="http://schemas.openxmlformats.org/markup-compatibility/2006" xmlns:a14="http://schemas.microsoft.com/office/drawing/2010/main">
        <mc:Choice Requires="a14">
          <p:graphicFrame>
            <p:nvGraphicFramePr>
              <p:cNvPr id="4" name="表格 5">
                <a:extLst>
                  <a:ext uri="{FF2B5EF4-FFF2-40B4-BE49-F238E27FC236}">
                    <a16:creationId xmlns:a16="http://schemas.microsoft.com/office/drawing/2014/main" id="{51F2F837-E620-4FDF-5C19-28C2787DF2BF}"/>
                  </a:ext>
                </a:extLst>
              </p:cNvPr>
              <p:cNvGraphicFramePr>
                <a:graphicFrameLocks noGrp="1"/>
              </p:cNvGraphicFramePr>
              <p:nvPr>
                <p:extLst>
                  <p:ext uri="{D42A27DB-BD31-4B8C-83A1-F6EECF244321}">
                    <p14:modId xmlns:p14="http://schemas.microsoft.com/office/powerpoint/2010/main" val="1100480954"/>
                  </p:ext>
                </p:extLst>
              </p:nvPr>
            </p:nvGraphicFramePr>
            <p:xfrm>
              <a:off x="1250950" y="2672747"/>
              <a:ext cx="3340100" cy="2657094"/>
            </p:xfrm>
            <a:graphic>
              <a:graphicData uri="http://schemas.openxmlformats.org/drawingml/2006/table">
                <a:tbl>
                  <a:tblPr firstRow="1" bandRow="1">
                    <a:tableStyleId>{5940675A-B579-460E-94D1-54222C63F5DA}</a:tableStyleId>
                  </a:tblPr>
                  <a:tblGrid>
                    <a:gridCol w="1670050">
                      <a:extLst>
                        <a:ext uri="{9D8B030D-6E8A-4147-A177-3AD203B41FA5}">
                          <a16:colId xmlns:a16="http://schemas.microsoft.com/office/drawing/2014/main" val="222889851"/>
                        </a:ext>
                      </a:extLst>
                    </a:gridCol>
                    <a:gridCol w="1670050">
                      <a:extLst>
                        <a:ext uri="{9D8B030D-6E8A-4147-A177-3AD203B41FA5}">
                          <a16:colId xmlns:a16="http://schemas.microsoft.com/office/drawing/2014/main" val="2584606198"/>
                        </a:ext>
                      </a:extLst>
                    </a:gridCol>
                  </a:tblGrid>
                  <a:tr h="370840">
                    <a:tc>
                      <a:txBody>
                        <a:bodyPr/>
                        <a:lstStyle/>
                        <a:p>
                          <a:r>
                            <a:rPr lang="en-US" altLang="zh-CN" sz="1600" dirty="0">
                              <a:solidFill>
                                <a:schemeClr val="bg1"/>
                              </a:solidFill>
                            </a:rPr>
                            <a:t>Inputs/outputs</a:t>
                          </a:r>
                          <a:endParaRPr lang="zh-CN" altLang="en-US" sz="1600" dirty="0">
                            <a:solidFill>
                              <a:schemeClr val="bg1"/>
                            </a:solidFill>
                          </a:endParaRPr>
                        </a:p>
                      </a:txBody>
                      <a:tcPr>
                        <a:solidFill>
                          <a:schemeClr val="tx1"/>
                        </a:solidFill>
                      </a:tcPr>
                    </a:tc>
                    <a:tc>
                      <a:txBody>
                        <a:bodyPr/>
                        <a:lstStyle/>
                        <a:p>
                          <a:r>
                            <a:rPr lang="en-US" altLang="zh-CN" sz="1600" dirty="0">
                              <a:solidFill>
                                <a:schemeClr val="bg1"/>
                              </a:solidFill>
                            </a:rPr>
                            <a:t>keys</a:t>
                          </a:r>
                          <a:endParaRPr lang="zh-CN" altLang="en-US" sz="1600" dirty="0">
                            <a:solidFill>
                              <a:schemeClr val="bg1"/>
                            </a:solidFill>
                          </a:endParaRPr>
                        </a:p>
                      </a:txBody>
                      <a:tcPr>
                        <a:solidFill>
                          <a:schemeClr val="tx1"/>
                        </a:solidFill>
                      </a:tcPr>
                    </a:tc>
                    <a:extLst>
                      <a:ext uri="{0D108BD9-81ED-4DB2-BD59-A6C34878D82A}">
                        <a16:rowId xmlns:a16="http://schemas.microsoft.com/office/drawing/2014/main" val="37517233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latin typeface="Cambria Math" panose="02040503050406030204" pitchFamily="18" charset="0"/>
                                  </a:rPr>
                                  <m:t>𝑥</m:t>
                                </m:r>
                                <m:r>
                                  <a:rPr lang="en-US" altLang="zh-CN" sz="1800" b="0" i="1" smtClean="0">
                                    <a:solidFill>
                                      <a:schemeClr val="tx1"/>
                                    </a:solidFill>
                                    <a:latin typeface="Cambria Math" panose="02040503050406030204" pitchFamily="18" charset="0"/>
                                  </a:rPr>
                                  <m:t>=0</m:t>
                                </m:r>
                              </m:oMath>
                            </m:oMathPara>
                          </a14:m>
                          <a:endParaRPr lang="en-US" altLang="zh-CN" sz="18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C00000"/>
                                        </a:solidFill>
                                        <a:latin typeface="Cambria Math" panose="02040503050406030204" pitchFamily="18" charset="0"/>
                                      </a:rPr>
                                    </m:ctrlPr>
                                  </m:sSubPr>
                                  <m:e>
                                    <m:r>
                                      <a:rPr lang="en-US" altLang="zh-CN" sz="1800" b="0" i="1" smtClean="0">
                                        <a:solidFill>
                                          <a:srgbClr val="C00000"/>
                                        </a:solidFill>
                                        <a:latin typeface="Cambria Math" panose="02040503050406030204" pitchFamily="18" charset="0"/>
                                      </a:rPr>
                                      <m:t>𝑘</m:t>
                                    </m:r>
                                  </m:e>
                                  <m:sub>
                                    <m:r>
                                      <a:rPr lang="en-US" altLang="zh-CN" sz="1800" b="0" i="1" smtClean="0">
                                        <a:solidFill>
                                          <a:srgbClr val="C00000"/>
                                        </a:solidFill>
                                        <a:latin typeface="Cambria Math" panose="02040503050406030204" pitchFamily="18" charset="0"/>
                                      </a:rPr>
                                      <m:t>𝑥</m:t>
                                    </m:r>
                                    <m:r>
                                      <a:rPr lang="en-US" altLang="zh-CN" sz="1800" b="0" i="1" smtClean="0">
                                        <a:solidFill>
                                          <a:srgbClr val="C00000"/>
                                        </a:solidFill>
                                        <a:latin typeface="Cambria Math" panose="02040503050406030204" pitchFamily="18" charset="0"/>
                                      </a:rPr>
                                      <m:t>,0</m:t>
                                    </m:r>
                                  </m:sub>
                                </m:sSub>
                              </m:oMath>
                            </m:oMathPara>
                          </a14:m>
                          <a:endParaRPr lang="zh-CN" altLang="en-US" sz="1800" dirty="0">
                            <a:solidFill>
                              <a:srgbClr val="C00000"/>
                            </a:solidFill>
                          </a:endParaRPr>
                        </a:p>
                      </a:txBody>
                      <a:tcPr/>
                    </a:tc>
                    <a:extLst>
                      <a:ext uri="{0D108BD9-81ED-4DB2-BD59-A6C34878D82A}">
                        <a16:rowId xmlns:a16="http://schemas.microsoft.com/office/drawing/2014/main" val="13793788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latin typeface="Cambria Math" panose="02040503050406030204" pitchFamily="18" charset="0"/>
                                  </a:rPr>
                                  <m:t>𝑥</m:t>
                                </m:r>
                                <m:r>
                                  <a:rPr lang="en-US" altLang="zh-CN" sz="1800" b="0" i="1" smtClean="0">
                                    <a:solidFill>
                                      <a:schemeClr val="tx1"/>
                                    </a:solidFill>
                                    <a:latin typeface="Cambria Math" panose="02040503050406030204" pitchFamily="18" charset="0"/>
                                  </a:rPr>
                                  <m:t>=1</m:t>
                                </m:r>
                              </m:oMath>
                            </m:oMathPara>
                          </a14:m>
                          <a:endParaRPr lang="zh-CN" altLang="en-US"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C00000"/>
                                        </a:solidFill>
                                        <a:latin typeface="Cambria Math" panose="02040503050406030204" pitchFamily="18" charset="0"/>
                                      </a:rPr>
                                    </m:ctrlPr>
                                  </m:sSubPr>
                                  <m:e>
                                    <m:r>
                                      <a:rPr lang="en-US" altLang="zh-CN" sz="1800" b="0" i="1" smtClean="0">
                                        <a:solidFill>
                                          <a:srgbClr val="C00000"/>
                                        </a:solidFill>
                                        <a:latin typeface="Cambria Math" panose="02040503050406030204" pitchFamily="18" charset="0"/>
                                      </a:rPr>
                                      <m:t>𝑘</m:t>
                                    </m:r>
                                  </m:e>
                                  <m:sub>
                                    <m:r>
                                      <a:rPr lang="en-US" altLang="zh-CN" sz="1800" b="0" i="1" smtClean="0">
                                        <a:solidFill>
                                          <a:srgbClr val="C00000"/>
                                        </a:solidFill>
                                        <a:latin typeface="Cambria Math" panose="02040503050406030204" pitchFamily="18" charset="0"/>
                                      </a:rPr>
                                      <m:t>𝑥</m:t>
                                    </m:r>
                                    <m:r>
                                      <a:rPr lang="en-US" altLang="zh-CN" sz="1800" b="0" i="1" smtClean="0">
                                        <a:solidFill>
                                          <a:srgbClr val="C00000"/>
                                        </a:solidFill>
                                        <a:latin typeface="Cambria Math" panose="02040503050406030204" pitchFamily="18" charset="0"/>
                                      </a:rPr>
                                      <m:t>,1</m:t>
                                    </m:r>
                                  </m:sub>
                                </m:sSub>
                              </m:oMath>
                            </m:oMathPara>
                          </a14:m>
                          <a:endParaRPr lang="zh-CN" altLang="en-US" sz="1800" dirty="0">
                            <a:solidFill>
                              <a:srgbClr val="C00000"/>
                            </a:solidFill>
                          </a:endParaRPr>
                        </a:p>
                      </a:txBody>
                      <a:tcPr/>
                    </a:tc>
                    <a:extLst>
                      <a:ext uri="{0D108BD9-81ED-4DB2-BD59-A6C34878D82A}">
                        <a16:rowId xmlns:a16="http://schemas.microsoft.com/office/drawing/2014/main" val="4273436416"/>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=0</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00B0F0"/>
                                        </a:solidFill>
                                        <a:latin typeface="Cambria Math" panose="02040503050406030204" pitchFamily="18" charset="0"/>
                                      </a:rPr>
                                    </m:ctrlPr>
                                  </m:sSubPr>
                                  <m:e>
                                    <m:r>
                                      <a:rPr lang="en-US" altLang="zh-CN" sz="1800" b="0" i="1" smtClean="0">
                                        <a:solidFill>
                                          <a:srgbClr val="00B0F0"/>
                                        </a:solidFill>
                                        <a:latin typeface="Cambria Math" panose="02040503050406030204" pitchFamily="18" charset="0"/>
                                      </a:rPr>
                                      <m:t>𝑘</m:t>
                                    </m:r>
                                  </m:e>
                                  <m:sub>
                                    <m:r>
                                      <a:rPr lang="en-US" altLang="zh-CN" sz="1800" b="0" i="1" smtClean="0">
                                        <a:solidFill>
                                          <a:srgbClr val="00B0F0"/>
                                        </a:solidFill>
                                        <a:latin typeface="Cambria Math" panose="02040503050406030204" pitchFamily="18" charset="0"/>
                                      </a:rPr>
                                      <m:t>𝑦</m:t>
                                    </m:r>
                                    <m:r>
                                      <a:rPr lang="en-US" altLang="zh-CN" sz="1800" b="0" i="1" smtClean="0">
                                        <a:solidFill>
                                          <a:srgbClr val="00B0F0"/>
                                        </a:solidFill>
                                        <a:latin typeface="Cambria Math" panose="02040503050406030204" pitchFamily="18" charset="0"/>
                                      </a:rPr>
                                      <m:t>,0</m:t>
                                    </m:r>
                                  </m:sub>
                                </m:sSub>
                              </m:oMath>
                            </m:oMathPara>
                          </a14:m>
                          <a:endParaRPr lang="zh-CN" altLang="en-US" dirty="0"/>
                        </a:p>
                      </a:txBody>
                      <a:tcPr/>
                    </a:tc>
                    <a:extLst>
                      <a:ext uri="{0D108BD9-81ED-4DB2-BD59-A6C34878D82A}">
                        <a16:rowId xmlns:a16="http://schemas.microsoft.com/office/drawing/2014/main" val="143752767"/>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=1</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0070C0"/>
                                        </a:solidFill>
                                        <a:latin typeface="Cambria Math" panose="02040503050406030204" pitchFamily="18" charset="0"/>
                                      </a:rPr>
                                    </m:ctrlPr>
                                  </m:sSubPr>
                                  <m:e>
                                    <m:r>
                                      <a:rPr lang="en-US" altLang="zh-CN" sz="1800" b="0" i="1" smtClean="0">
                                        <a:solidFill>
                                          <a:srgbClr val="0070C0"/>
                                        </a:solidFill>
                                        <a:latin typeface="Cambria Math" panose="02040503050406030204" pitchFamily="18" charset="0"/>
                                      </a:rPr>
                                      <m:t>𝑘</m:t>
                                    </m:r>
                                  </m:e>
                                  <m:sub>
                                    <m:r>
                                      <a:rPr lang="en-US" altLang="zh-CN" sz="1800" b="0" i="1" smtClean="0">
                                        <a:solidFill>
                                          <a:srgbClr val="0070C0"/>
                                        </a:solidFill>
                                        <a:latin typeface="Cambria Math" panose="02040503050406030204" pitchFamily="18" charset="0"/>
                                      </a:rPr>
                                      <m:t>𝑦</m:t>
                                    </m:r>
                                    <m:r>
                                      <a:rPr lang="en-US" altLang="zh-CN" sz="1800" b="0" i="1" smtClean="0">
                                        <a:solidFill>
                                          <a:srgbClr val="0070C0"/>
                                        </a:solidFill>
                                        <a:latin typeface="Cambria Math" panose="02040503050406030204" pitchFamily="18" charset="0"/>
                                      </a:rPr>
                                      <m:t>,1</m:t>
                                    </m:r>
                                  </m:sub>
                                </m:sSub>
                              </m:oMath>
                            </m:oMathPara>
                          </a14:m>
                          <a:endParaRPr lang="zh-CN" altLang="en-US" dirty="0"/>
                        </a:p>
                      </a:txBody>
                      <a:tcPr/>
                    </a:tc>
                    <a:extLst>
                      <a:ext uri="{0D108BD9-81ED-4DB2-BD59-A6C34878D82A}">
                        <a16:rowId xmlns:a16="http://schemas.microsoft.com/office/drawing/2014/main" val="482258705"/>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=0</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accent6">
                                            <a:lumMod val="75000"/>
                                          </a:schemeClr>
                                        </a:solidFill>
                                        <a:latin typeface="Cambria Math" panose="02040503050406030204" pitchFamily="18" charset="0"/>
                                      </a:rPr>
                                    </m:ctrlPr>
                                  </m:sSubPr>
                                  <m:e>
                                    <m:r>
                                      <a:rPr lang="en-US" altLang="zh-CN" sz="1800" b="0" i="1" smtClean="0">
                                        <a:solidFill>
                                          <a:schemeClr val="accent6">
                                            <a:lumMod val="75000"/>
                                          </a:schemeClr>
                                        </a:solidFill>
                                        <a:latin typeface="Cambria Math" panose="02040503050406030204" pitchFamily="18" charset="0"/>
                                      </a:rPr>
                                      <m:t>𝑘</m:t>
                                    </m:r>
                                  </m:e>
                                  <m:sub>
                                    <m:r>
                                      <a:rPr lang="en-US" altLang="zh-CN" sz="1800" b="0" i="1" smtClean="0">
                                        <a:solidFill>
                                          <a:schemeClr val="accent6">
                                            <a:lumMod val="75000"/>
                                          </a:schemeClr>
                                        </a:solidFill>
                                        <a:latin typeface="Cambria Math" panose="02040503050406030204" pitchFamily="18" charset="0"/>
                                      </a:rPr>
                                      <m:t>𝑧</m:t>
                                    </m:r>
                                    <m:r>
                                      <a:rPr lang="en-US" altLang="zh-CN" sz="1800" b="0" i="1" smtClean="0">
                                        <a:solidFill>
                                          <a:schemeClr val="accent6">
                                            <a:lumMod val="75000"/>
                                          </a:schemeClr>
                                        </a:solidFill>
                                        <a:latin typeface="Cambria Math" panose="02040503050406030204" pitchFamily="18" charset="0"/>
                                      </a:rPr>
                                      <m:t>,0</m:t>
                                    </m:r>
                                  </m:sub>
                                </m:sSub>
                              </m:oMath>
                            </m:oMathPara>
                          </a14:m>
                          <a:endParaRPr lang="zh-CN" altLang="en-US" dirty="0"/>
                        </a:p>
                      </a:txBody>
                      <a:tcPr/>
                    </a:tc>
                    <a:extLst>
                      <a:ext uri="{0D108BD9-81ED-4DB2-BD59-A6C34878D82A}">
                        <a16:rowId xmlns:a16="http://schemas.microsoft.com/office/drawing/2014/main" val="2043160203"/>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=1</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accent6">
                                            <a:lumMod val="50000"/>
                                          </a:schemeClr>
                                        </a:solidFill>
                                        <a:latin typeface="Cambria Math" panose="02040503050406030204" pitchFamily="18" charset="0"/>
                                      </a:rPr>
                                    </m:ctrlPr>
                                  </m:sSubPr>
                                  <m:e>
                                    <m:r>
                                      <a:rPr lang="en-US" altLang="zh-CN" sz="1800" b="0" i="1" smtClean="0">
                                        <a:solidFill>
                                          <a:schemeClr val="accent6">
                                            <a:lumMod val="50000"/>
                                          </a:schemeClr>
                                        </a:solidFill>
                                        <a:latin typeface="Cambria Math" panose="02040503050406030204" pitchFamily="18" charset="0"/>
                                      </a:rPr>
                                      <m:t>𝑘</m:t>
                                    </m:r>
                                  </m:e>
                                  <m:sub>
                                    <m:r>
                                      <a:rPr lang="en-US" altLang="zh-CN" sz="1800" b="0" i="1" smtClean="0">
                                        <a:solidFill>
                                          <a:schemeClr val="accent6">
                                            <a:lumMod val="50000"/>
                                          </a:schemeClr>
                                        </a:solidFill>
                                        <a:latin typeface="Cambria Math" panose="02040503050406030204" pitchFamily="18" charset="0"/>
                                      </a:rPr>
                                      <m:t>𝑧</m:t>
                                    </m:r>
                                    <m:r>
                                      <a:rPr lang="en-US" altLang="zh-CN" sz="1800" b="0" i="1" smtClean="0">
                                        <a:solidFill>
                                          <a:schemeClr val="accent6">
                                            <a:lumMod val="50000"/>
                                          </a:schemeClr>
                                        </a:solidFill>
                                        <a:latin typeface="Cambria Math" panose="02040503050406030204" pitchFamily="18" charset="0"/>
                                      </a:rPr>
                                      <m:t>,1</m:t>
                                    </m:r>
                                  </m:sub>
                                </m:sSub>
                              </m:oMath>
                            </m:oMathPara>
                          </a14:m>
                          <a:endParaRPr lang="zh-CN" altLang="en-US" dirty="0"/>
                        </a:p>
                      </a:txBody>
                      <a:tcPr/>
                    </a:tc>
                    <a:extLst>
                      <a:ext uri="{0D108BD9-81ED-4DB2-BD59-A6C34878D82A}">
                        <a16:rowId xmlns:a16="http://schemas.microsoft.com/office/drawing/2014/main" val="197454908"/>
                      </a:ext>
                    </a:extLst>
                  </a:tr>
                </a:tbl>
              </a:graphicData>
            </a:graphic>
          </p:graphicFrame>
        </mc:Choice>
        <mc:Fallback xmlns="">
          <p:graphicFrame>
            <p:nvGraphicFramePr>
              <p:cNvPr id="4" name="表格 5">
                <a:extLst>
                  <a:ext uri="{FF2B5EF4-FFF2-40B4-BE49-F238E27FC236}">
                    <a16:creationId xmlns:a16="http://schemas.microsoft.com/office/drawing/2014/main" id="{51F2F837-E620-4FDF-5C19-28C2787DF2BF}"/>
                  </a:ext>
                </a:extLst>
              </p:cNvPr>
              <p:cNvGraphicFramePr>
                <a:graphicFrameLocks noGrp="1"/>
              </p:cNvGraphicFramePr>
              <p:nvPr>
                <p:extLst>
                  <p:ext uri="{D42A27DB-BD31-4B8C-83A1-F6EECF244321}">
                    <p14:modId xmlns:p14="http://schemas.microsoft.com/office/powerpoint/2010/main" val="1100480954"/>
                  </p:ext>
                </p:extLst>
              </p:nvPr>
            </p:nvGraphicFramePr>
            <p:xfrm>
              <a:off x="1250950" y="2672747"/>
              <a:ext cx="3340100" cy="2657094"/>
            </p:xfrm>
            <a:graphic>
              <a:graphicData uri="http://schemas.openxmlformats.org/drawingml/2006/table">
                <a:tbl>
                  <a:tblPr firstRow="1" bandRow="1">
                    <a:tableStyleId>{5940675A-B579-460E-94D1-54222C63F5DA}</a:tableStyleId>
                  </a:tblPr>
                  <a:tblGrid>
                    <a:gridCol w="1670050">
                      <a:extLst>
                        <a:ext uri="{9D8B030D-6E8A-4147-A177-3AD203B41FA5}">
                          <a16:colId xmlns:a16="http://schemas.microsoft.com/office/drawing/2014/main" val="222889851"/>
                        </a:ext>
                      </a:extLst>
                    </a:gridCol>
                    <a:gridCol w="1670050">
                      <a:extLst>
                        <a:ext uri="{9D8B030D-6E8A-4147-A177-3AD203B41FA5}">
                          <a16:colId xmlns:a16="http://schemas.microsoft.com/office/drawing/2014/main" val="2584606198"/>
                        </a:ext>
                      </a:extLst>
                    </a:gridCol>
                  </a:tblGrid>
                  <a:tr h="370840">
                    <a:tc>
                      <a:txBody>
                        <a:bodyPr/>
                        <a:lstStyle/>
                        <a:p>
                          <a:r>
                            <a:rPr lang="en-US" altLang="zh-CN" sz="1600" dirty="0">
                              <a:solidFill>
                                <a:schemeClr val="bg1"/>
                              </a:solidFill>
                            </a:rPr>
                            <a:t>Inputs/outputs</a:t>
                          </a:r>
                          <a:endParaRPr lang="zh-CN" altLang="en-US" sz="1600" dirty="0">
                            <a:solidFill>
                              <a:schemeClr val="bg1"/>
                            </a:solidFill>
                          </a:endParaRPr>
                        </a:p>
                      </a:txBody>
                      <a:tcPr>
                        <a:solidFill>
                          <a:schemeClr val="tx1"/>
                        </a:solidFill>
                      </a:tcPr>
                    </a:tc>
                    <a:tc>
                      <a:txBody>
                        <a:bodyPr/>
                        <a:lstStyle/>
                        <a:p>
                          <a:r>
                            <a:rPr lang="en-US" altLang="zh-CN" sz="1600" dirty="0">
                              <a:solidFill>
                                <a:schemeClr val="bg1"/>
                              </a:solidFill>
                            </a:rPr>
                            <a:t>keys</a:t>
                          </a:r>
                          <a:endParaRPr lang="zh-CN" altLang="en-US" sz="1600" dirty="0">
                            <a:solidFill>
                              <a:schemeClr val="bg1"/>
                            </a:solidFill>
                          </a:endParaRPr>
                        </a:p>
                      </a:txBody>
                      <a:tcPr>
                        <a:solidFill>
                          <a:schemeClr val="tx1"/>
                        </a:solidFill>
                      </a:tcPr>
                    </a:tc>
                    <a:extLst>
                      <a:ext uri="{0D108BD9-81ED-4DB2-BD59-A6C34878D82A}">
                        <a16:rowId xmlns:a16="http://schemas.microsoft.com/office/drawing/2014/main" val="3751723308"/>
                      </a:ext>
                    </a:extLst>
                  </a:tr>
                  <a:tr h="377825">
                    <a:tc>
                      <a:txBody>
                        <a:bodyPr/>
                        <a:lstStyle/>
                        <a:p>
                          <a:endParaRPr lang="zh-CN"/>
                        </a:p>
                      </a:txBody>
                      <a:tcPr>
                        <a:blipFill>
                          <a:blip r:embed="rId3"/>
                          <a:stretch>
                            <a:fillRect l="-364" t="-103226" r="-100364" b="-509677"/>
                          </a:stretch>
                        </a:blipFill>
                      </a:tcPr>
                    </a:tc>
                    <a:tc>
                      <a:txBody>
                        <a:bodyPr/>
                        <a:lstStyle/>
                        <a:p>
                          <a:endParaRPr lang="zh-CN"/>
                        </a:p>
                      </a:txBody>
                      <a:tcPr>
                        <a:blipFill>
                          <a:blip r:embed="rId3"/>
                          <a:stretch>
                            <a:fillRect l="-100730" t="-103226" r="-730" b="-509677"/>
                          </a:stretch>
                        </a:blipFill>
                      </a:tcPr>
                    </a:tc>
                    <a:extLst>
                      <a:ext uri="{0D108BD9-81ED-4DB2-BD59-A6C34878D82A}">
                        <a16:rowId xmlns:a16="http://schemas.microsoft.com/office/drawing/2014/main" val="1379378846"/>
                      </a:ext>
                    </a:extLst>
                  </a:tr>
                  <a:tr h="377825">
                    <a:tc>
                      <a:txBody>
                        <a:bodyPr/>
                        <a:lstStyle/>
                        <a:p>
                          <a:endParaRPr lang="zh-CN"/>
                        </a:p>
                      </a:txBody>
                      <a:tcPr>
                        <a:blipFill>
                          <a:blip r:embed="rId3"/>
                          <a:stretch>
                            <a:fillRect l="-364" t="-203226" r="-100364" b="-409677"/>
                          </a:stretch>
                        </a:blipFill>
                      </a:tcPr>
                    </a:tc>
                    <a:tc>
                      <a:txBody>
                        <a:bodyPr/>
                        <a:lstStyle/>
                        <a:p>
                          <a:endParaRPr lang="zh-CN"/>
                        </a:p>
                      </a:txBody>
                      <a:tcPr>
                        <a:blipFill>
                          <a:blip r:embed="rId3"/>
                          <a:stretch>
                            <a:fillRect l="-100730" t="-203226" r="-730" b="-409677"/>
                          </a:stretch>
                        </a:blipFill>
                      </a:tcPr>
                    </a:tc>
                    <a:extLst>
                      <a:ext uri="{0D108BD9-81ED-4DB2-BD59-A6C34878D82A}">
                        <a16:rowId xmlns:a16="http://schemas.microsoft.com/office/drawing/2014/main" val="4273436416"/>
                      </a:ext>
                    </a:extLst>
                  </a:tr>
                  <a:tr h="387477">
                    <a:tc>
                      <a:txBody>
                        <a:bodyPr/>
                        <a:lstStyle/>
                        <a:p>
                          <a:endParaRPr lang="zh-CN"/>
                        </a:p>
                      </a:txBody>
                      <a:tcPr>
                        <a:blipFill>
                          <a:blip r:embed="rId3"/>
                          <a:stretch>
                            <a:fillRect l="-364" t="-293750" r="-100364" b="-296875"/>
                          </a:stretch>
                        </a:blipFill>
                      </a:tcPr>
                    </a:tc>
                    <a:tc>
                      <a:txBody>
                        <a:bodyPr/>
                        <a:lstStyle/>
                        <a:p>
                          <a:endParaRPr lang="zh-CN"/>
                        </a:p>
                      </a:txBody>
                      <a:tcPr>
                        <a:blipFill>
                          <a:blip r:embed="rId3"/>
                          <a:stretch>
                            <a:fillRect l="-100730" t="-293750" r="-730" b="-296875"/>
                          </a:stretch>
                        </a:blipFill>
                      </a:tcPr>
                    </a:tc>
                    <a:extLst>
                      <a:ext uri="{0D108BD9-81ED-4DB2-BD59-A6C34878D82A}">
                        <a16:rowId xmlns:a16="http://schemas.microsoft.com/office/drawing/2014/main" val="143752767"/>
                      </a:ext>
                    </a:extLst>
                  </a:tr>
                  <a:tr h="387477">
                    <a:tc>
                      <a:txBody>
                        <a:bodyPr/>
                        <a:lstStyle/>
                        <a:p>
                          <a:endParaRPr lang="zh-CN"/>
                        </a:p>
                      </a:txBody>
                      <a:tcPr>
                        <a:blipFill>
                          <a:blip r:embed="rId3"/>
                          <a:stretch>
                            <a:fillRect l="-364" t="-393750" r="-100364" b="-196875"/>
                          </a:stretch>
                        </a:blipFill>
                      </a:tcPr>
                    </a:tc>
                    <a:tc>
                      <a:txBody>
                        <a:bodyPr/>
                        <a:lstStyle/>
                        <a:p>
                          <a:endParaRPr lang="zh-CN"/>
                        </a:p>
                      </a:txBody>
                      <a:tcPr>
                        <a:blipFill>
                          <a:blip r:embed="rId3"/>
                          <a:stretch>
                            <a:fillRect l="-100730" t="-393750" r="-730" b="-196875"/>
                          </a:stretch>
                        </a:blipFill>
                      </a:tcPr>
                    </a:tc>
                    <a:extLst>
                      <a:ext uri="{0D108BD9-81ED-4DB2-BD59-A6C34878D82A}">
                        <a16:rowId xmlns:a16="http://schemas.microsoft.com/office/drawing/2014/main" val="482258705"/>
                      </a:ext>
                    </a:extLst>
                  </a:tr>
                  <a:tr h="377825">
                    <a:tc>
                      <a:txBody>
                        <a:bodyPr/>
                        <a:lstStyle/>
                        <a:p>
                          <a:endParaRPr lang="zh-CN"/>
                        </a:p>
                      </a:txBody>
                      <a:tcPr>
                        <a:blipFill>
                          <a:blip r:embed="rId3"/>
                          <a:stretch>
                            <a:fillRect l="-364" t="-509677" r="-100364" b="-103226"/>
                          </a:stretch>
                        </a:blipFill>
                      </a:tcPr>
                    </a:tc>
                    <a:tc>
                      <a:txBody>
                        <a:bodyPr/>
                        <a:lstStyle/>
                        <a:p>
                          <a:endParaRPr lang="zh-CN"/>
                        </a:p>
                      </a:txBody>
                      <a:tcPr>
                        <a:blipFill>
                          <a:blip r:embed="rId3"/>
                          <a:stretch>
                            <a:fillRect l="-100730" t="-509677" r="-730" b="-103226"/>
                          </a:stretch>
                        </a:blipFill>
                      </a:tcPr>
                    </a:tc>
                    <a:extLst>
                      <a:ext uri="{0D108BD9-81ED-4DB2-BD59-A6C34878D82A}">
                        <a16:rowId xmlns:a16="http://schemas.microsoft.com/office/drawing/2014/main" val="2043160203"/>
                      </a:ext>
                    </a:extLst>
                  </a:tr>
                  <a:tr h="377825">
                    <a:tc>
                      <a:txBody>
                        <a:bodyPr/>
                        <a:lstStyle/>
                        <a:p>
                          <a:endParaRPr lang="zh-CN"/>
                        </a:p>
                      </a:txBody>
                      <a:tcPr>
                        <a:blipFill>
                          <a:blip r:embed="rId3"/>
                          <a:stretch>
                            <a:fillRect l="-364" t="-609677" r="-100364" b="-3226"/>
                          </a:stretch>
                        </a:blipFill>
                      </a:tcPr>
                    </a:tc>
                    <a:tc>
                      <a:txBody>
                        <a:bodyPr/>
                        <a:lstStyle/>
                        <a:p>
                          <a:endParaRPr lang="zh-CN"/>
                        </a:p>
                      </a:txBody>
                      <a:tcPr>
                        <a:blipFill>
                          <a:blip r:embed="rId3"/>
                          <a:stretch>
                            <a:fillRect l="-100730" t="-609677" r="-730" b="-3226"/>
                          </a:stretch>
                        </a:blipFill>
                      </a:tcPr>
                    </a:tc>
                    <a:extLst>
                      <a:ext uri="{0D108BD9-81ED-4DB2-BD59-A6C34878D82A}">
                        <a16:rowId xmlns:a16="http://schemas.microsoft.com/office/drawing/2014/main" val="1974549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51889256-1472-B054-A5A1-6305C1758511}"/>
                  </a:ext>
                </a:extLst>
              </p:cNvPr>
              <p:cNvGraphicFramePr>
                <a:graphicFrameLocks noGrp="1"/>
              </p:cNvGraphicFramePr>
              <p:nvPr>
                <p:extLst>
                  <p:ext uri="{D42A27DB-BD31-4B8C-83A1-F6EECF244321}">
                    <p14:modId xmlns:p14="http://schemas.microsoft.com/office/powerpoint/2010/main" val="3752018963"/>
                  </p:ext>
                </p:extLst>
              </p:nvPr>
            </p:nvGraphicFramePr>
            <p:xfrm>
              <a:off x="5419106" y="2672747"/>
              <a:ext cx="5001244" cy="2657093"/>
            </p:xfrm>
            <a:graphic>
              <a:graphicData uri="http://schemas.openxmlformats.org/drawingml/2006/table">
                <a:tbl>
                  <a:tblPr firstRow="1" bandRow="1">
                    <a:tableStyleId>{5940675A-B579-460E-94D1-54222C63F5DA}</a:tableStyleId>
                  </a:tblPr>
                  <a:tblGrid>
                    <a:gridCol w="688178">
                      <a:extLst>
                        <a:ext uri="{9D8B030D-6E8A-4147-A177-3AD203B41FA5}">
                          <a16:colId xmlns:a16="http://schemas.microsoft.com/office/drawing/2014/main" val="720490929"/>
                        </a:ext>
                      </a:extLst>
                    </a:gridCol>
                    <a:gridCol w="695951">
                      <a:extLst>
                        <a:ext uri="{9D8B030D-6E8A-4147-A177-3AD203B41FA5}">
                          <a16:colId xmlns:a16="http://schemas.microsoft.com/office/drawing/2014/main" val="349329217"/>
                        </a:ext>
                      </a:extLst>
                    </a:gridCol>
                    <a:gridCol w="3617115">
                      <a:extLst>
                        <a:ext uri="{9D8B030D-6E8A-4147-A177-3AD203B41FA5}">
                          <a16:colId xmlns:a16="http://schemas.microsoft.com/office/drawing/2014/main" val="791839648"/>
                        </a:ext>
                      </a:extLst>
                    </a:gridCol>
                  </a:tblGrid>
                  <a:tr h="415821">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solidFill>
                                      <a:schemeClr val="bg1"/>
                                    </a:solidFill>
                                    <a:latin typeface="Cambria Math" panose="02040503050406030204" pitchFamily="18" charset="0"/>
                                  </a:rPr>
                                  <m:t>𝑥</m:t>
                                </m:r>
                              </m:oMath>
                            </m:oMathPara>
                          </a14:m>
                          <a:endParaRPr lang="zh-CN" altLang="en-US" sz="1800" dirty="0">
                            <a:solidFill>
                              <a:schemeClr val="bg1"/>
                            </a:solidFill>
                          </a:endParaRPr>
                        </a:p>
                      </a:txBody>
                      <a:tcPr anchor="ctr">
                        <a:solidFill>
                          <a:schemeClr val="tx1">
                            <a:lumMod val="95000"/>
                            <a:lumOff val="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solidFill>
                                      <a:schemeClr val="bg1"/>
                                    </a:solidFill>
                                    <a:latin typeface="Cambria Math" panose="02040503050406030204" pitchFamily="18" charset="0"/>
                                  </a:rPr>
                                  <m:t>𝑦</m:t>
                                </m:r>
                              </m:oMath>
                            </m:oMathPara>
                          </a14:m>
                          <a:endParaRPr lang="zh-CN" altLang="en-US" sz="1800" dirty="0">
                            <a:solidFill>
                              <a:schemeClr val="bg1"/>
                            </a:solidFill>
                          </a:endParaRPr>
                        </a:p>
                      </a:txBody>
                      <a:tcPr anchor="ctr">
                        <a:solidFill>
                          <a:schemeClr val="tx1">
                            <a:lumMod val="95000"/>
                            <a:lumOff val="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solidFill>
                                      <a:schemeClr val="bg1"/>
                                    </a:solidFill>
                                    <a:latin typeface="Cambria Math" panose="02040503050406030204" pitchFamily="18" charset="0"/>
                                  </a:rPr>
                                  <m:t>𝑧</m:t>
                                </m:r>
                              </m:oMath>
                            </m:oMathPara>
                          </a14:m>
                          <a:endParaRPr lang="zh-CN" altLang="en-US" sz="1800" dirty="0">
                            <a:solidFill>
                              <a:schemeClr val="bg1"/>
                            </a:solidFill>
                          </a:endParaRPr>
                        </a:p>
                      </a:txBody>
                      <a:tcPr anchor="ctr">
                        <a:solidFill>
                          <a:schemeClr val="tx1">
                            <a:lumMod val="95000"/>
                            <a:lumOff val="5000"/>
                          </a:schemeClr>
                        </a:solidFill>
                      </a:tcPr>
                    </a:tc>
                    <a:extLst>
                      <a:ext uri="{0D108BD9-81ED-4DB2-BD59-A6C34878D82A}">
                        <a16:rowId xmlns:a16="http://schemas.microsoft.com/office/drawing/2014/main" val="858884751"/>
                      </a:ext>
                    </a:extLst>
                  </a:tr>
                  <a:tr h="560318">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0" i="1" smtClean="0">
                                        <a:solidFill>
                                          <a:srgbClr val="C00000"/>
                                        </a:solidFill>
                                        <a:latin typeface="Cambria Math" panose="02040503050406030204" pitchFamily="18" charset="0"/>
                                      </a:rPr>
                                    </m:ctrlPr>
                                  </m:sSubPr>
                                  <m:e>
                                    <m:r>
                                      <a:rPr lang="en-US" altLang="zh-CN" sz="1800" b="0" i="1" smtClean="0">
                                        <a:solidFill>
                                          <a:srgbClr val="C00000"/>
                                        </a:solidFill>
                                        <a:latin typeface="Cambria Math" panose="02040503050406030204" pitchFamily="18" charset="0"/>
                                      </a:rPr>
                                      <m:t>𝑘</m:t>
                                    </m:r>
                                  </m:e>
                                  <m:sub>
                                    <m:r>
                                      <a:rPr lang="en-US" altLang="zh-CN" sz="1800" b="0" i="1" smtClean="0">
                                        <a:solidFill>
                                          <a:srgbClr val="C00000"/>
                                        </a:solidFill>
                                        <a:latin typeface="Cambria Math" panose="02040503050406030204" pitchFamily="18" charset="0"/>
                                      </a:rPr>
                                      <m:t>𝑥</m:t>
                                    </m:r>
                                    <m:r>
                                      <a:rPr lang="en-US" altLang="zh-CN" sz="1800" b="0" i="1" smtClean="0">
                                        <a:solidFill>
                                          <a:srgbClr val="C00000"/>
                                        </a:solidFill>
                                        <a:latin typeface="Cambria Math" panose="02040503050406030204" pitchFamily="18" charset="0"/>
                                      </a:rPr>
                                      <m:t>,0</m:t>
                                    </m:r>
                                  </m:sub>
                                </m:sSub>
                              </m:oMath>
                            </m:oMathPara>
                          </a14:m>
                          <a:endParaRPr lang="zh-CN" altLang="en-US" sz="1800" dirty="0">
                            <a:solidFill>
                              <a:srgbClr val="C0000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0" i="1" smtClean="0">
                                        <a:solidFill>
                                          <a:srgbClr val="00B0F0"/>
                                        </a:solidFill>
                                        <a:latin typeface="Cambria Math" panose="02040503050406030204" pitchFamily="18" charset="0"/>
                                      </a:rPr>
                                    </m:ctrlPr>
                                  </m:sSubPr>
                                  <m:e>
                                    <m:r>
                                      <a:rPr lang="en-US" altLang="zh-CN" sz="1800" b="0" i="1" smtClean="0">
                                        <a:solidFill>
                                          <a:srgbClr val="00B0F0"/>
                                        </a:solidFill>
                                        <a:latin typeface="Cambria Math" panose="02040503050406030204" pitchFamily="18" charset="0"/>
                                      </a:rPr>
                                      <m:t>𝑘</m:t>
                                    </m:r>
                                  </m:e>
                                  <m:sub>
                                    <m:r>
                                      <a:rPr lang="en-US" altLang="zh-CN" sz="1800" b="0" i="1" smtClean="0">
                                        <a:solidFill>
                                          <a:srgbClr val="00B0F0"/>
                                        </a:solidFill>
                                        <a:latin typeface="Cambria Math" panose="02040503050406030204" pitchFamily="18" charset="0"/>
                                      </a:rPr>
                                      <m:t>𝑦</m:t>
                                    </m:r>
                                    <m:r>
                                      <a:rPr lang="en-US" altLang="zh-CN" sz="1800" b="0" i="1" smtClean="0">
                                        <a:solidFill>
                                          <a:srgbClr val="00B0F0"/>
                                        </a:solidFill>
                                        <a:latin typeface="Cambria Math" panose="02040503050406030204" pitchFamily="18" charset="0"/>
                                      </a:rPr>
                                      <m:t>,0</m:t>
                                    </m:r>
                                  </m:sub>
                                </m:sSub>
                              </m:oMath>
                            </m:oMathPara>
                          </a14:m>
                          <a:endParaRPr lang="zh-CN" altLang="en-US" sz="1800" dirty="0">
                            <a:solidFill>
                              <a:srgbClr val="0070C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𝐸𝑛𝑐</m:t>
                                </m:r>
                                <m:r>
                                  <a:rPr lang="en-US" altLang="zh-CN" sz="1800" b="0" i="1" smtClean="0">
                                    <a:latin typeface="Cambria Math" panose="02040503050406030204" pitchFamily="18" charset="0"/>
                                  </a:rPr>
                                  <m:t>(</m:t>
                                </m:r>
                                <m:sSub>
                                  <m:sSubPr>
                                    <m:ctrlPr>
                                      <a:rPr lang="en-US" altLang="zh-CN" sz="1800" b="0" i="1" smtClean="0">
                                        <a:solidFill>
                                          <a:srgbClr val="C00000"/>
                                        </a:solidFill>
                                        <a:latin typeface="Cambria Math" panose="02040503050406030204" pitchFamily="18" charset="0"/>
                                      </a:rPr>
                                    </m:ctrlPr>
                                  </m:sSubPr>
                                  <m:e>
                                    <m:r>
                                      <a:rPr lang="en-US" altLang="zh-CN" sz="1800" b="0" i="1" smtClean="0">
                                        <a:solidFill>
                                          <a:srgbClr val="C00000"/>
                                        </a:solidFill>
                                        <a:latin typeface="Cambria Math" panose="02040503050406030204" pitchFamily="18" charset="0"/>
                                      </a:rPr>
                                      <m:t>𝑘</m:t>
                                    </m:r>
                                  </m:e>
                                  <m:sub>
                                    <m:r>
                                      <a:rPr lang="en-US" altLang="zh-CN" sz="1800" b="0" i="1" smtClean="0">
                                        <a:solidFill>
                                          <a:srgbClr val="C00000"/>
                                        </a:solidFill>
                                        <a:latin typeface="Cambria Math" panose="02040503050406030204" pitchFamily="18" charset="0"/>
                                      </a:rPr>
                                      <m:t>𝑥</m:t>
                                    </m:r>
                                    <m:r>
                                      <a:rPr lang="en-US" altLang="zh-CN" sz="1800" b="0" i="1" smtClean="0">
                                        <a:solidFill>
                                          <a:srgbClr val="C00000"/>
                                        </a:solidFill>
                                        <a:latin typeface="Cambria Math" panose="02040503050406030204" pitchFamily="18" charset="0"/>
                                      </a:rPr>
                                      <m:t>,0</m:t>
                                    </m:r>
                                  </m:sub>
                                </m:sSub>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𝐸𝑛𝑐</m:t>
                                    </m:r>
                                    <m:d>
                                      <m:dPr>
                                        <m:ctrlPr>
                                          <a:rPr lang="en-US" altLang="zh-CN" sz="1800" b="0" i="1" smtClean="0">
                                            <a:latin typeface="Cambria Math" panose="02040503050406030204" pitchFamily="18" charset="0"/>
                                          </a:rPr>
                                        </m:ctrlPr>
                                      </m:dPr>
                                      <m:e>
                                        <m:sSub>
                                          <m:sSubPr>
                                            <m:ctrlPr>
                                              <a:rPr lang="en-US" altLang="zh-CN" sz="1800" b="0" i="1" smtClean="0">
                                                <a:solidFill>
                                                  <a:srgbClr val="00B0F0"/>
                                                </a:solidFill>
                                                <a:latin typeface="Cambria Math" panose="02040503050406030204" pitchFamily="18" charset="0"/>
                                              </a:rPr>
                                            </m:ctrlPr>
                                          </m:sSubPr>
                                          <m:e>
                                            <m:r>
                                              <a:rPr lang="en-US" altLang="zh-CN" sz="1800" b="0" i="1" smtClean="0">
                                                <a:solidFill>
                                                  <a:srgbClr val="00B0F0"/>
                                                </a:solidFill>
                                                <a:latin typeface="Cambria Math" panose="02040503050406030204" pitchFamily="18" charset="0"/>
                                              </a:rPr>
                                              <m:t>𝑘</m:t>
                                            </m:r>
                                          </m:e>
                                          <m:sub>
                                            <m:r>
                                              <a:rPr lang="en-US" altLang="zh-CN" sz="1800" b="0" i="1" smtClean="0">
                                                <a:solidFill>
                                                  <a:srgbClr val="00B0F0"/>
                                                </a:solidFill>
                                                <a:latin typeface="Cambria Math" panose="02040503050406030204" pitchFamily="18" charset="0"/>
                                              </a:rPr>
                                              <m:t>𝑦</m:t>
                                            </m:r>
                                            <m:r>
                                              <a:rPr lang="en-US" altLang="zh-CN" sz="1800" b="0" i="1" smtClean="0">
                                                <a:solidFill>
                                                  <a:srgbClr val="00B0F0"/>
                                                </a:solidFill>
                                                <a:latin typeface="Cambria Math" panose="02040503050406030204" pitchFamily="18" charset="0"/>
                                              </a:rPr>
                                              <m:t>,0</m:t>
                                            </m:r>
                                          </m:sub>
                                        </m:sSub>
                                        <m:r>
                                          <a:rPr lang="en-US" altLang="zh-CN" sz="1800" b="0" i="1" smtClean="0">
                                            <a:latin typeface="Cambria Math" panose="02040503050406030204" pitchFamily="18" charset="0"/>
                                          </a:rPr>
                                          <m:t>,</m:t>
                                        </m:r>
                                        <m:sSub>
                                          <m:sSubPr>
                                            <m:ctrlPr>
                                              <a:rPr lang="en-US" altLang="zh-CN" sz="1800" b="0" i="1" smtClean="0">
                                                <a:solidFill>
                                                  <a:schemeClr val="accent6">
                                                    <a:lumMod val="75000"/>
                                                  </a:schemeClr>
                                                </a:solidFill>
                                                <a:latin typeface="Cambria Math" panose="02040503050406030204" pitchFamily="18" charset="0"/>
                                              </a:rPr>
                                            </m:ctrlPr>
                                          </m:sSubPr>
                                          <m:e>
                                            <m:r>
                                              <a:rPr lang="en-US" altLang="zh-CN" sz="1800" b="0" i="1" smtClean="0">
                                                <a:solidFill>
                                                  <a:schemeClr val="accent6">
                                                    <a:lumMod val="75000"/>
                                                  </a:schemeClr>
                                                </a:solidFill>
                                                <a:latin typeface="Cambria Math" panose="02040503050406030204" pitchFamily="18" charset="0"/>
                                              </a:rPr>
                                              <m:t>𝑘</m:t>
                                            </m:r>
                                          </m:e>
                                          <m:sub>
                                            <m:r>
                                              <a:rPr lang="en-US" altLang="zh-CN" sz="1800" b="0" i="1" smtClean="0">
                                                <a:solidFill>
                                                  <a:schemeClr val="accent6">
                                                    <a:lumMod val="75000"/>
                                                  </a:schemeClr>
                                                </a:solidFill>
                                                <a:latin typeface="Cambria Math" panose="02040503050406030204" pitchFamily="18" charset="0"/>
                                              </a:rPr>
                                              <m:t>𝑧</m:t>
                                            </m:r>
                                            <m:r>
                                              <a:rPr lang="en-US" altLang="zh-CN" sz="1800" b="0" i="1" smtClean="0">
                                                <a:solidFill>
                                                  <a:schemeClr val="accent6">
                                                    <a:lumMod val="75000"/>
                                                  </a:schemeClr>
                                                </a:solidFill>
                                                <a:latin typeface="Cambria Math" panose="02040503050406030204" pitchFamily="18" charset="0"/>
                                              </a:rPr>
                                              <m:t>,0</m:t>
                                            </m:r>
                                          </m:sub>
                                        </m:sSub>
                                      </m:e>
                                    </m:d>
                                  </m:e>
                                </m:d>
                                <m:r>
                                  <a:rPr lang="en-US" altLang="zh-CN" sz="1800" b="0" i="1" smtClean="0">
                                    <a:latin typeface="Cambria Math" panose="02040503050406030204" pitchFamily="18" charset="0"/>
                                  </a:rPr>
                                  <m:t>)</m:t>
                                </m:r>
                              </m:oMath>
                            </m:oMathPara>
                          </a14:m>
                          <a:endParaRPr lang="zh-CN" altLang="en-US" sz="1800" dirty="0"/>
                        </a:p>
                      </a:txBody>
                      <a:tcPr anchor="ctr"/>
                    </a:tc>
                    <a:extLst>
                      <a:ext uri="{0D108BD9-81ED-4DB2-BD59-A6C34878D82A}">
                        <a16:rowId xmlns:a16="http://schemas.microsoft.com/office/drawing/2014/main" val="2542631854"/>
                      </a:ext>
                    </a:extLst>
                  </a:tr>
                  <a:tr h="560318">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0" i="1" smtClean="0">
                                        <a:solidFill>
                                          <a:srgbClr val="C00000"/>
                                        </a:solidFill>
                                        <a:latin typeface="Cambria Math" panose="02040503050406030204" pitchFamily="18" charset="0"/>
                                      </a:rPr>
                                    </m:ctrlPr>
                                  </m:sSubPr>
                                  <m:e>
                                    <m:r>
                                      <a:rPr lang="en-US" altLang="zh-CN" sz="1800" b="0" i="1" smtClean="0">
                                        <a:solidFill>
                                          <a:srgbClr val="C00000"/>
                                        </a:solidFill>
                                        <a:latin typeface="Cambria Math" panose="02040503050406030204" pitchFamily="18" charset="0"/>
                                      </a:rPr>
                                      <m:t>𝑘</m:t>
                                    </m:r>
                                  </m:e>
                                  <m:sub>
                                    <m:r>
                                      <a:rPr lang="en-US" altLang="zh-CN" sz="1800" b="0" i="1" smtClean="0">
                                        <a:solidFill>
                                          <a:srgbClr val="C00000"/>
                                        </a:solidFill>
                                        <a:latin typeface="Cambria Math" panose="02040503050406030204" pitchFamily="18" charset="0"/>
                                      </a:rPr>
                                      <m:t>𝑥</m:t>
                                    </m:r>
                                    <m:r>
                                      <a:rPr lang="en-US" altLang="zh-CN" sz="1800" b="0" i="1" smtClean="0">
                                        <a:solidFill>
                                          <a:srgbClr val="C00000"/>
                                        </a:solidFill>
                                        <a:latin typeface="Cambria Math" panose="02040503050406030204" pitchFamily="18" charset="0"/>
                                      </a:rPr>
                                      <m:t>,0</m:t>
                                    </m:r>
                                  </m:sub>
                                </m:sSub>
                              </m:oMath>
                            </m:oMathPara>
                          </a14:m>
                          <a:endParaRPr lang="zh-CN" altLang="en-US" sz="1800" dirty="0">
                            <a:solidFill>
                              <a:srgbClr val="C0000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0" i="1" smtClean="0">
                                        <a:solidFill>
                                          <a:srgbClr val="0070C0"/>
                                        </a:solidFill>
                                        <a:latin typeface="Cambria Math" panose="02040503050406030204" pitchFamily="18" charset="0"/>
                                      </a:rPr>
                                    </m:ctrlPr>
                                  </m:sSubPr>
                                  <m:e>
                                    <m:r>
                                      <a:rPr lang="en-US" altLang="zh-CN" sz="1800" b="0" i="1" smtClean="0">
                                        <a:solidFill>
                                          <a:srgbClr val="0070C0"/>
                                        </a:solidFill>
                                        <a:latin typeface="Cambria Math" panose="02040503050406030204" pitchFamily="18" charset="0"/>
                                      </a:rPr>
                                      <m:t>𝑘</m:t>
                                    </m:r>
                                  </m:e>
                                  <m:sub>
                                    <m:r>
                                      <a:rPr lang="en-US" altLang="zh-CN" sz="1800" b="0" i="1" smtClean="0">
                                        <a:solidFill>
                                          <a:srgbClr val="0070C0"/>
                                        </a:solidFill>
                                        <a:latin typeface="Cambria Math" panose="02040503050406030204" pitchFamily="18" charset="0"/>
                                      </a:rPr>
                                      <m:t>𝑦</m:t>
                                    </m:r>
                                    <m:r>
                                      <a:rPr lang="en-US" altLang="zh-CN" sz="1800" b="0" i="1" smtClean="0">
                                        <a:solidFill>
                                          <a:srgbClr val="0070C0"/>
                                        </a:solidFill>
                                        <a:latin typeface="Cambria Math" panose="02040503050406030204" pitchFamily="18" charset="0"/>
                                      </a:rPr>
                                      <m:t>,1</m:t>
                                    </m:r>
                                  </m:sub>
                                </m:sSub>
                              </m:oMath>
                            </m:oMathPara>
                          </a14:m>
                          <a:endParaRPr lang="zh-CN" altLang="en-US" sz="1800" dirty="0">
                            <a:solidFill>
                              <a:srgbClr val="0070C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𝐸𝑛𝑐</m:t>
                                </m:r>
                                <m:r>
                                  <a:rPr lang="en-US" altLang="zh-CN" sz="1800" b="0" i="1" smtClean="0">
                                    <a:latin typeface="Cambria Math" panose="02040503050406030204" pitchFamily="18" charset="0"/>
                                  </a:rPr>
                                  <m:t>(</m:t>
                                </m:r>
                                <m:sSub>
                                  <m:sSubPr>
                                    <m:ctrlPr>
                                      <a:rPr lang="en-US" altLang="zh-CN" sz="1800" b="0" i="1" smtClean="0">
                                        <a:solidFill>
                                          <a:srgbClr val="C00000"/>
                                        </a:solidFill>
                                        <a:latin typeface="Cambria Math" panose="02040503050406030204" pitchFamily="18" charset="0"/>
                                      </a:rPr>
                                    </m:ctrlPr>
                                  </m:sSubPr>
                                  <m:e>
                                    <m:r>
                                      <a:rPr lang="en-US" altLang="zh-CN" sz="1800" b="0" i="1" smtClean="0">
                                        <a:solidFill>
                                          <a:srgbClr val="C00000"/>
                                        </a:solidFill>
                                        <a:latin typeface="Cambria Math" panose="02040503050406030204" pitchFamily="18" charset="0"/>
                                      </a:rPr>
                                      <m:t>𝑘</m:t>
                                    </m:r>
                                  </m:e>
                                  <m:sub>
                                    <m:r>
                                      <a:rPr lang="en-US" altLang="zh-CN" sz="1800" b="0" i="1" smtClean="0">
                                        <a:solidFill>
                                          <a:srgbClr val="C00000"/>
                                        </a:solidFill>
                                        <a:latin typeface="Cambria Math" panose="02040503050406030204" pitchFamily="18" charset="0"/>
                                      </a:rPr>
                                      <m:t>𝑥</m:t>
                                    </m:r>
                                    <m:r>
                                      <a:rPr lang="en-US" altLang="zh-CN" sz="1800" b="0" i="1" smtClean="0">
                                        <a:solidFill>
                                          <a:srgbClr val="C00000"/>
                                        </a:solidFill>
                                        <a:latin typeface="Cambria Math" panose="02040503050406030204" pitchFamily="18" charset="0"/>
                                      </a:rPr>
                                      <m:t>,0</m:t>
                                    </m:r>
                                  </m:sub>
                                </m:sSub>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𝐸𝑛𝑐</m:t>
                                    </m:r>
                                    <m:d>
                                      <m:dPr>
                                        <m:ctrlPr>
                                          <a:rPr lang="en-US" altLang="zh-CN" sz="1800" b="0" i="1" smtClean="0">
                                            <a:latin typeface="Cambria Math" panose="02040503050406030204" pitchFamily="18" charset="0"/>
                                          </a:rPr>
                                        </m:ctrlPr>
                                      </m:dPr>
                                      <m:e>
                                        <m:sSub>
                                          <m:sSubPr>
                                            <m:ctrlPr>
                                              <a:rPr lang="en-US" altLang="zh-CN" sz="1800" b="0" i="1" smtClean="0">
                                                <a:solidFill>
                                                  <a:srgbClr val="0070C0"/>
                                                </a:solidFill>
                                                <a:latin typeface="Cambria Math" panose="02040503050406030204" pitchFamily="18" charset="0"/>
                                              </a:rPr>
                                            </m:ctrlPr>
                                          </m:sSubPr>
                                          <m:e>
                                            <m:r>
                                              <a:rPr lang="en-US" altLang="zh-CN" sz="1800" b="0" i="1" smtClean="0">
                                                <a:solidFill>
                                                  <a:srgbClr val="0070C0"/>
                                                </a:solidFill>
                                                <a:latin typeface="Cambria Math" panose="02040503050406030204" pitchFamily="18" charset="0"/>
                                              </a:rPr>
                                              <m:t>𝑘</m:t>
                                            </m:r>
                                          </m:e>
                                          <m:sub>
                                            <m:r>
                                              <a:rPr lang="en-US" altLang="zh-CN" sz="1800" b="0" i="1" smtClean="0">
                                                <a:solidFill>
                                                  <a:srgbClr val="0070C0"/>
                                                </a:solidFill>
                                                <a:latin typeface="Cambria Math" panose="02040503050406030204" pitchFamily="18" charset="0"/>
                                              </a:rPr>
                                              <m:t>𝑦</m:t>
                                            </m:r>
                                            <m:r>
                                              <a:rPr lang="en-US" altLang="zh-CN" sz="1800" b="0" i="1" smtClean="0">
                                                <a:solidFill>
                                                  <a:srgbClr val="0070C0"/>
                                                </a:solidFill>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solidFill>
                                                  <a:schemeClr val="accent6">
                                                    <a:lumMod val="75000"/>
                                                  </a:schemeClr>
                                                </a:solidFill>
                                                <a:latin typeface="Cambria Math" panose="02040503050406030204" pitchFamily="18" charset="0"/>
                                              </a:rPr>
                                            </m:ctrlPr>
                                          </m:sSubPr>
                                          <m:e>
                                            <m:r>
                                              <a:rPr lang="en-US" altLang="zh-CN" sz="1800" b="0" i="1" smtClean="0">
                                                <a:solidFill>
                                                  <a:schemeClr val="accent6">
                                                    <a:lumMod val="75000"/>
                                                  </a:schemeClr>
                                                </a:solidFill>
                                                <a:latin typeface="Cambria Math" panose="02040503050406030204" pitchFamily="18" charset="0"/>
                                              </a:rPr>
                                              <m:t>𝑘</m:t>
                                            </m:r>
                                          </m:e>
                                          <m:sub>
                                            <m:r>
                                              <a:rPr lang="en-US" altLang="zh-CN" sz="1800" b="0" i="1" smtClean="0">
                                                <a:solidFill>
                                                  <a:schemeClr val="accent6">
                                                    <a:lumMod val="75000"/>
                                                  </a:schemeClr>
                                                </a:solidFill>
                                                <a:latin typeface="Cambria Math" panose="02040503050406030204" pitchFamily="18" charset="0"/>
                                              </a:rPr>
                                              <m:t>𝑧</m:t>
                                            </m:r>
                                            <m:r>
                                              <a:rPr lang="en-US" altLang="zh-CN" sz="1800" b="0" i="1" smtClean="0">
                                                <a:solidFill>
                                                  <a:schemeClr val="accent6">
                                                    <a:lumMod val="75000"/>
                                                  </a:schemeClr>
                                                </a:solidFill>
                                                <a:latin typeface="Cambria Math" panose="02040503050406030204" pitchFamily="18" charset="0"/>
                                              </a:rPr>
                                              <m:t>,0</m:t>
                                            </m:r>
                                          </m:sub>
                                        </m:sSub>
                                      </m:e>
                                    </m:d>
                                  </m:e>
                                </m:d>
                                <m:r>
                                  <a:rPr lang="en-US" altLang="zh-CN" sz="1800" b="0" i="1" smtClean="0">
                                    <a:latin typeface="Cambria Math" panose="02040503050406030204" pitchFamily="18" charset="0"/>
                                  </a:rPr>
                                  <m:t>)</m:t>
                                </m:r>
                              </m:oMath>
                            </m:oMathPara>
                          </a14:m>
                          <a:endParaRPr lang="zh-CN" altLang="en-US" sz="1800" dirty="0"/>
                        </a:p>
                      </a:txBody>
                      <a:tcPr anchor="ctr"/>
                    </a:tc>
                    <a:extLst>
                      <a:ext uri="{0D108BD9-81ED-4DB2-BD59-A6C34878D82A}">
                        <a16:rowId xmlns:a16="http://schemas.microsoft.com/office/drawing/2014/main" val="2419120691"/>
                      </a:ext>
                    </a:extLst>
                  </a:tr>
                  <a:tr h="560318">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𝑘</m:t>
                                    </m:r>
                                  </m:e>
                                  <m:sub>
                                    <m:r>
                                      <a:rPr lang="en-US" altLang="zh-CN" sz="1800" b="0" i="1" smtClean="0">
                                        <a:solidFill>
                                          <a:srgbClr val="FF0000"/>
                                        </a:solidFill>
                                        <a:latin typeface="Cambria Math" panose="02040503050406030204" pitchFamily="18" charset="0"/>
                                      </a:rPr>
                                      <m:t>𝑥</m:t>
                                    </m:r>
                                    <m:r>
                                      <a:rPr lang="en-US" altLang="zh-CN" sz="1800" b="0" i="1" smtClean="0">
                                        <a:solidFill>
                                          <a:srgbClr val="FF0000"/>
                                        </a:solidFill>
                                        <a:latin typeface="Cambria Math" panose="02040503050406030204" pitchFamily="18" charset="0"/>
                                      </a:rPr>
                                      <m:t>,1</m:t>
                                    </m:r>
                                  </m:sub>
                                </m:sSub>
                              </m:oMath>
                            </m:oMathPara>
                          </a14:m>
                          <a:endParaRPr lang="zh-CN" altLang="en-US" sz="1800" dirty="0">
                            <a:solidFill>
                              <a:srgbClr val="C0000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0" i="1" smtClean="0">
                                        <a:solidFill>
                                          <a:srgbClr val="00B0F0"/>
                                        </a:solidFill>
                                        <a:latin typeface="Cambria Math" panose="02040503050406030204" pitchFamily="18" charset="0"/>
                                      </a:rPr>
                                    </m:ctrlPr>
                                  </m:sSubPr>
                                  <m:e>
                                    <m:r>
                                      <a:rPr lang="en-US" altLang="zh-CN" sz="1800" b="0" i="1" smtClean="0">
                                        <a:solidFill>
                                          <a:srgbClr val="00B0F0"/>
                                        </a:solidFill>
                                        <a:latin typeface="Cambria Math" panose="02040503050406030204" pitchFamily="18" charset="0"/>
                                      </a:rPr>
                                      <m:t>𝑘</m:t>
                                    </m:r>
                                  </m:e>
                                  <m:sub>
                                    <m:r>
                                      <a:rPr lang="en-US" altLang="zh-CN" sz="1800" b="0" i="1" smtClean="0">
                                        <a:solidFill>
                                          <a:srgbClr val="00B0F0"/>
                                        </a:solidFill>
                                        <a:latin typeface="Cambria Math" panose="02040503050406030204" pitchFamily="18" charset="0"/>
                                      </a:rPr>
                                      <m:t>𝑦</m:t>
                                    </m:r>
                                    <m:r>
                                      <a:rPr lang="en-US" altLang="zh-CN" sz="1800" b="0" i="1" smtClean="0">
                                        <a:solidFill>
                                          <a:srgbClr val="00B0F0"/>
                                        </a:solidFill>
                                        <a:latin typeface="Cambria Math" panose="02040503050406030204" pitchFamily="18" charset="0"/>
                                      </a:rPr>
                                      <m:t>,0</m:t>
                                    </m:r>
                                  </m:sub>
                                </m:sSub>
                              </m:oMath>
                            </m:oMathPara>
                          </a14:m>
                          <a:endParaRPr lang="zh-CN" altLang="en-US" sz="1800" dirty="0">
                            <a:solidFill>
                              <a:srgbClr val="0070C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𝐸𝑛𝑐</m:t>
                                </m:r>
                                <m:r>
                                  <a:rPr lang="en-US" altLang="zh-CN" sz="1800" b="0" i="1" smtClean="0">
                                    <a:latin typeface="Cambria Math" panose="02040503050406030204" pitchFamily="18" charset="0"/>
                                  </a:rPr>
                                  <m:t>(</m:t>
                                </m:r>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𝑘</m:t>
                                    </m:r>
                                  </m:e>
                                  <m:sub>
                                    <m:r>
                                      <a:rPr lang="en-US" altLang="zh-CN" sz="1800" b="0" i="1" smtClean="0">
                                        <a:solidFill>
                                          <a:srgbClr val="FF0000"/>
                                        </a:solidFill>
                                        <a:latin typeface="Cambria Math" panose="02040503050406030204" pitchFamily="18" charset="0"/>
                                      </a:rPr>
                                      <m:t>𝑥</m:t>
                                    </m:r>
                                    <m:r>
                                      <a:rPr lang="en-US" altLang="zh-CN" sz="1800" b="0" i="1" smtClean="0">
                                        <a:solidFill>
                                          <a:srgbClr val="FF0000"/>
                                        </a:solidFill>
                                        <a:latin typeface="Cambria Math" panose="02040503050406030204" pitchFamily="18" charset="0"/>
                                      </a:rPr>
                                      <m:t>,1</m:t>
                                    </m:r>
                                  </m:sub>
                                </m:sSub>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𝐸𝑛𝑐</m:t>
                                    </m:r>
                                    <m:d>
                                      <m:dPr>
                                        <m:ctrlPr>
                                          <a:rPr lang="en-US" altLang="zh-CN" sz="1800" b="0" i="1" smtClean="0">
                                            <a:latin typeface="Cambria Math" panose="02040503050406030204" pitchFamily="18" charset="0"/>
                                          </a:rPr>
                                        </m:ctrlPr>
                                      </m:dPr>
                                      <m:e>
                                        <m:sSub>
                                          <m:sSubPr>
                                            <m:ctrlPr>
                                              <a:rPr lang="en-US" altLang="zh-CN" sz="1800" b="0" i="1" smtClean="0">
                                                <a:solidFill>
                                                  <a:srgbClr val="00B0F0"/>
                                                </a:solidFill>
                                                <a:latin typeface="Cambria Math" panose="02040503050406030204" pitchFamily="18" charset="0"/>
                                              </a:rPr>
                                            </m:ctrlPr>
                                          </m:sSubPr>
                                          <m:e>
                                            <m:r>
                                              <a:rPr lang="en-US" altLang="zh-CN" sz="1800" b="0" i="1" smtClean="0">
                                                <a:solidFill>
                                                  <a:srgbClr val="00B0F0"/>
                                                </a:solidFill>
                                                <a:latin typeface="Cambria Math" panose="02040503050406030204" pitchFamily="18" charset="0"/>
                                              </a:rPr>
                                              <m:t>𝑘</m:t>
                                            </m:r>
                                          </m:e>
                                          <m:sub>
                                            <m:r>
                                              <a:rPr lang="en-US" altLang="zh-CN" sz="1800" b="0" i="1" smtClean="0">
                                                <a:solidFill>
                                                  <a:srgbClr val="00B0F0"/>
                                                </a:solidFill>
                                                <a:latin typeface="Cambria Math" panose="02040503050406030204" pitchFamily="18" charset="0"/>
                                              </a:rPr>
                                              <m:t>𝑦</m:t>
                                            </m:r>
                                            <m:r>
                                              <a:rPr lang="en-US" altLang="zh-CN" sz="1800" b="0" i="1" smtClean="0">
                                                <a:solidFill>
                                                  <a:srgbClr val="00B0F0"/>
                                                </a:solidFill>
                                                <a:latin typeface="Cambria Math" panose="02040503050406030204" pitchFamily="18" charset="0"/>
                                              </a:rPr>
                                              <m:t>,0</m:t>
                                            </m:r>
                                          </m:sub>
                                        </m:sSub>
                                        <m:r>
                                          <a:rPr lang="en-US" altLang="zh-CN" sz="1800" b="0" i="1" smtClean="0">
                                            <a:latin typeface="Cambria Math" panose="02040503050406030204" pitchFamily="18" charset="0"/>
                                          </a:rPr>
                                          <m:t>,</m:t>
                                        </m:r>
                                        <m:sSub>
                                          <m:sSubPr>
                                            <m:ctrlPr>
                                              <a:rPr lang="en-US" altLang="zh-CN" sz="1800" b="0" i="1" smtClean="0">
                                                <a:solidFill>
                                                  <a:schemeClr val="accent6">
                                                    <a:lumMod val="75000"/>
                                                  </a:schemeClr>
                                                </a:solidFill>
                                                <a:latin typeface="Cambria Math" panose="02040503050406030204" pitchFamily="18" charset="0"/>
                                              </a:rPr>
                                            </m:ctrlPr>
                                          </m:sSubPr>
                                          <m:e>
                                            <m:r>
                                              <a:rPr lang="en-US" altLang="zh-CN" sz="1800" b="0" i="1" smtClean="0">
                                                <a:solidFill>
                                                  <a:schemeClr val="accent6">
                                                    <a:lumMod val="75000"/>
                                                  </a:schemeClr>
                                                </a:solidFill>
                                                <a:latin typeface="Cambria Math" panose="02040503050406030204" pitchFamily="18" charset="0"/>
                                              </a:rPr>
                                              <m:t>𝑘</m:t>
                                            </m:r>
                                          </m:e>
                                          <m:sub>
                                            <m:r>
                                              <a:rPr lang="en-US" altLang="zh-CN" sz="1800" b="0" i="1" smtClean="0">
                                                <a:solidFill>
                                                  <a:schemeClr val="accent6">
                                                    <a:lumMod val="75000"/>
                                                  </a:schemeClr>
                                                </a:solidFill>
                                                <a:latin typeface="Cambria Math" panose="02040503050406030204" pitchFamily="18" charset="0"/>
                                              </a:rPr>
                                              <m:t>𝑧</m:t>
                                            </m:r>
                                            <m:r>
                                              <a:rPr lang="en-US" altLang="zh-CN" sz="1800" b="0" i="1" smtClean="0">
                                                <a:solidFill>
                                                  <a:schemeClr val="accent6">
                                                    <a:lumMod val="75000"/>
                                                  </a:schemeClr>
                                                </a:solidFill>
                                                <a:latin typeface="Cambria Math" panose="02040503050406030204" pitchFamily="18" charset="0"/>
                                              </a:rPr>
                                              <m:t>,0</m:t>
                                            </m:r>
                                          </m:sub>
                                        </m:sSub>
                                      </m:e>
                                    </m:d>
                                  </m:e>
                                </m:d>
                                <m:r>
                                  <a:rPr lang="en-US" altLang="zh-CN" sz="1800" b="0" i="1" smtClean="0">
                                    <a:latin typeface="Cambria Math" panose="02040503050406030204" pitchFamily="18" charset="0"/>
                                  </a:rPr>
                                  <m:t>)</m:t>
                                </m:r>
                              </m:oMath>
                            </m:oMathPara>
                          </a14:m>
                          <a:endParaRPr lang="zh-CN" altLang="en-US" sz="1800" dirty="0"/>
                        </a:p>
                      </a:txBody>
                      <a:tcPr anchor="ctr"/>
                    </a:tc>
                    <a:extLst>
                      <a:ext uri="{0D108BD9-81ED-4DB2-BD59-A6C34878D82A}">
                        <a16:rowId xmlns:a16="http://schemas.microsoft.com/office/drawing/2014/main" val="1235720797"/>
                      </a:ext>
                    </a:extLst>
                  </a:tr>
                  <a:tr h="560318">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𝑘</m:t>
                                    </m:r>
                                  </m:e>
                                  <m:sub>
                                    <m:r>
                                      <a:rPr lang="en-US" altLang="zh-CN" sz="1800" b="0" i="1" smtClean="0">
                                        <a:solidFill>
                                          <a:srgbClr val="FF0000"/>
                                        </a:solidFill>
                                        <a:latin typeface="Cambria Math" panose="02040503050406030204" pitchFamily="18" charset="0"/>
                                      </a:rPr>
                                      <m:t>𝑥</m:t>
                                    </m:r>
                                    <m:r>
                                      <a:rPr lang="en-US" altLang="zh-CN" sz="1800" b="0" i="1" smtClean="0">
                                        <a:solidFill>
                                          <a:srgbClr val="FF0000"/>
                                        </a:solidFill>
                                        <a:latin typeface="Cambria Math" panose="02040503050406030204" pitchFamily="18" charset="0"/>
                                      </a:rPr>
                                      <m:t>,1</m:t>
                                    </m:r>
                                  </m:sub>
                                </m:sSub>
                              </m:oMath>
                            </m:oMathPara>
                          </a14:m>
                          <a:endParaRPr lang="zh-CN" altLang="en-US" sz="1800" dirty="0">
                            <a:solidFill>
                              <a:srgbClr val="C0000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0" i="1" smtClean="0">
                                        <a:solidFill>
                                          <a:srgbClr val="0070C0"/>
                                        </a:solidFill>
                                        <a:latin typeface="Cambria Math" panose="02040503050406030204" pitchFamily="18" charset="0"/>
                                      </a:rPr>
                                    </m:ctrlPr>
                                  </m:sSubPr>
                                  <m:e>
                                    <m:r>
                                      <a:rPr lang="en-US" altLang="zh-CN" sz="1800" b="0" i="1" smtClean="0">
                                        <a:solidFill>
                                          <a:srgbClr val="0070C0"/>
                                        </a:solidFill>
                                        <a:latin typeface="Cambria Math" panose="02040503050406030204" pitchFamily="18" charset="0"/>
                                      </a:rPr>
                                      <m:t>𝑘</m:t>
                                    </m:r>
                                  </m:e>
                                  <m:sub>
                                    <m:r>
                                      <a:rPr lang="en-US" altLang="zh-CN" sz="1800" b="0" i="1" smtClean="0">
                                        <a:solidFill>
                                          <a:srgbClr val="0070C0"/>
                                        </a:solidFill>
                                        <a:latin typeface="Cambria Math" panose="02040503050406030204" pitchFamily="18" charset="0"/>
                                      </a:rPr>
                                      <m:t>𝑦</m:t>
                                    </m:r>
                                    <m:r>
                                      <a:rPr lang="en-US" altLang="zh-CN" sz="1800" b="0" i="1" smtClean="0">
                                        <a:solidFill>
                                          <a:srgbClr val="0070C0"/>
                                        </a:solidFill>
                                        <a:latin typeface="Cambria Math" panose="02040503050406030204" pitchFamily="18" charset="0"/>
                                      </a:rPr>
                                      <m:t>,1</m:t>
                                    </m:r>
                                  </m:sub>
                                </m:sSub>
                              </m:oMath>
                            </m:oMathPara>
                          </a14:m>
                          <a:endParaRPr lang="zh-CN" altLang="en-US" sz="1800" dirty="0">
                            <a:solidFill>
                              <a:srgbClr val="0070C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𝐸𝑛𝑐</m:t>
                                </m:r>
                                <m:r>
                                  <a:rPr lang="en-US" altLang="zh-CN" sz="1800" b="0" i="1" smtClean="0">
                                    <a:latin typeface="Cambria Math" panose="02040503050406030204" pitchFamily="18" charset="0"/>
                                  </a:rPr>
                                  <m:t>(</m:t>
                                </m:r>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𝑘</m:t>
                                    </m:r>
                                  </m:e>
                                  <m:sub>
                                    <m:r>
                                      <a:rPr lang="en-US" altLang="zh-CN" sz="1800" b="0" i="1" smtClean="0">
                                        <a:solidFill>
                                          <a:srgbClr val="FF0000"/>
                                        </a:solidFill>
                                        <a:latin typeface="Cambria Math" panose="02040503050406030204" pitchFamily="18" charset="0"/>
                                      </a:rPr>
                                      <m:t>𝑥</m:t>
                                    </m:r>
                                    <m:r>
                                      <a:rPr lang="en-US" altLang="zh-CN" sz="1800" b="0" i="1" smtClean="0">
                                        <a:solidFill>
                                          <a:srgbClr val="FF0000"/>
                                        </a:solidFill>
                                        <a:latin typeface="Cambria Math" panose="02040503050406030204" pitchFamily="18" charset="0"/>
                                      </a:rPr>
                                      <m:t>,1</m:t>
                                    </m:r>
                                  </m:sub>
                                </m:sSub>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𝐸𝑛𝑐</m:t>
                                    </m:r>
                                    <m:d>
                                      <m:dPr>
                                        <m:ctrlPr>
                                          <a:rPr lang="en-US" altLang="zh-CN" sz="1800" b="0" i="1" smtClean="0">
                                            <a:latin typeface="Cambria Math" panose="02040503050406030204" pitchFamily="18" charset="0"/>
                                          </a:rPr>
                                        </m:ctrlPr>
                                      </m:dPr>
                                      <m:e>
                                        <m:sSub>
                                          <m:sSubPr>
                                            <m:ctrlPr>
                                              <a:rPr lang="en-US" altLang="zh-CN" sz="1800" b="0" i="1" smtClean="0">
                                                <a:solidFill>
                                                  <a:srgbClr val="0070C0"/>
                                                </a:solidFill>
                                                <a:latin typeface="Cambria Math" panose="02040503050406030204" pitchFamily="18" charset="0"/>
                                              </a:rPr>
                                            </m:ctrlPr>
                                          </m:sSubPr>
                                          <m:e>
                                            <m:r>
                                              <a:rPr lang="en-US" altLang="zh-CN" sz="1800" b="0" i="1" smtClean="0">
                                                <a:solidFill>
                                                  <a:srgbClr val="0070C0"/>
                                                </a:solidFill>
                                                <a:latin typeface="Cambria Math" panose="02040503050406030204" pitchFamily="18" charset="0"/>
                                              </a:rPr>
                                              <m:t>𝑘</m:t>
                                            </m:r>
                                          </m:e>
                                          <m:sub>
                                            <m:r>
                                              <a:rPr lang="en-US" altLang="zh-CN" sz="1800" b="0" i="1" smtClean="0">
                                                <a:solidFill>
                                                  <a:srgbClr val="0070C0"/>
                                                </a:solidFill>
                                                <a:latin typeface="Cambria Math" panose="02040503050406030204" pitchFamily="18" charset="0"/>
                                              </a:rPr>
                                              <m:t>𝑦</m:t>
                                            </m:r>
                                            <m:r>
                                              <a:rPr lang="en-US" altLang="zh-CN" sz="1800" b="0" i="1" smtClean="0">
                                                <a:solidFill>
                                                  <a:srgbClr val="0070C0"/>
                                                </a:solidFill>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solidFill>
                                                  <a:schemeClr val="accent6">
                                                    <a:lumMod val="50000"/>
                                                  </a:schemeClr>
                                                </a:solidFill>
                                                <a:latin typeface="Cambria Math" panose="02040503050406030204" pitchFamily="18" charset="0"/>
                                              </a:rPr>
                                            </m:ctrlPr>
                                          </m:sSubPr>
                                          <m:e>
                                            <m:r>
                                              <a:rPr lang="en-US" altLang="zh-CN" sz="1800" b="0" i="1" smtClean="0">
                                                <a:solidFill>
                                                  <a:schemeClr val="accent6">
                                                    <a:lumMod val="50000"/>
                                                  </a:schemeClr>
                                                </a:solidFill>
                                                <a:latin typeface="Cambria Math" panose="02040503050406030204" pitchFamily="18" charset="0"/>
                                              </a:rPr>
                                              <m:t>𝑘</m:t>
                                            </m:r>
                                          </m:e>
                                          <m:sub>
                                            <m:r>
                                              <a:rPr lang="en-US" altLang="zh-CN" sz="1800" b="0" i="1" smtClean="0">
                                                <a:solidFill>
                                                  <a:schemeClr val="accent6">
                                                    <a:lumMod val="50000"/>
                                                  </a:schemeClr>
                                                </a:solidFill>
                                                <a:latin typeface="Cambria Math" panose="02040503050406030204" pitchFamily="18" charset="0"/>
                                              </a:rPr>
                                              <m:t>𝑧</m:t>
                                            </m:r>
                                            <m:r>
                                              <a:rPr lang="en-US" altLang="zh-CN" sz="1800" b="0" i="1" smtClean="0">
                                                <a:solidFill>
                                                  <a:schemeClr val="accent6">
                                                    <a:lumMod val="50000"/>
                                                  </a:schemeClr>
                                                </a:solidFill>
                                                <a:latin typeface="Cambria Math" panose="02040503050406030204" pitchFamily="18" charset="0"/>
                                              </a:rPr>
                                              <m:t>,1</m:t>
                                            </m:r>
                                          </m:sub>
                                        </m:sSub>
                                      </m:e>
                                    </m:d>
                                  </m:e>
                                </m:d>
                                <m:r>
                                  <a:rPr lang="en-US" altLang="zh-CN" sz="1800" b="0" i="1" smtClean="0">
                                    <a:latin typeface="Cambria Math" panose="02040503050406030204" pitchFamily="18" charset="0"/>
                                  </a:rPr>
                                  <m:t>)</m:t>
                                </m:r>
                              </m:oMath>
                            </m:oMathPara>
                          </a14:m>
                          <a:endParaRPr lang="zh-CN" altLang="en-US" sz="1800" dirty="0"/>
                        </a:p>
                      </a:txBody>
                      <a:tcPr anchor="ctr"/>
                    </a:tc>
                    <a:extLst>
                      <a:ext uri="{0D108BD9-81ED-4DB2-BD59-A6C34878D82A}">
                        <a16:rowId xmlns:a16="http://schemas.microsoft.com/office/drawing/2014/main" val="2453687539"/>
                      </a:ext>
                    </a:extLst>
                  </a:tr>
                </a:tbl>
              </a:graphicData>
            </a:graphic>
          </p:graphicFrame>
        </mc:Choice>
        <mc:Fallback xmlns="">
          <p:graphicFrame>
            <p:nvGraphicFramePr>
              <p:cNvPr id="5" name="表格 4">
                <a:extLst>
                  <a:ext uri="{FF2B5EF4-FFF2-40B4-BE49-F238E27FC236}">
                    <a16:creationId xmlns:a16="http://schemas.microsoft.com/office/drawing/2014/main" id="{51889256-1472-B054-A5A1-6305C1758511}"/>
                  </a:ext>
                </a:extLst>
              </p:cNvPr>
              <p:cNvGraphicFramePr>
                <a:graphicFrameLocks noGrp="1"/>
              </p:cNvGraphicFramePr>
              <p:nvPr>
                <p:extLst>
                  <p:ext uri="{D42A27DB-BD31-4B8C-83A1-F6EECF244321}">
                    <p14:modId xmlns:p14="http://schemas.microsoft.com/office/powerpoint/2010/main" val="3752018963"/>
                  </p:ext>
                </p:extLst>
              </p:nvPr>
            </p:nvGraphicFramePr>
            <p:xfrm>
              <a:off x="5419106" y="2672747"/>
              <a:ext cx="5001244" cy="2657093"/>
            </p:xfrm>
            <a:graphic>
              <a:graphicData uri="http://schemas.openxmlformats.org/drawingml/2006/table">
                <a:tbl>
                  <a:tblPr firstRow="1" bandRow="1">
                    <a:tableStyleId>{5940675A-B579-460E-94D1-54222C63F5DA}</a:tableStyleId>
                  </a:tblPr>
                  <a:tblGrid>
                    <a:gridCol w="688178">
                      <a:extLst>
                        <a:ext uri="{9D8B030D-6E8A-4147-A177-3AD203B41FA5}">
                          <a16:colId xmlns:a16="http://schemas.microsoft.com/office/drawing/2014/main" val="720490929"/>
                        </a:ext>
                      </a:extLst>
                    </a:gridCol>
                    <a:gridCol w="695951">
                      <a:extLst>
                        <a:ext uri="{9D8B030D-6E8A-4147-A177-3AD203B41FA5}">
                          <a16:colId xmlns:a16="http://schemas.microsoft.com/office/drawing/2014/main" val="349329217"/>
                        </a:ext>
                      </a:extLst>
                    </a:gridCol>
                    <a:gridCol w="3617115">
                      <a:extLst>
                        <a:ext uri="{9D8B030D-6E8A-4147-A177-3AD203B41FA5}">
                          <a16:colId xmlns:a16="http://schemas.microsoft.com/office/drawing/2014/main" val="791839648"/>
                        </a:ext>
                      </a:extLst>
                    </a:gridCol>
                  </a:tblGrid>
                  <a:tr h="415821">
                    <a:tc>
                      <a:txBody>
                        <a:bodyPr/>
                        <a:lstStyle/>
                        <a:p>
                          <a:endParaRPr lang="zh-CN"/>
                        </a:p>
                      </a:txBody>
                      <a:tcPr anchor="ctr">
                        <a:blipFill>
                          <a:blip r:embed="rId4"/>
                          <a:stretch>
                            <a:fillRect l="-885" t="-1471" r="-629204" b="-545588"/>
                          </a:stretch>
                        </a:blipFill>
                      </a:tcPr>
                    </a:tc>
                    <a:tc>
                      <a:txBody>
                        <a:bodyPr/>
                        <a:lstStyle/>
                        <a:p>
                          <a:endParaRPr lang="zh-CN"/>
                        </a:p>
                      </a:txBody>
                      <a:tcPr anchor="ctr">
                        <a:blipFill>
                          <a:blip r:embed="rId4"/>
                          <a:stretch>
                            <a:fillRect l="-100000" t="-1471" r="-523684" b="-545588"/>
                          </a:stretch>
                        </a:blipFill>
                      </a:tcPr>
                    </a:tc>
                    <a:tc>
                      <a:txBody>
                        <a:bodyPr/>
                        <a:lstStyle/>
                        <a:p>
                          <a:endParaRPr lang="zh-CN"/>
                        </a:p>
                      </a:txBody>
                      <a:tcPr anchor="ctr">
                        <a:blipFill>
                          <a:blip r:embed="rId4"/>
                          <a:stretch>
                            <a:fillRect l="-38319" t="-1471" r="-336" b="-545588"/>
                          </a:stretch>
                        </a:blipFill>
                      </a:tcPr>
                    </a:tc>
                    <a:extLst>
                      <a:ext uri="{0D108BD9-81ED-4DB2-BD59-A6C34878D82A}">
                        <a16:rowId xmlns:a16="http://schemas.microsoft.com/office/drawing/2014/main" val="858884751"/>
                      </a:ext>
                    </a:extLst>
                  </a:tr>
                  <a:tr h="560318">
                    <a:tc>
                      <a:txBody>
                        <a:bodyPr/>
                        <a:lstStyle/>
                        <a:p>
                          <a:endParaRPr lang="zh-CN"/>
                        </a:p>
                      </a:txBody>
                      <a:tcPr anchor="ctr">
                        <a:blipFill>
                          <a:blip r:embed="rId4"/>
                          <a:stretch>
                            <a:fillRect l="-885" t="-74194" r="-629204" b="-298925"/>
                          </a:stretch>
                        </a:blipFill>
                      </a:tcPr>
                    </a:tc>
                    <a:tc>
                      <a:txBody>
                        <a:bodyPr/>
                        <a:lstStyle/>
                        <a:p>
                          <a:endParaRPr lang="zh-CN"/>
                        </a:p>
                      </a:txBody>
                      <a:tcPr anchor="ctr">
                        <a:blipFill>
                          <a:blip r:embed="rId4"/>
                          <a:stretch>
                            <a:fillRect l="-100000" t="-74194" r="-523684" b="-298925"/>
                          </a:stretch>
                        </a:blipFill>
                      </a:tcPr>
                    </a:tc>
                    <a:tc>
                      <a:txBody>
                        <a:bodyPr/>
                        <a:lstStyle/>
                        <a:p>
                          <a:endParaRPr lang="zh-CN"/>
                        </a:p>
                      </a:txBody>
                      <a:tcPr anchor="ctr">
                        <a:blipFill>
                          <a:blip r:embed="rId4"/>
                          <a:stretch>
                            <a:fillRect l="-38319" t="-74194" r="-336" b="-298925"/>
                          </a:stretch>
                        </a:blipFill>
                      </a:tcPr>
                    </a:tc>
                    <a:extLst>
                      <a:ext uri="{0D108BD9-81ED-4DB2-BD59-A6C34878D82A}">
                        <a16:rowId xmlns:a16="http://schemas.microsoft.com/office/drawing/2014/main" val="2542631854"/>
                      </a:ext>
                    </a:extLst>
                  </a:tr>
                  <a:tr h="560318">
                    <a:tc>
                      <a:txBody>
                        <a:bodyPr/>
                        <a:lstStyle/>
                        <a:p>
                          <a:endParaRPr lang="zh-CN"/>
                        </a:p>
                      </a:txBody>
                      <a:tcPr anchor="ctr">
                        <a:blipFill>
                          <a:blip r:embed="rId4"/>
                          <a:stretch>
                            <a:fillRect l="-885" t="-176087" r="-629204" b="-202174"/>
                          </a:stretch>
                        </a:blipFill>
                      </a:tcPr>
                    </a:tc>
                    <a:tc>
                      <a:txBody>
                        <a:bodyPr/>
                        <a:lstStyle/>
                        <a:p>
                          <a:endParaRPr lang="zh-CN"/>
                        </a:p>
                      </a:txBody>
                      <a:tcPr anchor="ctr">
                        <a:blipFill>
                          <a:blip r:embed="rId4"/>
                          <a:stretch>
                            <a:fillRect l="-100000" t="-176087" r="-523684" b="-202174"/>
                          </a:stretch>
                        </a:blipFill>
                      </a:tcPr>
                    </a:tc>
                    <a:tc>
                      <a:txBody>
                        <a:bodyPr/>
                        <a:lstStyle/>
                        <a:p>
                          <a:endParaRPr lang="zh-CN"/>
                        </a:p>
                      </a:txBody>
                      <a:tcPr anchor="ctr">
                        <a:blipFill>
                          <a:blip r:embed="rId4"/>
                          <a:stretch>
                            <a:fillRect l="-38319" t="-176087" r="-336" b="-202174"/>
                          </a:stretch>
                        </a:blipFill>
                      </a:tcPr>
                    </a:tc>
                    <a:extLst>
                      <a:ext uri="{0D108BD9-81ED-4DB2-BD59-A6C34878D82A}">
                        <a16:rowId xmlns:a16="http://schemas.microsoft.com/office/drawing/2014/main" val="2419120691"/>
                      </a:ext>
                    </a:extLst>
                  </a:tr>
                  <a:tr h="560318">
                    <a:tc>
                      <a:txBody>
                        <a:bodyPr/>
                        <a:lstStyle/>
                        <a:p>
                          <a:endParaRPr lang="zh-CN"/>
                        </a:p>
                      </a:txBody>
                      <a:tcPr anchor="ctr">
                        <a:blipFill>
                          <a:blip r:embed="rId4"/>
                          <a:stretch>
                            <a:fillRect l="-885" t="-276087" r="-629204" b="-102174"/>
                          </a:stretch>
                        </a:blipFill>
                      </a:tcPr>
                    </a:tc>
                    <a:tc>
                      <a:txBody>
                        <a:bodyPr/>
                        <a:lstStyle/>
                        <a:p>
                          <a:endParaRPr lang="zh-CN"/>
                        </a:p>
                      </a:txBody>
                      <a:tcPr anchor="ctr">
                        <a:blipFill>
                          <a:blip r:embed="rId4"/>
                          <a:stretch>
                            <a:fillRect l="-100000" t="-276087" r="-523684" b="-102174"/>
                          </a:stretch>
                        </a:blipFill>
                      </a:tcPr>
                    </a:tc>
                    <a:tc>
                      <a:txBody>
                        <a:bodyPr/>
                        <a:lstStyle/>
                        <a:p>
                          <a:endParaRPr lang="zh-CN"/>
                        </a:p>
                      </a:txBody>
                      <a:tcPr anchor="ctr">
                        <a:blipFill>
                          <a:blip r:embed="rId4"/>
                          <a:stretch>
                            <a:fillRect l="-38319" t="-276087" r="-336" b="-102174"/>
                          </a:stretch>
                        </a:blipFill>
                      </a:tcPr>
                    </a:tc>
                    <a:extLst>
                      <a:ext uri="{0D108BD9-81ED-4DB2-BD59-A6C34878D82A}">
                        <a16:rowId xmlns:a16="http://schemas.microsoft.com/office/drawing/2014/main" val="1235720797"/>
                      </a:ext>
                    </a:extLst>
                  </a:tr>
                  <a:tr h="560318">
                    <a:tc>
                      <a:txBody>
                        <a:bodyPr/>
                        <a:lstStyle/>
                        <a:p>
                          <a:endParaRPr lang="zh-CN"/>
                        </a:p>
                      </a:txBody>
                      <a:tcPr anchor="ctr">
                        <a:blipFill>
                          <a:blip r:embed="rId4"/>
                          <a:stretch>
                            <a:fillRect l="-885" t="-376087" r="-629204" b="-2174"/>
                          </a:stretch>
                        </a:blipFill>
                      </a:tcPr>
                    </a:tc>
                    <a:tc>
                      <a:txBody>
                        <a:bodyPr/>
                        <a:lstStyle/>
                        <a:p>
                          <a:endParaRPr lang="zh-CN"/>
                        </a:p>
                      </a:txBody>
                      <a:tcPr anchor="ctr">
                        <a:blipFill>
                          <a:blip r:embed="rId4"/>
                          <a:stretch>
                            <a:fillRect l="-100000" t="-376087" r="-523684" b="-2174"/>
                          </a:stretch>
                        </a:blipFill>
                      </a:tcPr>
                    </a:tc>
                    <a:tc>
                      <a:txBody>
                        <a:bodyPr/>
                        <a:lstStyle/>
                        <a:p>
                          <a:endParaRPr lang="zh-CN"/>
                        </a:p>
                      </a:txBody>
                      <a:tcPr anchor="ctr">
                        <a:blipFill>
                          <a:blip r:embed="rId4"/>
                          <a:stretch>
                            <a:fillRect l="-38319" t="-376087" r="-336" b="-2174"/>
                          </a:stretch>
                        </a:blipFill>
                      </a:tcPr>
                    </a:tc>
                    <a:extLst>
                      <a:ext uri="{0D108BD9-81ED-4DB2-BD59-A6C34878D82A}">
                        <a16:rowId xmlns:a16="http://schemas.microsoft.com/office/drawing/2014/main" val="2453687539"/>
                      </a:ext>
                    </a:extLst>
                  </a:tr>
                </a:tbl>
              </a:graphicData>
            </a:graphic>
          </p:graphicFrame>
        </mc:Fallback>
      </mc:AlternateContent>
    </p:spTree>
    <p:extLst>
      <p:ext uri="{BB962C8B-B14F-4D97-AF65-F5344CB8AC3E}">
        <p14:creationId xmlns:p14="http://schemas.microsoft.com/office/powerpoint/2010/main" val="144103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0925EA-0E7B-68F4-2FB7-5645378B6378}"/>
                  </a:ext>
                </a:extLst>
              </p:cNvPr>
              <p:cNvSpPr>
                <a:spLocks noGrp="1"/>
              </p:cNvSpPr>
              <p:nvPr>
                <p:ph idx="1"/>
              </p:nvPr>
            </p:nvSpPr>
            <p:spPr/>
            <p:txBody>
              <a:bodyPr>
                <a:normAutofit/>
              </a:bodyPr>
              <a:lstStyle/>
              <a:p>
                <a:r>
                  <a:rPr lang="en-US" altLang="zh-CN" dirty="0"/>
                  <a:t>What Bob know</a:t>
                </a:r>
              </a:p>
              <a:p>
                <a:pPr marL="0" indent="0">
                  <a:buNone/>
                </a:pPr>
                <a:r>
                  <a:rPr lang="en-US" altLang="zh-CN" dirty="0"/>
                  <a:t>	Alice’s input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∈{0,1}</m:t>
                    </m:r>
                    <m:r>
                      <a:rPr lang="en-US" altLang="zh-CN" b="0" i="1" smtClean="0">
                        <a:latin typeface="Cambria Math" panose="02040503050406030204" pitchFamily="18" charset="0"/>
                      </a:rPr>
                      <m:t>)</m:t>
                    </m:r>
                  </m:oMath>
                </a14:m>
                <a:r>
                  <a:rPr lang="en-US" altLang="zh-CN" dirty="0"/>
                  <a:t>, for example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oMath>
                </a14:m>
                <a:endParaRPr lang="en-US" altLang="zh-CN" dirty="0"/>
              </a:p>
              <a:p>
                <a:pPr marL="0" indent="0">
                  <a:buNone/>
                </a:pPr>
                <a:r>
                  <a:rPr lang="en-US" altLang="zh-CN" dirty="0"/>
                  <a:t>	Bob’s input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∈{0,1}</m:t>
                    </m:r>
                    <m:r>
                      <a:rPr lang="en-US" altLang="zh-CN" b="0" i="1" smtClean="0">
                        <a:latin typeface="Cambria Math" panose="02040503050406030204" pitchFamily="18" charset="0"/>
                      </a:rPr>
                      <m:t>)</m:t>
                    </m:r>
                  </m:oMath>
                </a14:m>
                <a:r>
                  <a:rPr lang="en-US" altLang="zh-CN" dirty="0"/>
                  <a:t>, for example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Sub>
                  </m:oMath>
                </a14:m>
                <a:endParaRPr lang="en-US" altLang="zh-CN" dirty="0"/>
              </a:p>
              <a:p>
                <a:pPr marL="0" indent="0">
                  <a:buNone/>
                </a:pPr>
                <a:r>
                  <a:rPr lang="en-US" altLang="zh-CN" dirty="0"/>
                  <a:t>	</a:t>
                </a:r>
                <a:r>
                  <a:rPr lang="en-US" altLang="zh-CN" b="1" dirty="0"/>
                  <a:t>But not the corresponding of </a:t>
                </a:r>
                <a14:m>
                  <m:oMath xmlns:m="http://schemas.openxmlformats.org/officeDocument/2006/math">
                    <m:r>
                      <a:rPr lang="en-US" altLang="zh-CN" b="1" i="1" smtClean="0">
                        <a:latin typeface="Cambria Math" panose="02040503050406030204" pitchFamily="18" charset="0"/>
                      </a:rPr>
                      <m:t>𝒊</m:t>
                    </m:r>
                  </m:oMath>
                </a14:m>
                <a:r>
                  <a:rPr lang="en-US" altLang="zh-CN" b="1" dirty="0"/>
                  <a:t> and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𝒌</m:t>
                        </m:r>
                      </m:e>
                      <m:sub>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𝒊</m:t>
                        </m:r>
                      </m:sub>
                    </m:sSub>
                  </m:oMath>
                </a14:m>
                <a:r>
                  <a:rPr lang="en-US" altLang="zh-CN" b="1" dirty="0"/>
                  <a:t> or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𝒌</m:t>
                        </m:r>
                      </m:e>
                      <m:sub>
                        <m:r>
                          <a:rPr lang="en-US" altLang="zh-CN" b="1" i="1" smtClean="0">
                            <a:latin typeface="Cambria Math" panose="02040503050406030204" pitchFamily="18" charset="0"/>
                          </a:rPr>
                          <m:t>𝒚</m:t>
                        </m:r>
                        <m:r>
                          <a:rPr lang="en-US" altLang="zh-CN" b="1" i="1" smtClean="0">
                            <a:latin typeface="Cambria Math" panose="02040503050406030204" pitchFamily="18" charset="0"/>
                          </a:rPr>
                          <m:t>,</m:t>
                        </m:r>
                        <m:r>
                          <a:rPr lang="en-US" altLang="zh-CN" b="1" i="1" smtClean="0">
                            <a:latin typeface="Cambria Math" panose="02040503050406030204" pitchFamily="18" charset="0"/>
                          </a:rPr>
                          <m:t>𝒊</m:t>
                        </m:r>
                      </m:sub>
                    </m:sSub>
                  </m:oMath>
                </a14:m>
                <a:endParaRPr lang="en-US" altLang="zh-CN" b="1" dirty="0"/>
              </a:p>
              <a:p>
                <a:pPr marL="0" indent="0">
                  <a:buNone/>
                </a:pPr>
                <a:r>
                  <a:rPr lang="en-US" altLang="zh-CN" dirty="0"/>
                  <a:t>	All encrypted outputs:</a:t>
                </a:r>
              </a:p>
              <a:p>
                <a:pPr marL="0" indent="0">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0</m:t>
                          </m:r>
                        </m:sub>
                      </m:sSub>
                      <m:r>
                        <a:rPr lang="en-US" altLang="zh-CN" sz="2000" b="0" i="1" smtClean="0">
                          <a:solidFill>
                            <a:schemeClr val="bg1">
                              <a:lumMod val="50000"/>
                            </a:schemeClr>
                          </a:solidFill>
                          <a:latin typeface="Cambria Math" panose="02040503050406030204" pitchFamily="18" charset="0"/>
                        </a:rPr>
                        <m:t>=</m:t>
                      </m:r>
                      <m:r>
                        <a:rPr lang="en-US" altLang="zh-CN" sz="2000" b="0" i="1" smtClean="0">
                          <a:solidFill>
                            <a:schemeClr val="bg1">
                              <a:lumMod val="50000"/>
                            </a:schemeClr>
                          </a:solidFill>
                          <a:latin typeface="Cambria Math" panose="02040503050406030204" pitchFamily="18" charset="0"/>
                        </a:rPr>
                        <m:t>𝐸𝑛𝑐</m:t>
                      </m:r>
                      <m:r>
                        <a:rPr lang="en-US" altLang="zh-CN" sz="2000" b="0" i="1" smtClean="0">
                          <a:solidFill>
                            <a:schemeClr val="bg1">
                              <a:lumMod val="50000"/>
                            </a:schemeClr>
                          </a:solidFill>
                          <a:latin typeface="Cambria Math" panose="02040503050406030204" pitchFamily="18" charset="0"/>
                        </a:rPr>
                        <m:t>(</m:t>
                      </m:r>
                      <m:sSub>
                        <m:sSubPr>
                          <m:ctrlPr>
                            <a:rPr lang="en-US" altLang="zh-CN" sz="2000" b="0" i="1" smtClean="0">
                              <a:solidFill>
                                <a:schemeClr val="bg1">
                                  <a:lumMod val="50000"/>
                                </a:schemeClr>
                              </a:solidFill>
                              <a:latin typeface="Cambria Math" panose="02040503050406030204" pitchFamily="18" charset="0"/>
                            </a:rPr>
                          </m:ctrlPr>
                        </m:sSubPr>
                        <m:e>
                          <m:r>
                            <a:rPr lang="en-US" altLang="zh-CN" sz="2000" b="0" i="1" smtClean="0">
                              <a:solidFill>
                                <a:schemeClr val="bg1">
                                  <a:lumMod val="50000"/>
                                </a:schemeClr>
                              </a:solidFill>
                              <a:latin typeface="Cambria Math" panose="02040503050406030204" pitchFamily="18" charset="0"/>
                            </a:rPr>
                            <m:t>𝑘</m:t>
                          </m:r>
                        </m:e>
                        <m:sub>
                          <m:r>
                            <a:rPr lang="en-US" altLang="zh-CN" sz="2000" b="0" i="1" smtClean="0">
                              <a:solidFill>
                                <a:schemeClr val="bg1">
                                  <a:lumMod val="50000"/>
                                </a:schemeClr>
                              </a:solidFill>
                              <a:latin typeface="Cambria Math" panose="02040503050406030204" pitchFamily="18" charset="0"/>
                            </a:rPr>
                            <m:t>𝑥</m:t>
                          </m:r>
                          <m:r>
                            <a:rPr lang="en-US" altLang="zh-CN" sz="2000" b="0" i="1" smtClean="0">
                              <a:solidFill>
                                <a:schemeClr val="bg1">
                                  <a:lumMod val="50000"/>
                                </a:schemeClr>
                              </a:solidFill>
                              <a:latin typeface="Cambria Math" panose="02040503050406030204" pitchFamily="18" charset="0"/>
                            </a:rPr>
                            <m:t>,0</m:t>
                          </m:r>
                        </m:sub>
                      </m:sSub>
                      <m:r>
                        <a:rPr lang="en-US" altLang="zh-CN" sz="2000" b="0" i="1" smtClean="0">
                          <a:solidFill>
                            <a:schemeClr val="bg1">
                              <a:lumMod val="50000"/>
                            </a:schemeClr>
                          </a:solidFill>
                          <a:latin typeface="Cambria Math" panose="02040503050406030204" pitchFamily="18" charset="0"/>
                        </a:rPr>
                        <m:t>,</m:t>
                      </m:r>
                      <m:d>
                        <m:dPr>
                          <m:ctrlPr>
                            <a:rPr lang="en-US" altLang="zh-CN" sz="2000" b="0" i="1" smtClean="0">
                              <a:solidFill>
                                <a:schemeClr val="bg1">
                                  <a:lumMod val="50000"/>
                                </a:schemeClr>
                              </a:solidFill>
                              <a:latin typeface="Cambria Math" panose="02040503050406030204" pitchFamily="18" charset="0"/>
                            </a:rPr>
                          </m:ctrlPr>
                        </m:dPr>
                        <m:e>
                          <m:r>
                            <a:rPr lang="en-US" altLang="zh-CN" sz="2000" b="0" i="1" smtClean="0">
                              <a:solidFill>
                                <a:schemeClr val="bg1">
                                  <a:lumMod val="50000"/>
                                </a:schemeClr>
                              </a:solidFill>
                              <a:latin typeface="Cambria Math" panose="02040503050406030204" pitchFamily="18" charset="0"/>
                            </a:rPr>
                            <m:t>𝐸𝑛𝑐</m:t>
                          </m:r>
                          <m:d>
                            <m:dPr>
                              <m:ctrlPr>
                                <a:rPr lang="en-US" altLang="zh-CN" sz="2000" b="0" i="1" smtClean="0">
                                  <a:solidFill>
                                    <a:schemeClr val="bg1">
                                      <a:lumMod val="50000"/>
                                    </a:schemeClr>
                                  </a:solidFill>
                                  <a:latin typeface="Cambria Math" panose="02040503050406030204" pitchFamily="18" charset="0"/>
                                </a:rPr>
                              </m:ctrlPr>
                            </m:dPr>
                            <m:e>
                              <m:sSub>
                                <m:sSubPr>
                                  <m:ctrlPr>
                                    <a:rPr lang="en-US" altLang="zh-CN" sz="2000" b="0" i="1" smtClean="0">
                                      <a:solidFill>
                                        <a:schemeClr val="bg1">
                                          <a:lumMod val="50000"/>
                                        </a:schemeClr>
                                      </a:solidFill>
                                      <a:latin typeface="Cambria Math" panose="02040503050406030204" pitchFamily="18" charset="0"/>
                                    </a:rPr>
                                  </m:ctrlPr>
                                </m:sSubPr>
                                <m:e>
                                  <m:r>
                                    <a:rPr lang="en-US" altLang="zh-CN" sz="2000" b="0" i="1" smtClean="0">
                                      <a:solidFill>
                                        <a:schemeClr val="bg1">
                                          <a:lumMod val="50000"/>
                                        </a:schemeClr>
                                      </a:solidFill>
                                      <a:latin typeface="Cambria Math" panose="02040503050406030204" pitchFamily="18" charset="0"/>
                                    </a:rPr>
                                    <m:t>𝑘</m:t>
                                  </m:r>
                                </m:e>
                                <m:sub>
                                  <m:r>
                                    <a:rPr lang="en-US" altLang="zh-CN" sz="2000" b="0" i="1" smtClean="0">
                                      <a:solidFill>
                                        <a:schemeClr val="bg1">
                                          <a:lumMod val="50000"/>
                                        </a:schemeClr>
                                      </a:solidFill>
                                      <a:latin typeface="Cambria Math" panose="02040503050406030204" pitchFamily="18" charset="0"/>
                                    </a:rPr>
                                    <m:t>𝑦</m:t>
                                  </m:r>
                                  <m:r>
                                    <a:rPr lang="en-US" altLang="zh-CN" sz="2000" b="0" i="1" smtClean="0">
                                      <a:solidFill>
                                        <a:schemeClr val="bg1">
                                          <a:lumMod val="50000"/>
                                        </a:schemeClr>
                                      </a:solidFill>
                                      <a:latin typeface="Cambria Math" panose="02040503050406030204" pitchFamily="18" charset="0"/>
                                    </a:rPr>
                                    <m:t>,0</m:t>
                                  </m:r>
                                </m:sub>
                              </m:sSub>
                              <m:r>
                                <a:rPr lang="en-US" altLang="zh-CN" sz="2000" b="0" i="1" smtClean="0">
                                  <a:solidFill>
                                    <a:schemeClr val="bg1">
                                      <a:lumMod val="50000"/>
                                    </a:schemeClr>
                                  </a:solidFill>
                                  <a:latin typeface="Cambria Math" panose="02040503050406030204" pitchFamily="18" charset="0"/>
                                </a:rPr>
                                <m:t>,</m:t>
                              </m:r>
                              <m:sSub>
                                <m:sSubPr>
                                  <m:ctrlPr>
                                    <a:rPr lang="en-US" altLang="zh-CN" sz="2000" b="0" i="1" smtClean="0">
                                      <a:solidFill>
                                        <a:schemeClr val="bg1">
                                          <a:lumMod val="50000"/>
                                        </a:schemeClr>
                                      </a:solidFill>
                                      <a:latin typeface="Cambria Math" panose="02040503050406030204" pitchFamily="18" charset="0"/>
                                    </a:rPr>
                                  </m:ctrlPr>
                                </m:sSubPr>
                                <m:e>
                                  <m:r>
                                    <a:rPr lang="en-US" altLang="zh-CN" sz="2000" b="0" i="1" smtClean="0">
                                      <a:solidFill>
                                        <a:schemeClr val="bg1">
                                          <a:lumMod val="50000"/>
                                        </a:schemeClr>
                                      </a:solidFill>
                                      <a:latin typeface="Cambria Math" panose="02040503050406030204" pitchFamily="18" charset="0"/>
                                    </a:rPr>
                                    <m:t>𝑘</m:t>
                                  </m:r>
                                </m:e>
                                <m:sub>
                                  <m:r>
                                    <a:rPr lang="en-US" altLang="zh-CN" sz="2000" b="0" i="1" smtClean="0">
                                      <a:solidFill>
                                        <a:schemeClr val="bg1">
                                          <a:lumMod val="50000"/>
                                        </a:schemeClr>
                                      </a:solidFill>
                                      <a:latin typeface="Cambria Math" panose="02040503050406030204" pitchFamily="18" charset="0"/>
                                    </a:rPr>
                                    <m:t>𝑧</m:t>
                                  </m:r>
                                  <m:r>
                                    <a:rPr lang="en-US" altLang="zh-CN" sz="2000" b="0" i="1" smtClean="0">
                                      <a:solidFill>
                                        <a:schemeClr val="bg1">
                                          <a:lumMod val="50000"/>
                                        </a:schemeClr>
                                      </a:solidFill>
                                      <a:latin typeface="Cambria Math" panose="02040503050406030204" pitchFamily="18" charset="0"/>
                                    </a:rPr>
                                    <m:t>,0</m:t>
                                  </m:r>
                                </m:sub>
                              </m:sSub>
                            </m:e>
                          </m:d>
                        </m:e>
                      </m:d>
                      <m:r>
                        <a:rPr lang="en-US" altLang="zh-CN" sz="2000" b="0" i="1" smtClean="0">
                          <a:solidFill>
                            <a:schemeClr val="bg1">
                              <a:lumMod val="50000"/>
                            </a:schemeClr>
                          </a:solidFill>
                          <a:latin typeface="Cambria Math" panose="02040503050406030204" pitchFamily="18" charset="0"/>
                        </a:rPr>
                        <m:t>)</m:t>
                      </m:r>
                    </m:oMath>
                  </m:oMathPara>
                </a14:m>
                <a:endParaRPr lang="en-US" altLang="zh-CN" sz="2000" dirty="0">
                  <a:solidFill>
                    <a:schemeClr val="bg1">
                      <a:lumMod val="50000"/>
                    </a:schemeClr>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1</m:t>
                          </m:r>
                        </m:sub>
                      </m:sSub>
                      <m:r>
                        <a:rPr lang="en-US" altLang="zh-CN" sz="2000" b="0" i="1" smtClean="0">
                          <a:solidFill>
                            <a:schemeClr val="bg1">
                              <a:lumMod val="50000"/>
                            </a:schemeClr>
                          </a:solidFill>
                          <a:latin typeface="Cambria Math" panose="02040503050406030204" pitchFamily="18" charset="0"/>
                        </a:rPr>
                        <m:t>=</m:t>
                      </m:r>
                      <m:r>
                        <a:rPr lang="en-US" altLang="zh-CN" sz="2000" b="0" i="1" smtClean="0">
                          <a:solidFill>
                            <a:schemeClr val="bg1">
                              <a:lumMod val="50000"/>
                            </a:schemeClr>
                          </a:solidFill>
                          <a:latin typeface="Cambria Math" panose="02040503050406030204" pitchFamily="18" charset="0"/>
                        </a:rPr>
                        <m:t>𝐸𝑛𝑐</m:t>
                      </m:r>
                      <m:r>
                        <a:rPr lang="en-US" altLang="zh-CN" sz="2000" b="0" i="1" smtClean="0">
                          <a:solidFill>
                            <a:schemeClr val="bg1">
                              <a:lumMod val="50000"/>
                            </a:schemeClr>
                          </a:solidFill>
                          <a:latin typeface="Cambria Math" panose="02040503050406030204" pitchFamily="18" charset="0"/>
                        </a:rPr>
                        <m:t>(</m:t>
                      </m:r>
                      <m:sSub>
                        <m:sSubPr>
                          <m:ctrlPr>
                            <a:rPr lang="en-US" altLang="zh-CN" sz="2000" b="0" i="1" smtClean="0">
                              <a:solidFill>
                                <a:schemeClr val="bg1">
                                  <a:lumMod val="50000"/>
                                </a:schemeClr>
                              </a:solidFill>
                              <a:latin typeface="Cambria Math" panose="02040503050406030204" pitchFamily="18" charset="0"/>
                            </a:rPr>
                          </m:ctrlPr>
                        </m:sSubPr>
                        <m:e>
                          <m:r>
                            <a:rPr lang="en-US" altLang="zh-CN" sz="2000" b="0" i="1" smtClean="0">
                              <a:solidFill>
                                <a:schemeClr val="bg1">
                                  <a:lumMod val="50000"/>
                                </a:schemeClr>
                              </a:solidFill>
                              <a:latin typeface="Cambria Math" panose="02040503050406030204" pitchFamily="18" charset="0"/>
                            </a:rPr>
                            <m:t>𝑘</m:t>
                          </m:r>
                        </m:e>
                        <m:sub>
                          <m:r>
                            <a:rPr lang="en-US" altLang="zh-CN" sz="2000" b="0" i="1" smtClean="0">
                              <a:solidFill>
                                <a:schemeClr val="bg1">
                                  <a:lumMod val="50000"/>
                                </a:schemeClr>
                              </a:solidFill>
                              <a:latin typeface="Cambria Math" panose="02040503050406030204" pitchFamily="18" charset="0"/>
                            </a:rPr>
                            <m:t>𝑥</m:t>
                          </m:r>
                          <m:r>
                            <a:rPr lang="en-US" altLang="zh-CN" sz="2000" b="0" i="1" smtClean="0">
                              <a:solidFill>
                                <a:schemeClr val="bg1">
                                  <a:lumMod val="50000"/>
                                </a:schemeClr>
                              </a:solidFill>
                              <a:latin typeface="Cambria Math" panose="02040503050406030204" pitchFamily="18" charset="0"/>
                            </a:rPr>
                            <m:t>,0</m:t>
                          </m:r>
                        </m:sub>
                      </m:sSub>
                      <m:r>
                        <a:rPr lang="en-US" altLang="zh-CN" sz="2000" b="0" i="1" smtClean="0">
                          <a:solidFill>
                            <a:schemeClr val="bg1">
                              <a:lumMod val="50000"/>
                            </a:schemeClr>
                          </a:solidFill>
                          <a:latin typeface="Cambria Math" panose="02040503050406030204" pitchFamily="18" charset="0"/>
                        </a:rPr>
                        <m:t>,</m:t>
                      </m:r>
                      <m:d>
                        <m:dPr>
                          <m:ctrlPr>
                            <a:rPr lang="en-US" altLang="zh-CN" sz="2000" b="0" i="1" smtClean="0">
                              <a:solidFill>
                                <a:schemeClr val="bg1">
                                  <a:lumMod val="50000"/>
                                </a:schemeClr>
                              </a:solidFill>
                              <a:latin typeface="Cambria Math" panose="02040503050406030204" pitchFamily="18" charset="0"/>
                            </a:rPr>
                          </m:ctrlPr>
                        </m:dPr>
                        <m:e>
                          <m:r>
                            <a:rPr lang="en-US" altLang="zh-CN" sz="2000" b="0" i="1" smtClean="0">
                              <a:solidFill>
                                <a:schemeClr val="bg1">
                                  <a:lumMod val="50000"/>
                                </a:schemeClr>
                              </a:solidFill>
                              <a:latin typeface="Cambria Math" panose="02040503050406030204" pitchFamily="18" charset="0"/>
                            </a:rPr>
                            <m:t>𝐸𝑛𝑐</m:t>
                          </m:r>
                          <m:d>
                            <m:dPr>
                              <m:ctrlPr>
                                <a:rPr lang="en-US" altLang="zh-CN" sz="2000" b="0" i="1" smtClean="0">
                                  <a:solidFill>
                                    <a:schemeClr val="bg1">
                                      <a:lumMod val="50000"/>
                                    </a:schemeClr>
                                  </a:solidFill>
                                  <a:latin typeface="Cambria Math" panose="02040503050406030204" pitchFamily="18" charset="0"/>
                                </a:rPr>
                              </m:ctrlPr>
                            </m:dPr>
                            <m:e>
                              <m:sSub>
                                <m:sSubPr>
                                  <m:ctrlPr>
                                    <a:rPr lang="en-US" altLang="zh-CN" sz="2000" b="0" i="1" smtClean="0">
                                      <a:solidFill>
                                        <a:schemeClr val="bg1">
                                          <a:lumMod val="50000"/>
                                        </a:schemeClr>
                                      </a:solidFill>
                                      <a:latin typeface="Cambria Math" panose="02040503050406030204" pitchFamily="18" charset="0"/>
                                    </a:rPr>
                                  </m:ctrlPr>
                                </m:sSubPr>
                                <m:e>
                                  <m:r>
                                    <a:rPr lang="en-US" altLang="zh-CN" sz="2000" b="0" i="1" smtClean="0">
                                      <a:solidFill>
                                        <a:schemeClr val="bg1">
                                          <a:lumMod val="50000"/>
                                        </a:schemeClr>
                                      </a:solidFill>
                                      <a:latin typeface="Cambria Math" panose="02040503050406030204" pitchFamily="18" charset="0"/>
                                    </a:rPr>
                                    <m:t>𝑘</m:t>
                                  </m:r>
                                </m:e>
                                <m:sub>
                                  <m:r>
                                    <a:rPr lang="en-US" altLang="zh-CN" sz="2000" b="0" i="1" smtClean="0">
                                      <a:solidFill>
                                        <a:schemeClr val="bg1">
                                          <a:lumMod val="50000"/>
                                        </a:schemeClr>
                                      </a:solidFill>
                                      <a:latin typeface="Cambria Math" panose="02040503050406030204" pitchFamily="18" charset="0"/>
                                    </a:rPr>
                                    <m:t>𝑦</m:t>
                                  </m:r>
                                  <m:r>
                                    <a:rPr lang="en-US" altLang="zh-CN" sz="2000" b="0" i="1" smtClean="0">
                                      <a:solidFill>
                                        <a:schemeClr val="bg1">
                                          <a:lumMod val="50000"/>
                                        </a:schemeClr>
                                      </a:solidFill>
                                      <a:latin typeface="Cambria Math" panose="02040503050406030204" pitchFamily="18" charset="0"/>
                                    </a:rPr>
                                    <m:t>,1</m:t>
                                  </m:r>
                                </m:sub>
                              </m:sSub>
                              <m:r>
                                <a:rPr lang="en-US" altLang="zh-CN" sz="2000" b="0" i="1" smtClean="0">
                                  <a:solidFill>
                                    <a:schemeClr val="bg1">
                                      <a:lumMod val="50000"/>
                                    </a:schemeClr>
                                  </a:solidFill>
                                  <a:latin typeface="Cambria Math" panose="02040503050406030204" pitchFamily="18" charset="0"/>
                                </a:rPr>
                                <m:t>,</m:t>
                              </m:r>
                              <m:sSub>
                                <m:sSubPr>
                                  <m:ctrlPr>
                                    <a:rPr lang="en-US" altLang="zh-CN" sz="2000" b="0" i="1" smtClean="0">
                                      <a:solidFill>
                                        <a:schemeClr val="bg1">
                                          <a:lumMod val="50000"/>
                                        </a:schemeClr>
                                      </a:solidFill>
                                      <a:latin typeface="Cambria Math" panose="02040503050406030204" pitchFamily="18" charset="0"/>
                                    </a:rPr>
                                  </m:ctrlPr>
                                </m:sSubPr>
                                <m:e>
                                  <m:r>
                                    <a:rPr lang="en-US" altLang="zh-CN" sz="2000" b="0" i="1" smtClean="0">
                                      <a:solidFill>
                                        <a:schemeClr val="bg1">
                                          <a:lumMod val="50000"/>
                                        </a:schemeClr>
                                      </a:solidFill>
                                      <a:latin typeface="Cambria Math" panose="02040503050406030204" pitchFamily="18" charset="0"/>
                                    </a:rPr>
                                    <m:t>𝑘</m:t>
                                  </m:r>
                                </m:e>
                                <m:sub>
                                  <m:r>
                                    <a:rPr lang="en-US" altLang="zh-CN" sz="2000" b="0" i="1" smtClean="0">
                                      <a:solidFill>
                                        <a:schemeClr val="bg1">
                                          <a:lumMod val="50000"/>
                                        </a:schemeClr>
                                      </a:solidFill>
                                      <a:latin typeface="Cambria Math" panose="02040503050406030204" pitchFamily="18" charset="0"/>
                                    </a:rPr>
                                    <m:t>𝑧</m:t>
                                  </m:r>
                                  <m:r>
                                    <a:rPr lang="en-US" altLang="zh-CN" sz="2000" b="0" i="1" smtClean="0">
                                      <a:solidFill>
                                        <a:schemeClr val="bg1">
                                          <a:lumMod val="50000"/>
                                        </a:schemeClr>
                                      </a:solidFill>
                                      <a:latin typeface="Cambria Math" panose="02040503050406030204" pitchFamily="18" charset="0"/>
                                    </a:rPr>
                                    <m:t>,0</m:t>
                                  </m:r>
                                </m:sub>
                              </m:sSub>
                            </m:e>
                          </m:d>
                        </m:e>
                      </m:d>
                      <m:r>
                        <a:rPr lang="en-US" altLang="zh-CN" sz="2000" b="0" i="1" smtClean="0">
                          <a:solidFill>
                            <a:schemeClr val="bg1">
                              <a:lumMod val="50000"/>
                            </a:schemeClr>
                          </a:solidFill>
                          <a:latin typeface="Cambria Math" panose="02040503050406030204" pitchFamily="18" charset="0"/>
                        </a:rPr>
                        <m:t>)</m:t>
                      </m:r>
                    </m:oMath>
                  </m:oMathPara>
                </a14:m>
                <a:endParaRPr lang="zh-CN" altLang="en-US" sz="2000" dirty="0">
                  <a:solidFill>
                    <a:schemeClr val="bg1">
                      <a:lumMod val="50000"/>
                    </a:schemeClr>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2</m:t>
                          </m:r>
                        </m:sub>
                      </m:sSub>
                      <m:r>
                        <a:rPr lang="en-US" altLang="zh-CN" sz="2000" b="0" i="1" smtClean="0">
                          <a:solidFill>
                            <a:schemeClr val="bg1">
                              <a:lumMod val="50000"/>
                            </a:schemeClr>
                          </a:solidFill>
                          <a:latin typeface="Cambria Math" panose="02040503050406030204" pitchFamily="18" charset="0"/>
                        </a:rPr>
                        <m:t>=</m:t>
                      </m:r>
                      <m:r>
                        <a:rPr lang="en-US" altLang="zh-CN" sz="2000" b="0" i="1" smtClean="0">
                          <a:solidFill>
                            <a:schemeClr val="bg1">
                              <a:lumMod val="50000"/>
                            </a:schemeClr>
                          </a:solidFill>
                          <a:latin typeface="Cambria Math" panose="02040503050406030204" pitchFamily="18" charset="0"/>
                        </a:rPr>
                        <m:t>𝐸𝑛𝑐</m:t>
                      </m:r>
                      <m:r>
                        <a:rPr lang="en-US" altLang="zh-CN" sz="2000" b="0" i="1" smtClean="0">
                          <a:solidFill>
                            <a:schemeClr val="bg1">
                              <a:lumMod val="50000"/>
                            </a:schemeClr>
                          </a:solidFill>
                          <a:latin typeface="Cambria Math" panose="02040503050406030204" pitchFamily="18" charset="0"/>
                        </a:rPr>
                        <m:t>(</m:t>
                      </m:r>
                      <m:sSub>
                        <m:sSubPr>
                          <m:ctrlPr>
                            <a:rPr lang="en-US" altLang="zh-CN" sz="2000" b="0" i="1" smtClean="0">
                              <a:solidFill>
                                <a:schemeClr val="bg1">
                                  <a:lumMod val="50000"/>
                                </a:schemeClr>
                              </a:solidFill>
                              <a:latin typeface="Cambria Math" panose="02040503050406030204" pitchFamily="18" charset="0"/>
                            </a:rPr>
                          </m:ctrlPr>
                        </m:sSubPr>
                        <m:e>
                          <m:r>
                            <a:rPr lang="en-US" altLang="zh-CN" sz="2000" b="0" i="1" smtClean="0">
                              <a:solidFill>
                                <a:schemeClr val="bg1">
                                  <a:lumMod val="50000"/>
                                </a:schemeClr>
                              </a:solidFill>
                              <a:latin typeface="Cambria Math" panose="02040503050406030204" pitchFamily="18" charset="0"/>
                            </a:rPr>
                            <m:t>𝑘</m:t>
                          </m:r>
                        </m:e>
                        <m:sub>
                          <m:r>
                            <a:rPr lang="en-US" altLang="zh-CN" sz="2000" b="0" i="1" smtClean="0">
                              <a:solidFill>
                                <a:schemeClr val="bg1">
                                  <a:lumMod val="50000"/>
                                </a:schemeClr>
                              </a:solidFill>
                              <a:latin typeface="Cambria Math" panose="02040503050406030204" pitchFamily="18" charset="0"/>
                            </a:rPr>
                            <m:t>𝑥</m:t>
                          </m:r>
                          <m:r>
                            <a:rPr lang="en-US" altLang="zh-CN" sz="2000" b="0" i="1" smtClean="0">
                              <a:solidFill>
                                <a:schemeClr val="bg1">
                                  <a:lumMod val="50000"/>
                                </a:schemeClr>
                              </a:solidFill>
                              <a:latin typeface="Cambria Math" panose="02040503050406030204" pitchFamily="18" charset="0"/>
                            </a:rPr>
                            <m:t>,1</m:t>
                          </m:r>
                        </m:sub>
                      </m:sSub>
                      <m:r>
                        <a:rPr lang="en-US" altLang="zh-CN" sz="2000" b="0" i="1" smtClean="0">
                          <a:solidFill>
                            <a:schemeClr val="bg1">
                              <a:lumMod val="50000"/>
                            </a:schemeClr>
                          </a:solidFill>
                          <a:latin typeface="Cambria Math" panose="02040503050406030204" pitchFamily="18" charset="0"/>
                        </a:rPr>
                        <m:t>,</m:t>
                      </m:r>
                      <m:d>
                        <m:dPr>
                          <m:ctrlPr>
                            <a:rPr lang="en-US" altLang="zh-CN" sz="2000" b="0" i="1" smtClean="0">
                              <a:solidFill>
                                <a:schemeClr val="bg1">
                                  <a:lumMod val="50000"/>
                                </a:schemeClr>
                              </a:solidFill>
                              <a:latin typeface="Cambria Math" panose="02040503050406030204" pitchFamily="18" charset="0"/>
                            </a:rPr>
                          </m:ctrlPr>
                        </m:dPr>
                        <m:e>
                          <m:r>
                            <a:rPr lang="en-US" altLang="zh-CN" sz="2000" b="0" i="1" smtClean="0">
                              <a:solidFill>
                                <a:schemeClr val="bg1">
                                  <a:lumMod val="50000"/>
                                </a:schemeClr>
                              </a:solidFill>
                              <a:latin typeface="Cambria Math" panose="02040503050406030204" pitchFamily="18" charset="0"/>
                            </a:rPr>
                            <m:t>𝐸𝑛𝑐</m:t>
                          </m:r>
                          <m:d>
                            <m:dPr>
                              <m:ctrlPr>
                                <a:rPr lang="en-US" altLang="zh-CN" sz="2000" b="0" i="1" smtClean="0">
                                  <a:solidFill>
                                    <a:schemeClr val="bg1">
                                      <a:lumMod val="50000"/>
                                    </a:schemeClr>
                                  </a:solidFill>
                                  <a:latin typeface="Cambria Math" panose="02040503050406030204" pitchFamily="18" charset="0"/>
                                </a:rPr>
                              </m:ctrlPr>
                            </m:dPr>
                            <m:e>
                              <m:sSub>
                                <m:sSubPr>
                                  <m:ctrlPr>
                                    <a:rPr lang="en-US" altLang="zh-CN" sz="2000" b="0" i="1" smtClean="0">
                                      <a:solidFill>
                                        <a:schemeClr val="bg1">
                                          <a:lumMod val="50000"/>
                                        </a:schemeClr>
                                      </a:solidFill>
                                      <a:latin typeface="Cambria Math" panose="02040503050406030204" pitchFamily="18" charset="0"/>
                                    </a:rPr>
                                  </m:ctrlPr>
                                </m:sSubPr>
                                <m:e>
                                  <m:r>
                                    <a:rPr lang="en-US" altLang="zh-CN" sz="2000" b="0" i="1" smtClean="0">
                                      <a:solidFill>
                                        <a:schemeClr val="bg1">
                                          <a:lumMod val="50000"/>
                                        </a:schemeClr>
                                      </a:solidFill>
                                      <a:latin typeface="Cambria Math" panose="02040503050406030204" pitchFamily="18" charset="0"/>
                                    </a:rPr>
                                    <m:t>𝑘</m:t>
                                  </m:r>
                                </m:e>
                                <m:sub>
                                  <m:r>
                                    <a:rPr lang="en-US" altLang="zh-CN" sz="2000" b="0" i="1" smtClean="0">
                                      <a:solidFill>
                                        <a:schemeClr val="bg1">
                                          <a:lumMod val="50000"/>
                                        </a:schemeClr>
                                      </a:solidFill>
                                      <a:latin typeface="Cambria Math" panose="02040503050406030204" pitchFamily="18" charset="0"/>
                                    </a:rPr>
                                    <m:t>𝑦</m:t>
                                  </m:r>
                                  <m:r>
                                    <a:rPr lang="en-US" altLang="zh-CN" sz="2000" b="0" i="1" smtClean="0">
                                      <a:solidFill>
                                        <a:schemeClr val="bg1">
                                          <a:lumMod val="50000"/>
                                        </a:schemeClr>
                                      </a:solidFill>
                                      <a:latin typeface="Cambria Math" panose="02040503050406030204" pitchFamily="18" charset="0"/>
                                    </a:rPr>
                                    <m:t>,0</m:t>
                                  </m:r>
                                </m:sub>
                              </m:sSub>
                              <m:r>
                                <a:rPr lang="en-US" altLang="zh-CN" sz="2000" b="0" i="1" smtClean="0">
                                  <a:solidFill>
                                    <a:schemeClr val="bg1">
                                      <a:lumMod val="50000"/>
                                    </a:schemeClr>
                                  </a:solidFill>
                                  <a:latin typeface="Cambria Math" panose="02040503050406030204" pitchFamily="18" charset="0"/>
                                </a:rPr>
                                <m:t>,</m:t>
                              </m:r>
                              <m:sSub>
                                <m:sSubPr>
                                  <m:ctrlPr>
                                    <a:rPr lang="en-US" altLang="zh-CN" sz="2000" b="0" i="1" smtClean="0">
                                      <a:solidFill>
                                        <a:schemeClr val="bg1">
                                          <a:lumMod val="50000"/>
                                        </a:schemeClr>
                                      </a:solidFill>
                                      <a:latin typeface="Cambria Math" panose="02040503050406030204" pitchFamily="18" charset="0"/>
                                    </a:rPr>
                                  </m:ctrlPr>
                                </m:sSubPr>
                                <m:e>
                                  <m:r>
                                    <a:rPr lang="en-US" altLang="zh-CN" sz="2000" b="0" i="1" smtClean="0">
                                      <a:solidFill>
                                        <a:schemeClr val="bg1">
                                          <a:lumMod val="50000"/>
                                        </a:schemeClr>
                                      </a:solidFill>
                                      <a:latin typeface="Cambria Math" panose="02040503050406030204" pitchFamily="18" charset="0"/>
                                    </a:rPr>
                                    <m:t>𝑘</m:t>
                                  </m:r>
                                </m:e>
                                <m:sub>
                                  <m:r>
                                    <a:rPr lang="en-US" altLang="zh-CN" sz="2000" b="0" i="1" smtClean="0">
                                      <a:solidFill>
                                        <a:schemeClr val="bg1">
                                          <a:lumMod val="50000"/>
                                        </a:schemeClr>
                                      </a:solidFill>
                                      <a:latin typeface="Cambria Math" panose="02040503050406030204" pitchFamily="18" charset="0"/>
                                    </a:rPr>
                                    <m:t>𝑧</m:t>
                                  </m:r>
                                  <m:r>
                                    <a:rPr lang="en-US" altLang="zh-CN" sz="2000" b="0" i="1" smtClean="0">
                                      <a:solidFill>
                                        <a:schemeClr val="bg1">
                                          <a:lumMod val="50000"/>
                                        </a:schemeClr>
                                      </a:solidFill>
                                      <a:latin typeface="Cambria Math" panose="02040503050406030204" pitchFamily="18" charset="0"/>
                                    </a:rPr>
                                    <m:t>,0</m:t>
                                  </m:r>
                                </m:sub>
                              </m:sSub>
                            </m:e>
                          </m:d>
                        </m:e>
                      </m:d>
                      <m:r>
                        <a:rPr lang="en-US" altLang="zh-CN" sz="2000" b="0" i="1" smtClean="0">
                          <a:solidFill>
                            <a:schemeClr val="bg1">
                              <a:lumMod val="50000"/>
                            </a:schemeClr>
                          </a:solidFill>
                          <a:latin typeface="Cambria Math" panose="02040503050406030204" pitchFamily="18" charset="0"/>
                        </a:rPr>
                        <m:t>)</m:t>
                      </m:r>
                    </m:oMath>
                  </m:oMathPara>
                </a14:m>
                <a:endParaRPr lang="zh-CN" altLang="en-US" sz="2000" dirty="0">
                  <a:solidFill>
                    <a:schemeClr val="bg1">
                      <a:lumMod val="50000"/>
                    </a:schemeClr>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3</m:t>
                          </m:r>
                        </m:sub>
                      </m:sSub>
                      <m:r>
                        <a:rPr lang="en-US" altLang="zh-CN" sz="2000" b="0" i="1" smtClean="0">
                          <a:solidFill>
                            <a:schemeClr val="bg1">
                              <a:lumMod val="50000"/>
                            </a:schemeClr>
                          </a:solidFill>
                          <a:latin typeface="Cambria Math" panose="02040503050406030204" pitchFamily="18" charset="0"/>
                        </a:rPr>
                        <m:t>=</m:t>
                      </m:r>
                      <m:r>
                        <a:rPr lang="en-US" altLang="zh-CN" sz="2000" b="0" i="1" smtClean="0">
                          <a:solidFill>
                            <a:schemeClr val="bg1">
                              <a:lumMod val="50000"/>
                            </a:schemeClr>
                          </a:solidFill>
                          <a:latin typeface="Cambria Math" panose="02040503050406030204" pitchFamily="18" charset="0"/>
                        </a:rPr>
                        <m:t>𝐸𝑛𝑐</m:t>
                      </m:r>
                      <m:r>
                        <a:rPr lang="en-US" altLang="zh-CN" sz="2000" b="0" i="1" smtClean="0">
                          <a:solidFill>
                            <a:schemeClr val="bg1">
                              <a:lumMod val="50000"/>
                            </a:schemeClr>
                          </a:solidFill>
                          <a:latin typeface="Cambria Math" panose="02040503050406030204" pitchFamily="18" charset="0"/>
                        </a:rPr>
                        <m:t>(</m:t>
                      </m:r>
                      <m:sSub>
                        <m:sSubPr>
                          <m:ctrlPr>
                            <a:rPr lang="en-US" altLang="zh-CN" sz="2000" b="0" i="1" smtClean="0">
                              <a:solidFill>
                                <a:schemeClr val="bg1">
                                  <a:lumMod val="50000"/>
                                </a:schemeClr>
                              </a:solidFill>
                              <a:latin typeface="Cambria Math" panose="02040503050406030204" pitchFamily="18" charset="0"/>
                            </a:rPr>
                          </m:ctrlPr>
                        </m:sSubPr>
                        <m:e>
                          <m:r>
                            <a:rPr lang="en-US" altLang="zh-CN" sz="2000" b="0" i="1" smtClean="0">
                              <a:solidFill>
                                <a:schemeClr val="bg1">
                                  <a:lumMod val="50000"/>
                                </a:schemeClr>
                              </a:solidFill>
                              <a:latin typeface="Cambria Math" panose="02040503050406030204" pitchFamily="18" charset="0"/>
                            </a:rPr>
                            <m:t>𝑘</m:t>
                          </m:r>
                        </m:e>
                        <m:sub>
                          <m:r>
                            <a:rPr lang="en-US" altLang="zh-CN" sz="2000" b="0" i="1" smtClean="0">
                              <a:solidFill>
                                <a:schemeClr val="bg1">
                                  <a:lumMod val="50000"/>
                                </a:schemeClr>
                              </a:solidFill>
                              <a:latin typeface="Cambria Math" panose="02040503050406030204" pitchFamily="18" charset="0"/>
                            </a:rPr>
                            <m:t>𝑥</m:t>
                          </m:r>
                          <m:r>
                            <a:rPr lang="en-US" altLang="zh-CN" sz="2000" b="0" i="1" smtClean="0">
                              <a:solidFill>
                                <a:schemeClr val="bg1">
                                  <a:lumMod val="50000"/>
                                </a:schemeClr>
                              </a:solidFill>
                              <a:latin typeface="Cambria Math" panose="02040503050406030204" pitchFamily="18" charset="0"/>
                            </a:rPr>
                            <m:t>,1</m:t>
                          </m:r>
                        </m:sub>
                      </m:sSub>
                      <m:r>
                        <a:rPr lang="en-US" altLang="zh-CN" sz="2000" b="0" i="1" smtClean="0">
                          <a:solidFill>
                            <a:schemeClr val="bg1">
                              <a:lumMod val="50000"/>
                            </a:schemeClr>
                          </a:solidFill>
                          <a:latin typeface="Cambria Math" panose="02040503050406030204" pitchFamily="18" charset="0"/>
                        </a:rPr>
                        <m:t>,</m:t>
                      </m:r>
                      <m:d>
                        <m:dPr>
                          <m:ctrlPr>
                            <a:rPr lang="en-US" altLang="zh-CN" sz="2000" b="0" i="1" smtClean="0">
                              <a:solidFill>
                                <a:schemeClr val="bg1">
                                  <a:lumMod val="50000"/>
                                </a:schemeClr>
                              </a:solidFill>
                              <a:latin typeface="Cambria Math" panose="02040503050406030204" pitchFamily="18" charset="0"/>
                            </a:rPr>
                          </m:ctrlPr>
                        </m:dPr>
                        <m:e>
                          <m:r>
                            <a:rPr lang="en-US" altLang="zh-CN" sz="2000" b="0" i="1" smtClean="0">
                              <a:solidFill>
                                <a:schemeClr val="bg1">
                                  <a:lumMod val="50000"/>
                                </a:schemeClr>
                              </a:solidFill>
                              <a:latin typeface="Cambria Math" panose="02040503050406030204" pitchFamily="18" charset="0"/>
                            </a:rPr>
                            <m:t>𝐸𝑛𝑐</m:t>
                          </m:r>
                          <m:d>
                            <m:dPr>
                              <m:ctrlPr>
                                <a:rPr lang="en-US" altLang="zh-CN" sz="2000" b="0" i="1" smtClean="0">
                                  <a:solidFill>
                                    <a:schemeClr val="bg1">
                                      <a:lumMod val="50000"/>
                                    </a:schemeClr>
                                  </a:solidFill>
                                  <a:latin typeface="Cambria Math" panose="02040503050406030204" pitchFamily="18" charset="0"/>
                                </a:rPr>
                              </m:ctrlPr>
                            </m:dPr>
                            <m:e>
                              <m:sSub>
                                <m:sSubPr>
                                  <m:ctrlPr>
                                    <a:rPr lang="en-US" altLang="zh-CN" sz="2000" b="0" i="1" smtClean="0">
                                      <a:solidFill>
                                        <a:schemeClr val="bg1">
                                          <a:lumMod val="50000"/>
                                        </a:schemeClr>
                                      </a:solidFill>
                                      <a:latin typeface="Cambria Math" panose="02040503050406030204" pitchFamily="18" charset="0"/>
                                    </a:rPr>
                                  </m:ctrlPr>
                                </m:sSubPr>
                                <m:e>
                                  <m:r>
                                    <a:rPr lang="en-US" altLang="zh-CN" sz="2000" b="0" i="1" smtClean="0">
                                      <a:solidFill>
                                        <a:schemeClr val="bg1">
                                          <a:lumMod val="50000"/>
                                        </a:schemeClr>
                                      </a:solidFill>
                                      <a:latin typeface="Cambria Math" panose="02040503050406030204" pitchFamily="18" charset="0"/>
                                    </a:rPr>
                                    <m:t>𝑘</m:t>
                                  </m:r>
                                </m:e>
                                <m:sub>
                                  <m:r>
                                    <a:rPr lang="en-US" altLang="zh-CN" sz="2000" b="0" i="1" smtClean="0">
                                      <a:solidFill>
                                        <a:schemeClr val="bg1">
                                          <a:lumMod val="50000"/>
                                        </a:schemeClr>
                                      </a:solidFill>
                                      <a:latin typeface="Cambria Math" panose="02040503050406030204" pitchFamily="18" charset="0"/>
                                    </a:rPr>
                                    <m:t>𝑦</m:t>
                                  </m:r>
                                  <m:r>
                                    <a:rPr lang="en-US" altLang="zh-CN" sz="2000" b="0" i="1" smtClean="0">
                                      <a:solidFill>
                                        <a:schemeClr val="bg1">
                                          <a:lumMod val="50000"/>
                                        </a:schemeClr>
                                      </a:solidFill>
                                      <a:latin typeface="Cambria Math" panose="02040503050406030204" pitchFamily="18" charset="0"/>
                                    </a:rPr>
                                    <m:t>,1</m:t>
                                  </m:r>
                                </m:sub>
                              </m:sSub>
                              <m:r>
                                <a:rPr lang="en-US" altLang="zh-CN" sz="2000" b="0" i="1" smtClean="0">
                                  <a:solidFill>
                                    <a:schemeClr val="bg1">
                                      <a:lumMod val="50000"/>
                                    </a:schemeClr>
                                  </a:solidFill>
                                  <a:latin typeface="Cambria Math" panose="02040503050406030204" pitchFamily="18" charset="0"/>
                                </a:rPr>
                                <m:t>,</m:t>
                              </m:r>
                              <m:sSub>
                                <m:sSubPr>
                                  <m:ctrlPr>
                                    <a:rPr lang="en-US" altLang="zh-CN" sz="2000" b="0" i="1" smtClean="0">
                                      <a:solidFill>
                                        <a:schemeClr val="bg1">
                                          <a:lumMod val="50000"/>
                                        </a:schemeClr>
                                      </a:solidFill>
                                      <a:latin typeface="Cambria Math" panose="02040503050406030204" pitchFamily="18" charset="0"/>
                                    </a:rPr>
                                  </m:ctrlPr>
                                </m:sSubPr>
                                <m:e>
                                  <m:r>
                                    <a:rPr lang="en-US" altLang="zh-CN" sz="2000" b="0" i="1" smtClean="0">
                                      <a:solidFill>
                                        <a:schemeClr val="bg1">
                                          <a:lumMod val="50000"/>
                                        </a:schemeClr>
                                      </a:solidFill>
                                      <a:latin typeface="Cambria Math" panose="02040503050406030204" pitchFamily="18" charset="0"/>
                                    </a:rPr>
                                    <m:t>𝑘</m:t>
                                  </m:r>
                                </m:e>
                                <m:sub>
                                  <m:r>
                                    <a:rPr lang="en-US" altLang="zh-CN" sz="2000" b="0" i="1" smtClean="0">
                                      <a:solidFill>
                                        <a:schemeClr val="bg1">
                                          <a:lumMod val="50000"/>
                                        </a:schemeClr>
                                      </a:solidFill>
                                      <a:latin typeface="Cambria Math" panose="02040503050406030204" pitchFamily="18" charset="0"/>
                                    </a:rPr>
                                    <m:t>𝑧</m:t>
                                  </m:r>
                                  <m:r>
                                    <a:rPr lang="en-US" altLang="zh-CN" sz="2000" b="0" i="1" smtClean="0">
                                      <a:solidFill>
                                        <a:schemeClr val="bg1">
                                          <a:lumMod val="50000"/>
                                        </a:schemeClr>
                                      </a:solidFill>
                                      <a:latin typeface="Cambria Math" panose="02040503050406030204" pitchFamily="18" charset="0"/>
                                    </a:rPr>
                                    <m:t>,1</m:t>
                                  </m:r>
                                </m:sub>
                              </m:sSub>
                            </m:e>
                          </m:d>
                        </m:e>
                      </m:d>
                      <m:r>
                        <a:rPr lang="en-US" altLang="zh-CN" sz="2000" b="0" i="1" smtClean="0">
                          <a:solidFill>
                            <a:schemeClr val="bg1">
                              <a:lumMod val="50000"/>
                            </a:schemeClr>
                          </a:solidFill>
                          <a:latin typeface="Cambria Math" panose="02040503050406030204" pitchFamily="18" charset="0"/>
                        </a:rPr>
                        <m:t>)</m:t>
                      </m:r>
                    </m:oMath>
                  </m:oMathPara>
                </a14:m>
                <a:endParaRPr lang="zh-CN" altLang="en-US" sz="2000" dirty="0"/>
              </a:p>
            </p:txBody>
          </p:sp>
        </mc:Choice>
        <mc:Fallback xmlns="">
          <p:sp>
            <p:nvSpPr>
              <p:cNvPr id="3" name="内容占位符 2">
                <a:extLst>
                  <a:ext uri="{FF2B5EF4-FFF2-40B4-BE49-F238E27FC236}">
                    <a16:creationId xmlns:a16="http://schemas.microsoft.com/office/drawing/2014/main" id="{580925EA-0E7B-68F4-2FB7-5645378B6378}"/>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609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0925EA-0E7B-68F4-2FB7-5645378B6378}"/>
                  </a:ext>
                </a:extLst>
              </p:cNvPr>
              <p:cNvSpPr>
                <a:spLocks noGrp="1"/>
              </p:cNvSpPr>
              <p:nvPr>
                <p:ph idx="1"/>
              </p:nvPr>
            </p:nvSpPr>
            <p:spPr/>
            <p:txBody>
              <a:bodyPr/>
              <a:lstStyle/>
              <a:p>
                <a:r>
                  <a:rPr lang="en-US" altLang="zh-CN" dirty="0"/>
                  <a:t>How Bob evaluate</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𝐷𝑒𝑐</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𝐷𝑒𝑐</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𝐹𝐴𝐼𝐿</m:t>
                      </m:r>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𝐷𝑒𝑐</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𝐷𝑒𝑐</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e>
                          </m:d>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,0</m:t>
                          </m:r>
                        </m:sub>
                      </m:sSub>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𝐷𝑒𝑐</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𝐷𝑒𝑐</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𝐹𝐴𝐼𝐿</m:t>
                      </m:r>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𝐷𝑒𝑐</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𝐷𝑒𝑐</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3</m:t>
                                  </m:r>
                                </m:sub>
                              </m:sSub>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𝐹𝐴𝐼𝐿</m:t>
                      </m:r>
                    </m:oMath>
                  </m:oMathPara>
                </a14:m>
                <a:endParaRPr lang="en-US" altLang="zh-CN" b="0" dirty="0"/>
              </a:p>
              <a:p>
                <a:pPr marL="0" indent="0">
                  <a:buNone/>
                </a:pPr>
                <a:r>
                  <a:rPr lang="en-US" altLang="zh-CN" dirty="0"/>
                  <a:t>	Without the other keys, Bob has no way of knowing which truth table is used and gets no information about which values the input keys represent.</a:t>
                </a:r>
                <a:endParaRPr lang="en-US" altLang="zh-CN" b="0"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80925EA-0E7B-68F4-2FB7-5645378B6378}"/>
                  </a:ext>
                </a:extLst>
              </p:cNvPr>
              <p:cNvSpPr>
                <a:spLocks noGrp="1" noRot="1" noChangeAspect="1" noMove="1" noResize="1" noEditPoints="1" noAdjustHandles="1" noChangeArrowheads="1" noChangeShapeType="1" noTextEdit="1"/>
              </p:cNvSpPr>
              <p:nvPr>
                <p:ph idx="1"/>
              </p:nvPr>
            </p:nvSpPr>
            <p:spPr>
              <a:blipFill>
                <a:blip r:embed="rId3"/>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710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3F8D16-3F95-823C-9256-6023F0DCD436}"/>
              </a:ext>
            </a:extLst>
          </p:cNvPr>
          <p:cNvSpPr>
            <a:spLocks noGrp="1"/>
          </p:cNvSpPr>
          <p:nvPr>
            <p:ph type="title"/>
          </p:nvPr>
        </p:nvSpPr>
        <p:spPr/>
        <p:txBody>
          <a:bodyPr/>
          <a:lstStyle/>
          <a:p>
            <a:r>
              <a:rPr lang="en-US" altLang="zh-CN" dirty="0"/>
              <a:t>Intro</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91670BE-F892-FF4B-1F6E-9073D0637F56}"/>
                  </a:ext>
                </a:extLst>
              </p:cNvPr>
              <p:cNvSpPr>
                <a:spLocks noGrp="1"/>
              </p:cNvSpPr>
              <p:nvPr>
                <p:ph idx="1"/>
              </p:nvPr>
            </p:nvSpPr>
            <p:spPr/>
            <p:txBody>
              <a:bodyPr/>
              <a:lstStyle/>
              <a:p>
                <a:r>
                  <a:rPr lang="en-US" altLang="zh-CN" dirty="0"/>
                  <a:t>What is MPC?</a:t>
                </a:r>
              </a:p>
              <a:p>
                <a:pPr marL="457200" lvl="1" indent="0">
                  <a:buNone/>
                </a:pPr>
                <a:r>
                  <a:rPr lang="en-US" altLang="zh-CN" dirty="0"/>
                  <a:t>Secure Multi-Party Computation</a:t>
                </a:r>
              </a:p>
              <a:p>
                <a:r>
                  <a:rPr lang="en-US" altLang="zh-CN" dirty="0"/>
                  <a:t>What does it do?</a:t>
                </a:r>
              </a:p>
              <a:p>
                <a:pPr marL="457200" lvl="1" indent="0" algn="just">
                  <a:buNone/>
                </a:pPr>
                <a:r>
                  <a:rPr lang="en-US" altLang="zh-CN" dirty="0"/>
                  <a:t>Narrowly speaking, MPC enables multiple parties </a:t>
                </a:r>
                <a:r>
                  <a:rPr lang="en-US" altLang="zh-CN" b="1" dirty="0"/>
                  <a:t>jointly</a:t>
                </a:r>
                <a:r>
                  <a:rPr lang="en-US" altLang="zh-CN" dirty="0"/>
                  <a:t> compute the result of a </a:t>
                </a:r>
                <a:r>
                  <a:rPr lang="en-US" altLang="zh-CN" b="1" dirty="0"/>
                  <a:t>function</a:t>
                </a:r>
                <a:r>
                  <a:rPr lang="en-US" altLang="zh-CN" dirty="0"/>
                  <a:t> </a:t>
                </a:r>
                <a:r>
                  <a:rPr lang="en-US" altLang="zh-CN" b="1" dirty="0"/>
                  <a:t>without revealing</a:t>
                </a:r>
                <a:r>
                  <a:rPr lang="en-US" altLang="zh-CN" dirty="0"/>
                  <a:t> their respective inputs.</a:t>
                </a:r>
              </a:p>
              <a:p>
                <a:pPr marL="457200" lvl="1" indent="0">
                  <a:buNone/>
                </a:pPr>
                <a:r>
                  <a:rPr lang="en-US" altLang="zh-CN" dirty="0"/>
                  <a:t>e.g., </a:t>
                </a:r>
                <a14:m>
                  <m:oMath xmlns:m="http://schemas.openxmlformats.org/officeDocument/2006/math">
                    <m:r>
                      <a:rPr lang="en-US" altLang="zh-CN" b="0" i="1" smtClean="0">
                        <a:latin typeface="Cambria Math" panose="02040503050406030204" pitchFamily="18" charset="0"/>
                      </a:rPr>
                      <m:t>𝑛</m:t>
                    </m:r>
                  </m:oMath>
                </a14:m>
                <a:r>
                  <a:rPr lang="en-US" altLang="zh-CN" dirty="0"/>
                  <a:t> Parties each holding secret input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a14:m>
                <a:r>
                  <a:rPr lang="en-US" altLang="zh-CN" dirty="0"/>
                  <a:t> wants to jointly compute the value of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𝑛</m:t>
                            </m:r>
                          </m:sub>
                        </m:sSub>
                      </m:e>
                    </m:d>
                  </m:oMath>
                </a14:m>
                <a:r>
                  <a:rPr lang="en-US" altLang="zh-CN" dirty="0"/>
                  <a:t> without revealing their respective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endParaRPr lang="en-US" altLang="zh-CN" dirty="0"/>
              </a:p>
              <a:p>
                <a:r>
                  <a:rPr lang="en-US" altLang="zh-CN" dirty="0"/>
                  <a:t>Why do we need it?</a:t>
                </a:r>
              </a:p>
              <a:p>
                <a:pPr marL="457200" lvl="1" indent="0">
                  <a:buNone/>
                </a:pPr>
                <a:r>
                  <a:rPr lang="en-US" altLang="zh-CN" dirty="0"/>
                  <a:t>Application scenarios: Machine learning, medical record analysis, voting or bidding system, etc.</a:t>
                </a:r>
              </a:p>
              <a:p>
                <a:pPr marL="0" indent="0">
                  <a:buNone/>
                </a:pP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891670BE-F892-FF4B-1F6E-9073D0637F56}"/>
                  </a:ext>
                </a:extLst>
              </p:cNvPr>
              <p:cNvSpPr>
                <a:spLocks noGrp="1" noRot="1" noChangeAspect="1" noMove="1" noResize="1" noEditPoints="1" noAdjustHandles="1" noChangeArrowheads="1" noChangeShapeType="1" noTextEdit="1"/>
              </p:cNvSpPr>
              <p:nvPr>
                <p:ph idx="1"/>
              </p:nvPr>
            </p:nvSpPr>
            <p:spPr>
              <a:blipFill>
                <a:blip r:embed="rId3"/>
                <a:stretch>
                  <a:fillRect l="-1043" t="-2521"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478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p:sp>
        <p:nvSpPr>
          <p:cNvPr id="3" name="内容占位符 2">
            <a:extLst>
              <a:ext uri="{FF2B5EF4-FFF2-40B4-BE49-F238E27FC236}">
                <a16:creationId xmlns:a16="http://schemas.microsoft.com/office/drawing/2014/main" id="{580925EA-0E7B-68F4-2FB7-5645378B6378}"/>
              </a:ext>
            </a:extLst>
          </p:cNvPr>
          <p:cNvSpPr>
            <a:spLocks noGrp="1"/>
          </p:cNvSpPr>
          <p:nvPr>
            <p:ph idx="1"/>
          </p:nvPr>
        </p:nvSpPr>
        <p:spPr/>
        <p:txBody>
          <a:bodyPr/>
          <a:lstStyle/>
          <a:p>
            <a:r>
              <a:rPr lang="en-US" altLang="zh-CN" dirty="0"/>
              <a:t>Problem: How does Bob know the input keys?</a:t>
            </a:r>
          </a:p>
          <a:p>
            <a:pPr marL="0" indent="0">
              <a:buNone/>
            </a:pPr>
            <a:r>
              <a:rPr lang="en-US" altLang="zh-CN" dirty="0"/>
              <a:t>	Alice can directly send the keys corresponding to her own inputs to Bob, because Bob doesn’t know the corresponding relation. But what about Bob’s input?</a:t>
            </a:r>
          </a:p>
          <a:p>
            <a:pPr marL="0" indent="0">
              <a:buNone/>
            </a:pPr>
            <a:r>
              <a:rPr lang="en-US" altLang="zh-CN" dirty="0"/>
              <a:t>	Is there any technique that enables Bob to get the key corresponding to his input from Alice, but reveal nothing about his input?</a:t>
            </a:r>
          </a:p>
          <a:p>
            <a:pPr marL="0" indent="0">
              <a:buNone/>
            </a:pPr>
            <a:r>
              <a:rPr lang="en-US" altLang="zh-CN" dirty="0"/>
              <a:t>	</a:t>
            </a:r>
            <a:r>
              <a:rPr lang="en-US" altLang="zh-CN" b="1" dirty="0"/>
              <a:t>OT</a:t>
            </a:r>
            <a:endParaRPr lang="zh-CN" altLang="en-US" b="1" dirty="0"/>
          </a:p>
        </p:txBody>
      </p:sp>
    </p:spTree>
    <p:extLst>
      <p:ext uri="{BB962C8B-B14F-4D97-AF65-F5344CB8AC3E}">
        <p14:creationId xmlns:p14="http://schemas.microsoft.com/office/powerpoint/2010/main" val="419836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8424C-47FF-386E-D8B4-843193B683F1}"/>
              </a:ext>
            </a:extLst>
          </p:cNvPr>
          <p:cNvSpPr>
            <a:spLocks noGrp="1"/>
          </p:cNvSpPr>
          <p:nvPr>
            <p:ph type="title"/>
          </p:nvPr>
        </p:nvSpPr>
        <p:spPr/>
        <p:txBody>
          <a:bodyPr/>
          <a:lstStyle/>
          <a:p>
            <a:r>
              <a:rPr lang="en-US" altLang="zh-CN" dirty="0"/>
              <a:t>Garbled Circuit (GC)</a:t>
            </a:r>
            <a:endParaRPr lang="zh-CN" altLang="en-US" dirty="0"/>
          </a:p>
        </p:txBody>
      </p:sp>
      <p:pic>
        <p:nvPicPr>
          <p:cNvPr id="4" name="图形 3" descr="拿着笔记本电脑的女人">
            <a:extLst>
              <a:ext uri="{FF2B5EF4-FFF2-40B4-BE49-F238E27FC236}">
                <a16:creationId xmlns:a16="http://schemas.microsoft.com/office/drawing/2014/main" id="{67E3AA60-C68A-DE87-00EA-389E0BFC4B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246" y="1825625"/>
            <a:ext cx="1901172" cy="1931672"/>
          </a:xfrm>
          <a:prstGeom prst="rect">
            <a:avLst/>
          </a:prstGeom>
        </p:spPr>
      </p:pic>
      <p:sp>
        <p:nvSpPr>
          <p:cNvPr id="6" name="文本框 5">
            <a:extLst>
              <a:ext uri="{FF2B5EF4-FFF2-40B4-BE49-F238E27FC236}">
                <a16:creationId xmlns:a16="http://schemas.microsoft.com/office/drawing/2014/main" id="{C8EC7FA6-0775-FD60-41BB-677553EDD113}"/>
              </a:ext>
            </a:extLst>
          </p:cNvPr>
          <p:cNvSpPr txBox="1"/>
          <p:nvPr/>
        </p:nvSpPr>
        <p:spPr>
          <a:xfrm>
            <a:off x="1685099" y="2827247"/>
            <a:ext cx="633507" cy="338554"/>
          </a:xfrm>
          <a:prstGeom prst="rect">
            <a:avLst/>
          </a:prstGeom>
          <a:noFill/>
        </p:spPr>
        <p:txBody>
          <a:bodyPr wrap="none" rtlCol="0">
            <a:spAutoFit/>
          </a:bodyPr>
          <a:lstStyle/>
          <a:p>
            <a:r>
              <a:rPr lang="en-US" altLang="zh-CN" sz="1600" b="1" dirty="0"/>
              <a:t>Alice</a:t>
            </a:r>
            <a:endParaRPr lang="zh-CN" altLang="en-US" sz="1600" b="1" dirty="0"/>
          </a:p>
        </p:txBody>
      </p:sp>
      <p:pic>
        <p:nvPicPr>
          <p:cNvPr id="7" name="图形 6" descr="穿高领毛衣戴眼镜的男人">
            <a:extLst>
              <a:ext uri="{FF2B5EF4-FFF2-40B4-BE49-F238E27FC236}">
                <a16:creationId xmlns:a16="http://schemas.microsoft.com/office/drawing/2014/main" id="{68856B30-DB56-F55C-7934-6CFE1FF0B4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882554" y="1825625"/>
            <a:ext cx="1471246" cy="1830423"/>
          </a:xfrm>
          <a:prstGeom prst="rect">
            <a:avLst/>
          </a:prstGeom>
        </p:spPr>
      </p:pic>
      <p:sp>
        <p:nvSpPr>
          <p:cNvPr id="9" name="文本框 8">
            <a:extLst>
              <a:ext uri="{FF2B5EF4-FFF2-40B4-BE49-F238E27FC236}">
                <a16:creationId xmlns:a16="http://schemas.microsoft.com/office/drawing/2014/main" id="{079A0285-2474-53AD-CECF-CFB10908812C}"/>
              </a:ext>
            </a:extLst>
          </p:cNvPr>
          <p:cNvSpPr txBox="1"/>
          <p:nvPr/>
        </p:nvSpPr>
        <p:spPr>
          <a:xfrm>
            <a:off x="10328674" y="2933417"/>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p:pic>
        <p:nvPicPr>
          <p:cNvPr id="5" name="图形 4" descr="显示器 轮廓">
            <a:extLst>
              <a:ext uri="{FF2B5EF4-FFF2-40B4-BE49-F238E27FC236}">
                <a16:creationId xmlns:a16="http://schemas.microsoft.com/office/drawing/2014/main" id="{7819858F-FEE3-1036-3297-00D27487A5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59314" y="2323790"/>
            <a:ext cx="1684021" cy="1684021"/>
          </a:xfrm>
          <a:prstGeom prst="rect">
            <a:avLst/>
          </a:prstGeom>
        </p:spPr>
      </p:pic>
      <p:sp>
        <p:nvSpPr>
          <p:cNvPr id="8" name="文本框 7">
            <a:extLst>
              <a:ext uri="{FF2B5EF4-FFF2-40B4-BE49-F238E27FC236}">
                <a16:creationId xmlns:a16="http://schemas.microsoft.com/office/drawing/2014/main" id="{5EB4E1D5-AC0A-C518-A4CC-E33B877D2129}"/>
              </a:ext>
            </a:extLst>
          </p:cNvPr>
          <p:cNvSpPr txBox="1"/>
          <p:nvPr/>
        </p:nvSpPr>
        <p:spPr>
          <a:xfrm>
            <a:off x="5308109" y="2822504"/>
            <a:ext cx="587020" cy="461665"/>
          </a:xfrm>
          <a:prstGeom prst="rect">
            <a:avLst/>
          </a:prstGeom>
          <a:noFill/>
        </p:spPr>
        <p:txBody>
          <a:bodyPr wrap="none" rtlCol="0">
            <a:spAutoFit/>
          </a:bodyPr>
          <a:lstStyle/>
          <a:p>
            <a:r>
              <a:rPr lang="en-US" altLang="zh-CN" sz="2400" b="1" dirty="0"/>
              <a:t>OT</a:t>
            </a:r>
            <a:endParaRPr lang="zh-CN" altLang="en-US" sz="2400" b="1" dirty="0"/>
          </a:p>
        </p:txBody>
      </p:sp>
      <p:cxnSp>
        <p:nvCxnSpPr>
          <p:cNvPr id="10" name="连接符: 肘形 9">
            <a:extLst>
              <a:ext uri="{FF2B5EF4-FFF2-40B4-BE49-F238E27FC236}">
                <a16:creationId xmlns:a16="http://schemas.microsoft.com/office/drawing/2014/main" id="{79FAB292-1645-92BA-8FCC-1BF79D2EF2AB}"/>
              </a:ext>
            </a:extLst>
          </p:cNvPr>
          <p:cNvCxnSpPr>
            <a:cxnSpLocks/>
            <a:endCxn id="5" idx="1"/>
          </p:cNvCxnSpPr>
          <p:nvPr/>
        </p:nvCxnSpPr>
        <p:spPr>
          <a:xfrm>
            <a:off x="3987171" y="3165799"/>
            <a:ext cx="772143" cy="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1" name="连接符: 肘形 10">
            <a:extLst>
              <a:ext uri="{FF2B5EF4-FFF2-40B4-BE49-F238E27FC236}">
                <a16:creationId xmlns:a16="http://schemas.microsoft.com/office/drawing/2014/main" id="{F38091B2-1282-ABB9-195C-18D716EDF4EB}"/>
              </a:ext>
            </a:extLst>
          </p:cNvPr>
          <p:cNvCxnSpPr>
            <a:cxnSpLocks/>
            <a:endCxn id="5" idx="3"/>
          </p:cNvCxnSpPr>
          <p:nvPr/>
        </p:nvCxnSpPr>
        <p:spPr>
          <a:xfrm rot="10800000" flipV="1">
            <a:off x="6443335" y="3165799"/>
            <a:ext cx="1148090" cy="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2" name="连接符: 肘形 11">
            <a:extLst>
              <a:ext uri="{FF2B5EF4-FFF2-40B4-BE49-F238E27FC236}">
                <a16:creationId xmlns:a16="http://schemas.microsoft.com/office/drawing/2014/main" id="{BC2B173D-B811-929D-4BA2-0CB789D1200A}"/>
              </a:ext>
            </a:extLst>
          </p:cNvPr>
          <p:cNvCxnSpPr>
            <a:cxnSpLocks/>
            <a:stCxn id="5" idx="2"/>
          </p:cNvCxnSpPr>
          <p:nvPr/>
        </p:nvCxnSpPr>
        <p:spPr>
          <a:xfrm rot="16200000" flipH="1">
            <a:off x="5573010" y="4036126"/>
            <a:ext cx="332231" cy="275600"/>
          </a:xfrm>
          <a:prstGeom prst="bentConnector2">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57FFB4F-AB7C-48E2-B969-1ECA81ADEE9B}"/>
                  </a:ext>
                </a:extLst>
              </p:cNvPr>
              <p:cNvSpPr txBox="1"/>
              <p:nvPr/>
            </p:nvSpPr>
            <p:spPr>
              <a:xfrm>
                <a:off x="2438258" y="2887250"/>
                <a:ext cx="1634935" cy="490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19" name="文本框 18">
                <a:extLst>
                  <a:ext uri="{FF2B5EF4-FFF2-40B4-BE49-F238E27FC236}">
                    <a16:creationId xmlns:a16="http://schemas.microsoft.com/office/drawing/2014/main" id="{957FFB4F-AB7C-48E2-B969-1ECA81ADEE9B}"/>
                  </a:ext>
                </a:extLst>
              </p:cNvPr>
              <p:cNvSpPr txBox="1">
                <a:spLocks noRot="1" noChangeAspect="1" noMove="1" noResize="1" noEditPoints="1" noAdjustHandles="1" noChangeArrowheads="1" noChangeShapeType="1" noTextEdit="1"/>
              </p:cNvSpPr>
              <p:nvPr/>
            </p:nvSpPr>
            <p:spPr>
              <a:xfrm>
                <a:off x="2438258" y="2887250"/>
                <a:ext cx="1634935" cy="490840"/>
              </a:xfrm>
              <a:prstGeom prst="rect">
                <a:avLst/>
              </a:prstGeom>
              <a:blipFill>
                <a:blip r:embed="rId8"/>
                <a:stretch>
                  <a:fillRect l="-373"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52001C7-9365-34A7-E131-B927BC10427F}"/>
                  </a:ext>
                </a:extLst>
              </p:cNvPr>
              <p:cNvSpPr txBox="1"/>
              <p:nvPr/>
            </p:nvSpPr>
            <p:spPr>
              <a:xfrm>
                <a:off x="7829550" y="2967335"/>
                <a:ext cx="13800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∈{0,1}</m:t>
                      </m:r>
                    </m:oMath>
                  </m:oMathPara>
                </a14:m>
                <a:endParaRPr lang="zh-CN" altLang="en-US" sz="2400" dirty="0"/>
              </a:p>
            </p:txBody>
          </p:sp>
        </mc:Choice>
        <mc:Fallback xmlns="">
          <p:sp>
            <p:nvSpPr>
              <p:cNvPr id="20" name="文本框 19">
                <a:extLst>
                  <a:ext uri="{FF2B5EF4-FFF2-40B4-BE49-F238E27FC236}">
                    <a16:creationId xmlns:a16="http://schemas.microsoft.com/office/drawing/2014/main" id="{852001C7-9365-34A7-E131-B927BC10427F}"/>
                  </a:ext>
                </a:extLst>
              </p:cNvPr>
              <p:cNvSpPr txBox="1">
                <a:spLocks noRot="1" noChangeAspect="1" noMove="1" noResize="1" noEditPoints="1" noAdjustHandles="1" noChangeArrowheads="1" noChangeShapeType="1" noTextEdit="1"/>
              </p:cNvSpPr>
              <p:nvPr/>
            </p:nvSpPr>
            <p:spPr>
              <a:xfrm>
                <a:off x="7829550" y="2967335"/>
                <a:ext cx="1380058" cy="461665"/>
              </a:xfrm>
              <a:prstGeom prst="rect">
                <a:avLst/>
              </a:prstGeom>
              <a:blipFill>
                <a:blip r:embed="rId9"/>
                <a:stretch>
                  <a:fillRect r="-441"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778AA8D2-00F7-88F5-6549-5A32C49F229B}"/>
                  </a:ext>
                </a:extLst>
              </p:cNvPr>
              <p:cNvSpPr txBox="1"/>
              <p:nvPr/>
            </p:nvSpPr>
            <p:spPr>
              <a:xfrm>
                <a:off x="6276975" y="4109209"/>
                <a:ext cx="733149" cy="490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b>
                      </m:sSub>
                    </m:oMath>
                  </m:oMathPara>
                </a14:m>
                <a:endParaRPr lang="zh-CN" altLang="en-US" sz="2400" dirty="0"/>
              </a:p>
            </p:txBody>
          </p:sp>
        </mc:Choice>
        <mc:Fallback xmlns="">
          <p:sp>
            <p:nvSpPr>
              <p:cNvPr id="21" name="文本框 20">
                <a:extLst>
                  <a:ext uri="{FF2B5EF4-FFF2-40B4-BE49-F238E27FC236}">
                    <a16:creationId xmlns:a16="http://schemas.microsoft.com/office/drawing/2014/main" id="{778AA8D2-00F7-88F5-6549-5A32C49F229B}"/>
                  </a:ext>
                </a:extLst>
              </p:cNvPr>
              <p:cNvSpPr txBox="1">
                <a:spLocks noRot="1" noChangeAspect="1" noMove="1" noResize="1" noEditPoints="1" noAdjustHandles="1" noChangeArrowheads="1" noChangeShapeType="1" noTextEdit="1"/>
              </p:cNvSpPr>
              <p:nvPr/>
            </p:nvSpPr>
            <p:spPr>
              <a:xfrm>
                <a:off x="6276975" y="4109209"/>
                <a:ext cx="733149" cy="490840"/>
              </a:xfrm>
              <a:prstGeom prst="rect">
                <a:avLst/>
              </a:prstGeom>
              <a:blipFill>
                <a:blip r:embed="rId10"/>
                <a:stretch>
                  <a:fillRect b="-6173"/>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C8FC0448-32F9-4C54-7D74-99FD6B90043E}"/>
              </a:ext>
            </a:extLst>
          </p:cNvPr>
          <p:cNvSpPr txBox="1"/>
          <p:nvPr/>
        </p:nvSpPr>
        <p:spPr>
          <a:xfrm>
            <a:off x="1210481" y="5283450"/>
            <a:ext cx="9057288" cy="461665"/>
          </a:xfrm>
          <a:prstGeom prst="rect">
            <a:avLst/>
          </a:prstGeom>
          <a:noFill/>
        </p:spPr>
        <p:txBody>
          <a:bodyPr wrap="none" rtlCol="0">
            <a:spAutoFit/>
          </a:bodyPr>
          <a:lstStyle/>
          <a:p>
            <a:r>
              <a:rPr lang="en-US" altLang="zh-CN" sz="2400" b="1" dirty="0"/>
              <a:t>All the building blocks are ready, time to construct the protocol</a:t>
            </a:r>
            <a:endParaRPr lang="zh-CN" altLang="en-US" sz="2400" b="1" dirty="0"/>
          </a:p>
        </p:txBody>
      </p:sp>
    </p:spTree>
    <p:extLst>
      <p:ext uri="{BB962C8B-B14F-4D97-AF65-F5344CB8AC3E}">
        <p14:creationId xmlns:p14="http://schemas.microsoft.com/office/powerpoint/2010/main" val="3347655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8424C-47FF-386E-D8B4-843193B683F1}"/>
              </a:ext>
            </a:extLst>
          </p:cNvPr>
          <p:cNvSpPr>
            <a:spLocks noGrp="1"/>
          </p:cNvSpPr>
          <p:nvPr>
            <p:ph type="title"/>
          </p:nvPr>
        </p:nvSpPr>
        <p:spPr/>
        <p:txBody>
          <a:bodyPr/>
          <a:lstStyle/>
          <a:p>
            <a:r>
              <a:rPr lang="en-US" altLang="zh-CN" dirty="0"/>
              <a:t>Garbled Circuit (GC)</a:t>
            </a:r>
            <a:endParaRPr lang="zh-CN" altLang="en-US" dirty="0"/>
          </a:p>
        </p:txBody>
      </p:sp>
      <p:pic>
        <p:nvPicPr>
          <p:cNvPr id="4" name="图形 3" descr="拿着笔记本电脑的女人">
            <a:extLst>
              <a:ext uri="{FF2B5EF4-FFF2-40B4-BE49-F238E27FC236}">
                <a16:creationId xmlns:a16="http://schemas.microsoft.com/office/drawing/2014/main" id="{67E3AA60-C68A-DE87-00EA-389E0BFC4B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246" y="1825625"/>
            <a:ext cx="1901172" cy="1931672"/>
          </a:xfrm>
          <a:prstGeom prst="rect">
            <a:avLst/>
          </a:prstGeom>
        </p:spPr>
      </p:pic>
      <p:sp>
        <p:nvSpPr>
          <p:cNvPr id="6" name="文本框 5">
            <a:extLst>
              <a:ext uri="{FF2B5EF4-FFF2-40B4-BE49-F238E27FC236}">
                <a16:creationId xmlns:a16="http://schemas.microsoft.com/office/drawing/2014/main" id="{C8EC7FA6-0775-FD60-41BB-677553EDD113}"/>
              </a:ext>
            </a:extLst>
          </p:cNvPr>
          <p:cNvSpPr txBox="1"/>
          <p:nvPr/>
        </p:nvSpPr>
        <p:spPr>
          <a:xfrm>
            <a:off x="1685099" y="2827247"/>
            <a:ext cx="633507" cy="338554"/>
          </a:xfrm>
          <a:prstGeom prst="rect">
            <a:avLst/>
          </a:prstGeom>
          <a:noFill/>
        </p:spPr>
        <p:txBody>
          <a:bodyPr wrap="none" rtlCol="0">
            <a:spAutoFit/>
          </a:bodyPr>
          <a:lstStyle/>
          <a:p>
            <a:r>
              <a:rPr lang="en-US" altLang="zh-CN" sz="1600" b="1" dirty="0"/>
              <a:t>Alice</a:t>
            </a:r>
            <a:endParaRPr lang="zh-CN" altLang="en-US" sz="1600" b="1" dirty="0"/>
          </a:p>
        </p:txBody>
      </p:sp>
      <p:pic>
        <p:nvPicPr>
          <p:cNvPr id="7" name="图形 6" descr="穿高领毛衣戴眼镜的男人">
            <a:extLst>
              <a:ext uri="{FF2B5EF4-FFF2-40B4-BE49-F238E27FC236}">
                <a16:creationId xmlns:a16="http://schemas.microsoft.com/office/drawing/2014/main" id="{68856B30-DB56-F55C-7934-6CFE1FF0B4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882554" y="1825625"/>
            <a:ext cx="1471246" cy="1830423"/>
          </a:xfrm>
          <a:prstGeom prst="rect">
            <a:avLst/>
          </a:prstGeom>
        </p:spPr>
      </p:pic>
      <p:sp>
        <p:nvSpPr>
          <p:cNvPr id="9" name="文本框 8">
            <a:extLst>
              <a:ext uri="{FF2B5EF4-FFF2-40B4-BE49-F238E27FC236}">
                <a16:creationId xmlns:a16="http://schemas.microsoft.com/office/drawing/2014/main" id="{079A0285-2474-53AD-CECF-CFB10908812C}"/>
              </a:ext>
            </a:extLst>
          </p:cNvPr>
          <p:cNvSpPr txBox="1"/>
          <p:nvPr/>
        </p:nvSpPr>
        <p:spPr>
          <a:xfrm>
            <a:off x="10328674" y="2933417"/>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p:sp>
        <p:nvSpPr>
          <p:cNvPr id="14" name="文本框 13">
            <a:extLst>
              <a:ext uri="{FF2B5EF4-FFF2-40B4-BE49-F238E27FC236}">
                <a16:creationId xmlns:a16="http://schemas.microsoft.com/office/drawing/2014/main" id="{4A4910DF-3CCE-EB33-732F-AEAD0D9736B9}"/>
              </a:ext>
            </a:extLst>
          </p:cNvPr>
          <p:cNvSpPr txBox="1"/>
          <p:nvPr/>
        </p:nvSpPr>
        <p:spPr>
          <a:xfrm>
            <a:off x="2606442" y="1684932"/>
            <a:ext cx="4603984" cy="1015663"/>
          </a:xfrm>
          <a:prstGeom prst="rect">
            <a:avLst/>
          </a:prstGeom>
          <a:noFill/>
        </p:spPr>
        <p:txBody>
          <a:bodyPr wrap="square" rtlCol="0">
            <a:spAutoFit/>
          </a:bodyPr>
          <a:lstStyle/>
          <a:p>
            <a:r>
              <a:rPr lang="en-US" altLang="zh-CN" sz="2000" dirty="0"/>
              <a:t>1. Alice craft a </a:t>
            </a:r>
            <a:r>
              <a:rPr lang="en-US" altLang="zh-CN" sz="2000" b="1" dirty="0"/>
              <a:t>circuit</a:t>
            </a:r>
            <a:r>
              <a:rPr lang="en-US" altLang="zh-CN" sz="2000" dirty="0"/>
              <a:t>, and encrypt it</a:t>
            </a:r>
          </a:p>
          <a:p>
            <a:r>
              <a:rPr lang="en-US" altLang="zh-CN" sz="2000" dirty="0"/>
              <a:t>(keep the truth table and corresponding relation)</a:t>
            </a:r>
            <a:endParaRPr lang="zh-CN" altLang="en-US" sz="2000" dirty="0"/>
          </a:p>
        </p:txBody>
      </p:sp>
      <p:sp>
        <p:nvSpPr>
          <p:cNvPr id="15" name="文本框 14">
            <a:extLst>
              <a:ext uri="{FF2B5EF4-FFF2-40B4-BE49-F238E27FC236}">
                <a16:creationId xmlns:a16="http://schemas.microsoft.com/office/drawing/2014/main" id="{5534C000-B347-3CB2-1936-80B5C47CA9FD}"/>
              </a:ext>
            </a:extLst>
          </p:cNvPr>
          <p:cNvSpPr txBox="1"/>
          <p:nvPr/>
        </p:nvSpPr>
        <p:spPr>
          <a:xfrm>
            <a:off x="232580" y="4007060"/>
            <a:ext cx="2446504" cy="1323439"/>
          </a:xfrm>
          <a:prstGeom prst="rect">
            <a:avLst/>
          </a:prstGeom>
          <a:noFill/>
        </p:spPr>
        <p:txBody>
          <a:bodyPr wrap="none" rtlCol="0">
            <a:spAutoFit/>
          </a:bodyPr>
          <a:lstStyle/>
          <a:p>
            <a:r>
              <a:rPr lang="en-US" altLang="zh-CN" sz="2000" dirty="0"/>
              <a:t>Truth table</a:t>
            </a:r>
          </a:p>
          <a:p>
            <a:r>
              <a:rPr lang="en-US" altLang="zh-CN" sz="2000" dirty="0"/>
              <a:t>Corresponding table</a:t>
            </a:r>
          </a:p>
          <a:p>
            <a:r>
              <a:rPr lang="en-US" altLang="zh-CN" sz="2000" dirty="0"/>
              <a:t>Final output</a:t>
            </a:r>
          </a:p>
          <a:p>
            <a:r>
              <a:rPr lang="en-US" altLang="zh-CN" sz="2000" dirty="0"/>
              <a:t>result</a:t>
            </a:r>
            <a:endParaRPr lang="zh-CN" altLang="en-US" sz="2000" dirty="0"/>
          </a:p>
        </p:txBody>
      </p:sp>
      <p:sp>
        <p:nvSpPr>
          <p:cNvPr id="16" name="文本框 15">
            <a:extLst>
              <a:ext uri="{FF2B5EF4-FFF2-40B4-BE49-F238E27FC236}">
                <a16:creationId xmlns:a16="http://schemas.microsoft.com/office/drawing/2014/main" id="{CE8FA327-638B-A9E1-0A35-B54052E807F4}"/>
              </a:ext>
            </a:extLst>
          </p:cNvPr>
          <p:cNvSpPr txBox="1"/>
          <p:nvPr/>
        </p:nvSpPr>
        <p:spPr>
          <a:xfrm>
            <a:off x="2606443" y="2827247"/>
            <a:ext cx="4299182" cy="1015663"/>
          </a:xfrm>
          <a:prstGeom prst="rect">
            <a:avLst/>
          </a:prstGeom>
          <a:noFill/>
        </p:spPr>
        <p:txBody>
          <a:bodyPr wrap="square" rtlCol="0">
            <a:spAutoFit/>
          </a:bodyPr>
          <a:lstStyle/>
          <a:p>
            <a:r>
              <a:rPr lang="en-US" altLang="zh-CN" sz="2000" dirty="0"/>
              <a:t>2. Alice send her </a:t>
            </a:r>
            <a:r>
              <a:rPr lang="en-US" altLang="zh-CN" sz="2000" b="1" dirty="0"/>
              <a:t>inputs (keys) </a:t>
            </a:r>
            <a:r>
              <a:rPr lang="en-US" altLang="zh-CN" sz="2000" dirty="0"/>
              <a:t>and the </a:t>
            </a:r>
            <a:r>
              <a:rPr lang="en-US" altLang="zh-CN" sz="2000" b="1" dirty="0"/>
              <a:t>circuit</a:t>
            </a:r>
            <a:r>
              <a:rPr lang="en-US" altLang="zh-CN" sz="2000" dirty="0"/>
              <a:t> to Bob (circuit includes the </a:t>
            </a:r>
            <a:r>
              <a:rPr lang="en-US" altLang="zh-CN" sz="2000" b="1" dirty="0"/>
              <a:t>encrypted outputs</a:t>
            </a:r>
            <a:r>
              <a:rPr lang="en-US" altLang="zh-CN" sz="2000" dirty="0"/>
              <a:t>)</a:t>
            </a:r>
          </a:p>
        </p:txBody>
      </p:sp>
      <p:sp>
        <p:nvSpPr>
          <p:cNvPr id="17" name="文本框 16">
            <a:extLst>
              <a:ext uri="{FF2B5EF4-FFF2-40B4-BE49-F238E27FC236}">
                <a16:creationId xmlns:a16="http://schemas.microsoft.com/office/drawing/2014/main" id="{736D0D80-0443-F3C2-D820-72532D926CB1}"/>
              </a:ext>
            </a:extLst>
          </p:cNvPr>
          <p:cNvSpPr txBox="1"/>
          <p:nvPr/>
        </p:nvSpPr>
        <p:spPr>
          <a:xfrm>
            <a:off x="5791200" y="3969562"/>
            <a:ext cx="3809999" cy="707886"/>
          </a:xfrm>
          <a:prstGeom prst="rect">
            <a:avLst/>
          </a:prstGeom>
          <a:noFill/>
        </p:spPr>
        <p:txBody>
          <a:bodyPr wrap="square" rtlCol="0">
            <a:spAutoFit/>
          </a:bodyPr>
          <a:lstStyle/>
          <a:p>
            <a:r>
              <a:rPr lang="en-US" altLang="zh-CN" sz="2000" dirty="0"/>
              <a:t>3. Bob get </a:t>
            </a:r>
            <a:r>
              <a:rPr lang="en-US" altLang="zh-CN" sz="2000" b="1" dirty="0"/>
              <a:t>his input keys </a:t>
            </a:r>
            <a:r>
              <a:rPr lang="en-US" altLang="zh-CN" sz="2000" dirty="0"/>
              <a:t>from Alice through </a:t>
            </a:r>
            <a:r>
              <a:rPr lang="en-US" altLang="zh-CN" sz="2000" b="1" dirty="0"/>
              <a:t>OT</a:t>
            </a:r>
            <a:endParaRPr lang="zh-CN" altLang="en-US" sz="2000" b="1" dirty="0"/>
          </a:p>
        </p:txBody>
      </p:sp>
      <p:sp>
        <p:nvSpPr>
          <p:cNvPr id="18" name="文本框 17">
            <a:extLst>
              <a:ext uri="{FF2B5EF4-FFF2-40B4-BE49-F238E27FC236}">
                <a16:creationId xmlns:a16="http://schemas.microsoft.com/office/drawing/2014/main" id="{37B2107C-2B92-7010-9380-FDB98D546133}"/>
              </a:ext>
            </a:extLst>
          </p:cNvPr>
          <p:cNvSpPr txBox="1"/>
          <p:nvPr/>
        </p:nvSpPr>
        <p:spPr>
          <a:xfrm>
            <a:off x="9882554" y="4123450"/>
            <a:ext cx="2056973" cy="1631216"/>
          </a:xfrm>
          <a:prstGeom prst="rect">
            <a:avLst/>
          </a:prstGeom>
          <a:noFill/>
        </p:spPr>
        <p:txBody>
          <a:bodyPr wrap="none" rtlCol="0">
            <a:spAutoFit/>
          </a:bodyPr>
          <a:lstStyle/>
          <a:p>
            <a:r>
              <a:rPr lang="en-US" altLang="zh-CN" sz="2000" dirty="0"/>
              <a:t>Garbled circuit</a:t>
            </a:r>
          </a:p>
          <a:p>
            <a:r>
              <a:rPr lang="en-US" altLang="zh-CN" sz="2000" dirty="0"/>
              <a:t>Alice’s input keys</a:t>
            </a:r>
          </a:p>
          <a:p>
            <a:r>
              <a:rPr lang="en-US" altLang="zh-CN" sz="2000" dirty="0"/>
              <a:t>Bob’s input keys</a:t>
            </a:r>
          </a:p>
          <a:p>
            <a:r>
              <a:rPr lang="en-US" altLang="zh-CN" sz="2000" dirty="0"/>
              <a:t>Final output</a:t>
            </a:r>
          </a:p>
          <a:p>
            <a:r>
              <a:rPr lang="en-US" altLang="zh-CN" sz="2000" dirty="0"/>
              <a:t>result</a:t>
            </a:r>
            <a:endParaRPr lang="zh-CN" altLang="en-US" sz="2000" dirty="0"/>
          </a:p>
        </p:txBody>
      </p:sp>
      <p:sp>
        <p:nvSpPr>
          <p:cNvPr id="22" name="文本框 21">
            <a:extLst>
              <a:ext uri="{FF2B5EF4-FFF2-40B4-BE49-F238E27FC236}">
                <a16:creationId xmlns:a16="http://schemas.microsoft.com/office/drawing/2014/main" id="{616D1748-3FBE-0664-9BDE-287B75E22F39}"/>
              </a:ext>
            </a:extLst>
          </p:cNvPr>
          <p:cNvSpPr txBox="1"/>
          <p:nvPr/>
        </p:nvSpPr>
        <p:spPr>
          <a:xfrm>
            <a:off x="5791200" y="4804100"/>
            <a:ext cx="3629025" cy="707886"/>
          </a:xfrm>
          <a:prstGeom prst="rect">
            <a:avLst/>
          </a:prstGeom>
          <a:noFill/>
        </p:spPr>
        <p:txBody>
          <a:bodyPr wrap="square" rtlCol="0">
            <a:spAutoFit/>
          </a:bodyPr>
          <a:lstStyle/>
          <a:p>
            <a:r>
              <a:rPr lang="en-US" altLang="zh-CN" sz="2000" dirty="0"/>
              <a:t>4. Bob </a:t>
            </a:r>
            <a:r>
              <a:rPr lang="en-US" altLang="zh-CN" sz="2000" b="1" dirty="0"/>
              <a:t>evaluate</a:t>
            </a:r>
            <a:r>
              <a:rPr lang="en-US" altLang="zh-CN" sz="2000" dirty="0"/>
              <a:t> the circuit, and send the </a:t>
            </a:r>
            <a:r>
              <a:rPr lang="en-US" altLang="zh-CN" sz="2000" b="1" dirty="0"/>
              <a:t>final output</a:t>
            </a:r>
            <a:r>
              <a:rPr lang="en-US" altLang="zh-CN" sz="2000" dirty="0"/>
              <a:t> to Alice</a:t>
            </a:r>
            <a:endParaRPr lang="zh-CN" altLang="en-US" sz="2000" dirty="0"/>
          </a:p>
        </p:txBody>
      </p:sp>
      <p:sp>
        <p:nvSpPr>
          <p:cNvPr id="23" name="文本框 22">
            <a:extLst>
              <a:ext uri="{FF2B5EF4-FFF2-40B4-BE49-F238E27FC236}">
                <a16:creationId xmlns:a16="http://schemas.microsoft.com/office/drawing/2014/main" id="{6CD6F90F-E401-1E82-F056-6513A8538B14}"/>
              </a:ext>
            </a:extLst>
          </p:cNvPr>
          <p:cNvSpPr txBox="1"/>
          <p:nvPr/>
        </p:nvSpPr>
        <p:spPr>
          <a:xfrm>
            <a:off x="2606442" y="5638638"/>
            <a:ext cx="2839239" cy="400110"/>
          </a:xfrm>
          <a:prstGeom prst="rect">
            <a:avLst/>
          </a:prstGeom>
          <a:noFill/>
        </p:spPr>
        <p:txBody>
          <a:bodyPr wrap="none" rtlCol="0">
            <a:spAutoFit/>
          </a:bodyPr>
          <a:lstStyle/>
          <a:p>
            <a:r>
              <a:rPr lang="en-US" altLang="zh-CN" sz="2000" dirty="0"/>
              <a:t>5. Alice </a:t>
            </a:r>
            <a:r>
              <a:rPr lang="en-US" altLang="zh-CN" sz="2000" b="1" dirty="0"/>
              <a:t>reveal </a:t>
            </a:r>
            <a:r>
              <a:rPr lang="en-US" altLang="zh-CN" sz="2000" dirty="0"/>
              <a:t>the result</a:t>
            </a:r>
            <a:endParaRPr lang="zh-CN" altLang="en-US" sz="2000" dirty="0"/>
          </a:p>
        </p:txBody>
      </p:sp>
    </p:spTree>
    <p:extLst>
      <p:ext uri="{BB962C8B-B14F-4D97-AF65-F5344CB8AC3E}">
        <p14:creationId xmlns:p14="http://schemas.microsoft.com/office/powerpoint/2010/main" val="309850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99ACBDA-B508-38E4-9E26-E4A60F87D472}"/>
              </a:ext>
            </a:extLst>
          </p:cNvPr>
          <p:cNvSpPr txBox="1"/>
          <p:nvPr/>
        </p:nvSpPr>
        <p:spPr>
          <a:xfrm>
            <a:off x="4335742" y="3044279"/>
            <a:ext cx="3520516" cy="769441"/>
          </a:xfrm>
          <a:prstGeom prst="rect">
            <a:avLst/>
          </a:prstGeom>
          <a:noFill/>
        </p:spPr>
        <p:txBody>
          <a:bodyPr wrap="none" rtlCol="0">
            <a:spAutoFit/>
          </a:bodyPr>
          <a:lstStyle/>
          <a:p>
            <a:r>
              <a:rPr lang="en-US" altLang="zh-CN" sz="4400" dirty="0">
                <a:latin typeface="+mj-lt"/>
              </a:rPr>
              <a:t>Still confused?</a:t>
            </a:r>
            <a:endParaRPr lang="zh-CN" altLang="en-US" sz="4400" dirty="0">
              <a:latin typeface="+mj-lt"/>
            </a:endParaRPr>
          </a:p>
        </p:txBody>
      </p:sp>
    </p:spTree>
    <p:extLst>
      <p:ext uri="{BB962C8B-B14F-4D97-AF65-F5344CB8AC3E}">
        <p14:creationId xmlns:p14="http://schemas.microsoft.com/office/powerpoint/2010/main" val="3662823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p:pic>
        <p:nvPicPr>
          <p:cNvPr id="4" name="图形 3" descr="拿着笔记本电脑的女人">
            <a:extLst>
              <a:ext uri="{FF2B5EF4-FFF2-40B4-BE49-F238E27FC236}">
                <a16:creationId xmlns:a16="http://schemas.microsoft.com/office/drawing/2014/main" id="{5FE57A40-BF76-F8E5-CC0E-346A0CA6DA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246" y="1825625"/>
            <a:ext cx="1901172" cy="1931672"/>
          </a:xfrm>
          <a:prstGeom prst="rect">
            <a:avLst/>
          </a:prstGeom>
        </p:spPr>
      </p:pic>
      <p:sp>
        <p:nvSpPr>
          <p:cNvPr id="5" name="文本框 4">
            <a:extLst>
              <a:ext uri="{FF2B5EF4-FFF2-40B4-BE49-F238E27FC236}">
                <a16:creationId xmlns:a16="http://schemas.microsoft.com/office/drawing/2014/main" id="{9521BFFB-3473-B30D-0A12-329F933318D6}"/>
              </a:ext>
            </a:extLst>
          </p:cNvPr>
          <p:cNvSpPr txBox="1"/>
          <p:nvPr/>
        </p:nvSpPr>
        <p:spPr>
          <a:xfrm>
            <a:off x="1685099" y="2827247"/>
            <a:ext cx="633507" cy="338554"/>
          </a:xfrm>
          <a:prstGeom prst="rect">
            <a:avLst/>
          </a:prstGeom>
          <a:noFill/>
        </p:spPr>
        <p:txBody>
          <a:bodyPr wrap="none" rtlCol="0">
            <a:spAutoFit/>
          </a:bodyPr>
          <a:lstStyle/>
          <a:p>
            <a:r>
              <a:rPr lang="en-US" altLang="zh-CN" sz="1600" b="1" dirty="0"/>
              <a:t>Alice</a:t>
            </a:r>
            <a:endParaRPr lang="zh-CN" altLang="en-US" sz="1600" b="1" dirty="0"/>
          </a:p>
        </p:txBody>
      </p:sp>
      <p:sp>
        <p:nvSpPr>
          <p:cNvPr id="8" name="文本框 7">
            <a:extLst>
              <a:ext uri="{FF2B5EF4-FFF2-40B4-BE49-F238E27FC236}">
                <a16:creationId xmlns:a16="http://schemas.microsoft.com/office/drawing/2014/main" id="{5DC90649-06D1-9072-3F09-A866110DF9CB}"/>
              </a:ext>
            </a:extLst>
          </p:cNvPr>
          <p:cNvSpPr txBox="1"/>
          <p:nvPr/>
        </p:nvSpPr>
        <p:spPr>
          <a:xfrm>
            <a:off x="2606442" y="1684932"/>
            <a:ext cx="4603984" cy="1015663"/>
          </a:xfrm>
          <a:prstGeom prst="rect">
            <a:avLst/>
          </a:prstGeom>
          <a:noFill/>
        </p:spPr>
        <p:txBody>
          <a:bodyPr wrap="square" rtlCol="0">
            <a:spAutoFit/>
          </a:bodyPr>
          <a:lstStyle/>
          <a:p>
            <a:r>
              <a:rPr lang="en-US" altLang="zh-CN" sz="2000" dirty="0"/>
              <a:t>1. Alice craft a </a:t>
            </a:r>
            <a:r>
              <a:rPr lang="en-US" altLang="zh-CN" sz="2000" b="1" dirty="0"/>
              <a:t>circuit</a:t>
            </a:r>
            <a:r>
              <a:rPr lang="en-US" altLang="zh-CN" sz="2000" dirty="0"/>
              <a:t>, and encrypt it</a:t>
            </a:r>
          </a:p>
          <a:p>
            <a:r>
              <a:rPr lang="en-US" altLang="zh-CN" sz="2000" dirty="0"/>
              <a:t>(keep the truth table and corresponding relation)</a:t>
            </a:r>
            <a:endParaRPr lang="zh-CN" altLang="en-US" sz="2000" dirty="0"/>
          </a:p>
        </p:txBody>
      </p:sp>
      <mc:AlternateContent xmlns:mc="http://schemas.openxmlformats.org/markup-compatibility/2006" xmlns:a14="http://schemas.microsoft.com/office/drawing/2010/main">
        <mc:Choice Requires="a14">
          <p:graphicFrame>
            <p:nvGraphicFramePr>
              <p:cNvPr id="9" name="表格 4">
                <a:extLst>
                  <a:ext uri="{FF2B5EF4-FFF2-40B4-BE49-F238E27FC236}">
                    <a16:creationId xmlns:a16="http://schemas.microsoft.com/office/drawing/2014/main" id="{E2716A60-E27E-C995-EC03-E4B2B6B4C74D}"/>
                  </a:ext>
                </a:extLst>
              </p:cNvPr>
              <p:cNvGraphicFramePr>
                <a:graphicFrameLocks noGrp="1"/>
              </p:cNvGraphicFramePr>
              <p:nvPr>
                <p:extLst>
                  <p:ext uri="{D42A27DB-BD31-4B8C-83A1-F6EECF244321}">
                    <p14:modId xmlns:p14="http://schemas.microsoft.com/office/powerpoint/2010/main" val="1001470746"/>
                  </p:ext>
                </p:extLst>
              </p:nvPr>
            </p:nvGraphicFramePr>
            <p:xfrm>
              <a:off x="5595958" y="3425825"/>
              <a:ext cx="5994386" cy="2874706"/>
            </p:xfrm>
            <a:graphic>
              <a:graphicData uri="http://schemas.openxmlformats.org/drawingml/2006/table">
                <a:tbl>
                  <a:tblPr firstRow="1" bandRow="1">
                    <a:tableStyleId>{5940675A-B579-460E-94D1-54222C63F5DA}</a:tableStyleId>
                  </a:tblPr>
                  <a:tblGrid>
                    <a:gridCol w="824833">
                      <a:extLst>
                        <a:ext uri="{9D8B030D-6E8A-4147-A177-3AD203B41FA5}">
                          <a16:colId xmlns:a16="http://schemas.microsoft.com/office/drawing/2014/main" val="720490929"/>
                        </a:ext>
                      </a:extLst>
                    </a:gridCol>
                    <a:gridCol w="834152">
                      <a:extLst>
                        <a:ext uri="{9D8B030D-6E8A-4147-A177-3AD203B41FA5}">
                          <a16:colId xmlns:a16="http://schemas.microsoft.com/office/drawing/2014/main" val="349329217"/>
                        </a:ext>
                      </a:extLst>
                    </a:gridCol>
                    <a:gridCol w="4335401">
                      <a:extLst>
                        <a:ext uri="{9D8B030D-6E8A-4147-A177-3AD203B41FA5}">
                          <a16:colId xmlns:a16="http://schemas.microsoft.com/office/drawing/2014/main" val="791839648"/>
                        </a:ext>
                      </a:extLst>
                    </a:gridCol>
                  </a:tblGrid>
                  <a:tr h="454498">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rPr>
                                  <m:t>𝑥</m:t>
                                </m:r>
                              </m:oMath>
                            </m:oMathPara>
                          </a14:m>
                          <a:endParaRPr lang="zh-CN" altLang="en-US" sz="2000" dirty="0">
                            <a:solidFill>
                              <a:schemeClr val="bg1"/>
                            </a:solidFill>
                          </a:endParaRPr>
                        </a:p>
                      </a:txBody>
                      <a:tcPr>
                        <a:solidFill>
                          <a:schemeClr val="tx1">
                            <a:lumMod val="95000"/>
                            <a:lumOff val="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rPr>
                                  <m:t>𝑦</m:t>
                                </m:r>
                              </m:oMath>
                            </m:oMathPara>
                          </a14:m>
                          <a:endParaRPr lang="zh-CN" altLang="en-US" sz="2000" dirty="0">
                            <a:solidFill>
                              <a:schemeClr val="bg1"/>
                            </a:solidFill>
                          </a:endParaRPr>
                        </a:p>
                      </a:txBody>
                      <a:tcPr>
                        <a:solidFill>
                          <a:schemeClr val="tx1">
                            <a:lumMod val="95000"/>
                            <a:lumOff val="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rPr>
                                  <m:t>𝑧</m:t>
                                </m:r>
                              </m:oMath>
                            </m:oMathPara>
                          </a14:m>
                          <a:endParaRPr lang="zh-CN" altLang="en-US" sz="2000" dirty="0">
                            <a:solidFill>
                              <a:schemeClr val="bg1"/>
                            </a:solidFill>
                          </a:endParaRPr>
                        </a:p>
                      </a:txBody>
                      <a:tcPr>
                        <a:solidFill>
                          <a:schemeClr val="tx1">
                            <a:lumMod val="95000"/>
                            <a:lumOff val="5000"/>
                          </a:schemeClr>
                        </a:solidFill>
                      </a:tcPr>
                    </a:tc>
                    <a:extLst>
                      <a:ext uri="{0D108BD9-81ED-4DB2-BD59-A6C34878D82A}">
                        <a16:rowId xmlns:a16="http://schemas.microsoft.com/office/drawing/2014/main" val="858884751"/>
                      </a:ext>
                    </a:extLst>
                  </a:tr>
                  <a:tr h="6050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𝑘</m:t>
                                    </m:r>
                                  </m:e>
                                  <m:sub>
                                    <m:r>
                                      <a:rPr lang="en-US" altLang="zh-CN" sz="2000" b="0" i="1" smtClean="0">
                                        <a:solidFill>
                                          <a:srgbClr val="C00000"/>
                                        </a:solidFill>
                                        <a:latin typeface="Cambria Math" panose="02040503050406030204" pitchFamily="18" charset="0"/>
                                      </a:rPr>
                                      <m:t>𝑥</m:t>
                                    </m:r>
                                    <m:r>
                                      <a:rPr lang="en-US" altLang="zh-CN" sz="2000" b="0" i="1" smtClean="0">
                                        <a:solidFill>
                                          <a:srgbClr val="C00000"/>
                                        </a:solidFill>
                                        <a:latin typeface="Cambria Math" panose="02040503050406030204" pitchFamily="18" charset="0"/>
                                      </a:rPr>
                                      <m:t>,0</m:t>
                                    </m:r>
                                  </m:sub>
                                </m:sSub>
                              </m:oMath>
                            </m:oMathPara>
                          </a14:m>
                          <a:endParaRPr lang="zh-CN" altLang="en-US" sz="2000" dirty="0">
                            <a:solidFill>
                              <a:srgbClr val="C0000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rgbClr val="00B0F0"/>
                                        </a:solidFill>
                                        <a:latin typeface="Cambria Math" panose="02040503050406030204" pitchFamily="18" charset="0"/>
                                      </a:rPr>
                                    </m:ctrlPr>
                                  </m:sSubPr>
                                  <m:e>
                                    <m:r>
                                      <a:rPr lang="en-US" altLang="zh-CN" sz="2000" b="0" i="1" smtClean="0">
                                        <a:solidFill>
                                          <a:srgbClr val="00B0F0"/>
                                        </a:solidFill>
                                        <a:latin typeface="Cambria Math" panose="02040503050406030204" pitchFamily="18" charset="0"/>
                                      </a:rPr>
                                      <m:t>𝑘</m:t>
                                    </m:r>
                                  </m:e>
                                  <m:sub>
                                    <m:r>
                                      <a:rPr lang="en-US" altLang="zh-CN" sz="2000" b="0" i="1" smtClean="0">
                                        <a:solidFill>
                                          <a:srgbClr val="00B0F0"/>
                                        </a:solidFill>
                                        <a:latin typeface="Cambria Math" panose="02040503050406030204" pitchFamily="18" charset="0"/>
                                      </a:rPr>
                                      <m:t>𝑦</m:t>
                                    </m:r>
                                    <m:r>
                                      <a:rPr lang="en-US" altLang="zh-CN" sz="2000" b="0" i="1" smtClean="0">
                                        <a:solidFill>
                                          <a:srgbClr val="00B0F0"/>
                                        </a:solidFill>
                                        <a:latin typeface="Cambria Math" panose="02040503050406030204" pitchFamily="18" charset="0"/>
                                      </a:rPr>
                                      <m:t>,0</m:t>
                                    </m:r>
                                  </m:sub>
                                </m:sSub>
                              </m:oMath>
                            </m:oMathPara>
                          </a14:m>
                          <a:endParaRPr lang="zh-CN" altLang="en-US" sz="2000" dirty="0">
                            <a:solidFill>
                              <a:srgbClr val="0070C0"/>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𝐸𝑛𝑐</m:t>
                                </m:r>
                                <m:r>
                                  <a:rPr lang="en-US" altLang="zh-CN" sz="2000" b="0" i="1" smtClean="0">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𝑘</m:t>
                                    </m:r>
                                  </m:e>
                                  <m:sub>
                                    <m:r>
                                      <a:rPr lang="en-US" altLang="zh-CN" sz="2000" b="0" i="1" smtClean="0">
                                        <a:solidFill>
                                          <a:srgbClr val="C00000"/>
                                        </a:solidFill>
                                        <a:latin typeface="Cambria Math" panose="02040503050406030204" pitchFamily="18" charset="0"/>
                                      </a:rPr>
                                      <m:t>𝑥</m:t>
                                    </m:r>
                                    <m:r>
                                      <a:rPr lang="en-US" altLang="zh-CN" sz="2000" b="0" i="1" smtClean="0">
                                        <a:solidFill>
                                          <a:srgbClr val="C00000"/>
                                        </a:solidFill>
                                        <a:latin typeface="Cambria Math" panose="02040503050406030204" pitchFamily="18" charset="0"/>
                                      </a:rPr>
                                      <m:t>,0</m:t>
                                    </m:r>
                                  </m:sub>
                                </m:sSub>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𝐸𝑛𝑐</m:t>
                                    </m:r>
                                    <m:d>
                                      <m:dPr>
                                        <m:ctrlPr>
                                          <a:rPr lang="en-US" altLang="zh-CN" sz="2000" b="0" i="1" smtClean="0">
                                            <a:latin typeface="Cambria Math" panose="02040503050406030204" pitchFamily="18" charset="0"/>
                                          </a:rPr>
                                        </m:ctrlPr>
                                      </m:dPr>
                                      <m:e>
                                        <m:sSub>
                                          <m:sSubPr>
                                            <m:ctrlPr>
                                              <a:rPr lang="en-US" altLang="zh-CN" sz="2000" b="0" i="1" smtClean="0">
                                                <a:solidFill>
                                                  <a:srgbClr val="00B0F0"/>
                                                </a:solidFill>
                                                <a:latin typeface="Cambria Math" panose="02040503050406030204" pitchFamily="18" charset="0"/>
                                              </a:rPr>
                                            </m:ctrlPr>
                                          </m:sSubPr>
                                          <m:e>
                                            <m:r>
                                              <a:rPr lang="en-US" altLang="zh-CN" sz="2000" b="0" i="1" smtClean="0">
                                                <a:solidFill>
                                                  <a:srgbClr val="00B0F0"/>
                                                </a:solidFill>
                                                <a:latin typeface="Cambria Math" panose="02040503050406030204" pitchFamily="18" charset="0"/>
                                              </a:rPr>
                                              <m:t>𝑘</m:t>
                                            </m:r>
                                          </m:e>
                                          <m:sub>
                                            <m:r>
                                              <a:rPr lang="en-US" altLang="zh-CN" sz="2000" b="0" i="1" smtClean="0">
                                                <a:solidFill>
                                                  <a:srgbClr val="00B0F0"/>
                                                </a:solidFill>
                                                <a:latin typeface="Cambria Math" panose="02040503050406030204" pitchFamily="18" charset="0"/>
                                              </a:rPr>
                                              <m:t>𝑦</m:t>
                                            </m:r>
                                            <m:r>
                                              <a:rPr lang="en-US" altLang="zh-CN" sz="2000" b="0" i="1" smtClean="0">
                                                <a:solidFill>
                                                  <a:srgbClr val="00B0F0"/>
                                                </a:solidFill>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solidFill>
                                                  <a:schemeClr val="accent6">
                                                    <a:lumMod val="75000"/>
                                                  </a:schemeClr>
                                                </a:solidFill>
                                                <a:latin typeface="Cambria Math" panose="02040503050406030204" pitchFamily="18" charset="0"/>
                                              </a:rPr>
                                            </m:ctrlPr>
                                          </m:sSubPr>
                                          <m:e>
                                            <m:r>
                                              <a:rPr lang="en-US" altLang="zh-CN" sz="2000" b="0" i="1" smtClean="0">
                                                <a:solidFill>
                                                  <a:schemeClr val="accent6">
                                                    <a:lumMod val="75000"/>
                                                  </a:schemeClr>
                                                </a:solidFill>
                                                <a:latin typeface="Cambria Math" panose="02040503050406030204" pitchFamily="18" charset="0"/>
                                              </a:rPr>
                                              <m:t>𝑘</m:t>
                                            </m:r>
                                          </m:e>
                                          <m:sub>
                                            <m:r>
                                              <a:rPr lang="en-US" altLang="zh-CN" sz="2000" b="0" i="1" smtClean="0">
                                                <a:solidFill>
                                                  <a:schemeClr val="accent6">
                                                    <a:lumMod val="75000"/>
                                                  </a:schemeClr>
                                                </a:solidFill>
                                                <a:latin typeface="Cambria Math" panose="02040503050406030204" pitchFamily="18" charset="0"/>
                                              </a:rPr>
                                              <m:t>𝑧</m:t>
                                            </m:r>
                                            <m:r>
                                              <a:rPr lang="en-US" altLang="zh-CN" sz="2000" b="0" i="1" smtClean="0">
                                                <a:solidFill>
                                                  <a:schemeClr val="accent6">
                                                    <a:lumMod val="75000"/>
                                                  </a:schemeClr>
                                                </a:solidFill>
                                                <a:latin typeface="Cambria Math" panose="02040503050406030204" pitchFamily="18" charset="0"/>
                                              </a:rPr>
                                              <m:t>,0</m:t>
                                            </m:r>
                                          </m:sub>
                                        </m:sSub>
                                      </m:e>
                                    </m:d>
                                  </m:e>
                                </m:d>
                                <m:r>
                                  <a:rPr lang="en-US" altLang="zh-CN" sz="2000" b="0" i="1" smtClean="0">
                                    <a:latin typeface="Cambria Math" panose="02040503050406030204" pitchFamily="18" charset="0"/>
                                  </a:rPr>
                                  <m:t>)</m:t>
                                </m:r>
                              </m:oMath>
                            </m:oMathPara>
                          </a14:m>
                          <a:endParaRPr lang="zh-CN" altLang="en-US" sz="2000" dirty="0"/>
                        </a:p>
                      </a:txBody>
                      <a:tcPr/>
                    </a:tc>
                    <a:extLst>
                      <a:ext uri="{0D108BD9-81ED-4DB2-BD59-A6C34878D82A}">
                        <a16:rowId xmlns:a16="http://schemas.microsoft.com/office/drawing/2014/main" val="2542631854"/>
                      </a:ext>
                    </a:extLst>
                  </a:tr>
                  <a:tr h="6050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𝑘</m:t>
                                    </m:r>
                                  </m:e>
                                  <m:sub>
                                    <m:r>
                                      <a:rPr lang="en-US" altLang="zh-CN" sz="2000" b="0" i="1" smtClean="0">
                                        <a:solidFill>
                                          <a:srgbClr val="C00000"/>
                                        </a:solidFill>
                                        <a:latin typeface="Cambria Math" panose="02040503050406030204" pitchFamily="18" charset="0"/>
                                      </a:rPr>
                                      <m:t>𝑥</m:t>
                                    </m:r>
                                    <m:r>
                                      <a:rPr lang="en-US" altLang="zh-CN" sz="2000" b="0" i="1" smtClean="0">
                                        <a:solidFill>
                                          <a:srgbClr val="C00000"/>
                                        </a:solidFill>
                                        <a:latin typeface="Cambria Math" panose="02040503050406030204" pitchFamily="18" charset="0"/>
                                      </a:rPr>
                                      <m:t>,0</m:t>
                                    </m:r>
                                  </m:sub>
                                </m:sSub>
                              </m:oMath>
                            </m:oMathPara>
                          </a14:m>
                          <a:endParaRPr lang="zh-CN" altLang="en-US" sz="2000" dirty="0">
                            <a:solidFill>
                              <a:srgbClr val="C0000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𝑘</m:t>
                                    </m:r>
                                  </m:e>
                                  <m:sub>
                                    <m:r>
                                      <a:rPr lang="en-US" altLang="zh-CN" sz="2000" b="0" i="1" smtClean="0">
                                        <a:solidFill>
                                          <a:srgbClr val="0070C0"/>
                                        </a:solidFill>
                                        <a:latin typeface="Cambria Math" panose="02040503050406030204" pitchFamily="18" charset="0"/>
                                      </a:rPr>
                                      <m:t>𝑦</m:t>
                                    </m:r>
                                    <m:r>
                                      <a:rPr lang="en-US" altLang="zh-CN" sz="2000" b="0" i="1" smtClean="0">
                                        <a:solidFill>
                                          <a:srgbClr val="0070C0"/>
                                        </a:solidFill>
                                        <a:latin typeface="Cambria Math" panose="02040503050406030204" pitchFamily="18" charset="0"/>
                                      </a:rPr>
                                      <m:t>,1</m:t>
                                    </m:r>
                                  </m:sub>
                                </m:sSub>
                              </m:oMath>
                            </m:oMathPara>
                          </a14:m>
                          <a:endParaRPr lang="zh-CN" altLang="en-US" sz="2000" dirty="0">
                            <a:solidFill>
                              <a:srgbClr val="0070C0"/>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𝐸𝑛𝑐</m:t>
                                </m:r>
                                <m:r>
                                  <a:rPr lang="en-US" altLang="zh-CN" sz="2000" b="0" i="1" smtClean="0">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𝑘</m:t>
                                    </m:r>
                                  </m:e>
                                  <m:sub>
                                    <m:r>
                                      <a:rPr lang="en-US" altLang="zh-CN" sz="2000" b="0" i="1" smtClean="0">
                                        <a:solidFill>
                                          <a:srgbClr val="C00000"/>
                                        </a:solidFill>
                                        <a:latin typeface="Cambria Math" panose="02040503050406030204" pitchFamily="18" charset="0"/>
                                      </a:rPr>
                                      <m:t>𝑥</m:t>
                                    </m:r>
                                    <m:r>
                                      <a:rPr lang="en-US" altLang="zh-CN" sz="2000" b="0" i="1" smtClean="0">
                                        <a:solidFill>
                                          <a:srgbClr val="C00000"/>
                                        </a:solidFill>
                                        <a:latin typeface="Cambria Math" panose="02040503050406030204" pitchFamily="18" charset="0"/>
                                      </a:rPr>
                                      <m:t>,0</m:t>
                                    </m:r>
                                  </m:sub>
                                </m:sSub>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𝐸𝑛𝑐</m:t>
                                    </m:r>
                                    <m:d>
                                      <m:dPr>
                                        <m:ctrlPr>
                                          <a:rPr lang="en-US" altLang="zh-CN" sz="2000" b="0" i="1" smtClean="0">
                                            <a:latin typeface="Cambria Math" panose="02040503050406030204" pitchFamily="18" charset="0"/>
                                          </a:rPr>
                                        </m:ctrlPr>
                                      </m:dPr>
                                      <m:e>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𝑘</m:t>
                                            </m:r>
                                          </m:e>
                                          <m:sub>
                                            <m:r>
                                              <a:rPr lang="en-US" altLang="zh-CN" sz="2000" b="0" i="1" smtClean="0">
                                                <a:solidFill>
                                                  <a:srgbClr val="0070C0"/>
                                                </a:solidFill>
                                                <a:latin typeface="Cambria Math" panose="02040503050406030204" pitchFamily="18" charset="0"/>
                                              </a:rPr>
                                              <m:t>𝑦</m:t>
                                            </m:r>
                                            <m:r>
                                              <a:rPr lang="en-US" altLang="zh-CN" sz="2000" b="0" i="1" smtClean="0">
                                                <a:solidFill>
                                                  <a:srgbClr val="0070C0"/>
                                                </a:solidFill>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solidFill>
                                                  <a:schemeClr val="accent6">
                                                    <a:lumMod val="75000"/>
                                                  </a:schemeClr>
                                                </a:solidFill>
                                                <a:latin typeface="Cambria Math" panose="02040503050406030204" pitchFamily="18" charset="0"/>
                                              </a:rPr>
                                            </m:ctrlPr>
                                          </m:sSubPr>
                                          <m:e>
                                            <m:r>
                                              <a:rPr lang="en-US" altLang="zh-CN" sz="2000" b="0" i="1" smtClean="0">
                                                <a:solidFill>
                                                  <a:schemeClr val="accent6">
                                                    <a:lumMod val="75000"/>
                                                  </a:schemeClr>
                                                </a:solidFill>
                                                <a:latin typeface="Cambria Math" panose="02040503050406030204" pitchFamily="18" charset="0"/>
                                              </a:rPr>
                                              <m:t>𝑘</m:t>
                                            </m:r>
                                          </m:e>
                                          <m:sub>
                                            <m:r>
                                              <a:rPr lang="en-US" altLang="zh-CN" sz="2000" b="0" i="1" smtClean="0">
                                                <a:solidFill>
                                                  <a:schemeClr val="accent6">
                                                    <a:lumMod val="75000"/>
                                                  </a:schemeClr>
                                                </a:solidFill>
                                                <a:latin typeface="Cambria Math" panose="02040503050406030204" pitchFamily="18" charset="0"/>
                                              </a:rPr>
                                              <m:t>𝑧</m:t>
                                            </m:r>
                                            <m:r>
                                              <a:rPr lang="en-US" altLang="zh-CN" sz="2000" b="0" i="1" smtClean="0">
                                                <a:solidFill>
                                                  <a:schemeClr val="accent6">
                                                    <a:lumMod val="75000"/>
                                                  </a:schemeClr>
                                                </a:solidFill>
                                                <a:latin typeface="Cambria Math" panose="02040503050406030204" pitchFamily="18" charset="0"/>
                                              </a:rPr>
                                              <m:t>,0</m:t>
                                            </m:r>
                                          </m:sub>
                                        </m:sSub>
                                      </m:e>
                                    </m:d>
                                  </m:e>
                                </m:d>
                                <m:r>
                                  <a:rPr lang="en-US" altLang="zh-CN" sz="2000" b="0" i="1" smtClean="0">
                                    <a:latin typeface="Cambria Math" panose="02040503050406030204" pitchFamily="18" charset="0"/>
                                  </a:rPr>
                                  <m:t>)</m:t>
                                </m:r>
                              </m:oMath>
                            </m:oMathPara>
                          </a14:m>
                          <a:endParaRPr lang="zh-CN" altLang="en-US" sz="2000" dirty="0"/>
                        </a:p>
                      </a:txBody>
                      <a:tcPr/>
                    </a:tc>
                    <a:extLst>
                      <a:ext uri="{0D108BD9-81ED-4DB2-BD59-A6C34878D82A}">
                        <a16:rowId xmlns:a16="http://schemas.microsoft.com/office/drawing/2014/main" val="2419120691"/>
                      </a:ext>
                    </a:extLst>
                  </a:tr>
                  <a:tr h="6050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𝑘</m:t>
                                    </m:r>
                                  </m:e>
                                  <m:sub>
                                    <m:r>
                                      <a:rPr lang="en-US" altLang="zh-CN" sz="2000" b="0" i="1" smtClean="0">
                                        <a:solidFill>
                                          <a:srgbClr val="FF0000"/>
                                        </a:solidFill>
                                        <a:latin typeface="Cambria Math" panose="02040503050406030204" pitchFamily="18" charset="0"/>
                                      </a:rPr>
                                      <m:t>𝑥</m:t>
                                    </m:r>
                                    <m:r>
                                      <a:rPr lang="en-US" altLang="zh-CN" sz="2000" b="0" i="1" smtClean="0">
                                        <a:solidFill>
                                          <a:srgbClr val="FF0000"/>
                                        </a:solidFill>
                                        <a:latin typeface="Cambria Math" panose="02040503050406030204" pitchFamily="18" charset="0"/>
                                      </a:rPr>
                                      <m:t>,1</m:t>
                                    </m:r>
                                  </m:sub>
                                </m:sSub>
                              </m:oMath>
                            </m:oMathPara>
                          </a14:m>
                          <a:endParaRPr lang="zh-CN" altLang="en-US" sz="2000" dirty="0">
                            <a:solidFill>
                              <a:srgbClr val="C0000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rgbClr val="00B0F0"/>
                                        </a:solidFill>
                                        <a:latin typeface="Cambria Math" panose="02040503050406030204" pitchFamily="18" charset="0"/>
                                      </a:rPr>
                                    </m:ctrlPr>
                                  </m:sSubPr>
                                  <m:e>
                                    <m:r>
                                      <a:rPr lang="en-US" altLang="zh-CN" sz="2000" b="0" i="1" smtClean="0">
                                        <a:solidFill>
                                          <a:srgbClr val="00B0F0"/>
                                        </a:solidFill>
                                        <a:latin typeface="Cambria Math" panose="02040503050406030204" pitchFamily="18" charset="0"/>
                                      </a:rPr>
                                      <m:t>𝑘</m:t>
                                    </m:r>
                                  </m:e>
                                  <m:sub>
                                    <m:r>
                                      <a:rPr lang="en-US" altLang="zh-CN" sz="2000" b="0" i="1" smtClean="0">
                                        <a:solidFill>
                                          <a:srgbClr val="00B0F0"/>
                                        </a:solidFill>
                                        <a:latin typeface="Cambria Math" panose="02040503050406030204" pitchFamily="18" charset="0"/>
                                      </a:rPr>
                                      <m:t>𝑦</m:t>
                                    </m:r>
                                    <m:r>
                                      <a:rPr lang="en-US" altLang="zh-CN" sz="2000" b="0" i="1" smtClean="0">
                                        <a:solidFill>
                                          <a:srgbClr val="00B0F0"/>
                                        </a:solidFill>
                                        <a:latin typeface="Cambria Math" panose="02040503050406030204" pitchFamily="18" charset="0"/>
                                      </a:rPr>
                                      <m:t>,0</m:t>
                                    </m:r>
                                  </m:sub>
                                </m:sSub>
                              </m:oMath>
                            </m:oMathPara>
                          </a14:m>
                          <a:endParaRPr lang="zh-CN" altLang="en-US" sz="2000" dirty="0">
                            <a:solidFill>
                              <a:srgbClr val="0070C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𝐸𝑛𝑐</m:t>
                                </m:r>
                                <m:r>
                                  <a:rPr lang="en-US" altLang="zh-CN" sz="2000" b="0" i="1" smtClean="0">
                                    <a:latin typeface="Cambria Math" panose="02040503050406030204" pitchFamily="18" charset="0"/>
                                  </a:rPr>
                                  <m:t>(</m:t>
                                </m:r>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𝑘</m:t>
                                    </m:r>
                                  </m:e>
                                  <m:sub>
                                    <m:r>
                                      <a:rPr lang="en-US" altLang="zh-CN" sz="2000" b="0" i="1" smtClean="0">
                                        <a:solidFill>
                                          <a:srgbClr val="FF0000"/>
                                        </a:solidFill>
                                        <a:latin typeface="Cambria Math" panose="02040503050406030204" pitchFamily="18" charset="0"/>
                                      </a:rPr>
                                      <m:t>𝑥</m:t>
                                    </m:r>
                                    <m:r>
                                      <a:rPr lang="en-US" altLang="zh-CN" sz="2000" b="0" i="1" smtClean="0">
                                        <a:solidFill>
                                          <a:srgbClr val="FF0000"/>
                                        </a:solidFill>
                                        <a:latin typeface="Cambria Math" panose="02040503050406030204" pitchFamily="18" charset="0"/>
                                      </a:rPr>
                                      <m:t>,1</m:t>
                                    </m:r>
                                  </m:sub>
                                </m:sSub>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𝐸𝑛𝑐</m:t>
                                    </m:r>
                                    <m:d>
                                      <m:dPr>
                                        <m:ctrlPr>
                                          <a:rPr lang="en-US" altLang="zh-CN" sz="2000" b="0" i="1" smtClean="0">
                                            <a:latin typeface="Cambria Math" panose="02040503050406030204" pitchFamily="18" charset="0"/>
                                          </a:rPr>
                                        </m:ctrlPr>
                                      </m:dPr>
                                      <m:e>
                                        <m:sSub>
                                          <m:sSubPr>
                                            <m:ctrlPr>
                                              <a:rPr lang="en-US" altLang="zh-CN" sz="2000" b="0" i="1" smtClean="0">
                                                <a:solidFill>
                                                  <a:srgbClr val="00B0F0"/>
                                                </a:solidFill>
                                                <a:latin typeface="Cambria Math" panose="02040503050406030204" pitchFamily="18" charset="0"/>
                                              </a:rPr>
                                            </m:ctrlPr>
                                          </m:sSubPr>
                                          <m:e>
                                            <m:r>
                                              <a:rPr lang="en-US" altLang="zh-CN" sz="2000" b="0" i="1" smtClean="0">
                                                <a:solidFill>
                                                  <a:srgbClr val="00B0F0"/>
                                                </a:solidFill>
                                                <a:latin typeface="Cambria Math" panose="02040503050406030204" pitchFamily="18" charset="0"/>
                                              </a:rPr>
                                              <m:t>𝑘</m:t>
                                            </m:r>
                                          </m:e>
                                          <m:sub>
                                            <m:r>
                                              <a:rPr lang="en-US" altLang="zh-CN" sz="2000" b="0" i="1" smtClean="0">
                                                <a:solidFill>
                                                  <a:srgbClr val="00B0F0"/>
                                                </a:solidFill>
                                                <a:latin typeface="Cambria Math" panose="02040503050406030204" pitchFamily="18" charset="0"/>
                                              </a:rPr>
                                              <m:t>𝑦</m:t>
                                            </m:r>
                                            <m:r>
                                              <a:rPr lang="en-US" altLang="zh-CN" sz="2000" b="0" i="1" smtClean="0">
                                                <a:solidFill>
                                                  <a:srgbClr val="00B0F0"/>
                                                </a:solidFill>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solidFill>
                                                  <a:schemeClr val="accent6">
                                                    <a:lumMod val="75000"/>
                                                  </a:schemeClr>
                                                </a:solidFill>
                                                <a:latin typeface="Cambria Math" panose="02040503050406030204" pitchFamily="18" charset="0"/>
                                              </a:rPr>
                                            </m:ctrlPr>
                                          </m:sSubPr>
                                          <m:e>
                                            <m:r>
                                              <a:rPr lang="en-US" altLang="zh-CN" sz="2000" b="0" i="1" smtClean="0">
                                                <a:solidFill>
                                                  <a:schemeClr val="accent6">
                                                    <a:lumMod val="75000"/>
                                                  </a:schemeClr>
                                                </a:solidFill>
                                                <a:latin typeface="Cambria Math" panose="02040503050406030204" pitchFamily="18" charset="0"/>
                                              </a:rPr>
                                              <m:t>𝑘</m:t>
                                            </m:r>
                                          </m:e>
                                          <m:sub>
                                            <m:r>
                                              <a:rPr lang="en-US" altLang="zh-CN" sz="2000" b="0" i="1" smtClean="0">
                                                <a:solidFill>
                                                  <a:schemeClr val="accent6">
                                                    <a:lumMod val="75000"/>
                                                  </a:schemeClr>
                                                </a:solidFill>
                                                <a:latin typeface="Cambria Math" panose="02040503050406030204" pitchFamily="18" charset="0"/>
                                              </a:rPr>
                                              <m:t>𝑧</m:t>
                                            </m:r>
                                            <m:r>
                                              <a:rPr lang="en-US" altLang="zh-CN" sz="2000" b="0" i="1" smtClean="0">
                                                <a:solidFill>
                                                  <a:schemeClr val="accent6">
                                                    <a:lumMod val="75000"/>
                                                  </a:schemeClr>
                                                </a:solidFill>
                                                <a:latin typeface="Cambria Math" panose="02040503050406030204" pitchFamily="18" charset="0"/>
                                              </a:rPr>
                                              <m:t>,0</m:t>
                                            </m:r>
                                          </m:sub>
                                        </m:sSub>
                                      </m:e>
                                    </m:d>
                                  </m:e>
                                </m:d>
                                <m:r>
                                  <a:rPr lang="en-US" altLang="zh-CN" sz="2000" b="0" i="1" smtClean="0">
                                    <a:latin typeface="Cambria Math" panose="02040503050406030204" pitchFamily="18" charset="0"/>
                                  </a:rPr>
                                  <m:t>)</m:t>
                                </m:r>
                              </m:oMath>
                            </m:oMathPara>
                          </a14:m>
                          <a:endParaRPr lang="zh-CN" altLang="en-US" sz="2000" dirty="0"/>
                        </a:p>
                      </a:txBody>
                      <a:tcPr/>
                    </a:tc>
                    <a:extLst>
                      <a:ext uri="{0D108BD9-81ED-4DB2-BD59-A6C34878D82A}">
                        <a16:rowId xmlns:a16="http://schemas.microsoft.com/office/drawing/2014/main" val="1235720797"/>
                      </a:ext>
                    </a:extLst>
                  </a:tr>
                  <a:tr h="6050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𝑘</m:t>
                                    </m:r>
                                  </m:e>
                                  <m:sub>
                                    <m:r>
                                      <a:rPr lang="en-US" altLang="zh-CN" sz="2000" b="0" i="1" smtClean="0">
                                        <a:solidFill>
                                          <a:srgbClr val="FF0000"/>
                                        </a:solidFill>
                                        <a:latin typeface="Cambria Math" panose="02040503050406030204" pitchFamily="18" charset="0"/>
                                      </a:rPr>
                                      <m:t>𝑥</m:t>
                                    </m:r>
                                    <m:r>
                                      <a:rPr lang="en-US" altLang="zh-CN" sz="2000" b="0" i="1" smtClean="0">
                                        <a:solidFill>
                                          <a:srgbClr val="FF0000"/>
                                        </a:solidFill>
                                        <a:latin typeface="Cambria Math" panose="02040503050406030204" pitchFamily="18" charset="0"/>
                                      </a:rPr>
                                      <m:t>,1</m:t>
                                    </m:r>
                                  </m:sub>
                                </m:sSub>
                              </m:oMath>
                            </m:oMathPara>
                          </a14:m>
                          <a:endParaRPr lang="zh-CN" altLang="en-US" sz="2000" dirty="0">
                            <a:solidFill>
                              <a:srgbClr val="C0000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𝑘</m:t>
                                    </m:r>
                                  </m:e>
                                  <m:sub>
                                    <m:r>
                                      <a:rPr lang="en-US" altLang="zh-CN" sz="2000" b="0" i="1" smtClean="0">
                                        <a:solidFill>
                                          <a:srgbClr val="0070C0"/>
                                        </a:solidFill>
                                        <a:latin typeface="Cambria Math" panose="02040503050406030204" pitchFamily="18" charset="0"/>
                                      </a:rPr>
                                      <m:t>𝑦</m:t>
                                    </m:r>
                                    <m:r>
                                      <a:rPr lang="en-US" altLang="zh-CN" sz="2000" b="0" i="1" smtClean="0">
                                        <a:solidFill>
                                          <a:srgbClr val="0070C0"/>
                                        </a:solidFill>
                                        <a:latin typeface="Cambria Math" panose="02040503050406030204" pitchFamily="18" charset="0"/>
                                      </a:rPr>
                                      <m:t>,1</m:t>
                                    </m:r>
                                  </m:sub>
                                </m:sSub>
                              </m:oMath>
                            </m:oMathPara>
                          </a14:m>
                          <a:endParaRPr lang="zh-CN" altLang="en-US" sz="2000" dirty="0">
                            <a:solidFill>
                              <a:srgbClr val="0070C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𝐸𝑛𝑐</m:t>
                                </m:r>
                                <m:r>
                                  <a:rPr lang="en-US" altLang="zh-CN" sz="2000" b="0" i="1" smtClean="0">
                                    <a:latin typeface="Cambria Math" panose="02040503050406030204" pitchFamily="18" charset="0"/>
                                  </a:rPr>
                                  <m:t>(</m:t>
                                </m:r>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𝑘</m:t>
                                    </m:r>
                                  </m:e>
                                  <m:sub>
                                    <m:r>
                                      <a:rPr lang="en-US" altLang="zh-CN" sz="2000" b="0" i="1" smtClean="0">
                                        <a:solidFill>
                                          <a:srgbClr val="FF0000"/>
                                        </a:solidFill>
                                        <a:latin typeface="Cambria Math" panose="02040503050406030204" pitchFamily="18" charset="0"/>
                                      </a:rPr>
                                      <m:t>𝑥</m:t>
                                    </m:r>
                                    <m:r>
                                      <a:rPr lang="en-US" altLang="zh-CN" sz="2000" b="0" i="1" smtClean="0">
                                        <a:solidFill>
                                          <a:srgbClr val="FF0000"/>
                                        </a:solidFill>
                                        <a:latin typeface="Cambria Math" panose="02040503050406030204" pitchFamily="18" charset="0"/>
                                      </a:rPr>
                                      <m:t>,1</m:t>
                                    </m:r>
                                  </m:sub>
                                </m:sSub>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𝐸𝑛𝑐</m:t>
                                    </m:r>
                                    <m:d>
                                      <m:dPr>
                                        <m:ctrlPr>
                                          <a:rPr lang="en-US" altLang="zh-CN" sz="2000" b="0" i="1" smtClean="0">
                                            <a:latin typeface="Cambria Math" panose="02040503050406030204" pitchFamily="18" charset="0"/>
                                          </a:rPr>
                                        </m:ctrlPr>
                                      </m:dPr>
                                      <m:e>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𝑘</m:t>
                                            </m:r>
                                          </m:e>
                                          <m:sub>
                                            <m:r>
                                              <a:rPr lang="en-US" altLang="zh-CN" sz="2000" b="0" i="1" smtClean="0">
                                                <a:solidFill>
                                                  <a:srgbClr val="0070C0"/>
                                                </a:solidFill>
                                                <a:latin typeface="Cambria Math" panose="02040503050406030204" pitchFamily="18" charset="0"/>
                                              </a:rPr>
                                              <m:t>𝑦</m:t>
                                            </m:r>
                                            <m:r>
                                              <a:rPr lang="en-US" altLang="zh-CN" sz="2000" b="0" i="1" smtClean="0">
                                                <a:solidFill>
                                                  <a:srgbClr val="0070C0"/>
                                                </a:solidFill>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solidFill>
                                                  <a:schemeClr val="accent6">
                                                    <a:lumMod val="50000"/>
                                                  </a:schemeClr>
                                                </a:solidFill>
                                                <a:latin typeface="Cambria Math" panose="02040503050406030204" pitchFamily="18" charset="0"/>
                                              </a:rPr>
                                            </m:ctrlPr>
                                          </m:sSubPr>
                                          <m:e>
                                            <m:r>
                                              <a:rPr lang="en-US" altLang="zh-CN" sz="2000" b="0" i="1" smtClean="0">
                                                <a:solidFill>
                                                  <a:schemeClr val="accent6">
                                                    <a:lumMod val="50000"/>
                                                  </a:schemeClr>
                                                </a:solidFill>
                                                <a:latin typeface="Cambria Math" panose="02040503050406030204" pitchFamily="18" charset="0"/>
                                              </a:rPr>
                                              <m:t>𝑘</m:t>
                                            </m:r>
                                          </m:e>
                                          <m:sub>
                                            <m:r>
                                              <a:rPr lang="en-US" altLang="zh-CN" sz="2000" b="0" i="1" smtClean="0">
                                                <a:solidFill>
                                                  <a:schemeClr val="accent6">
                                                    <a:lumMod val="50000"/>
                                                  </a:schemeClr>
                                                </a:solidFill>
                                                <a:latin typeface="Cambria Math" panose="02040503050406030204" pitchFamily="18" charset="0"/>
                                              </a:rPr>
                                              <m:t>𝑧</m:t>
                                            </m:r>
                                            <m:r>
                                              <a:rPr lang="en-US" altLang="zh-CN" sz="2000" b="0" i="1" smtClean="0">
                                                <a:solidFill>
                                                  <a:schemeClr val="accent6">
                                                    <a:lumMod val="50000"/>
                                                  </a:schemeClr>
                                                </a:solidFill>
                                                <a:latin typeface="Cambria Math" panose="02040503050406030204" pitchFamily="18" charset="0"/>
                                              </a:rPr>
                                              <m:t>,1</m:t>
                                            </m:r>
                                          </m:sub>
                                        </m:sSub>
                                      </m:e>
                                    </m:d>
                                  </m:e>
                                </m:d>
                                <m:r>
                                  <a:rPr lang="en-US" altLang="zh-CN" sz="2000" b="0" i="1" smtClean="0">
                                    <a:latin typeface="Cambria Math" panose="02040503050406030204" pitchFamily="18" charset="0"/>
                                  </a:rPr>
                                  <m:t>)</m:t>
                                </m:r>
                              </m:oMath>
                            </m:oMathPara>
                          </a14:m>
                          <a:endParaRPr lang="zh-CN" altLang="en-US" sz="2000" dirty="0"/>
                        </a:p>
                      </a:txBody>
                      <a:tcPr/>
                    </a:tc>
                    <a:extLst>
                      <a:ext uri="{0D108BD9-81ED-4DB2-BD59-A6C34878D82A}">
                        <a16:rowId xmlns:a16="http://schemas.microsoft.com/office/drawing/2014/main" val="2453687539"/>
                      </a:ext>
                    </a:extLst>
                  </a:tr>
                </a:tbl>
              </a:graphicData>
            </a:graphic>
          </p:graphicFrame>
        </mc:Choice>
        <mc:Fallback xmlns="">
          <p:graphicFrame>
            <p:nvGraphicFramePr>
              <p:cNvPr id="9" name="表格 4">
                <a:extLst>
                  <a:ext uri="{FF2B5EF4-FFF2-40B4-BE49-F238E27FC236}">
                    <a16:creationId xmlns:a16="http://schemas.microsoft.com/office/drawing/2014/main" id="{E2716A60-E27E-C995-EC03-E4B2B6B4C74D}"/>
                  </a:ext>
                </a:extLst>
              </p:cNvPr>
              <p:cNvGraphicFramePr>
                <a:graphicFrameLocks noGrp="1"/>
              </p:cNvGraphicFramePr>
              <p:nvPr>
                <p:extLst>
                  <p:ext uri="{D42A27DB-BD31-4B8C-83A1-F6EECF244321}">
                    <p14:modId xmlns:p14="http://schemas.microsoft.com/office/powerpoint/2010/main" val="1001470746"/>
                  </p:ext>
                </p:extLst>
              </p:nvPr>
            </p:nvGraphicFramePr>
            <p:xfrm>
              <a:off x="5595958" y="3425825"/>
              <a:ext cx="5994386" cy="2874706"/>
            </p:xfrm>
            <a:graphic>
              <a:graphicData uri="http://schemas.openxmlformats.org/drawingml/2006/table">
                <a:tbl>
                  <a:tblPr firstRow="1" bandRow="1">
                    <a:tableStyleId>{5940675A-B579-460E-94D1-54222C63F5DA}</a:tableStyleId>
                  </a:tblPr>
                  <a:tblGrid>
                    <a:gridCol w="824833">
                      <a:extLst>
                        <a:ext uri="{9D8B030D-6E8A-4147-A177-3AD203B41FA5}">
                          <a16:colId xmlns:a16="http://schemas.microsoft.com/office/drawing/2014/main" val="720490929"/>
                        </a:ext>
                      </a:extLst>
                    </a:gridCol>
                    <a:gridCol w="834152">
                      <a:extLst>
                        <a:ext uri="{9D8B030D-6E8A-4147-A177-3AD203B41FA5}">
                          <a16:colId xmlns:a16="http://schemas.microsoft.com/office/drawing/2014/main" val="349329217"/>
                        </a:ext>
                      </a:extLst>
                    </a:gridCol>
                    <a:gridCol w="4335401">
                      <a:extLst>
                        <a:ext uri="{9D8B030D-6E8A-4147-A177-3AD203B41FA5}">
                          <a16:colId xmlns:a16="http://schemas.microsoft.com/office/drawing/2014/main" val="791839648"/>
                        </a:ext>
                      </a:extLst>
                    </a:gridCol>
                  </a:tblGrid>
                  <a:tr h="454498">
                    <a:tc>
                      <a:txBody>
                        <a:bodyPr/>
                        <a:lstStyle/>
                        <a:p>
                          <a:endParaRPr lang="zh-CN"/>
                        </a:p>
                      </a:txBody>
                      <a:tcPr>
                        <a:blipFill>
                          <a:blip r:embed="rId5"/>
                          <a:stretch>
                            <a:fillRect l="-735" t="-1333" r="-625735" b="-533333"/>
                          </a:stretch>
                        </a:blipFill>
                      </a:tcPr>
                    </a:tc>
                    <a:tc>
                      <a:txBody>
                        <a:bodyPr/>
                        <a:lstStyle/>
                        <a:p>
                          <a:endParaRPr lang="zh-CN"/>
                        </a:p>
                      </a:txBody>
                      <a:tcPr>
                        <a:blipFill>
                          <a:blip r:embed="rId5"/>
                          <a:stretch>
                            <a:fillRect l="-100000" t="-1333" r="-521168" b="-533333"/>
                          </a:stretch>
                        </a:blipFill>
                      </a:tcPr>
                    </a:tc>
                    <a:tc>
                      <a:txBody>
                        <a:bodyPr/>
                        <a:lstStyle/>
                        <a:p>
                          <a:endParaRPr lang="zh-CN"/>
                        </a:p>
                      </a:txBody>
                      <a:tcPr>
                        <a:blipFill>
                          <a:blip r:embed="rId5"/>
                          <a:stretch>
                            <a:fillRect l="-38483" t="-1333" r="-281" b="-533333"/>
                          </a:stretch>
                        </a:blipFill>
                      </a:tcPr>
                    </a:tc>
                    <a:extLst>
                      <a:ext uri="{0D108BD9-81ED-4DB2-BD59-A6C34878D82A}">
                        <a16:rowId xmlns:a16="http://schemas.microsoft.com/office/drawing/2014/main" val="858884751"/>
                      </a:ext>
                    </a:extLst>
                  </a:tr>
                  <a:tr h="605052">
                    <a:tc>
                      <a:txBody>
                        <a:bodyPr/>
                        <a:lstStyle/>
                        <a:p>
                          <a:endParaRPr lang="zh-CN"/>
                        </a:p>
                      </a:txBody>
                      <a:tcPr>
                        <a:blipFill>
                          <a:blip r:embed="rId5"/>
                          <a:stretch>
                            <a:fillRect l="-735" t="-76768" r="-625735" b="-304040"/>
                          </a:stretch>
                        </a:blipFill>
                      </a:tcPr>
                    </a:tc>
                    <a:tc>
                      <a:txBody>
                        <a:bodyPr/>
                        <a:lstStyle/>
                        <a:p>
                          <a:endParaRPr lang="zh-CN"/>
                        </a:p>
                      </a:txBody>
                      <a:tcPr>
                        <a:blipFill>
                          <a:blip r:embed="rId5"/>
                          <a:stretch>
                            <a:fillRect l="-100000" t="-76768" r="-521168" b="-304040"/>
                          </a:stretch>
                        </a:blipFill>
                      </a:tcPr>
                    </a:tc>
                    <a:tc>
                      <a:txBody>
                        <a:bodyPr/>
                        <a:lstStyle/>
                        <a:p>
                          <a:endParaRPr lang="zh-CN"/>
                        </a:p>
                      </a:txBody>
                      <a:tcPr>
                        <a:blipFill>
                          <a:blip r:embed="rId5"/>
                          <a:stretch>
                            <a:fillRect l="-38483" t="-76768" r="-281" b="-304040"/>
                          </a:stretch>
                        </a:blipFill>
                      </a:tcPr>
                    </a:tc>
                    <a:extLst>
                      <a:ext uri="{0D108BD9-81ED-4DB2-BD59-A6C34878D82A}">
                        <a16:rowId xmlns:a16="http://schemas.microsoft.com/office/drawing/2014/main" val="2542631854"/>
                      </a:ext>
                    </a:extLst>
                  </a:tr>
                  <a:tr h="605052">
                    <a:tc>
                      <a:txBody>
                        <a:bodyPr/>
                        <a:lstStyle/>
                        <a:p>
                          <a:endParaRPr lang="zh-CN"/>
                        </a:p>
                      </a:txBody>
                      <a:tcPr>
                        <a:blipFill>
                          <a:blip r:embed="rId5"/>
                          <a:stretch>
                            <a:fillRect l="-735" t="-175000" r="-625735" b="-201000"/>
                          </a:stretch>
                        </a:blipFill>
                      </a:tcPr>
                    </a:tc>
                    <a:tc>
                      <a:txBody>
                        <a:bodyPr/>
                        <a:lstStyle/>
                        <a:p>
                          <a:endParaRPr lang="zh-CN"/>
                        </a:p>
                      </a:txBody>
                      <a:tcPr>
                        <a:blipFill>
                          <a:blip r:embed="rId5"/>
                          <a:stretch>
                            <a:fillRect l="-100000" t="-175000" r="-521168" b="-201000"/>
                          </a:stretch>
                        </a:blipFill>
                      </a:tcPr>
                    </a:tc>
                    <a:tc>
                      <a:txBody>
                        <a:bodyPr/>
                        <a:lstStyle/>
                        <a:p>
                          <a:endParaRPr lang="zh-CN"/>
                        </a:p>
                      </a:txBody>
                      <a:tcPr>
                        <a:blipFill>
                          <a:blip r:embed="rId5"/>
                          <a:stretch>
                            <a:fillRect l="-38483" t="-175000" r="-281" b="-201000"/>
                          </a:stretch>
                        </a:blipFill>
                      </a:tcPr>
                    </a:tc>
                    <a:extLst>
                      <a:ext uri="{0D108BD9-81ED-4DB2-BD59-A6C34878D82A}">
                        <a16:rowId xmlns:a16="http://schemas.microsoft.com/office/drawing/2014/main" val="2419120691"/>
                      </a:ext>
                    </a:extLst>
                  </a:tr>
                  <a:tr h="605052">
                    <a:tc>
                      <a:txBody>
                        <a:bodyPr/>
                        <a:lstStyle/>
                        <a:p>
                          <a:endParaRPr lang="zh-CN"/>
                        </a:p>
                      </a:txBody>
                      <a:tcPr>
                        <a:blipFill>
                          <a:blip r:embed="rId5"/>
                          <a:stretch>
                            <a:fillRect l="-735" t="-277778" r="-625735" b="-103030"/>
                          </a:stretch>
                        </a:blipFill>
                      </a:tcPr>
                    </a:tc>
                    <a:tc>
                      <a:txBody>
                        <a:bodyPr/>
                        <a:lstStyle/>
                        <a:p>
                          <a:endParaRPr lang="zh-CN"/>
                        </a:p>
                      </a:txBody>
                      <a:tcPr>
                        <a:blipFill>
                          <a:blip r:embed="rId5"/>
                          <a:stretch>
                            <a:fillRect l="-100000" t="-277778" r="-521168" b="-103030"/>
                          </a:stretch>
                        </a:blipFill>
                      </a:tcPr>
                    </a:tc>
                    <a:tc>
                      <a:txBody>
                        <a:bodyPr/>
                        <a:lstStyle/>
                        <a:p>
                          <a:endParaRPr lang="zh-CN"/>
                        </a:p>
                      </a:txBody>
                      <a:tcPr>
                        <a:blipFill>
                          <a:blip r:embed="rId5"/>
                          <a:stretch>
                            <a:fillRect l="-38483" t="-277778" r="-281" b="-103030"/>
                          </a:stretch>
                        </a:blipFill>
                      </a:tcPr>
                    </a:tc>
                    <a:extLst>
                      <a:ext uri="{0D108BD9-81ED-4DB2-BD59-A6C34878D82A}">
                        <a16:rowId xmlns:a16="http://schemas.microsoft.com/office/drawing/2014/main" val="1235720797"/>
                      </a:ext>
                    </a:extLst>
                  </a:tr>
                  <a:tr h="605052">
                    <a:tc>
                      <a:txBody>
                        <a:bodyPr/>
                        <a:lstStyle/>
                        <a:p>
                          <a:endParaRPr lang="zh-CN"/>
                        </a:p>
                      </a:txBody>
                      <a:tcPr>
                        <a:blipFill>
                          <a:blip r:embed="rId5"/>
                          <a:stretch>
                            <a:fillRect l="-735" t="-374000" r="-625735" b="-2000"/>
                          </a:stretch>
                        </a:blipFill>
                      </a:tcPr>
                    </a:tc>
                    <a:tc>
                      <a:txBody>
                        <a:bodyPr/>
                        <a:lstStyle/>
                        <a:p>
                          <a:endParaRPr lang="zh-CN"/>
                        </a:p>
                      </a:txBody>
                      <a:tcPr>
                        <a:blipFill>
                          <a:blip r:embed="rId5"/>
                          <a:stretch>
                            <a:fillRect l="-100000" t="-374000" r="-521168" b="-2000"/>
                          </a:stretch>
                        </a:blipFill>
                      </a:tcPr>
                    </a:tc>
                    <a:tc>
                      <a:txBody>
                        <a:bodyPr/>
                        <a:lstStyle/>
                        <a:p>
                          <a:endParaRPr lang="zh-CN"/>
                        </a:p>
                      </a:txBody>
                      <a:tcPr>
                        <a:blipFill>
                          <a:blip r:embed="rId5"/>
                          <a:stretch>
                            <a:fillRect l="-38483" t="-374000" r="-281" b="-2000"/>
                          </a:stretch>
                        </a:blipFill>
                      </a:tcPr>
                    </a:tc>
                    <a:extLst>
                      <a:ext uri="{0D108BD9-81ED-4DB2-BD59-A6C34878D82A}">
                        <a16:rowId xmlns:a16="http://schemas.microsoft.com/office/drawing/2014/main" val="2453687539"/>
                      </a:ext>
                    </a:extLst>
                  </a:tr>
                </a:tbl>
              </a:graphicData>
            </a:graphic>
          </p:graphicFrame>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17D5AC8-38BA-9B57-A069-B5BA09B2BA1D}"/>
                  </a:ext>
                </a:extLst>
              </p:cNvPr>
              <p:cNvSpPr txBox="1"/>
              <p:nvPr/>
            </p:nvSpPr>
            <p:spPr>
              <a:xfrm>
                <a:off x="3110746" y="4251046"/>
                <a:ext cx="2376676" cy="369332"/>
              </a:xfrm>
              <a:prstGeom prst="rect">
                <a:avLst/>
              </a:prstGeom>
              <a:noFill/>
            </p:spPr>
            <p:txBody>
              <a:bodyPr wrap="none" rtlCol="0">
                <a:spAutoFit/>
              </a:bodyPr>
              <a:lstStyle/>
              <a:p>
                <a:r>
                  <a:rPr lang="en-US" altLang="zh-CN" dirty="0"/>
                  <a:t>Let </a:t>
                </a:r>
                <a14:m>
                  <m:oMath xmlns:m="http://schemas.openxmlformats.org/officeDocument/2006/math">
                    <m:r>
                      <a:rPr lang="en-US" altLang="zh-CN" b="0" i="1" smtClean="0">
                        <a:latin typeface="Cambria Math" panose="02040503050406030204" pitchFamily="18" charset="0"/>
                      </a:rPr>
                      <m:t>𝐸𝑛𝑐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oMath>
                </a14:m>
                <a:endParaRPr lang="en-US" altLang="zh-CN" b="0" dirty="0">
                  <a:ea typeface="Cambria Math" panose="02040503050406030204" pitchFamily="18" charset="0"/>
                </a:endParaRPr>
              </a:p>
            </p:txBody>
          </p:sp>
        </mc:Choice>
        <mc:Fallback xmlns="">
          <p:sp>
            <p:nvSpPr>
              <p:cNvPr id="10" name="文本框 9">
                <a:extLst>
                  <a:ext uri="{FF2B5EF4-FFF2-40B4-BE49-F238E27FC236}">
                    <a16:creationId xmlns:a16="http://schemas.microsoft.com/office/drawing/2014/main" id="{217D5AC8-38BA-9B57-A069-B5BA09B2BA1D}"/>
                  </a:ext>
                </a:extLst>
              </p:cNvPr>
              <p:cNvSpPr txBox="1">
                <a:spLocks noRot="1" noChangeAspect="1" noMove="1" noResize="1" noEditPoints="1" noAdjustHandles="1" noChangeArrowheads="1" noChangeShapeType="1" noTextEdit="1"/>
              </p:cNvSpPr>
              <p:nvPr/>
            </p:nvSpPr>
            <p:spPr>
              <a:xfrm>
                <a:off x="3110746" y="4251046"/>
                <a:ext cx="2376676" cy="369332"/>
              </a:xfrm>
              <a:prstGeom prst="rect">
                <a:avLst/>
              </a:prstGeom>
              <a:blipFill>
                <a:blip r:embed="rId6"/>
                <a:stretch>
                  <a:fillRect l="-2051"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4">
                <a:extLst>
                  <a:ext uri="{FF2B5EF4-FFF2-40B4-BE49-F238E27FC236}">
                    <a16:creationId xmlns:a16="http://schemas.microsoft.com/office/drawing/2014/main" id="{3D208D83-FFE6-C0D2-027A-4E4C12618E98}"/>
                  </a:ext>
                </a:extLst>
              </p:cNvPr>
              <p:cNvGraphicFramePr>
                <a:graphicFrameLocks noGrp="1"/>
              </p:cNvGraphicFramePr>
              <p:nvPr>
                <p:extLst>
                  <p:ext uri="{D42A27DB-BD31-4B8C-83A1-F6EECF244321}">
                    <p14:modId xmlns:p14="http://schemas.microsoft.com/office/powerpoint/2010/main" val="3708701589"/>
                  </p:ext>
                </p:extLst>
              </p:nvPr>
            </p:nvGraphicFramePr>
            <p:xfrm>
              <a:off x="5595958" y="3429000"/>
              <a:ext cx="5994386" cy="2874706"/>
            </p:xfrm>
            <a:graphic>
              <a:graphicData uri="http://schemas.openxmlformats.org/drawingml/2006/table">
                <a:tbl>
                  <a:tblPr firstRow="1" bandRow="1">
                    <a:tableStyleId>{5940675A-B579-460E-94D1-54222C63F5DA}</a:tableStyleId>
                  </a:tblPr>
                  <a:tblGrid>
                    <a:gridCol w="824834">
                      <a:extLst>
                        <a:ext uri="{9D8B030D-6E8A-4147-A177-3AD203B41FA5}">
                          <a16:colId xmlns:a16="http://schemas.microsoft.com/office/drawing/2014/main" val="720490929"/>
                        </a:ext>
                      </a:extLst>
                    </a:gridCol>
                    <a:gridCol w="834152">
                      <a:extLst>
                        <a:ext uri="{9D8B030D-6E8A-4147-A177-3AD203B41FA5}">
                          <a16:colId xmlns:a16="http://schemas.microsoft.com/office/drawing/2014/main" val="349329217"/>
                        </a:ext>
                      </a:extLst>
                    </a:gridCol>
                    <a:gridCol w="4335400">
                      <a:extLst>
                        <a:ext uri="{9D8B030D-6E8A-4147-A177-3AD203B41FA5}">
                          <a16:colId xmlns:a16="http://schemas.microsoft.com/office/drawing/2014/main" val="791839648"/>
                        </a:ext>
                      </a:extLst>
                    </a:gridCol>
                  </a:tblGrid>
                  <a:tr h="454498">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rPr>
                                  <m:t>𝑥</m:t>
                                </m:r>
                              </m:oMath>
                            </m:oMathPara>
                          </a14:m>
                          <a:endParaRPr lang="zh-CN" altLang="en-US" sz="2000" dirty="0">
                            <a:solidFill>
                              <a:schemeClr val="bg1"/>
                            </a:solidFill>
                          </a:endParaRPr>
                        </a:p>
                      </a:txBody>
                      <a:tcPr anchor="ctr">
                        <a:solidFill>
                          <a:schemeClr val="tx1">
                            <a:lumMod val="95000"/>
                            <a:lumOff val="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rPr>
                                  <m:t>𝑦</m:t>
                                </m:r>
                              </m:oMath>
                            </m:oMathPara>
                          </a14:m>
                          <a:endParaRPr lang="zh-CN" altLang="en-US" sz="2000" dirty="0">
                            <a:solidFill>
                              <a:schemeClr val="bg1"/>
                            </a:solidFill>
                          </a:endParaRPr>
                        </a:p>
                      </a:txBody>
                      <a:tcPr anchor="ctr">
                        <a:solidFill>
                          <a:schemeClr val="tx1">
                            <a:lumMod val="95000"/>
                            <a:lumOff val="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rPr>
                                  <m:t>𝑧</m:t>
                                </m:r>
                              </m:oMath>
                            </m:oMathPara>
                          </a14:m>
                          <a:endParaRPr lang="zh-CN" altLang="en-US" sz="2000" dirty="0">
                            <a:solidFill>
                              <a:schemeClr val="bg1"/>
                            </a:solidFill>
                          </a:endParaRPr>
                        </a:p>
                      </a:txBody>
                      <a:tcPr anchor="ctr">
                        <a:solidFill>
                          <a:schemeClr val="tx1">
                            <a:lumMod val="95000"/>
                            <a:lumOff val="5000"/>
                          </a:schemeClr>
                        </a:solidFill>
                      </a:tcPr>
                    </a:tc>
                    <a:extLst>
                      <a:ext uri="{0D108BD9-81ED-4DB2-BD59-A6C34878D82A}">
                        <a16:rowId xmlns:a16="http://schemas.microsoft.com/office/drawing/2014/main" val="858884751"/>
                      </a:ext>
                    </a:extLst>
                  </a:tr>
                  <a:tr h="605052">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rgbClr val="C00000"/>
                                    </a:solidFill>
                                    <a:latin typeface="Cambria Math" panose="02040503050406030204" pitchFamily="18" charset="0"/>
                                  </a:rPr>
                                  <m:t>1001</m:t>
                                </m:r>
                              </m:oMath>
                            </m:oMathPara>
                          </a14:m>
                          <a:endParaRPr lang="zh-CN" altLang="en-US" sz="2000" dirty="0">
                            <a:solidFill>
                              <a:srgbClr val="C0000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rgbClr val="33CAFF"/>
                                    </a:solidFill>
                                    <a:latin typeface="Cambria Math" panose="02040503050406030204" pitchFamily="18" charset="0"/>
                                  </a:rPr>
                                  <m:t>0001</m:t>
                                </m:r>
                              </m:oMath>
                            </m:oMathPara>
                          </a14:m>
                          <a:endParaRPr lang="zh-CN" altLang="en-US" sz="2000" dirty="0">
                            <a:solidFill>
                              <a:srgbClr val="0070C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rgbClr val="C00000"/>
                                    </a:solidFill>
                                    <a:latin typeface="Cambria Math" panose="02040503050406030204" pitchFamily="18" charset="0"/>
                                  </a:rPr>
                                  <m:t>1001</m:t>
                                </m:r>
                                <m:r>
                                  <a:rPr lang="en-US" altLang="zh-CN" sz="2000" b="0" i="1" smtClean="0">
                                    <a:latin typeface="Cambria Math" panose="02040503050406030204" pitchFamily="18" charset="0"/>
                                    <a:ea typeface="Cambria Math" panose="02040503050406030204" pitchFamily="18" charset="0"/>
                                  </a:rPr>
                                  <m:t>⊕</m:t>
                                </m:r>
                                <m:r>
                                  <a:rPr lang="en-US" altLang="zh-CN" sz="2000" b="0" i="1" smtClean="0">
                                    <a:solidFill>
                                      <a:srgbClr val="33CAFF"/>
                                    </a:solidFill>
                                    <a:latin typeface="Cambria Math" panose="02040503050406030204" pitchFamily="18" charset="0"/>
                                    <a:ea typeface="Cambria Math" panose="02040503050406030204" pitchFamily="18" charset="0"/>
                                  </a:rPr>
                                  <m:t>0001</m:t>
                                </m:r>
                                <m:r>
                                  <a:rPr lang="en-US" altLang="zh-CN" sz="2000" b="0" i="1" smtClean="0">
                                    <a:latin typeface="Cambria Math" panose="02040503050406030204" pitchFamily="18" charset="0"/>
                                    <a:ea typeface="Cambria Math" panose="02040503050406030204" pitchFamily="18" charset="0"/>
                                  </a:rPr>
                                  <m:t>⊕</m:t>
                                </m:r>
                                <m:r>
                                  <a:rPr lang="en-US" altLang="zh-CN" sz="2000" b="0" i="1" smtClean="0">
                                    <a:solidFill>
                                      <a:schemeClr val="accent6">
                                        <a:lumMod val="50000"/>
                                      </a:schemeClr>
                                    </a:solidFill>
                                    <a:latin typeface="Cambria Math" panose="02040503050406030204" pitchFamily="18" charset="0"/>
                                    <a:ea typeface="Cambria Math" panose="02040503050406030204" pitchFamily="18" charset="0"/>
                                  </a:rPr>
                                  <m:t>1110</m:t>
                                </m:r>
                                <m:r>
                                  <a:rPr lang="en-US" altLang="zh-CN" sz="2000" b="0" i="1" smtClean="0">
                                    <a:solidFill>
                                      <a:schemeClr val="tx1"/>
                                    </a:solidFill>
                                    <a:latin typeface="Cambria Math" panose="02040503050406030204" pitchFamily="18" charset="0"/>
                                    <a:ea typeface="Cambria Math" panose="02040503050406030204" pitchFamily="18" charset="0"/>
                                  </a:rPr>
                                  <m:t>=0110</m:t>
                                </m:r>
                              </m:oMath>
                            </m:oMathPara>
                          </a14:m>
                          <a:endParaRPr lang="zh-CN" altLang="en-US" sz="2000" dirty="0"/>
                        </a:p>
                      </a:txBody>
                      <a:tcPr anchor="ctr"/>
                    </a:tc>
                    <a:extLst>
                      <a:ext uri="{0D108BD9-81ED-4DB2-BD59-A6C34878D82A}">
                        <a16:rowId xmlns:a16="http://schemas.microsoft.com/office/drawing/2014/main" val="2542631854"/>
                      </a:ext>
                    </a:extLst>
                  </a:tr>
                  <a:tr h="605052">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rgbClr val="C00000"/>
                                    </a:solidFill>
                                    <a:latin typeface="Cambria Math" panose="02040503050406030204" pitchFamily="18" charset="0"/>
                                  </a:rPr>
                                  <m:t>1001</m:t>
                                </m:r>
                              </m:oMath>
                            </m:oMathPara>
                          </a14:m>
                          <a:endParaRPr lang="zh-CN" altLang="en-US" sz="2000" dirty="0">
                            <a:solidFill>
                              <a:srgbClr val="C0000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rgbClr val="005DA2"/>
                                    </a:solidFill>
                                    <a:latin typeface="Cambria Math" panose="02040503050406030204" pitchFamily="18" charset="0"/>
                                  </a:rPr>
                                  <m:t>1101</m:t>
                                </m:r>
                              </m:oMath>
                            </m:oMathPara>
                          </a14:m>
                          <a:endParaRPr lang="zh-CN" altLang="en-US" sz="2000" dirty="0">
                            <a:solidFill>
                              <a:srgbClr val="0070C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rgbClr val="C00000"/>
                                    </a:solidFill>
                                    <a:latin typeface="Cambria Math" panose="02040503050406030204" pitchFamily="18" charset="0"/>
                                  </a:rPr>
                                  <m:t>1001</m:t>
                                </m:r>
                                <m:r>
                                  <a:rPr lang="en-US" altLang="zh-CN" sz="2000" b="0" i="1" smtClean="0">
                                    <a:latin typeface="Cambria Math" panose="02040503050406030204" pitchFamily="18" charset="0"/>
                                    <a:ea typeface="Cambria Math" panose="02040503050406030204" pitchFamily="18" charset="0"/>
                                  </a:rPr>
                                  <m:t>⊕</m:t>
                                </m:r>
                                <m:r>
                                  <a:rPr lang="en-US" altLang="zh-CN" sz="2000" b="0" i="1" smtClean="0">
                                    <a:solidFill>
                                      <a:srgbClr val="005DA2"/>
                                    </a:solidFill>
                                    <a:latin typeface="Cambria Math" panose="02040503050406030204" pitchFamily="18" charset="0"/>
                                    <a:ea typeface="Cambria Math" panose="02040503050406030204" pitchFamily="18" charset="0"/>
                                  </a:rPr>
                                  <m:t>1101</m:t>
                                </m:r>
                                <m:r>
                                  <a:rPr lang="en-US" altLang="zh-CN" sz="2000" b="0" i="1" smtClean="0">
                                    <a:latin typeface="Cambria Math" panose="02040503050406030204" pitchFamily="18" charset="0"/>
                                    <a:ea typeface="Cambria Math" panose="02040503050406030204" pitchFamily="18" charset="0"/>
                                  </a:rPr>
                                  <m:t>⊕</m:t>
                                </m:r>
                                <m:r>
                                  <a:rPr lang="en-US" altLang="zh-CN" sz="2000" b="0" i="1" smtClean="0">
                                    <a:solidFill>
                                      <a:schemeClr val="accent6">
                                        <a:lumMod val="50000"/>
                                      </a:schemeClr>
                                    </a:solidFill>
                                    <a:latin typeface="Cambria Math" panose="02040503050406030204" pitchFamily="18" charset="0"/>
                                    <a:ea typeface="Cambria Math" panose="02040503050406030204" pitchFamily="18" charset="0"/>
                                  </a:rPr>
                                  <m:t>1110</m:t>
                                </m:r>
                                <m:r>
                                  <a:rPr lang="en-US" altLang="zh-CN" sz="2000" b="0" i="1" smtClean="0">
                                    <a:solidFill>
                                      <a:schemeClr val="tx1"/>
                                    </a:solidFill>
                                    <a:latin typeface="Cambria Math" panose="02040503050406030204" pitchFamily="18" charset="0"/>
                                    <a:ea typeface="Cambria Math" panose="02040503050406030204" pitchFamily="18" charset="0"/>
                                  </a:rPr>
                                  <m:t>=1010</m:t>
                                </m:r>
                              </m:oMath>
                            </m:oMathPara>
                          </a14:m>
                          <a:endParaRPr lang="zh-CN" altLang="en-US" sz="2000" dirty="0"/>
                        </a:p>
                      </a:txBody>
                      <a:tcPr anchor="ctr"/>
                    </a:tc>
                    <a:extLst>
                      <a:ext uri="{0D108BD9-81ED-4DB2-BD59-A6C34878D82A}">
                        <a16:rowId xmlns:a16="http://schemas.microsoft.com/office/drawing/2014/main" val="2419120691"/>
                      </a:ext>
                    </a:extLst>
                  </a:tr>
                  <a:tr h="605052">
                    <a:tc>
                      <a:txBody>
                        <a:bodyPr/>
                        <a:lstStyle/>
                        <a:p>
                          <a:pPr algn="ctr"/>
                          <a14:m>
                            <m:oMathPara xmlns:m="http://schemas.openxmlformats.org/officeDocument/2006/math">
                              <m:oMathParaPr>
                                <m:jc m:val="centerGroup"/>
                              </m:oMathParaPr>
                              <m:oMath xmlns:m="http://schemas.openxmlformats.org/officeDocument/2006/math">
                                <m:r>
                                  <a:rPr lang="en-US" altLang="zh-CN" sz="2000" b="0" i="1" kern="1200" smtClean="0">
                                    <a:solidFill>
                                      <a:srgbClr val="FF8B8B"/>
                                    </a:solidFill>
                                    <a:latin typeface="Cambria Math" panose="02040503050406030204" pitchFamily="18" charset="0"/>
                                    <a:ea typeface="+mn-ea"/>
                                    <a:cs typeface="+mn-cs"/>
                                  </a:rPr>
                                  <m:t>1010</m:t>
                                </m:r>
                              </m:oMath>
                            </m:oMathPara>
                          </a14:m>
                          <a:endParaRPr lang="zh-CN" altLang="en-US" sz="2000" b="0" i="1" kern="1200" dirty="0">
                            <a:solidFill>
                              <a:srgbClr val="C00000"/>
                            </a:solidFill>
                            <a:latin typeface="Cambria Math" panose="02040503050406030204" pitchFamily="18" charset="0"/>
                            <a:ea typeface="+mn-ea"/>
                            <a:cs typeface="+mn-cs"/>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2000" b="0" i="1" kern="1200" smtClean="0">
                                    <a:solidFill>
                                      <a:srgbClr val="33CAFF"/>
                                    </a:solidFill>
                                    <a:latin typeface="Cambria Math" panose="02040503050406030204" pitchFamily="18" charset="0"/>
                                    <a:ea typeface="+mn-ea"/>
                                    <a:cs typeface="+mn-cs"/>
                                  </a:rPr>
                                  <m:t>0001</m:t>
                                </m:r>
                              </m:oMath>
                            </m:oMathPara>
                          </a14:m>
                          <a:endParaRPr lang="zh-CN" altLang="en-US" sz="2000" b="0" i="1" kern="1200" dirty="0">
                            <a:solidFill>
                              <a:srgbClr val="33CAFF"/>
                            </a:solidFill>
                            <a:latin typeface="Cambria Math" panose="02040503050406030204" pitchFamily="18" charset="0"/>
                            <a:ea typeface="+mn-ea"/>
                            <a:cs typeface="+mn-cs"/>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rgbClr val="FF8B8B"/>
                                    </a:solidFill>
                                    <a:latin typeface="Cambria Math" panose="02040503050406030204" pitchFamily="18" charset="0"/>
                                  </a:rPr>
                                  <m:t>1010</m:t>
                                </m:r>
                                <m:r>
                                  <a:rPr lang="en-US" altLang="zh-CN" sz="2000" b="0" i="1" smtClean="0">
                                    <a:latin typeface="Cambria Math" panose="02040503050406030204" pitchFamily="18" charset="0"/>
                                    <a:ea typeface="Cambria Math" panose="02040503050406030204" pitchFamily="18" charset="0"/>
                                  </a:rPr>
                                  <m:t>⊕</m:t>
                                </m:r>
                                <m:r>
                                  <a:rPr lang="en-US" altLang="zh-CN" sz="2000" b="0" i="1" smtClean="0">
                                    <a:solidFill>
                                      <a:srgbClr val="33CAFF"/>
                                    </a:solidFill>
                                    <a:latin typeface="Cambria Math" panose="02040503050406030204" pitchFamily="18" charset="0"/>
                                    <a:ea typeface="Cambria Math" panose="02040503050406030204" pitchFamily="18" charset="0"/>
                                  </a:rPr>
                                  <m:t>0001</m:t>
                                </m:r>
                                <m:r>
                                  <a:rPr lang="en-US" altLang="zh-CN" sz="2000" b="0" i="1" smtClean="0">
                                    <a:latin typeface="Cambria Math" panose="02040503050406030204" pitchFamily="18" charset="0"/>
                                    <a:ea typeface="Cambria Math" panose="02040503050406030204" pitchFamily="18" charset="0"/>
                                  </a:rPr>
                                  <m:t>⊕</m:t>
                                </m:r>
                                <m:r>
                                  <a:rPr lang="en-US" altLang="zh-CN" sz="2000" b="0" i="1" smtClean="0">
                                    <a:solidFill>
                                      <a:schemeClr val="accent6">
                                        <a:lumMod val="50000"/>
                                      </a:schemeClr>
                                    </a:solidFill>
                                    <a:latin typeface="Cambria Math" panose="02040503050406030204" pitchFamily="18" charset="0"/>
                                    <a:ea typeface="Cambria Math" panose="02040503050406030204" pitchFamily="18" charset="0"/>
                                  </a:rPr>
                                  <m:t>1110</m:t>
                                </m:r>
                                <m:r>
                                  <a:rPr lang="en-US" altLang="zh-CN" sz="2000" b="0" i="1" smtClean="0">
                                    <a:solidFill>
                                      <a:schemeClr val="tx1"/>
                                    </a:solidFill>
                                    <a:latin typeface="Cambria Math" panose="02040503050406030204" pitchFamily="18" charset="0"/>
                                    <a:ea typeface="Cambria Math" panose="02040503050406030204" pitchFamily="18" charset="0"/>
                                  </a:rPr>
                                  <m:t>=0101</m:t>
                                </m:r>
                              </m:oMath>
                            </m:oMathPara>
                          </a14:m>
                          <a:endParaRPr lang="zh-CN" altLang="en-US" sz="2000" dirty="0"/>
                        </a:p>
                      </a:txBody>
                      <a:tcPr anchor="ctr"/>
                    </a:tc>
                    <a:extLst>
                      <a:ext uri="{0D108BD9-81ED-4DB2-BD59-A6C34878D82A}">
                        <a16:rowId xmlns:a16="http://schemas.microsoft.com/office/drawing/2014/main" val="1235720797"/>
                      </a:ext>
                    </a:extLst>
                  </a:tr>
                  <a:tr h="605052">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rgbClr val="FF8B8B"/>
                                    </a:solidFill>
                                    <a:latin typeface="Cambria Math" panose="02040503050406030204" pitchFamily="18" charset="0"/>
                                  </a:rPr>
                                  <m:t>1010</m:t>
                                </m:r>
                              </m:oMath>
                            </m:oMathPara>
                          </a14:m>
                          <a:endParaRPr lang="zh-CN" altLang="en-US" sz="2000" dirty="0">
                            <a:solidFill>
                              <a:srgbClr val="C00000"/>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2000" b="0" i="1" kern="1200" smtClean="0">
                                    <a:solidFill>
                                      <a:srgbClr val="005DA2"/>
                                    </a:solidFill>
                                    <a:latin typeface="Cambria Math" panose="02040503050406030204" pitchFamily="18" charset="0"/>
                                    <a:ea typeface="+mn-ea"/>
                                    <a:cs typeface="+mn-cs"/>
                                  </a:rPr>
                                  <m:t>1101</m:t>
                                </m:r>
                              </m:oMath>
                            </m:oMathPara>
                          </a14:m>
                          <a:endParaRPr lang="zh-CN" altLang="en-US" sz="2000" b="0" i="1" kern="1200" dirty="0">
                            <a:solidFill>
                              <a:srgbClr val="005DA2"/>
                            </a:solidFill>
                            <a:latin typeface="Cambria Math" panose="02040503050406030204" pitchFamily="18" charset="0"/>
                            <a:ea typeface="+mn-ea"/>
                            <a:cs typeface="+mn-cs"/>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rgbClr val="FF8B8B"/>
                                    </a:solidFill>
                                    <a:latin typeface="Cambria Math" panose="02040503050406030204" pitchFamily="18" charset="0"/>
                                  </a:rPr>
                                  <m:t>1010</m:t>
                                </m:r>
                                <m:r>
                                  <a:rPr lang="en-US" altLang="zh-CN" sz="2000" b="0" i="1" smtClean="0">
                                    <a:latin typeface="Cambria Math" panose="02040503050406030204" pitchFamily="18" charset="0"/>
                                    <a:ea typeface="Cambria Math" panose="02040503050406030204" pitchFamily="18" charset="0"/>
                                  </a:rPr>
                                  <m:t>⊕</m:t>
                                </m:r>
                                <m:r>
                                  <a:rPr lang="en-US" altLang="zh-CN" sz="2000" b="0" i="1" smtClean="0">
                                    <a:solidFill>
                                      <a:srgbClr val="005DA2"/>
                                    </a:solidFill>
                                    <a:latin typeface="Cambria Math" panose="02040503050406030204" pitchFamily="18" charset="0"/>
                                    <a:ea typeface="Cambria Math" panose="02040503050406030204" pitchFamily="18" charset="0"/>
                                  </a:rPr>
                                  <m:t>1101</m:t>
                                </m:r>
                                <m:r>
                                  <a:rPr lang="en-US" altLang="zh-CN" sz="2000" b="0" i="1" smtClean="0">
                                    <a:latin typeface="Cambria Math" panose="02040503050406030204" pitchFamily="18" charset="0"/>
                                    <a:ea typeface="Cambria Math" panose="02040503050406030204" pitchFamily="18" charset="0"/>
                                  </a:rPr>
                                  <m:t>⊕</m:t>
                                </m:r>
                                <m:r>
                                  <a:rPr lang="en-US" altLang="zh-CN" sz="2000" b="0" i="1" smtClean="0">
                                    <a:solidFill>
                                      <a:schemeClr val="accent6">
                                        <a:lumMod val="60000"/>
                                        <a:lumOff val="40000"/>
                                      </a:schemeClr>
                                    </a:solidFill>
                                    <a:latin typeface="Cambria Math" panose="02040503050406030204" pitchFamily="18" charset="0"/>
                                    <a:ea typeface="Cambria Math" panose="02040503050406030204" pitchFamily="18" charset="0"/>
                                  </a:rPr>
                                  <m:t>1111</m:t>
                                </m:r>
                                <m:r>
                                  <a:rPr lang="en-US" altLang="zh-CN" sz="2000" b="0" i="1" smtClean="0">
                                    <a:solidFill>
                                      <a:schemeClr val="tx1"/>
                                    </a:solidFill>
                                    <a:latin typeface="Cambria Math" panose="02040503050406030204" pitchFamily="18" charset="0"/>
                                    <a:ea typeface="Cambria Math" panose="02040503050406030204" pitchFamily="18" charset="0"/>
                                  </a:rPr>
                                  <m:t>=1000</m:t>
                                </m:r>
                              </m:oMath>
                            </m:oMathPara>
                          </a14:m>
                          <a:endParaRPr lang="zh-CN" altLang="en-US" sz="2000" dirty="0"/>
                        </a:p>
                      </a:txBody>
                      <a:tcPr anchor="ctr"/>
                    </a:tc>
                    <a:extLst>
                      <a:ext uri="{0D108BD9-81ED-4DB2-BD59-A6C34878D82A}">
                        <a16:rowId xmlns:a16="http://schemas.microsoft.com/office/drawing/2014/main" val="2453687539"/>
                      </a:ext>
                    </a:extLst>
                  </a:tr>
                </a:tbl>
              </a:graphicData>
            </a:graphic>
          </p:graphicFrame>
        </mc:Choice>
        <mc:Fallback xmlns="">
          <p:graphicFrame>
            <p:nvGraphicFramePr>
              <p:cNvPr id="11" name="表格 4">
                <a:extLst>
                  <a:ext uri="{FF2B5EF4-FFF2-40B4-BE49-F238E27FC236}">
                    <a16:creationId xmlns:a16="http://schemas.microsoft.com/office/drawing/2014/main" id="{3D208D83-FFE6-C0D2-027A-4E4C12618E98}"/>
                  </a:ext>
                </a:extLst>
              </p:cNvPr>
              <p:cNvGraphicFramePr>
                <a:graphicFrameLocks noGrp="1"/>
              </p:cNvGraphicFramePr>
              <p:nvPr>
                <p:extLst>
                  <p:ext uri="{D42A27DB-BD31-4B8C-83A1-F6EECF244321}">
                    <p14:modId xmlns:p14="http://schemas.microsoft.com/office/powerpoint/2010/main" val="3708701589"/>
                  </p:ext>
                </p:extLst>
              </p:nvPr>
            </p:nvGraphicFramePr>
            <p:xfrm>
              <a:off x="5595958" y="3429000"/>
              <a:ext cx="5994386" cy="2874706"/>
            </p:xfrm>
            <a:graphic>
              <a:graphicData uri="http://schemas.openxmlformats.org/drawingml/2006/table">
                <a:tbl>
                  <a:tblPr firstRow="1" bandRow="1">
                    <a:tableStyleId>{5940675A-B579-460E-94D1-54222C63F5DA}</a:tableStyleId>
                  </a:tblPr>
                  <a:tblGrid>
                    <a:gridCol w="824834">
                      <a:extLst>
                        <a:ext uri="{9D8B030D-6E8A-4147-A177-3AD203B41FA5}">
                          <a16:colId xmlns:a16="http://schemas.microsoft.com/office/drawing/2014/main" val="720490929"/>
                        </a:ext>
                      </a:extLst>
                    </a:gridCol>
                    <a:gridCol w="834152">
                      <a:extLst>
                        <a:ext uri="{9D8B030D-6E8A-4147-A177-3AD203B41FA5}">
                          <a16:colId xmlns:a16="http://schemas.microsoft.com/office/drawing/2014/main" val="349329217"/>
                        </a:ext>
                      </a:extLst>
                    </a:gridCol>
                    <a:gridCol w="4335400">
                      <a:extLst>
                        <a:ext uri="{9D8B030D-6E8A-4147-A177-3AD203B41FA5}">
                          <a16:colId xmlns:a16="http://schemas.microsoft.com/office/drawing/2014/main" val="791839648"/>
                        </a:ext>
                      </a:extLst>
                    </a:gridCol>
                  </a:tblGrid>
                  <a:tr h="454498">
                    <a:tc>
                      <a:txBody>
                        <a:bodyPr/>
                        <a:lstStyle/>
                        <a:p>
                          <a:endParaRPr lang="zh-CN"/>
                        </a:p>
                      </a:txBody>
                      <a:tcPr anchor="ctr">
                        <a:blipFill>
                          <a:blip r:embed="rId7"/>
                          <a:stretch>
                            <a:fillRect l="-735" t="-1333" r="-625735" b="-533333"/>
                          </a:stretch>
                        </a:blipFill>
                      </a:tcPr>
                    </a:tc>
                    <a:tc>
                      <a:txBody>
                        <a:bodyPr/>
                        <a:lstStyle/>
                        <a:p>
                          <a:endParaRPr lang="zh-CN"/>
                        </a:p>
                      </a:txBody>
                      <a:tcPr anchor="ctr">
                        <a:blipFill>
                          <a:blip r:embed="rId7"/>
                          <a:stretch>
                            <a:fillRect l="-100000" t="-1333" r="-521168" b="-533333"/>
                          </a:stretch>
                        </a:blipFill>
                      </a:tcPr>
                    </a:tc>
                    <a:tc>
                      <a:txBody>
                        <a:bodyPr/>
                        <a:lstStyle/>
                        <a:p>
                          <a:endParaRPr lang="zh-CN"/>
                        </a:p>
                      </a:txBody>
                      <a:tcPr anchor="ctr">
                        <a:blipFill>
                          <a:blip r:embed="rId7"/>
                          <a:stretch>
                            <a:fillRect l="-38483" t="-1333" r="-281" b="-533333"/>
                          </a:stretch>
                        </a:blipFill>
                      </a:tcPr>
                    </a:tc>
                    <a:extLst>
                      <a:ext uri="{0D108BD9-81ED-4DB2-BD59-A6C34878D82A}">
                        <a16:rowId xmlns:a16="http://schemas.microsoft.com/office/drawing/2014/main" val="858884751"/>
                      </a:ext>
                    </a:extLst>
                  </a:tr>
                  <a:tr h="605052">
                    <a:tc>
                      <a:txBody>
                        <a:bodyPr/>
                        <a:lstStyle/>
                        <a:p>
                          <a:endParaRPr lang="zh-CN"/>
                        </a:p>
                      </a:txBody>
                      <a:tcPr anchor="ctr">
                        <a:blipFill>
                          <a:blip r:embed="rId7"/>
                          <a:stretch>
                            <a:fillRect l="-735" t="-76768" r="-625735" b="-304040"/>
                          </a:stretch>
                        </a:blipFill>
                      </a:tcPr>
                    </a:tc>
                    <a:tc>
                      <a:txBody>
                        <a:bodyPr/>
                        <a:lstStyle/>
                        <a:p>
                          <a:endParaRPr lang="zh-CN"/>
                        </a:p>
                      </a:txBody>
                      <a:tcPr anchor="ctr">
                        <a:blipFill>
                          <a:blip r:embed="rId7"/>
                          <a:stretch>
                            <a:fillRect l="-100000" t="-76768" r="-521168" b="-304040"/>
                          </a:stretch>
                        </a:blipFill>
                      </a:tcPr>
                    </a:tc>
                    <a:tc>
                      <a:txBody>
                        <a:bodyPr/>
                        <a:lstStyle/>
                        <a:p>
                          <a:endParaRPr lang="zh-CN"/>
                        </a:p>
                      </a:txBody>
                      <a:tcPr anchor="ctr">
                        <a:blipFill>
                          <a:blip r:embed="rId7"/>
                          <a:stretch>
                            <a:fillRect l="-38483" t="-76768" r="-281" b="-304040"/>
                          </a:stretch>
                        </a:blipFill>
                      </a:tcPr>
                    </a:tc>
                    <a:extLst>
                      <a:ext uri="{0D108BD9-81ED-4DB2-BD59-A6C34878D82A}">
                        <a16:rowId xmlns:a16="http://schemas.microsoft.com/office/drawing/2014/main" val="2542631854"/>
                      </a:ext>
                    </a:extLst>
                  </a:tr>
                  <a:tr h="605052">
                    <a:tc>
                      <a:txBody>
                        <a:bodyPr/>
                        <a:lstStyle/>
                        <a:p>
                          <a:endParaRPr lang="zh-CN"/>
                        </a:p>
                      </a:txBody>
                      <a:tcPr anchor="ctr">
                        <a:blipFill>
                          <a:blip r:embed="rId7"/>
                          <a:stretch>
                            <a:fillRect l="-735" t="-175000" r="-625735" b="-201000"/>
                          </a:stretch>
                        </a:blipFill>
                      </a:tcPr>
                    </a:tc>
                    <a:tc>
                      <a:txBody>
                        <a:bodyPr/>
                        <a:lstStyle/>
                        <a:p>
                          <a:endParaRPr lang="zh-CN"/>
                        </a:p>
                      </a:txBody>
                      <a:tcPr anchor="ctr">
                        <a:blipFill>
                          <a:blip r:embed="rId7"/>
                          <a:stretch>
                            <a:fillRect l="-100000" t="-175000" r="-521168" b="-201000"/>
                          </a:stretch>
                        </a:blipFill>
                      </a:tcPr>
                    </a:tc>
                    <a:tc>
                      <a:txBody>
                        <a:bodyPr/>
                        <a:lstStyle/>
                        <a:p>
                          <a:endParaRPr lang="zh-CN"/>
                        </a:p>
                      </a:txBody>
                      <a:tcPr anchor="ctr">
                        <a:blipFill>
                          <a:blip r:embed="rId7"/>
                          <a:stretch>
                            <a:fillRect l="-38483" t="-175000" r="-281" b="-201000"/>
                          </a:stretch>
                        </a:blipFill>
                      </a:tcPr>
                    </a:tc>
                    <a:extLst>
                      <a:ext uri="{0D108BD9-81ED-4DB2-BD59-A6C34878D82A}">
                        <a16:rowId xmlns:a16="http://schemas.microsoft.com/office/drawing/2014/main" val="2419120691"/>
                      </a:ext>
                    </a:extLst>
                  </a:tr>
                  <a:tr h="605052">
                    <a:tc>
                      <a:txBody>
                        <a:bodyPr/>
                        <a:lstStyle/>
                        <a:p>
                          <a:endParaRPr lang="zh-CN"/>
                        </a:p>
                      </a:txBody>
                      <a:tcPr anchor="ctr">
                        <a:blipFill>
                          <a:blip r:embed="rId7"/>
                          <a:stretch>
                            <a:fillRect l="-735" t="-277778" r="-625735" b="-103030"/>
                          </a:stretch>
                        </a:blipFill>
                      </a:tcPr>
                    </a:tc>
                    <a:tc>
                      <a:txBody>
                        <a:bodyPr/>
                        <a:lstStyle/>
                        <a:p>
                          <a:endParaRPr lang="zh-CN"/>
                        </a:p>
                      </a:txBody>
                      <a:tcPr anchor="ctr">
                        <a:blipFill>
                          <a:blip r:embed="rId7"/>
                          <a:stretch>
                            <a:fillRect l="-100000" t="-277778" r="-521168" b="-103030"/>
                          </a:stretch>
                        </a:blipFill>
                      </a:tcPr>
                    </a:tc>
                    <a:tc>
                      <a:txBody>
                        <a:bodyPr/>
                        <a:lstStyle/>
                        <a:p>
                          <a:endParaRPr lang="zh-CN"/>
                        </a:p>
                      </a:txBody>
                      <a:tcPr anchor="ctr">
                        <a:blipFill>
                          <a:blip r:embed="rId7"/>
                          <a:stretch>
                            <a:fillRect l="-38483" t="-277778" r="-281" b="-103030"/>
                          </a:stretch>
                        </a:blipFill>
                      </a:tcPr>
                    </a:tc>
                    <a:extLst>
                      <a:ext uri="{0D108BD9-81ED-4DB2-BD59-A6C34878D82A}">
                        <a16:rowId xmlns:a16="http://schemas.microsoft.com/office/drawing/2014/main" val="1235720797"/>
                      </a:ext>
                    </a:extLst>
                  </a:tr>
                  <a:tr h="605052">
                    <a:tc>
                      <a:txBody>
                        <a:bodyPr/>
                        <a:lstStyle/>
                        <a:p>
                          <a:endParaRPr lang="zh-CN"/>
                        </a:p>
                      </a:txBody>
                      <a:tcPr anchor="ctr">
                        <a:blipFill>
                          <a:blip r:embed="rId7"/>
                          <a:stretch>
                            <a:fillRect l="-735" t="-374000" r="-625735" b="-2000"/>
                          </a:stretch>
                        </a:blipFill>
                      </a:tcPr>
                    </a:tc>
                    <a:tc>
                      <a:txBody>
                        <a:bodyPr/>
                        <a:lstStyle/>
                        <a:p>
                          <a:endParaRPr lang="zh-CN"/>
                        </a:p>
                      </a:txBody>
                      <a:tcPr anchor="ctr">
                        <a:blipFill>
                          <a:blip r:embed="rId7"/>
                          <a:stretch>
                            <a:fillRect l="-100000" t="-374000" r="-521168" b="-2000"/>
                          </a:stretch>
                        </a:blipFill>
                      </a:tcPr>
                    </a:tc>
                    <a:tc>
                      <a:txBody>
                        <a:bodyPr/>
                        <a:lstStyle/>
                        <a:p>
                          <a:endParaRPr lang="zh-CN"/>
                        </a:p>
                      </a:txBody>
                      <a:tcPr anchor="ctr">
                        <a:blipFill>
                          <a:blip r:embed="rId7"/>
                          <a:stretch>
                            <a:fillRect l="-38483" t="-374000" r="-281" b="-2000"/>
                          </a:stretch>
                        </a:blipFill>
                      </a:tcPr>
                    </a:tc>
                    <a:extLst>
                      <a:ext uri="{0D108BD9-81ED-4DB2-BD59-A6C34878D82A}">
                        <a16:rowId xmlns:a16="http://schemas.microsoft.com/office/drawing/2014/main" val="2453687539"/>
                      </a:ext>
                    </a:extLst>
                  </a:tr>
                </a:tbl>
              </a:graphicData>
            </a:graphic>
          </p:graphicFrame>
        </mc:Fallback>
      </mc:AlternateContent>
      <p:sp>
        <p:nvSpPr>
          <p:cNvPr id="12" name="箭头: 右 11">
            <a:extLst>
              <a:ext uri="{FF2B5EF4-FFF2-40B4-BE49-F238E27FC236}">
                <a16:creationId xmlns:a16="http://schemas.microsoft.com/office/drawing/2014/main" id="{245145AD-B83C-F020-6E05-8E1C326613AC}"/>
              </a:ext>
            </a:extLst>
          </p:cNvPr>
          <p:cNvSpPr/>
          <p:nvPr/>
        </p:nvSpPr>
        <p:spPr>
          <a:xfrm>
            <a:off x="3328865" y="4845227"/>
            <a:ext cx="1579569" cy="55344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3" name="表格 5">
                <a:extLst>
                  <a:ext uri="{FF2B5EF4-FFF2-40B4-BE49-F238E27FC236}">
                    <a16:creationId xmlns:a16="http://schemas.microsoft.com/office/drawing/2014/main" id="{504E12A2-EDDC-5C2C-1702-0E0ABC41D528}"/>
                  </a:ext>
                </a:extLst>
              </p:cNvPr>
              <p:cNvGraphicFramePr>
                <a:graphicFrameLocks noGrp="1"/>
              </p:cNvGraphicFramePr>
              <p:nvPr>
                <p:extLst>
                  <p:ext uri="{D42A27DB-BD31-4B8C-83A1-F6EECF244321}">
                    <p14:modId xmlns:p14="http://schemas.microsoft.com/office/powerpoint/2010/main" val="3293712182"/>
                  </p:ext>
                </p:extLst>
              </p:nvPr>
            </p:nvGraphicFramePr>
            <p:xfrm>
              <a:off x="597125" y="4020402"/>
              <a:ext cx="2376677" cy="2346960"/>
            </p:xfrm>
            <a:graphic>
              <a:graphicData uri="http://schemas.openxmlformats.org/drawingml/2006/table">
                <a:tbl>
                  <a:tblPr firstRow="1" bandRow="1">
                    <a:tableStyleId>{5940675A-B579-460E-94D1-54222C63F5DA}</a:tableStyleId>
                  </a:tblPr>
                  <a:tblGrid>
                    <a:gridCol w="1523349">
                      <a:extLst>
                        <a:ext uri="{9D8B030D-6E8A-4147-A177-3AD203B41FA5}">
                          <a16:colId xmlns:a16="http://schemas.microsoft.com/office/drawing/2014/main" val="222889851"/>
                        </a:ext>
                      </a:extLst>
                    </a:gridCol>
                    <a:gridCol w="853328">
                      <a:extLst>
                        <a:ext uri="{9D8B030D-6E8A-4147-A177-3AD203B41FA5}">
                          <a16:colId xmlns:a16="http://schemas.microsoft.com/office/drawing/2014/main" val="2584606198"/>
                        </a:ext>
                      </a:extLst>
                    </a:gridCol>
                  </a:tblGrid>
                  <a:tr h="261144">
                    <a:tc>
                      <a:txBody>
                        <a:bodyPr/>
                        <a:lstStyle/>
                        <a:p>
                          <a:r>
                            <a:rPr lang="en-US" altLang="zh-CN" sz="1600" dirty="0">
                              <a:solidFill>
                                <a:schemeClr val="bg1"/>
                              </a:solidFill>
                            </a:rPr>
                            <a:t>Inputs/outputs</a:t>
                          </a:r>
                          <a:endParaRPr lang="zh-CN" altLang="en-US" sz="1600" dirty="0">
                            <a:solidFill>
                              <a:schemeClr val="bg1"/>
                            </a:solidFill>
                          </a:endParaRPr>
                        </a:p>
                      </a:txBody>
                      <a:tcPr>
                        <a:solidFill>
                          <a:schemeClr val="tx1"/>
                        </a:solidFill>
                      </a:tcPr>
                    </a:tc>
                    <a:tc>
                      <a:txBody>
                        <a:bodyPr/>
                        <a:lstStyle/>
                        <a:p>
                          <a:r>
                            <a:rPr lang="en-US" altLang="zh-CN" sz="1600" dirty="0">
                              <a:solidFill>
                                <a:schemeClr val="bg1"/>
                              </a:solidFill>
                            </a:rPr>
                            <a:t>keys</a:t>
                          </a:r>
                          <a:endParaRPr lang="zh-CN" altLang="en-US" sz="1600" dirty="0">
                            <a:solidFill>
                              <a:schemeClr val="bg1"/>
                            </a:solidFill>
                          </a:endParaRPr>
                        </a:p>
                      </a:txBody>
                      <a:tcPr>
                        <a:solidFill>
                          <a:schemeClr val="tx1"/>
                        </a:solidFill>
                      </a:tcPr>
                    </a:tc>
                    <a:extLst>
                      <a:ext uri="{0D108BD9-81ED-4DB2-BD59-A6C34878D82A}">
                        <a16:rowId xmlns:a16="http://schemas.microsoft.com/office/drawing/2014/main" val="3751723308"/>
                      </a:ext>
                    </a:extLst>
                  </a:tr>
                  <a:tr h="261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𝑥</m:t>
                                </m:r>
                                <m:r>
                                  <a:rPr lang="en-US" altLang="zh-CN" sz="1600" b="0" i="1" smtClean="0">
                                    <a:solidFill>
                                      <a:schemeClr val="tx1"/>
                                    </a:solidFill>
                                    <a:latin typeface="Cambria Math" panose="02040503050406030204" pitchFamily="18" charset="0"/>
                                  </a:rPr>
                                  <m:t>=0</m:t>
                                </m:r>
                              </m:oMath>
                            </m:oMathPara>
                          </a14:m>
                          <a:endParaRPr lang="en-US" altLang="zh-CN" sz="1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C00000"/>
                                    </a:solidFill>
                                    <a:latin typeface="Cambria Math" panose="02040503050406030204" pitchFamily="18" charset="0"/>
                                  </a:rPr>
                                  <m:t>1001</m:t>
                                </m:r>
                              </m:oMath>
                            </m:oMathPara>
                          </a14:m>
                          <a:endParaRPr lang="zh-CN" altLang="en-US" sz="1600" dirty="0">
                            <a:solidFill>
                              <a:srgbClr val="C00000"/>
                            </a:solidFill>
                          </a:endParaRPr>
                        </a:p>
                      </a:txBody>
                      <a:tcPr/>
                    </a:tc>
                    <a:extLst>
                      <a:ext uri="{0D108BD9-81ED-4DB2-BD59-A6C34878D82A}">
                        <a16:rowId xmlns:a16="http://schemas.microsoft.com/office/drawing/2014/main" val="1379378846"/>
                      </a:ext>
                    </a:extLst>
                  </a:tr>
                  <a:tr h="261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𝑥</m:t>
                                </m:r>
                                <m:r>
                                  <a:rPr lang="en-US" altLang="zh-CN" sz="1600" b="0" i="1" smtClean="0">
                                    <a:solidFill>
                                      <a:schemeClr val="tx1"/>
                                    </a:solidFill>
                                    <a:latin typeface="Cambria Math" panose="02040503050406030204" pitchFamily="18" charset="0"/>
                                  </a:rPr>
                                  <m:t>=1</m:t>
                                </m:r>
                              </m:oMath>
                            </m:oMathPara>
                          </a14:m>
                          <a:endParaRPr lang="zh-CN" altLang="en-US"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kern="1200" smtClean="0">
                                    <a:solidFill>
                                      <a:srgbClr val="FF8B8B"/>
                                    </a:solidFill>
                                    <a:latin typeface="Cambria Math" panose="02040503050406030204" pitchFamily="18" charset="0"/>
                                    <a:ea typeface="+mn-ea"/>
                                    <a:cs typeface="+mn-cs"/>
                                  </a:rPr>
                                  <m:t>1010</m:t>
                                </m:r>
                              </m:oMath>
                            </m:oMathPara>
                          </a14:m>
                          <a:endParaRPr lang="zh-CN" altLang="en-US" sz="1600" b="0" i="1" kern="1200" dirty="0">
                            <a:solidFill>
                              <a:srgbClr val="C00000"/>
                            </a:solidFill>
                            <a:latin typeface="Cambria Math" panose="02040503050406030204" pitchFamily="18" charset="0"/>
                            <a:ea typeface="+mn-ea"/>
                            <a:cs typeface="+mn-cs"/>
                          </a:endParaRPr>
                        </a:p>
                      </a:txBody>
                      <a:tcPr/>
                    </a:tc>
                    <a:extLst>
                      <a:ext uri="{0D108BD9-81ED-4DB2-BD59-A6C34878D82A}">
                        <a16:rowId xmlns:a16="http://schemas.microsoft.com/office/drawing/2014/main" val="4273436416"/>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=0</m:t>
                                </m:r>
                              </m:oMath>
                            </m:oMathPara>
                          </a14:m>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33CAFF"/>
                                    </a:solidFill>
                                    <a:latin typeface="Cambria Math" panose="02040503050406030204" pitchFamily="18" charset="0"/>
                                  </a:rPr>
                                  <m:t>0001</m:t>
                                </m:r>
                              </m:oMath>
                            </m:oMathPara>
                          </a14:m>
                          <a:endParaRPr lang="zh-CN" altLang="en-US" sz="1600" dirty="0">
                            <a:solidFill>
                              <a:srgbClr val="0070C0"/>
                            </a:solidFill>
                          </a:endParaRPr>
                        </a:p>
                      </a:txBody>
                      <a:tcPr/>
                    </a:tc>
                    <a:extLst>
                      <a:ext uri="{0D108BD9-81ED-4DB2-BD59-A6C34878D82A}">
                        <a16:rowId xmlns:a16="http://schemas.microsoft.com/office/drawing/2014/main" val="143752767"/>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=1</m:t>
                                </m:r>
                              </m:oMath>
                            </m:oMathPara>
                          </a14:m>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005DA2"/>
                                    </a:solidFill>
                                    <a:latin typeface="Cambria Math" panose="02040503050406030204" pitchFamily="18" charset="0"/>
                                  </a:rPr>
                                  <m:t>1101</m:t>
                                </m:r>
                              </m:oMath>
                            </m:oMathPara>
                          </a14:m>
                          <a:endParaRPr lang="zh-CN" altLang="en-US" sz="1600" dirty="0">
                            <a:solidFill>
                              <a:srgbClr val="0070C0"/>
                            </a:solidFill>
                          </a:endParaRPr>
                        </a:p>
                      </a:txBody>
                      <a:tcPr/>
                    </a:tc>
                    <a:extLst>
                      <a:ext uri="{0D108BD9-81ED-4DB2-BD59-A6C34878D82A}">
                        <a16:rowId xmlns:a16="http://schemas.microsoft.com/office/drawing/2014/main" val="482258705"/>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𝑧</m:t>
                                </m:r>
                                <m:r>
                                  <a:rPr lang="en-US" altLang="zh-CN" sz="1600" b="0" i="1" smtClean="0">
                                    <a:latin typeface="Cambria Math" panose="02040503050406030204" pitchFamily="18" charset="0"/>
                                  </a:rPr>
                                  <m:t>=0</m:t>
                                </m:r>
                              </m:oMath>
                            </m:oMathPara>
                          </a14:m>
                          <a:endParaRPr lang="zh-CN" alt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accent6">
                                        <a:lumMod val="50000"/>
                                      </a:schemeClr>
                                    </a:solidFill>
                                    <a:latin typeface="Cambria Math" panose="02040503050406030204" pitchFamily="18" charset="0"/>
                                    <a:ea typeface="Cambria Math" panose="02040503050406030204" pitchFamily="18" charset="0"/>
                                  </a:rPr>
                                  <m:t>1110</m:t>
                                </m:r>
                              </m:oMath>
                            </m:oMathPara>
                          </a14:m>
                          <a:endParaRPr lang="zh-CN" altLang="en-US" sz="1600" dirty="0"/>
                        </a:p>
                      </a:txBody>
                      <a:tcPr/>
                    </a:tc>
                    <a:extLst>
                      <a:ext uri="{0D108BD9-81ED-4DB2-BD59-A6C34878D82A}">
                        <a16:rowId xmlns:a16="http://schemas.microsoft.com/office/drawing/2014/main" val="2043160203"/>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𝑧</m:t>
                                </m:r>
                                <m:r>
                                  <a:rPr lang="en-US" altLang="zh-CN" sz="1600" b="0" i="1" smtClean="0">
                                    <a:latin typeface="Cambria Math" panose="02040503050406030204" pitchFamily="18" charset="0"/>
                                  </a:rPr>
                                  <m:t>=1</m:t>
                                </m:r>
                              </m:oMath>
                            </m:oMathPara>
                          </a14:m>
                          <a:endParaRPr lang="zh-CN" alt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accent6">
                                        <a:lumMod val="60000"/>
                                        <a:lumOff val="40000"/>
                                      </a:schemeClr>
                                    </a:solidFill>
                                    <a:latin typeface="Cambria Math" panose="02040503050406030204" pitchFamily="18" charset="0"/>
                                    <a:ea typeface="Cambria Math" panose="02040503050406030204" pitchFamily="18" charset="0"/>
                                  </a:rPr>
                                  <m:t>1111</m:t>
                                </m:r>
                              </m:oMath>
                            </m:oMathPara>
                          </a14:m>
                          <a:endParaRPr lang="zh-CN" altLang="en-US" sz="1600" dirty="0"/>
                        </a:p>
                      </a:txBody>
                      <a:tcPr/>
                    </a:tc>
                    <a:extLst>
                      <a:ext uri="{0D108BD9-81ED-4DB2-BD59-A6C34878D82A}">
                        <a16:rowId xmlns:a16="http://schemas.microsoft.com/office/drawing/2014/main" val="197454908"/>
                      </a:ext>
                    </a:extLst>
                  </a:tr>
                </a:tbl>
              </a:graphicData>
            </a:graphic>
          </p:graphicFrame>
        </mc:Choice>
        <mc:Fallback xmlns="">
          <p:graphicFrame>
            <p:nvGraphicFramePr>
              <p:cNvPr id="13" name="表格 5">
                <a:extLst>
                  <a:ext uri="{FF2B5EF4-FFF2-40B4-BE49-F238E27FC236}">
                    <a16:creationId xmlns:a16="http://schemas.microsoft.com/office/drawing/2014/main" id="{504E12A2-EDDC-5C2C-1702-0E0ABC41D528}"/>
                  </a:ext>
                </a:extLst>
              </p:cNvPr>
              <p:cNvGraphicFramePr>
                <a:graphicFrameLocks noGrp="1"/>
              </p:cNvGraphicFramePr>
              <p:nvPr>
                <p:extLst>
                  <p:ext uri="{D42A27DB-BD31-4B8C-83A1-F6EECF244321}">
                    <p14:modId xmlns:p14="http://schemas.microsoft.com/office/powerpoint/2010/main" val="3293712182"/>
                  </p:ext>
                </p:extLst>
              </p:nvPr>
            </p:nvGraphicFramePr>
            <p:xfrm>
              <a:off x="597125" y="4020402"/>
              <a:ext cx="2376677" cy="2346960"/>
            </p:xfrm>
            <a:graphic>
              <a:graphicData uri="http://schemas.openxmlformats.org/drawingml/2006/table">
                <a:tbl>
                  <a:tblPr firstRow="1" bandRow="1">
                    <a:tableStyleId>{5940675A-B579-460E-94D1-54222C63F5DA}</a:tableStyleId>
                  </a:tblPr>
                  <a:tblGrid>
                    <a:gridCol w="1523349">
                      <a:extLst>
                        <a:ext uri="{9D8B030D-6E8A-4147-A177-3AD203B41FA5}">
                          <a16:colId xmlns:a16="http://schemas.microsoft.com/office/drawing/2014/main" val="222889851"/>
                        </a:ext>
                      </a:extLst>
                    </a:gridCol>
                    <a:gridCol w="853328">
                      <a:extLst>
                        <a:ext uri="{9D8B030D-6E8A-4147-A177-3AD203B41FA5}">
                          <a16:colId xmlns:a16="http://schemas.microsoft.com/office/drawing/2014/main" val="2584606198"/>
                        </a:ext>
                      </a:extLst>
                    </a:gridCol>
                  </a:tblGrid>
                  <a:tr h="335280">
                    <a:tc>
                      <a:txBody>
                        <a:bodyPr/>
                        <a:lstStyle/>
                        <a:p>
                          <a:r>
                            <a:rPr lang="en-US" altLang="zh-CN" sz="1600" dirty="0">
                              <a:solidFill>
                                <a:schemeClr val="bg1"/>
                              </a:solidFill>
                            </a:rPr>
                            <a:t>Inputs/outputs</a:t>
                          </a:r>
                          <a:endParaRPr lang="zh-CN" altLang="en-US" sz="1600" dirty="0">
                            <a:solidFill>
                              <a:schemeClr val="bg1"/>
                            </a:solidFill>
                          </a:endParaRPr>
                        </a:p>
                      </a:txBody>
                      <a:tcPr>
                        <a:solidFill>
                          <a:schemeClr val="tx1"/>
                        </a:solidFill>
                      </a:tcPr>
                    </a:tc>
                    <a:tc>
                      <a:txBody>
                        <a:bodyPr/>
                        <a:lstStyle/>
                        <a:p>
                          <a:r>
                            <a:rPr lang="en-US" altLang="zh-CN" sz="1600" dirty="0">
                              <a:solidFill>
                                <a:schemeClr val="bg1"/>
                              </a:solidFill>
                            </a:rPr>
                            <a:t>keys</a:t>
                          </a:r>
                          <a:endParaRPr lang="zh-CN" altLang="en-US" sz="1600" dirty="0">
                            <a:solidFill>
                              <a:schemeClr val="bg1"/>
                            </a:solidFill>
                          </a:endParaRPr>
                        </a:p>
                      </a:txBody>
                      <a:tcPr>
                        <a:solidFill>
                          <a:schemeClr val="tx1"/>
                        </a:solidFill>
                      </a:tcPr>
                    </a:tc>
                    <a:extLst>
                      <a:ext uri="{0D108BD9-81ED-4DB2-BD59-A6C34878D82A}">
                        <a16:rowId xmlns:a16="http://schemas.microsoft.com/office/drawing/2014/main" val="3751723308"/>
                      </a:ext>
                    </a:extLst>
                  </a:tr>
                  <a:tr h="335280">
                    <a:tc>
                      <a:txBody>
                        <a:bodyPr/>
                        <a:lstStyle/>
                        <a:p>
                          <a:endParaRPr lang="zh-CN"/>
                        </a:p>
                      </a:txBody>
                      <a:tcPr>
                        <a:blipFill>
                          <a:blip r:embed="rId8"/>
                          <a:stretch>
                            <a:fillRect l="-398" t="-103636" r="-56574" b="-505455"/>
                          </a:stretch>
                        </a:blipFill>
                      </a:tcPr>
                    </a:tc>
                    <a:tc>
                      <a:txBody>
                        <a:bodyPr/>
                        <a:lstStyle/>
                        <a:p>
                          <a:endParaRPr lang="zh-CN"/>
                        </a:p>
                      </a:txBody>
                      <a:tcPr>
                        <a:blipFill>
                          <a:blip r:embed="rId8"/>
                          <a:stretch>
                            <a:fillRect l="-180000" t="-103636" r="-1429" b="-505455"/>
                          </a:stretch>
                        </a:blipFill>
                      </a:tcPr>
                    </a:tc>
                    <a:extLst>
                      <a:ext uri="{0D108BD9-81ED-4DB2-BD59-A6C34878D82A}">
                        <a16:rowId xmlns:a16="http://schemas.microsoft.com/office/drawing/2014/main" val="1379378846"/>
                      </a:ext>
                    </a:extLst>
                  </a:tr>
                  <a:tr h="335280">
                    <a:tc>
                      <a:txBody>
                        <a:bodyPr/>
                        <a:lstStyle/>
                        <a:p>
                          <a:endParaRPr lang="zh-CN"/>
                        </a:p>
                      </a:txBody>
                      <a:tcPr>
                        <a:blipFill>
                          <a:blip r:embed="rId8"/>
                          <a:stretch>
                            <a:fillRect l="-398" t="-203636" r="-56574" b="-405455"/>
                          </a:stretch>
                        </a:blipFill>
                      </a:tcPr>
                    </a:tc>
                    <a:tc>
                      <a:txBody>
                        <a:bodyPr/>
                        <a:lstStyle/>
                        <a:p>
                          <a:endParaRPr lang="zh-CN"/>
                        </a:p>
                      </a:txBody>
                      <a:tcPr>
                        <a:blipFill>
                          <a:blip r:embed="rId8"/>
                          <a:stretch>
                            <a:fillRect l="-180000" t="-203636" r="-1429" b="-405455"/>
                          </a:stretch>
                        </a:blipFill>
                      </a:tcPr>
                    </a:tc>
                    <a:extLst>
                      <a:ext uri="{0D108BD9-81ED-4DB2-BD59-A6C34878D82A}">
                        <a16:rowId xmlns:a16="http://schemas.microsoft.com/office/drawing/2014/main" val="4273436416"/>
                      </a:ext>
                    </a:extLst>
                  </a:tr>
                  <a:tr h="335280">
                    <a:tc>
                      <a:txBody>
                        <a:bodyPr/>
                        <a:lstStyle/>
                        <a:p>
                          <a:endParaRPr lang="zh-CN"/>
                        </a:p>
                      </a:txBody>
                      <a:tcPr>
                        <a:blipFill>
                          <a:blip r:embed="rId8"/>
                          <a:stretch>
                            <a:fillRect l="-398" t="-298214" r="-56574" b="-298214"/>
                          </a:stretch>
                        </a:blipFill>
                      </a:tcPr>
                    </a:tc>
                    <a:tc>
                      <a:txBody>
                        <a:bodyPr/>
                        <a:lstStyle/>
                        <a:p>
                          <a:endParaRPr lang="zh-CN"/>
                        </a:p>
                      </a:txBody>
                      <a:tcPr>
                        <a:blipFill>
                          <a:blip r:embed="rId8"/>
                          <a:stretch>
                            <a:fillRect l="-180000" t="-298214" r="-1429" b="-298214"/>
                          </a:stretch>
                        </a:blipFill>
                      </a:tcPr>
                    </a:tc>
                    <a:extLst>
                      <a:ext uri="{0D108BD9-81ED-4DB2-BD59-A6C34878D82A}">
                        <a16:rowId xmlns:a16="http://schemas.microsoft.com/office/drawing/2014/main" val="143752767"/>
                      </a:ext>
                    </a:extLst>
                  </a:tr>
                  <a:tr h="335280">
                    <a:tc>
                      <a:txBody>
                        <a:bodyPr/>
                        <a:lstStyle/>
                        <a:p>
                          <a:endParaRPr lang="zh-CN"/>
                        </a:p>
                      </a:txBody>
                      <a:tcPr>
                        <a:blipFill>
                          <a:blip r:embed="rId8"/>
                          <a:stretch>
                            <a:fillRect l="-398" t="-405455" r="-56574" b="-203636"/>
                          </a:stretch>
                        </a:blipFill>
                      </a:tcPr>
                    </a:tc>
                    <a:tc>
                      <a:txBody>
                        <a:bodyPr/>
                        <a:lstStyle/>
                        <a:p>
                          <a:endParaRPr lang="zh-CN"/>
                        </a:p>
                      </a:txBody>
                      <a:tcPr>
                        <a:blipFill>
                          <a:blip r:embed="rId8"/>
                          <a:stretch>
                            <a:fillRect l="-180000" t="-405455" r="-1429" b="-203636"/>
                          </a:stretch>
                        </a:blipFill>
                      </a:tcPr>
                    </a:tc>
                    <a:extLst>
                      <a:ext uri="{0D108BD9-81ED-4DB2-BD59-A6C34878D82A}">
                        <a16:rowId xmlns:a16="http://schemas.microsoft.com/office/drawing/2014/main" val="482258705"/>
                      </a:ext>
                    </a:extLst>
                  </a:tr>
                  <a:tr h="335280">
                    <a:tc>
                      <a:txBody>
                        <a:bodyPr/>
                        <a:lstStyle/>
                        <a:p>
                          <a:endParaRPr lang="zh-CN"/>
                        </a:p>
                      </a:txBody>
                      <a:tcPr>
                        <a:blipFill>
                          <a:blip r:embed="rId8"/>
                          <a:stretch>
                            <a:fillRect l="-398" t="-505455" r="-56574" b="-103636"/>
                          </a:stretch>
                        </a:blipFill>
                      </a:tcPr>
                    </a:tc>
                    <a:tc>
                      <a:txBody>
                        <a:bodyPr/>
                        <a:lstStyle/>
                        <a:p>
                          <a:endParaRPr lang="zh-CN"/>
                        </a:p>
                      </a:txBody>
                      <a:tcPr>
                        <a:blipFill>
                          <a:blip r:embed="rId8"/>
                          <a:stretch>
                            <a:fillRect l="-180000" t="-505455" r="-1429" b="-103636"/>
                          </a:stretch>
                        </a:blipFill>
                      </a:tcPr>
                    </a:tc>
                    <a:extLst>
                      <a:ext uri="{0D108BD9-81ED-4DB2-BD59-A6C34878D82A}">
                        <a16:rowId xmlns:a16="http://schemas.microsoft.com/office/drawing/2014/main" val="2043160203"/>
                      </a:ext>
                    </a:extLst>
                  </a:tr>
                  <a:tr h="335280">
                    <a:tc>
                      <a:txBody>
                        <a:bodyPr/>
                        <a:lstStyle/>
                        <a:p>
                          <a:endParaRPr lang="zh-CN"/>
                        </a:p>
                      </a:txBody>
                      <a:tcPr>
                        <a:blipFill>
                          <a:blip r:embed="rId8"/>
                          <a:stretch>
                            <a:fillRect l="-398" t="-605455" r="-56574" b="-3636"/>
                          </a:stretch>
                        </a:blipFill>
                      </a:tcPr>
                    </a:tc>
                    <a:tc>
                      <a:txBody>
                        <a:bodyPr/>
                        <a:lstStyle/>
                        <a:p>
                          <a:endParaRPr lang="zh-CN"/>
                        </a:p>
                      </a:txBody>
                      <a:tcPr>
                        <a:blipFill>
                          <a:blip r:embed="rId8"/>
                          <a:stretch>
                            <a:fillRect l="-180000" t="-605455" r="-1429" b="-3636"/>
                          </a:stretch>
                        </a:blipFill>
                      </a:tcPr>
                    </a:tc>
                    <a:extLst>
                      <a:ext uri="{0D108BD9-81ED-4DB2-BD59-A6C34878D82A}">
                        <a16:rowId xmlns:a16="http://schemas.microsoft.com/office/drawing/2014/main" val="197454908"/>
                      </a:ext>
                    </a:extLst>
                  </a:tr>
                </a:tbl>
              </a:graphicData>
            </a:graphic>
          </p:graphicFrame>
        </mc:Fallback>
      </mc:AlternateContent>
    </p:spTree>
    <p:extLst>
      <p:ext uri="{BB962C8B-B14F-4D97-AF65-F5344CB8AC3E}">
        <p14:creationId xmlns:p14="http://schemas.microsoft.com/office/powerpoint/2010/main" val="286416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p:pic>
        <p:nvPicPr>
          <p:cNvPr id="5" name="图形 4" descr="拿着笔记本电脑的女人">
            <a:extLst>
              <a:ext uri="{FF2B5EF4-FFF2-40B4-BE49-F238E27FC236}">
                <a16:creationId xmlns:a16="http://schemas.microsoft.com/office/drawing/2014/main" id="{EF21E7C5-6135-F217-DAD4-C5FCED2422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246" y="1825625"/>
            <a:ext cx="1901172" cy="1931672"/>
          </a:xfrm>
          <a:prstGeom prst="rect">
            <a:avLst/>
          </a:prstGeom>
        </p:spPr>
      </p:pic>
      <p:sp>
        <p:nvSpPr>
          <p:cNvPr id="6" name="文本框 5">
            <a:extLst>
              <a:ext uri="{FF2B5EF4-FFF2-40B4-BE49-F238E27FC236}">
                <a16:creationId xmlns:a16="http://schemas.microsoft.com/office/drawing/2014/main" id="{335BFF91-F8A9-6466-3F9F-27EC925191CC}"/>
              </a:ext>
            </a:extLst>
          </p:cNvPr>
          <p:cNvSpPr txBox="1"/>
          <p:nvPr/>
        </p:nvSpPr>
        <p:spPr>
          <a:xfrm>
            <a:off x="1685099" y="2827247"/>
            <a:ext cx="633507" cy="338554"/>
          </a:xfrm>
          <a:prstGeom prst="rect">
            <a:avLst/>
          </a:prstGeom>
          <a:noFill/>
        </p:spPr>
        <p:txBody>
          <a:bodyPr wrap="none" rtlCol="0">
            <a:spAutoFit/>
          </a:bodyPr>
          <a:lstStyle/>
          <a:p>
            <a:r>
              <a:rPr lang="en-US" altLang="zh-CN" sz="1600" b="1" dirty="0"/>
              <a:t>Alice</a:t>
            </a:r>
            <a:endParaRPr lang="zh-CN" altLang="en-US" sz="1600" b="1" dirty="0"/>
          </a:p>
        </p:txBody>
      </p:sp>
      <p:sp>
        <p:nvSpPr>
          <p:cNvPr id="7" name="文本框 6">
            <a:extLst>
              <a:ext uri="{FF2B5EF4-FFF2-40B4-BE49-F238E27FC236}">
                <a16:creationId xmlns:a16="http://schemas.microsoft.com/office/drawing/2014/main" id="{B35279C4-4E95-413D-4158-724C255DECF2}"/>
              </a:ext>
            </a:extLst>
          </p:cNvPr>
          <p:cNvSpPr txBox="1"/>
          <p:nvPr/>
        </p:nvSpPr>
        <p:spPr>
          <a:xfrm>
            <a:off x="2606442" y="1684932"/>
            <a:ext cx="4603984" cy="1015663"/>
          </a:xfrm>
          <a:prstGeom prst="rect">
            <a:avLst/>
          </a:prstGeom>
          <a:noFill/>
        </p:spPr>
        <p:txBody>
          <a:bodyPr wrap="square" rtlCol="0">
            <a:spAutoFit/>
          </a:bodyPr>
          <a:lstStyle/>
          <a:p>
            <a:r>
              <a:rPr lang="en-US" altLang="zh-CN" sz="2000" dirty="0"/>
              <a:t>2. Alice send her </a:t>
            </a:r>
            <a:r>
              <a:rPr lang="en-US" altLang="zh-CN" sz="2000" b="1" dirty="0"/>
              <a:t>inputs (keys) </a:t>
            </a:r>
            <a:r>
              <a:rPr lang="en-US" altLang="zh-CN" sz="2000" dirty="0"/>
              <a:t>and the </a:t>
            </a:r>
            <a:r>
              <a:rPr lang="en-US" altLang="zh-CN" sz="2000" b="1" dirty="0"/>
              <a:t>circuit</a:t>
            </a:r>
            <a:r>
              <a:rPr lang="en-US" altLang="zh-CN" sz="2000" dirty="0"/>
              <a:t> to Bob (circuit includes the </a:t>
            </a:r>
            <a:r>
              <a:rPr lang="en-US" altLang="zh-CN" sz="2000" b="1" dirty="0"/>
              <a:t>encrypted outputs</a:t>
            </a:r>
            <a:r>
              <a:rPr lang="en-US" altLang="zh-CN" sz="2000" dirty="0"/>
              <a:t>)</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4F96967-83E9-B4FA-F68F-4A1F2C53CCCC}"/>
                  </a:ext>
                </a:extLst>
              </p:cNvPr>
              <p:cNvSpPr txBox="1"/>
              <p:nvPr/>
            </p:nvSpPr>
            <p:spPr>
              <a:xfrm>
                <a:off x="3586271" y="2957077"/>
                <a:ext cx="3248025" cy="1200329"/>
              </a:xfrm>
              <a:prstGeom prst="rect">
                <a:avLst/>
              </a:prstGeom>
              <a:noFill/>
            </p:spPr>
            <p:txBody>
              <a:bodyPr wrap="square" rtlCol="0">
                <a:spAutoFit/>
              </a:bodyPr>
              <a:lstStyle/>
              <a:p>
                <a:r>
                  <a:rPr lang="en-US" altLang="zh-CN" dirty="0"/>
                  <a:t>Alice input:</a:t>
                </a:r>
              </a:p>
              <a:p>
                <a:r>
                  <a:rPr lang="en-US" altLang="zh-CN" dirty="0"/>
                  <a:t> </a:t>
                </a:r>
                <a14:m>
                  <m:oMath xmlns:m="http://schemas.openxmlformats.org/officeDocument/2006/math">
                    <m:r>
                      <a:rPr lang="en-US" altLang="zh-CN" b="0" i="1" smtClean="0">
                        <a:solidFill>
                          <a:srgbClr val="9A0000"/>
                        </a:solidFill>
                        <a:latin typeface="Cambria Math" panose="02040503050406030204" pitchFamily="18" charset="0"/>
                      </a:rPr>
                      <m:t>1001</m:t>
                    </m:r>
                  </m:oMath>
                </a14:m>
                <a:endParaRPr lang="en-US" altLang="zh-CN" dirty="0"/>
              </a:p>
              <a:p>
                <a:r>
                  <a:rPr lang="en-US" altLang="zh-CN" dirty="0"/>
                  <a:t>Circuit:</a:t>
                </a:r>
                <a14:m>
                  <m:oMath xmlns:m="http://schemas.openxmlformats.org/officeDocument/2006/math">
                    <m:r>
                      <a:rPr lang="en-US" altLang="zh-CN" b="0" i="1" smtClean="0">
                        <a:latin typeface="Cambria Math" panose="02040503050406030204" pitchFamily="18" charset="0"/>
                      </a:rPr>
                      <m:t>𝐺𝑎𝑡𝑒</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0110,1010,0101,1000</m:t>
                        </m:r>
                      </m:e>
                    </m:d>
                    <m:r>
                      <a:rPr lang="en-US" altLang="zh-CN" b="0" i="1" smtClean="0">
                        <a:latin typeface="Cambria Math" panose="02040503050406030204" pitchFamily="18" charset="0"/>
                      </a:rPr>
                      <m:t>)</m:t>
                    </m:r>
                  </m:oMath>
                </a14:m>
                <a:endParaRPr lang="zh-CN" altLang="en-US" dirty="0"/>
              </a:p>
            </p:txBody>
          </p:sp>
        </mc:Choice>
        <mc:Fallback xmlns="">
          <p:sp>
            <p:nvSpPr>
              <p:cNvPr id="10" name="文本框 9">
                <a:extLst>
                  <a:ext uri="{FF2B5EF4-FFF2-40B4-BE49-F238E27FC236}">
                    <a16:creationId xmlns:a16="http://schemas.microsoft.com/office/drawing/2014/main" id="{74F96967-83E9-B4FA-F68F-4A1F2C53CCCC}"/>
                  </a:ext>
                </a:extLst>
              </p:cNvPr>
              <p:cNvSpPr txBox="1">
                <a:spLocks noRot="1" noChangeAspect="1" noMove="1" noResize="1" noEditPoints="1" noAdjustHandles="1" noChangeArrowheads="1" noChangeShapeType="1" noTextEdit="1"/>
              </p:cNvSpPr>
              <p:nvPr/>
            </p:nvSpPr>
            <p:spPr>
              <a:xfrm>
                <a:off x="3586271" y="2957077"/>
                <a:ext cx="3248025" cy="1200329"/>
              </a:xfrm>
              <a:prstGeom prst="rect">
                <a:avLst/>
              </a:prstGeom>
              <a:blipFill>
                <a:blip r:embed="rId5"/>
                <a:stretch>
                  <a:fillRect l="-1501" t="-2538" b="-35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5">
                <a:extLst>
                  <a:ext uri="{FF2B5EF4-FFF2-40B4-BE49-F238E27FC236}">
                    <a16:creationId xmlns:a16="http://schemas.microsoft.com/office/drawing/2014/main" id="{B9D72F26-F367-914E-F2FE-C1F8816B2AD4}"/>
                  </a:ext>
                </a:extLst>
              </p:cNvPr>
              <p:cNvGraphicFramePr>
                <a:graphicFrameLocks noGrp="1"/>
              </p:cNvGraphicFramePr>
              <p:nvPr>
                <p:extLst>
                  <p:ext uri="{D42A27DB-BD31-4B8C-83A1-F6EECF244321}">
                    <p14:modId xmlns:p14="http://schemas.microsoft.com/office/powerpoint/2010/main" val="2544862938"/>
                  </p:ext>
                </p:extLst>
              </p:nvPr>
            </p:nvGraphicFramePr>
            <p:xfrm>
              <a:off x="597125" y="4020402"/>
              <a:ext cx="2376677" cy="2346960"/>
            </p:xfrm>
            <a:graphic>
              <a:graphicData uri="http://schemas.openxmlformats.org/drawingml/2006/table">
                <a:tbl>
                  <a:tblPr firstRow="1" bandRow="1">
                    <a:tableStyleId>{5940675A-B579-460E-94D1-54222C63F5DA}</a:tableStyleId>
                  </a:tblPr>
                  <a:tblGrid>
                    <a:gridCol w="1523349">
                      <a:extLst>
                        <a:ext uri="{9D8B030D-6E8A-4147-A177-3AD203B41FA5}">
                          <a16:colId xmlns:a16="http://schemas.microsoft.com/office/drawing/2014/main" val="222889851"/>
                        </a:ext>
                      </a:extLst>
                    </a:gridCol>
                    <a:gridCol w="853328">
                      <a:extLst>
                        <a:ext uri="{9D8B030D-6E8A-4147-A177-3AD203B41FA5}">
                          <a16:colId xmlns:a16="http://schemas.microsoft.com/office/drawing/2014/main" val="2584606198"/>
                        </a:ext>
                      </a:extLst>
                    </a:gridCol>
                  </a:tblGrid>
                  <a:tr h="261144">
                    <a:tc>
                      <a:txBody>
                        <a:bodyPr/>
                        <a:lstStyle/>
                        <a:p>
                          <a:r>
                            <a:rPr lang="en-US" altLang="zh-CN" sz="1600" dirty="0">
                              <a:solidFill>
                                <a:schemeClr val="bg1"/>
                              </a:solidFill>
                            </a:rPr>
                            <a:t>Inputs/outputs</a:t>
                          </a:r>
                          <a:endParaRPr lang="zh-CN" altLang="en-US" sz="1600" dirty="0">
                            <a:solidFill>
                              <a:schemeClr val="bg1"/>
                            </a:solidFill>
                          </a:endParaRPr>
                        </a:p>
                      </a:txBody>
                      <a:tcPr>
                        <a:solidFill>
                          <a:schemeClr val="tx1"/>
                        </a:solidFill>
                      </a:tcPr>
                    </a:tc>
                    <a:tc>
                      <a:txBody>
                        <a:bodyPr/>
                        <a:lstStyle/>
                        <a:p>
                          <a:r>
                            <a:rPr lang="en-US" altLang="zh-CN" sz="1600" dirty="0">
                              <a:solidFill>
                                <a:schemeClr val="bg1"/>
                              </a:solidFill>
                            </a:rPr>
                            <a:t>keys</a:t>
                          </a:r>
                          <a:endParaRPr lang="zh-CN" altLang="en-US" sz="1600" dirty="0">
                            <a:solidFill>
                              <a:schemeClr val="bg1"/>
                            </a:solidFill>
                          </a:endParaRPr>
                        </a:p>
                      </a:txBody>
                      <a:tcPr>
                        <a:solidFill>
                          <a:schemeClr val="tx1"/>
                        </a:solidFill>
                      </a:tcPr>
                    </a:tc>
                    <a:extLst>
                      <a:ext uri="{0D108BD9-81ED-4DB2-BD59-A6C34878D82A}">
                        <a16:rowId xmlns:a16="http://schemas.microsoft.com/office/drawing/2014/main" val="3751723308"/>
                      </a:ext>
                    </a:extLst>
                  </a:tr>
                  <a:tr h="261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𝑥</m:t>
                                </m:r>
                                <m:r>
                                  <a:rPr lang="en-US" altLang="zh-CN" sz="1600" b="0" i="1" smtClean="0">
                                    <a:solidFill>
                                      <a:schemeClr val="tx1"/>
                                    </a:solidFill>
                                    <a:latin typeface="Cambria Math" panose="02040503050406030204" pitchFamily="18" charset="0"/>
                                  </a:rPr>
                                  <m:t>=0</m:t>
                                </m:r>
                              </m:oMath>
                            </m:oMathPara>
                          </a14:m>
                          <a:endParaRPr lang="en-US" altLang="zh-CN" sz="1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C00000"/>
                                    </a:solidFill>
                                    <a:latin typeface="Cambria Math" panose="02040503050406030204" pitchFamily="18" charset="0"/>
                                  </a:rPr>
                                  <m:t>1001</m:t>
                                </m:r>
                              </m:oMath>
                            </m:oMathPara>
                          </a14:m>
                          <a:endParaRPr lang="zh-CN" altLang="en-US" sz="1600" dirty="0">
                            <a:solidFill>
                              <a:srgbClr val="C00000"/>
                            </a:solidFill>
                          </a:endParaRPr>
                        </a:p>
                      </a:txBody>
                      <a:tcPr/>
                    </a:tc>
                    <a:extLst>
                      <a:ext uri="{0D108BD9-81ED-4DB2-BD59-A6C34878D82A}">
                        <a16:rowId xmlns:a16="http://schemas.microsoft.com/office/drawing/2014/main" val="1379378846"/>
                      </a:ext>
                    </a:extLst>
                  </a:tr>
                  <a:tr h="261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𝑥</m:t>
                                </m:r>
                                <m:r>
                                  <a:rPr lang="en-US" altLang="zh-CN" sz="1600" b="0" i="1" smtClean="0">
                                    <a:solidFill>
                                      <a:schemeClr val="tx1"/>
                                    </a:solidFill>
                                    <a:latin typeface="Cambria Math" panose="02040503050406030204" pitchFamily="18" charset="0"/>
                                  </a:rPr>
                                  <m:t>=1</m:t>
                                </m:r>
                              </m:oMath>
                            </m:oMathPara>
                          </a14:m>
                          <a:endParaRPr lang="zh-CN" altLang="en-US"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kern="1200" smtClean="0">
                                    <a:solidFill>
                                      <a:srgbClr val="FF8B8B"/>
                                    </a:solidFill>
                                    <a:latin typeface="Cambria Math" panose="02040503050406030204" pitchFamily="18" charset="0"/>
                                    <a:ea typeface="+mn-ea"/>
                                    <a:cs typeface="+mn-cs"/>
                                  </a:rPr>
                                  <m:t>1010</m:t>
                                </m:r>
                              </m:oMath>
                            </m:oMathPara>
                          </a14:m>
                          <a:endParaRPr lang="zh-CN" altLang="en-US" sz="1600" b="0" i="1" kern="1200" dirty="0">
                            <a:solidFill>
                              <a:srgbClr val="C00000"/>
                            </a:solidFill>
                            <a:latin typeface="Cambria Math" panose="02040503050406030204" pitchFamily="18" charset="0"/>
                            <a:ea typeface="+mn-ea"/>
                            <a:cs typeface="+mn-cs"/>
                          </a:endParaRPr>
                        </a:p>
                      </a:txBody>
                      <a:tcPr/>
                    </a:tc>
                    <a:extLst>
                      <a:ext uri="{0D108BD9-81ED-4DB2-BD59-A6C34878D82A}">
                        <a16:rowId xmlns:a16="http://schemas.microsoft.com/office/drawing/2014/main" val="4273436416"/>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=0</m:t>
                                </m:r>
                              </m:oMath>
                            </m:oMathPara>
                          </a14:m>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33CAFF"/>
                                    </a:solidFill>
                                    <a:latin typeface="Cambria Math" panose="02040503050406030204" pitchFamily="18" charset="0"/>
                                  </a:rPr>
                                  <m:t>0001</m:t>
                                </m:r>
                              </m:oMath>
                            </m:oMathPara>
                          </a14:m>
                          <a:endParaRPr lang="zh-CN" altLang="en-US" sz="1600" dirty="0">
                            <a:solidFill>
                              <a:srgbClr val="0070C0"/>
                            </a:solidFill>
                          </a:endParaRPr>
                        </a:p>
                      </a:txBody>
                      <a:tcPr/>
                    </a:tc>
                    <a:extLst>
                      <a:ext uri="{0D108BD9-81ED-4DB2-BD59-A6C34878D82A}">
                        <a16:rowId xmlns:a16="http://schemas.microsoft.com/office/drawing/2014/main" val="143752767"/>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=1</m:t>
                                </m:r>
                              </m:oMath>
                            </m:oMathPara>
                          </a14:m>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005DA2"/>
                                    </a:solidFill>
                                    <a:latin typeface="Cambria Math" panose="02040503050406030204" pitchFamily="18" charset="0"/>
                                  </a:rPr>
                                  <m:t>1101</m:t>
                                </m:r>
                              </m:oMath>
                            </m:oMathPara>
                          </a14:m>
                          <a:endParaRPr lang="zh-CN" altLang="en-US" sz="1600" dirty="0">
                            <a:solidFill>
                              <a:srgbClr val="0070C0"/>
                            </a:solidFill>
                          </a:endParaRPr>
                        </a:p>
                      </a:txBody>
                      <a:tcPr/>
                    </a:tc>
                    <a:extLst>
                      <a:ext uri="{0D108BD9-81ED-4DB2-BD59-A6C34878D82A}">
                        <a16:rowId xmlns:a16="http://schemas.microsoft.com/office/drawing/2014/main" val="482258705"/>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𝑧</m:t>
                                </m:r>
                                <m:r>
                                  <a:rPr lang="en-US" altLang="zh-CN" sz="1600" b="0" i="1" smtClean="0">
                                    <a:latin typeface="Cambria Math" panose="02040503050406030204" pitchFamily="18" charset="0"/>
                                  </a:rPr>
                                  <m:t>=0</m:t>
                                </m:r>
                              </m:oMath>
                            </m:oMathPara>
                          </a14:m>
                          <a:endParaRPr lang="zh-CN" alt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accent6">
                                        <a:lumMod val="50000"/>
                                      </a:schemeClr>
                                    </a:solidFill>
                                    <a:latin typeface="Cambria Math" panose="02040503050406030204" pitchFamily="18" charset="0"/>
                                    <a:ea typeface="Cambria Math" panose="02040503050406030204" pitchFamily="18" charset="0"/>
                                  </a:rPr>
                                  <m:t>1110</m:t>
                                </m:r>
                              </m:oMath>
                            </m:oMathPara>
                          </a14:m>
                          <a:endParaRPr lang="zh-CN" altLang="en-US" sz="1600" dirty="0"/>
                        </a:p>
                      </a:txBody>
                      <a:tcPr/>
                    </a:tc>
                    <a:extLst>
                      <a:ext uri="{0D108BD9-81ED-4DB2-BD59-A6C34878D82A}">
                        <a16:rowId xmlns:a16="http://schemas.microsoft.com/office/drawing/2014/main" val="2043160203"/>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𝑧</m:t>
                                </m:r>
                                <m:r>
                                  <a:rPr lang="en-US" altLang="zh-CN" sz="1600" b="0" i="1" smtClean="0">
                                    <a:latin typeface="Cambria Math" panose="02040503050406030204" pitchFamily="18" charset="0"/>
                                  </a:rPr>
                                  <m:t>=1</m:t>
                                </m:r>
                              </m:oMath>
                            </m:oMathPara>
                          </a14:m>
                          <a:endParaRPr lang="zh-CN" alt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accent6">
                                        <a:lumMod val="60000"/>
                                        <a:lumOff val="40000"/>
                                      </a:schemeClr>
                                    </a:solidFill>
                                    <a:latin typeface="Cambria Math" panose="02040503050406030204" pitchFamily="18" charset="0"/>
                                    <a:ea typeface="Cambria Math" panose="02040503050406030204" pitchFamily="18" charset="0"/>
                                  </a:rPr>
                                  <m:t>1111</m:t>
                                </m:r>
                              </m:oMath>
                            </m:oMathPara>
                          </a14:m>
                          <a:endParaRPr lang="zh-CN" altLang="en-US" sz="1600" dirty="0"/>
                        </a:p>
                      </a:txBody>
                      <a:tcPr/>
                    </a:tc>
                    <a:extLst>
                      <a:ext uri="{0D108BD9-81ED-4DB2-BD59-A6C34878D82A}">
                        <a16:rowId xmlns:a16="http://schemas.microsoft.com/office/drawing/2014/main" val="197454908"/>
                      </a:ext>
                    </a:extLst>
                  </a:tr>
                </a:tbl>
              </a:graphicData>
            </a:graphic>
          </p:graphicFrame>
        </mc:Choice>
        <mc:Fallback xmlns="">
          <p:graphicFrame>
            <p:nvGraphicFramePr>
              <p:cNvPr id="11" name="表格 5">
                <a:extLst>
                  <a:ext uri="{FF2B5EF4-FFF2-40B4-BE49-F238E27FC236}">
                    <a16:creationId xmlns:a16="http://schemas.microsoft.com/office/drawing/2014/main" id="{B9D72F26-F367-914E-F2FE-C1F8816B2AD4}"/>
                  </a:ext>
                </a:extLst>
              </p:cNvPr>
              <p:cNvGraphicFramePr>
                <a:graphicFrameLocks noGrp="1"/>
              </p:cNvGraphicFramePr>
              <p:nvPr>
                <p:extLst>
                  <p:ext uri="{D42A27DB-BD31-4B8C-83A1-F6EECF244321}">
                    <p14:modId xmlns:p14="http://schemas.microsoft.com/office/powerpoint/2010/main" val="2544862938"/>
                  </p:ext>
                </p:extLst>
              </p:nvPr>
            </p:nvGraphicFramePr>
            <p:xfrm>
              <a:off x="597125" y="4020402"/>
              <a:ext cx="2376677" cy="2346960"/>
            </p:xfrm>
            <a:graphic>
              <a:graphicData uri="http://schemas.openxmlformats.org/drawingml/2006/table">
                <a:tbl>
                  <a:tblPr firstRow="1" bandRow="1">
                    <a:tableStyleId>{5940675A-B579-460E-94D1-54222C63F5DA}</a:tableStyleId>
                  </a:tblPr>
                  <a:tblGrid>
                    <a:gridCol w="1523349">
                      <a:extLst>
                        <a:ext uri="{9D8B030D-6E8A-4147-A177-3AD203B41FA5}">
                          <a16:colId xmlns:a16="http://schemas.microsoft.com/office/drawing/2014/main" val="222889851"/>
                        </a:ext>
                      </a:extLst>
                    </a:gridCol>
                    <a:gridCol w="853328">
                      <a:extLst>
                        <a:ext uri="{9D8B030D-6E8A-4147-A177-3AD203B41FA5}">
                          <a16:colId xmlns:a16="http://schemas.microsoft.com/office/drawing/2014/main" val="2584606198"/>
                        </a:ext>
                      </a:extLst>
                    </a:gridCol>
                  </a:tblGrid>
                  <a:tr h="335280">
                    <a:tc>
                      <a:txBody>
                        <a:bodyPr/>
                        <a:lstStyle/>
                        <a:p>
                          <a:r>
                            <a:rPr lang="en-US" altLang="zh-CN" sz="1600" dirty="0">
                              <a:solidFill>
                                <a:schemeClr val="bg1"/>
                              </a:solidFill>
                            </a:rPr>
                            <a:t>Inputs/outputs</a:t>
                          </a:r>
                          <a:endParaRPr lang="zh-CN" altLang="en-US" sz="1600" dirty="0">
                            <a:solidFill>
                              <a:schemeClr val="bg1"/>
                            </a:solidFill>
                          </a:endParaRPr>
                        </a:p>
                      </a:txBody>
                      <a:tcPr>
                        <a:solidFill>
                          <a:schemeClr val="tx1"/>
                        </a:solidFill>
                      </a:tcPr>
                    </a:tc>
                    <a:tc>
                      <a:txBody>
                        <a:bodyPr/>
                        <a:lstStyle/>
                        <a:p>
                          <a:r>
                            <a:rPr lang="en-US" altLang="zh-CN" sz="1600" dirty="0">
                              <a:solidFill>
                                <a:schemeClr val="bg1"/>
                              </a:solidFill>
                            </a:rPr>
                            <a:t>keys</a:t>
                          </a:r>
                          <a:endParaRPr lang="zh-CN" altLang="en-US" sz="1600" dirty="0">
                            <a:solidFill>
                              <a:schemeClr val="bg1"/>
                            </a:solidFill>
                          </a:endParaRPr>
                        </a:p>
                      </a:txBody>
                      <a:tcPr>
                        <a:solidFill>
                          <a:schemeClr val="tx1"/>
                        </a:solidFill>
                      </a:tcPr>
                    </a:tc>
                    <a:extLst>
                      <a:ext uri="{0D108BD9-81ED-4DB2-BD59-A6C34878D82A}">
                        <a16:rowId xmlns:a16="http://schemas.microsoft.com/office/drawing/2014/main" val="3751723308"/>
                      </a:ext>
                    </a:extLst>
                  </a:tr>
                  <a:tr h="335280">
                    <a:tc>
                      <a:txBody>
                        <a:bodyPr/>
                        <a:lstStyle/>
                        <a:p>
                          <a:endParaRPr lang="zh-CN"/>
                        </a:p>
                      </a:txBody>
                      <a:tcPr>
                        <a:blipFill>
                          <a:blip r:embed="rId6"/>
                          <a:stretch>
                            <a:fillRect l="-398" t="-103636" r="-56574" b="-505455"/>
                          </a:stretch>
                        </a:blipFill>
                      </a:tcPr>
                    </a:tc>
                    <a:tc>
                      <a:txBody>
                        <a:bodyPr/>
                        <a:lstStyle/>
                        <a:p>
                          <a:endParaRPr lang="zh-CN"/>
                        </a:p>
                      </a:txBody>
                      <a:tcPr>
                        <a:blipFill>
                          <a:blip r:embed="rId6"/>
                          <a:stretch>
                            <a:fillRect l="-180000" t="-103636" r="-1429" b="-505455"/>
                          </a:stretch>
                        </a:blipFill>
                      </a:tcPr>
                    </a:tc>
                    <a:extLst>
                      <a:ext uri="{0D108BD9-81ED-4DB2-BD59-A6C34878D82A}">
                        <a16:rowId xmlns:a16="http://schemas.microsoft.com/office/drawing/2014/main" val="1379378846"/>
                      </a:ext>
                    </a:extLst>
                  </a:tr>
                  <a:tr h="335280">
                    <a:tc>
                      <a:txBody>
                        <a:bodyPr/>
                        <a:lstStyle/>
                        <a:p>
                          <a:endParaRPr lang="zh-CN"/>
                        </a:p>
                      </a:txBody>
                      <a:tcPr>
                        <a:blipFill>
                          <a:blip r:embed="rId6"/>
                          <a:stretch>
                            <a:fillRect l="-398" t="-203636" r="-56574" b="-405455"/>
                          </a:stretch>
                        </a:blipFill>
                      </a:tcPr>
                    </a:tc>
                    <a:tc>
                      <a:txBody>
                        <a:bodyPr/>
                        <a:lstStyle/>
                        <a:p>
                          <a:endParaRPr lang="zh-CN"/>
                        </a:p>
                      </a:txBody>
                      <a:tcPr>
                        <a:blipFill>
                          <a:blip r:embed="rId6"/>
                          <a:stretch>
                            <a:fillRect l="-180000" t="-203636" r="-1429" b="-405455"/>
                          </a:stretch>
                        </a:blipFill>
                      </a:tcPr>
                    </a:tc>
                    <a:extLst>
                      <a:ext uri="{0D108BD9-81ED-4DB2-BD59-A6C34878D82A}">
                        <a16:rowId xmlns:a16="http://schemas.microsoft.com/office/drawing/2014/main" val="4273436416"/>
                      </a:ext>
                    </a:extLst>
                  </a:tr>
                  <a:tr h="335280">
                    <a:tc>
                      <a:txBody>
                        <a:bodyPr/>
                        <a:lstStyle/>
                        <a:p>
                          <a:endParaRPr lang="zh-CN"/>
                        </a:p>
                      </a:txBody>
                      <a:tcPr>
                        <a:blipFill>
                          <a:blip r:embed="rId6"/>
                          <a:stretch>
                            <a:fillRect l="-398" t="-298214" r="-56574" b="-298214"/>
                          </a:stretch>
                        </a:blipFill>
                      </a:tcPr>
                    </a:tc>
                    <a:tc>
                      <a:txBody>
                        <a:bodyPr/>
                        <a:lstStyle/>
                        <a:p>
                          <a:endParaRPr lang="zh-CN"/>
                        </a:p>
                      </a:txBody>
                      <a:tcPr>
                        <a:blipFill>
                          <a:blip r:embed="rId6"/>
                          <a:stretch>
                            <a:fillRect l="-180000" t="-298214" r="-1429" b="-298214"/>
                          </a:stretch>
                        </a:blipFill>
                      </a:tcPr>
                    </a:tc>
                    <a:extLst>
                      <a:ext uri="{0D108BD9-81ED-4DB2-BD59-A6C34878D82A}">
                        <a16:rowId xmlns:a16="http://schemas.microsoft.com/office/drawing/2014/main" val="143752767"/>
                      </a:ext>
                    </a:extLst>
                  </a:tr>
                  <a:tr h="335280">
                    <a:tc>
                      <a:txBody>
                        <a:bodyPr/>
                        <a:lstStyle/>
                        <a:p>
                          <a:endParaRPr lang="zh-CN"/>
                        </a:p>
                      </a:txBody>
                      <a:tcPr>
                        <a:blipFill>
                          <a:blip r:embed="rId6"/>
                          <a:stretch>
                            <a:fillRect l="-398" t="-405455" r="-56574" b="-203636"/>
                          </a:stretch>
                        </a:blipFill>
                      </a:tcPr>
                    </a:tc>
                    <a:tc>
                      <a:txBody>
                        <a:bodyPr/>
                        <a:lstStyle/>
                        <a:p>
                          <a:endParaRPr lang="zh-CN"/>
                        </a:p>
                      </a:txBody>
                      <a:tcPr>
                        <a:blipFill>
                          <a:blip r:embed="rId6"/>
                          <a:stretch>
                            <a:fillRect l="-180000" t="-405455" r="-1429" b="-203636"/>
                          </a:stretch>
                        </a:blipFill>
                      </a:tcPr>
                    </a:tc>
                    <a:extLst>
                      <a:ext uri="{0D108BD9-81ED-4DB2-BD59-A6C34878D82A}">
                        <a16:rowId xmlns:a16="http://schemas.microsoft.com/office/drawing/2014/main" val="482258705"/>
                      </a:ext>
                    </a:extLst>
                  </a:tr>
                  <a:tr h="335280">
                    <a:tc>
                      <a:txBody>
                        <a:bodyPr/>
                        <a:lstStyle/>
                        <a:p>
                          <a:endParaRPr lang="zh-CN"/>
                        </a:p>
                      </a:txBody>
                      <a:tcPr>
                        <a:blipFill>
                          <a:blip r:embed="rId6"/>
                          <a:stretch>
                            <a:fillRect l="-398" t="-505455" r="-56574" b="-103636"/>
                          </a:stretch>
                        </a:blipFill>
                      </a:tcPr>
                    </a:tc>
                    <a:tc>
                      <a:txBody>
                        <a:bodyPr/>
                        <a:lstStyle/>
                        <a:p>
                          <a:endParaRPr lang="zh-CN"/>
                        </a:p>
                      </a:txBody>
                      <a:tcPr>
                        <a:blipFill>
                          <a:blip r:embed="rId6"/>
                          <a:stretch>
                            <a:fillRect l="-180000" t="-505455" r="-1429" b="-103636"/>
                          </a:stretch>
                        </a:blipFill>
                      </a:tcPr>
                    </a:tc>
                    <a:extLst>
                      <a:ext uri="{0D108BD9-81ED-4DB2-BD59-A6C34878D82A}">
                        <a16:rowId xmlns:a16="http://schemas.microsoft.com/office/drawing/2014/main" val="2043160203"/>
                      </a:ext>
                    </a:extLst>
                  </a:tr>
                  <a:tr h="335280">
                    <a:tc>
                      <a:txBody>
                        <a:bodyPr/>
                        <a:lstStyle/>
                        <a:p>
                          <a:endParaRPr lang="zh-CN"/>
                        </a:p>
                      </a:txBody>
                      <a:tcPr>
                        <a:blipFill>
                          <a:blip r:embed="rId6"/>
                          <a:stretch>
                            <a:fillRect l="-398" t="-605455" r="-56574" b="-3636"/>
                          </a:stretch>
                        </a:blipFill>
                      </a:tcPr>
                    </a:tc>
                    <a:tc>
                      <a:txBody>
                        <a:bodyPr/>
                        <a:lstStyle/>
                        <a:p>
                          <a:endParaRPr lang="zh-CN"/>
                        </a:p>
                      </a:txBody>
                      <a:tcPr>
                        <a:blipFill>
                          <a:blip r:embed="rId6"/>
                          <a:stretch>
                            <a:fillRect l="-180000" t="-605455" r="-1429" b="-3636"/>
                          </a:stretch>
                        </a:blipFill>
                      </a:tcPr>
                    </a:tc>
                    <a:extLst>
                      <a:ext uri="{0D108BD9-81ED-4DB2-BD59-A6C34878D82A}">
                        <a16:rowId xmlns:a16="http://schemas.microsoft.com/office/drawing/2014/main" val="197454908"/>
                      </a:ext>
                    </a:extLst>
                  </a:tr>
                </a:tbl>
              </a:graphicData>
            </a:graphic>
          </p:graphicFrame>
        </mc:Fallback>
      </mc:AlternateContent>
      <p:pic>
        <p:nvPicPr>
          <p:cNvPr id="12" name="图形 11" descr="穿高领毛衣戴眼镜的男人">
            <a:extLst>
              <a:ext uri="{FF2B5EF4-FFF2-40B4-BE49-F238E27FC236}">
                <a16:creationId xmlns:a16="http://schemas.microsoft.com/office/drawing/2014/main" id="{A29B4589-A10E-47EC-0F44-E0057A4290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9882554" y="1825625"/>
            <a:ext cx="1471246" cy="1830423"/>
          </a:xfrm>
          <a:prstGeom prst="rect">
            <a:avLst/>
          </a:prstGeom>
        </p:spPr>
      </p:pic>
      <p:sp>
        <p:nvSpPr>
          <p:cNvPr id="13" name="文本框 12">
            <a:extLst>
              <a:ext uri="{FF2B5EF4-FFF2-40B4-BE49-F238E27FC236}">
                <a16:creationId xmlns:a16="http://schemas.microsoft.com/office/drawing/2014/main" id="{7C9B0165-371A-1248-E455-99CE1B0A6D40}"/>
              </a:ext>
            </a:extLst>
          </p:cNvPr>
          <p:cNvSpPr txBox="1"/>
          <p:nvPr/>
        </p:nvSpPr>
        <p:spPr>
          <a:xfrm>
            <a:off x="10328674" y="2933417"/>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p:sp>
        <p:nvSpPr>
          <p:cNvPr id="14" name="箭头: 右 13">
            <a:extLst>
              <a:ext uri="{FF2B5EF4-FFF2-40B4-BE49-F238E27FC236}">
                <a16:creationId xmlns:a16="http://schemas.microsoft.com/office/drawing/2014/main" id="{3B5AFF5B-98B9-299D-C10A-5E77F95684CD}"/>
              </a:ext>
            </a:extLst>
          </p:cNvPr>
          <p:cNvSpPr/>
          <p:nvPr/>
        </p:nvSpPr>
        <p:spPr>
          <a:xfrm>
            <a:off x="5848350" y="3165801"/>
            <a:ext cx="1598415" cy="4902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3038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1" nodeType="clickEffect">
                                  <p:stCondLst>
                                    <p:cond delay="0"/>
                                  </p:stCondLst>
                                  <p:childTnLst>
                                    <p:animMotion origin="layout" path="M 0 0 L 0.25 0 E" pathEditMode="relative" ptsTypes="">
                                      <p:cBhvr>
                                        <p:cTn id="14" dur="2000" fill="hold"/>
                                        <p:tgtEl>
                                          <p:spTgt spid="10"/>
                                        </p:tgtEl>
                                        <p:attrNameLst>
                                          <p:attrName>ppt_x</p:attrName>
                                          <p:attrName>ppt_y</p:attrName>
                                        </p:attrNameLst>
                                      </p:cBhvr>
                                    </p:animMotion>
                                  </p:childTnLst>
                                </p:cTn>
                              </p:par>
                              <p:par>
                                <p:cTn id="15" presetID="10" presetClass="exit" presetSubtype="0" fill="hold" grpId="1" nodeType="with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animBg="1"/>
      <p:bldP spid="1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p:pic>
        <p:nvPicPr>
          <p:cNvPr id="5" name="图形 4" descr="拿着笔记本电脑的女人">
            <a:extLst>
              <a:ext uri="{FF2B5EF4-FFF2-40B4-BE49-F238E27FC236}">
                <a16:creationId xmlns:a16="http://schemas.microsoft.com/office/drawing/2014/main" id="{EF21E7C5-6135-F217-DAD4-C5FCED2422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246" y="1825625"/>
            <a:ext cx="1901172" cy="1931672"/>
          </a:xfrm>
          <a:prstGeom prst="rect">
            <a:avLst/>
          </a:prstGeom>
        </p:spPr>
      </p:pic>
      <p:sp>
        <p:nvSpPr>
          <p:cNvPr id="6" name="文本框 5">
            <a:extLst>
              <a:ext uri="{FF2B5EF4-FFF2-40B4-BE49-F238E27FC236}">
                <a16:creationId xmlns:a16="http://schemas.microsoft.com/office/drawing/2014/main" id="{335BFF91-F8A9-6466-3F9F-27EC925191CC}"/>
              </a:ext>
            </a:extLst>
          </p:cNvPr>
          <p:cNvSpPr txBox="1"/>
          <p:nvPr/>
        </p:nvSpPr>
        <p:spPr>
          <a:xfrm>
            <a:off x="1685099" y="2827247"/>
            <a:ext cx="633507" cy="338554"/>
          </a:xfrm>
          <a:prstGeom prst="rect">
            <a:avLst/>
          </a:prstGeom>
          <a:noFill/>
        </p:spPr>
        <p:txBody>
          <a:bodyPr wrap="none" rtlCol="0">
            <a:spAutoFit/>
          </a:bodyPr>
          <a:lstStyle/>
          <a:p>
            <a:r>
              <a:rPr lang="en-US" altLang="zh-CN" sz="1600" b="1" dirty="0"/>
              <a:t>Alice</a:t>
            </a:r>
            <a:endParaRPr lang="zh-CN" altLang="en-US" sz="1600" b="1" dirty="0"/>
          </a:p>
        </p:txBody>
      </p:sp>
      <p:sp>
        <p:nvSpPr>
          <p:cNvPr id="7" name="文本框 6">
            <a:extLst>
              <a:ext uri="{FF2B5EF4-FFF2-40B4-BE49-F238E27FC236}">
                <a16:creationId xmlns:a16="http://schemas.microsoft.com/office/drawing/2014/main" id="{B35279C4-4E95-413D-4158-724C255DECF2}"/>
              </a:ext>
            </a:extLst>
          </p:cNvPr>
          <p:cNvSpPr txBox="1"/>
          <p:nvPr/>
        </p:nvSpPr>
        <p:spPr>
          <a:xfrm>
            <a:off x="5278570" y="1734868"/>
            <a:ext cx="4603984" cy="707886"/>
          </a:xfrm>
          <a:prstGeom prst="rect">
            <a:avLst/>
          </a:prstGeom>
          <a:noFill/>
        </p:spPr>
        <p:txBody>
          <a:bodyPr wrap="square" rtlCol="0">
            <a:spAutoFit/>
          </a:bodyPr>
          <a:lstStyle/>
          <a:p>
            <a:r>
              <a:rPr lang="en-US" altLang="zh-CN" sz="2000" dirty="0"/>
              <a:t>3. Bob get </a:t>
            </a:r>
            <a:r>
              <a:rPr lang="en-US" altLang="zh-CN" sz="2000" b="1" dirty="0"/>
              <a:t>his input keys </a:t>
            </a:r>
            <a:r>
              <a:rPr lang="en-US" altLang="zh-CN" sz="2000" dirty="0"/>
              <a:t>from Alice through </a:t>
            </a:r>
            <a:r>
              <a:rPr lang="en-US" altLang="zh-CN" sz="2000" b="1" dirty="0"/>
              <a:t>OT</a:t>
            </a:r>
            <a:endParaRPr lang="zh-CN" altLang="en-US" sz="2000" b="1"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4F96967-83E9-B4FA-F68F-4A1F2C53CCCC}"/>
                  </a:ext>
                </a:extLst>
              </p:cNvPr>
              <p:cNvSpPr txBox="1"/>
              <p:nvPr/>
            </p:nvSpPr>
            <p:spPr>
              <a:xfrm>
                <a:off x="8825021" y="3810376"/>
                <a:ext cx="3248025" cy="1200329"/>
              </a:xfrm>
              <a:prstGeom prst="rect">
                <a:avLst/>
              </a:prstGeom>
              <a:noFill/>
            </p:spPr>
            <p:txBody>
              <a:bodyPr wrap="square" rtlCol="0">
                <a:spAutoFit/>
              </a:bodyPr>
              <a:lstStyle/>
              <a:p>
                <a:r>
                  <a:rPr lang="en-US" altLang="zh-CN" dirty="0"/>
                  <a:t>Alice input:</a:t>
                </a:r>
              </a:p>
              <a:p>
                <a:r>
                  <a:rPr lang="en-US" altLang="zh-CN" dirty="0"/>
                  <a:t> </a:t>
                </a:r>
                <a14:m>
                  <m:oMath xmlns:m="http://schemas.openxmlformats.org/officeDocument/2006/math">
                    <m:r>
                      <a:rPr lang="en-US" altLang="zh-CN" b="0" i="1" smtClean="0">
                        <a:solidFill>
                          <a:srgbClr val="9A0000"/>
                        </a:solidFill>
                        <a:latin typeface="Cambria Math" panose="02040503050406030204" pitchFamily="18" charset="0"/>
                      </a:rPr>
                      <m:t>1001</m:t>
                    </m:r>
                  </m:oMath>
                </a14:m>
                <a:endParaRPr lang="en-US" altLang="zh-CN" dirty="0"/>
              </a:p>
              <a:p>
                <a:r>
                  <a:rPr lang="en-US" altLang="zh-CN" dirty="0"/>
                  <a:t>Circuit:</a:t>
                </a:r>
                <a14:m>
                  <m:oMath xmlns:m="http://schemas.openxmlformats.org/officeDocument/2006/math">
                    <m:r>
                      <a:rPr lang="en-US" altLang="zh-CN" b="0" i="1" smtClean="0">
                        <a:latin typeface="Cambria Math" panose="02040503050406030204" pitchFamily="18" charset="0"/>
                      </a:rPr>
                      <m:t>𝐺𝑎𝑡𝑒</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0110,1010,0101,1000</m:t>
                        </m:r>
                      </m:e>
                    </m:d>
                    <m:r>
                      <a:rPr lang="en-US" altLang="zh-CN" b="0" i="1" smtClean="0">
                        <a:latin typeface="Cambria Math" panose="02040503050406030204" pitchFamily="18" charset="0"/>
                      </a:rPr>
                      <m:t>)</m:t>
                    </m:r>
                  </m:oMath>
                </a14:m>
                <a:endParaRPr lang="zh-CN" altLang="en-US" dirty="0"/>
              </a:p>
            </p:txBody>
          </p:sp>
        </mc:Choice>
        <mc:Fallback xmlns="">
          <p:sp>
            <p:nvSpPr>
              <p:cNvPr id="10" name="文本框 9">
                <a:extLst>
                  <a:ext uri="{FF2B5EF4-FFF2-40B4-BE49-F238E27FC236}">
                    <a16:creationId xmlns:a16="http://schemas.microsoft.com/office/drawing/2014/main" id="{74F96967-83E9-B4FA-F68F-4A1F2C53CCCC}"/>
                  </a:ext>
                </a:extLst>
              </p:cNvPr>
              <p:cNvSpPr txBox="1">
                <a:spLocks noRot="1" noChangeAspect="1" noMove="1" noResize="1" noEditPoints="1" noAdjustHandles="1" noChangeArrowheads="1" noChangeShapeType="1" noTextEdit="1"/>
              </p:cNvSpPr>
              <p:nvPr/>
            </p:nvSpPr>
            <p:spPr>
              <a:xfrm>
                <a:off x="8825021" y="3810376"/>
                <a:ext cx="3248025" cy="1200329"/>
              </a:xfrm>
              <a:prstGeom prst="rect">
                <a:avLst/>
              </a:prstGeom>
              <a:blipFill>
                <a:blip r:embed="rId5"/>
                <a:stretch>
                  <a:fillRect l="-1692" t="-2538" b="-35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5">
                <a:extLst>
                  <a:ext uri="{FF2B5EF4-FFF2-40B4-BE49-F238E27FC236}">
                    <a16:creationId xmlns:a16="http://schemas.microsoft.com/office/drawing/2014/main" id="{B9D72F26-F367-914E-F2FE-C1F8816B2AD4}"/>
                  </a:ext>
                </a:extLst>
              </p:cNvPr>
              <p:cNvGraphicFramePr>
                <a:graphicFrameLocks noGrp="1"/>
              </p:cNvGraphicFramePr>
              <p:nvPr/>
            </p:nvGraphicFramePr>
            <p:xfrm>
              <a:off x="597125" y="4020402"/>
              <a:ext cx="2376677" cy="2346960"/>
            </p:xfrm>
            <a:graphic>
              <a:graphicData uri="http://schemas.openxmlformats.org/drawingml/2006/table">
                <a:tbl>
                  <a:tblPr firstRow="1" bandRow="1">
                    <a:tableStyleId>{5940675A-B579-460E-94D1-54222C63F5DA}</a:tableStyleId>
                  </a:tblPr>
                  <a:tblGrid>
                    <a:gridCol w="1523349">
                      <a:extLst>
                        <a:ext uri="{9D8B030D-6E8A-4147-A177-3AD203B41FA5}">
                          <a16:colId xmlns:a16="http://schemas.microsoft.com/office/drawing/2014/main" val="222889851"/>
                        </a:ext>
                      </a:extLst>
                    </a:gridCol>
                    <a:gridCol w="853328">
                      <a:extLst>
                        <a:ext uri="{9D8B030D-6E8A-4147-A177-3AD203B41FA5}">
                          <a16:colId xmlns:a16="http://schemas.microsoft.com/office/drawing/2014/main" val="2584606198"/>
                        </a:ext>
                      </a:extLst>
                    </a:gridCol>
                  </a:tblGrid>
                  <a:tr h="261144">
                    <a:tc>
                      <a:txBody>
                        <a:bodyPr/>
                        <a:lstStyle/>
                        <a:p>
                          <a:r>
                            <a:rPr lang="en-US" altLang="zh-CN" sz="1600" dirty="0">
                              <a:solidFill>
                                <a:schemeClr val="bg1"/>
                              </a:solidFill>
                            </a:rPr>
                            <a:t>Inputs/outputs</a:t>
                          </a:r>
                          <a:endParaRPr lang="zh-CN" altLang="en-US" sz="1600" dirty="0">
                            <a:solidFill>
                              <a:schemeClr val="bg1"/>
                            </a:solidFill>
                          </a:endParaRPr>
                        </a:p>
                      </a:txBody>
                      <a:tcPr>
                        <a:solidFill>
                          <a:schemeClr val="tx1"/>
                        </a:solidFill>
                      </a:tcPr>
                    </a:tc>
                    <a:tc>
                      <a:txBody>
                        <a:bodyPr/>
                        <a:lstStyle/>
                        <a:p>
                          <a:r>
                            <a:rPr lang="en-US" altLang="zh-CN" sz="1600" dirty="0">
                              <a:solidFill>
                                <a:schemeClr val="bg1"/>
                              </a:solidFill>
                            </a:rPr>
                            <a:t>keys</a:t>
                          </a:r>
                          <a:endParaRPr lang="zh-CN" altLang="en-US" sz="1600" dirty="0">
                            <a:solidFill>
                              <a:schemeClr val="bg1"/>
                            </a:solidFill>
                          </a:endParaRPr>
                        </a:p>
                      </a:txBody>
                      <a:tcPr>
                        <a:solidFill>
                          <a:schemeClr val="tx1"/>
                        </a:solidFill>
                      </a:tcPr>
                    </a:tc>
                    <a:extLst>
                      <a:ext uri="{0D108BD9-81ED-4DB2-BD59-A6C34878D82A}">
                        <a16:rowId xmlns:a16="http://schemas.microsoft.com/office/drawing/2014/main" val="3751723308"/>
                      </a:ext>
                    </a:extLst>
                  </a:tr>
                  <a:tr h="261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𝑥</m:t>
                                </m:r>
                                <m:r>
                                  <a:rPr lang="en-US" altLang="zh-CN" sz="1600" b="0" i="1" smtClean="0">
                                    <a:solidFill>
                                      <a:schemeClr val="tx1"/>
                                    </a:solidFill>
                                    <a:latin typeface="Cambria Math" panose="02040503050406030204" pitchFamily="18" charset="0"/>
                                  </a:rPr>
                                  <m:t>=0</m:t>
                                </m:r>
                              </m:oMath>
                            </m:oMathPara>
                          </a14:m>
                          <a:endParaRPr lang="en-US" altLang="zh-CN" sz="1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C00000"/>
                                    </a:solidFill>
                                    <a:latin typeface="Cambria Math" panose="02040503050406030204" pitchFamily="18" charset="0"/>
                                  </a:rPr>
                                  <m:t>1001</m:t>
                                </m:r>
                              </m:oMath>
                            </m:oMathPara>
                          </a14:m>
                          <a:endParaRPr lang="zh-CN" altLang="en-US" sz="1600" dirty="0">
                            <a:solidFill>
                              <a:srgbClr val="C00000"/>
                            </a:solidFill>
                          </a:endParaRPr>
                        </a:p>
                      </a:txBody>
                      <a:tcPr/>
                    </a:tc>
                    <a:extLst>
                      <a:ext uri="{0D108BD9-81ED-4DB2-BD59-A6C34878D82A}">
                        <a16:rowId xmlns:a16="http://schemas.microsoft.com/office/drawing/2014/main" val="1379378846"/>
                      </a:ext>
                    </a:extLst>
                  </a:tr>
                  <a:tr h="261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𝑥</m:t>
                                </m:r>
                                <m:r>
                                  <a:rPr lang="en-US" altLang="zh-CN" sz="1600" b="0" i="1" smtClean="0">
                                    <a:solidFill>
                                      <a:schemeClr val="tx1"/>
                                    </a:solidFill>
                                    <a:latin typeface="Cambria Math" panose="02040503050406030204" pitchFamily="18" charset="0"/>
                                  </a:rPr>
                                  <m:t>=1</m:t>
                                </m:r>
                              </m:oMath>
                            </m:oMathPara>
                          </a14:m>
                          <a:endParaRPr lang="zh-CN" altLang="en-US"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kern="1200" smtClean="0">
                                    <a:solidFill>
                                      <a:srgbClr val="FF8B8B"/>
                                    </a:solidFill>
                                    <a:latin typeface="Cambria Math" panose="02040503050406030204" pitchFamily="18" charset="0"/>
                                    <a:ea typeface="+mn-ea"/>
                                    <a:cs typeface="+mn-cs"/>
                                  </a:rPr>
                                  <m:t>1010</m:t>
                                </m:r>
                              </m:oMath>
                            </m:oMathPara>
                          </a14:m>
                          <a:endParaRPr lang="zh-CN" altLang="en-US" sz="1600" b="0" i="1" kern="1200" dirty="0">
                            <a:solidFill>
                              <a:srgbClr val="C00000"/>
                            </a:solidFill>
                            <a:latin typeface="Cambria Math" panose="02040503050406030204" pitchFamily="18" charset="0"/>
                            <a:ea typeface="+mn-ea"/>
                            <a:cs typeface="+mn-cs"/>
                          </a:endParaRPr>
                        </a:p>
                      </a:txBody>
                      <a:tcPr/>
                    </a:tc>
                    <a:extLst>
                      <a:ext uri="{0D108BD9-81ED-4DB2-BD59-A6C34878D82A}">
                        <a16:rowId xmlns:a16="http://schemas.microsoft.com/office/drawing/2014/main" val="4273436416"/>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=0</m:t>
                                </m:r>
                              </m:oMath>
                            </m:oMathPara>
                          </a14:m>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33CAFF"/>
                                    </a:solidFill>
                                    <a:latin typeface="Cambria Math" panose="02040503050406030204" pitchFamily="18" charset="0"/>
                                  </a:rPr>
                                  <m:t>0001</m:t>
                                </m:r>
                              </m:oMath>
                            </m:oMathPara>
                          </a14:m>
                          <a:endParaRPr lang="zh-CN" altLang="en-US" sz="1600" dirty="0">
                            <a:solidFill>
                              <a:srgbClr val="0070C0"/>
                            </a:solidFill>
                          </a:endParaRPr>
                        </a:p>
                      </a:txBody>
                      <a:tcPr/>
                    </a:tc>
                    <a:extLst>
                      <a:ext uri="{0D108BD9-81ED-4DB2-BD59-A6C34878D82A}">
                        <a16:rowId xmlns:a16="http://schemas.microsoft.com/office/drawing/2014/main" val="143752767"/>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=1</m:t>
                                </m:r>
                              </m:oMath>
                            </m:oMathPara>
                          </a14:m>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005DA2"/>
                                    </a:solidFill>
                                    <a:latin typeface="Cambria Math" panose="02040503050406030204" pitchFamily="18" charset="0"/>
                                  </a:rPr>
                                  <m:t>1101</m:t>
                                </m:r>
                              </m:oMath>
                            </m:oMathPara>
                          </a14:m>
                          <a:endParaRPr lang="zh-CN" altLang="en-US" sz="1600" dirty="0">
                            <a:solidFill>
                              <a:srgbClr val="0070C0"/>
                            </a:solidFill>
                          </a:endParaRPr>
                        </a:p>
                      </a:txBody>
                      <a:tcPr/>
                    </a:tc>
                    <a:extLst>
                      <a:ext uri="{0D108BD9-81ED-4DB2-BD59-A6C34878D82A}">
                        <a16:rowId xmlns:a16="http://schemas.microsoft.com/office/drawing/2014/main" val="482258705"/>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𝑧</m:t>
                                </m:r>
                                <m:r>
                                  <a:rPr lang="en-US" altLang="zh-CN" sz="1600" b="0" i="1" smtClean="0">
                                    <a:latin typeface="Cambria Math" panose="02040503050406030204" pitchFamily="18" charset="0"/>
                                  </a:rPr>
                                  <m:t>=0</m:t>
                                </m:r>
                              </m:oMath>
                            </m:oMathPara>
                          </a14:m>
                          <a:endParaRPr lang="zh-CN" alt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accent6">
                                        <a:lumMod val="50000"/>
                                      </a:schemeClr>
                                    </a:solidFill>
                                    <a:latin typeface="Cambria Math" panose="02040503050406030204" pitchFamily="18" charset="0"/>
                                    <a:ea typeface="Cambria Math" panose="02040503050406030204" pitchFamily="18" charset="0"/>
                                  </a:rPr>
                                  <m:t>1110</m:t>
                                </m:r>
                              </m:oMath>
                            </m:oMathPara>
                          </a14:m>
                          <a:endParaRPr lang="zh-CN" altLang="en-US" sz="1600" dirty="0"/>
                        </a:p>
                      </a:txBody>
                      <a:tcPr/>
                    </a:tc>
                    <a:extLst>
                      <a:ext uri="{0D108BD9-81ED-4DB2-BD59-A6C34878D82A}">
                        <a16:rowId xmlns:a16="http://schemas.microsoft.com/office/drawing/2014/main" val="2043160203"/>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𝑧</m:t>
                                </m:r>
                                <m:r>
                                  <a:rPr lang="en-US" altLang="zh-CN" sz="1600" b="0" i="1" smtClean="0">
                                    <a:latin typeface="Cambria Math" panose="02040503050406030204" pitchFamily="18" charset="0"/>
                                  </a:rPr>
                                  <m:t>=1</m:t>
                                </m:r>
                              </m:oMath>
                            </m:oMathPara>
                          </a14:m>
                          <a:endParaRPr lang="zh-CN" alt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accent6">
                                        <a:lumMod val="60000"/>
                                        <a:lumOff val="40000"/>
                                      </a:schemeClr>
                                    </a:solidFill>
                                    <a:latin typeface="Cambria Math" panose="02040503050406030204" pitchFamily="18" charset="0"/>
                                    <a:ea typeface="Cambria Math" panose="02040503050406030204" pitchFamily="18" charset="0"/>
                                  </a:rPr>
                                  <m:t>1111</m:t>
                                </m:r>
                              </m:oMath>
                            </m:oMathPara>
                          </a14:m>
                          <a:endParaRPr lang="zh-CN" altLang="en-US" sz="1600" dirty="0"/>
                        </a:p>
                      </a:txBody>
                      <a:tcPr/>
                    </a:tc>
                    <a:extLst>
                      <a:ext uri="{0D108BD9-81ED-4DB2-BD59-A6C34878D82A}">
                        <a16:rowId xmlns:a16="http://schemas.microsoft.com/office/drawing/2014/main" val="197454908"/>
                      </a:ext>
                    </a:extLst>
                  </a:tr>
                </a:tbl>
              </a:graphicData>
            </a:graphic>
          </p:graphicFrame>
        </mc:Choice>
        <mc:Fallback xmlns="">
          <p:graphicFrame>
            <p:nvGraphicFramePr>
              <p:cNvPr id="11" name="表格 5">
                <a:extLst>
                  <a:ext uri="{FF2B5EF4-FFF2-40B4-BE49-F238E27FC236}">
                    <a16:creationId xmlns:a16="http://schemas.microsoft.com/office/drawing/2014/main" id="{B9D72F26-F367-914E-F2FE-C1F8816B2AD4}"/>
                  </a:ext>
                </a:extLst>
              </p:cNvPr>
              <p:cNvGraphicFramePr>
                <a:graphicFrameLocks noGrp="1"/>
              </p:cNvGraphicFramePr>
              <p:nvPr/>
            </p:nvGraphicFramePr>
            <p:xfrm>
              <a:off x="597125" y="4020402"/>
              <a:ext cx="2376677" cy="2346960"/>
            </p:xfrm>
            <a:graphic>
              <a:graphicData uri="http://schemas.openxmlformats.org/drawingml/2006/table">
                <a:tbl>
                  <a:tblPr firstRow="1" bandRow="1">
                    <a:tableStyleId>{5940675A-B579-460E-94D1-54222C63F5DA}</a:tableStyleId>
                  </a:tblPr>
                  <a:tblGrid>
                    <a:gridCol w="1523349">
                      <a:extLst>
                        <a:ext uri="{9D8B030D-6E8A-4147-A177-3AD203B41FA5}">
                          <a16:colId xmlns:a16="http://schemas.microsoft.com/office/drawing/2014/main" val="222889851"/>
                        </a:ext>
                      </a:extLst>
                    </a:gridCol>
                    <a:gridCol w="853328">
                      <a:extLst>
                        <a:ext uri="{9D8B030D-6E8A-4147-A177-3AD203B41FA5}">
                          <a16:colId xmlns:a16="http://schemas.microsoft.com/office/drawing/2014/main" val="2584606198"/>
                        </a:ext>
                      </a:extLst>
                    </a:gridCol>
                  </a:tblGrid>
                  <a:tr h="335280">
                    <a:tc>
                      <a:txBody>
                        <a:bodyPr/>
                        <a:lstStyle/>
                        <a:p>
                          <a:r>
                            <a:rPr lang="en-US" altLang="zh-CN" sz="1600" dirty="0">
                              <a:solidFill>
                                <a:schemeClr val="bg1"/>
                              </a:solidFill>
                            </a:rPr>
                            <a:t>Inputs/outputs</a:t>
                          </a:r>
                          <a:endParaRPr lang="zh-CN" altLang="en-US" sz="1600" dirty="0">
                            <a:solidFill>
                              <a:schemeClr val="bg1"/>
                            </a:solidFill>
                          </a:endParaRPr>
                        </a:p>
                      </a:txBody>
                      <a:tcPr>
                        <a:solidFill>
                          <a:schemeClr val="tx1"/>
                        </a:solidFill>
                      </a:tcPr>
                    </a:tc>
                    <a:tc>
                      <a:txBody>
                        <a:bodyPr/>
                        <a:lstStyle/>
                        <a:p>
                          <a:r>
                            <a:rPr lang="en-US" altLang="zh-CN" sz="1600" dirty="0">
                              <a:solidFill>
                                <a:schemeClr val="bg1"/>
                              </a:solidFill>
                            </a:rPr>
                            <a:t>keys</a:t>
                          </a:r>
                          <a:endParaRPr lang="zh-CN" altLang="en-US" sz="1600" dirty="0">
                            <a:solidFill>
                              <a:schemeClr val="bg1"/>
                            </a:solidFill>
                          </a:endParaRPr>
                        </a:p>
                      </a:txBody>
                      <a:tcPr>
                        <a:solidFill>
                          <a:schemeClr val="tx1"/>
                        </a:solidFill>
                      </a:tcPr>
                    </a:tc>
                    <a:extLst>
                      <a:ext uri="{0D108BD9-81ED-4DB2-BD59-A6C34878D82A}">
                        <a16:rowId xmlns:a16="http://schemas.microsoft.com/office/drawing/2014/main" val="3751723308"/>
                      </a:ext>
                    </a:extLst>
                  </a:tr>
                  <a:tr h="335280">
                    <a:tc>
                      <a:txBody>
                        <a:bodyPr/>
                        <a:lstStyle/>
                        <a:p>
                          <a:endParaRPr lang="zh-CN"/>
                        </a:p>
                      </a:txBody>
                      <a:tcPr>
                        <a:blipFill>
                          <a:blip r:embed="rId6"/>
                          <a:stretch>
                            <a:fillRect l="-398" t="-103636" r="-56574" b="-505455"/>
                          </a:stretch>
                        </a:blipFill>
                      </a:tcPr>
                    </a:tc>
                    <a:tc>
                      <a:txBody>
                        <a:bodyPr/>
                        <a:lstStyle/>
                        <a:p>
                          <a:endParaRPr lang="zh-CN"/>
                        </a:p>
                      </a:txBody>
                      <a:tcPr>
                        <a:blipFill>
                          <a:blip r:embed="rId6"/>
                          <a:stretch>
                            <a:fillRect l="-180000" t="-103636" r="-1429" b="-505455"/>
                          </a:stretch>
                        </a:blipFill>
                      </a:tcPr>
                    </a:tc>
                    <a:extLst>
                      <a:ext uri="{0D108BD9-81ED-4DB2-BD59-A6C34878D82A}">
                        <a16:rowId xmlns:a16="http://schemas.microsoft.com/office/drawing/2014/main" val="1379378846"/>
                      </a:ext>
                    </a:extLst>
                  </a:tr>
                  <a:tr h="335280">
                    <a:tc>
                      <a:txBody>
                        <a:bodyPr/>
                        <a:lstStyle/>
                        <a:p>
                          <a:endParaRPr lang="zh-CN"/>
                        </a:p>
                      </a:txBody>
                      <a:tcPr>
                        <a:blipFill>
                          <a:blip r:embed="rId6"/>
                          <a:stretch>
                            <a:fillRect l="-398" t="-203636" r="-56574" b="-405455"/>
                          </a:stretch>
                        </a:blipFill>
                      </a:tcPr>
                    </a:tc>
                    <a:tc>
                      <a:txBody>
                        <a:bodyPr/>
                        <a:lstStyle/>
                        <a:p>
                          <a:endParaRPr lang="zh-CN"/>
                        </a:p>
                      </a:txBody>
                      <a:tcPr>
                        <a:blipFill>
                          <a:blip r:embed="rId6"/>
                          <a:stretch>
                            <a:fillRect l="-180000" t="-203636" r="-1429" b="-405455"/>
                          </a:stretch>
                        </a:blipFill>
                      </a:tcPr>
                    </a:tc>
                    <a:extLst>
                      <a:ext uri="{0D108BD9-81ED-4DB2-BD59-A6C34878D82A}">
                        <a16:rowId xmlns:a16="http://schemas.microsoft.com/office/drawing/2014/main" val="4273436416"/>
                      </a:ext>
                    </a:extLst>
                  </a:tr>
                  <a:tr h="335280">
                    <a:tc>
                      <a:txBody>
                        <a:bodyPr/>
                        <a:lstStyle/>
                        <a:p>
                          <a:endParaRPr lang="zh-CN"/>
                        </a:p>
                      </a:txBody>
                      <a:tcPr>
                        <a:blipFill>
                          <a:blip r:embed="rId6"/>
                          <a:stretch>
                            <a:fillRect l="-398" t="-298214" r="-56574" b="-298214"/>
                          </a:stretch>
                        </a:blipFill>
                      </a:tcPr>
                    </a:tc>
                    <a:tc>
                      <a:txBody>
                        <a:bodyPr/>
                        <a:lstStyle/>
                        <a:p>
                          <a:endParaRPr lang="zh-CN"/>
                        </a:p>
                      </a:txBody>
                      <a:tcPr>
                        <a:blipFill>
                          <a:blip r:embed="rId6"/>
                          <a:stretch>
                            <a:fillRect l="-180000" t="-298214" r="-1429" b="-298214"/>
                          </a:stretch>
                        </a:blipFill>
                      </a:tcPr>
                    </a:tc>
                    <a:extLst>
                      <a:ext uri="{0D108BD9-81ED-4DB2-BD59-A6C34878D82A}">
                        <a16:rowId xmlns:a16="http://schemas.microsoft.com/office/drawing/2014/main" val="143752767"/>
                      </a:ext>
                    </a:extLst>
                  </a:tr>
                  <a:tr h="335280">
                    <a:tc>
                      <a:txBody>
                        <a:bodyPr/>
                        <a:lstStyle/>
                        <a:p>
                          <a:endParaRPr lang="zh-CN"/>
                        </a:p>
                      </a:txBody>
                      <a:tcPr>
                        <a:blipFill>
                          <a:blip r:embed="rId6"/>
                          <a:stretch>
                            <a:fillRect l="-398" t="-405455" r="-56574" b="-203636"/>
                          </a:stretch>
                        </a:blipFill>
                      </a:tcPr>
                    </a:tc>
                    <a:tc>
                      <a:txBody>
                        <a:bodyPr/>
                        <a:lstStyle/>
                        <a:p>
                          <a:endParaRPr lang="zh-CN"/>
                        </a:p>
                      </a:txBody>
                      <a:tcPr>
                        <a:blipFill>
                          <a:blip r:embed="rId6"/>
                          <a:stretch>
                            <a:fillRect l="-180000" t="-405455" r="-1429" b="-203636"/>
                          </a:stretch>
                        </a:blipFill>
                      </a:tcPr>
                    </a:tc>
                    <a:extLst>
                      <a:ext uri="{0D108BD9-81ED-4DB2-BD59-A6C34878D82A}">
                        <a16:rowId xmlns:a16="http://schemas.microsoft.com/office/drawing/2014/main" val="482258705"/>
                      </a:ext>
                    </a:extLst>
                  </a:tr>
                  <a:tr h="335280">
                    <a:tc>
                      <a:txBody>
                        <a:bodyPr/>
                        <a:lstStyle/>
                        <a:p>
                          <a:endParaRPr lang="zh-CN"/>
                        </a:p>
                      </a:txBody>
                      <a:tcPr>
                        <a:blipFill>
                          <a:blip r:embed="rId6"/>
                          <a:stretch>
                            <a:fillRect l="-398" t="-505455" r="-56574" b="-103636"/>
                          </a:stretch>
                        </a:blipFill>
                      </a:tcPr>
                    </a:tc>
                    <a:tc>
                      <a:txBody>
                        <a:bodyPr/>
                        <a:lstStyle/>
                        <a:p>
                          <a:endParaRPr lang="zh-CN"/>
                        </a:p>
                      </a:txBody>
                      <a:tcPr>
                        <a:blipFill>
                          <a:blip r:embed="rId6"/>
                          <a:stretch>
                            <a:fillRect l="-180000" t="-505455" r="-1429" b="-103636"/>
                          </a:stretch>
                        </a:blipFill>
                      </a:tcPr>
                    </a:tc>
                    <a:extLst>
                      <a:ext uri="{0D108BD9-81ED-4DB2-BD59-A6C34878D82A}">
                        <a16:rowId xmlns:a16="http://schemas.microsoft.com/office/drawing/2014/main" val="2043160203"/>
                      </a:ext>
                    </a:extLst>
                  </a:tr>
                  <a:tr h="335280">
                    <a:tc>
                      <a:txBody>
                        <a:bodyPr/>
                        <a:lstStyle/>
                        <a:p>
                          <a:endParaRPr lang="zh-CN"/>
                        </a:p>
                      </a:txBody>
                      <a:tcPr>
                        <a:blipFill>
                          <a:blip r:embed="rId6"/>
                          <a:stretch>
                            <a:fillRect l="-398" t="-605455" r="-56574" b="-3636"/>
                          </a:stretch>
                        </a:blipFill>
                      </a:tcPr>
                    </a:tc>
                    <a:tc>
                      <a:txBody>
                        <a:bodyPr/>
                        <a:lstStyle/>
                        <a:p>
                          <a:endParaRPr lang="zh-CN"/>
                        </a:p>
                      </a:txBody>
                      <a:tcPr>
                        <a:blipFill>
                          <a:blip r:embed="rId6"/>
                          <a:stretch>
                            <a:fillRect l="-180000" t="-605455" r="-1429" b="-3636"/>
                          </a:stretch>
                        </a:blipFill>
                      </a:tcPr>
                    </a:tc>
                    <a:extLst>
                      <a:ext uri="{0D108BD9-81ED-4DB2-BD59-A6C34878D82A}">
                        <a16:rowId xmlns:a16="http://schemas.microsoft.com/office/drawing/2014/main" val="197454908"/>
                      </a:ext>
                    </a:extLst>
                  </a:tr>
                </a:tbl>
              </a:graphicData>
            </a:graphic>
          </p:graphicFrame>
        </mc:Fallback>
      </mc:AlternateContent>
      <p:pic>
        <p:nvPicPr>
          <p:cNvPr id="12" name="图形 11" descr="穿高领毛衣戴眼镜的男人">
            <a:extLst>
              <a:ext uri="{FF2B5EF4-FFF2-40B4-BE49-F238E27FC236}">
                <a16:creationId xmlns:a16="http://schemas.microsoft.com/office/drawing/2014/main" id="{A29B4589-A10E-47EC-0F44-E0057A4290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9882554" y="1825625"/>
            <a:ext cx="1471246" cy="1830423"/>
          </a:xfrm>
          <a:prstGeom prst="rect">
            <a:avLst/>
          </a:prstGeom>
        </p:spPr>
      </p:pic>
      <p:sp>
        <p:nvSpPr>
          <p:cNvPr id="13" name="文本框 12">
            <a:extLst>
              <a:ext uri="{FF2B5EF4-FFF2-40B4-BE49-F238E27FC236}">
                <a16:creationId xmlns:a16="http://schemas.microsoft.com/office/drawing/2014/main" id="{7C9B0165-371A-1248-E455-99CE1B0A6D40}"/>
              </a:ext>
            </a:extLst>
          </p:cNvPr>
          <p:cNvSpPr txBox="1"/>
          <p:nvPr/>
        </p:nvSpPr>
        <p:spPr>
          <a:xfrm>
            <a:off x="10328674" y="2933417"/>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p:grpSp>
        <p:nvGrpSpPr>
          <p:cNvPr id="8" name="组合 7">
            <a:extLst>
              <a:ext uri="{FF2B5EF4-FFF2-40B4-BE49-F238E27FC236}">
                <a16:creationId xmlns:a16="http://schemas.microsoft.com/office/drawing/2014/main" id="{049B7C2D-FAF0-FD87-BA77-5D783ED5D6DC}"/>
              </a:ext>
            </a:extLst>
          </p:cNvPr>
          <p:cNvGrpSpPr/>
          <p:nvPr/>
        </p:nvGrpSpPr>
        <p:grpSpPr>
          <a:xfrm>
            <a:off x="5370108" y="3301360"/>
            <a:ext cx="1250427" cy="1250427"/>
            <a:chOff x="5370108" y="3301360"/>
            <a:chExt cx="1250427" cy="1250427"/>
          </a:xfrm>
        </p:grpSpPr>
        <p:pic>
          <p:nvPicPr>
            <p:cNvPr id="3" name="图形 2" descr="显示器 轮廓">
              <a:extLst>
                <a:ext uri="{FF2B5EF4-FFF2-40B4-BE49-F238E27FC236}">
                  <a16:creationId xmlns:a16="http://schemas.microsoft.com/office/drawing/2014/main" id="{E7F42574-C397-0A37-E359-10EB12231DA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70108" y="3301360"/>
              <a:ext cx="1250427" cy="1250427"/>
            </a:xfrm>
            <a:prstGeom prst="rect">
              <a:avLst/>
            </a:prstGeom>
          </p:spPr>
        </p:pic>
        <p:sp>
          <p:nvSpPr>
            <p:cNvPr id="4" name="文本框 3">
              <a:extLst>
                <a:ext uri="{FF2B5EF4-FFF2-40B4-BE49-F238E27FC236}">
                  <a16:creationId xmlns:a16="http://schemas.microsoft.com/office/drawing/2014/main" id="{05A01AFB-948C-99AF-4977-59615CCEE3F2}"/>
                </a:ext>
              </a:extLst>
            </p:cNvPr>
            <p:cNvSpPr txBox="1"/>
            <p:nvPr/>
          </p:nvSpPr>
          <p:spPr>
            <a:xfrm>
              <a:off x="5762348" y="3681848"/>
              <a:ext cx="465945" cy="338554"/>
            </a:xfrm>
            <a:prstGeom prst="rect">
              <a:avLst/>
            </a:prstGeom>
            <a:noFill/>
          </p:spPr>
          <p:txBody>
            <a:bodyPr wrap="square" rtlCol="0">
              <a:spAutoFit/>
            </a:bodyPr>
            <a:lstStyle/>
            <a:p>
              <a:r>
                <a:rPr lang="en-US" altLang="zh-CN" sz="1600" b="1" dirty="0"/>
                <a:t>OT</a:t>
              </a:r>
              <a:endParaRPr lang="zh-CN" altLang="en-US" sz="1600" b="1" dirty="0"/>
            </a:p>
          </p:txBody>
        </p:sp>
      </p:gr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104DCA2-3805-B389-2128-E037B5F5D73D}"/>
                  </a:ext>
                </a:extLst>
              </p:cNvPr>
              <p:cNvSpPr txBox="1"/>
              <p:nvPr/>
            </p:nvSpPr>
            <p:spPr>
              <a:xfrm>
                <a:off x="3402849" y="3581479"/>
                <a:ext cx="1442253" cy="690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𝑦</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solidFill>
                            <a:srgbClr val="33CAFF"/>
                          </a:solidFill>
                          <a:latin typeface="Cambria Math" panose="02040503050406030204" pitchFamily="18" charset="0"/>
                        </a:rPr>
                        <m:t>0001</m:t>
                      </m:r>
                    </m:oMath>
                  </m:oMathPara>
                </a14:m>
                <a:endParaRPr lang="en-US" altLang="zh-CN" b="0"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solidFill>
                            <a:srgbClr val="005DA2"/>
                          </a:solidFill>
                          <a:latin typeface="Cambria Math" panose="02040503050406030204" pitchFamily="18" charset="0"/>
                        </a:rPr>
                        <m:t>1101</m:t>
                      </m:r>
                    </m:oMath>
                  </m:oMathPara>
                </a14:m>
                <a:endParaRPr lang="en-US" altLang="zh-CN" dirty="0"/>
              </a:p>
            </p:txBody>
          </p:sp>
        </mc:Choice>
        <mc:Fallback xmlns="">
          <p:sp>
            <p:nvSpPr>
              <p:cNvPr id="9" name="文本框 8">
                <a:extLst>
                  <a:ext uri="{FF2B5EF4-FFF2-40B4-BE49-F238E27FC236}">
                    <a16:creationId xmlns:a16="http://schemas.microsoft.com/office/drawing/2014/main" id="{5104DCA2-3805-B389-2128-E037B5F5D73D}"/>
                  </a:ext>
                </a:extLst>
              </p:cNvPr>
              <p:cNvSpPr txBox="1">
                <a:spLocks noRot="1" noChangeAspect="1" noMove="1" noResize="1" noEditPoints="1" noAdjustHandles="1" noChangeArrowheads="1" noChangeShapeType="1" noTextEdit="1"/>
              </p:cNvSpPr>
              <p:nvPr/>
            </p:nvSpPr>
            <p:spPr>
              <a:xfrm>
                <a:off x="3402849" y="3581479"/>
                <a:ext cx="1442253" cy="690189"/>
              </a:xfrm>
              <a:prstGeom prst="rect">
                <a:avLst/>
              </a:prstGeom>
              <a:blipFill>
                <a:blip r:embed="rId11"/>
                <a:stretch>
                  <a:fillRect b="-885"/>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725A11E0-0486-9551-3C36-514EED040A2D}"/>
              </a:ext>
            </a:extLst>
          </p:cNvPr>
          <p:cNvCxnSpPr>
            <a:stCxn id="9" idx="3"/>
            <a:endCxn id="3" idx="1"/>
          </p:cNvCxnSpPr>
          <p:nvPr/>
        </p:nvCxnSpPr>
        <p:spPr>
          <a:xfrm>
            <a:off x="4845102" y="3926574"/>
            <a:ext cx="52500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FA4ED37-0B84-F644-3C1F-148D1475602E}"/>
                  </a:ext>
                </a:extLst>
              </p:cNvPr>
              <p:cNvSpPr txBox="1"/>
              <p:nvPr/>
            </p:nvSpPr>
            <p:spPr>
              <a:xfrm>
                <a:off x="7145541" y="3741907"/>
                <a:ext cx="7578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m:oMathPara>
                </a14:m>
                <a:endParaRPr lang="zh-CN" altLang="en-US" dirty="0"/>
              </a:p>
            </p:txBody>
          </p:sp>
        </mc:Choice>
        <mc:Fallback xmlns="">
          <p:sp>
            <p:nvSpPr>
              <p:cNvPr id="18" name="文本框 17">
                <a:extLst>
                  <a:ext uri="{FF2B5EF4-FFF2-40B4-BE49-F238E27FC236}">
                    <a16:creationId xmlns:a16="http://schemas.microsoft.com/office/drawing/2014/main" id="{3FA4ED37-0B84-F644-3C1F-148D1475602E}"/>
                  </a:ext>
                </a:extLst>
              </p:cNvPr>
              <p:cNvSpPr txBox="1">
                <a:spLocks noRot="1" noChangeAspect="1" noMove="1" noResize="1" noEditPoints="1" noAdjustHandles="1" noChangeArrowheads="1" noChangeShapeType="1" noTextEdit="1"/>
              </p:cNvSpPr>
              <p:nvPr/>
            </p:nvSpPr>
            <p:spPr>
              <a:xfrm>
                <a:off x="7145541" y="3741907"/>
                <a:ext cx="757836" cy="369332"/>
              </a:xfrm>
              <a:prstGeom prst="rect">
                <a:avLst/>
              </a:prstGeom>
              <a:blipFill>
                <a:blip r:embed="rId12"/>
                <a:stretch>
                  <a:fillRect/>
                </a:stretch>
              </a:blipFill>
            </p:spPr>
            <p:txBody>
              <a:bodyPr/>
              <a:lstStyle/>
              <a:p>
                <a:r>
                  <a:rPr lang="zh-CN" altLang="en-US">
                    <a:noFill/>
                  </a:rPr>
                  <a:t> </a:t>
                </a:r>
              </a:p>
            </p:txBody>
          </p:sp>
        </mc:Fallback>
      </mc:AlternateContent>
      <p:cxnSp>
        <p:nvCxnSpPr>
          <p:cNvPr id="20" name="直接箭头连接符 19">
            <a:extLst>
              <a:ext uri="{FF2B5EF4-FFF2-40B4-BE49-F238E27FC236}">
                <a16:creationId xmlns:a16="http://schemas.microsoft.com/office/drawing/2014/main" id="{DF1640FE-FBAA-1B2D-7105-7EC016132792}"/>
              </a:ext>
            </a:extLst>
          </p:cNvPr>
          <p:cNvCxnSpPr>
            <a:stCxn id="18" idx="1"/>
            <a:endCxn id="3" idx="3"/>
          </p:cNvCxnSpPr>
          <p:nvPr/>
        </p:nvCxnSpPr>
        <p:spPr>
          <a:xfrm flipH="1">
            <a:off x="6620535" y="3926573"/>
            <a:ext cx="52500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3968110-3CC9-F88B-87A0-4F3B9EE6E709}"/>
                  </a:ext>
                </a:extLst>
              </p:cNvPr>
              <p:cNvSpPr txBox="1"/>
              <p:nvPr/>
            </p:nvSpPr>
            <p:spPr>
              <a:xfrm>
                <a:off x="6708498" y="4641373"/>
                <a:ext cx="11948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=1101</m:t>
                      </m:r>
                    </m:oMath>
                  </m:oMathPara>
                </a14:m>
                <a:endParaRPr lang="zh-CN" altLang="en-US" dirty="0"/>
              </a:p>
            </p:txBody>
          </p:sp>
        </mc:Choice>
        <mc:Fallback xmlns="">
          <p:sp>
            <p:nvSpPr>
              <p:cNvPr id="22" name="文本框 21">
                <a:extLst>
                  <a:ext uri="{FF2B5EF4-FFF2-40B4-BE49-F238E27FC236}">
                    <a16:creationId xmlns:a16="http://schemas.microsoft.com/office/drawing/2014/main" id="{53968110-3CC9-F88B-87A0-4F3B9EE6E709}"/>
                  </a:ext>
                </a:extLst>
              </p:cNvPr>
              <p:cNvSpPr txBox="1">
                <a:spLocks noRot="1" noChangeAspect="1" noMove="1" noResize="1" noEditPoints="1" noAdjustHandles="1" noChangeArrowheads="1" noChangeShapeType="1" noTextEdit="1"/>
              </p:cNvSpPr>
              <p:nvPr/>
            </p:nvSpPr>
            <p:spPr>
              <a:xfrm>
                <a:off x="6708498" y="4641373"/>
                <a:ext cx="1194879" cy="369332"/>
              </a:xfrm>
              <a:prstGeom prst="rect">
                <a:avLst/>
              </a:prstGeom>
              <a:blipFill>
                <a:blip r:embed="rId13"/>
                <a:stretch>
                  <a:fillRect/>
                </a:stretch>
              </a:blipFill>
            </p:spPr>
            <p:txBody>
              <a:bodyPr/>
              <a:lstStyle/>
              <a:p>
                <a:r>
                  <a:rPr lang="zh-CN" altLang="en-US">
                    <a:noFill/>
                  </a:rPr>
                  <a:t> </a:t>
                </a:r>
              </a:p>
            </p:txBody>
          </p:sp>
        </mc:Fallback>
      </mc:AlternateContent>
      <p:cxnSp>
        <p:nvCxnSpPr>
          <p:cNvPr id="24" name="连接符: 肘形 23">
            <a:extLst>
              <a:ext uri="{FF2B5EF4-FFF2-40B4-BE49-F238E27FC236}">
                <a16:creationId xmlns:a16="http://schemas.microsoft.com/office/drawing/2014/main" id="{42ED68B5-7069-E5E3-EA27-54C011AB1271}"/>
              </a:ext>
            </a:extLst>
          </p:cNvPr>
          <p:cNvCxnSpPr>
            <a:cxnSpLocks/>
            <a:stCxn id="3" idx="2"/>
            <a:endCxn id="22" idx="1"/>
          </p:cNvCxnSpPr>
          <p:nvPr/>
        </p:nvCxnSpPr>
        <p:spPr>
          <a:xfrm rot="16200000" flipH="1">
            <a:off x="6214784" y="4332325"/>
            <a:ext cx="274252" cy="71317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36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8" grpId="0"/>
      <p:bldP spid="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p:pic>
        <p:nvPicPr>
          <p:cNvPr id="5" name="图形 4" descr="拿着笔记本电脑的女人">
            <a:extLst>
              <a:ext uri="{FF2B5EF4-FFF2-40B4-BE49-F238E27FC236}">
                <a16:creationId xmlns:a16="http://schemas.microsoft.com/office/drawing/2014/main" id="{EF21E7C5-6135-F217-DAD4-C5FCED2422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246" y="1825625"/>
            <a:ext cx="1901172" cy="1931672"/>
          </a:xfrm>
          <a:prstGeom prst="rect">
            <a:avLst/>
          </a:prstGeom>
        </p:spPr>
      </p:pic>
      <p:sp>
        <p:nvSpPr>
          <p:cNvPr id="6" name="文本框 5">
            <a:extLst>
              <a:ext uri="{FF2B5EF4-FFF2-40B4-BE49-F238E27FC236}">
                <a16:creationId xmlns:a16="http://schemas.microsoft.com/office/drawing/2014/main" id="{335BFF91-F8A9-6466-3F9F-27EC925191CC}"/>
              </a:ext>
            </a:extLst>
          </p:cNvPr>
          <p:cNvSpPr txBox="1"/>
          <p:nvPr/>
        </p:nvSpPr>
        <p:spPr>
          <a:xfrm>
            <a:off x="1685099" y="2827247"/>
            <a:ext cx="633507" cy="338554"/>
          </a:xfrm>
          <a:prstGeom prst="rect">
            <a:avLst/>
          </a:prstGeom>
          <a:noFill/>
        </p:spPr>
        <p:txBody>
          <a:bodyPr wrap="none" rtlCol="0">
            <a:spAutoFit/>
          </a:bodyPr>
          <a:lstStyle/>
          <a:p>
            <a:r>
              <a:rPr lang="en-US" altLang="zh-CN" sz="1600" b="1" dirty="0"/>
              <a:t>Alice</a:t>
            </a:r>
            <a:endParaRPr lang="zh-CN" altLang="en-US" sz="1600" b="1" dirty="0"/>
          </a:p>
        </p:txBody>
      </p:sp>
      <p:sp>
        <p:nvSpPr>
          <p:cNvPr id="7" name="文本框 6">
            <a:extLst>
              <a:ext uri="{FF2B5EF4-FFF2-40B4-BE49-F238E27FC236}">
                <a16:creationId xmlns:a16="http://schemas.microsoft.com/office/drawing/2014/main" id="{B35279C4-4E95-413D-4158-724C255DECF2}"/>
              </a:ext>
            </a:extLst>
          </p:cNvPr>
          <p:cNvSpPr txBox="1"/>
          <p:nvPr/>
        </p:nvSpPr>
        <p:spPr>
          <a:xfrm>
            <a:off x="5278570" y="1734868"/>
            <a:ext cx="4603984" cy="707886"/>
          </a:xfrm>
          <a:prstGeom prst="rect">
            <a:avLst/>
          </a:prstGeom>
          <a:noFill/>
        </p:spPr>
        <p:txBody>
          <a:bodyPr wrap="square" rtlCol="0">
            <a:spAutoFit/>
          </a:bodyPr>
          <a:lstStyle/>
          <a:p>
            <a:r>
              <a:rPr lang="en-US" altLang="zh-CN" sz="2000" dirty="0"/>
              <a:t>4. Bob </a:t>
            </a:r>
            <a:r>
              <a:rPr lang="en-US" altLang="zh-CN" sz="2000" b="1" dirty="0"/>
              <a:t>evaluate</a:t>
            </a:r>
            <a:r>
              <a:rPr lang="en-US" altLang="zh-CN" sz="2000" dirty="0"/>
              <a:t> the circuit, and send the </a:t>
            </a:r>
            <a:r>
              <a:rPr lang="en-US" altLang="zh-CN" sz="2000" b="1" dirty="0"/>
              <a:t>final output</a:t>
            </a:r>
            <a:r>
              <a:rPr lang="en-US" altLang="zh-CN" sz="2000" dirty="0"/>
              <a:t> to Alice</a:t>
            </a:r>
            <a:endParaRPr lang="zh-CN" altLang="en-US" sz="20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4F96967-83E9-B4FA-F68F-4A1F2C53CCCC}"/>
                  </a:ext>
                </a:extLst>
              </p:cNvPr>
              <p:cNvSpPr txBox="1"/>
              <p:nvPr/>
            </p:nvSpPr>
            <p:spPr>
              <a:xfrm>
                <a:off x="8825021" y="3810376"/>
                <a:ext cx="3248025" cy="1754326"/>
              </a:xfrm>
              <a:prstGeom prst="rect">
                <a:avLst/>
              </a:prstGeom>
              <a:noFill/>
            </p:spPr>
            <p:txBody>
              <a:bodyPr wrap="square" rtlCol="0">
                <a:spAutoFit/>
              </a:bodyPr>
              <a:lstStyle/>
              <a:p>
                <a:r>
                  <a:rPr lang="en-US" altLang="zh-CN" dirty="0"/>
                  <a:t>Alice input:</a:t>
                </a:r>
              </a:p>
              <a:p>
                <a:r>
                  <a:rPr lang="en-US" altLang="zh-CN" dirty="0"/>
                  <a:t> </a:t>
                </a:r>
                <a14:m>
                  <m:oMath xmlns:m="http://schemas.openxmlformats.org/officeDocument/2006/math">
                    <m:r>
                      <a:rPr lang="en-US" altLang="zh-CN" b="0" i="1" smtClean="0">
                        <a:solidFill>
                          <a:srgbClr val="9A0000"/>
                        </a:solidFill>
                        <a:latin typeface="Cambria Math" panose="02040503050406030204" pitchFamily="18" charset="0"/>
                      </a:rPr>
                      <m:t>1001</m:t>
                    </m:r>
                  </m:oMath>
                </a14:m>
                <a:endParaRPr lang="en-US" altLang="zh-CN" dirty="0"/>
              </a:p>
              <a:p>
                <a:r>
                  <a:rPr lang="en-US" altLang="zh-CN" dirty="0"/>
                  <a:t>Bob input:</a:t>
                </a:r>
              </a:p>
              <a:p>
                <a:r>
                  <a:rPr lang="en-US" altLang="zh-CN" dirty="0"/>
                  <a:t> </a:t>
                </a:r>
                <a14:m>
                  <m:oMath xmlns:m="http://schemas.openxmlformats.org/officeDocument/2006/math">
                    <m:r>
                      <a:rPr lang="en-US" altLang="zh-CN" b="0" i="1" smtClean="0">
                        <a:solidFill>
                          <a:srgbClr val="005DA2"/>
                        </a:solidFill>
                        <a:latin typeface="Cambria Math" panose="02040503050406030204" pitchFamily="18" charset="0"/>
                      </a:rPr>
                      <m:t>1101</m:t>
                    </m:r>
                  </m:oMath>
                </a14:m>
                <a:endParaRPr lang="en-US" altLang="zh-CN" dirty="0"/>
              </a:p>
              <a:p>
                <a:r>
                  <a:rPr lang="en-US" altLang="zh-CN" dirty="0"/>
                  <a:t>Circuit:</a:t>
                </a:r>
                <a14:m>
                  <m:oMath xmlns:m="http://schemas.openxmlformats.org/officeDocument/2006/math">
                    <m:r>
                      <a:rPr lang="en-US" altLang="zh-CN" b="0" i="1" smtClean="0">
                        <a:latin typeface="Cambria Math" panose="02040503050406030204" pitchFamily="18" charset="0"/>
                      </a:rPr>
                      <m:t>𝐺𝑎𝑡𝑒</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0110,1010,0101,1000</m:t>
                        </m:r>
                      </m:e>
                    </m:d>
                    <m:r>
                      <a:rPr lang="en-US" altLang="zh-CN" b="0" i="1" smtClean="0">
                        <a:latin typeface="Cambria Math" panose="02040503050406030204" pitchFamily="18" charset="0"/>
                      </a:rPr>
                      <m:t>)</m:t>
                    </m:r>
                  </m:oMath>
                </a14:m>
                <a:endParaRPr lang="zh-CN" altLang="en-US" dirty="0"/>
              </a:p>
            </p:txBody>
          </p:sp>
        </mc:Choice>
        <mc:Fallback xmlns="">
          <p:sp>
            <p:nvSpPr>
              <p:cNvPr id="10" name="文本框 9">
                <a:extLst>
                  <a:ext uri="{FF2B5EF4-FFF2-40B4-BE49-F238E27FC236}">
                    <a16:creationId xmlns:a16="http://schemas.microsoft.com/office/drawing/2014/main" id="{74F96967-83E9-B4FA-F68F-4A1F2C53CCCC}"/>
                  </a:ext>
                </a:extLst>
              </p:cNvPr>
              <p:cNvSpPr txBox="1">
                <a:spLocks noRot="1" noChangeAspect="1" noMove="1" noResize="1" noEditPoints="1" noAdjustHandles="1" noChangeArrowheads="1" noChangeShapeType="1" noTextEdit="1"/>
              </p:cNvSpPr>
              <p:nvPr/>
            </p:nvSpPr>
            <p:spPr>
              <a:xfrm>
                <a:off x="8825021" y="3810376"/>
                <a:ext cx="3248025" cy="1754326"/>
              </a:xfrm>
              <a:prstGeom prst="rect">
                <a:avLst/>
              </a:prstGeom>
              <a:blipFill>
                <a:blip r:embed="rId5"/>
                <a:stretch>
                  <a:fillRect l="-1692" t="-1736" b="-20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5">
                <a:extLst>
                  <a:ext uri="{FF2B5EF4-FFF2-40B4-BE49-F238E27FC236}">
                    <a16:creationId xmlns:a16="http://schemas.microsoft.com/office/drawing/2014/main" id="{B9D72F26-F367-914E-F2FE-C1F8816B2AD4}"/>
                  </a:ext>
                </a:extLst>
              </p:cNvPr>
              <p:cNvGraphicFramePr>
                <a:graphicFrameLocks noGrp="1"/>
              </p:cNvGraphicFramePr>
              <p:nvPr/>
            </p:nvGraphicFramePr>
            <p:xfrm>
              <a:off x="597125" y="4020402"/>
              <a:ext cx="2376677" cy="2346960"/>
            </p:xfrm>
            <a:graphic>
              <a:graphicData uri="http://schemas.openxmlformats.org/drawingml/2006/table">
                <a:tbl>
                  <a:tblPr firstRow="1" bandRow="1">
                    <a:tableStyleId>{5940675A-B579-460E-94D1-54222C63F5DA}</a:tableStyleId>
                  </a:tblPr>
                  <a:tblGrid>
                    <a:gridCol w="1523349">
                      <a:extLst>
                        <a:ext uri="{9D8B030D-6E8A-4147-A177-3AD203B41FA5}">
                          <a16:colId xmlns:a16="http://schemas.microsoft.com/office/drawing/2014/main" val="222889851"/>
                        </a:ext>
                      </a:extLst>
                    </a:gridCol>
                    <a:gridCol w="853328">
                      <a:extLst>
                        <a:ext uri="{9D8B030D-6E8A-4147-A177-3AD203B41FA5}">
                          <a16:colId xmlns:a16="http://schemas.microsoft.com/office/drawing/2014/main" val="2584606198"/>
                        </a:ext>
                      </a:extLst>
                    </a:gridCol>
                  </a:tblGrid>
                  <a:tr h="261144">
                    <a:tc>
                      <a:txBody>
                        <a:bodyPr/>
                        <a:lstStyle/>
                        <a:p>
                          <a:r>
                            <a:rPr lang="en-US" altLang="zh-CN" sz="1600" dirty="0">
                              <a:solidFill>
                                <a:schemeClr val="bg1"/>
                              </a:solidFill>
                            </a:rPr>
                            <a:t>Inputs/outputs</a:t>
                          </a:r>
                          <a:endParaRPr lang="zh-CN" altLang="en-US" sz="1600" dirty="0">
                            <a:solidFill>
                              <a:schemeClr val="bg1"/>
                            </a:solidFill>
                          </a:endParaRPr>
                        </a:p>
                      </a:txBody>
                      <a:tcPr>
                        <a:solidFill>
                          <a:schemeClr val="tx1"/>
                        </a:solidFill>
                      </a:tcPr>
                    </a:tc>
                    <a:tc>
                      <a:txBody>
                        <a:bodyPr/>
                        <a:lstStyle/>
                        <a:p>
                          <a:r>
                            <a:rPr lang="en-US" altLang="zh-CN" sz="1600" dirty="0">
                              <a:solidFill>
                                <a:schemeClr val="bg1"/>
                              </a:solidFill>
                            </a:rPr>
                            <a:t>keys</a:t>
                          </a:r>
                          <a:endParaRPr lang="zh-CN" altLang="en-US" sz="1600" dirty="0">
                            <a:solidFill>
                              <a:schemeClr val="bg1"/>
                            </a:solidFill>
                          </a:endParaRPr>
                        </a:p>
                      </a:txBody>
                      <a:tcPr>
                        <a:solidFill>
                          <a:schemeClr val="tx1"/>
                        </a:solidFill>
                      </a:tcPr>
                    </a:tc>
                    <a:extLst>
                      <a:ext uri="{0D108BD9-81ED-4DB2-BD59-A6C34878D82A}">
                        <a16:rowId xmlns:a16="http://schemas.microsoft.com/office/drawing/2014/main" val="3751723308"/>
                      </a:ext>
                    </a:extLst>
                  </a:tr>
                  <a:tr h="261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𝑥</m:t>
                                </m:r>
                                <m:r>
                                  <a:rPr lang="en-US" altLang="zh-CN" sz="1600" b="0" i="1" smtClean="0">
                                    <a:solidFill>
                                      <a:schemeClr val="tx1"/>
                                    </a:solidFill>
                                    <a:latin typeface="Cambria Math" panose="02040503050406030204" pitchFamily="18" charset="0"/>
                                  </a:rPr>
                                  <m:t>=0</m:t>
                                </m:r>
                              </m:oMath>
                            </m:oMathPara>
                          </a14:m>
                          <a:endParaRPr lang="en-US" altLang="zh-CN" sz="1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C00000"/>
                                    </a:solidFill>
                                    <a:latin typeface="Cambria Math" panose="02040503050406030204" pitchFamily="18" charset="0"/>
                                  </a:rPr>
                                  <m:t>1001</m:t>
                                </m:r>
                              </m:oMath>
                            </m:oMathPara>
                          </a14:m>
                          <a:endParaRPr lang="zh-CN" altLang="en-US" sz="1600" dirty="0">
                            <a:solidFill>
                              <a:srgbClr val="C00000"/>
                            </a:solidFill>
                          </a:endParaRPr>
                        </a:p>
                      </a:txBody>
                      <a:tcPr/>
                    </a:tc>
                    <a:extLst>
                      <a:ext uri="{0D108BD9-81ED-4DB2-BD59-A6C34878D82A}">
                        <a16:rowId xmlns:a16="http://schemas.microsoft.com/office/drawing/2014/main" val="1379378846"/>
                      </a:ext>
                    </a:extLst>
                  </a:tr>
                  <a:tr h="261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𝑥</m:t>
                                </m:r>
                                <m:r>
                                  <a:rPr lang="en-US" altLang="zh-CN" sz="1600" b="0" i="1" smtClean="0">
                                    <a:solidFill>
                                      <a:schemeClr val="tx1"/>
                                    </a:solidFill>
                                    <a:latin typeface="Cambria Math" panose="02040503050406030204" pitchFamily="18" charset="0"/>
                                  </a:rPr>
                                  <m:t>=1</m:t>
                                </m:r>
                              </m:oMath>
                            </m:oMathPara>
                          </a14:m>
                          <a:endParaRPr lang="zh-CN" altLang="en-US"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kern="1200" smtClean="0">
                                    <a:solidFill>
                                      <a:srgbClr val="FF8B8B"/>
                                    </a:solidFill>
                                    <a:latin typeface="Cambria Math" panose="02040503050406030204" pitchFamily="18" charset="0"/>
                                    <a:ea typeface="+mn-ea"/>
                                    <a:cs typeface="+mn-cs"/>
                                  </a:rPr>
                                  <m:t>1010</m:t>
                                </m:r>
                              </m:oMath>
                            </m:oMathPara>
                          </a14:m>
                          <a:endParaRPr lang="zh-CN" altLang="en-US" sz="1600" b="0" i="1" kern="1200" dirty="0">
                            <a:solidFill>
                              <a:srgbClr val="C00000"/>
                            </a:solidFill>
                            <a:latin typeface="Cambria Math" panose="02040503050406030204" pitchFamily="18" charset="0"/>
                            <a:ea typeface="+mn-ea"/>
                            <a:cs typeface="+mn-cs"/>
                          </a:endParaRPr>
                        </a:p>
                      </a:txBody>
                      <a:tcPr/>
                    </a:tc>
                    <a:extLst>
                      <a:ext uri="{0D108BD9-81ED-4DB2-BD59-A6C34878D82A}">
                        <a16:rowId xmlns:a16="http://schemas.microsoft.com/office/drawing/2014/main" val="4273436416"/>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=0</m:t>
                                </m:r>
                              </m:oMath>
                            </m:oMathPara>
                          </a14:m>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33CAFF"/>
                                    </a:solidFill>
                                    <a:latin typeface="Cambria Math" panose="02040503050406030204" pitchFamily="18" charset="0"/>
                                  </a:rPr>
                                  <m:t>0001</m:t>
                                </m:r>
                              </m:oMath>
                            </m:oMathPara>
                          </a14:m>
                          <a:endParaRPr lang="zh-CN" altLang="en-US" sz="1600" dirty="0">
                            <a:solidFill>
                              <a:srgbClr val="0070C0"/>
                            </a:solidFill>
                          </a:endParaRPr>
                        </a:p>
                      </a:txBody>
                      <a:tcPr/>
                    </a:tc>
                    <a:extLst>
                      <a:ext uri="{0D108BD9-81ED-4DB2-BD59-A6C34878D82A}">
                        <a16:rowId xmlns:a16="http://schemas.microsoft.com/office/drawing/2014/main" val="143752767"/>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=1</m:t>
                                </m:r>
                              </m:oMath>
                            </m:oMathPara>
                          </a14:m>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005DA2"/>
                                    </a:solidFill>
                                    <a:latin typeface="Cambria Math" panose="02040503050406030204" pitchFamily="18" charset="0"/>
                                  </a:rPr>
                                  <m:t>1101</m:t>
                                </m:r>
                              </m:oMath>
                            </m:oMathPara>
                          </a14:m>
                          <a:endParaRPr lang="zh-CN" altLang="en-US" sz="1600" dirty="0">
                            <a:solidFill>
                              <a:srgbClr val="0070C0"/>
                            </a:solidFill>
                          </a:endParaRPr>
                        </a:p>
                      </a:txBody>
                      <a:tcPr/>
                    </a:tc>
                    <a:extLst>
                      <a:ext uri="{0D108BD9-81ED-4DB2-BD59-A6C34878D82A}">
                        <a16:rowId xmlns:a16="http://schemas.microsoft.com/office/drawing/2014/main" val="482258705"/>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𝑧</m:t>
                                </m:r>
                                <m:r>
                                  <a:rPr lang="en-US" altLang="zh-CN" sz="1600" b="0" i="1" smtClean="0">
                                    <a:latin typeface="Cambria Math" panose="02040503050406030204" pitchFamily="18" charset="0"/>
                                  </a:rPr>
                                  <m:t>=0</m:t>
                                </m:r>
                              </m:oMath>
                            </m:oMathPara>
                          </a14:m>
                          <a:endParaRPr lang="zh-CN" alt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accent6">
                                        <a:lumMod val="50000"/>
                                      </a:schemeClr>
                                    </a:solidFill>
                                    <a:latin typeface="Cambria Math" panose="02040503050406030204" pitchFamily="18" charset="0"/>
                                    <a:ea typeface="Cambria Math" panose="02040503050406030204" pitchFamily="18" charset="0"/>
                                  </a:rPr>
                                  <m:t>1110</m:t>
                                </m:r>
                              </m:oMath>
                            </m:oMathPara>
                          </a14:m>
                          <a:endParaRPr lang="zh-CN" altLang="en-US" sz="1600" dirty="0"/>
                        </a:p>
                      </a:txBody>
                      <a:tcPr/>
                    </a:tc>
                    <a:extLst>
                      <a:ext uri="{0D108BD9-81ED-4DB2-BD59-A6C34878D82A}">
                        <a16:rowId xmlns:a16="http://schemas.microsoft.com/office/drawing/2014/main" val="2043160203"/>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𝑧</m:t>
                                </m:r>
                                <m:r>
                                  <a:rPr lang="en-US" altLang="zh-CN" sz="1600" b="0" i="1" smtClean="0">
                                    <a:latin typeface="Cambria Math" panose="02040503050406030204" pitchFamily="18" charset="0"/>
                                  </a:rPr>
                                  <m:t>=1</m:t>
                                </m:r>
                              </m:oMath>
                            </m:oMathPara>
                          </a14:m>
                          <a:endParaRPr lang="zh-CN" alt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accent6">
                                        <a:lumMod val="60000"/>
                                        <a:lumOff val="40000"/>
                                      </a:schemeClr>
                                    </a:solidFill>
                                    <a:latin typeface="Cambria Math" panose="02040503050406030204" pitchFamily="18" charset="0"/>
                                    <a:ea typeface="Cambria Math" panose="02040503050406030204" pitchFamily="18" charset="0"/>
                                  </a:rPr>
                                  <m:t>1111</m:t>
                                </m:r>
                              </m:oMath>
                            </m:oMathPara>
                          </a14:m>
                          <a:endParaRPr lang="zh-CN" altLang="en-US" sz="1600" dirty="0"/>
                        </a:p>
                      </a:txBody>
                      <a:tcPr/>
                    </a:tc>
                    <a:extLst>
                      <a:ext uri="{0D108BD9-81ED-4DB2-BD59-A6C34878D82A}">
                        <a16:rowId xmlns:a16="http://schemas.microsoft.com/office/drawing/2014/main" val="197454908"/>
                      </a:ext>
                    </a:extLst>
                  </a:tr>
                </a:tbl>
              </a:graphicData>
            </a:graphic>
          </p:graphicFrame>
        </mc:Choice>
        <mc:Fallback xmlns="">
          <p:graphicFrame>
            <p:nvGraphicFramePr>
              <p:cNvPr id="11" name="表格 5">
                <a:extLst>
                  <a:ext uri="{FF2B5EF4-FFF2-40B4-BE49-F238E27FC236}">
                    <a16:creationId xmlns:a16="http://schemas.microsoft.com/office/drawing/2014/main" id="{B9D72F26-F367-914E-F2FE-C1F8816B2AD4}"/>
                  </a:ext>
                </a:extLst>
              </p:cNvPr>
              <p:cNvGraphicFramePr>
                <a:graphicFrameLocks noGrp="1"/>
              </p:cNvGraphicFramePr>
              <p:nvPr/>
            </p:nvGraphicFramePr>
            <p:xfrm>
              <a:off x="597125" y="4020402"/>
              <a:ext cx="2376677" cy="2346960"/>
            </p:xfrm>
            <a:graphic>
              <a:graphicData uri="http://schemas.openxmlformats.org/drawingml/2006/table">
                <a:tbl>
                  <a:tblPr firstRow="1" bandRow="1">
                    <a:tableStyleId>{5940675A-B579-460E-94D1-54222C63F5DA}</a:tableStyleId>
                  </a:tblPr>
                  <a:tblGrid>
                    <a:gridCol w="1523349">
                      <a:extLst>
                        <a:ext uri="{9D8B030D-6E8A-4147-A177-3AD203B41FA5}">
                          <a16:colId xmlns:a16="http://schemas.microsoft.com/office/drawing/2014/main" val="222889851"/>
                        </a:ext>
                      </a:extLst>
                    </a:gridCol>
                    <a:gridCol w="853328">
                      <a:extLst>
                        <a:ext uri="{9D8B030D-6E8A-4147-A177-3AD203B41FA5}">
                          <a16:colId xmlns:a16="http://schemas.microsoft.com/office/drawing/2014/main" val="2584606198"/>
                        </a:ext>
                      </a:extLst>
                    </a:gridCol>
                  </a:tblGrid>
                  <a:tr h="335280">
                    <a:tc>
                      <a:txBody>
                        <a:bodyPr/>
                        <a:lstStyle/>
                        <a:p>
                          <a:r>
                            <a:rPr lang="en-US" altLang="zh-CN" sz="1600" dirty="0">
                              <a:solidFill>
                                <a:schemeClr val="bg1"/>
                              </a:solidFill>
                            </a:rPr>
                            <a:t>Inputs/outputs</a:t>
                          </a:r>
                          <a:endParaRPr lang="zh-CN" altLang="en-US" sz="1600" dirty="0">
                            <a:solidFill>
                              <a:schemeClr val="bg1"/>
                            </a:solidFill>
                          </a:endParaRPr>
                        </a:p>
                      </a:txBody>
                      <a:tcPr>
                        <a:solidFill>
                          <a:schemeClr val="tx1"/>
                        </a:solidFill>
                      </a:tcPr>
                    </a:tc>
                    <a:tc>
                      <a:txBody>
                        <a:bodyPr/>
                        <a:lstStyle/>
                        <a:p>
                          <a:r>
                            <a:rPr lang="en-US" altLang="zh-CN" sz="1600" dirty="0">
                              <a:solidFill>
                                <a:schemeClr val="bg1"/>
                              </a:solidFill>
                            </a:rPr>
                            <a:t>keys</a:t>
                          </a:r>
                          <a:endParaRPr lang="zh-CN" altLang="en-US" sz="1600" dirty="0">
                            <a:solidFill>
                              <a:schemeClr val="bg1"/>
                            </a:solidFill>
                          </a:endParaRPr>
                        </a:p>
                      </a:txBody>
                      <a:tcPr>
                        <a:solidFill>
                          <a:schemeClr val="tx1"/>
                        </a:solidFill>
                      </a:tcPr>
                    </a:tc>
                    <a:extLst>
                      <a:ext uri="{0D108BD9-81ED-4DB2-BD59-A6C34878D82A}">
                        <a16:rowId xmlns:a16="http://schemas.microsoft.com/office/drawing/2014/main" val="3751723308"/>
                      </a:ext>
                    </a:extLst>
                  </a:tr>
                  <a:tr h="335280">
                    <a:tc>
                      <a:txBody>
                        <a:bodyPr/>
                        <a:lstStyle/>
                        <a:p>
                          <a:endParaRPr lang="zh-CN"/>
                        </a:p>
                      </a:txBody>
                      <a:tcPr>
                        <a:blipFill>
                          <a:blip r:embed="rId6"/>
                          <a:stretch>
                            <a:fillRect l="-398" t="-103636" r="-56574" b="-505455"/>
                          </a:stretch>
                        </a:blipFill>
                      </a:tcPr>
                    </a:tc>
                    <a:tc>
                      <a:txBody>
                        <a:bodyPr/>
                        <a:lstStyle/>
                        <a:p>
                          <a:endParaRPr lang="zh-CN"/>
                        </a:p>
                      </a:txBody>
                      <a:tcPr>
                        <a:blipFill>
                          <a:blip r:embed="rId6"/>
                          <a:stretch>
                            <a:fillRect l="-180000" t="-103636" r="-1429" b="-505455"/>
                          </a:stretch>
                        </a:blipFill>
                      </a:tcPr>
                    </a:tc>
                    <a:extLst>
                      <a:ext uri="{0D108BD9-81ED-4DB2-BD59-A6C34878D82A}">
                        <a16:rowId xmlns:a16="http://schemas.microsoft.com/office/drawing/2014/main" val="1379378846"/>
                      </a:ext>
                    </a:extLst>
                  </a:tr>
                  <a:tr h="335280">
                    <a:tc>
                      <a:txBody>
                        <a:bodyPr/>
                        <a:lstStyle/>
                        <a:p>
                          <a:endParaRPr lang="zh-CN"/>
                        </a:p>
                      </a:txBody>
                      <a:tcPr>
                        <a:blipFill>
                          <a:blip r:embed="rId6"/>
                          <a:stretch>
                            <a:fillRect l="-398" t="-203636" r="-56574" b="-405455"/>
                          </a:stretch>
                        </a:blipFill>
                      </a:tcPr>
                    </a:tc>
                    <a:tc>
                      <a:txBody>
                        <a:bodyPr/>
                        <a:lstStyle/>
                        <a:p>
                          <a:endParaRPr lang="zh-CN"/>
                        </a:p>
                      </a:txBody>
                      <a:tcPr>
                        <a:blipFill>
                          <a:blip r:embed="rId6"/>
                          <a:stretch>
                            <a:fillRect l="-180000" t="-203636" r="-1429" b="-405455"/>
                          </a:stretch>
                        </a:blipFill>
                      </a:tcPr>
                    </a:tc>
                    <a:extLst>
                      <a:ext uri="{0D108BD9-81ED-4DB2-BD59-A6C34878D82A}">
                        <a16:rowId xmlns:a16="http://schemas.microsoft.com/office/drawing/2014/main" val="4273436416"/>
                      </a:ext>
                    </a:extLst>
                  </a:tr>
                  <a:tr h="335280">
                    <a:tc>
                      <a:txBody>
                        <a:bodyPr/>
                        <a:lstStyle/>
                        <a:p>
                          <a:endParaRPr lang="zh-CN"/>
                        </a:p>
                      </a:txBody>
                      <a:tcPr>
                        <a:blipFill>
                          <a:blip r:embed="rId6"/>
                          <a:stretch>
                            <a:fillRect l="-398" t="-298214" r="-56574" b="-298214"/>
                          </a:stretch>
                        </a:blipFill>
                      </a:tcPr>
                    </a:tc>
                    <a:tc>
                      <a:txBody>
                        <a:bodyPr/>
                        <a:lstStyle/>
                        <a:p>
                          <a:endParaRPr lang="zh-CN"/>
                        </a:p>
                      </a:txBody>
                      <a:tcPr>
                        <a:blipFill>
                          <a:blip r:embed="rId6"/>
                          <a:stretch>
                            <a:fillRect l="-180000" t="-298214" r="-1429" b="-298214"/>
                          </a:stretch>
                        </a:blipFill>
                      </a:tcPr>
                    </a:tc>
                    <a:extLst>
                      <a:ext uri="{0D108BD9-81ED-4DB2-BD59-A6C34878D82A}">
                        <a16:rowId xmlns:a16="http://schemas.microsoft.com/office/drawing/2014/main" val="143752767"/>
                      </a:ext>
                    </a:extLst>
                  </a:tr>
                  <a:tr h="335280">
                    <a:tc>
                      <a:txBody>
                        <a:bodyPr/>
                        <a:lstStyle/>
                        <a:p>
                          <a:endParaRPr lang="zh-CN"/>
                        </a:p>
                      </a:txBody>
                      <a:tcPr>
                        <a:blipFill>
                          <a:blip r:embed="rId6"/>
                          <a:stretch>
                            <a:fillRect l="-398" t="-405455" r="-56574" b="-203636"/>
                          </a:stretch>
                        </a:blipFill>
                      </a:tcPr>
                    </a:tc>
                    <a:tc>
                      <a:txBody>
                        <a:bodyPr/>
                        <a:lstStyle/>
                        <a:p>
                          <a:endParaRPr lang="zh-CN"/>
                        </a:p>
                      </a:txBody>
                      <a:tcPr>
                        <a:blipFill>
                          <a:blip r:embed="rId6"/>
                          <a:stretch>
                            <a:fillRect l="-180000" t="-405455" r="-1429" b="-203636"/>
                          </a:stretch>
                        </a:blipFill>
                      </a:tcPr>
                    </a:tc>
                    <a:extLst>
                      <a:ext uri="{0D108BD9-81ED-4DB2-BD59-A6C34878D82A}">
                        <a16:rowId xmlns:a16="http://schemas.microsoft.com/office/drawing/2014/main" val="482258705"/>
                      </a:ext>
                    </a:extLst>
                  </a:tr>
                  <a:tr h="335280">
                    <a:tc>
                      <a:txBody>
                        <a:bodyPr/>
                        <a:lstStyle/>
                        <a:p>
                          <a:endParaRPr lang="zh-CN"/>
                        </a:p>
                      </a:txBody>
                      <a:tcPr>
                        <a:blipFill>
                          <a:blip r:embed="rId6"/>
                          <a:stretch>
                            <a:fillRect l="-398" t="-505455" r="-56574" b="-103636"/>
                          </a:stretch>
                        </a:blipFill>
                      </a:tcPr>
                    </a:tc>
                    <a:tc>
                      <a:txBody>
                        <a:bodyPr/>
                        <a:lstStyle/>
                        <a:p>
                          <a:endParaRPr lang="zh-CN"/>
                        </a:p>
                      </a:txBody>
                      <a:tcPr>
                        <a:blipFill>
                          <a:blip r:embed="rId6"/>
                          <a:stretch>
                            <a:fillRect l="-180000" t="-505455" r="-1429" b="-103636"/>
                          </a:stretch>
                        </a:blipFill>
                      </a:tcPr>
                    </a:tc>
                    <a:extLst>
                      <a:ext uri="{0D108BD9-81ED-4DB2-BD59-A6C34878D82A}">
                        <a16:rowId xmlns:a16="http://schemas.microsoft.com/office/drawing/2014/main" val="2043160203"/>
                      </a:ext>
                    </a:extLst>
                  </a:tr>
                  <a:tr h="335280">
                    <a:tc>
                      <a:txBody>
                        <a:bodyPr/>
                        <a:lstStyle/>
                        <a:p>
                          <a:endParaRPr lang="zh-CN"/>
                        </a:p>
                      </a:txBody>
                      <a:tcPr>
                        <a:blipFill>
                          <a:blip r:embed="rId6"/>
                          <a:stretch>
                            <a:fillRect l="-398" t="-605455" r="-56574" b="-3636"/>
                          </a:stretch>
                        </a:blipFill>
                      </a:tcPr>
                    </a:tc>
                    <a:tc>
                      <a:txBody>
                        <a:bodyPr/>
                        <a:lstStyle/>
                        <a:p>
                          <a:endParaRPr lang="zh-CN"/>
                        </a:p>
                      </a:txBody>
                      <a:tcPr>
                        <a:blipFill>
                          <a:blip r:embed="rId6"/>
                          <a:stretch>
                            <a:fillRect l="-180000" t="-605455" r="-1429" b="-3636"/>
                          </a:stretch>
                        </a:blipFill>
                      </a:tcPr>
                    </a:tc>
                    <a:extLst>
                      <a:ext uri="{0D108BD9-81ED-4DB2-BD59-A6C34878D82A}">
                        <a16:rowId xmlns:a16="http://schemas.microsoft.com/office/drawing/2014/main" val="197454908"/>
                      </a:ext>
                    </a:extLst>
                  </a:tr>
                </a:tbl>
              </a:graphicData>
            </a:graphic>
          </p:graphicFrame>
        </mc:Fallback>
      </mc:AlternateContent>
      <p:pic>
        <p:nvPicPr>
          <p:cNvPr id="12" name="图形 11" descr="穿高领毛衣戴眼镜的男人">
            <a:extLst>
              <a:ext uri="{FF2B5EF4-FFF2-40B4-BE49-F238E27FC236}">
                <a16:creationId xmlns:a16="http://schemas.microsoft.com/office/drawing/2014/main" id="{A29B4589-A10E-47EC-0F44-E0057A4290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9882554" y="1825625"/>
            <a:ext cx="1471246" cy="1830423"/>
          </a:xfrm>
          <a:prstGeom prst="rect">
            <a:avLst/>
          </a:prstGeom>
        </p:spPr>
      </p:pic>
      <p:sp>
        <p:nvSpPr>
          <p:cNvPr id="13" name="文本框 12">
            <a:extLst>
              <a:ext uri="{FF2B5EF4-FFF2-40B4-BE49-F238E27FC236}">
                <a16:creationId xmlns:a16="http://schemas.microsoft.com/office/drawing/2014/main" id="{7C9B0165-371A-1248-E455-99CE1B0A6D40}"/>
              </a:ext>
            </a:extLst>
          </p:cNvPr>
          <p:cNvSpPr txBox="1"/>
          <p:nvPr/>
        </p:nvSpPr>
        <p:spPr>
          <a:xfrm>
            <a:off x="10328674" y="2933417"/>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8CF55A7-BE78-65E5-9FC5-C196C7AC34D1}"/>
                  </a:ext>
                </a:extLst>
              </p:cNvPr>
              <p:cNvSpPr txBox="1"/>
              <p:nvPr/>
            </p:nvSpPr>
            <p:spPr>
              <a:xfrm>
                <a:off x="3655059" y="2828835"/>
                <a:ext cx="4164858"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1001</m:t>
                      </m:r>
                      <m:r>
                        <a:rPr lang="en-US" altLang="zh-CN" b="0" i="1" smtClean="0">
                          <a:latin typeface="Cambria Math" panose="02040503050406030204" pitchFamily="18" charset="0"/>
                          <a:ea typeface="Cambria Math" panose="02040503050406030204" pitchFamily="18" charset="0"/>
                        </a:rPr>
                        <m:t>⊕1101</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0110=0010    (</m:t>
                      </m:r>
                      <m:r>
                        <a:rPr lang="en-US" altLang="zh-CN" b="0" i="1" smtClean="0">
                          <a:latin typeface="Cambria Math" panose="02040503050406030204" pitchFamily="18" charset="0"/>
                          <a:ea typeface="Cambria Math" panose="02040503050406030204" pitchFamily="18" charset="0"/>
                        </a:rPr>
                        <m:t>𝐹𝐴𝐼𝐿</m:t>
                      </m:r>
                      <m:r>
                        <a:rPr lang="en-US" altLang="zh-CN" b="0" i="1" smtClean="0">
                          <a:latin typeface="Cambria Math" panose="02040503050406030204" pitchFamily="18" charset="0"/>
                          <a:ea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1001</m:t>
                      </m:r>
                      <m:r>
                        <a:rPr lang="en-US" altLang="zh-CN" b="0" i="1" smtClean="0">
                          <a:latin typeface="Cambria Math" panose="02040503050406030204" pitchFamily="18" charset="0"/>
                          <a:ea typeface="Cambria Math" panose="02040503050406030204" pitchFamily="18" charset="0"/>
                        </a:rPr>
                        <m:t>⊕1101</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1010=1110                  </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1001</m:t>
                      </m:r>
                      <m:r>
                        <a:rPr lang="en-US" altLang="zh-CN" b="0" i="1" smtClean="0">
                          <a:latin typeface="Cambria Math" panose="02040503050406030204" pitchFamily="18" charset="0"/>
                          <a:ea typeface="Cambria Math" panose="02040503050406030204" pitchFamily="18" charset="0"/>
                        </a:rPr>
                        <m:t>⊕1101</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0101=0001    (</m:t>
                      </m:r>
                      <m:r>
                        <a:rPr lang="en-US" altLang="zh-CN" b="0" i="1" smtClean="0">
                          <a:latin typeface="Cambria Math" panose="02040503050406030204" pitchFamily="18" charset="0"/>
                          <a:ea typeface="Cambria Math" panose="02040503050406030204" pitchFamily="18" charset="0"/>
                        </a:rPr>
                        <m:t>𝐹𝐴𝐼𝐿</m:t>
                      </m:r>
                      <m:r>
                        <a:rPr lang="en-US" altLang="zh-CN" b="0" i="1" smtClean="0">
                          <a:latin typeface="Cambria Math" panose="02040503050406030204" pitchFamily="18" charset="0"/>
                          <a:ea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1001</m:t>
                      </m:r>
                      <m:r>
                        <a:rPr lang="en-US" altLang="zh-CN" b="0" i="1" smtClean="0">
                          <a:latin typeface="Cambria Math" panose="02040503050406030204" pitchFamily="18" charset="0"/>
                          <a:ea typeface="Cambria Math" panose="02040503050406030204" pitchFamily="18" charset="0"/>
                        </a:rPr>
                        <m:t>⊕1101</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1000=1100    (</m:t>
                      </m:r>
                      <m:r>
                        <a:rPr lang="en-US" altLang="zh-CN" b="0" i="1" smtClean="0">
                          <a:latin typeface="Cambria Math" panose="02040503050406030204" pitchFamily="18" charset="0"/>
                          <a:ea typeface="Cambria Math" panose="02040503050406030204" pitchFamily="18" charset="0"/>
                        </a:rPr>
                        <m:t>𝐹𝐴𝐼𝐿</m:t>
                      </m:r>
                      <m:r>
                        <a:rPr lang="en-US" altLang="zh-CN" b="0" i="1" smtClean="0">
                          <a:latin typeface="Cambria Math" panose="02040503050406030204" pitchFamily="18" charset="0"/>
                          <a:ea typeface="Cambria Math" panose="02040503050406030204" pitchFamily="18" charset="0"/>
                        </a:rPr>
                        <m:t>)</m:t>
                      </m:r>
                    </m:oMath>
                  </m:oMathPara>
                </a14:m>
                <a:endParaRPr lang="en-US" altLang="zh-CN" dirty="0"/>
              </a:p>
            </p:txBody>
          </p:sp>
        </mc:Choice>
        <mc:Fallback xmlns="">
          <p:sp>
            <p:nvSpPr>
              <p:cNvPr id="3" name="文本框 2">
                <a:extLst>
                  <a:ext uri="{FF2B5EF4-FFF2-40B4-BE49-F238E27FC236}">
                    <a16:creationId xmlns:a16="http://schemas.microsoft.com/office/drawing/2014/main" id="{08CF55A7-BE78-65E5-9FC5-C196C7AC34D1}"/>
                  </a:ext>
                </a:extLst>
              </p:cNvPr>
              <p:cNvSpPr txBox="1">
                <a:spLocks noRot="1" noChangeAspect="1" noMove="1" noResize="1" noEditPoints="1" noAdjustHandles="1" noChangeArrowheads="1" noChangeShapeType="1" noTextEdit="1"/>
              </p:cNvSpPr>
              <p:nvPr/>
            </p:nvSpPr>
            <p:spPr>
              <a:xfrm>
                <a:off x="3655059" y="2828835"/>
                <a:ext cx="4164858" cy="1200329"/>
              </a:xfrm>
              <a:prstGeom prst="rect">
                <a:avLst/>
              </a:prstGeom>
              <a:blipFill>
                <a:blip r:embed="rId9"/>
                <a:stretch>
                  <a:fillRect b="-3553"/>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0730746-CFCC-0265-0DD5-A70A8451B4AA}"/>
              </a:ext>
            </a:extLst>
          </p:cNvPr>
          <p:cNvSpPr txBox="1"/>
          <p:nvPr/>
        </p:nvSpPr>
        <p:spPr>
          <a:xfrm>
            <a:off x="3655059" y="4415245"/>
            <a:ext cx="4412616" cy="2031325"/>
          </a:xfrm>
          <a:prstGeom prst="rect">
            <a:avLst/>
          </a:prstGeom>
          <a:noFill/>
        </p:spPr>
        <p:txBody>
          <a:bodyPr wrap="square" rtlCol="0">
            <a:spAutoFit/>
          </a:bodyPr>
          <a:lstStyle/>
          <a:p>
            <a:r>
              <a:rPr lang="en-US" altLang="zh-CN" dirty="0"/>
              <a:t>Question: How does Bob know whether he decrypts correctly?</a:t>
            </a:r>
          </a:p>
          <a:p>
            <a:r>
              <a:rPr lang="en-US" altLang="zh-CN" dirty="0"/>
              <a:t>1. Alice add pre-negotiated info in the possible outputs, for example a string of 0</a:t>
            </a:r>
          </a:p>
          <a:p>
            <a:r>
              <a:rPr lang="en-US" altLang="zh-CN" dirty="0"/>
              <a:t>2. </a:t>
            </a:r>
            <a:r>
              <a:rPr lang="en-US" altLang="zh-CN" b="1" dirty="0"/>
              <a:t>point-and-permute</a:t>
            </a:r>
            <a:r>
              <a:rPr lang="en-US" altLang="zh-CN" dirty="0"/>
              <a:t>: the last n-bit serve as a pointer to the permuted table, indicating which row to be decrypted.</a:t>
            </a:r>
            <a:endParaRPr lang="zh-CN" altLang="en-US" dirty="0"/>
          </a:p>
        </p:txBody>
      </p:sp>
    </p:spTree>
    <p:extLst>
      <p:ext uri="{BB962C8B-B14F-4D97-AF65-F5344CB8AC3E}">
        <p14:creationId xmlns:p14="http://schemas.microsoft.com/office/powerpoint/2010/main" val="373231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p:pic>
        <p:nvPicPr>
          <p:cNvPr id="4" name="图形 3" descr="拿着笔记本电脑的女人">
            <a:extLst>
              <a:ext uri="{FF2B5EF4-FFF2-40B4-BE49-F238E27FC236}">
                <a16:creationId xmlns:a16="http://schemas.microsoft.com/office/drawing/2014/main" id="{73E46A3C-05B8-E6C2-56C1-C7233159FA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246" y="1825625"/>
            <a:ext cx="1901172" cy="1931672"/>
          </a:xfrm>
          <a:prstGeom prst="rect">
            <a:avLst/>
          </a:prstGeom>
        </p:spPr>
      </p:pic>
      <p:sp>
        <p:nvSpPr>
          <p:cNvPr id="5" name="文本框 4">
            <a:extLst>
              <a:ext uri="{FF2B5EF4-FFF2-40B4-BE49-F238E27FC236}">
                <a16:creationId xmlns:a16="http://schemas.microsoft.com/office/drawing/2014/main" id="{A0797F9E-114E-BA03-0CB0-EEF8DEAC7B6D}"/>
              </a:ext>
            </a:extLst>
          </p:cNvPr>
          <p:cNvSpPr txBox="1"/>
          <p:nvPr/>
        </p:nvSpPr>
        <p:spPr>
          <a:xfrm>
            <a:off x="1685099" y="2827247"/>
            <a:ext cx="633507" cy="338554"/>
          </a:xfrm>
          <a:prstGeom prst="rect">
            <a:avLst/>
          </a:prstGeom>
          <a:noFill/>
        </p:spPr>
        <p:txBody>
          <a:bodyPr wrap="none" rtlCol="0">
            <a:spAutoFit/>
          </a:bodyPr>
          <a:lstStyle/>
          <a:p>
            <a:r>
              <a:rPr lang="en-US" altLang="zh-CN" sz="1600" b="1" dirty="0"/>
              <a:t>Alice</a:t>
            </a:r>
            <a:endParaRPr lang="zh-CN" altLang="en-US" sz="1600" b="1" dirty="0"/>
          </a:p>
        </p:txBody>
      </p:sp>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EDDCDA51-1AFE-AF7D-D6EA-10A88EF04150}"/>
                  </a:ext>
                </a:extLst>
              </p:cNvPr>
              <p:cNvGraphicFramePr>
                <a:graphicFrameLocks noGrp="1"/>
              </p:cNvGraphicFramePr>
              <p:nvPr/>
            </p:nvGraphicFramePr>
            <p:xfrm>
              <a:off x="597125" y="4020402"/>
              <a:ext cx="2376677" cy="2346960"/>
            </p:xfrm>
            <a:graphic>
              <a:graphicData uri="http://schemas.openxmlformats.org/drawingml/2006/table">
                <a:tbl>
                  <a:tblPr firstRow="1" bandRow="1">
                    <a:tableStyleId>{5940675A-B579-460E-94D1-54222C63F5DA}</a:tableStyleId>
                  </a:tblPr>
                  <a:tblGrid>
                    <a:gridCol w="1523349">
                      <a:extLst>
                        <a:ext uri="{9D8B030D-6E8A-4147-A177-3AD203B41FA5}">
                          <a16:colId xmlns:a16="http://schemas.microsoft.com/office/drawing/2014/main" val="222889851"/>
                        </a:ext>
                      </a:extLst>
                    </a:gridCol>
                    <a:gridCol w="853328">
                      <a:extLst>
                        <a:ext uri="{9D8B030D-6E8A-4147-A177-3AD203B41FA5}">
                          <a16:colId xmlns:a16="http://schemas.microsoft.com/office/drawing/2014/main" val="2584606198"/>
                        </a:ext>
                      </a:extLst>
                    </a:gridCol>
                  </a:tblGrid>
                  <a:tr h="261144">
                    <a:tc>
                      <a:txBody>
                        <a:bodyPr/>
                        <a:lstStyle/>
                        <a:p>
                          <a:r>
                            <a:rPr lang="en-US" altLang="zh-CN" sz="1600" dirty="0">
                              <a:solidFill>
                                <a:schemeClr val="bg1"/>
                              </a:solidFill>
                            </a:rPr>
                            <a:t>Inputs/outputs</a:t>
                          </a:r>
                          <a:endParaRPr lang="zh-CN" altLang="en-US" sz="1600" dirty="0">
                            <a:solidFill>
                              <a:schemeClr val="bg1"/>
                            </a:solidFill>
                          </a:endParaRPr>
                        </a:p>
                      </a:txBody>
                      <a:tcPr>
                        <a:solidFill>
                          <a:schemeClr val="tx1"/>
                        </a:solidFill>
                      </a:tcPr>
                    </a:tc>
                    <a:tc>
                      <a:txBody>
                        <a:bodyPr/>
                        <a:lstStyle/>
                        <a:p>
                          <a:r>
                            <a:rPr lang="en-US" altLang="zh-CN" sz="1600" dirty="0">
                              <a:solidFill>
                                <a:schemeClr val="bg1"/>
                              </a:solidFill>
                            </a:rPr>
                            <a:t>keys</a:t>
                          </a:r>
                          <a:endParaRPr lang="zh-CN" altLang="en-US" sz="1600" dirty="0">
                            <a:solidFill>
                              <a:schemeClr val="bg1"/>
                            </a:solidFill>
                          </a:endParaRPr>
                        </a:p>
                      </a:txBody>
                      <a:tcPr>
                        <a:solidFill>
                          <a:schemeClr val="tx1"/>
                        </a:solidFill>
                      </a:tcPr>
                    </a:tc>
                    <a:extLst>
                      <a:ext uri="{0D108BD9-81ED-4DB2-BD59-A6C34878D82A}">
                        <a16:rowId xmlns:a16="http://schemas.microsoft.com/office/drawing/2014/main" val="3751723308"/>
                      </a:ext>
                    </a:extLst>
                  </a:tr>
                  <a:tr h="261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𝑥</m:t>
                                </m:r>
                                <m:r>
                                  <a:rPr lang="en-US" altLang="zh-CN" sz="1600" b="0" i="1" smtClean="0">
                                    <a:solidFill>
                                      <a:schemeClr val="tx1"/>
                                    </a:solidFill>
                                    <a:latin typeface="Cambria Math" panose="02040503050406030204" pitchFamily="18" charset="0"/>
                                  </a:rPr>
                                  <m:t>=0</m:t>
                                </m:r>
                              </m:oMath>
                            </m:oMathPara>
                          </a14:m>
                          <a:endParaRPr lang="en-US" altLang="zh-CN" sz="1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C00000"/>
                                    </a:solidFill>
                                    <a:latin typeface="Cambria Math" panose="02040503050406030204" pitchFamily="18" charset="0"/>
                                  </a:rPr>
                                  <m:t>1001</m:t>
                                </m:r>
                              </m:oMath>
                            </m:oMathPara>
                          </a14:m>
                          <a:endParaRPr lang="zh-CN" altLang="en-US" sz="1600" dirty="0">
                            <a:solidFill>
                              <a:srgbClr val="C00000"/>
                            </a:solidFill>
                          </a:endParaRPr>
                        </a:p>
                      </a:txBody>
                      <a:tcPr/>
                    </a:tc>
                    <a:extLst>
                      <a:ext uri="{0D108BD9-81ED-4DB2-BD59-A6C34878D82A}">
                        <a16:rowId xmlns:a16="http://schemas.microsoft.com/office/drawing/2014/main" val="1379378846"/>
                      </a:ext>
                    </a:extLst>
                  </a:tr>
                  <a:tr h="261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𝑥</m:t>
                                </m:r>
                                <m:r>
                                  <a:rPr lang="en-US" altLang="zh-CN" sz="1600" b="0" i="1" smtClean="0">
                                    <a:solidFill>
                                      <a:schemeClr val="tx1"/>
                                    </a:solidFill>
                                    <a:latin typeface="Cambria Math" panose="02040503050406030204" pitchFamily="18" charset="0"/>
                                  </a:rPr>
                                  <m:t>=1</m:t>
                                </m:r>
                              </m:oMath>
                            </m:oMathPara>
                          </a14:m>
                          <a:endParaRPr lang="zh-CN" altLang="en-US"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kern="1200" smtClean="0">
                                    <a:solidFill>
                                      <a:srgbClr val="FF8B8B"/>
                                    </a:solidFill>
                                    <a:latin typeface="Cambria Math" panose="02040503050406030204" pitchFamily="18" charset="0"/>
                                    <a:ea typeface="+mn-ea"/>
                                    <a:cs typeface="+mn-cs"/>
                                  </a:rPr>
                                  <m:t>1010</m:t>
                                </m:r>
                              </m:oMath>
                            </m:oMathPara>
                          </a14:m>
                          <a:endParaRPr lang="zh-CN" altLang="en-US" sz="1600" b="0" i="1" kern="1200" dirty="0">
                            <a:solidFill>
                              <a:srgbClr val="C00000"/>
                            </a:solidFill>
                            <a:latin typeface="Cambria Math" panose="02040503050406030204" pitchFamily="18" charset="0"/>
                            <a:ea typeface="+mn-ea"/>
                            <a:cs typeface="+mn-cs"/>
                          </a:endParaRPr>
                        </a:p>
                      </a:txBody>
                      <a:tcPr/>
                    </a:tc>
                    <a:extLst>
                      <a:ext uri="{0D108BD9-81ED-4DB2-BD59-A6C34878D82A}">
                        <a16:rowId xmlns:a16="http://schemas.microsoft.com/office/drawing/2014/main" val="4273436416"/>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=0</m:t>
                                </m:r>
                              </m:oMath>
                            </m:oMathPara>
                          </a14:m>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33CAFF"/>
                                    </a:solidFill>
                                    <a:latin typeface="Cambria Math" panose="02040503050406030204" pitchFamily="18" charset="0"/>
                                  </a:rPr>
                                  <m:t>0001</m:t>
                                </m:r>
                              </m:oMath>
                            </m:oMathPara>
                          </a14:m>
                          <a:endParaRPr lang="zh-CN" altLang="en-US" sz="1600" dirty="0">
                            <a:solidFill>
                              <a:srgbClr val="0070C0"/>
                            </a:solidFill>
                          </a:endParaRPr>
                        </a:p>
                      </a:txBody>
                      <a:tcPr/>
                    </a:tc>
                    <a:extLst>
                      <a:ext uri="{0D108BD9-81ED-4DB2-BD59-A6C34878D82A}">
                        <a16:rowId xmlns:a16="http://schemas.microsoft.com/office/drawing/2014/main" val="143752767"/>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=1</m:t>
                                </m:r>
                              </m:oMath>
                            </m:oMathPara>
                          </a14:m>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005DA2"/>
                                    </a:solidFill>
                                    <a:latin typeface="Cambria Math" panose="02040503050406030204" pitchFamily="18" charset="0"/>
                                  </a:rPr>
                                  <m:t>1101</m:t>
                                </m:r>
                              </m:oMath>
                            </m:oMathPara>
                          </a14:m>
                          <a:endParaRPr lang="zh-CN" altLang="en-US" sz="1600" dirty="0">
                            <a:solidFill>
                              <a:srgbClr val="0070C0"/>
                            </a:solidFill>
                          </a:endParaRPr>
                        </a:p>
                      </a:txBody>
                      <a:tcPr/>
                    </a:tc>
                    <a:extLst>
                      <a:ext uri="{0D108BD9-81ED-4DB2-BD59-A6C34878D82A}">
                        <a16:rowId xmlns:a16="http://schemas.microsoft.com/office/drawing/2014/main" val="482258705"/>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𝑧</m:t>
                                </m:r>
                                <m:r>
                                  <a:rPr lang="en-US" altLang="zh-CN" sz="1600" b="0" i="1" smtClean="0">
                                    <a:latin typeface="Cambria Math" panose="02040503050406030204" pitchFamily="18" charset="0"/>
                                  </a:rPr>
                                  <m:t>=0</m:t>
                                </m:r>
                              </m:oMath>
                            </m:oMathPara>
                          </a14:m>
                          <a:endParaRPr lang="zh-CN" alt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accent6">
                                        <a:lumMod val="50000"/>
                                      </a:schemeClr>
                                    </a:solidFill>
                                    <a:latin typeface="Cambria Math" panose="02040503050406030204" pitchFamily="18" charset="0"/>
                                    <a:ea typeface="Cambria Math" panose="02040503050406030204" pitchFamily="18" charset="0"/>
                                  </a:rPr>
                                  <m:t>1110</m:t>
                                </m:r>
                              </m:oMath>
                            </m:oMathPara>
                          </a14:m>
                          <a:endParaRPr lang="zh-CN" altLang="en-US" sz="1600" dirty="0"/>
                        </a:p>
                      </a:txBody>
                      <a:tcPr/>
                    </a:tc>
                    <a:extLst>
                      <a:ext uri="{0D108BD9-81ED-4DB2-BD59-A6C34878D82A}">
                        <a16:rowId xmlns:a16="http://schemas.microsoft.com/office/drawing/2014/main" val="2043160203"/>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𝑧</m:t>
                                </m:r>
                                <m:r>
                                  <a:rPr lang="en-US" altLang="zh-CN" sz="1600" b="0" i="1" smtClean="0">
                                    <a:latin typeface="Cambria Math" panose="02040503050406030204" pitchFamily="18" charset="0"/>
                                  </a:rPr>
                                  <m:t>=1</m:t>
                                </m:r>
                              </m:oMath>
                            </m:oMathPara>
                          </a14:m>
                          <a:endParaRPr lang="zh-CN" alt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accent6">
                                        <a:lumMod val="60000"/>
                                        <a:lumOff val="40000"/>
                                      </a:schemeClr>
                                    </a:solidFill>
                                    <a:latin typeface="Cambria Math" panose="02040503050406030204" pitchFamily="18" charset="0"/>
                                    <a:ea typeface="Cambria Math" panose="02040503050406030204" pitchFamily="18" charset="0"/>
                                  </a:rPr>
                                  <m:t>1111</m:t>
                                </m:r>
                              </m:oMath>
                            </m:oMathPara>
                          </a14:m>
                          <a:endParaRPr lang="zh-CN" altLang="en-US" sz="1600" dirty="0"/>
                        </a:p>
                      </a:txBody>
                      <a:tcPr/>
                    </a:tc>
                    <a:extLst>
                      <a:ext uri="{0D108BD9-81ED-4DB2-BD59-A6C34878D82A}">
                        <a16:rowId xmlns:a16="http://schemas.microsoft.com/office/drawing/2014/main" val="197454908"/>
                      </a:ext>
                    </a:extLst>
                  </a:tr>
                </a:tbl>
              </a:graphicData>
            </a:graphic>
          </p:graphicFrame>
        </mc:Choice>
        <mc:Fallback xmlns="">
          <p:graphicFrame>
            <p:nvGraphicFramePr>
              <p:cNvPr id="6" name="表格 5">
                <a:extLst>
                  <a:ext uri="{FF2B5EF4-FFF2-40B4-BE49-F238E27FC236}">
                    <a16:creationId xmlns:a16="http://schemas.microsoft.com/office/drawing/2014/main" id="{EDDCDA51-1AFE-AF7D-D6EA-10A88EF04150}"/>
                  </a:ext>
                </a:extLst>
              </p:cNvPr>
              <p:cNvGraphicFramePr>
                <a:graphicFrameLocks noGrp="1"/>
              </p:cNvGraphicFramePr>
              <p:nvPr/>
            </p:nvGraphicFramePr>
            <p:xfrm>
              <a:off x="597125" y="4020402"/>
              <a:ext cx="2376677" cy="2346960"/>
            </p:xfrm>
            <a:graphic>
              <a:graphicData uri="http://schemas.openxmlformats.org/drawingml/2006/table">
                <a:tbl>
                  <a:tblPr firstRow="1" bandRow="1">
                    <a:tableStyleId>{5940675A-B579-460E-94D1-54222C63F5DA}</a:tableStyleId>
                  </a:tblPr>
                  <a:tblGrid>
                    <a:gridCol w="1523349">
                      <a:extLst>
                        <a:ext uri="{9D8B030D-6E8A-4147-A177-3AD203B41FA5}">
                          <a16:colId xmlns:a16="http://schemas.microsoft.com/office/drawing/2014/main" val="222889851"/>
                        </a:ext>
                      </a:extLst>
                    </a:gridCol>
                    <a:gridCol w="853328">
                      <a:extLst>
                        <a:ext uri="{9D8B030D-6E8A-4147-A177-3AD203B41FA5}">
                          <a16:colId xmlns:a16="http://schemas.microsoft.com/office/drawing/2014/main" val="2584606198"/>
                        </a:ext>
                      </a:extLst>
                    </a:gridCol>
                  </a:tblGrid>
                  <a:tr h="335280">
                    <a:tc>
                      <a:txBody>
                        <a:bodyPr/>
                        <a:lstStyle/>
                        <a:p>
                          <a:r>
                            <a:rPr lang="en-US" altLang="zh-CN" sz="1600" dirty="0">
                              <a:solidFill>
                                <a:schemeClr val="bg1"/>
                              </a:solidFill>
                            </a:rPr>
                            <a:t>Inputs/outputs</a:t>
                          </a:r>
                          <a:endParaRPr lang="zh-CN" altLang="en-US" sz="1600" dirty="0">
                            <a:solidFill>
                              <a:schemeClr val="bg1"/>
                            </a:solidFill>
                          </a:endParaRPr>
                        </a:p>
                      </a:txBody>
                      <a:tcPr>
                        <a:solidFill>
                          <a:schemeClr val="tx1"/>
                        </a:solidFill>
                      </a:tcPr>
                    </a:tc>
                    <a:tc>
                      <a:txBody>
                        <a:bodyPr/>
                        <a:lstStyle/>
                        <a:p>
                          <a:r>
                            <a:rPr lang="en-US" altLang="zh-CN" sz="1600" dirty="0">
                              <a:solidFill>
                                <a:schemeClr val="bg1"/>
                              </a:solidFill>
                            </a:rPr>
                            <a:t>keys</a:t>
                          </a:r>
                          <a:endParaRPr lang="zh-CN" altLang="en-US" sz="1600" dirty="0">
                            <a:solidFill>
                              <a:schemeClr val="bg1"/>
                            </a:solidFill>
                          </a:endParaRPr>
                        </a:p>
                      </a:txBody>
                      <a:tcPr>
                        <a:solidFill>
                          <a:schemeClr val="tx1"/>
                        </a:solidFill>
                      </a:tcPr>
                    </a:tc>
                    <a:extLst>
                      <a:ext uri="{0D108BD9-81ED-4DB2-BD59-A6C34878D82A}">
                        <a16:rowId xmlns:a16="http://schemas.microsoft.com/office/drawing/2014/main" val="3751723308"/>
                      </a:ext>
                    </a:extLst>
                  </a:tr>
                  <a:tr h="335280">
                    <a:tc>
                      <a:txBody>
                        <a:bodyPr/>
                        <a:lstStyle/>
                        <a:p>
                          <a:endParaRPr lang="zh-CN"/>
                        </a:p>
                      </a:txBody>
                      <a:tcPr>
                        <a:blipFill>
                          <a:blip r:embed="rId5"/>
                          <a:stretch>
                            <a:fillRect l="-398" t="-103636" r="-56574" b="-505455"/>
                          </a:stretch>
                        </a:blipFill>
                      </a:tcPr>
                    </a:tc>
                    <a:tc>
                      <a:txBody>
                        <a:bodyPr/>
                        <a:lstStyle/>
                        <a:p>
                          <a:endParaRPr lang="zh-CN"/>
                        </a:p>
                      </a:txBody>
                      <a:tcPr>
                        <a:blipFill>
                          <a:blip r:embed="rId5"/>
                          <a:stretch>
                            <a:fillRect l="-180000" t="-103636" r="-1429" b="-505455"/>
                          </a:stretch>
                        </a:blipFill>
                      </a:tcPr>
                    </a:tc>
                    <a:extLst>
                      <a:ext uri="{0D108BD9-81ED-4DB2-BD59-A6C34878D82A}">
                        <a16:rowId xmlns:a16="http://schemas.microsoft.com/office/drawing/2014/main" val="1379378846"/>
                      </a:ext>
                    </a:extLst>
                  </a:tr>
                  <a:tr h="335280">
                    <a:tc>
                      <a:txBody>
                        <a:bodyPr/>
                        <a:lstStyle/>
                        <a:p>
                          <a:endParaRPr lang="zh-CN"/>
                        </a:p>
                      </a:txBody>
                      <a:tcPr>
                        <a:blipFill>
                          <a:blip r:embed="rId5"/>
                          <a:stretch>
                            <a:fillRect l="-398" t="-203636" r="-56574" b="-405455"/>
                          </a:stretch>
                        </a:blipFill>
                      </a:tcPr>
                    </a:tc>
                    <a:tc>
                      <a:txBody>
                        <a:bodyPr/>
                        <a:lstStyle/>
                        <a:p>
                          <a:endParaRPr lang="zh-CN"/>
                        </a:p>
                      </a:txBody>
                      <a:tcPr>
                        <a:blipFill>
                          <a:blip r:embed="rId5"/>
                          <a:stretch>
                            <a:fillRect l="-180000" t="-203636" r="-1429" b="-405455"/>
                          </a:stretch>
                        </a:blipFill>
                      </a:tcPr>
                    </a:tc>
                    <a:extLst>
                      <a:ext uri="{0D108BD9-81ED-4DB2-BD59-A6C34878D82A}">
                        <a16:rowId xmlns:a16="http://schemas.microsoft.com/office/drawing/2014/main" val="4273436416"/>
                      </a:ext>
                    </a:extLst>
                  </a:tr>
                  <a:tr h="335280">
                    <a:tc>
                      <a:txBody>
                        <a:bodyPr/>
                        <a:lstStyle/>
                        <a:p>
                          <a:endParaRPr lang="zh-CN"/>
                        </a:p>
                      </a:txBody>
                      <a:tcPr>
                        <a:blipFill>
                          <a:blip r:embed="rId5"/>
                          <a:stretch>
                            <a:fillRect l="-398" t="-298214" r="-56574" b="-298214"/>
                          </a:stretch>
                        </a:blipFill>
                      </a:tcPr>
                    </a:tc>
                    <a:tc>
                      <a:txBody>
                        <a:bodyPr/>
                        <a:lstStyle/>
                        <a:p>
                          <a:endParaRPr lang="zh-CN"/>
                        </a:p>
                      </a:txBody>
                      <a:tcPr>
                        <a:blipFill>
                          <a:blip r:embed="rId5"/>
                          <a:stretch>
                            <a:fillRect l="-180000" t="-298214" r="-1429" b="-298214"/>
                          </a:stretch>
                        </a:blipFill>
                      </a:tcPr>
                    </a:tc>
                    <a:extLst>
                      <a:ext uri="{0D108BD9-81ED-4DB2-BD59-A6C34878D82A}">
                        <a16:rowId xmlns:a16="http://schemas.microsoft.com/office/drawing/2014/main" val="143752767"/>
                      </a:ext>
                    </a:extLst>
                  </a:tr>
                  <a:tr h="335280">
                    <a:tc>
                      <a:txBody>
                        <a:bodyPr/>
                        <a:lstStyle/>
                        <a:p>
                          <a:endParaRPr lang="zh-CN"/>
                        </a:p>
                      </a:txBody>
                      <a:tcPr>
                        <a:blipFill>
                          <a:blip r:embed="rId5"/>
                          <a:stretch>
                            <a:fillRect l="-398" t="-405455" r="-56574" b="-203636"/>
                          </a:stretch>
                        </a:blipFill>
                      </a:tcPr>
                    </a:tc>
                    <a:tc>
                      <a:txBody>
                        <a:bodyPr/>
                        <a:lstStyle/>
                        <a:p>
                          <a:endParaRPr lang="zh-CN"/>
                        </a:p>
                      </a:txBody>
                      <a:tcPr>
                        <a:blipFill>
                          <a:blip r:embed="rId5"/>
                          <a:stretch>
                            <a:fillRect l="-180000" t="-405455" r="-1429" b="-203636"/>
                          </a:stretch>
                        </a:blipFill>
                      </a:tcPr>
                    </a:tc>
                    <a:extLst>
                      <a:ext uri="{0D108BD9-81ED-4DB2-BD59-A6C34878D82A}">
                        <a16:rowId xmlns:a16="http://schemas.microsoft.com/office/drawing/2014/main" val="482258705"/>
                      </a:ext>
                    </a:extLst>
                  </a:tr>
                  <a:tr h="335280">
                    <a:tc>
                      <a:txBody>
                        <a:bodyPr/>
                        <a:lstStyle/>
                        <a:p>
                          <a:endParaRPr lang="zh-CN"/>
                        </a:p>
                      </a:txBody>
                      <a:tcPr>
                        <a:blipFill>
                          <a:blip r:embed="rId5"/>
                          <a:stretch>
                            <a:fillRect l="-398" t="-505455" r="-56574" b="-103636"/>
                          </a:stretch>
                        </a:blipFill>
                      </a:tcPr>
                    </a:tc>
                    <a:tc>
                      <a:txBody>
                        <a:bodyPr/>
                        <a:lstStyle/>
                        <a:p>
                          <a:endParaRPr lang="zh-CN"/>
                        </a:p>
                      </a:txBody>
                      <a:tcPr>
                        <a:blipFill>
                          <a:blip r:embed="rId5"/>
                          <a:stretch>
                            <a:fillRect l="-180000" t="-505455" r="-1429" b="-103636"/>
                          </a:stretch>
                        </a:blipFill>
                      </a:tcPr>
                    </a:tc>
                    <a:extLst>
                      <a:ext uri="{0D108BD9-81ED-4DB2-BD59-A6C34878D82A}">
                        <a16:rowId xmlns:a16="http://schemas.microsoft.com/office/drawing/2014/main" val="2043160203"/>
                      </a:ext>
                    </a:extLst>
                  </a:tr>
                  <a:tr h="335280">
                    <a:tc>
                      <a:txBody>
                        <a:bodyPr/>
                        <a:lstStyle/>
                        <a:p>
                          <a:endParaRPr lang="zh-CN"/>
                        </a:p>
                      </a:txBody>
                      <a:tcPr>
                        <a:blipFill>
                          <a:blip r:embed="rId5"/>
                          <a:stretch>
                            <a:fillRect l="-398" t="-605455" r="-56574" b="-3636"/>
                          </a:stretch>
                        </a:blipFill>
                      </a:tcPr>
                    </a:tc>
                    <a:tc>
                      <a:txBody>
                        <a:bodyPr/>
                        <a:lstStyle/>
                        <a:p>
                          <a:endParaRPr lang="zh-CN"/>
                        </a:p>
                      </a:txBody>
                      <a:tcPr>
                        <a:blipFill>
                          <a:blip r:embed="rId5"/>
                          <a:stretch>
                            <a:fillRect l="-180000" t="-605455" r="-1429" b="-3636"/>
                          </a:stretch>
                        </a:blipFill>
                      </a:tcPr>
                    </a:tc>
                    <a:extLst>
                      <a:ext uri="{0D108BD9-81ED-4DB2-BD59-A6C34878D82A}">
                        <a16:rowId xmlns:a16="http://schemas.microsoft.com/office/drawing/2014/main" val="197454908"/>
                      </a:ext>
                    </a:extLst>
                  </a:tr>
                </a:tbl>
              </a:graphicData>
            </a:graphic>
          </p:graphicFrame>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222AB89-6FC8-DCCA-2BA7-0B840E3C2802}"/>
                  </a:ext>
                </a:extLst>
              </p:cNvPr>
              <p:cNvSpPr txBox="1"/>
              <p:nvPr/>
            </p:nvSpPr>
            <p:spPr>
              <a:xfrm>
                <a:off x="8825021" y="3810376"/>
                <a:ext cx="3248025" cy="2308324"/>
              </a:xfrm>
              <a:prstGeom prst="rect">
                <a:avLst/>
              </a:prstGeom>
              <a:noFill/>
            </p:spPr>
            <p:txBody>
              <a:bodyPr wrap="square" rtlCol="0">
                <a:spAutoFit/>
              </a:bodyPr>
              <a:lstStyle/>
              <a:p>
                <a:r>
                  <a:rPr lang="en-US" altLang="zh-CN" dirty="0"/>
                  <a:t>Alice input:</a:t>
                </a:r>
              </a:p>
              <a:p>
                <a:r>
                  <a:rPr lang="en-US" altLang="zh-CN" dirty="0"/>
                  <a:t> </a:t>
                </a:r>
                <a14:m>
                  <m:oMath xmlns:m="http://schemas.openxmlformats.org/officeDocument/2006/math">
                    <m:r>
                      <a:rPr lang="en-US" altLang="zh-CN" b="0" i="1" smtClean="0">
                        <a:solidFill>
                          <a:srgbClr val="9A0000"/>
                        </a:solidFill>
                        <a:latin typeface="Cambria Math" panose="02040503050406030204" pitchFamily="18" charset="0"/>
                      </a:rPr>
                      <m:t>1001</m:t>
                    </m:r>
                  </m:oMath>
                </a14:m>
                <a:endParaRPr lang="en-US" altLang="zh-CN" dirty="0"/>
              </a:p>
              <a:p>
                <a:r>
                  <a:rPr lang="en-US" altLang="zh-CN" dirty="0"/>
                  <a:t>Bob input:</a:t>
                </a:r>
              </a:p>
              <a:p>
                <a:r>
                  <a:rPr lang="en-US" altLang="zh-CN" dirty="0"/>
                  <a:t> </a:t>
                </a:r>
                <a14:m>
                  <m:oMath xmlns:m="http://schemas.openxmlformats.org/officeDocument/2006/math">
                    <m:r>
                      <a:rPr lang="en-US" altLang="zh-CN" b="0" i="1" smtClean="0">
                        <a:solidFill>
                          <a:srgbClr val="005DA2"/>
                        </a:solidFill>
                        <a:latin typeface="Cambria Math" panose="02040503050406030204" pitchFamily="18" charset="0"/>
                      </a:rPr>
                      <m:t>1101</m:t>
                    </m:r>
                  </m:oMath>
                </a14:m>
                <a:endParaRPr lang="en-US" altLang="zh-CN" dirty="0"/>
              </a:p>
              <a:p>
                <a:r>
                  <a:rPr lang="en-US" altLang="zh-CN" dirty="0"/>
                  <a:t>Circuit:</a:t>
                </a:r>
                <a14:m>
                  <m:oMath xmlns:m="http://schemas.openxmlformats.org/officeDocument/2006/math">
                    <m:r>
                      <a:rPr lang="en-US" altLang="zh-CN" b="0" i="1" smtClean="0">
                        <a:latin typeface="Cambria Math" panose="02040503050406030204" pitchFamily="18" charset="0"/>
                      </a:rPr>
                      <m:t>𝐺𝑎𝑡𝑒</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0110,1010,0101,1000</m:t>
                        </m:r>
                      </m:e>
                    </m:d>
                    <m:r>
                      <a:rPr lang="en-US" altLang="zh-CN" b="0" i="1" smtClean="0">
                        <a:latin typeface="Cambria Math" panose="02040503050406030204" pitchFamily="18" charset="0"/>
                      </a:rPr>
                      <m:t>)</m:t>
                    </m:r>
                  </m:oMath>
                </a14:m>
                <a:endParaRPr lang="en-US" altLang="zh-CN" dirty="0"/>
              </a:p>
              <a:p>
                <a:r>
                  <a:rPr lang="en-US" altLang="zh-CN" dirty="0"/>
                  <a:t>Final output:</a:t>
                </a:r>
              </a:p>
              <a:p>
                <a:r>
                  <a:rPr lang="en-US" altLang="zh-CN" dirty="0"/>
                  <a:t> </a:t>
                </a:r>
                <a14:m>
                  <m:oMath xmlns:m="http://schemas.openxmlformats.org/officeDocument/2006/math">
                    <m:r>
                      <a:rPr lang="en-US" altLang="zh-CN" b="0" i="1" smtClean="0">
                        <a:solidFill>
                          <a:schemeClr val="accent6">
                            <a:lumMod val="50000"/>
                          </a:schemeClr>
                        </a:solidFill>
                        <a:latin typeface="Cambria Math" panose="02040503050406030204" pitchFamily="18" charset="0"/>
                      </a:rPr>
                      <m:t>1110</m:t>
                    </m:r>
                  </m:oMath>
                </a14:m>
                <a:endParaRPr lang="zh-CN" altLang="en-US" dirty="0"/>
              </a:p>
            </p:txBody>
          </p:sp>
        </mc:Choice>
        <mc:Fallback xmlns="">
          <p:sp>
            <p:nvSpPr>
              <p:cNvPr id="7" name="文本框 6">
                <a:extLst>
                  <a:ext uri="{FF2B5EF4-FFF2-40B4-BE49-F238E27FC236}">
                    <a16:creationId xmlns:a16="http://schemas.microsoft.com/office/drawing/2014/main" id="{E222AB89-6FC8-DCCA-2BA7-0B840E3C2802}"/>
                  </a:ext>
                </a:extLst>
              </p:cNvPr>
              <p:cNvSpPr txBox="1">
                <a:spLocks noRot="1" noChangeAspect="1" noMove="1" noResize="1" noEditPoints="1" noAdjustHandles="1" noChangeArrowheads="1" noChangeShapeType="1" noTextEdit="1"/>
              </p:cNvSpPr>
              <p:nvPr/>
            </p:nvSpPr>
            <p:spPr>
              <a:xfrm>
                <a:off x="8825021" y="3810376"/>
                <a:ext cx="3248025" cy="2308324"/>
              </a:xfrm>
              <a:prstGeom prst="rect">
                <a:avLst/>
              </a:prstGeom>
              <a:blipFill>
                <a:blip r:embed="rId6"/>
                <a:stretch>
                  <a:fillRect l="-1692" t="-1319"/>
                </a:stretch>
              </a:blipFill>
            </p:spPr>
            <p:txBody>
              <a:bodyPr/>
              <a:lstStyle/>
              <a:p>
                <a:r>
                  <a:rPr lang="zh-CN" altLang="en-US">
                    <a:noFill/>
                  </a:rPr>
                  <a:t> </a:t>
                </a:r>
              </a:p>
            </p:txBody>
          </p:sp>
        </mc:Fallback>
      </mc:AlternateContent>
      <p:pic>
        <p:nvPicPr>
          <p:cNvPr id="8" name="图形 7" descr="穿高领毛衣戴眼镜的男人">
            <a:extLst>
              <a:ext uri="{FF2B5EF4-FFF2-40B4-BE49-F238E27FC236}">
                <a16:creationId xmlns:a16="http://schemas.microsoft.com/office/drawing/2014/main" id="{BA8C1111-AEBB-3277-FF33-8106D0FCCB3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9882554" y="1825625"/>
            <a:ext cx="1471246" cy="1830423"/>
          </a:xfrm>
          <a:prstGeom prst="rect">
            <a:avLst/>
          </a:prstGeom>
        </p:spPr>
      </p:pic>
      <p:sp>
        <p:nvSpPr>
          <p:cNvPr id="9" name="文本框 8">
            <a:extLst>
              <a:ext uri="{FF2B5EF4-FFF2-40B4-BE49-F238E27FC236}">
                <a16:creationId xmlns:a16="http://schemas.microsoft.com/office/drawing/2014/main" id="{2AD36F05-8215-EAB8-C71D-6E753D464EE9}"/>
              </a:ext>
            </a:extLst>
          </p:cNvPr>
          <p:cNvSpPr txBox="1"/>
          <p:nvPr/>
        </p:nvSpPr>
        <p:spPr>
          <a:xfrm>
            <a:off x="10328674" y="2933417"/>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p:sp>
        <p:nvSpPr>
          <p:cNvPr id="10" name="文本框 9">
            <a:extLst>
              <a:ext uri="{FF2B5EF4-FFF2-40B4-BE49-F238E27FC236}">
                <a16:creationId xmlns:a16="http://schemas.microsoft.com/office/drawing/2014/main" id="{1116FCF7-22EF-B410-763D-45871A1F53DC}"/>
              </a:ext>
            </a:extLst>
          </p:cNvPr>
          <p:cNvSpPr txBox="1"/>
          <p:nvPr/>
        </p:nvSpPr>
        <p:spPr>
          <a:xfrm>
            <a:off x="5278570" y="1734868"/>
            <a:ext cx="4603984" cy="707886"/>
          </a:xfrm>
          <a:prstGeom prst="rect">
            <a:avLst/>
          </a:prstGeom>
          <a:noFill/>
        </p:spPr>
        <p:txBody>
          <a:bodyPr wrap="square" rtlCol="0">
            <a:spAutoFit/>
          </a:bodyPr>
          <a:lstStyle/>
          <a:p>
            <a:r>
              <a:rPr lang="en-US" altLang="zh-CN" sz="2000" dirty="0"/>
              <a:t>4. Bob </a:t>
            </a:r>
            <a:r>
              <a:rPr lang="en-US" altLang="zh-CN" sz="2000" b="1" dirty="0"/>
              <a:t>evaluate</a:t>
            </a:r>
            <a:r>
              <a:rPr lang="en-US" altLang="zh-CN" sz="2000" dirty="0"/>
              <a:t> the circuit, and send the </a:t>
            </a:r>
            <a:r>
              <a:rPr lang="en-US" altLang="zh-CN" sz="2000" b="1" dirty="0"/>
              <a:t>final output</a:t>
            </a:r>
            <a:r>
              <a:rPr lang="en-US" altLang="zh-CN" sz="2000" dirty="0"/>
              <a:t> to Alice</a:t>
            </a:r>
            <a:endParaRPr lang="zh-CN" altLang="en-US" sz="2000"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1C64460-1460-4A1E-E5E6-F7FA7F5E38DE}"/>
                  </a:ext>
                </a:extLst>
              </p:cNvPr>
              <p:cNvSpPr txBox="1"/>
              <p:nvPr/>
            </p:nvSpPr>
            <p:spPr>
              <a:xfrm>
                <a:off x="5429250" y="2933417"/>
                <a:ext cx="1420582" cy="646331"/>
              </a:xfrm>
              <a:prstGeom prst="rect">
                <a:avLst/>
              </a:prstGeom>
              <a:noFill/>
            </p:spPr>
            <p:txBody>
              <a:bodyPr wrap="none" rtlCol="0">
                <a:spAutoFit/>
              </a:bodyPr>
              <a:lstStyle/>
              <a:p>
                <a:r>
                  <a:rPr lang="en-US" altLang="zh-CN" dirty="0"/>
                  <a:t>Final output:</a:t>
                </a:r>
              </a:p>
              <a:p>
                <a:r>
                  <a:rPr lang="en-US" altLang="zh-CN" dirty="0"/>
                  <a:t> </a:t>
                </a:r>
                <a14:m>
                  <m:oMath xmlns:m="http://schemas.openxmlformats.org/officeDocument/2006/math">
                    <m:r>
                      <a:rPr lang="en-US" altLang="zh-CN" b="0" i="1" smtClean="0">
                        <a:solidFill>
                          <a:schemeClr val="accent6">
                            <a:lumMod val="50000"/>
                          </a:schemeClr>
                        </a:solidFill>
                        <a:latin typeface="Cambria Math" panose="02040503050406030204" pitchFamily="18" charset="0"/>
                      </a:rPr>
                      <m:t>1110</m:t>
                    </m:r>
                  </m:oMath>
                </a14:m>
                <a:endParaRPr lang="zh-CN" altLang="en-US" dirty="0"/>
              </a:p>
            </p:txBody>
          </p:sp>
        </mc:Choice>
        <mc:Fallback xmlns="">
          <p:sp>
            <p:nvSpPr>
              <p:cNvPr id="11" name="文本框 10">
                <a:extLst>
                  <a:ext uri="{FF2B5EF4-FFF2-40B4-BE49-F238E27FC236}">
                    <a16:creationId xmlns:a16="http://schemas.microsoft.com/office/drawing/2014/main" id="{91C64460-1460-4A1E-E5E6-F7FA7F5E38DE}"/>
                  </a:ext>
                </a:extLst>
              </p:cNvPr>
              <p:cNvSpPr txBox="1">
                <a:spLocks noRot="1" noChangeAspect="1" noMove="1" noResize="1" noEditPoints="1" noAdjustHandles="1" noChangeArrowheads="1" noChangeShapeType="1" noTextEdit="1"/>
              </p:cNvSpPr>
              <p:nvPr/>
            </p:nvSpPr>
            <p:spPr>
              <a:xfrm>
                <a:off x="5429250" y="2933417"/>
                <a:ext cx="1420582" cy="646331"/>
              </a:xfrm>
              <a:prstGeom prst="rect">
                <a:avLst/>
              </a:prstGeom>
              <a:blipFill>
                <a:blip r:embed="rId9"/>
                <a:stretch>
                  <a:fillRect l="-3863" t="-4717" r="-3004"/>
                </a:stretch>
              </a:blipFill>
            </p:spPr>
            <p:txBody>
              <a:bodyPr/>
              <a:lstStyle/>
              <a:p>
                <a:r>
                  <a:rPr lang="zh-CN" altLang="en-US">
                    <a:noFill/>
                  </a:rPr>
                  <a:t> </a:t>
                </a:r>
              </a:p>
            </p:txBody>
          </p:sp>
        </mc:Fallback>
      </mc:AlternateContent>
      <p:sp>
        <p:nvSpPr>
          <p:cNvPr id="14" name="箭头: 右 13">
            <a:extLst>
              <a:ext uri="{FF2B5EF4-FFF2-40B4-BE49-F238E27FC236}">
                <a16:creationId xmlns:a16="http://schemas.microsoft.com/office/drawing/2014/main" id="{019BEFDD-29C8-6E17-55B0-6EF47D357D14}"/>
              </a:ext>
            </a:extLst>
          </p:cNvPr>
          <p:cNvSpPr/>
          <p:nvPr/>
        </p:nvSpPr>
        <p:spPr>
          <a:xfrm flipH="1" flipV="1">
            <a:off x="3498459" y="2977770"/>
            <a:ext cx="1630862" cy="55762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3051B7C-226A-90BE-8E94-A100CE8A36EA}"/>
                  </a:ext>
                </a:extLst>
              </p:cNvPr>
              <p:cNvSpPr txBox="1"/>
              <p:nvPr/>
            </p:nvSpPr>
            <p:spPr>
              <a:xfrm>
                <a:off x="2374014" y="2938818"/>
                <a:ext cx="1420582" cy="646331"/>
              </a:xfrm>
              <a:prstGeom prst="rect">
                <a:avLst/>
              </a:prstGeom>
              <a:noFill/>
            </p:spPr>
            <p:txBody>
              <a:bodyPr wrap="none" rtlCol="0">
                <a:spAutoFit/>
              </a:bodyPr>
              <a:lstStyle/>
              <a:p>
                <a:r>
                  <a:rPr lang="en-US" altLang="zh-CN" dirty="0"/>
                  <a:t>Final output:</a:t>
                </a:r>
              </a:p>
              <a:p>
                <a:r>
                  <a:rPr lang="en-US" altLang="zh-CN" dirty="0"/>
                  <a:t> </a:t>
                </a:r>
                <a14:m>
                  <m:oMath xmlns:m="http://schemas.openxmlformats.org/officeDocument/2006/math">
                    <m:r>
                      <a:rPr lang="en-US" altLang="zh-CN" b="0" i="1" smtClean="0">
                        <a:solidFill>
                          <a:schemeClr val="accent6">
                            <a:lumMod val="50000"/>
                          </a:schemeClr>
                        </a:solidFill>
                        <a:latin typeface="Cambria Math" panose="02040503050406030204" pitchFamily="18" charset="0"/>
                      </a:rPr>
                      <m:t>1110</m:t>
                    </m:r>
                  </m:oMath>
                </a14:m>
                <a:endParaRPr lang="zh-CN" altLang="en-US" dirty="0"/>
              </a:p>
            </p:txBody>
          </p:sp>
        </mc:Choice>
        <mc:Fallback xmlns="">
          <p:sp>
            <p:nvSpPr>
              <p:cNvPr id="15" name="文本框 14">
                <a:extLst>
                  <a:ext uri="{FF2B5EF4-FFF2-40B4-BE49-F238E27FC236}">
                    <a16:creationId xmlns:a16="http://schemas.microsoft.com/office/drawing/2014/main" id="{73051B7C-226A-90BE-8E94-A100CE8A36EA}"/>
                  </a:ext>
                </a:extLst>
              </p:cNvPr>
              <p:cNvSpPr txBox="1">
                <a:spLocks noRot="1" noChangeAspect="1" noMove="1" noResize="1" noEditPoints="1" noAdjustHandles="1" noChangeArrowheads="1" noChangeShapeType="1" noTextEdit="1"/>
              </p:cNvSpPr>
              <p:nvPr/>
            </p:nvSpPr>
            <p:spPr>
              <a:xfrm>
                <a:off x="2374014" y="2938818"/>
                <a:ext cx="1420582" cy="646331"/>
              </a:xfrm>
              <a:prstGeom prst="rect">
                <a:avLst/>
              </a:prstGeom>
              <a:blipFill>
                <a:blip r:embed="rId10"/>
                <a:stretch>
                  <a:fillRect l="-3433" t="-4717" r="-34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977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0"/>
                            </p:stCondLst>
                            <p:childTnLst>
                              <p:par>
                                <p:cTn id="12" presetID="35" presetClass="path" presetSubtype="0" accel="50000" decel="50000" fill="hold" grpId="1" nodeType="afterEffect">
                                  <p:stCondLst>
                                    <p:cond delay="0"/>
                                  </p:stCondLst>
                                  <p:childTnLst>
                                    <p:animMotion origin="layout" path="M 0 0 L -0.25 0 E" pathEditMode="relative" ptsTypes="">
                                      <p:cBhvr>
                                        <p:cTn id="13" dur="2000" fill="hold"/>
                                        <p:tgtEl>
                                          <p:spTgt spid="11"/>
                                        </p:tgtEl>
                                        <p:attrNameLst>
                                          <p:attrName>ppt_x</p:attrName>
                                          <p:attrName>ppt_y</p:attrName>
                                        </p:attrNameLst>
                                      </p:cBhvr>
                                    </p:animMotion>
                                  </p:childTnLst>
                                </p:cTn>
                              </p:par>
                              <p:par>
                                <p:cTn id="14" presetID="10" presetClass="exit" presetSubtype="0" fill="hold" grpId="1" nodeType="withEffect">
                                  <p:stCondLst>
                                    <p:cond delay="0"/>
                                  </p:stCondLst>
                                  <p:childTnLst>
                                    <p:animEffect transition="out" filter="fade">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4" grpId="0" animBg="1"/>
      <p:bldP spid="14"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444B-B489-E350-366F-1B054F681EF9}"/>
              </a:ext>
            </a:extLst>
          </p:cNvPr>
          <p:cNvSpPr>
            <a:spLocks noGrp="1"/>
          </p:cNvSpPr>
          <p:nvPr>
            <p:ph type="title"/>
          </p:nvPr>
        </p:nvSpPr>
        <p:spPr/>
        <p:txBody>
          <a:bodyPr/>
          <a:lstStyle/>
          <a:p>
            <a:r>
              <a:rPr lang="en-US" altLang="zh-CN" dirty="0"/>
              <a:t>Garbled Circuit (GC)</a:t>
            </a:r>
            <a:endParaRPr lang="zh-CN" altLang="en-US" dirty="0"/>
          </a:p>
        </p:txBody>
      </p:sp>
      <p:pic>
        <p:nvPicPr>
          <p:cNvPr id="4" name="图形 3" descr="拿着笔记本电脑的女人">
            <a:extLst>
              <a:ext uri="{FF2B5EF4-FFF2-40B4-BE49-F238E27FC236}">
                <a16:creationId xmlns:a16="http://schemas.microsoft.com/office/drawing/2014/main" id="{73E46A3C-05B8-E6C2-56C1-C7233159FA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246" y="1825625"/>
            <a:ext cx="1901172" cy="1931672"/>
          </a:xfrm>
          <a:prstGeom prst="rect">
            <a:avLst/>
          </a:prstGeom>
        </p:spPr>
      </p:pic>
      <p:sp>
        <p:nvSpPr>
          <p:cNvPr id="5" name="文本框 4">
            <a:extLst>
              <a:ext uri="{FF2B5EF4-FFF2-40B4-BE49-F238E27FC236}">
                <a16:creationId xmlns:a16="http://schemas.microsoft.com/office/drawing/2014/main" id="{A0797F9E-114E-BA03-0CB0-EEF8DEAC7B6D}"/>
              </a:ext>
            </a:extLst>
          </p:cNvPr>
          <p:cNvSpPr txBox="1"/>
          <p:nvPr/>
        </p:nvSpPr>
        <p:spPr>
          <a:xfrm>
            <a:off x="1685099" y="2827247"/>
            <a:ext cx="633507" cy="338554"/>
          </a:xfrm>
          <a:prstGeom prst="rect">
            <a:avLst/>
          </a:prstGeom>
          <a:noFill/>
        </p:spPr>
        <p:txBody>
          <a:bodyPr wrap="none" rtlCol="0">
            <a:spAutoFit/>
          </a:bodyPr>
          <a:lstStyle/>
          <a:p>
            <a:r>
              <a:rPr lang="en-US" altLang="zh-CN" sz="1600" b="1" dirty="0"/>
              <a:t>Alice</a:t>
            </a:r>
            <a:endParaRPr lang="zh-CN" altLang="en-US" sz="1600" b="1" dirty="0"/>
          </a:p>
        </p:txBody>
      </p:sp>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EDDCDA51-1AFE-AF7D-D6EA-10A88EF04150}"/>
                  </a:ext>
                </a:extLst>
              </p:cNvPr>
              <p:cNvGraphicFramePr>
                <a:graphicFrameLocks noGrp="1"/>
              </p:cNvGraphicFramePr>
              <p:nvPr/>
            </p:nvGraphicFramePr>
            <p:xfrm>
              <a:off x="597125" y="4020402"/>
              <a:ext cx="2376677" cy="2346960"/>
            </p:xfrm>
            <a:graphic>
              <a:graphicData uri="http://schemas.openxmlformats.org/drawingml/2006/table">
                <a:tbl>
                  <a:tblPr firstRow="1" bandRow="1">
                    <a:tableStyleId>{5940675A-B579-460E-94D1-54222C63F5DA}</a:tableStyleId>
                  </a:tblPr>
                  <a:tblGrid>
                    <a:gridCol w="1523349">
                      <a:extLst>
                        <a:ext uri="{9D8B030D-6E8A-4147-A177-3AD203B41FA5}">
                          <a16:colId xmlns:a16="http://schemas.microsoft.com/office/drawing/2014/main" val="222889851"/>
                        </a:ext>
                      </a:extLst>
                    </a:gridCol>
                    <a:gridCol w="853328">
                      <a:extLst>
                        <a:ext uri="{9D8B030D-6E8A-4147-A177-3AD203B41FA5}">
                          <a16:colId xmlns:a16="http://schemas.microsoft.com/office/drawing/2014/main" val="2584606198"/>
                        </a:ext>
                      </a:extLst>
                    </a:gridCol>
                  </a:tblGrid>
                  <a:tr h="261144">
                    <a:tc>
                      <a:txBody>
                        <a:bodyPr/>
                        <a:lstStyle/>
                        <a:p>
                          <a:r>
                            <a:rPr lang="en-US" altLang="zh-CN" sz="1600" dirty="0">
                              <a:solidFill>
                                <a:schemeClr val="bg1"/>
                              </a:solidFill>
                            </a:rPr>
                            <a:t>Inputs/outputs</a:t>
                          </a:r>
                          <a:endParaRPr lang="zh-CN" altLang="en-US" sz="1600" dirty="0">
                            <a:solidFill>
                              <a:schemeClr val="bg1"/>
                            </a:solidFill>
                          </a:endParaRPr>
                        </a:p>
                      </a:txBody>
                      <a:tcPr>
                        <a:solidFill>
                          <a:schemeClr val="tx1"/>
                        </a:solidFill>
                      </a:tcPr>
                    </a:tc>
                    <a:tc>
                      <a:txBody>
                        <a:bodyPr/>
                        <a:lstStyle/>
                        <a:p>
                          <a:r>
                            <a:rPr lang="en-US" altLang="zh-CN" sz="1600" dirty="0">
                              <a:solidFill>
                                <a:schemeClr val="bg1"/>
                              </a:solidFill>
                            </a:rPr>
                            <a:t>keys</a:t>
                          </a:r>
                          <a:endParaRPr lang="zh-CN" altLang="en-US" sz="1600" dirty="0">
                            <a:solidFill>
                              <a:schemeClr val="bg1"/>
                            </a:solidFill>
                          </a:endParaRPr>
                        </a:p>
                      </a:txBody>
                      <a:tcPr>
                        <a:solidFill>
                          <a:schemeClr val="tx1"/>
                        </a:solidFill>
                      </a:tcPr>
                    </a:tc>
                    <a:extLst>
                      <a:ext uri="{0D108BD9-81ED-4DB2-BD59-A6C34878D82A}">
                        <a16:rowId xmlns:a16="http://schemas.microsoft.com/office/drawing/2014/main" val="3751723308"/>
                      </a:ext>
                    </a:extLst>
                  </a:tr>
                  <a:tr h="261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𝑥</m:t>
                                </m:r>
                                <m:r>
                                  <a:rPr lang="en-US" altLang="zh-CN" sz="1600" b="0" i="1" smtClean="0">
                                    <a:solidFill>
                                      <a:schemeClr val="tx1"/>
                                    </a:solidFill>
                                    <a:latin typeface="Cambria Math" panose="02040503050406030204" pitchFamily="18" charset="0"/>
                                  </a:rPr>
                                  <m:t>=0</m:t>
                                </m:r>
                              </m:oMath>
                            </m:oMathPara>
                          </a14:m>
                          <a:endParaRPr lang="en-US" altLang="zh-CN" sz="1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C00000"/>
                                    </a:solidFill>
                                    <a:latin typeface="Cambria Math" panose="02040503050406030204" pitchFamily="18" charset="0"/>
                                  </a:rPr>
                                  <m:t>1001</m:t>
                                </m:r>
                              </m:oMath>
                            </m:oMathPara>
                          </a14:m>
                          <a:endParaRPr lang="zh-CN" altLang="en-US" sz="1600" dirty="0">
                            <a:solidFill>
                              <a:srgbClr val="C00000"/>
                            </a:solidFill>
                          </a:endParaRPr>
                        </a:p>
                      </a:txBody>
                      <a:tcPr/>
                    </a:tc>
                    <a:extLst>
                      <a:ext uri="{0D108BD9-81ED-4DB2-BD59-A6C34878D82A}">
                        <a16:rowId xmlns:a16="http://schemas.microsoft.com/office/drawing/2014/main" val="1379378846"/>
                      </a:ext>
                    </a:extLst>
                  </a:tr>
                  <a:tr h="261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𝑥</m:t>
                                </m:r>
                                <m:r>
                                  <a:rPr lang="en-US" altLang="zh-CN" sz="1600" b="0" i="1" smtClean="0">
                                    <a:solidFill>
                                      <a:schemeClr val="tx1"/>
                                    </a:solidFill>
                                    <a:latin typeface="Cambria Math" panose="02040503050406030204" pitchFamily="18" charset="0"/>
                                  </a:rPr>
                                  <m:t>=1</m:t>
                                </m:r>
                              </m:oMath>
                            </m:oMathPara>
                          </a14:m>
                          <a:endParaRPr lang="zh-CN" altLang="en-US"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kern="1200" smtClean="0">
                                    <a:solidFill>
                                      <a:srgbClr val="FF8B8B"/>
                                    </a:solidFill>
                                    <a:latin typeface="Cambria Math" panose="02040503050406030204" pitchFamily="18" charset="0"/>
                                    <a:ea typeface="+mn-ea"/>
                                    <a:cs typeface="+mn-cs"/>
                                  </a:rPr>
                                  <m:t>1010</m:t>
                                </m:r>
                              </m:oMath>
                            </m:oMathPara>
                          </a14:m>
                          <a:endParaRPr lang="zh-CN" altLang="en-US" sz="1600" b="0" i="1" kern="1200" dirty="0">
                            <a:solidFill>
                              <a:srgbClr val="C00000"/>
                            </a:solidFill>
                            <a:latin typeface="Cambria Math" panose="02040503050406030204" pitchFamily="18" charset="0"/>
                            <a:ea typeface="+mn-ea"/>
                            <a:cs typeface="+mn-cs"/>
                          </a:endParaRPr>
                        </a:p>
                      </a:txBody>
                      <a:tcPr/>
                    </a:tc>
                    <a:extLst>
                      <a:ext uri="{0D108BD9-81ED-4DB2-BD59-A6C34878D82A}">
                        <a16:rowId xmlns:a16="http://schemas.microsoft.com/office/drawing/2014/main" val="4273436416"/>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=0</m:t>
                                </m:r>
                              </m:oMath>
                            </m:oMathPara>
                          </a14:m>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33CAFF"/>
                                    </a:solidFill>
                                    <a:latin typeface="Cambria Math" panose="02040503050406030204" pitchFamily="18" charset="0"/>
                                  </a:rPr>
                                  <m:t>0001</m:t>
                                </m:r>
                              </m:oMath>
                            </m:oMathPara>
                          </a14:m>
                          <a:endParaRPr lang="zh-CN" altLang="en-US" sz="1600" dirty="0">
                            <a:solidFill>
                              <a:srgbClr val="0070C0"/>
                            </a:solidFill>
                          </a:endParaRPr>
                        </a:p>
                      </a:txBody>
                      <a:tcPr/>
                    </a:tc>
                    <a:extLst>
                      <a:ext uri="{0D108BD9-81ED-4DB2-BD59-A6C34878D82A}">
                        <a16:rowId xmlns:a16="http://schemas.microsoft.com/office/drawing/2014/main" val="143752767"/>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=1</m:t>
                                </m:r>
                              </m:oMath>
                            </m:oMathPara>
                          </a14:m>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rgbClr val="005DA2"/>
                                    </a:solidFill>
                                    <a:latin typeface="Cambria Math" panose="02040503050406030204" pitchFamily="18" charset="0"/>
                                  </a:rPr>
                                  <m:t>1101</m:t>
                                </m:r>
                              </m:oMath>
                            </m:oMathPara>
                          </a14:m>
                          <a:endParaRPr lang="zh-CN" altLang="en-US" sz="1600" dirty="0">
                            <a:solidFill>
                              <a:srgbClr val="0070C0"/>
                            </a:solidFill>
                          </a:endParaRPr>
                        </a:p>
                      </a:txBody>
                      <a:tcPr/>
                    </a:tc>
                    <a:extLst>
                      <a:ext uri="{0D108BD9-81ED-4DB2-BD59-A6C34878D82A}">
                        <a16:rowId xmlns:a16="http://schemas.microsoft.com/office/drawing/2014/main" val="482258705"/>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𝑧</m:t>
                                </m:r>
                                <m:r>
                                  <a:rPr lang="en-US" altLang="zh-CN" sz="1600" b="0" i="1" smtClean="0">
                                    <a:latin typeface="Cambria Math" panose="02040503050406030204" pitchFamily="18" charset="0"/>
                                  </a:rPr>
                                  <m:t>=0</m:t>
                                </m:r>
                              </m:oMath>
                            </m:oMathPara>
                          </a14:m>
                          <a:endParaRPr lang="zh-CN" alt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accent6">
                                        <a:lumMod val="50000"/>
                                      </a:schemeClr>
                                    </a:solidFill>
                                    <a:latin typeface="Cambria Math" panose="02040503050406030204" pitchFamily="18" charset="0"/>
                                    <a:ea typeface="Cambria Math" panose="02040503050406030204" pitchFamily="18" charset="0"/>
                                  </a:rPr>
                                  <m:t>1110</m:t>
                                </m:r>
                              </m:oMath>
                            </m:oMathPara>
                          </a14:m>
                          <a:endParaRPr lang="zh-CN" altLang="en-US" sz="1600" dirty="0"/>
                        </a:p>
                      </a:txBody>
                      <a:tcPr/>
                    </a:tc>
                    <a:extLst>
                      <a:ext uri="{0D108BD9-81ED-4DB2-BD59-A6C34878D82A}">
                        <a16:rowId xmlns:a16="http://schemas.microsoft.com/office/drawing/2014/main" val="2043160203"/>
                      </a:ext>
                    </a:extLst>
                  </a:tr>
                  <a:tr h="261144">
                    <a:tc>
                      <a:txBody>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𝑧</m:t>
                                </m:r>
                                <m:r>
                                  <a:rPr lang="en-US" altLang="zh-CN" sz="1600" b="0" i="1" smtClean="0">
                                    <a:latin typeface="Cambria Math" panose="02040503050406030204" pitchFamily="18" charset="0"/>
                                  </a:rPr>
                                  <m:t>=1</m:t>
                                </m:r>
                              </m:oMath>
                            </m:oMathPara>
                          </a14:m>
                          <a:endParaRPr lang="zh-CN" alt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accent6">
                                        <a:lumMod val="60000"/>
                                        <a:lumOff val="40000"/>
                                      </a:schemeClr>
                                    </a:solidFill>
                                    <a:latin typeface="Cambria Math" panose="02040503050406030204" pitchFamily="18" charset="0"/>
                                    <a:ea typeface="Cambria Math" panose="02040503050406030204" pitchFamily="18" charset="0"/>
                                  </a:rPr>
                                  <m:t>1111</m:t>
                                </m:r>
                              </m:oMath>
                            </m:oMathPara>
                          </a14:m>
                          <a:endParaRPr lang="zh-CN" altLang="en-US" sz="1600" dirty="0"/>
                        </a:p>
                      </a:txBody>
                      <a:tcPr/>
                    </a:tc>
                    <a:extLst>
                      <a:ext uri="{0D108BD9-81ED-4DB2-BD59-A6C34878D82A}">
                        <a16:rowId xmlns:a16="http://schemas.microsoft.com/office/drawing/2014/main" val="197454908"/>
                      </a:ext>
                    </a:extLst>
                  </a:tr>
                </a:tbl>
              </a:graphicData>
            </a:graphic>
          </p:graphicFrame>
        </mc:Choice>
        <mc:Fallback xmlns="">
          <p:graphicFrame>
            <p:nvGraphicFramePr>
              <p:cNvPr id="6" name="表格 5">
                <a:extLst>
                  <a:ext uri="{FF2B5EF4-FFF2-40B4-BE49-F238E27FC236}">
                    <a16:creationId xmlns:a16="http://schemas.microsoft.com/office/drawing/2014/main" id="{EDDCDA51-1AFE-AF7D-D6EA-10A88EF04150}"/>
                  </a:ext>
                </a:extLst>
              </p:cNvPr>
              <p:cNvGraphicFramePr>
                <a:graphicFrameLocks noGrp="1"/>
              </p:cNvGraphicFramePr>
              <p:nvPr/>
            </p:nvGraphicFramePr>
            <p:xfrm>
              <a:off x="597125" y="4020402"/>
              <a:ext cx="2376677" cy="2346960"/>
            </p:xfrm>
            <a:graphic>
              <a:graphicData uri="http://schemas.openxmlformats.org/drawingml/2006/table">
                <a:tbl>
                  <a:tblPr firstRow="1" bandRow="1">
                    <a:tableStyleId>{5940675A-B579-460E-94D1-54222C63F5DA}</a:tableStyleId>
                  </a:tblPr>
                  <a:tblGrid>
                    <a:gridCol w="1523349">
                      <a:extLst>
                        <a:ext uri="{9D8B030D-6E8A-4147-A177-3AD203B41FA5}">
                          <a16:colId xmlns:a16="http://schemas.microsoft.com/office/drawing/2014/main" val="222889851"/>
                        </a:ext>
                      </a:extLst>
                    </a:gridCol>
                    <a:gridCol w="853328">
                      <a:extLst>
                        <a:ext uri="{9D8B030D-6E8A-4147-A177-3AD203B41FA5}">
                          <a16:colId xmlns:a16="http://schemas.microsoft.com/office/drawing/2014/main" val="2584606198"/>
                        </a:ext>
                      </a:extLst>
                    </a:gridCol>
                  </a:tblGrid>
                  <a:tr h="335280">
                    <a:tc>
                      <a:txBody>
                        <a:bodyPr/>
                        <a:lstStyle/>
                        <a:p>
                          <a:r>
                            <a:rPr lang="en-US" altLang="zh-CN" sz="1600" dirty="0">
                              <a:solidFill>
                                <a:schemeClr val="bg1"/>
                              </a:solidFill>
                            </a:rPr>
                            <a:t>Inputs/outputs</a:t>
                          </a:r>
                          <a:endParaRPr lang="zh-CN" altLang="en-US" sz="1600" dirty="0">
                            <a:solidFill>
                              <a:schemeClr val="bg1"/>
                            </a:solidFill>
                          </a:endParaRPr>
                        </a:p>
                      </a:txBody>
                      <a:tcPr>
                        <a:solidFill>
                          <a:schemeClr val="tx1"/>
                        </a:solidFill>
                      </a:tcPr>
                    </a:tc>
                    <a:tc>
                      <a:txBody>
                        <a:bodyPr/>
                        <a:lstStyle/>
                        <a:p>
                          <a:r>
                            <a:rPr lang="en-US" altLang="zh-CN" sz="1600" dirty="0">
                              <a:solidFill>
                                <a:schemeClr val="bg1"/>
                              </a:solidFill>
                            </a:rPr>
                            <a:t>keys</a:t>
                          </a:r>
                          <a:endParaRPr lang="zh-CN" altLang="en-US" sz="1600" dirty="0">
                            <a:solidFill>
                              <a:schemeClr val="bg1"/>
                            </a:solidFill>
                          </a:endParaRPr>
                        </a:p>
                      </a:txBody>
                      <a:tcPr>
                        <a:solidFill>
                          <a:schemeClr val="tx1"/>
                        </a:solidFill>
                      </a:tcPr>
                    </a:tc>
                    <a:extLst>
                      <a:ext uri="{0D108BD9-81ED-4DB2-BD59-A6C34878D82A}">
                        <a16:rowId xmlns:a16="http://schemas.microsoft.com/office/drawing/2014/main" val="3751723308"/>
                      </a:ext>
                    </a:extLst>
                  </a:tr>
                  <a:tr h="335280">
                    <a:tc>
                      <a:txBody>
                        <a:bodyPr/>
                        <a:lstStyle/>
                        <a:p>
                          <a:endParaRPr lang="zh-CN"/>
                        </a:p>
                      </a:txBody>
                      <a:tcPr>
                        <a:blipFill>
                          <a:blip r:embed="rId5"/>
                          <a:stretch>
                            <a:fillRect l="-398" t="-103636" r="-56574" b="-505455"/>
                          </a:stretch>
                        </a:blipFill>
                      </a:tcPr>
                    </a:tc>
                    <a:tc>
                      <a:txBody>
                        <a:bodyPr/>
                        <a:lstStyle/>
                        <a:p>
                          <a:endParaRPr lang="zh-CN"/>
                        </a:p>
                      </a:txBody>
                      <a:tcPr>
                        <a:blipFill>
                          <a:blip r:embed="rId5"/>
                          <a:stretch>
                            <a:fillRect l="-180000" t="-103636" r="-1429" b="-505455"/>
                          </a:stretch>
                        </a:blipFill>
                      </a:tcPr>
                    </a:tc>
                    <a:extLst>
                      <a:ext uri="{0D108BD9-81ED-4DB2-BD59-A6C34878D82A}">
                        <a16:rowId xmlns:a16="http://schemas.microsoft.com/office/drawing/2014/main" val="1379378846"/>
                      </a:ext>
                    </a:extLst>
                  </a:tr>
                  <a:tr h="335280">
                    <a:tc>
                      <a:txBody>
                        <a:bodyPr/>
                        <a:lstStyle/>
                        <a:p>
                          <a:endParaRPr lang="zh-CN"/>
                        </a:p>
                      </a:txBody>
                      <a:tcPr>
                        <a:blipFill>
                          <a:blip r:embed="rId5"/>
                          <a:stretch>
                            <a:fillRect l="-398" t="-203636" r="-56574" b="-405455"/>
                          </a:stretch>
                        </a:blipFill>
                      </a:tcPr>
                    </a:tc>
                    <a:tc>
                      <a:txBody>
                        <a:bodyPr/>
                        <a:lstStyle/>
                        <a:p>
                          <a:endParaRPr lang="zh-CN"/>
                        </a:p>
                      </a:txBody>
                      <a:tcPr>
                        <a:blipFill>
                          <a:blip r:embed="rId5"/>
                          <a:stretch>
                            <a:fillRect l="-180000" t="-203636" r="-1429" b="-405455"/>
                          </a:stretch>
                        </a:blipFill>
                      </a:tcPr>
                    </a:tc>
                    <a:extLst>
                      <a:ext uri="{0D108BD9-81ED-4DB2-BD59-A6C34878D82A}">
                        <a16:rowId xmlns:a16="http://schemas.microsoft.com/office/drawing/2014/main" val="4273436416"/>
                      </a:ext>
                    </a:extLst>
                  </a:tr>
                  <a:tr h="335280">
                    <a:tc>
                      <a:txBody>
                        <a:bodyPr/>
                        <a:lstStyle/>
                        <a:p>
                          <a:endParaRPr lang="zh-CN"/>
                        </a:p>
                      </a:txBody>
                      <a:tcPr>
                        <a:blipFill>
                          <a:blip r:embed="rId5"/>
                          <a:stretch>
                            <a:fillRect l="-398" t="-298214" r="-56574" b="-298214"/>
                          </a:stretch>
                        </a:blipFill>
                      </a:tcPr>
                    </a:tc>
                    <a:tc>
                      <a:txBody>
                        <a:bodyPr/>
                        <a:lstStyle/>
                        <a:p>
                          <a:endParaRPr lang="zh-CN"/>
                        </a:p>
                      </a:txBody>
                      <a:tcPr>
                        <a:blipFill>
                          <a:blip r:embed="rId5"/>
                          <a:stretch>
                            <a:fillRect l="-180000" t="-298214" r="-1429" b="-298214"/>
                          </a:stretch>
                        </a:blipFill>
                      </a:tcPr>
                    </a:tc>
                    <a:extLst>
                      <a:ext uri="{0D108BD9-81ED-4DB2-BD59-A6C34878D82A}">
                        <a16:rowId xmlns:a16="http://schemas.microsoft.com/office/drawing/2014/main" val="143752767"/>
                      </a:ext>
                    </a:extLst>
                  </a:tr>
                  <a:tr h="335280">
                    <a:tc>
                      <a:txBody>
                        <a:bodyPr/>
                        <a:lstStyle/>
                        <a:p>
                          <a:endParaRPr lang="zh-CN"/>
                        </a:p>
                      </a:txBody>
                      <a:tcPr>
                        <a:blipFill>
                          <a:blip r:embed="rId5"/>
                          <a:stretch>
                            <a:fillRect l="-398" t="-405455" r="-56574" b="-203636"/>
                          </a:stretch>
                        </a:blipFill>
                      </a:tcPr>
                    </a:tc>
                    <a:tc>
                      <a:txBody>
                        <a:bodyPr/>
                        <a:lstStyle/>
                        <a:p>
                          <a:endParaRPr lang="zh-CN"/>
                        </a:p>
                      </a:txBody>
                      <a:tcPr>
                        <a:blipFill>
                          <a:blip r:embed="rId5"/>
                          <a:stretch>
                            <a:fillRect l="-180000" t="-405455" r="-1429" b="-203636"/>
                          </a:stretch>
                        </a:blipFill>
                      </a:tcPr>
                    </a:tc>
                    <a:extLst>
                      <a:ext uri="{0D108BD9-81ED-4DB2-BD59-A6C34878D82A}">
                        <a16:rowId xmlns:a16="http://schemas.microsoft.com/office/drawing/2014/main" val="482258705"/>
                      </a:ext>
                    </a:extLst>
                  </a:tr>
                  <a:tr h="335280">
                    <a:tc>
                      <a:txBody>
                        <a:bodyPr/>
                        <a:lstStyle/>
                        <a:p>
                          <a:endParaRPr lang="zh-CN"/>
                        </a:p>
                      </a:txBody>
                      <a:tcPr>
                        <a:blipFill>
                          <a:blip r:embed="rId5"/>
                          <a:stretch>
                            <a:fillRect l="-398" t="-505455" r="-56574" b="-103636"/>
                          </a:stretch>
                        </a:blipFill>
                      </a:tcPr>
                    </a:tc>
                    <a:tc>
                      <a:txBody>
                        <a:bodyPr/>
                        <a:lstStyle/>
                        <a:p>
                          <a:endParaRPr lang="zh-CN"/>
                        </a:p>
                      </a:txBody>
                      <a:tcPr>
                        <a:blipFill>
                          <a:blip r:embed="rId5"/>
                          <a:stretch>
                            <a:fillRect l="-180000" t="-505455" r="-1429" b="-103636"/>
                          </a:stretch>
                        </a:blipFill>
                      </a:tcPr>
                    </a:tc>
                    <a:extLst>
                      <a:ext uri="{0D108BD9-81ED-4DB2-BD59-A6C34878D82A}">
                        <a16:rowId xmlns:a16="http://schemas.microsoft.com/office/drawing/2014/main" val="2043160203"/>
                      </a:ext>
                    </a:extLst>
                  </a:tr>
                  <a:tr h="335280">
                    <a:tc>
                      <a:txBody>
                        <a:bodyPr/>
                        <a:lstStyle/>
                        <a:p>
                          <a:endParaRPr lang="zh-CN"/>
                        </a:p>
                      </a:txBody>
                      <a:tcPr>
                        <a:blipFill>
                          <a:blip r:embed="rId5"/>
                          <a:stretch>
                            <a:fillRect l="-398" t="-605455" r="-56574" b="-3636"/>
                          </a:stretch>
                        </a:blipFill>
                      </a:tcPr>
                    </a:tc>
                    <a:tc>
                      <a:txBody>
                        <a:bodyPr/>
                        <a:lstStyle/>
                        <a:p>
                          <a:endParaRPr lang="zh-CN"/>
                        </a:p>
                      </a:txBody>
                      <a:tcPr>
                        <a:blipFill>
                          <a:blip r:embed="rId5"/>
                          <a:stretch>
                            <a:fillRect l="-180000" t="-605455" r="-1429" b="-3636"/>
                          </a:stretch>
                        </a:blipFill>
                      </a:tcPr>
                    </a:tc>
                    <a:extLst>
                      <a:ext uri="{0D108BD9-81ED-4DB2-BD59-A6C34878D82A}">
                        <a16:rowId xmlns:a16="http://schemas.microsoft.com/office/drawing/2014/main" val="197454908"/>
                      </a:ext>
                    </a:extLst>
                  </a:tr>
                </a:tbl>
              </a:graphicData>
            </a:graphic>
          </p:graphicFrame>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222AB89-6FC8-DCCA-2BA7-0B840E3C2802}"/>
                  </a:ext>
                </a:extLst>
              </p:cNvPr>
              <p:cNvSpPr txBox="1"/>
              <p:nvPr/>
            </p:nvSpPr>
            <p:spPr>
              <a:xfrm>
                <a:off x="8825021" y="3810376"/>
                <a:ext cx="3248025" cy="2308324"/>
              </a:xfrm>
              <a:prstGeom prst="rect">
                <a:avLst/>
              </a:prstGeom>
              <a:noFill/>
            </p:spPr>
            <p:txBody>
              <a:bodyPr wrap="square" rtlCol="0">
                <a:spAutoFit/>
              </a:bodyPr>
              <a:lstStyle/>
              <a:p>
                <a:r>
                  <a:rPr lang="en-US" altLang="zh-CN" dirty="0"/>
                  <a:t>Alice input:</a:t>
                </a:r>
              </a:p>
              <a:p>
                <a:r>
                  <a:rPr lang="en-US" altLang="zh-CN" dirty="0"/>
                  <a:t> </a:t>
                </a:r>
                <a14:m>
                  <m:oMath xmlns:m="http://schemas.openxmlformats.org/officeDocument/2006/math">
                    <m:r>
                      <a:rPr lang="en-US" altLang="zh-CN" b="0" i="1" smtClean="0">
                        <a:solidFill>
                          <a:srgbClr val="9A0000"/>
                        </a:solidFill>
                        <a:latin typeface="Cambria Math" panose="02040503050406030204" pitchFamily="18" charset="0"/>
                      </a:rPr>
                      <m:t>1001</m:t>
                    </m:r>
                  </m:oMath>
                </a14:m>
                <a:endParaRPr lang="en-US" altLang="zh-CN" dirty="0"/>
              </a:p>
              <a:p>
                <a:r>
                  <a:rPr lang="en-US" altLang="zh-CN" dirty="0"/>
                  <a:t>Bob input:</a:t>
                </a:r>
              </a:p>
              <a:p>
                <a:r>
                  <a:rPr lang="en-US" altLang="zh-CN" dirty="0"/>
                  <a:t> </a:t>
                </a:r>
                <a14:m>
                  <m:oMath xmlns:m="http://schemas.openxmlformats.org/officeDocument/2006/math">
                    <m:r>
                      <a:rPr lang="en-US" altLang="zh-CN" b="0" i="1" smtClean="0">
                        <a:solidFill>
                          <a:srgbClr val="005DA2"/>
                        </a:solidFill>
                        <a:latin typeface="Cambria Math" panose="02040503050406030204" pitchFamily="18" charset="0"/>
                      </a:rPr>
                      <m:t>1101</m:t>
                    </m:r>
                  </m:oMath>
                </a14:m>
                <a:endParaRPr lang="en-US" altLang="zh-CN" dirty="0"/>
              </a:p>
              <a:p>
                <a:r>
                  <a:rPr lang="en-US" altLang="zh-CN" dirty="0"/>
                  <a:t>Circuit:</a:t>
                </a:r>
                <a14:m>
                  <m:oMath xmlns:m="http://schemas.openxmlformats.org/officeDocument/2006/math">
                    <m:r>
                      <a:rPr lang="en-US" altLang="zh-CN" b="0" i="1" smtClean="0">
                        <a:latin typeface="Cambria Math" panose="02040503050406030204" pitchFamily="18" charset="0"/>
                      </a:rPr>
                      <m:t>𝐺𝑎𝑡𝑒</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0110,1010,0101,1000</m:t>
                        </m:r>
                      </m:e>
                    </m:d>
                    <m:r>
                      <a:rPr lang="en-US" altLang="zh-CN" b="0" i="1" smtClean="0">
                        <a:latin typeface="Cambria Math" panose="02040503050406030204" pitchFamily="18" charset="0"/>
                      </a:rPr>
                      <m:t>)</m:t>
                    </m:r>
                  </m:oMath>
                </a14:m>
                <a:endParaRPr lang="en-US" altLang="zh-CN" dirty="0"/>
              </a:p>
              <a:p>
                <a:r>
                  <a:rPr lang="en-US" altLang="zh-CN" dirty="0"/>
                  <a:t>Final output:</a:t>
                </a:r>
              </a:p>
              <a:p>
                <a:r>
                  <a:rPr lang="en-US" altLang="zh-CN" dirty="0"/>
                  <a:t> </a:t>
                </a:r>
                <a14:m>
                  <m:oMath xmlns:m="http://schemas.openxmlformats.org/officeDocument/2006/math">
                    <m:r>
                      <a:rPr lang="en-US" altLang="zh-CN" b="0" i="1" smtClean="0">
                        <a:solidFill>
                          <a:schemeClr val="accent6">
                            <a:lumMod val="50000"/>
                          </a:schemeClr>
                        </a:solidFill>
                        <a:latin typeface="Cambria Math" panose="02040503050406030204" pitchFamily="18" charset="0"/>
                      </a:rPr>
                      <m:t>1110</m:t>
                    </m:r>
                  </m:oMath>
                </a14:m>
                <a:endParaRPr lang="zh-CN" altLang="en-US" dirty="0"/>
              </a:p>
            </p:txBody>
          </p:sp>
        </mc:Choice>
        <mc:Fallback xmlns="">
          <p:sp>
            <p:nvSpPr>
              <p:cNvPr id="7" name="文本框 6">
                <a:extLst>
                  <a:ext uri="{FF2B5EF4-FFF2-40B4-BE49-F238E27FC236}">
                    <a16:creationId xmlns:a16="http://schemas.microsoft.com/office/drawing/2014/main" id="{E222AB89-6FC8-DCCA-2BA7-0B840E3C2802}"/>
                  </a:ext>
                </a:extLst>
              </p:cNvPr>
              <p:cNvSpPr txBox="1">
                <a:spLocks noRot="1" noChangeAspect="1" noMove="1" noResize="1" noEditPoints="1" noAdjustHandles="1" noChangeArrowheads="1" noChangeShapeType="1" noTextEdit="1"/>
              </p:cNvSpPr>
              <p:nvPr/>
            </p:nvSpPr>
            <p:spPr>
              <a:xfrm>
                <a:off x="8825021" y="3810376"/>
                <a:ext cx="3248025" cy="2308324"/>
              </a:xfrm>
              <a:prstGeom prst="rect">
                <a:avLst/>
              </a:prstGeom>
              <a:blipFill>
                <a:blip r:embed="rId6"/>
                <a:stretch>
                  <a:fillRect l="-1692" t="-1319"/>
                </a:stretch>
              </a:blipFill>
            </p:spPr>
            <p:txBody>
              <a:bodyPr/>
              <a:lstStyle/>
              <a:p>
                <a:r>
                  <a:rPr lang="zh-CN" altLang="en-US">
                    <a:noFill/>
                  </a:rPr>
                  <a:t> </a:t>
                </a:r>
              </a:p>
            </p:txBody>
          </p:sp>
        </mc:Fallback>
      </mc:AlternateContent>
      <p:pic>
        <p:nvPicPr>
          <p:cNvPr id="8" name="图形 7" descr="穿高领毛衣戴眼镜的男人">
            <a:extLst>
              <a:ext uri="{FF2B5EF4-FFF2-40B4-BE49-F238E27FC236}">
                <a16:creationId xmlns:a16="http://schemas.microsoft.com/office/drawing/2014/main" id="{BA8C1111-AEBB-3277-FF33-8106D0FCCB3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9882554" y="1825625"/>
            <a:ext cx="1471246" cy="1830423"/>
          </a:xfrm>
          <a:prstGeom prst="rect">
            <a:avLst/>
          </a:prstGeom>
        </p:spPr>
      </p:pic>
      <p:sp>
        <p:nvSpPr>
          <p:cNvPr id="9" name="文本框 8">
            <a:extLst>
              <a:ext uri="{FF2B5EF4-FFF2-40B4-BE49-F238E27FC236}">
                <a16:creationId xmlns:a16="http://schemas.microsoft.com/office/drawing/2014/main" id="{2AD36F05-8215-EAB8-C71D-6E753D464EE9}"/>
              </a:ext>
            </a:extLst>
          </p:cNvPr>
          <p:cNvSpPr txBox="1"/>
          <p:nvPr/>
        </p:nvSpPr>
        <p:spPr>
          <a:xfrm>
            <a:off x="10328674" y="2933417"/>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3F28AB1-CD67-A56B-922B-ECB273E0BE9E}"/>
                  </a:ext>
                </a:extLst>
              </p:cNvPr>
              <p:cNvSpPr txBox="1"/>
              <p:nvPr/>
            </p:nvSpPr>
            <p:spPr>
              <a:xfrm>
                <a:off x="2374014" y="2938818"/>
                <a:ext cx="1420582" cy="646331"/>
              </a:xfrm>
              <a:prstGeom prst="rect">
                <a:avLst/>
              </a:prstGeom>
              <a:noFill/>
            </p:spPr>
            <p:txBody>
              <a:bodyPr wrap="none" rtlCol="0">
                <a:spAutoFit/>
              </a:bodyPr>
              <a:lstStyle/>
              <a:p>
                <a:r>
                  <a:rPr lang="en-US" altLang="zh-CN" dirty="0"/>
                  <a:t>Final output:</a:t>
                </a:r>
              </a:p>
              <a:p>
                <a:r>
                  <a:rPr lang="en-US" altLang="zh-CN" dirty="0"/>
                  <a:t> </a:t>
                </a:r>
                <a14:m>
                  <m:oMath xmlns:m="http://schemas.openxmlformats.org/officeDocument/2006/math">
                    <m:r>
                      <a:rPr lang="en-US" altLang="zh-CN" b="0" i="1" smtClean="0">
                        <a:solidFill>
                          <a:schemeClr val="accent6">
                            <a:lumMod val="50000"/>
                          </a:schemeClr>
                        </a:solidFill>
                        <a:latin typeface="Cambria Math" panose="02040503050406030204" pitchFamily="18" charset="0"/>
                      </a:rPr>
                      <m:t>1110</m:t>
                    </m:r>
                  </m:oMath>
                </a14:m>
                <a:endParaRPr lang="zh-CN" altLang="en-US" dirty="0"/>
              </a:p>
            </p:txBody>
          </p:sp>
        </mc:Choice>
        <mc:Fallback xmlns="">
          <p:sp>
            <p:nvSpPr>
              <p:cNvPr id="3" name="文本框 2">
                <a:extLst>
                  <a:ext uri="{FF2B5EF4-FFF2-40B4-BE49-F238E27FC236}">
                    <a16:creationId xmlns:a16="http://schemas.microsoft.com/office/drawing/2014/main" id="{B3F28AB1-CD67-A56B-922B-ECB273E0BE9E}"/>
                  </a:ext>
                </a:extLst>
              </p:cNvPr>
              <p:cNvSpPr txBox="1">
                <a:spLocks noRot="1" noChangeAspect="1" noMove="1" noResize="1" noEditPoints="1" noAdjustHandles="1" noChangeArrowheads="1" noChangeShapeType="1" noTextEdit="1"/>
              </p:cNvSpPr>
              <p:nvPr/>
            </p:nvSpPr>
            <p:spPr>
              <a:xfrm>
                <a:off x="2374014" y="2938818"/>
                <a:ext cx="1420582" cy="646331"/>
              </a:xfrm>
              <a:prstGeom prst="rect">
                <a:avLst/>
              </a:prstGeom>
              <a:blipFill>
                <a:blip r:embed="rId9"/>
                <a:stretch>
                  <a:fillRect l="-3433" t="-4717" r="-3433"/>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301A77C5-C7CF-F0C0-7061-7CA5EF9C6E8D}"/>
              </a:ext>
            </a:extLst>
          </p:cNvPr>
          <p:cNvSpPr/>
          <p:nvPr/>
        </p:nvSpPr>
        <p:spPr>
          <a:xfrm>
            <a:off x="505246" y="5629275"/>
            <a:ext cx="2609429" cy="489425"/>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BCE14CB5-834E-D59B-B228-FB20FD6B8A82}"/>
              </a:ext>
            </a:extLst>
          </p:cNvPr>
          <p:cNvCxnSpPr>
            <a:cxnSpLocks/>
            <a:stCxn id="3" idx="2"/>
          </p:cNvCxnSpPr>
          <p:nvPr/>
        </p:nvCxnSpPr>
        <p:spPr>
          <a:xfrm>
            <a:off x="3084305" y="3585149"/>
            <a:ext cx="0" cy="204412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7D817CEB-B9EC-2AD3-9EA3-B83CE6A21AC8}"/>
              </a:ext>
            </a:extLst>
          </p:cNvPr>
          <p:cNvSpPr/>
          <p:nvPr/>
        </p:nvSpPr>
        <p:spPr>
          <a:xfrm>
            <a:off x="2406418" y="3165801"/>
            <a:ext cx="832082" cy="396865"/>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D9FBD77C-6AFA-3F30-12DE-C76D244156EA}"/>
              </a:ext>
            </a:extLst>
          </p:cNvPr>
          <p:cNvSpPr txBox="1"/>
          <p:nvPr/>
        </p:nvSpPr>
        <p:spPr>
          <a:xfrm>
            <a:off x="2606442" y="1684932"/>
            <a:ext cx="4603984" cy="400110"/>
          </a:xfrm>
          <a:prstGeom prst="rect">
            <a:avLst/>
          </a:prstGeom>
          <a:noFill/>
        </p:spPr>
        <p:txBody>
          <a:bodyPr wrap="square" rtlCol="0">
            <a:spAutoFit/>
          </a:bodyPr>
          <a:lstStyle/>
          <a:p>
            <a:r>
              <a:rPr lang="en-US" altLang="zh-CN" sz="2000" dirty="0"/>
              <a:t>5. Alice reveal the result</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BE38D75-828B-43FF-CC58-29D44B3A7DEA}"/>
                  </a:ext>
                </a:extLst>
              </p:cNvPr>
              <p:cNvSpPr txBox="1"/>
              <p:nvPr/>
            </p:nvSpPr>
            <p:spPr>
              <a:xfrm>
                <a:off x="2374014" y="2188764"/>
                <a:ext cx="833883" cy="646331"/>
              </a:xfrm>
              <a:prstGeom prst="rect">
                <a:avLst/>
              </a:prstGeom>
              <a:noFill/>
            </p:spPr>
            <p:txBody>
              <a:bodyPr wrap="none" rtlCol="0">
                <a:spAutoFit/>
              </a:bodyPr>
              <a:lstStyle/>
              <a:p>
                <a:r>
                  <a:rPr lang="en-US" altLang="zh-CN" dirty="0"/>
                  <a:t>Result:</a:t>
                </a:r>
              </a:p>
              <a:p>
                <a:r>
                  <a:rPr lang="en-US" altLang="zh-CN" dirty="0"/>
                  <a:t> </a:t>
                </a:r>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=0</m:t>
                    </m:r>
                  </m:oMath>
                </a14:m>
                <a:endParaRPr lang="zh-CN" altLang="en-US" dirty="0"/>
              </a:p>
            </p:txBody>
          </p:sp>
        </mc:Choice>
        <mc:Fallback xmlns="">
          <p:sp>
            <p:nvSpPr>
              <p:cNvPr id="19" name="文本框 18">
                <a:extLst>
                  <a:ext uri="{FF2B5EF4-FFF2-40B4-BE49-F238E27FC236}">
                    <a16:creationId xmlns:a16="http://schemas.microsoft.com/office/drawing/2014/main" id="{9BE38D75-828B-43FF-CC58-29D44B3A7DEA}"/>
                  </a:ext>
                </a:extLst>
              </p:cNvPr>
              <p:cNvSpPr txBox="1">
                <a:spLocks noRot="1" noChangeAspect="1" noMove="1" noResize="1" noEditPoints="1" noAdjustHandles="1" noChangeArrowheads="1" noChangeShapeType="1" noTextEdit="1"/>
              </p:cNvSpPr>
              <p:nvPr/>
            </p:nvSpPr>
            <p:spPr>
              <a:xfrm>
                <a:off x="2374014" y="2188764"/>
                <a:ext cx="833883" cy="646331"/>
              </a:xfrm>
              <a:prstGeom prst="rect">
                <a:avLst/>
              </a:prstGeom>
              <a:blipFill>
                <a:blip r:embed="rId10"/>
                <a:stretch>
                  <a:fillRect l="-5839" t="-4717" r="-6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D30245D-F270-2ADB-2EE6-CC1DAFC277F1}"/>
                  </a:ext>
                </a:extLst>
              </p:cNvPr>
              <p:cNvSpPr txBox="1"/>
              <p:nvPr/>
            </p:nvSpPr>
            <p:spPr>
              <a:xfrm>
                <a:off x="2374014" y="2188520"/>
                <a:ext cx="833883" cy="646331"/>
              </a:xfrm>
              <a:prstGeom prst="rect">
                <a:avLst/>
              </a:prstGeom>
              <a:noFill/>
            </p:spPr>
            <p:txBody>
              <a:bodyPr wrap="none" rtlCol="0">
                <a:spAutoFit/>
              </a:bodyPr>
              <a:lstStyle/>
              <a:p>
                <a:r>
                  <a:rPr lang="en-US" altLang="zh-CN" dirty="0"/>
                  <a:t>Result:</a:t>
                </a:r>
              </a:p>
              <a:p>
                <a:r>
                  <a:rPr lang="en-US" altLang="zh-CN" dirty="0"/>
                  <a:t> </a:t>
                </a:r>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=0</m:t>
                    </m:r>
                  </m:oMath>
                </a14:m>
                <a:endParaRPr lang="zh-CN" altLang="en-US" dirty="0"/>
              </a:p>
            </p:txBody>
          </p:sp>
        </mc:Choice>
        <mc:Fallback xmlns="">
          <p:sp>
            <p:nvSpPr>
              <p:cNvPr id="20" name="文本框 19">
                <a:extLst>
                  <a:ext uri="{FF2B5EF4-FFF2-40B4-BE49-F238E27FC236}">
                    <a16:creationId xmlns:a16="http://schemas.microsoft.com/office/drawing/2014/main" id="{6D30245D-F270-2ADB-2EE6-CC1DAFC277F1}"/>
                  </a:ext>
                </a:extLst>
              </p:cNvPr>
              <p:cNvSpPr txBox="1">
                <a:spLocks noRot="1" noChangeAspect="1" noMove="1" noResize="1" noEditPoints="1" noAdjustHandles="1" noChangeArrowheads="1" noChangeShapeType="1" noTextEdit="1"/>
              </p:cNvSpPr>
              <p:nvPr/>
            </p:nvSpPr>
            <p:spPr>
              <a:xfrm>
                <a:off x="2374014" y="2188520"/>
                <a:ext cx="833883" cy="646331"/>
              </a:xfrm>
              <a:prstGeom prst="rect">
                <a:avLst/>
              </a:prstGeom>
              <a:blipFill>
                <a:blip r:embed="rId11"/>
                <a:stretch>
                  <a:fillRect l="-5839" t="-4717" r="-65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035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par>
                          <p:cTn id="22" fill="hold">
                            <p:stCondLst>
                              <p:cond delay="0"/>
                            </p:stCondLst>
                            <p:childTnLst>
                              <p:par>
                                <p:cTn id="23" presetID="63" presetClass="path" presetSubtype="0" accel="50000" decel="50000" fill="hold" grpId="0" nodeType="afterEffect">
                                  <p:stCondLst>
                                    <p:cond delay="0"/>
                                  </p:stCondLst>
                                  <p:childTnLst>
                                    <p:animMotion origin="layout" path="M 3.75E-6 -3.7037E-6 L 0.48359 -0.00115 " pathEditMode="relative" rAng="0" ptsTypes="AA">
                                      <p:cBhvr>
                                        <p:cTn id="24" dur="2000" fill="hold"/>
                                        <p:tgtEl>
                                          <p:spTgt spid="20"/>
                                        </p:tgtEl>
                                        <p:attrNameLst>
                                          <p:attrName>ppt_x</p:attrName>
                                          <p:attrName>ppt_y</p:attrName>
                                        </p:attrNameLst>
                                      </p:cBhvr>
                                      <p:rCtr x="24180"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9" grpId="0"/>
      <p:bldP spid="20" grpId="0"/>
      <p:bldP spid="2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DF1923-9335-A05B-FF4F-85A65444977D}"/>
              </a:ext>
            </a:extLst>
          </p:cNvPr>
          <p:cNvSpPr>
            <a:spLocks noGrp="1"/>
          </p:cNvSpPr>
          <p:nvPr>
            <p:ph type="title"/>
          </p:nvPr>
        </p:nvSpPr>
        <p:spPr/>
        <p:txBody>
          <a:bodyPr/>
          <a:lstStyle/>
          <a:p>
            <a:r>
              <a:rPr lang="en-US" altLang="zh-CN" dirty="0"/>
              <a:t>Oblivious Transfer</a:t>
            </a:r>
            <a:endParaRPr lang="zh-CN" altLang="en-US" dirty="0"/>
          </a:p>
        </p:txBody>
      </p:sp>
      <p:sp>
        <p:nvSpPr>
          <p:cNvPr id="5" name="文本占位符 4">
            <a:extLst>
              <a:ext uri="{FF2B5EF4-FFF2-40B4-BE49-F238E27FC236}">
                <a16:creationId xmlns:a16="http://schemas.microsoft.com/office/drawing/2014/main" id="{20F3E32F-6264-3DF6-3F7B-E0C54FDB0AC1}"/>
              </a:ext>
            </a:extLst>
          </p:cNvPr>
          <p:cNvSpPr>
            <a:spLocks noGrp="1"/>
          </p:cNvSpPr>
          <p:nvPr>
            <p:ph type="body" idx="1"/>
          </p:nvPr>
        </p:nvSpPr>
        <p:spPr/>
        <p:txBody>
          <a:bodyPr/>
          <a:lstStyle/>
          <a:p>
            <a:r>
              <a:rPr lang="en-US" altLang="zh-CN" dirty="0"/>
              <a:t>Michael O. Rabin, 1981</a:t>
            </a:r>
            <a:endParaRPr lang="zh-CN" altLang="en-US" dirty="0"/>
          </a:p>
        </p:txBody>
      </p:sp>
    </p:spTree>
    <p:extLst>
      <p:ext uri="{BB962C8B-B14F-4D97-AF65-F5344CB8AC3E}">
        <p14:creationId xmlns:p14="http://schemas.microsoft.com/office/powerpoint/2010/main" val="14380433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3117A-06D3-B1F2-FBEB-2DD4B0BEA91A}"/>
              </a:ext>
            </a:extLst>
          </p:cNvPr>
          <p:cNvSpPr>
            <a:spLocks noGrp="1"/>
          </p:cNvSpPr>
          <p:nvPr>
            <p:ph type="title"/>
          </p:nvPr>
        </p:nvSpPr>
        <p:spPr/>
        <p:txBody>
          <a:bodyPr/>
          <a:lstStyle/>
          <a:p>
            <a:r>
              <a:rPr lang="en-US" altLang="zh-CN" dirty="0"/>
              <a:t>Garbled Circuit (GC)</a:t>
            </a:r>
            <a:endParaRPr lang="zh-CN" altLang="en-US" dirty="0"/>
          </a:p>
        </p:txBody>
      </p:sp>
      <p:sp>
        <p:nvSpPr>
          <p:cNvPr id="3" name="内容占位符 2">
            <a:extLst>
              <a:ext uri="{FF2B5EF4-FFF2-40B4-BE49-F238E27FC236}">
                <a16:creationId xmlns:a16="http://schemas.microsoft.com/office/drawing/2014/main" id="{53F313EC-F55F-DC2A-74E5-8B3CA20A0749}"/>
              </a:ext>
            </a:extLst>
          </p:cNvPr>
          <p:cNvSpPr>
            <a:spLocks noGrp="1"/>
          </p:cNvSpPr>
          <p:nvPr>
            <p:ph idx="1"/>
          </p:nvPr>
        </p:nvSpPr>
        <p:spPr/>
        <p:txBody>
          <a:bodyPr/>
          <a:lstStyle/>
          <a:p>
            <a:r>
              <a:rPr lang="en-US" altLang="zh-CN" dirty="0"/>
              <a:t>What about multiple gates?</a:t>
            </a:r>
            <a:endParaRPr lang="zh-CN" altLang="en-US" dirty="0"/>
          </a:p>
        </p:txBody>
      </p:sp>
      <p:pic>
        <p:nvPicPr>
          <p:cNvPr id="5" name="图片 4">
            <a:extLst>
              <a:ext uri="{FF2B5EF4-FFF2-40B4-BE49-F238E27FC236}">
                <a16:creationId xmlns:a16="http://schemas.microsoft.com/office/drawing/2014/main" id="{C9E47101-284E-F8E9-78BE-06278A50A3BB}"/>
              </a:ext>
            </a:extLst>
          </p:cNvPr>
          <p:cNvPicPr>
            <a:picLocks noChangeAspect="1"/>
          </p:cNvPicPr>
          <p:nvPr/>
        </p:nvPicPr>
        <p:blipFill>
          <a:blip r:embed="rId2">
            <a:biLevel thresh="50000"/>
          </a:blip>
          <a:stretch>
            <a:fillRect/>
          </a:stretch>
        </p:blipFill>
        <p:spPr>
          <a:xfrm>
            <a:off x="5367517" y="3429000"/>
            <a:ext cx="3152416" cy="1675373"/>
          </a:xfrm>
          <a:prstGeom prst="rect">
            <a:avLst/>
          </a:prstGeom>
        </p:spPr>
      </p:pic>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01640E4D-67B1-7050-2E88-9503C0CB4392}"/>
                  </a:ext>
                </a:extLst>
              </p:cNvPr>
              <p:cNvGraphicFramePr>
                <a:graphicFrameLocks noGrp="1"/>
              </p:cNvGraphicFramePr>
              <p:nvPr>
                <p:extLst>
                  <p:ext uri="{D42A27DB-BD31-4B8C-83A1-F6EECF244321}">
                    <p14:modId xmlns:p14="http://schemas.microsoft.com/office/powerpoint/2010/main" val="1940253700"/>
                  </p:ext>
                </p:extLst>
              </p:nvPr>
            </p:nvGraphicFramePr>
            <p:xfrm>
              <a:off x="3203449" y="2362200"/>
              <a:ext cx="1755550" cy="2133600"/>
            </p:xfrm>
            <a:graphic>
              <a:graphicData uri="http://schemas.openxmlformats.org/drawingml/2006/table">
                <a:tbl>
                  <a:tblPr firstRow="1" bandRow="1">
                    <a:tableStyleId>{5940675A-B579-460E-94D1-54222C63F5DA}</a:tableStyleId>
                  </a:tblPr>
                  <a:tblGrid>
                    <a:gridCol w="1125233">
                      <a:extLst>
                        <a:ext uri="{9D8B030D-6E8A-4147-A177-3AD203B41FA5}">
                          <a16:colId xmlns:a16="http://schemas.microsoft.com/office/drawing/2014/main" val="222889851"/>
                        </a:ext>
                      </a:extLst>
                    </a:gridCol>
                    <a:gridCol w="630317">
                      <a:extLst>
                        <a:ext uri="{9D8B030D-6E8A-4147-A177-3AD203B41FA5}">
                          <a16:colId xmlns:a16="http://schemas.microsoft.com/office/drawing/2014/main" val="2584606198"/>
                        </a:ext>
                      </a:extLst>
                    </a:gridCol>
                  </a:tblGrid>
                  <a:tr h="262496">
                    <a:tc>
                      <a:txBody>
                        <a:bodyPr/>
                        <a:lstStyle/>
                        <a:p>
                          <a:r>
                            <a:rPr lang="en-US" altLang="zh-CN" sz="1400" dirty="0" err="1">
                              <a:solidFill>
                                <a:schemeClr val="bg1"/>
                              </a:solidFill>
                            </a:rPr>
                            <a:t>i</a:t>
                          </a:r>
                          <a:r>
                            <a:rPr lang="en-US" altLang="zh-CN" sz="1400" dirty="0">
                              <a:solidFill>
                                <a:schemeClr val="bg1"/>
                              </a:solidFill>
                            </a:rPr>
                            <a:t>/o</a:t>
                          </a:r>
                          <a:endParaRPr lang="zh-CN" altLang="en-US" sz="1400" dirty="0">
                            <a:solidFill>
                              <a:schemeClr val="bg1"/>
                            </a:solidFill>
                          </a:endParaRPr>
                        </a:p>
                      </a:txBody>
                      <a:tcPr>
                        <a:solidFill>
                          <a:schemeClr val="tx1"/>
                        </a:solidFill>
                      </a:tcPr>
                    </a:tc>
                    <a:tc>
                      <a:txBody>
                        <a:bodyPr/>
                        <a:lstStyle/>
                        <a:p>
                          <a:r>
                            <a:rPr lang="en-US" altLang="zh-CN" sz="1400" dirty="0">
                              <a:solidFill>
                                <a:schemeClr val="bg1"/>
                              </a:solidFill>
                            </a:rPr>
                            <a:t>keys</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3751723308"/>
                      </a:ext>
                    </a:extLst>
                  </a:tr>
                  <a:tr h="2624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0" i="1" smtClean="0">
                                    <a:solidFill>
                                      <a:schemeClr val="tx1"/>
                                    </a:solidFill>
                                    <a:latin typeface="Cambria Math" panose="02040503050406030204" pitchFamily="18" charset="0"/>
                                  </a:rPr>
                                  <m:t>𝑖</m:t>
                                </m:r>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𝑛</m:t>
                                    </m:r>
                                  </m:e>
                                  <m:sub>
                                    <m:r>
                                      <a:rPr lang="en-US" altLang="zh-CN" sz="1400" b="0" i="1" smtClean="0">
                                        <a:solidFill>
                                          <a:schemeClr val="tx1"/>
                                        </a:solidFill>
                                        <a:latin typeface="Cambria Math" panose="02040503050406030204" pitchFamily="18" charset="0"/>
                                      </a:rPr>
                                      <m:t>𝑎</m:t>
                                    </m:r>
                                  </m:sub>
                                </m:sSub>
                                <m:r>
                                  <a:rPr lang="en-US" altLang="zh-CN" sz="1400" b="0" i="1" smtClean="0">
                                    <a:solidFill>
                                      <a:schemeClr val="tx1"/>
                                    </a:solidFill>
                                    <a:latin typeface="Cambria Math" panose="02040503050406030204" pitchFamily="18" charset="0"/>
                                  </a:rPr>
                                  <m:t>=0</m:t>
                                </m:r>
                              </m:oMath>
                            </m:oMathPara>
                          </a14:m>
                          <a:endParaRPr lang="en-US" altLang="zh-CN" sz="14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smtClean="0">
                                        <a:solidFill>
                                          <a:srgbClr val="C00000"/>
                                        </a:solidFill>
                                        <a:latin typeface="Cambria Math" panose="02040503050406030204" pitchFamily="18" charset="0"/>
                                      </a:rPr>
                                    </m:ctrlPr>
                                  </m:sSubPr>
                                  <m:e>
                                    <m:r>
                                      <a:rPr lang="en-US" altLang="zh-CN" sz="1400" b="0" i="1" smtClean="0">
                                        <a:solidFill>
                                          <a:srgbClr val="C00000"/>
                                        </a:solidFill>
                                        <a:latin typeface="Cambria Math" panose="02040503050406030204" pitchFamily="18" charset="0"/>
                                      </a:rPr>
                                      <m:t>𝑎</m:t>
                                    </m:r>
                                  </m:e>
                                  <m:sub>
                                    <m:r>
                                      <a:rPr lang="en-US" altLang="zh-CN" sz="1400" b="0" i="1" smtClean="0">
                                        <a:solidFill>
                                          <a:srgbClr val="C00000"/>
                                        </a:solidFill>
                                        <a:latin typeface="Cambria Math" panose="02040503050406030204" pitchFamily="18" charset="0"/>
                                      </a:rPr>
                                      <m:t>0</m:t>
                                    </m:r>
                                  </m:sub>
                                </m:sSub>
                              </m:oMath>
                            </m:oMathPara>
                          </a14:m>
                          <a:endParaRPr lang="zh-CN" altLang="en-US" sz="1400" dirty="0">
                            <a:solidFill>
                              <a:srgbClr val="C00000"/>
                            </a:solidFill>
                          </a:endParaRPr>
                        </a:p>
                      </a:txBody>
                      <a:tcPr/>
                    </a:tc>
                    <a:extLst>
                      <a:ext uri="{0D108BD9-81ED-4DB2-BD59-A6C34878D82A}">
                        <a16:rowId xmlns:a16="http://schemas.microsoft.com/office/drawing/2014/main" val="1379378846"/>
                      </a:ext>
                    </a:extLst>
                  </a:tr>
                  <a:tr h="2624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0" i="1" smtClean="0">
                                    <a:solidFill>
                                      <a:schemeClr val="tx1"/>
                                    </a:solidFill>
                                    <a:latin typeface="Cambria Math" panose="02040503050406030204" pitchFamily="18" charset="0"/>
                                  </a:rPr>
                                  <m:t>𝑖</m:t>
                                </m:r>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𝑛</m:t>
                                    </m:r>
                                  </m:e>
                                  <m:sub>
                                    <m:r>
                                      <a:rPr lang="en-US" altLang="zh-CN" sz="1400" b="0" i="1" smtClean="0">
                                        <a:solidFill>
                                          <a:schemeClr val="tx1"/>
                                        </a:solidFill>
                                        <a:latin typeface="Cambria Math" panose="02040503050406030204" pitchFamily="18" charset="0"/>
                                      </a:rPr>
                                      <m:t>𝑎</m:t>
                                    </m:r>
                                  </m:sub>
                                </m:sSub>
                                <m:r>
                                  <a:rPr lang="en-US" altLang="zh-CN" sz="1400" b="0" i="1" smtClean="0">
                                    <a:solidFill>
                                      <a:schemeClr val="tx1"/>
                                    </a:solidFill>
                                    <a:latin typeface="Cambria Math" panose="02040503050406030204" pitchFamily="18" charset="0"/>
                                  </a:rPr>
                                  <m:t>=1</m:t>
                                </m:r>
                              </m:oMath>
                            </m:oMathPara>
                          </a14:m>
                          <a:endParaRPr lang="zh-CN" altLang="en-US"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kern="1200" smtClean="0">
                                        <a:solidFill>
                                          <a:srgbClr val="C00000"/>
                                        </a:solidFill>
                                        <a:latin typeface="Cambria Math" panose="02040503050406030204" pitchFamily="18" charset="0"/>
                                        <a:ea typeface="+mn-ea"/>
                                        <a:cs typeface="+mn-cs"/>
                                      </a:rPr>
                                    </m:ctrlPr>
                                  </m:sSubPr>
                                  <m:e>
                                    <m:r>
                                      <a:rPr lang="en-US" altLang="zh-CN" sz="1400" b="0" i="1" kern="1200" smtClean="0">
                                        <a:solidFill>
                                          <a:srgbClr val="C00000"/>
                                        </a:solidFill>
                                        <a:latin typeface="Cambria Math" panose="02040503050406030204" pitchFamily="18" charset="0"/>
                                        <a:ea typeface="+mn-ea"/>
                                        <a:cs typeface="+mn-cs"/>
                                      </a:rPr>
                                      <m:t>𝑎</m:t>
                                    </m:r>
                                  </m:e>
                                  <m:sub>
                                    <m:r>
                                      <a:rPr lang="en-US" altLang="zh-CN" sz="1400" b="0" i="1" kern="1200" smtClean="0">
                                        <a:solidFill>
                                          <a:srgbClr val="C00000"/>
                                        </a:solidFill>
                                        <a:latin typeface="Cambria Math" panose="02040503050406030204" pitchFamily="18" charset="0"/>
                                        <a:ea typeface="+mn-ea"/>
                                        <a:cs typeface="+mn-cs"/>
                                      </a:rPr>
                                      <m:t>1</m:t>
                                    </m:r>
                                  </m:sub>
                                </m:sSub>
                              </m:oMath>
                            </m:oMathPara>
                          </a14:m>
                          <a:endParaRPr lang="zh-CN" altLang="en-US" sz="1400" b="0" i="1" kern="1200" dirty="0">
                            <a:solidFill>
                              <a:srgbClr val="C00000"/>
                            </a:solidFill>
                            <a:latin typeface="Cambria Math" panose="02040503050406030204" pitchFamily="18" charset="0"/>
                            <a:ea typeface="+mn-ea"/>
                            <a:cs typeface="+mn-cs"/>
                          </a:endParaRPr>
                        </a:p>
                      </a:txBody>
                      <a:tcPr/>
                    </a:tc>
                    <a:extLst>
                      <a:ext uri="{0D108BD9-81ED-4DB2-BD59-A6C34878D82A}">
                        <a16:rowId xmlns:a16="http://schemas.microsoft.com/office/drawing/2014/main" val="4273436416"/>
                      </a:ext>
                    </a:extLst>
                  </a:tr>
                  <a:tr h="262496">
                    <a:tc>
                      <a:txBody>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𝑖</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𝑛</m:t>
                                    </m:r>
                                  </m:e>
                                  <m:sub>
                                    <m:r>
                                      <a:rPr lang="en-US" altLang="zh-CN" sz="1400" b="0" i="1" smtClean="0">
                                        <a:latin typeface="Cambria Math" panose="02040503050406030204" pitchFamily="18" charset="0"/>
                                      </a:rPr>
                                      <m:t>𝑏</m:t>
                                    </m:r>
                                  </m:sub>
                                </m:sSub>
                                <m:r>
                                  <a:rPr lang="en-US" altLang="zh-CN" sz="1400" b="0" i="1" smtClean="0">
                                    <a:latin typeface="Cambria Math" panose="02040503050406030204" pitchFamily="18" charset="0"/>
                                  </a:rPr>
                                  <m:t>=0</m:t>
                                </m:r>
                              </m:oMath>
                            </m:oMathPara>
                          </a14:m>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smtClean="0">
                                        <a:solidFill>
                                          <a:srgbClr val="0070C0"/>
                                        </a:solidFill>
                                        <a:latin typeface="Cambria Math" panose="02040503050406030204" pitchFamily="18" charset="0"/>
                                      </a:rPr>
                                    </m:ctrlPr>
                                  </m:sSubPr>
                                  <m:e>
                                    <m:r>
                                      <a:rPr lang="en-US" altLang="zh-CN" sz="1400" b="0" i="1" smtClean="0">
                                        <a:solidFill>
                                          <a:srgbClr val="0070C0"/>
                                        </a:solidFill>
                                        <a:latin typeface="Cambria Math" panose="02040503050406030204" pitchFamily="18" charset="0"/>
                                      </a:rPr>
                                      <m:t>𝑏</m:t>
                                    </m:r>
                                  </m:e>
                                  <m:sub>
                                    <m:r>
                                      <a:rPr lang="en-US" altLang="zh-CN" sz="1400" b="0" i="1" smtClean="0">
                                        <a:solidFill>
                                          <a:srgbClr val="0070C0"/>
                                        </a:solidFill>
                                        <a:latin typeface="Cambria Math" panose="02040503050406030204" pitchFamily="18" charset="0"/>
                                      </a:rPr>
                                      <m:t>0</m:t>
                                    </m:r>
                                  </m:sub>
                                </m:sSub>
                              </m:oMath>
                            </m:oMathPara>
                          </a14:m>
                          <a:endParaRPr lang="zh-CN" altLang="en-US" sz="1400" dirty="0">
                            <a:solidFill>
                              <a:srgbClr val="0070C0"/>
                            </a:solidFill>
                          </a:endParaRPr>
                        </a:p>
                      </a:txBody>
                      <a:tcPr/>
                    </a:tc>
                    <a:extLst>
                      <a:ext uri="{0D108BD9-81ED-4DB2-BD59-A6C34878D82A}">
                        <a16:rowId xmlns:a16="http://schemas.microsoft.com/office/drawing/2014/main" val="143752767"/>
                      </a:ext>
                    </a:extLst>
                  </a:tr>
                  <a:tr h="262496">
                    <a:tc>
                      <a:txBody>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𝑖</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𝑛</m:t>
                                    </m:r>
                                  </m:e>
                                  <m:sub>
                                    <m:r>
                                      <a:rPr lang="en-US" altLang="zh-CN" sz="1400" b="0" i="1" smtClean="0">
                                        <a:latin typeface="Cambria Math" panose="02040503050406030204" pitchFamily="18" charset="0"/>
                                      </a:rPr>
                                      <m:t>𝑏</m:t>
                                    </m:r>
                                  </m:sub>
                                </m:sSub>
                                <m:r>
                                  <a:rPr lang="en-US" altLang="zh-CN" sz="1400" b="0" i="1" smtClean="0">
                                    <a:latin typeface="Cambria Math" panose="02040503050406030204" pitchFamily="18" charset="0"/>
                                  </a:rPr>
                                  <m:t>=1</m:t>
                                </m:r>
                              </m:oMath>
                            </m:oMathPara>
                          </a14:m>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smtClean="0">
                                        <a:solidFill>
                                          <a:srgbClr val="0070C0"/>
                                        </a:solidFill>
                                        <a:latin typeface="Cambria Math" panose="02040503050406030204" pitchFamily="18" charset="0"/>
                                      </a:rPr>
                                    </m:ctrlPr>
                                  </m:sSubPr>
                                  <m:e>
                                    <m:r>
                                      <a:rPr lang="en-US" altLang="zh-CN" sz="1400" b="0" i="1" smtClean="0">
                                        <a:solidFill>
                                          <a:srgbClr val="0070C0"/>
                                        </a:solidFill>
                                        <a:latin typeface="Cambria Math" panose="02040503050406030204" pitchFamily="18" charset="0"/>
                                      </a:rPr>
                                      <m:t>𝑏</m:t>
                                    </m:r>
                                  </m:e>
                                  <m:sub>
                                    <m:r>
                                      <a:rPr lang="en-US" altLang="zh-CN" sz="1400" b="0" i="1" smtClean="0">
                                        <a:solidFill>
                                          <a:srgbClr val="0070C0"/>
                                        </a:solidFill>
                                        <a:latin typeface="Cambria Math" panose="02040503050406030204" pitchFamily="18" charset="0"/>
                                      </a:rPr>
                                      <m:t>1</m:t>
                                    </m:r>
                                  </m:sub>
                                </m:sSub>
                              </m:oMath>
                            </m:oMathPara>
                          </a14:m>
                          <a:endParaRPr lang="zh-CN" altLang="en-US" sz="1400" dirty="0">
                            <a:solidFill>
                              <a:srgbClr val="0070C0"/>
                            </a:solidFill>
                          </a:endParaRPr>
                        </a:p>
                      </a:txBody>
                      <a:tcPr/>
                    </a:tc>
                    <a:extLst>
                      <a:ext uri="{0D108BD9-81ED-4DB2-BD59-A6C34878D82A}">
                        <a16:rowId xmlns:a16="http://schemas.microsoft.com/office/drawing/2014/main" val="482258705"/>
                      </a:ext>
                    </a:extLst>
                  </a:tr>
                  <a:tr h="262496">
                    <a:tc>
                      <a:txBody>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𝑜𝑢</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𝑡</m:t>
                                    </m:r>
                                  </m:e>
                                  <m:sub>
                                    <m:r>
                                      <a:rPr lang="en-US" altLang="zh-CN" sz="1400" b="0" i="1" smtClean="0">
                                        <a:latin typeface="Cambria Math" panose="02040503050406030204" pitchFamily="18" charset="0"/>
                                      </a:rPr>
                                      <m:t>𝑐</m:t>
                                    </m:r>
                                  </m:sub>
                                </m:sSub>
                                <m:r>
                                  <a:rPr lang="en-US" altLang="zh-CN" sz="1400" b="0" i="1" smtClean="0">
                                    <a:latin typeface="Cambria Math" panose="02040503050406030204" pitchFamily="18" charset="0"/>
                                  </a:rPr>
                                  <m:t>=0</m:t>
                                </m:r>
                              </m:oMath>
                            </m:oMathPara>
                          </a14:m>
                          <a:endParaRPr lang="zh-CN" altLang="en-US"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6">
                                            <a:lumMod val="75000"/>
                                          </a:schemeClr>
                                        </a:solidFill>
                                        <a:latin typeface="Cambria Math" panose="02040503050406030204" pitchFamily="18" charset="0"/>
                                      </a:rPr>
                                    </m:ctrlPr>
                                  </m:sSubPr>
                                  <m:e>
                                    <m:r>
                                      <a:rPr lang="en-US" altLang="zh-CN" sz="1400" b="0" i="1" smtClean="0">
                                        <a:solidFill>
                                          <a:schemeClr val="accent6">
                                            <a:lumMod val="75000"/>
                                          </a:schemeClr>
                                        </a:solidFill>
                                        <a:latin typeface="Cambria Math" panose="02040503050406030204" pitchFamily="18" charset="0"/>
                                      </a:rPr>
                                      <m:t>𝑐</m:t>
                                    </m:r>
                                  </m:e>
                                  <m:sub>
                                    <m:r>
                                      <a:rPr lang="en-US" altLang="zh-CN" sz="1400" b="0" i="1" smtClean="0">
                                        <a:solidFill>
                                          <a:schemeClr val="accent6">
                                            <a:lumMod val="75000"/>
                                          </a:schemeClr>
                                        </a:solidFill>
                                        <a:latin typeface="Cambria Math" panose="02040503050406030204" pitchFamily="18" charset="0"/>
                                      </a:rPr>
                                      <m:t>0</m:t>
                                    </m:r>
                                  </m:sub>
                                </m:sSub>
                              </m:oMath>
                            </m:oMathPara>
                          </a14:m>
                          <a:endParaRPr lang="zh-CN" altLang="en-US" sz="1400" dirty="0">
                            <a:solidFill>
                              <a:schemeClr val="accent6">
                                <a:lumMod val="75000"/>
                              </a:schemeClr>
                            </a:solidFill>
                          </a:endParaRPr>
                        </a:p>
                      </a:txBody>
                      <a:tcPr/>
                    </a:tc>
                    <a:extLst>
                      <a:ext uri="{0D108BD9-81ED-4DB2-BD59-A6C34878D82A}">
                        <a16:rowId xmlns:a16="http://schemas.microsoft.com/office/drawing/2014/main" val="2043160203"/>
                      </a:ext>
                    </a:extLst>
                  </a:tr>
                  <a:tr h="262496">
                    <a:tc>
                      <a:txBody>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𝑜𝑢</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𝑡</m:t>
                                    </m:r>
                                  </m:e>
                                  <m:sub>
                                    <m:r>
                                      <a:rPr lang="en-US" altLang="zh-CN" sz="1400" b="0" i="1" smtClean="0">
                                        <a:latin typeface="Cambria Math" panose="02040503050406030204" pitchFamily="18" charset="0"/>
                                      </a:rPr>
                                      <m:t>𝑐</m:t>
                                    </m:r>
                                  </m:sub>
                                </m:sSub>
                                <m:r>
                                  <a:rPr lang="en-US" altLang="zh-CN" sz="1400" b="0" i="1" smtClean="0">
                                    <a:latin typeface="Cambria Math" panose="02040503050406030204" pitchFamily="18" charset="0"/>
                                  </a:rPr>
                                  <m:t>=1</m:t>
                                </m:r>
                              </m:oMath>
                            </m:oMathPara>
                          </a14:m>
                          <a:endParaRPr lang="zh-CN" altLang="en-US"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6">
                                            <a:lumMod val="75000"/>
                                          </a:schemeClr>
                                        </a:solidFill>
                                        <a:latin typeface="Cambria Math" panose="02040503050406030204" pitchFamily="18" charset="0"/>
                                      </a:rPr>
                                    </m:ctrlPr>
                                  </m:sSubPr>
                                  <m:e>
                                    <m:r>
                                      <a:rPr lang="en-US" altLang="zh-CN" sz="1400" b="0" i="1" smtClean="0">
                                        <a:solidFill>
                                          <a:schemeClr val="accent6">
                                            <a:lumMod val="75000"/>
                                          </a:schemeClr>
                                        </a:solidFill>
                                        <a:latin typeface="Cambria Math" panose="02040503050406030204" pitchFamily="18" charset="0"/>
                                      </a:rPr>
                                      <m:t>𝑐</m:t>
                                    </m:r>
                                  </m:e>
                                  <m:sub>
                                    <m:r>
                                      <a:rPr lang="en-US" altLang="zh-CN" sz="1400" b="0" i="1" smtClean="0">
                                        <a:solidFill>
                                          <a:schemeClr val="accent6">
                                            <a:lumMod val="75000"/>
                                          </a:schemeClr>
                                        </a:solidFill>
                                        <a:latin typeface="Cambria Math" panose="02040503050406030204" pitchFamily="18" charset="0"/>
                                      </a:rPr>
                                      <m:t>1</m:t>
                                    </m:r>
                                  </m:sub>
                                </m:sSub>
                              </m:oMath>
                            </m:oMathPara>
                          </a14:m>
                          <a:endParaRPr lang="zh-CN" altLang="en-US" sz="1400" dirty="0">
                            <a:solidFill>
                              <a:schemeClr val="accent6">
                                <a:lumMod val="75000"/>
                              </a:schemeClr>
                            </a:solidFill>
                          </a:endParaRPr>
                        </a:p>
                      </a:txBody>
                      <a:tcPr/>
                    </a:tc>
                    <a:extLst>
                      <a:ext uri="{0D108BD9-81ED-4DB2-BD59-A6C34878D82A}">
                        <a16:rowId xmlns:a16="http://schemas.microsoft.com/office/drawing/2014/main" val="197454908"/>
                      </a:ext>
                    </a:extLst>
                  </a:tr>
                </a:tbl>
              </a:graphicData>
            </a:graphic>
          </p:graphicFrame>
        </mc:Choice>
        <mc:Fallback xmlns="">
          <p:graphicFrame>
            <p:nvGraphicFramePr>
              <p:cNvPr id="6" name="表格 5">
                <a:extLst>
                  <a:ext uri="{FF2B5EF4-FFF2-40B4-BE49-F238E27FC236}">
                    <a16:creationId xmlns:a16="http://schemas.microsoft.com/office/drawing/2014/main" id="{01640E4D-67B1-7050-2E88-9503C0CB4392}"/>
                  </a:ext>
                </a:extLst>
              </p:cNvPr>
              <p:cNvGraphicFramePr>
                <a:graphicFrameLocks noGrp="1"/>
              </p:cNvGraphicFramePr>
              <p:nvPr>
                <p:extLst>
                  <p:ext uri="{D42A27DB-BD31-4B8C-83A1-F6EECF244321}">
                    <p14:modId xmlns:p14="http://schemas.microsoft.com/office/powerpoint/2010/main" val="1940253700"/>
                  </p:ext>
                </p:extLst>
              </p:nvPr>
            </p:nvGraphicFramePr>
            <p:xfrm>
              <a:off x="3203449" y="2362200"/>
              <a:ext cx="1755550" cy="2133600"/>
            </p:xfrm>
            <a:graphic>
              <a:graphicData uri="http://schemas.openxmlformats.org/drawingml/2006/table">
                <a:tbl>
                  <a:tblPr firstRow="1" bandRow="1">
                    <a:tableStyleId>{5940675A-B579-460E-94D1-54222C63F5DA}</a:tableStyleId>
                  </a:tblPr>
                  <a:tblGrid>
                    <a:gridCol w="1125233">
                      <a:extLst>
                        <a:ext uri="{9D8B030D-6E8A-4147-A177-3AD203B41FA5}">
                          <a16:colId xmlns:a16="http://schemas.microsoft.com/office/drawing/2014/main" val="222889851"/>
                        </a:ext>
                      </a:extLst>
                    </a:gridCol>
                    <a:gridCol w="630317">
                      <a:extLst>
                        <a:ext uri="{9D8B030D-6E8A-4147-A177-3AD203B41FA5}">
                          <a16:colId xmlns:a16="http://schemas.microsoft.com/office/drawing/2014/main" val="2584606198"/>
                        </a:ext>
                      </a:extLst>
                    </a:gridCol>
                  </a:tblGrid>
                  <a:tr h="304800">
                    <a:tc>
                      <a:txBody>
                        <a:bodyPr/>
                        <a:lstStyle/>
                        <a:p>
                          <a:r>
                            <a:rPr lang="en-US" altLang="zh-CN" sz="1400" dirty="0" err="1">
                              <a:solidFill>
                                <a:schemeClr val="bg1"/>
                              </a:solidFill>
                            </a:rPr>
                            <a:t>i</a:t>
                          </a:r>
                          <a:r>
                            <a:rPr lang="en-US" altLang="zh-CN" sz="1400" dirty="0">
                              <a:solidFill>
                                <a:schemeClr val="bg1"/>
                              </a:solidFill>
                            </a:rPr>
                            <a:t>/o</a:t>
                          </a:r>
                          <a:endParaRPr lang="zh-CN" altLang="en-US" sz="1400" dirty="0">
                            <a:solidFill>
                              <a:schemeClr val="bg1"/>
                            </a:solidFill>
                          </a:endParaRPr>
                        </a:p>
                      </a:txBody>
                      <a:tcPr>
                        <a:solidFill>
                          <a:schemeClr val="tx1"/>
                        </a:solidFill>
                      </a:tcPr>
                    </a:tc>
                    <a:tc>
                      <a:txBody>
                        <a:bodyPr/>
                        <a:lstStyle/>
                        <a:p>
                          <a:r>
                            <a:rPr lang="en-US" altLang="zh-CN" sz="1400" dirty="0">
                              <a:solidFill>
                                <a:schemeClr val="bg1"/>
                              </a:solidFill>
                            </a:rPr>
                            <a:t>keys</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3751723308"/>
                      </a:ext>
                    </a:extLst>
                  </a:tr>
                  <a:tr h="304800">
                    <a:tc>
                      <a:txBody>
                        <a:bodyPr/>
                        <a:lstStyle/>
                        <a:p>
                          <a:endParaRPr lang="zh-CN"/>
                        </a:p>
                      </a:txBody>
                      <a:tcPr>
                        <a:blipFill>
                          <a:blip r:embed="rId3"/>
                          <a:stretch>
                            <a:fillRect l="-541" t="-102000" r="-57297" b="-506000"/>
                          </a:stretch>
                        </a:blipFill>
                      </a:tcPr>
                    </a:tc>
                    <a:tc>
                      <a:txBody>
                        <a:bodyPr/>
                        <a:lstStyle/>
                        <a:p>
                          <a:endParaRPr lang="zh-CN"/>
                        </a:p>
                      </a:txBody>
                      <a:tcPr>
                        <a:blipFill>
                          <a:blip r:embed="rId3"/>
                          <a:stretch>
                            <a:fillRect l="-178846" t="-102000" r="-1923" b="-506000"/>
                          </a:stretch>
                        </a:blipFill>
                      </a:tcPr>
                    </a:tc>
                    <a:extLst>
                      <a:ext uri="{0D108BD9-81ED-4DB2-BD59-A6C34878D82A}">
                        <a16:rowId xmlns:a16="http://schemas.microsoft.com/office/drawing/2014/main" val="1379378846"/>
                      </a:ext>
                    </a:extLst>
                  </a:tr>
                  <a:tr h="304800">
                    <a:tc>
                      <a:txBody>
                        <a:bodyPr/>
                        <a:lstStyle/>
                        <a:p>
                          <a:endParaRPr lang="zh-CN"/>
                        </a:p>
                      </a:txBody>
                      <a:tcPr>
                        <a:blipFill>
                          <a:blip r:embed="rId3"/>
                          <a:stretch>
                            <a:fillRect l="-541" t="-202000" r="-57297" b="-406000"/>
                          </a:stretch>
                        </a:blipFill>
                      </a:tcPr>
                    </a:tc>
                    <a:tc>
                      <a:txBody>
                        <a:bodyPr/>
                        <a:lstStyle/>
                        <a:p>
                          <a:endParaRPr lang="zh-CN"/>
                        </a:p>
                      </a:txBody>
                      <a:tcPr>
                        <a:blipFill>
                          <a:blip r:embed="rId3"/>
                          <a:stretch>
                            <a:fillRect l="-178846" t="-202000" r="-1923" b="-406000"/>
                          </a:stretch>
                        </a:blipFill>
                      </a:tcPr>
                    </a:tc>
                    <a:extLst>
                      <a:ext uri="{0D108BD9-81ED-4DB2-BD59-A6C34878D82A}">
                        <a16:rowId xmlns:a16="http://schemas.microsoft.com/office/drawing/2014/main" val="4273436416"/>
                      </a:ext>
                    </a:extLst>
                  </a:tr>
                  <a:tr h="304800">
                    <a:tc>
                      <a:txBody>
                        <a:bodyPr/>
                        <a:lstStyle/>
                        <a:p>
                          <a:endParaRPr lang="zh-CN"/>
                        </a:p>
                      </a:txBody>
                      <a:tcPr>
                        <a:blipFill>
                          <a:blip r:embed="rId3"/>
                          <a:stretch>
                            <a:fillRect l="-541" t="-296078" r="-57297" b="-298039"/>
                          </a:stretch>
                        </a:blipFill>
                      </a:tcPr>
                    </a:tc>
                    <a:tc>
                      <a:txBody>
                        <a:bodyPr/>
                        <a:lstStyle/>
                        <a:p>
                          <a:endParaRPr lang="zh-CN"/>
                        </a:p>
                      </a:txBody>
                      <a:tcPr>
                        <a:blipFill>
                          <a:blip r:embed="rId3"/>
                          <a:stretch>
                            <a:fillRect l="-178846" t="-296078" r="-1923" b="-298039"/>
                          </a:stretch>
                        </a:blipFill>
                      </a:tcPr>
                    </a:tc>
                    <a:extLst>
                      <a:ext uri="{0D108BD9-81ED-4DB2-BD59-A6C34878D82A}">
                        <a16:rowId xmlns:a16="http://schemas.microsoft.com/office/drawing/2014/main" val="143752767"/>
                      </a:ext>
                    </a:extLst>
                  </a:tr>
                  <a:tr h="304800">
                    <a:tc>
                      <a:txBody>
                        <a:bodyPr/>
                        <a:lstStyle/>
                        <a:p>
                          <a:endParaRPr lang="zh-CN"/>
                        </a:p>
                      </a:txBody>
                      <a:tcPr>
                        <a:blipFill>
                          <a:blip r:embed="rId3"/>
                          <a:stretch>
                            <a:fillRect l="-541" t="-404000" r="-57297" b="-204000"/>
                          </a:stretch>
                        </a:blipFill>
                      </a:tcPr>
                    </a:tc>
                    <a:tc>
                      <a:txBody>
                        <a:bodyPr/>
                        <a:lstStyle/>
                        <a:p>
                          <a:endParaRPr lang="zh-CN"/>
                        </a:p>
                      </a:txBody>
                      <a:tcPr>
                        <a:blipFill>
                          <a:blip r:embed="rId3"/>
                          <a:stretch>
                            <a:fillRect l="-178846" t="-404000" r="-1923" b="-204000"/>
                          </a:stretch>
                        </a:blipFill>
                      </a:tcPr>
                    </a:tc>
                    <a:extLst>
                      <a:ext uri="{0D108BD9-81ED-4DB2-BD59-A6C34878D82A}">
                        <a16:rowId xmlns:a16="http://schemas.microsoft.com/office/drawing/2014/main" val="482258705"/>
                      </a:ext>
                    </a:extLst>
                  </a:tr>
                  <a:tr h="304800">
                    <a:tc>
                      <a:txBody>
                        <a:bodyPr/>
                        <a:lstStyle/>
                        <a:p>
                          <a:endParaRPr lang="zh-CN"/>
                        </a:p>
                      </a:txBody>
                      <a:tcPr>
                        <a:blipFill>
                          <a:blip r:embed="rId3"/>
                          <a:stretch>
                            <a:fillRect l="-541" t="-504000" r="-57297" b="-104000"/>
                          </a:stretch>
                        </a:blipFill>
                      </a:tcPr>
                    </a:tc>
                    <a:tc>
                      <a:txBody>
                        <a:bodyPr/>
                        <a:lstStyle/>
                        <a:p>
                          <a:endParaRPr lang="zh-CN"/>
                        </a:p>
                      </a:txBody>
                      <a:tcPr>
                        <a:blipFill>
                          <a:blip r:embed="rId3"/>
                          <a:stretch>
                            <a:fillRect l="-178846" t="-504000" r="-1923" b="-104000"/>
                          </a:stretch>
                        </a:blipFill>
                      </a:tcPr>
                    </a:tc>
                    <a:extLst>
                      <a:ext uri="{0D108BD9-81ED-4DB2-BD59-A6C34878D82A}">
                        <a16:rowId xmlns:a16="http://schemas.microsoft.com/office/drawing/2014/main" val="2043160203"/>
                      </a:ext>
                    </a:extLst>
                  </a:tr>
                  <a:tr h="304800">
                    <a:tc>
                      <a:txBody>
                        <a:bodyPr/>
                        <a:lstStyle/>
                        <a:p>
                          <a:endParaRPr lang="zh-CN"/>
                        </a:p>
                      </a:txBody>
                      <a:tcPr>
                        <a:blipFill>
                          <a:blip r:embed="rId3"/>
                          <a:stretch>
                            <a:fillRect l="-541" t="-604000" r="-57297" b="-4000"/>
                          </a:stretch>
                        </a:blipFill>
                      </a:tcPr>
                    </a:tc>
                    <a:tc>
                      <a:txBody>
                        <a:bodyPr/>
                        <a:lstStyle/>
                        <a:p>
                          <a:endParaRPr lang="zh-CN"/>
                        </a:p>
                      </a:txBody>
                      <a:tcPr>
                        <a:blipFill>
                          <a:blip r:embed="rId3"/>
                          <a:stretch>
                            <a:fillRect l="-178846" t="-604000" r="-1923" b="-4000"/>
                          </a:stretch>
                        </a:blipFill>
                      </a:tcPr>
                    </a:tc>
                    <a:extLst>
                      <a:ext uri="{0D108BD9-81ED-4DB2-BD59-A6C34878D82A}">
                        <a16:rowId xmlns:a16="http://schemas.microsoft.com/office/drawing/2014/main" val="1974549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E2D7EF23-9D98-A5F7-A89B-787E1EB65170}"/>
                  </a:ext>
                </a:extLst>
              </p:cNvPr>
              <p:cNvGraphicFramePr>
                <a:graphicFrameLocks noGrp="1"/>
              </p:cNvGraphicFramePr>
              <p:nvPr>
                <p:extLst>
                  <p:ext uri="{D42A27DB-BD31-4B8C-83A1-F6EECF244321}">
                    <p14:modId xmlns:p14="http://schemas.microsoft.com/office/powerpoint/2010/main" val="2556451742"/>
                  </p:ext>
                </p:extLst>
              </p:nvPr>
            </p:nvGraphicFramePr>
            <p:xfrm>
              <a:off x="953656" y="4043363"/>
              <a:ext cx="1755550" cy="2133600"/>
            </p:xfrm>
            <a:graphic>
              <a:graphicData uri="http://schemas.openxmlformats.org/drawingml/2006/table">
                <a:tbl>
                  <a:tblPr firstRow="1" bandRow="1">
                    <a:tableStyleId>{5940675A-B579-460E-94D1-54222C63F5DA}</a:tableStyleId>
                  </a:tblPr>
                  <a:tblGrid>
                    <a:gridCol w="1125233">
                      <a:extLst>
                        <a:ext uri="{9D8B030D-6E8A-4147-A177-3AD203B41FA5}">
                          <a16:colId xmlns:a16="http://schemas.microsoft.com/office/drawing/2014/main" val="222889851"/>
                        </a:ext>
                      </a:extLst>
                    </a:gridCol>
                    <a:gridCol w="630317">
                      <a:extLst>
                        <a:ext uri="{9D8B030D-6E8A-4147-A177-3AD203B41FA5}">
                          <a16:colId xmlns:a16="http://schemas.microsoft.com/office/drawing/2014/main" val="2584606198"/>
                        </a:ext>
                      </a:extLst>
                    </a:gridCol>
                  </a:tblGrid>
                  <a:tr h="262496">
                    <a:tc>
                      <a:txBody>
                        <a:bodyPr/>
                        <a:lstStyle/>
                        <a:p>
                          <a:r>
                            <a:rPr lang="en-US" altLang="zh-CN" sz="1400" dirty="0" err="1">
                              <a:solidFill>
                                <a:schemeClr val="bg1"/>
                              </a:solidFill>
                            </a:rPr>
                            <a:t>i</a:t>
                          </a:r>
                          <a:r>
                            <a:rPr lang="en-US" altLang="zh-CN" sz="1400" dirty="0">
                              <a:solidFill>
                                <a:schemeClr val="bg1"/>
                              </a:solidFill>
                            </a:rPr>
                            <a:t>/o</a:t>
                          </a:r>
                          <a:endParaRPr lang="zh-CN" altLang="en-US" sz="1400" dirty="0">
                            <a:solidFill>
                              <a:schemeClr val="bg1"/>
                            </a:solidFill>
                          </a:endParaRPr>
                        </a:p>
                      </a:txBody>
                      <a:tcPr>
                        <a:solidFill>
                          <a:schemeClr val="tx1"/>
                        </a:solidFill>
                      </a:tcPr>
                    </a:tc>
                    <a:tc>
                      <a:txBody>
                        <a:bodyPr/>
                        <a:lstStyle/>
                        <a:p>
                          <a:r>
                            <a:rPr lang="en-US" altLang="zh-CN" sz="1400" dirty="0">
                              <a:solidFill>
                                <a:schemeClr val="bg1"/>
                              </a:solidFill>
                            </a:rPr>
                            <a:t>keys</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3751723308"/>
                      </a:ext>
                    </a:extLst>
                  </a:tr>
                  <a:tr h="2624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0" i="1" smtClean="0">
                                    <a:solidFill>
                                      <a:schemeClr val="tx1"/>
                                    </a:solidFill>
                                    <a:latin typeface="Cambria Math" panose="02040503050406030204" pitchFamily="18" charset="0"/>
                                  </a:rPr>
                                  <m:t>𝑥</m:t>
                                </m:r>
                                <m:r>
                                  <a:rPr lang="en-US" altLang="zh-CN" sz="1400" b="0" i="1" smtClean="0">
                                    <a:solidFill>
                                      <a:schemeClr val="tx1"/>
                                    </a:solidFill>
                                    <a:latin typeface="Cambria Math" panose="02040503050406030204" pitchFamily="18" charset="0"/>
                                  </a:rPr>
                                  <m:t>=0</m:t>
                                </m:r>
                              </m:oMath>
                            </m:oMathPara>
                          </a14:m>
                          <a:endParaRPr lang="en-US" altLang="zh-CN" sz="14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smtClean="0">
                                        <a:solidFill>
                                          <a:srgbClr val="C00000"/>
                                        </a:solidFill>
                                        <a:latin typeface="Cambria Math" panose="02040503050406030204" pitchFamily="18" charset="0"/>
                                      </a:rPr>
                                    </m:ctrlPr>
                                  </m:sSubPr>
                                  <m:e>
                                    <m:r>
                                      <a:rPr lang="en-US" altLang="zh-CN" sz="1400" b="0" i="1" smtClean="0">
                                        <a:solidFill>
                                          <a:srgbClr val="C00000"/>
                                        </a:solidFill>
                                        <a:latin typeface="Cambria Math" panose="02040503050406030204" pitchFamily="18" charset="0"/>
                                      </a:rPr>
                                      <m:t>𝑑</m:t>
                                    </m:r>
                                  </m:e>
                                  <m:sub>
                                    <m:r>
                                      <a:rPr lang="en-US" altLang="zh-CN" sz="1400" b="0" i="1" smtClean="0">
                                        <a:solidFill>
                                          <a:srgbClr val="C00000"/>
                                        </a:solidFill>
                                        <a:latin typeface="Cambria Math" panose="02040503050406030204" pitchFamily="18" charset="0"/>
                                      </a:rPr>
                                      <m:t>0</m:t>
                                    </m:r>
                                  </m:sub>
                                </m:sSub>
                              </m:oMath>
                            </m:oMathPara>
                          </a14:m>
                          <a:endParaRPr lang="zh-CN" altLang="en-US" sz="1400" dirty="0">
                            <a:solidFill>
                              <a:srgbClr val="C00000"/>
                            </a:solidFill>
                          </a:endParaRPr>
                        </a:p>
                      </a:txBody>
                      <a:tcPr/>
                    </a:tc>
                    <a:extLst>
                      <a:ext uri="{0D108BD9-81ED-4DB2-BD59-A6C34878D82A}">
                        <a16:rowId xmlns:a16="http://schemas.microsoft.com/office/drawing/2014/main" val="1379378846"/>
                      </a:ext>
                    </a:extLst>
                  </a:tr>
                  <a:tr h="2624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0" i="1" smtClean="0">
                                    <a:solidFill>
                                      <a:schemeClr val="tx1"/>
                                    </a:solidFill>
                                    <a:latin typeface="Cambria Math" panose="02040503050406030204" pitchFamily="18" charset="0"/>
                                  </a:rPr>
                                  <m:t>𝑥</m:t>
                                </m:r>
                                <m:r>
                                  <a:rPr lang="en-US" altLang="zh-CN" sz="1400" b="0" i="1" smtClean="0">
                                    <a:solidFill>
                                      <a:schemeClr val="tx1"/>
                                    </a:solidFill>
                                    <a:latin typeface="Cambria Math" panose="02040503050406030204" pitchFamily="18" charset="0"/>
                                  </a:rPr>
                                  <m:t>=1</m:t>
                                </m:r>
                              </m:oMath>
                            </m:oMathPara>
                          </a14:m>
                          <a:endParaRPr lang="zh-CN" altLang="en-US"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kern="1200" smtClean="0">
                                        <a:solidFill>
                                          <a:srgbClr val="C00000"/>
                                        </a:solidFill>
                                        <a:latin typeface="Cambria Math" panose="02040503050406030204" pitchFamily="18" charset="0"/>
                                        <a:ea typeface="+mn-ea"/>
                                        <a:cs typeface="+mn-cs"/>
                                      </a:rPr>
                                    </m:ctrlPr>
                                  </m:sSubPr>
                                  <m:e>
                                    <m:r>
                                      <a:rPr lang="en-US" altLang="zh-CN" sz="1400" b="0" i="1" kern="1200" smtClean="0">
                                        <a:solidFill>
                                          <a:srgbClr val="C00000"/>
                                        </a:solidFill>
                                        <a:latin typeface="Cambria Math" panose="02040503050406030204" pitchFamily="18" charset="0"/>
                                        <a:ea typeface="+mn-ea"/>
                                        <a:cs typeface="+mn-cs"/>
                                      </a:rPr>
                                      <m:t>𝑑</m:t>
                                    </m:r>
                                  </m:e>
                                  <m:sub>
                                    <m:r>
                                      <a:rPr lang="en-US" altLang="zh-CN" sz="1400" b="0" i="1" kern="1200" smtClean="0">
                                        <a:solidFill>
                                          <a:srgbClr val="C00000"/>
                                        </a:solidFill>
                                        <a:latin typeface="Cambria Math" panose="02040503050406030204" pitchFamily="18" charset="0"/>
                                        <a:ea typeface="+mn-ea"/>
                                        <a:cs typeface="+mn-cs"/>
                                      </a:rPr>
                                      <m:t>1</m:t>
                                    </m:r>
                                  </m:sub>
                                </m:sSub>
                              </m:oMath>
                            </m:oMathPara>
                          </a14:m>
                          <a:endParaRPr lang="zh-CN" altLang="en-US" sz="1400" b="0" i="1" kern="1200" dirty="0">
                            <a:solidFill>
                              <a:srgbClr val="C00000"/>
                            </a:solidFill>
                            <a:latin typeface="Cambria Math" panose="02040503050406030204" pitchFamily="18" charset="0"/>
                            <a:ea typeface="+mn-ea"/>
                            <a:cs typeface="+mn-cs"/>
                          </a:endParaRPr>
                        </a:p>
                      </a:txBody>
                      <a:tcPr/>
                    </a:tc>
                    <a:extLst>
                      <a:ext uri="{0D108BD9-81ED-4DB2-BD59-A6C34878D82A}">
                        <a16:rowId xmlns:a16="http://schemas.microsoft.com/office/drawing/2014/main" val="4273436416"/>
                      </a:ext>
                    </a:extLst>
                  </a:tr>
                  <a:tr h="262496">
                    <a:tc>
                      <a:txBody>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𝑦</m:t>
                                </m:r>
                                <m:r>
                                  <a:rPr lang="en-US" altLang="zh-CN" sz="1400" b="0" i="1" smtClean="0">
                                    <a:latin typeface="Cambria Math" panose="02040503050406030204" pitchFamily="18" charset="0"/>
                                  </a:rPr>
                                  <m:t>=0</m:t>
                                </m:r>
                              </m:oMath>
                            </m:oMathPara>
                          </a14:m>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smtClean="0">
                                        <a:solidFill>
                                          <a:srgbClr val="005DA2"/>
                                        </a:solidFill>
                                        <a:latin typeface="Cambria Math" panose="02040503050406030204" pitchFamily="18" charset="0"/>
                                      </a:rPr>
                                    </m:ctrlPr>
                                  </m:sSubPr>
                                  <m:e>
                                    <m:r>
                                      <a:rPr lang="en-US" altLang="zh-CN" sz="1400" b="0" i="1" smtClean="0">
                                        <a:solidFill>
                                          <a:srgbClr val="005DA2"/>
                                        </a:solidFill>
                                        <a:latin typeface="Cambria Math" panose="02040503050406030204" pitchFamily="18" charset="0"/>
                                      </a:rPr>
                                      <m:t>𝑒</m:t>
                                    </m:r>
                                  </m:e>
                                  <m:sub>
                                    <m:r>
                                      <a:rPr lang="en-US" altLang="zh-CN" sz="1400" b="0" i="1" smtClean="0">
                                        <a:solidFill>
                                          <a:srgbClr val="005DA2"/>
                                        </a:solidFill>
                                        <a:latin typeface="Cambria Math" panose="02040503050406030204" pitchFamily="18" charset="0"/>
                                      </a:rPr>
                                      <m:t>0</m:t>
                                    </m:r>
                                  </m:sub>
                                </m:sSub>
                              </m:oMath>
                            </m:oMathPara>
                          </a14:m>
                          <a:endParaRPr lang="zh-CN" altLang="en-US" sz="1400" dirty="0">
                            <a:solidFill>
                              <a:srgbClr val="005DA2"/>
                            </a:solidFill>
                          </a:endParaRPr>
                        </a:p>
                      </a:txBody>
                      <a:tcPr/>
                    </a:tc>
                    <a:extLst>
                      <a:ext uri="{0D108BD9-81ED-4DB2-BD59-A6C34878D82A}">
                        <a16:rowId xmlns:a16="http://schemas.microsoft.com/office/drawing/2014/main" val="143752767"/>
                      </a:ext>
                    </a:extLst>
                  </a:tr>
                  <a:tr h="262496">
                    <a:tc>
                      <a:txBody>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𝑦</m:t>
                                </m:r>
                                <m:r>
                                  <a:rPr lang="en-US" altLang="zh-CN" sz="1400" b="0" i="1" smtClean="0">
                                    <a:latin typeface="Cambria Math" panose="02040503050406030204" pitchFamily="18" charset="0"/>
                                  </a:rPr>
                                  <m:t>=1</m:t>
                                </m:r>
                              </m:oMath>
                            </m:oMathPara>
                          </a14:m>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smtClean="0">
                                        <a:solidFill>
                                          <a:srgbClr val="005DA2"/>
                                        </a:solidFill>
                                        <a:latin typeface="Cambria Math" panose="02040503050406030204" pitchFamily="18" charset="0"/>
                                      </a:rPr>
                                    </m:ctrlPr>
                                  </m:sSubPr>
                                  <m:e>
                                    <m:r>
                                      <a:rPr lang="en-US" altLang="zh-CN" sz="1400" b="0" i="1" smtClean="0">
                                        <a:solidFill>
                                          <a:srgbClr val="005DA2"/>
                                        </a:solidFill>
                                        <a:latin typeface="Cambria Math" panose="02040503050406030204" pitchFamily="18" charset="0"/>
                                      </a:rPr>
                                      <m:t>𝑒</m:t>
                                    </m:r>
                                  </m:e>
                                  <m:sub>
                                    <m:r>
                                      <a:rPr lang="en-US" altLang="zh-CN" sz="1400" b="0" i="1" smtClean="0">
                                        <a:solidFill>
                                          <a:srgbClr val="005DA2"/>
                                        </a:solidFill>
                                        <a:latin typeface="Cambria Math" panose="02040503050406030204" pitchFamily="18" charset="0"/>
                                      </a:rPr>
                                      <m:t>1</m:t>
                                    </m:r>
                                  </m:sub>
                                </m:sSub>
                              </m:oMath>
                            </m:oMathPara>
                          </a14:m>
                          <a:endParaRPr lang="zh-CN" altLang="en-US" sz="1400" dirty="0">
                            <a:solidFill>
                              <a:srgbClr val="005DA2"/>
                            </a:solidFill>
                          </a:endParaRPr>
                        </a:p>
                      </a:txBody>
                      <a:tcPr/>
                    </a:tc>
                    <a:extLst>
                      <a:ext uri="{0D108BD9-81ED-4DB2-BD59-A6C34878D82A}">
                        <a16:rowId xmlns:a16="http://schemas.microsoft.com/office/drawing/2014/main" val="482258705"/>
                      </a:ext>
                    </a:extLst>
                  </a:tr>
                  <a:tr h="262496">
                    <a:tc>
                      <a:txBody>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𝑧</m:t>
                                </m:r>
                                <m:r>
                                  <a:rPr lang="en-US" altLang="zh-CN" sz="1400" b="0" i="1" smtClean="0">
                                    <a:latin typeface="Cambria Math" panose="02040503050406030204" pitchFamily="18" charset="0"/>
                                  </a:rPr>
                                  <m:t>=0</m:t>
                                </m:r>
                              </m:oMath>
                            </m:oMathPara>
                          </a14:m>
                          <a:endParaRPr lang="zh-CN" altLang="en-US"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6">
                                            <a:lumMod val="75000"/>
                                          </a:schemeClr>
                                        </a:solidFill>
                                        <a:latin typeface="Cambria Math" panose="02040503050406030204" pitchFamily="18" charset="0"/>
                                      </a:rPr>
                                    </m:ctrlPr>
                                  </m:sSubPr>
                                  <m:e>
                                    <m:r>
                                      <a:rPr lang="en-US" altLang="zh-CN" sz="1400" b="0" i="1" smtClean="0">
                                        <a:solidFill>
                                          <a:schemeClr val="accent6">
                                            <a:lumMod val="75000"/>
                                          </a:schemeClr>
                                        </a:solidFill>
                                        <a:latin typeface="Cambria Math" panose="02040503050406030204" pitchFamily="18" charset="0"/>
                                      </a:rPr>
                                      <m:t>𝑓</m:t>
                                    </m:r>
                                  </m:e>
                                  <m:sub>
                                    <m:r>
                                      <a:rPr lang="en-US" altLang="zh-CN" sz="1400" b="0" i="1" smtClean="0">
                                        <a:solidFill>
                                          <a:schemeClr val="accent6">
                                            <a:lumMod val="75000"/>
                                          </a:schemeClr>
                                        </a:solidFill>
                                        <a:latin typeface="Cambria Math" panose="02040503050406030204" pitchFamily="18" charset="0"/>
                                      </a:rPr>
                                      <m:t>0</m:t>
                                    </m:r>
                                  </m:sub>
                                </m:sSub>
                              </m:oMath>
                            </m:oMathPara>
                          </a14:m>
                          <a:endParaRPr lang="zh-CN" altLang="en-US" sz="1400" dirty="0">
                            <a:solidFill>
                              <a:schemeClr val="accent6">
                                <a:lumMod val="75000"/>
                              </a:schemeClr>
                            </a:solidFill>
                          </a:endParaRPr>
                        </a:p>
                      </a:txBody>
                      <a:tcPr/>
                    </a:tc>
                    <a:extLst>
                      <a:ext uri="{0D108BD9-81ED-4DB2-BD59-A6C34878D82A}">
                        <a16:rowId xmlns:a16="http://schemas.microsoft.com/office/drawing/2014/main" val="2043160203"/>
                      </a:ext>
                    </a:extLst>
                  </a:tr>
                  <a:tr h="262496">
                    <a:tc>
                      <a:txBody>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𝑧</m:t>
                                </m:r>
                                <m:r>
                                  <a:rPr lang="en-US" altLang="zh-CN" sz="1400" b="0" i="1" smtClean="0">
                                    <a:latin typeface="Cambria Math" panose="02040503050406030204" pitchFamily="18" charset="0"/>
                                  </a:rPr>
                                  <m:t>=1</m:t>
                                </m:r>
                              </m:oMath>
                            </m:oMathPara>
                          </a14:m>
                          <a:endParaRPr lang="zh-CN" altLang="en-US"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6">
                                            <a:lumMod val="75000"/>
                                          </a:schemeClr>
                                        </a:solidFill>
                                        <a:latin typeface="Cambria Math" panose="02040503050406030204" pitchFamily="18" charset="0"/>
                                      </a:rPr>
                                    </m:ctrlPr>
                                  </m:sSubPr>
                                  <m:e>
                                    <m:r>
                                      <a:rPr lang="en-US" altLang="zh-CN" sz="1400" b="0" i="1" smtClean="0">
                                        <a:solidFill>
                                          <a:schemeClr val="accent6">
                                            <a:lumMod val="75000"/>
                                          </a:schemeClr>
                                        </a:solidFill>
                                        <a:latin typeface="Cambria Math" panose="02040503050406030204" pitchFamily="18" charset="0"/>
                                      </a:rPr>
                                      <m:t>𝑓</m:t>
                                    </m:r>
                                  </m:e>
                                  <m:sub>
                                    <m:r>
                                      <a:rPr lang="en-US" altLang="zh-CN" sz="1400" b="0" i="1" smtClean="0">
                                        <a:solidFill>
                                          <a:schemeClr val="accent6">
                                            <a:lumMod val="75000"/>
                                          </a:schemeClr>
                                        </a:solidFill>
                                        <a:latin typeface="Cambria Math" panose="02040503050406030204" pitchFamily="18" charset="0"/>
                                      </a:rPr>
                                      <m:t>1</m:t>
                                    </m:r>
                                  </m:sub>
                                </m:sSub>
                              </m:oMath>
                            </m:oMathPara>
                          </a14:m>
                          <a:endParaRPr lang="zh-CN" altLang="en-US" sz="1400" dirty="0">
                            <a:solidFill>
                              <a:schemeClr val="accent6">
                                <a:lumMod val="75000"/>
                              </a:schemeClr>
                            </a:solidFill>
                          </a:endParaRPr>
                        </a:p>
                      </a:txBody>
                      <a:tcPr/>
                    </a:tc>
                    <a:extLst>
                      <a:ext uri="{0D108BD9-81ED-4DB2-BD59-A6C34878D82A}">
                        <a16:rowId xmlns:a16="http://schemas.microsoft.com/office/drawing/2014/main" val="197454908"/>
                      </a:ext>
                    </a:extLst>
                  </a:tr>
                </a:tbl>
              </a:graphicData>
            </a:graphic>
          </p:graphicFrame>
        </mc:Choice>
        <mc:Fallback xmlns="">
          <p:graphicFrame>
            <p:nvGraphicFramePr>
              <p:cNvPr id="7" name="表格 6">
                <a:extLst>
                  <a:ext uri="{FF2B5EF4-FFF2-40B4-BE49-F238E27FC236}">
                    <a16:creationId xmlns:a16="http://schemas.microsoft.com/office/drawing/2014/main" id="{E2D7EF23-9D98-A5F7-A89B-787E1EB65170}"/>
                  </a:ext>
                </a:extLst>
              </p:cNvPr>
              <p:cNvGraphicFramePr>
                <a:graphicFrameLocks noGrp="1"/>
              </p:cNvGraphicFramePr>
              <p:nvPr>
                <p:extLst>
                  <p:ext uri="{D42A27DB-BD31-4B8C-83A1-F6EECF244321}">
                    <p14:modId xmlns:p14="http://schemas.microsoft.com/office/powerpoint/2010/main" val="2556451742"/>
                  </p:ext>
                </p:extLst>
              </p:nvPr>
            </p:nvGraphicFramePr>
            <p:xfrm>
              <a:off x="953656" y="4043363"/>
              <a:ext cx="1755550" cy="2133600"/>
            </p:xfrm>
            <a:graphic>
              <a:graphicData uri="http://schemas.openxmlformats.org/drawingml/2006/table">
                <a:tbl>
                  <a:tblPr firstRow="1" bandRow="1">
                    <a:tableStyleId>{5940675A-B579-460E-94D1-54222C63F5DA}</a:tableStyleId>
                  </a:tblPr>
                  <a:tblGrid>
                    <a:gridCol w="1125233">
                      <a:extLst>
                        <a:ext uri="{9D8B030D-6E8A-4147-A177-3AD203B41FA5}">
                          <a16:colId xmlns:a16="http://schemas.microsoft.com/office/drawing/2014/main" val="222889851"/>
                        </a:ext>
                      </a:extLst>
                    </a:gridCol>
                    <a:gridCol w="630317">
                      <a:extLst>
                        <a:ext uri="{9D8B030D-6E8A-4147-A177-3AD203B41FA5}">
                          <a16:colId xmlns:a16="http://schemas.microsoft.com/office/drawing/2014/main" val="2584606198"/>
                        </a:ext>
                      </a:extLst>
                    </a:gridCol>
                  </a:tblGrid>
                  <a:tr h="304800">
                    <a:tc>
                      <a:txBody>
                        <a:bodyPr/>
                        <a:lstStyle/>
                        <a:p>
                          <a:r>
                            <a:rPr lang="en-US" altLang="zh-CN" sz="1400" dirty="0" err="1">
                              <a:solidFill>
                                <a:schemeClr val="bg1"/>
                              </a:solidFill>
                            </a:rPr>
                            <a:t>i</a:t>
                          </a:r>
                          <a:r>
                            <a:rPr lang="en-US" altLang="zh-CN" sz="1400" dirty="0">
                              <a:solidFill>
                                <a:schemeClr val="bg1"/>
                              </a:solidFill>
                            </a:rPr>
                            <a:t>/o</a:t>
                          </a:r>
                          <a:endParaRPr lang="zh-CN" altLang="en-US" sz="1400" dirty="0">
                            <a:solidFill>
                              <a:schemeClr val="bg1"/>
                            </a:solidFill>
                          </a:endParaRPr>
                        </a:p>
                      </a:txBody>
                      <a:tcPr>
                        <a:solidFill>
                          <a:schemeClr val="tx1"/>
                        </a:solidFill>
                      </a:tcPr>
                    </a:tc>
                    <a:tc>
                      <a:txBody>
                        <a:bodyPr/>
                        <a:lstStyle/>
                        <a:p>
                          <a:r>
                            <a:rPr lang="en-US" altLang="zh-CN" sz="1400" dirty="0">
                              <a:solidFill>
                                <a:schemeClr val="bg1"/>
                              </a:solidFill>
                            </a:rPr>
                            <a:t>keys</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3751723308"/>
                      </a:ext>
                    </a:extLst>
                  </a:tr>
                  <a:tr h="304800">
                    <a:tc>
                      <a:txBody>
                        <a:bodyPr/>
                        <a:lstStyle/>
                        <a:p>
                          <a:endParaRPr lang="zh-CN"/>
                        </a:p>
                      </a:txBody>
                      <a:tcPr>
                        <a:blipFill>
                          <a:blip r:embed="rId4"/>
                          <a:stretch>
                            <a:fillRect l="-541" t="-102000" r="-57297" b="-508000"/>
                          </a:stretch>
                        </a:blipFill>
                      </a:tcPr>
                    </a:tc>
                    <a:tc>
                      <a:txBody>
                        <a:bodyPr/>
                        <a:lstStyle/>
                        <a:p>
                          <a:endParaRPr lang="zh-CN"/>
                        </a:p>
                      </a:txBody>
                      <a:tcPr>
                        <a:blipFill>
                          <a:blip r:embed="rId4"/>
                          <a:stretch>
                            <a:fillRect l="-178846" t="-102000" r="-1923" b="-508000"/>
                          </a:stretch>
                        </a:blipFill>
                      </a:tcPr>
                    </a:tc>
                    <a:extLst>
                      <a:ext uri="{0D108BD9-81ED-4DB2-BD59-A6C34878D82A}">
                        <a16:rowId xmlns:a16="http://schemas.microsoft.com/office/drawing/2014/main" val="1379378846"/>
                      </a:ext>
                    </a:extLst>
                  </a:tr>
                  <a:tr h="304800">
                    <a:tc>
                      <a:txBody>
                        <a:bodyPr/>
                        <a:lstStyle/>
                        <a:p>
                          <a:endParaRPr lang="zh-CN"/>
                        </a:p>
                      </a:txBody>
                      <a:tcPr>
                        <a:blipFill>
                          <a:blip r:embed="rId4"/>
                          <a:stretch>
                            <a:fillRect l="-541" t="-202000" r="-57297" b="-408000"/>
                          </a:stretch>
                        </a:blipFill>
                      </a:tcPr>
                    </a:tc>
                    <a:tc>
                      <a:txBody>
                        <a:bodyPr/>
                        <a:lstStyle/>
                        <a:p>
                          <a:endParaRPr lang="zh-CN"/>
                        </a:p>
                      </a:txBody>
                      <a:tcPr>
                        <a:blipFill>
                          <a:blip r:embed="rId4"/>
                          <a:stretch>
                            <a:fillRect l="-178846" t="-202000" r="-1923" b="-408000"/>
                          </a:stretch>
                        </a:blipFill>
                      </a:tcPr>
                    </a:tc>
                    <a:extLst>
                      <a:ext uri="{0D108BD9-81ED-4DB2-BD59-A6C34878D82A}">
                        <a16:rowId xmlns:a16="http://schemas.microsoft.com/office/drawing/2014/main" val="4273436416"/>
                      </a:ext>
                    </a:extLst>
                  </a:tr>
                  <a:tr h="304800">
                    <a:tc>
                      <a:txBody>
                        <a:bodyPr/>
                        <a:lstStyle/>
                        <a:p>
                          <a:endParaRPr lang="zh-CN"/>
                        </a:p>
                      </a:txBody>
                      <a:tcPr>
                        <a:blipFill>
                          <a:blip r:embed="rId4"/>
                          <a:stretch>
                            <a:fillRect l="-541" t="-296078" r="-57297" b="-300000"/>
                          </a:stretch>
                        </a:blipFill>
                      </a:tcPr>
                    </a:tc>
                    <a:tc>
                      <a:txBody>
                        <a:bodyPr/>
                        <a:lstStyle/>
                        <a:p>
                          <a:endParaRPr lang="zh-CN"/>
                        </a:p>
                      </a:txBody>
                      <a:tcPr>
                        <a:blipFill>
                          <a:blip r:embed="rId4"/>
                          <a:stretch>
                            <a:fillRect l="-178846" t="-296078" r="-1923" b="-300000"/>
                          </a:stretch>
                        </a:blipFill>
                      </a:tcPr>
                    </a:tc>
                    <a:extLst>
                      <a:ext uri="{0D108BD9-81ED-4DB2-BD59-A6C34878D82A}">
                        <a16:rowId xmlns:a16="http://schemas.microsoft.com/office/drawing/2014/main" val="143752767"/>
                      </a:ext>
                    </a:extLst>
                  </a:tr>
                  <a:tr h="304800">
                    <a:tc>
                      <a:txBody>
                        <a:bodyPr/>
                        <a:lstStyle/>
                        <a:p>
                          <a:endParaRPr lang="zh-CN"/>
                        </a:p>
                      </a:txBody>
                      <a:tcPr>
                        <a:blipFill>
                          <a:blip r:embed="rId4"/>
                          <a:stretch>
                            <a:fillRect l="-541" t="-404000" r="-57297" b="-206000"/>
                          </a:stretch>
                        </a:blipFill>
                      </a:tcPr>
                    </a:tc>
                    <a:tc>
                      <a:txBody>
                        <a:bodyPr/>
                        <a:lstStyle/>
                        <a:p>
                          <a:endParaRPr lang="zh-CN"/>
                        </a:p>
                      </a:txBody>
                      <a:tcPr>
                        <a:blipFill>
                          <a:blip r:embed="rId4"/>
                          <a:stretch>
                            <a:fillRect l="-178846" t="-404000" r="-1923" b="-206000"/>
                          </a:stretch>
                        </a:blipFill>
                      </a:tcPr>
                    </a:tc>
                    <a:extLst>
                      <a:ext uri="{0D108BD9-81ED-4DB2-BD59-A6C34878D82A}">
                        <a16:rowId xmlns:a16="http://schemas.microsoft.com/office/drawing/2014/main" val="482258705"/>
                      </a:ext>
                    </a:extLst>
                  </a:tr>
                  <a:tr h="304800">
                    <a:tc>
                      <a:txBody>
                        <a:bodyPr/>
                        <a:lstStyle/>
                        <a:p>
                          <a:endParaRPr lang="zh-CN"/>
                        </a:p>
                      </a:txBody>
                      <a:tcPr>
                        <a:blipFill>
                          <a:blip r:embed="rId4"/>
                          <a:stretch>
                            <a:fillRect l="-541" t="-504000" r="-57297" b="-106000"/>
                          </a:stretch>
                        </a:blipFill>
                      </a:tcPr>
                    </a:tc>
                    <a:tc>
                      <a:txBody>
                        <a:bodyPr/>
                        <a:lstStyle/>
                        <a:p>
                          <a:endParaRPr lang="zh-CN"/>
                        </a:p>
                      </a:txBody>
                      <a:tcPr>
                        <a:blipFill>
                          <a:blip r:embed="rId4"/>
                          <a:stretch>
                            <a:fillRect l="-178846" t="-504000" r="-1923" b="-106000"/>
                          </a:stretch>
                        </a:blipFill>
                      </a:tcPr>
                    </a:tc>
                    <a:extLst>
                      <a:ext uri="{0D108BD9-81ED-4DB2-BD59-A6C34878D82A}">
                        <a16:rowId xmlns:a16="http://schemas.microsoft.com/office/drawing/2014/main" val="2043160203"/>
                      </a:ext>
                    </a:extLst>
                  </a:tr>
                  <a:tr h="304800">
                    <a:tc>
                      <a:txBody>
                        <a:bodyPr/>
                        <a:lstStyle/>
                        <a:p>
                          <a:endParaRPr lang="zh-CN"/>
                        </a:p>
                      </a:txBody>
                      <a:tcPr>
                        <a:blipFill>
                          <a:blip r:embed="rId4"/>
                          <a:stretch>
                            <a:fillRect l="-541" t="-604000" r="-57297" b="-6000"/>
                          </a:stretch>
                        </a:blipFill>
                      </a:tcPr>
                    </a:tc>
                    <a:tc>
                      <a:txBody>
                        <a:bodyPr/>
                        <a:lstStyle/>
                        <a:p>
                          <a:endParaRPr lang="zh-CN"/>
                        </a:p>
                      </a:txBody>
                      <a:tcPr>
                        <a:blipFill>
                          <a:blip r:embed="rId4"/>
                          <a:stretch>
                            <a:fillRect l="-178846" t="-604000" r="-1923" b="-6000"/>
                          </a:stretch>
                        </a:blipFill>
                      </a:tcPr>
                    </a:tc>
                    <a:extLst>
                      <a:ext uri="{0D108BD9-81ED-4DB2-BD59-A6C34878D82A}">
                        <a16:rowId xmlns:a16="http://schemas.microsoft.com/office/drawing/2014/main" val="197454908"/>
                      </a:ext>
                    </a:extLst>
                  </a:tr>
                </a:tbl>
              </a:graphicData>
            </a:graphic>
          </p:graphicFrame>
        </mc:Fallback>
      </mc:AlternateContent>
      <p:sp>
        <p:nvSpPr>
          <p:cNvPr id="13" name="等腰三角形 12">
            <a:extLst>
              <a:ext uri="{FF2B5EF4-FFF2-40B4-BE49-F238E27FC236}">
                <a16:creationId xmlns:a16="http://schemas.microsoft.com/office/drawing/2014/main" id="{02F6C7C5-BC59-19D8-90AD-406559252B36}"/>
              </a:ext>
            </a:extLst>
          </p:cNvPr>
          <p:cNvSpPr/>
          <p:nvPr/>
        </p:nvSpPr>
        <p:spPr>
          <a:xfrm rot="5400000">
            <a:off x="4093562" y="3231375"/>
            <a:ext cx="2139392" cy="408518"/>
          </a:xfrm>
          <a:prstGeom prst="triangle">
            <a:avLst>
              <a:gd name="adj" fmla="val 20086"/>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18B86919-5429-7EDF-668A-271DD4F17AC1}"/>
              </a:ext>
            </a:extLst>
          </p:cNvPr>
          <p:cNvSpPr/>
          <p:nvPr/>
        </p:nvSpPr>
        <p:spPr>
          <a:xfrm rot="5400000">
            <a:off x="1836257" y="4905904"/>
            <a:ext cx="2133600" cy="408518"/>
          </a:xfrm>
          <a:prstGeom prst="triangle">
            <a:avLst>
              <a:gd name="adj" fmla="val 78571"/>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6" name="连接符: 肘形 15">
            <a:extLst>
              <a:ext uri="{FF2B5EF4-FFF2-40B4-BE49-F238E27FC236}">
                <a16:creationId xmlns:a16="http://schemas.microsoft.com/office/drawing/2014/main" id="{95843400-0C63-38AA-8CEB-65420F090409}"/>
              </a:ext>
            </a:extLst>
          </p:cNvPr>
          <p:cNvCxnSpPr>
            <a:cxnSpLocks/>
            <a:stCxn id="14" idx="0"/>
          </p:cNvCxnSpPr>
          <p:nvPr/>
        </p:nvCxnSpPr>
        <p:spPr>
          <a:xfrm flipV="1">
            <a:off x="3107316" y="4640267"/>
            <a:ext cx="3141084" cy="1079487"/>
          </a:xfrm>
          <a:prstGeom prst="bentConnector3">
            <a:avLst>
              <a:gd name="adj1" fmla="val 10003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724FFFA4-6DC1-4080-6070-F0D05D07CC15}"/>
              </a:ext>
            </a:extLst>
          </p:cNvPr>
          <p:cNvCxnSpPr>
            <a:cxnSpLocks/>
            <a:stCxn id="13" idx="0"/>
          </p:cNvCxnSpPr>
          <p:nvPr/>
        </p:nvCxnSpPr>
        <p:spPr>
          <a:xfrm>
            <a:off x="5367517" y="2795656"/>
            <a:ext cx="880883" cy="111911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27" name="表格 26">
                <a:extLst>
                  <a:ext uri="{FF2B5EF4-FFF2-40B4-BE49-F238E27FC236}">
                    <a16:creationId xmlns:a16="http://schemas.microsoft.com/office/drawing/2014/main" id="{41887B56-1D6C-E15A-E5D6-CD40B73E7E74}"/>
                  </a:ext>
                </a:extLst>
              </p:cNvPr>
              <p:cNvGraphicFramePr>
                <a:graphicFrameLocks noGrp="1"/>
              </p:cNvGraphicFramePr>
              <p:nvPr>
                <p:extLst>
                  <p:ext uri="{D42A27DB-BD31-4B8C-83A1-F6EECF244321}">
                    <p14:modId xmlns:p14="http://schemas.microsoft.com/office/powerpoint/2010/main" val="558882429"/>
                  </p:ext>
                </p:extLst>
              </p:nvPr>
            </p:nvGraphicFramePr>
            <p:xfrm>
              <a:off x="8928451" y="2288415"/>
              <a:ext cx="1755550" cy="2133600"/>
            </p:xfrm>
            <a:graphic>
              <a:graphicData uri="http://schemas.openxmlformats.org/drawingml/2006/table">
                <a:tbl>
                  <a:tblPr firstRow="1" bandRow="1">
                    <a:tableStyleId>{5940675A-B579-460E-94D1-54222C63F5DA}</a:tableStyleId>
                  </a:tblPr>
                  <a:tblGrid>
                    <a:gridCol w="1125233">
                      <a:extLst>
                        <a:ext uri="{9D8B030D-6E8A-4147-A177-3AD203B41FA5}">
                          <a16:colId xmlns:a16="http://schemas.microsoft.com/office/drawing/2014/main" val="222889851"/>
                        </a:ext>
                      </a:extLst>
                    </a:gridCol>
                    <a:gridCol w="630317">
                      <a:extLst>
                        <a:ext uri="{9D8B030D-6E8A-4147-A177-3AD203B41FA5}">
                          <a16:colId xmlns:a16="http://schemas.microsoft.com/office/drawing/2014/main" val="2584606198"/>
                        </a:ext>
                      </a:extLst>
                    </a:gridCol>
                  </a:tblGrid>
                  <a:tr h="262496">
                    <a:tc>
                      <a:txBody>
                        <a:bodyPr/>
                        <a:lstStyle/>
                        <a:p>
                          <a:r>
                            <a:rPr lang="en-US" altLang="zh-CN" sz="1400" dirty="0" err="1">
                              <a:solidFill>
                                <a:schemeClr val="bg1"/>
                              </a:solidFill>
                            </a:rPr>
                            <a:t>i</a:t>
                          </a:r>
                          <a:r>
                            <a:rPr lang="en-US" altLang="zh-CN" sz="1400" dirty="0">
                              <a:solidFill>
                                <a:schemeClr val="bg1"/>
                              </a:solidFill>
                            </a:rPr>
                            <a:t>/o</a:t>
                          </a:r>
                          <a:endParaRPr lang="zh-CN" altLang="en-US" sz="1400" dirty="0">
                            <a:solidFill>
                              <a:schemeClr val="bg1"/>
                            </a:solidFill>
                          </a:endParaRPr>
                        </a:p>
                      </a:txBody>
                      <a:tcPr>
                        <a:solidFill>
                          <a:schemeClr val="tx1"/>
                        </a:solidFill>
                      </a:tcPr>
                    </a:tc>
                    <a:tc>
                      <a:txBody>
                        <a:bodyPr/>
                        <a:lstStyle/>
                        <a:p>
                          <a:r>
                            <a:rPr lang="en-US" altLang="zh-CN" sz="1400" dirty="0">
                              <a:solidFill>
                                <a:schemeClr val="bg1"/>
                              </a:solidFill>
                            </a:rPr>
                            <a:t>keys</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3751723308"/>
                      </a:ext>
                    </a:extLst>
                  </a:tr>
                  <a:tr h="2624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0" i="1" smtClean="0">
                                    <a:solidFill>
                                      <a:schemeClr val="tx1"/>
                                    </a:solidFill>
                                    <a:latin typeface="Cambria Math" panose="02040503050406030204" pitchFamily="18" charset="0"/>
                                  </a:rPr>
                                  <m:t>𝑖</m:t>
                                </m:r>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𝑛</m:t>
                                    </m:r>
                                  </m:e>
                                  <m:sub>
                                    <m:r>
                                      <a:rPr lang="en-US" altLang="zh-CN" sz="1400" b="0" i="1" smtClean="0">
                                        <a:solidFill>
                                          <a:schemeClr val="tx1"/>
                                        </a:solidFill>
                                        <a:latin typeface="Cambria Math" panose="02040503050406030204" pitchFamily="18" charset="0"/>
                                      </a:rPr>
                                      <m:t>𝑎</m:t>
                                    </m:r>
                                  </m:sub>
                                </m:sSub>
                                <m:r>
                                  <a:rPr lang="en-US" altLang="zh-CN" sz="1400" b="0" i="1" smtClean="0">
                                    <a:solidFill>
                                      <a:schemeClr val="tx1"/>
                                    </a:solidFill>
                                    <a:latin typeface="Cambria Math" panose="02040503050406030204" pitchFamily="18" charset="0"/>
                                  </a:rPr>
                                  <m:t>=0</m:t>
                                </m:r>
                              </m:oMath>
                            </m:oMathPara>
                          </a14:m>
                          <a:endParaRPr lang="en-US" altLang="zh-CN" sz="14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smtClean="0">
                                        <a:solidFill>
                                          <a:srgbClr val="C00000"/>
                                        </a:solidFill>
                                        <a:latin typeface="Cambria Math" panose="02040503050406030204" pitchFamily="18" charset="0"/>
                                      </a:rPr>
                                    </m:ctrlPr>
                                  </m:sSubPr>
                                  <m:e>
                                    <m:r>
                                      <a:rPr lang="en-US" altLang="zh-CN" sz="1400" b="0" i="1" smtClean="0">
                                        <a:solidFill>
                                          <a:srgbClr val="C00000"/>
                                        </a:solidFill>
                                        <a:latin typeface="Cambria Math" panose="02040503050406030204" pitchFamily="18" charset="0"/>
                                      </a:rPr>
                                      <m:t>𝑐</m:t>
                                    </m:r>
                                  </m:e>
                                  <m:sub>
                                    <m:r>
                                      <a:rPr lang="en-US" altLang="zh-CN" sz="1400" b="0" i="1" smtClean="0">
                                        <a:solidFill>
                                          <a:srgbClr val="C00000"/>
                                        </a:solidFill>
                                        <a:latin typeface="Cambria Math" panose="02040503050406030204" pitchFamily="18" charset="0"/>
                                      </a:rPr>
                                      <m:t>0</m:t>
                                    </m:r>
                                  </m:sub>
                                </m:sSub>
                              </m:oMath>
                            </m:oMathPara>
                          </a14:m>
                          <a:endParaRPr lang="zh-CN" altLang="en-US" sz="1400" dirty="0">
                            <a:solidFill>
                              <a:srgbClr val="C00000"/>
                            </a:solidFill>
                          </a:endParaRPr>
                        </a:p>
                      </a:txBody>
                      <a:tcPr/>
                    </a:tc>
                    <a:extLst>
                      <a:ext uri="{0D108BD9-81ED-4DB2-BD59-A6C34878D82A}">
                        <a16:rowId xmlns:a16="http://schemas.microsoft.com/office/drawing/2014/main" val="1379378846"/>
                      </a:ext>
                    </a:extLst>
                  </a:tr>
                  <a:tr h="2624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0" i="1" smtClean="0">
                                    <a:solidFill>
                                      <a:schemeClr val="tx1"/>
                                    </a:solidFill>
                                    <a:latin typeface="Cambria Math" panose="02040503050406030204" pitchFamily="18" charset="0"/>
                                  </a:rPr>
                                  <m:t>𝑖</m:t>
                                </m:r>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𝑛</m:t>
                                    </m:r>
                                  </m:e>
                                  <m:sub>
                                    <m:r>
                                      <a:rPr lang="en-US" altLang="zh-CN" sz="1400" b="0" i="1" smtClean="0">
                                        <a:solidFill>
                                          <a:schemeClr val="tx1"/>
                                        </a:solidFill>
                                        <a:latin typeface="Cambria Math" panose="02040503050406030204" pitchFamily="18" charset="0"/>
                                      </a:rPr>
                                      <m:t>𝑎</m:t>
                                    </m:r>
                                  </m:sub>
                                </m:sSub>
                                <m:r>
                                  <a:rPr lang="en-US" altLang="zh-CN" sz="1400" b="0" i="1" smtClean="0">
                                    <a:solidFill>
                                      <a:schemeClr val="tx1"/>
                                    </a:solidFill>
                                    <a:latin typeface="Cambria Math" panose="02040503050406030204" pitchFamily="18" charset="0"/>
                                  </a:rPr>
                                  <m:t>=1</m:t>
                                </m:r>
                              </m:oMath>
                            </m:oMathPara>
                          </a14:m>
                          <a:endParaRPr lang="zh-CN" altLang="en-US"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kern="1200" smtClean="0">
                                        <a:solidFill>
                                          <a:srgbClr val="C00000"/>
                                        </a:solidFill>
                                        <a:latin typeface="Cambria Math" panose="02040503050406030204" pitchFamily="18" charset="0"/>
                                        <a:ea typeface="+mn-ea"/>
                                        <a:cs typeface="+mn-cs"/>
                                      </a:rPr>
                                    </m:ctrlPr>
                                  </m:sSubPr>
                                  <m:e>
                                    <m:r>
                                      <a:rPr lang="en-US" altLang="zh-CN" sz="1400" b="0" i="1" kern="1200" smtClean="0">
                                        <a:solidFill>
                                          <a:srgbClr val="C00000"/>
                                        </a:solidFill>
                                        <a:latin typeface="Cambria Math" panose="02040503050406030204" pitchFamily="18" charset="0"/>
                                        <a:ea typeface="+mn-ea"/>
                                        <a:cs typeface="+mn-cs"/>
                                      </a:rPr>
                                      <m:t>𝑐</m:t>
                                    </m:r>
                                  </m:e>
                                  <m:sub>
                                    <m:r>
                                      <a:rPr lang="en-US" altLang="zh-CN" sz="1400" b="0" i="1" kern="1200" smtClean="0">
                                        <a:solidFill>
                                          <a:srgbClr val="C00000"/>
                                        </a:solidFill>
                                        <a:latin typeface="Cambria Math" panose="02040503050406030204" pitchFamily="18" charset="0"/>
                                        <a:ea typeface="+mn-ea"/>
                                        <a:cs typeface="+mn-cs"/>
                                      </a:rPr>
                                      <m:t>1</m:t>
                                    </m:r>
                                  </m:sub>
                                </m:sSub>
                              </m:oMath>
                            </m:oMathPara>
                          </a14:m>
                          <a:endParaRPr lang="zh-CN" altLang="en-US" sz="1400" b="0" i="1" kern="1200" dirty="0">
                            <a:solidFill>
                              <a:srgbClr val="C00000"/>
                            </a:solidFill>
                            <a:latin typeface="Cambria Math" panose="02040503050406030204" pitchFamily="18" charset="0"/>
                            <a:ea typeface="+mn-ea"/>
                            <a:cs typeface="+mn-cs"/>
                          </a:endParaRPr>
                        </a:p>
                      </a:txBody>
                      <a:tcPr/>
                    </a:tc>
                    <a:extLst>
                      <a:ext uri="{0D108BD9-81ED-4DB2-BD59-A6C34878D82A}">
                        <a16:rowId xmlns:a16="http://schemas.microsoft.com/office/drawing/2014/main" val="4273436416"/>
                      </a:ext>
                    </a:extLst>
                  </a:tr>
                  <a:tr h="262496">
                    <a:tc>
                      <a:txBody>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𝑖</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𝑛</m:t>
                                    </m:r>
                                  </m:e>
                                  <m:sub>
                                    <m:r>
                                      <a:rPr lang="en-US" altLang="zh-CN" sz="1400" b="0" i="1" smtClean="0">
                                        <a:latin typeface="Cambria Math" panose="02040503050406030204" pitchFamily="18" charset="0"/>
                                      </a:rPr>
                                      <m:t>𝑏</m:t>
                                    </m:r>
                                  </m:sub>
                                </m:sSub>
                                <m:r>
                                  <a:rPr lang="en-US" altLang="zh-CN" sz="1400" b="0" i="1" smtClean="0">
                                    <a:latin typeface="Cambria Math" panose="02040503050406030204" pitchFamily="18" charset="0"/>
                                  </a:rPr>
                                  <m:t>=0</m:t>
                                </m:r>
                              </m:oMath>
                            </m:oMathPara>
                          </a14:m>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smtClean="0">
                                        <a:solidFill>
                                          <a:srgbClr val="0070C0"/>
                                        </a:solidFill>
                                        <a:latin typeface="Cambria Math" panose="02040503050406030204" pitchFamily="18" charset="0"/>
                                      </a:rPr>
                                    </m:ctrlPr>
                                  </m:sSubPr>
                                  <m:e>
                                    <m:r>
                                      <a:rPr lang="en-US" altLang="zh-CN" sz="1400" b="0" i="1" smtClean="0">
                                        <a:solidFill>
                                          <a:srgbClr val="0070C0"/>
                                        </a:solidFill>
                                        <a:latin typeface="Cambria Math" panose="02040503050406030204" pitchFamily="18" charset="0"/>
                                      </a:rPr>
                                      <m:t>𝑓</m:t>
                                    </m:r>
                                  </m:e>
                                  <m:sub>
                                    <m:r>
                                      <a:rPr lang="en-US" altLang="zh-CN" sz="1400" b="0" i="1" smtClean="0">
                                        <a:solidFill>
                                          <a:srgbClr val="0070C0"/>
                                        </a:solidFill>
                                        <a:latin typeface="Cambria Math" panose="02040503050406030204" pitchFamily="18" charset="0"/>
                                      </a:rPr>
                                      <m:t>0</m:t>
                                    </m:r>
                                  </m:sub>
                                </m:sSub>
                              </m:oMath>
                            </m:oMathPara>
                          </a14:m>
                          <a:endParaRPr lang="zh-CN" altLang="en-US" sz="1400" dirty="0">
                            <a:solidFill>
                              <a:srgbClr val="0070C0"/>
                            </a:solidFill>
                          </a:endParaRPr>
                        </a:p>
                      </a:txBody>
                      <a:tcPr/>
                    </a:tc>
                    <a:extLst>
                      <a:ext uri="{0D108BD9-81ED-4DB2-BD59-A6C34878D82A}">
                        <a16:rowId xmlns:a16="http://schemas.microsoft.com/office/drawing/2014/main" val="143752767"/>
                      </a:ext>
                    </a:extLst>
                  </a:tr>
                  <a:tr h="262496">
                    <a:tc>
                      <a:txBody>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𝑖</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𝑛</m:t>
                                    </m:r>
                                  </m:e>
                                  <m:sub>
                                    <m:r>
                                      <a:rPr lang="en-US" altLang="zh-CN" sz="1400" b="0" i="1" smtClean="0">
                                        <a:latin typeface="Cambria Math" panose="02040503050406030204" pitchFamily="18" charset="0"/>
                                      </a:rPr>
                                      <m:t>𝑏</m:t>
                                    </m:r>
                                  </m:sub>
                                </m:sSub>
                                <m:r>
                                  <a:rPr lang="en-US" altLang="zh-CN" sz="1400" b="0" i="1" smtClean="0">
                                    <a:latin typeface="Cambria Math" panose="02040503050406030204" pitchFamily="18" charset="0"/>
                                  </a:rPr>
                                  <m:t>=1</m:t>
                                </m:r>
                              </m:oMath>
                            </m:oMathPara>
                          </a14:m>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smtClean="0">
                                        <a:solidFill>
                                          <a:srgbClr val="0070C0"/>
                                        </a:solidFill>
                                        <a:latin typeface="Cambria Math" panose="02040503050406030204" pitchFamily="18" charset="0"/>
                                      </a:rPr>
                                    </m:ctrlPr>
                                  </m:sSubPr>
                                  <m:e>
                                    <m:r>
                                      <a:rPr lang="en-US" altLang="zh-CN" sz="1400" b="0" i="1" smtClean="0">
                                        <a:solidFill>
                                          <a:srgbClr val="0070C0"/>
                                        </a:solidFill>
                                        <a:latin typeface="Cambria Math" panose="02040503050406030204" pitchFamily="18" charset="0"/>
                                      </a:rPr>
                                      <m:t>𝑓</m:t>
                                    </m:r>
                                  </m:e>
                                  <m:sub>
                                    <m:r>
                                      <a:rPr lang="en-US" altLang="zh-CN" sz="1400" b="0" i="1" smtClean="0">
                                        <a:solidFill>
                                          <a:srgbClr val="0070C0"/>
                                        </a:solidFill>
                                        <a:latin typeface="Cambria Math" panose="02040503050406030204" pitchFamily="18" charset="0"/>
                                      </a:rPr>
                                      <m:t>1</m:t>
                                    </m:r>
                                  </m:sub>
                                </m:sSub>
                              </m:oMath>
                            </m:oMathPara>
                          </a14:m>
                          <a:endParaRPr lang="zh-CN" altLang="en-US" sz="1400" dirty="0">
                            <a:solidFill>
                              <a:srgbClr val="0070C0"/>
                            </a:solidFill>
                          </a:endParaRPr>
                        </a:p>
                      </a:txBody>
                      <a:tcPr/>
                    </a:tc>
                    <a:extLst>
                      <a:ext uri="{0D108BD9-81ED-4DB2-BD59-A6C34878D82A}">
                        <a16:rowId xmlns:a16="http://schemas.microsoft.com/office/drawing/2014/main" val="482258705"/>
                      </a:ext>
                    </a:extLst>
                  </a:tr>
                  <a:tr h="262496">
                    <a:tc>
                      <a:txBody>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𝑜𝑢</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𝑡</m:t>
                                    </m:r>
                                  </m:e>
                                  <m:sub>
                                    <m:r>
                                      <a:rPr lang="en-US" altLang="zh-CN" sz="1400" b="0" i="1" smtClean="0">
                                        <a:latin typeface="Cambria Math" panose="02040503050406030204" pitchFamily="18" charset="0"/>
                                      </a:rPr>
                                      <m:t>𝑐</m:t>
                                    </m:r>
                                  </m:sub>
                                </m:sSub>
                                <m:r>
                                  <a:rPr lang="en-US" altLang="zh-CN" sz="1400" b="0" i="1" smtClean="0">
                                    <a:latin typeface="Cambria Math" panose="02040503050406030204" pitchFamily="18" charset="0"/>
                                  </a:rPr>
                                  <m:t>=0</m:t>
                                </m:r>
                              </m:oMath>
                            </m:oMathPara>
                          </a14:m>
                          <a:endParaRPr lang="zh-CN" altLang="en-US"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6">
                                            <a:lumMod val="75000"/>
                                          </a:schemeClr>
                                        </a:solidFill>
                                        <a:latin typeface="Cambria Math" panose="02040503050406030204" pitchFamily="18" charset="0"/>
                                      </a:rPr>
                                    </m:ctrlPr>
                                  </m:sSubPr>
                                  <m:e>
                                    <m:r>
                                      <a:rPr lang="en-US" altLang="zh-CN" sz="1400" b="0" i="1" smtClean="0">
                                        <a:solidFill>
                                          <a:schemeClr val="accent6">
                                            <a:lumMod val="75000"/>
                                          </a:schemeClr>
                                        </a:solidFill>
                                        <a:latin typeface="Cambria Math" panose="02040503050406030204" pitchFamily="18" charset="0"/>
                                      </a:rPr>
                                      <m:t>𝑔</m:t>
                                    </m:r>
                                  </m:e>
                                  <m:sub>
                                    <m:r>
                                      <a:rPr lang="en-US" altLang="zh-CN" sz="1400" b="0" i="1" smtClean="0">
                                        <a:solidFill>
                                          <a:schemeClr val="accent6">
                                            <a:lumMod val="75000"/>
                                          </a:schemeClr>
                                        </a:solidFill>
                                        <a:latin typeface="Cambria Math" panose="02040503050406030204" pitchFamily="18" charset="0"/>
                                      </a:rPr>
                                      <m:t>0</m:t>
                                    </m:r>
                                  </m:sub>
                                </m:sSub>
                              </m:oMath>
                            </m:oMathPara>
                          </a14:m>
                          <a:endParaRPr lang="zh-CN" altLang="en-US" sz="1400" dirty="0">
                            <a:solidFill>
                              <a:schemeClr val="accent6">
                                <a:lumMod val="75000"/>
                              </a:schemeClr>
                            </a:solidFill>
                          </a:endParaRPr>
                        </a:p>
                      </a:txBody>
                      <a:tcPr/>
                    </a:tc>
                    <a:extLst>
                      <a:ext uri="{0D108BD9-81ED-4DB2-BD59-A6C34878D82A}">
                        <a16:rowId xmlns:a16="http://schemas.microsoft.com/office/drawing/2014/main" val="2043160203"/>
                      </a:ext>
                    </a:extLst>
                  </a:tr>
                  <a:tr h="262496">
                    <a:tc>
                      <a:txBody>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𝑜𝑢</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𝑡</m:t>
                                    </m:r>
                                  </m:e>
                                  <m:sub>
                                    <m:r>
                                      <a:rPr lang="en-US" altLang="zh-CN" sz="1400" b="0" i="1" smtClean="0">
                                        <a:latin typeface="Cambria Math" panose="02040503050406030204" pitchFamily="18" charset="0"/>
                                      </a:rPr>
                                      <m:t>𝑐</m:t>
                                    </m:r>
                                  </m:sub>
                                </m:sSub>
                                <m:r>
                                  <a:rPr lang="en-US" altLang="zh-CN" sz="1400" b="0" i="1" smtClean="0">
                                    <a:latin typeface="Cambria Math" panose="02040503050406030204" pitchFamily="18" charset="0"/>
                                  </a:rPr>
                                  <m:t>=1</m:t>
                                </m:r>
                              </m:oMath>
                            </m:oMathPara>
                          </a14:m>
                          <a:endParaRPr lang="zh-CN" altLang="en-US"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6">
                                            <a:lumMod val="75000"/>
                                          </a:schemeClr>
                                        </a:solidFill>
                                        <a:latin typeface="Cambria Math" panose="02040503050406030204" pitchFamily="18" charset="0"/>
                                      </a:rPr>
                                    </m:ctrlPr>
                                  </m:sSubPr>
                                  <m:e>
                                    <m:r>
                                      <a:rPr lang="en-US" altLang="zh-CN" sz="1400" b="0" i="1" smtClean="0">
                                        <a:solidFill>
                                          <a:schemeClr val="accent6">
                                            <a:lumMod val="75000"/>
                                          </a:schemeClr>
                                        </a:solidFill>
                                        <a:latin typeface="Cambria Math" panose="02040503050406030204" pitchFamily="18" charset="0"/>
                                      </a:rPr>
                                      <m:t>𝑔</m:t>
                                    </m:r>
                                  </m:e>
                                  <m:sub>
                                    <m:r>
                                      <a:rPr lang="en-US" altLang="zh-CN" sz="1400" b="0" i="1" smtClean="0">
                                        <a:solidFill>
                                          <a:schemeClr val="accent6">
                                            <a:lumMod val="75000"/>
                                          </a:schemeClr>
                                        </a:solidFill>
                                        <a:latin typeface="Cambria Math" panose="02040503050406030204" pitchFamily="18" charset="0"/>
                                      </a:rPr>
                                      <m:t>1</m:t>
                                    </m:r>
                                  </m:sub>
                                </m:sSub>
                              </m:oMath>
                            </m:oMathPara>
                          </a14:m>
                          <a:endParaRPr lang="zh-CN" altLang="en-US" sz="1400" dirty="0">
                            <a:solidFill>
                              <a:schemeClr val="accent6">
                                <a:lumMod val="75000"/>
                              </a:schemeClr>
                            </a:solidFill>
                          </a:endParaRPr>
                        </a:p>
                      </a:txBody>
                      <a:tcPr/>
                    </a:tc>
                    <a:extLst>
                      <a:ext uri="{0D108BD9-81ED-4DB2-BD59-A6C34878D82A}">
                        <a16:rowId xmlns:a16="http://schemas.microsoft.com/office/drawing/2014/main" val="197454908"/>
                      </a:ext>
                    </a:extLst>
                  </a:tr>
                </a:tbl>
              </a:graphicData>
            </a:graphic>
          </p:graphicFrame>
        </mc:Choice>
        <mc:Fallback xmlns="">
          <p:graphicFrame>
            <p:nvGraphicFramePr>
              <p:cNvPr id="27" name="表格 26">
                <a:extLst>
                  <a:ext uri="{FF2B5EF4-FFF2-40B4-BE49-F238E27FC236}">
                    <a16:creationId xmlns:a16="http://schemas.microsoft.com/office/drawing/2014/main" id="{41887B56-1D6C-E15A-E5D6-CD40B73E7E74}"/>
                  </a:ext>
                </a:extLst>
              </p:cNvPr>
              <p:cNvGraphicFramePr>
                <a:graphicFrameLocks noGrp="1"/>
              </p:cNvGraphicFramePr>
              <p:nvPr>
                <p:extLst>
                  <p:ext uri="{D42A27DB-BD31-4B8C-83A1-F6EECF244321}">
                    <p14:modId xmlns:p14="http://schemas.microsoft.com/office/powerpoint/2010/main" val="558882429"/>
                  </p:ext>
                </p:extLst>
              </p:nvPr>
            </p:nvGraphicFramePr>
            <p:xfrm>
              <a:off x="8928451" y="2288415"/>
              <a:ext cx="1755550" cy="2133600"/>
            </p:xfrm>
            <a:graphic>
              <a:graphicData uri="http://schemas.openxmlformats.org/drawingml/2006/table">
                <a:tbl>
                  <a:tblPr firstRow="1" bandRow="1">
                    <a:tableStyleId>{5940675A-B579-460E-94D1-54222C63F5DA}</a:tableStyleId>
                  </a:tblPr>
                  <a:tblGrid>
                    <a:gridCol w="1125233">
                      <a:extLst>
                        <a:ext uri="{9D8B030D-6E8A-4147-A177-3AD203B41FA5}">
                          <a16:colId xmlns:a16="http://schemas.microsoft.com/office/drawing/2014/main" val="222889851"/>
                        </a:ext>
                      </a:extLst>
                    </a:gridCol>
                    <a:gridCol w="630317">
                      <a:extLst>
                        <a:ext uri="{9D8B030D-6E8A-4147-A177-3AD203B41FA5}">
                          <a16:colId xmlns:a16="http://schemas.microsoft.com/office/drawing/2014/main" val="2584606198"/>
                        </a:ext>
                      </a:extLst>
                    </a:gridCol>
                  </a:tblGrid>
                  <a:tr h="304800">
                    <a:tc>
                      <a:txBody>
                        <a:bodyPr/>
                        <a:lstStyle/>
                        <a:p>
                          <a:r>
                            <a:rPr lang="en-US" altLang="zh-CN" sz="1400" dirty="0" err="1">
                              <a:solidFill>
                                <a:schemeClr val="bg1"/>
                              </a:solidFill>
                            </a:rPr>
                            <a:t>i</a:t>
                          </a:r>
                          <a:r>
                            <a:rPr lang="en-US" altLang="zh-CN" sz="1400" dirty="0">
                              <a:solidFill>
                                <a:schemeClr val="bg1"/>
                              </a:solidFill>
                            </a:rPr>
                            <a:t>/o</a:t>
                          </a:r>
                          <a:endParaRPr lang="zh-CN" altLang="en-US" sz="1400" dirty="0">
                            <a:solidFill>
                              <a:schemeClr val="bg1"/>
                            </a:solidFill>
                          </a:endParaRPr>
                        </a:p>
                      </a:txBody>
                      <a:tcPr>
                        <a:solidFill>
                          <a:schemeClr val="tx1"/>
                        </a:solidFill>
                      </a:tcPr>
                    </a:tc>
                    <a:tc>
                      <a:txBody>
                        <a:bodyPr/>
                        <a:lstStyle/>
                        <a:p>
                          <a:r>
                            <a:rPr lang="en-US" altLang="zh-CN" sz="1400" dirty="0">
                              <a:solidFill>
                                <a:schemeClr val="bg1"/>
                              </a:solidFill>
                            </a:rPr>
                            <a:t>keys</a:t>
                          </a:r>
                          <a:endParaRPr lang="zh-CN" altLang="en-US" sz="1400" dirty="0">
                            <a:solidFill>
                              <a:schemeClr val="bg1"/>
                            </a:solidFill>
                          </a:endParaRPr>
                        </a:p>
                      </a:txBody>
                      <a:tcPr>
                        <a:solidFill>
                          <a:schemeClr val="tx1"/>
                        </a:solidFill>
                      </a:tcPr>
                    </a:tc>
                    <a:extLst>
                      <a:ext uri="{0D108BD9-81ED-4DB2-BD59-A6C34878D82A}">
                        <a16:rowId xmlns:a16="http://schemas.microsoft.com/office/drawing/2014/main" val="3751723308"/>
                      </a:ext>
                    </a:extLst>
                  </a:tr>
                  <a:tr h="304800">
                    <a:tc>
                      <a:txBody>
                        <a:bodyPr/>
                        <a:lstStyle/>
                        <a:p>
                          <a:endParaRPr lang="zh-CN"/>
                        </a:p>
                      </a:txBody>
                      <a:tcPr>
                        <a:blipFill>
                          <a:blip r:embed="rId5"/>
                          <a:stretch>
                            <a:fillRect l="-541" t="-102000" r="-57297" b="-506000"/>
                          </a:stretch>
                        </a:blipFill>
                      </a:tcPr>
                    </a:tc>
                    <a:tc>
                      <a:txBody>
                        <a:bodyPr/>
                        <a:lstStyle/>
                        <a:p>
                          <a:endParaRPr lang="zh-CN"/>
                        </a:p>
                      </a:txBody>
                      <a:tcPr>
                        <a:blipFill>
                          <a:blip r:embed="rId5"/>
                          <a:stretch>
                            <a:fillRect l="-178846" t="-102000" r="-1923" b="-506000"/>
                          </a:stretch>
                        </a:blipFill>
                      </a:tcPr>
                    </a:tc>
                    <a:extLst>
                      <a:ext uri="{0D108BD9-81ED-4DB2-BD59-A6C34878D82A}">
                        <a16:rowId xmlns:a16="http://schemas.microsoft.com/office/drawing/2014/main" val="1379378846"/>
                      </a:ext>
                    </a:extLst>
                  </a:tr>
                  <a:tr h="304800">
                    <a:tc>
                      <a:txBody>
                        <a:bodyPr/>
                        <a:lstStyle/>
                        <a:p>
                          <a:endParaRPr lang="zh-CN"/>
                        </a:p>
                      </a:txBody>
                      <a:tcPr>
                        <a:blipFill>
                          <a:blip r:embed="rId5"/>
                          <a:stretch>
                            <a:fillRect l="-541" t="-202000" r="-57297" b="-406000"/>
                          </a:stretch>
                        </a:blipFill>
                      </a:tcPr>
                    </a:tc>
                    <a:tc>
                      <a:txBody>
                        <a:bodyPr/>
                        <a:lstStyle/>
                        <a:p>
                          <a:endParaRPr lang="zh-CN"/>
                        </a:p>
                      </a:txBody>
                      <a:tcPr>
                        <a:blipFill>
                          <a:blip r:embed="rId5"/>
                          <a:stretch>
                            <a:fillRect l="-178846" t="-202000" r="-1923" b="-406000"/>
                          </a:stretch>
                        </a:blipFill>
                      </a:tcPr>
                    </a:tc>
                    <a:extLst>
                      <a:ext uri="{0D108BD9-81ED-4DB2-BD59-A6C34878D82A}">
                        <a16:rowId xmlns:a16="http://schemas.microsoft.com/office/drawing/2014/main" val="4273436416"/>
                      </a:ext>
                    </a:extLst>
                  </a:tr>
                  <a:tr h="304800">
                    <a:tc>
                      <a:txBody>
                        <a:bodyPr/>
                        <a:lstStyle/>
                        <a:p>
                          <a:endParaRPr lang="zh-CN"/>
                        </a:p>
                      </a:txBody>
                      <a:tcPr>
                        <a:blipFill>
                          <a:blip r:embed="rId5"/>
                          <a:stretch>
                            <a:fillRect l="-541" t="-296078" r="-57297" b="-298039"/>
                          </a:stretch>
                        </a:blipFill>
                      </a:tcPr>
                    </a:tc>
                    <a:tc>
                      <a:txBody>
                        <a:bodyPr/>
                        <a:lstStyle/>
                        <a:p>
                          <a:endParaRPr lang="zh-CN"/>
                        </a:p>
                      </a:txBody>
                      <a:tcPr>
                        <a:blipFill>
                          <a:blip r:embed="rId5"/>
                          <a:stretch>
                            <a:fillRect l="-178846" t="-296078" r="-1923" b="-298039"/>
                          </a:stretch>
                        </a:blipFill>
                      </a:tcPr>
                    </a:tc>
                    <a:extLst>
                      <a:ext uri="{0D108BD9-81ED-4DB2-BD59-A6C34878D82A}">
                        <a16:rowId xmlns:a16="http://schemas.microsoft.com/office/drawing/2014/main" val="143752767"/>
                      </a:ext>
                    </a:extLst>
                  </a:tr>
                  <a:tr h="304800">
                    <a:tc>
                      <a:txBody>
                        <a:bodyPr/>
                        <a:lstStyle/>
                        <a:p>
                          <a:endParaRPr lang="zh-CN"/>
                        </a:p>
                      </a:txBody>
                      <a:tcPr>
                        <a:blipFill>
                          <a:blip r:embed="rId5"/>
                          <a:stretch>
                            <a:fillRect l="-541" t="-404000" r="-57297" b="-204000"/>
                          </a:stretch>
                        </a:blipFill>
                      </a:tcPr>
                    </a:tc>
                    <a:tc>
                      <a:txBody>
                        <a:bodyPr/>
                        <a:lstStyle/>
                        <a:p>
                          <a:endParaRPr lang="zh-CN"/>
                        </a:p>
                      </a:txBody>
                      <a:tcPr>
                        <a:blipFill>
                          <a:blip r:embed="rId5"/>
                          <a:stretch>
                            <a:fillRect l="-178846" t="-404000" r="-1923" b="-204000"/>
                          </a:stretch>
                        </a:blipFill>
                      </a:tcPr>
                    </a:tc>
                    <a:extLst>
                      <a:ext uri="{0D108BD9-81ED-4DB2-BD59-A6C34878D82A}">
                        <a16:rowId xmlns:a16="http://schemas.microsoft.com/office/drawing/2014/main" val="482258705"/>
                      </a:ext>
                    </a:extLst>
                  </a:tr>
                  <a:tr h="304800">
                    <a:tc>
                      <a:txBody>
                        <a:bodyPr/>
                        <a:lstStyle/>
                        <a:p>
                          <a:endParaRPr lang="zh-CN"/>
                        </a:p>
                      </a:txBody>
                      <a:tcPr>
                        <a:blipFill>
                          <a:blip r:embed="rId5"/>
                          <a:stretch>
                            <a:fillRect l="-541" t="-504000" r="-57297" b="-104000"/>
                          </a:stretch>
                        </a:blipFill>
                      </a:tcPr>
                    </a:tc>
                    <a:tc>
                      <a:txBody>
                        <a:bodyPr/>
                        <a:lstStyle/>
                        <a:p>
                          <a:endParaRPr lang="zh-CN"/>
                        </a:p>
                      </a:txBody>
                      <a:tcPr>
                        <a:blipFill>
                          <a:blip r:embed="rId5"/>
                          <a:stretch>
                            <a:fillRect l="-178846" t="-504000" r="-1923" b="-104000"/>
                          </a:stretch>
                        </a:blipFill>
                      </a:tcPr>
                    </a:tc>
                    <a:extLst>
                      <a:ext uri="{0D108BD9-81ED-4DB2-BD59-A6C34878D82A}">
                        <a16:rowId xmlns:a16="http://schemas.microsoft.com/office/drawing/2014/main" val="2043160203"/>
                      </a:ext>
                    </a:extLst>
                  </a:tr>
                  <a:tr h="304800">
                    <a:tc>
                      <a:txBody>
                        <a:bodyPr/>
                        <a:lstStyle/>
                        <a:p>
                          <a:endParaRPr lang="zh-CN"/>
                        </a:p>
                      </a:txBody>
                      <a:tcPr>
                        <a:blipFill>
                          <a:blip r:embed="rId5"/>
                          <a:stretch>
                            <a:fillRect l="-541" t="-604000" r="-57297" b="-4000"/>
                          </a:stretch>
                        </a:blipFill>
                      </a:tcPr>
                    </a:tc>
                    <a:tc>
                      <a:txBody>
                        <a:bodyPr/>
                        <a:lstStyle/>
                        <a:p>
                          <a:endParaRPr lang="zh-CN"/>
                        </a:p>
                      </a:txBody>
                      <a:tcPr>
                        <a:blipFill>
                          <a:blip r:embed="rId5"/>
                          <a:stretch>
                            <a:fillRect l="-178846" t="-604000" r="-1923" b="-4000"/>
                          </a:stretch>
                        </a:blipFill>
                      </a:tcPr>
                    </a:tc>
                    <a:extLst>
                      <a:ext uri="{0D108BD9-81ED-4DB2-BD59-A6C34878D82A}">
                        <a16:rowId xmlns:a16="http://schemas.microsoft.com/office/drawing/2014/main" val="197454908"/>
                      </a:ext>
                    </a:extLst>
                  </a:tr>
                </a:tbl>
              </a:graphicData>
            </a:graphic>
          </p:graphicFrame>
        </mc:Fallback>
      </mc:AlternateContent>
      <p:sp>
        <p:nvSpPr>
          <p:cNvPr id="28" name="等腰三角形 27">
            <a:extLst>
              <a:ext uri="{FF2B5EF4-FFF2-40B4-BE49-F238E27FC236}">
                <a16:creationId xmlns:a16="http://schemas.microsoft.com/office/drawing/2014/main" id="{54D51849-6D6F-6F9B-3BD5-08AFC1DEC1B9}"/>
              </a:ext>
            </a:extLst>
          </p:cNvPr>
          <p:cNvSpPr/>
          <p:nvPr/>
        </p:nvSpPr>
        <p:spPr>
          <a:xfrm rot="16200000">
            <a:off x="7657393" y="3150955"/>
            <a:ext cx="2133600" cy="408520"/>
          </a:xfrm>
          <a:prstGeom prst="triangle">
            <a:avLst>
              <a:gd name="adj" fmla="val 77678"/>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0" name="连接符: 肘形 29">
            <a:extLst>
              <a:ext uri="{FF2B5EF4-FFF2-40B4-BE49-F238E27FC236}">
                <a16:creationId xmlns:a16="http://schemas.microsoft.com/office/drawing/2014/main" id="{DDE58862-0B14-B3CF-15EC-D8D39278F052}"/>
              </a:ext>
            </a:extLst>
          </p:cNvPr>
          <p:cNvCxnSpPr>
            <a:cxnSpLocks/>
            <a:stCxn id="28" idx="0"/>
          </p:cNvCxnSpPr>
          <p:nvPr/>
        </p:nvCxnSpPr>
        <p:spPr>
          <a:xfrm rot="10800000" flipV="1">
            <a:off x="7678783" y="2764676"/>
            <a:ext cx="841150" cy="1540623"/>
          </a:xfrm>
          <a:prstGeom prst="bentConnector4">
            <a:avLst>
              <a:gd name="adj1" fmla="val 99649"/>
              <a:gd name="adj2" fmla="val 7579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A995D4FB-84CC-8F1D-282F-08FA3891AE5D}"/>
                  </a:ext>
                </a:extLst>
              </p:cNvPr>
              <p:cNvSpPr txBox="1"/>
              <p:nvPr/>
            </p:nvSpPr>
            <p:spPr>
              <a:xfrm>
                <a:off x="5249773" y="3534987"/>
                <a:ext cx="4323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 </m:t>
                      </m:r>
                    </m:oMath>
                  </m:oMathPara>
                </a14:m>
                <a:endParaRPr lang="zh-CN" altLang="en-US" dirty="0"/>
              </a:p>
            </p:txBody>
          </p:sp>
        </mc:Choice>
        <mc:Fallback xmlns="">
          <p:sp>
            <p:nvSpPr>
              <p:cNvPr id="33" name="文本框 32">
                <a:extLst>
                  <a:ext uri="{FF2B5EF4-FFF2-40B4-BE49-F238E27FC236}">
                    <a16:creationId xmlns:a16="http://schemas.microsoft.com/office/drawing/2014/main" id="{A995D4FB-84CC-8F1D-282F-08FA3891AE5D}"/>
                  </a:ext>
                </a:extLst>
              </p:cNvPr>
              <p:cNvSpPr txBox="1">
                <a:spLocks noRot="1" noChangeAspect="1" noMove="1" noResize="1" noEditPoints="1" noAdjustHandles="1" noChangeArrowheads="1" noChangeShapeType="1" noTextEdit="1"/>
              </p:cNvSpPr>
              <p:nvPr/>
            </p:nvSpPr>
            <p:spPr>
              <a:xfrm>
                <a:off x="5249773" y="3534987"/>
                <a:ext cx="432362"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CC6F7341-8B2D-6973-ADE6-3C856156D29D}"/>
                  </a:ext>
                </a:extLst>
              </p:cNvPr>
              <p:cNvSpPr txBox="1"/>
              <p:nvPr/>
            </p:nvSpPr>
            <p:spPr>
              <a:xfrm>
                <a:off x="5229940" y="3904319"/>
                <a:ext cx="3772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xmlns="">
          <p:sp>
            <p:nvSpPr>
              <p:cNvPr id="34" name="文本框 33">
                <a:extLst>
                  <a:ext uri="{FF2B5EF4-FFF2-40B4-BE49-F238E27FC236}">
                    <a16:creationId xmlns:a16="http://schemas.microsoft.com/office/drawing/2014/main" id="{CC6F7341-8B2D-6973-ADE6-3C856156D29D}"/>
                  </a:ext>
                </a:extLst>
              </p:cNvPr>
              <p:cNvSpPr txBox="1">
                <a:spLocks noRot="1" noChangeAspect="1" noMove="1" noResize="1" noEditPoints="1" noAdjustHandles="1" noChangeArrowheads="1" noChangeShapeType="1" noTextEdit="1"/>
              </p:cNvSpPr>
              <p:nvPr/>
            </p:nvSpPr>
            <p:spPr>
              <a:xfrm>
                <a:off x="5229940" y="3904319"/>
                <a:ext cx="377283"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448FAA4E-0AC9-1572-18E7-D2B4F08B4013}"/>
                  </a:ext>
                </a:extLst>
              </p:cNvPr>
              <p:cNvSpPr txBox="1"/>
              <p:nvPr/>
            </p:nvSpPr>
            <p:spPr>
              <a:xfrm>
                <a:off x="5229940" y="4241184"/>
                <a:ext cx="3602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oMath>
                  </m:oMathPara>
                </a14:m>
                <a:endParaRPr lang="zh-CN" altLang="en-US" dirty="0"/>
              </a:p>
            </p:txBody>
          </p:sp>
        </mc:Choice>
        <mc:Fallback xmlns="">
          <p:sp>
            <p:nvSpPr>
              <p:cNvPr id="35" name="文本框 34">
                <a:extLst>
                  <a:ext uri="{FF2B5EF4-FFF2-40B4-BE49-F238E27FC236}">
                    <a16:creationId xmlns:a16="http://schemas.microsoft.com/office/drawing/2014/main" id="{448FAA4E-0AC9-1572-18E7-D2B4F08B4013}"/>
                  </a:ext>
                </a:extLst>
              </p:cNvPr>
              <p:cNvSpPr txBox="1">
                <a:spLocks noRot="1" noChangeAspect="1" noMove="1" noResize="1" noEditPoints="1" noAdjustHandles="1" noChangeArrowheads="1" noChangeShapeType="1" noTextEdit="1"/>
              </p:cNvSpPr>
              <p:nvPr/>
            </p:nvSpPr>
            <p:spPr>
              <a:xfrm>
                <a:off x="5229940" y="4241184"/>
                <a:ext cx="360290"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98F28E7F-0367-78EA-37A0-7C478D30EDF0}"/>
                  </a:ext>
                </a:extLst>
              </p:cNvPr>
              <p:cNvSpPr txBox="1"/>
              <p:nvPr/>
            </p:nvSpPr>
            <p:spPr>
              <a:xfrm>
                <a:off x="5249773" y="4625280"/>
                <a:ext cx="3875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oMath>
                  </m:oMathPara>
                </a14:m>
                <a:endParaRPr lang="zh-CN" altLang="en-US" dirty="0"/>
              </a:p>
            </p:txBody>
          </p:sp>
        </mc:Choice>
        <mc:Fallback xmlns="">
          <p:sp>
            <p:nvSpPr>
              <p:cNvPr id="36" name="文本框 35">
                <a:extLst>
                  <a:ext uri="{FF2B5EF4-FFF2-40B4-BE49-F238E27FC236}">
                    <a16:creationId xmlns:a16="http://schemas.microsoft.com/office/drawing/2014/main" id="{98F28E7F-0367-78EA-37A0-7C478D30EDF0}"/>
                  </a:ext>
                </a:extLst>
              </p:cNvPr>
              <p:cNvSpPr txBox="1">
                <a:spLocks noRot="1" noChangeAspect="1" noMove="1" noResize="1" noEditPoints="1" noAdjustHandles="1" noChangeArrowheads="1" noChangeShapeType="1" noTextEdit="1"/>
              </p:cNvSpPr>
              <p:nvPr/>
            </p:nvSpPr>
            <p:spPr>
              <a:xfrm>
                <a:off x="5249773" y="4625280"/>
                <a:ext cx="387542"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970411DE-AE02-1820-2902-7EF1739FD843}"/>
                  </a:ext>
                </a:extLst>
              </p:cNvPr>
              <p:cNvSpPr txBox="1"/>
              <p:nvPr/>
            </p:nvSpPr>
            <p:spPr>
              <a:xfrm>
                <a:off x="6549975" y="3534987"/>
                <a:ext cx="3660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oMath>
                  </m:oMathPara>
                </a14:m>
                <a:endParaRPr lang="zh-CN" altLang="en-US" dirty="0"/>
              </a:p>
            </p:txBody>
          </p:sp>
        </mc:Choice>
        <mc:Fallback xmlns="">
          <p:sp>
            <p:nvSpPr>
              <p:cNvPr id="37" name="文本框 36">
                <a:extLst>
                  <a:ext uri="{FF2B5EF4-FFF2-40B4-BE49-F238E27FC236}">
                    <a16:creationId xmlns:a16="http://schemas.microsoft.com/office/drawing/2014/main" id="{970411DE-AE02-1820-2902-7EF1739FD843}"/>
                  </a:ext>
                </a:extLst>
              </p:cNvPr>
              <p:cNvSpPr txBox="1">
                <a:spLocks noRot="1" noChangeAspect="1" noMove="1" noResize="1" noEditPoints="1" noAdjustHandles="1" noChangeArrowheads="1" noChangeShapeType="1" noTextEdit="1"/>
              </p:cNvSpPr>
              <p:nvPr/>
            </p:nvSpPr>
            <p:spPr>
              <a:xfrm>
                <a:off x="6549975" y="3534987"/>
                <a:ext cx="366062"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8DD322F6-8F7C-38B6-14C1-AEC9D87E95DD}"/>
                  </a:ext>
                </a:extLst>
              </p:cNvPr>
              <p:cNvSpPr txBox="1"/>
              <p:nvPr/>
            </p:nvSpPr>
            <p:spPr>
              <a:xfrm>
                <a:off x="6519341" y="4640267"/>
                <a:ext cx="3805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oMath>
                  </m:oMathPara>
                </a14:m>
                <a:endParaRPr lang="zh-CN" altLang="en-US" dirty="0"/>
              </a:p>
            </p:txBody>
          </p:sp>
        </mc:Choice>
        <mc:Fallback xmlns="">
          <p:sp>
            <p:nvSpPr>
              <p:cNvPr id="38" name="文本框 37">
                <a:extLst>
                  <a:ext uri="{FF2B5EF4-FFF2-40B4-BE49-F238E27FC236}">
                    <a16:creationId xmlns:a16="http://schemas.microsoft.com/office/drawing/2014/main" id="{8DD322F6-8F7C-38B6-14C1-AEC9D87E95DD}"/>
                  </a:ext>
                </a:extLst>
              </p:cNvPr>
              <p:cNvSpPr txBox="1">
                <a:spLocks noRot="1" noChangeAspect="1" noMove="1" noResize="1" noEditPoints="1" noAdjustHandles="1" noChangeArrowheads="1" noChangeShapeType="1" noTextEdit="1"/>
              </p:cNvSpPr>
              <p:nvPr/>
            </p:nvSpPr>
            <p:spPr>
              <a:xfrm>
                <a:off x="6519341" y="4640267"/>
                <a:ext cx="380552" cy="369332"/>
              </a:xfrm>
              <a:prstGeom prst="rect">
                <a:avLst/>
              </a:prstGeom>
              <a:blipFill>
                <a:blip r:embed="rId11"/>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AE5EF8EC-DDD1-2C87-DB82-8F82B6F6E68D}"/>
                  </a:ext>
                </a:extLst>
              </p:cNvPr>
              <p:cNvSpPr txBox="1"/>
              <p:nvPr/>
            </p:nvSpPr>
            <p:spPr>
              <a:xfrm>
                <a:off x="8075621" y="3871852"/>
                <a:ext cx="3922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oMath>
                  </m:oMathPara>
                </a14:m>
                <a:endParaRPr lang="zh-CN" altLang="en-US" dirty="0"/>
              </a:p>
            </p:txBody>
          </p:sp>
        </mc:Choice>
        <mc:Fallback xmlns="">
          <p:sp>
            <p:nvSpPr>
              <p:cNvPr id="39" name="文本框 38">
                <a:extLst>
                  <a:ext uri="{FF2B5EF4-FFF2-40B4-BE49-F238E27FC236}">
                    <a16:creationId xmlns:a16="http://schemas.microsoft.com/office/drawing/2014/main" id="{AE5EF8EC-DDD1-2C87-DB82-8F82B6F6E68D}"/>
                  </a:ext>
                </a:extLst>
              </p:cNvPr>
              <p:cNvSpPr txBox="1">
                <a:spLocks noRot="1" noChangeAspect="1" noMove="1" noResize="1" noEditPoints="1" noAdjustHandles="1" noChangeArrowheads="1" noChangeShapeType="1" noTextEdit="1"/>
              </p:cNvSpPr>
              <p:nvPr/>
            </p:nvSpPr>
            <p:spPr>
              <a:xfrm>
                <a:off x="8075621" y="3871852"/>
                <a:ext cx="392223" cy="369332"/>
              </a:xfrm>
              <a:prstGeom prst="rect">
                <a:avLst/>
              </a:prstGeom>
              <a:blipFill>
                <a:blip r:embed="rId12"/>
                <a:stretch>
                  <a:fillRect b="-6557"/>
                </a:stretch>
              </a:blipFill>
            </p:spPr>
            <p:txBody>
              <a:bodyPr/>
              <a:lstStyle/>
              <a:p>
                <a:r>
                  <a:rPr lang="zh-CN" altLang="en-US">
                    <a:noFill/>
                  </a:rPr>
                  <a:t> </a:t>
                </a:r>
              </a:p>
            </p:txBody>
          </p:sp>
        </mc:Fallback>
      </mc:AlternateContent>
      <p:sp>
        <p:nvSpPr>
          <p:cNvPr id="40" name="矩形 39">
            <a:extLst>
              <a:ext uri="{FF2B5EF4-FFF2-40B4-BE49-F238E27FC236}">
                <a16:creationId xmlns:a16="http://schemas.microsoft.com/office/drawing/2014/main" id="{9AE60A76-26F7-B83B-B77D-235255FC3745}"/>
              </a:ext>
            </a:extLst>
          </p:cNvPr>
          <p:cNvSpPr/>
          <p:nvPr/>
        </p:nvSpPr>
        <p:spPr>
          <a:xfrm>
            <a:off x="4410075" y="3914775"/>
            <a:ext cx="442383" cy="610776"/>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42" name="直接箭头连接符 41">
            <a:extLst>
              <a:ext uri="{FF2B5EF4-FFF2-40B4-BE49-F238E27FC236}">
                <a16:creationId xmlns:a16="http://schemas.microsoft.com/office/drawing/2014/main" id="{639DFE28-FF6A-EA2D-DAFC-B77C6D3E4AF7}"/>
              </a:ext>
            </a:extLst>
          </p:cNvPr>
          <p:cNvCxnSpPr>
            <a:cxnSpLocks/>
            <a:stCxn id="40" idx="3"/>
            <a:endCxn id="44" idx="1"/>
          </p:cNvCxnSpPr>
          <p:nvPr/>
        </p:nvCxnSpPr>
        <p:spPr>
          <a:xfrm flipV="1">
            <a:off x="4852458" y="2867613"/>
            <a:ext cx="5294343" cy="135255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ADAE3AE7-A4C1-28E2-1928-1156FA57E4C0}"/>
              </a:ext>
            </a:extLst>
          </p:cNvPr>
          <p:cNvSpPr/>
          <p:nvPr/>
        </p:nvSpPr>
        <p:spPr>
          <a:xfrm>
            <a:off x="10146801" y="2562225"/>
            <a:ext cx="442383" cy="610776"/>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F05DA1D-606D-03E0-6FBA-4C0CE3C04E01}"/>
              </a:ext>
            </a:extLst>
          </p:cNvPr>
          <p:cNvSpPr/>
          <p:nvPr/>
        </p:nvSpPr>
        <p:spPr>
          <a:xfrm>
            <a:off x="2159868" y="5568955"/>
            <a:ext cx="442383" cy="610776"/>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6A9E7DA2-3551-74F4-03E8-4A001BE6CDA4}"/>
              </a:ext>
            </a:extLst>
          </p:cNvPr>
          <p:cNvSpPr/>
          <p:nvPr/>
        </p:nvSpPr>
        <p:spPr>
          <a:xfrm>
            <a:off x="10166634" y="3238500"/>
            <a:ext cx="442383" cy="610776"/>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48" name="直接箭头连接符 47">
            <a:extLst>
              <a:ext uri="{FF2B5EF4-FFF2-40B4-BE49-F238E27FC236}">
                <a16:creationId xmlns:a16="http://schemas.microsoft.com/office/drawing/2014/main" id="{04D3BC14-998B-BA8E-CCBD-F70D2675238F}"/>
              </a:ext>
            </a:extLst>
          </p:cNvPr>
          <p:cNvCxnSpPr>
            <a:cxnSpLocks/>
            <a:stCxn id="46" idx="3"/>
            <a:endCxn id="47" idx="1"/>
          </p:cNvCxnSpPr>
          <p:nvPr/>
        </p:nvCxnSpPr>
        <p:spPr>
          <a:xfrm flipV="1">
            <a:off x="2602251" y="3543888"/>
            <a:ext cx="7564383" cy="233045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18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8" grpId="0" animBg="1"/>
      <p:bldP spid="33" grpId="0"/>
      <p:bldP spid="34" grpId="0"/>
      <p:bldP spid="35" grpId="0"/>
      <p:bldP spid="36" grpId="0"/>
      <p:bldP spid="37" grpId="0"/>
      <p:bldP spid="38" grpId="0"/>
      <p:bldP spid="39" grpId="0"/>
      <p:bldP spid="40" grpId="0" animBg="1"/>
      <p:bldP spid="44" grpId="0" animBg="1"/>
      <p:bldP spid="46" grpId="0" animBg="1"/>
      <p:bldP spid="4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3117A-06D3-B1F2-FBEB-2DD4B0BEA91A}"/>
              </a:ext>
            </a:extLst>
          </p:cNvPr>
          <p:cNvSpPr>
            <a:spLocks noGrp="1"/>
          </p:cNvSpPr>
          <p:nvPr>
            <p:ph type="title"/>
          </p:nvPr>
        </p:nvSpPr>
        <p:spPr/>
        <p:txBody>
          <a:bodyPr/>
          <a:lstStyle/>
          <a:p>
            <a:r>
              <a:rPr lang="en-US" altLang="zh-CN" dirty="0"/>
              <a:t>Garbled Circuit (GC)</a:t>
            </a:r>
            <a:endParaRPr lang="zh-CN" altLang="en-US" dirty="0"/>
          </a:p>
        </p:txBody>
      </p:sp>
      <p:sp>
        <p:nvSpPr>
          <p:cNvPr id="3" name="内容占位符 2">
            <a:extLst>
              <a:ext uri="{FF2B5EF4-FFF2-40B4-BE49-F238E27FC236}">
                <a16:creationId xmlns:a16="http://schemas.microsoft.com/office/drawing/2014/main" id="{53F313EC-F55F-DC2A-74E5-8B3CA20A0749}"/>
              </a:ext>
            </a:extLst>
          </p:cNvPr>
          <p:cNvSpPr>
            <a:spLocks noGrp="1"/>
          </p:cNvSpPr>
          <p:nvPr>
            <p:ph idx="1"/>
          </p:nvPr>
        </p:nvSpPr>
        <p:spPr/>
        <p:txBody>
          <a:bodyPr/>
          <a:lstStyle/>
          <a:p>
            <a:r>
              <a:rPr lang="en-US" altLang="zh-CN" dirty="0"/>
              <a:t>Optimizations and extensions</a:t>
            </a:r>
          </a:p>
          <a:p>
            <a:pPr marL="0" indent="0">
              <a:buNone/>
            </a:pPr>
            <a:r>
              <a:rPr lang="en-US" altLang="zh-CN" dirty="0"/>
              <a:t>	Point-and-permute</a:t>
            </a:r>
          </a:p>
          <a:p>
            <a:pPr marL="0" indent="0">
              <a:buNone/>
            </a:pPr>
            <a:r>
              <a:rPr lang="en-US" altLang="zh-CN" dirty="0"/>
              <a:t>	Free XOR</a:t>
            </a:r>
          </a:p>
          <a:p>
            <a:pPr marL="0" indent="0">
              <a:buNone/>
            </a:pPr>
            <a:r>
              <a:rPr lang="en-US" altLang="zh-CN" dirty="0"/>
              <a:t>	Multi-party GC: BMR</a:t>
            </a:r>
          </a:p>
          <a:p>
            <a:pPr marL="0" indent="0">
              <a:buNone/>
            </a:pPr>
            <a:r>
              <a:rPr lang="en-US" altLang="zh-CN" dirty="0"/>
              <a:t>	…</a:t>
            </a:r>
            <a:endParaRPr lang="zh-CN" altLang="en-US" dirty="0"/>
          </a:p>
        </p:txBody>
      </p:sp>
    </p:spTree>
    <p:extLst>
      <p:ext uri="{BB962C8B-B14F-4D97-AF65-F5344CB8AC3E}">
        <p14:creationId xmlns:p14="http://schemas.microsoft.com/office/powerpoint/2010/main" val="949330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3117A-06D3-B1F2-FBEB-2DD4B0BEA91A}"/>
              </a:ext>
            </a:extLst>
          </p:cNvPr>
          <p:cNvSpPr>
            <a:spLocks noGrp="1"/>
          </p:cNvSpPr>
          <p:nvPr>
            <p:ph type="title"/>
          </p:nvPr>
        </p:nvSpPr>
        <p:spPr/>
        <p:txBody>
          <a:bodyPr/>
          <a:lstStyle/>
          <a:p>
            <a:r>
              <a:rPr lang="en-US" altLang="zh-CN" dirty="0"/>
              <a:t>Garbled Circuit (GC)</a:t>
            </a:r>
            <a:endParaRPr lang="zh-CN" altLang="en-US" dirty="0"/>
          </a:p>
        </p:txBody>
      </p:sp>
      <p:sp>
        <p:nvSpPr>
          <p:cNvPr id="3" name="内容占位符 2">
            <a:extLst>
              <a:ext uri="{FF2B5EF4-FFF2-40B4-BE49-F238E27FC236}">
                <a16:creationId xmlns:a16="http://schemas.microsoft.com/office/drawing/2014/main" id="{53F313EC-F55F-DC2A-74E5-8B3CA20A0749}"/>
              </a:ext>
            </a:extLst>
          </p:cNvPr>
          <p:cNvSpPr>
            <a:spLocks noGrp="1"/>
          </p:cNvSpPr>
          <p:nvPr>
            <p:ph idx="1"/>
          </p:nvPr>
        </p:nvSpPr>
        <p:spPr/>
        <p:txBody>
          <a:bodyPr/>
          <a:lstStyle/>
          <a:p>
            <a:pPr marL="0" indent="0">
              <a:buNone/>
            </a:pPr>
            <a:r>
              <a:rPr lang="en-US" altLang="zh-CN" dirty="0"/>
              <a:t>	If you are interested in the implementation of GC using programming language, here I got a demo in Python on my GitHub:</a:t>
            </a:r>
          </a:p>
          <a:p>
            <a:pPr marL="0" indent="0" algn="ctr">
              <a:buNone/>
            </a:pPr>
            <a:r>
              <a:rPr lang="en-US" altLang="zh-CN" dirty="0">
                <a:hlinkClick r:id="rId2"/>
              </a:rPr>
              <a:t>https://github.com/thewatertells/demoGC</a:t>
            </a:r>
            <a:endParaRPr lang="en-US" altLang="zh-CN" dirty="0"/>
          </a:p>
          <a:p>
            <a:pPr marL="0" indent="0">
              <a:buNone/>
            </a:pPr>
            <a:r>
              <a:rPr lang="en-US" altLang="zh-CN" dirty="0"/>
              <a:t>	Notes: I’m a noob coder and the TOY program only focus on IMPLEMENTATION but not efficiency and stability. The codes may seem dull, and definitely need optimization in many places.</a:t>
            </a:r>
            <a:endParaRPr lang="zh-CN" altLang="en-US" dirty="0"/>
          </a:p>
        </p:txBody>
      </p:sp>
    </p:spTree>
    <p:extLst>
      <p:ext uri="{BB962C8B-B14F-4D97-AF65-F5344CB8AC3E}">
        <p14:creationId xmlns:p14="http://schemas.microsoft.com/office/powerpoint/2010/main" val="3699653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52A60D2-EAA5-DBA6-6988-479010C25450}"/>
              </a:ext>
            </a:extLst>
          </p:cNvPr>
          <p:cNvSpPr>
            <a:spLocks noGrp="1"/>
          </p:cNvSpPr>
          <p:nvPr>
            <p:ph type="title"/>
          </p:nvPr>
        </p:nvSpPr>
        <p:spPr/>
        <p:txBody>
          <a:bodyPr/>
          <a:lstStyle/>
          <a:p>
            <a:r>
              <a:rPr lang="en-US" altLang="zh-CN" dirty="0"/>
              <a:t>Goldreich-Micali-Wigderson protocol</a:t>
            </a:r>
            <a:endParaRPr lang="zh-CN" altLang="en-US" dirty="0"/>
          </a:p>
        </p:txBody>
      </p:sp>
      <p:sp>
        <p:nvSpPr>
          <p:cNvPr id="5" name="文本占位符 4">
            <a:extLst>
              <a:ext uri="{FF2B5EF4-FFF2-40B4-BE49-F238E27FC236}">
                <a16:creationId xmlns:a16="http://schemas.microsoft.com/office/drawing/2014/main" id="{151193AC-0A23-ED2F-E124-00555920EE07}"/>
              </a:ext>
            </a:extLst>
          </p:cNvPr>
          <p:cNvSpPr>
            <a:spLocks noGrp="1"/>
          </p:cNvSpPr>
          <p:nvPr>
            <p:ph type="body" idx="1"/>
          </p:nvPr>
        </p:nvSpPr>
        <p:spPr/>
        <p:txBody>
          <a:bodyPr/>
          <a:lstStyle/>
          <a:p>
            <a:r>
              <a:rPr lang="en-US" altLang="zh-CN" dirty="0"/>
              <a:t>Oded Goldreich, Silvio Micali, Avi Wigderson, 1987</a:t>
            </a:r>
            <a:endParaRPr lang="zh-CN" altLang="en-US" dirty="0"/>
          </a:p>
        </p:txBody>
      </p:sp>
    </p:spTree>
    <p:extLst>
      <p:ext uri="{BB962C8B-B14F-4D97-AF65-F5344CB8AC3E}">
        <p14:creationId xmlns:p14="http://schemas.microsoft.com/office/powerpoint/2010/main" val="645646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GMW</a:t>
            </a:r>
            <a:endParaRPr lang="zh-CN" altLang="en-US" dirty="0"/>
          </a:p>
        </p:txBody>
      </p:sp>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pPr marL="0" indent="0">
              <a:buNone/>
            </a:pPr>
            <a:r>
              <a:rPr lang="en-US" altLang="zh-CN" dirty="0"/>
              <a:t>	Similar with GC, GMW protocol allows 2 mistrusting parties </a:t>
            </a:r>
            <a:r>
              <a:rPr lang="en-US" altLang="zh-CN" b="1" dirty="0"/>
              <a:t>jointly</a:t>
            </a:r>
            <a:r>
              <a:rPr lang="en-US" altLang="zh-CN" dirty="0"/>
              <a:t> </a:t>
            </a:r>
            <a:r>
              <a:rPr lang="en-US" altLang="zh-CN" b="1" dirty="0"/>
              <a:t>evaluate a circuit</a:t>
            </a:r>
            <a:r>
              <a:rPr lang="en-US" altLang="zh-CN" dirty="0"/>
              <a:t> over their private inputs </a:t>
            </a:r>
            <a:r>
              <a:rPr lang="en-US" altLang="zh-CN" b="1" dirty="0"/>
              <a:t>without</a:t>
            </a:r>
            <a:r>
              <a:rPr lang="en-US" altLang="zh-CN" dirty="0"/>
              <a:t> a trusted third party.</a:t>
            </a:r>
          </a:p>
          <a:p>
            <a:pPr marL="0" indent="0">
              <a:buNone/>
            </a:pPr>
            <a:r>
              <a:rPr lang="en-US" altLang="zh-CN" dirty="0"/>
              <a:t>	Core concept: </a:t>
            </a:r>
            <a:r>
              <a:rPr lang="en-US" altLang="zh-CN" b="1" dirty="0"/>
              <a:t>additive secret sharing</a:t>
            </a:r>
          </a:p>
          <a:p>
            <a:endParaRPr lang="zh-CN" altLang="en-US" dirty="0"/>
          </a:p>
        </p:txBody>
      </p:sp>
    </p:spTree>
    <p:extLst>
      <p:ext uri="{BB962C8B-B14F-4D97-AF65-F5344CB8AC3E}">
        <p14:creationId xmlns:p14="http://schemas.microsoft.com/office/powerpoint/2010/main" val="418765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GMW</a:t>
            </a:r>
            <a:endParaRPr lang="zh-CN" altLang="en-US" dirty="0"/>
          </a:p>
        </p:txBody>
      </p:sp>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r>
              <a:rPr lang="en-US" altLang="zh-CN" dirty="0"/>
              <a:t>What is additive secret sharing?</a:t>
            </a:r>
          </a:p>
          <a:p>
            <a:pPr marL="0" indent="0">
              <a:buNone/>
            </a:pPr>
            <a:endParaRPr lang="zh-CN" altLang="en-US" dirty="0"/>
          </a:p>
        </p:txBody>
      </p:sp>
      <p:pic>
        <p:nvPicPr>
          <p:cNvPr id="4" name="图形 3" descr="拿着笔记本电脑的女人">
            <a:extLst>
              <a:ext uri="{FF2B5EF4-FFF2-40B4-BE49-F238E27FC236}">
                <a16:creationId xmlns:a16="http://schemas.microsoft.com/office/drawing/2014/main" id="{FB786036-6E20-D60F-7121-EB13809E13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246" y="2616200"/>
            <a:ext cx="1901172" cy="1931672"/>
          </a:xfrm>
          <a:prstGeom prst="rect">
            <a:avLst/>
          </a:prstGeom>
        </p:spPr>
      </p:pic>
      <p:sp>
        <p:nvSpPr>
          <p:cNvPr id="5" name="文本框 4">
            <a:extLst>
              <a:ext uri="{FF2B5EF4-FFF2-40B4-BE49-F238E27FC236}">
                <a16:creationId xmlns:a16="http://schemas.microsoft.com/office/drawing/2014/main" id="{208B5439-4DC6-3687-ACB2-2D129D8518E5}"/>
              </a:ext>
            </a:extLst>
          </p:cNvPr>
          <p:cNvSpPr txBox="1"/>
          <p:nvPr/>
        </p:nvSpPr>
        <p:spPr>
          <a:xfrm>
            <a:off x="1685099" y="3617822"/>
            <a:ext cx="633507" cy="338554"/>
          </a:xfrm>
          <a:prstGeom prst="rect">
            <a:avLst/>
          </a:prstGeom>
          <a:noFill/>
        </p:spPr>
        <p:txBody>
          <a:bodyPr wrap="none" rtlCol="0">
            <a:spAutoFit/>
          </a:bodyPr>
          <a:lstStyle/>
          <a:p>
            <a:r>
              <a:rPr lang="en-US" altLang="zh-CN" sz="1600" b="1" dirty="0"/>
              <a:t>Alice</a:t>
            </a:r>
            <a:endParaRPr lang="zh-CN" altLang="en-US" sz="1600" b="1" dirty="0"/>
          </a:p>
        </p:txBody>
      </p:sp>
      <p:pic>
        <p:nvPicPr>
          <p:cNvPr id="6" name="图形 5" descr="穿高领毛衣戴眼镜的男人">
            <a:extLst>
              <a:ext uri="{FF2B5EF4-FFF2-40B4-BE49-F238E27FC236}">
                <a16:creationId xmlns:a16="http://schemas.microsoft.com/office/drawing/2014/main" id="{D88F461F-0F38-E876-4F2B-E70308B3C2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882554" y="2616200"/>
            <a:ext cx="1471246" cy="1830423"/>
          </a:xfrm>
          <a:prstGeom prst="rect">
            <a:avLst/>
          </a:prstGeom>
        </p:spPr>
      </p:pic>
      <p:sp>
        <p:nvSpPr>
          <p:cNvPr id="7" name="文本框 6">
            <a:extLst>
              <a:ext uri="{FF2B5EF4-FFF2-40B4-BE49-F238E27FC236}">
                <a16:creationId xmlns:a16="http://schemas.microsoft.com/office/drawing/2014/main" id="{E7172226-60AF-6C50-A0FC-EC3FD8D75185}"/>
              </a:ext>
            </a:extLst>
          </p:cNvPr>
          <p:cNvSpPr txBox="1"/>
          <p:nvPr/>
        </p:nvSpPr>
        <p:spPr>
          <a:xfrm>
            <a:off x="10328674" y="3723992"/>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C395A32-7E8E-06C4-1A30-EBC1DFEB1A35}"/>
                  </a:ext>
                </a:extLst>
              </p:cNvPr>
              <p:cNvSpPr txBox="1"/>
              <p:nvPr/>
            </p:nvSpPr>
            <p:spPr>
              <a:xfrm>
                <a:off x="3616005" y="2616200"/>
                <a:ext cx="4868384" cy="1015663"/>
              </a:xfrm>
              <a:prstGeom prst="rect">
                <a:avLst/>
              </a:prstGeom>
              <a:noFill/>
            </p:spPr>
            <p:txBody>
              <a:bodyPr wrap="none" rtlCol="0">
                <a:spAutoFit/>
              </a:bodyPr>
              <a:lstStyle/>
              <a:p>
                <a:r>
                  <a:rPr lang="en-US" altLang="zh-CN" sz="2000" dirty="0"/>
                  <a:t>There is a secret </a:t>
                </a:r>
                <a14:m>
                  <m:oMath xmlns:m="http://schemas.openxmlformats.org/officeDocument/2006/math">
                    <m:r>
                      <a:rPr lang="en-US" altLang="zh-CN" sz="2000" b="0" i="1" smtClean="0">
                        <a:latin typeface="Cambria Math" panose="02040503050406030204" pitchFamily="18" charset="0"/>
                      </a:rPr>
                      <m:t>𝑥</m:t>
                    </m:r>
                  </m:oMath>
                </a14:m>
                <a:r>
                  <a:rPr lang="zh-CN" altLang="en-US" sz="2000" dirty="0"/>
                  <a:t> </a:t>
                </a:r>
                <a:r>
                  <a:rPr lang="en-US" altLang="zh-CN" sz="2000" dirty="0"/>
                  <a:t>(private to a third party)</a:t>
                </a:r>
              </a:p>
              <a:p>
                <a:r>
                  <a:rPr lang="en-US" altLang="zh-CN" sz="2000" dirty="0"/>
                  <a:t>Let </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1</m:t>
                        </m:r>
                      </m:sub>
                    </m:sSub>
                  </m:oMath>
                </a14:m>
                <a:endParaRPr lang="en-US" altLang="zh-CN" sz="2000" dirty="0"/>
              </a:p>
              <a:p>
                <a:r>
                  <a:rPr lang="en-US" altLang="zh-CN" sz="2000" dirty="0"/>
                  <a:t>Then send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0</m:t>
                        </m:r>
                      </m:sub>
                    </m:sSub>
                  </m:oMath>
                </a14:m>
                <a:r>
                  <a:rPr lang="zh-CN" altLang="en-US" sz="2000" dirty="0"/>
                  <a:t> </a:t>
                </a:r>
                <a:r>
                  <a:rPr lang="en-US" altLang="zh-CN" sz="2000" dirty="0"/>
                  <a:t>to Alice, send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zh-CN" altLang="en-US" sz="2000" dirty="0"/>
                  <a:t> </a:t>
                </a:r>
                <a:r>
                  <a:rPr lang="en-US" altLang="zh-CN" sz="2000" dirty="0"/>
                  <a:t>to Bob</a:t>
                </a:r>
                <a:endParaRPr lang="zh-CN" altLang="en-US" sz="2000" dirty="0"/>
              </a:p>
            </p:txBody>
          </p:sp>
        </mc:Choice>
        <mc:Fallback xmlns="">
          <p:sp>
            <p:nvSpPr>
              <p:cNvPr id="12" name="文本框 11">
                <a:extLst>
                  <a:ext uri="{FF2B5EF4-FFF2-40B4-BE49-F238E27FC236}">
                    <a16:creationId xmlns:a16="http://schemas.microsoft.com/office/drawing/2014/main" id="{1C395A32-7E8E-06C4-1A30-EBC1DFEB1A35}"/>
                  </a:ext>
                </a:extLst>
              </p:cNvPr>
              <p:cNvSpPr txBox="1">
                <a:spLocks noRot="1" noChangeAspect="1" noMove="1" noResize="1" noEditPoints="1" noAdjustHandles="1" noChangeArrowheads="1" noChangeShapeType="1" noTextEdit="1"/>
              </p:cNvSpPr>
              <p:nvPr/>
            </p:nvSpPr>
            <p:spPr>
              <a:xfrm>
                <a:off x="3616005" y="2616200"/>
                <a:ext cx="4868384" cy="1015663"/>
              </a:xfrm>
              <a:prstGeom prst="rect">
                <a:avLst/>
              </a:prstGeom>
              <a:blipFill>
                <a:blip r:embed="rId7"/>
                <a:stretch>
                  <a:fillRect l="-1252" t="-2994" r="-375" b="-9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27BEF7B-75AE-C970-AADD-BD630E56FE0F}"/>
                  </a:ext>
                </a:extLst>
              </p:cNvPr>
              <p:cNvSpPr txBox="1"/>
              <p:nvPr/>
            </p:nvSpPr>
            <p:spPr>
              <a:xfrm>
                <a:off x="1112378" y="4682809"/>
                <a:ext cx="5727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oMath>
                  </m:oMathPara>
                </a14:m>
                <a:endParaRPr lang="zh-CN" altLang="en-US" sz="2400" dirty="0"/>
              </a:p>
            </p:txBody>
          </p:sp>
        </mc:Choice>
        <mc:Fallback xmlns="">
          <p:sp>
            <p:nvSpPr>
              <p:cNvPr id="13" name="文本框 12">
                <a:extLst>
                  <a:ext uri="{FF2B5EF4-FFF2-40B4-BE49-F238E27FC236}">
                    <a16:creationId xmlns:a16="http://schemas.microsoft.com/office/drawing/2014/main" id="{E27BEF7B-75AE-C970-AADD-BD630E56FE0F}"/>
                  </a:ext>
                </a:extLst>
              </p:cNvPr>
              <p:cNvSpPr txBox="1">
                <a:spLocks noRot="1" noChangeAspect="1" noMove="1" noResize="1" noEditPoints="1" noAdjustHandles="1" noChangeArrowheads="1" noChangeShapeType="1" noTextEdit="1"/>
              </p:cNvSpPr>
              <p:nvPr/>
            </p:nvSpPr>
            <p:spPr>
              <a:xfrm>
                <a:off x="1112378" y="4682809"/>
                <a:ext cx="572721" cy="461665"/>
              </a:xfrm>
              <a:prstGeom prst="rect">
                <a:avLst/>
              </a:prstGeom>
              <a:blipFill>
                <a:blip r:embed="rId8"/>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BB17DFA-0823-0630-6ED8-6C248328665E}"/>
                  </a:ext>
                </a:extLst>
              </p:cNvPr>
              <p:cNvSpPr txBox="1"/>
              <p:nvPr/>
            </p:nvSpPr>
            <p:spPr>
              <a:xfrm>
                <a:off x="10318323" y="4686918"/>
                <a:ext cx="5656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14" name="文本框 13">
                <a:extLst>
                  <a:ext uri="{FF2B5EF4-FFF2-40B4-BE49-F238E27FC236}">
                    <a16:creationId xmlns:a16="http://schemas.microsoft.com/office/drawing/2014/main" id="{0BB17DFA-0823-0630-6ED8-6C248328665E}"/>
                  </a:ext>
                </a:extLst>
              </p:cNvPr>
              <p:cNvSpPr txBox="1">
                <a:spLocks noRot="1" noChangeAspect="1" noMove="1" noResize="1" noEditPoints="1" noAdjustHandles="1" noChangeArrowheads="1" noChangeShapeType="1" noTextEdit="1"/>
              </p:cNvSpPr>
              <p:nvPr/>
            </p:nvSpPr>
            <p:spPr>
              <a:xfrm>
                <a:off x="10318323" y="4686918"/>
                <a:ext cx="565603" cy="461665"/>
              </a:xfrm>
              <a:prstGeom prst="rect">
                <a:avLst/>
              </a:prstGeom>
              <a:blipFill>
                <a:blip r:embed="rId9"/>
                <a:stretch>
                  <a:fillRect/>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837CD5B2-5C9E-DBAB-5A87-9654BFB13089}"/>
              </a:ext>
            </a:extLst>
          </p:cNvPr>
          <p:cNvSpPr txBox="1"/>
          <p:nvPr/>
        </p:nvSpPr>
        <p:spPr>
          <a:xfrm>
            <a:off x="3616005" y="3762025"/>
            <a:ext cx="4771412" cy="1015663"/>
          </a:xfrm>
          <a:prstGeom prst="rect">
            <a:avLst/>
          </a:prstGeom>
          <a:noFill/>
        </p:spPr>
        <p:txBody>
          <a:bodyPr wrap="square" rtlCol="0">
            <a:spAutoFit/>
          </a:bodyPr>
          <a:lstStyle/>
          <a:p>
            <a:r>
              <a:rPr lang="en-US" altLang="zh-CN" sz="2000" dirty="0"/>
              <a:t>Each party doesn’t know the secret,</a:t>
            </a:r>
            <a:r>
              <a:rPr lang="zh-CN" altLang="en-US" sz="2000" dirty="0"/>
              <a:t> </a:t>
            </a:r>
            <a:r>
              <a:rPr lang="en-US" altLang="zh-CN" sz="2000" dirty="0"/>
              <a:t>but</a:t>
            </a:r>
            <a:r>
              <a:rPr lang="zh-CN" altLang="en-US" sz="2000" dirty="0"/>
              <a:t> </a:t>
            </a:r>
            <a:r>
              <a:rPr lang="en-US" altLang="zh-CN" sz="2000" dirty="0"/>
              <a:t>they can </a:t>
            </a:r>
            <a:r>
              <a:rPr lang="en-US" altLang="zh-CN" sz="2000" b="1" dirty="0"/>
              <a:t>reconstruct</a:t>
            </a:r>
            <a:r>
              <a:rPr lang="en-US" altLang="zh-CN" sz="2000" dirty="0"/>
              <a:t> the secret by adding their shares</a:t>
            </a:r>
          </a:p>
        </p:txBody>
      </p:sp>
      <p:sp>
        <p:nvSpPr>
          <p:cNvPr id="16" name="文本框 15">
            <a:extLst>
              <a:ext uri="{FF2B5EF4-FFF2-40B4-BE49-F238E27FC236}">
                <a16:creationId xmlns:a16="http://schemas.microsoft.com/office/drawing/2014/main" id="{9BDA72CE-6E90-F482-EF3D-187EA04F1A26}"/>
              </a:ext>
            </a:extLst>
          </p:cNvPr>
          <p:cNvSpPr txBox="1"/>
          <p:nvPr/>
        </p:nvSpPr>
        <p:spPr>
          <a:xfrm>
            <a:off x="3616005" y="4917750"/>
            <a:ext cx="4868384" cy="707886"/>
          </a:xfrm>
          <a:prstGeom prst="rect">
            <a:avLst/>
          </a:prstGeom>
          <a:noFill/>
        </p:spPr>
        <p:txBody>
          <a:bodyPr wrap="square" rtlCol="0">
            <a:spAutoFit/>
          </a:bodyPr>
          <a:lstStyle/>
          <a:p>
            <a:r>
              <a:rPr lang="en-US" altLang="zh-CN" sz="2000" dirty="0"/>
              <a:t>Additive sharing holds for </a:t>
            </a:r>
            <a:r>
              <a:rPr lang="en-US" altLang="zh-CN" sz="2000" b="1" dirty="0"/>
              <a:t>both single bits and bit strings</a:t>
            </a:r>
            <a:endParaRPr lang="zh-CN" altLang="en-US" sz="2000" b="1" dirty="0"/>
          </a:p>
        </p:txBody>
      </p:sp>
    </p:spTree>
    <p:extLst>
      <p:ext uri="{BB962C8B-B14F-4D97-AF65-F5344CB8AC3E}">
        <p14:creationId xmlns:p14="http://schemas.microsoft.com/office/powerpoint/2010/main" val="180223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GMW</a:t>
            </a:r>
            <a:endParaRPr lang="zh-CN" altLang="en-US" dirty="0"/>
          </a:p>
        </p:txBody>
      </p:sp>
      <p:pic>
        <p:nvPicPr>
          <p:cNvPr id="4" name="图形 3" descr="拿着笔记本电脑的女人">
            <a:extLst>
              <a:ext uri="{FF2B5EF4-FFF2-40B4-BE49-F238E27FC236}">
                <a16:creationId xmlns:a16="http://schemas.microsoft.com/office/drawing/2014/main" id="{FB786036-6E20-D60F-7121-EB13809E13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246" y="2616200"/>
            <a:ext cx="1901172" cy="1931672"/>
          </a:xfrm>
          <a:prstGeom prst="rect">
            <a:avLst/>
          </a:prstGeom>
        </p:spPr>
      </p:pic>
      <p:sp>
        <p:nvSpPr>
          <p:cNvPr id="5" name="文本框 4">
            <a:extLst>
              <a:ext uri="{FF2B5EF4-FFF2-40B4-BE49-F238E27FC236}">
                <a16:creationId xmlns:a16="http://schemas.microsoft.com/office/drawing/2014/main" id="{208B5439-4DC6-3687-ACB2-2D129D8518E5}"/>
              </a:ext>
            </a:extLst>
          </p:cNvPr>
          <p:cNvSpPr txBox="1"/>
          <p:nvPr/>
        </p:nvSpPr>
        <p:spPr>
          <a:xfrm>
            <a:off x="1685099" y="3617822"/>
            <a:ext cx="633507" cy="338554"/>
          </a:xfrm>
          <a:prstGeom prst="rect">
            <a:avLst/>
          </a:prstGeom>
          <a:noFill/>
        </p:spPr>
        <p:txBody>
          <a:bodyPr wrap="none" rtlCol="0">
            <a:spAutoFit/>
          </a:bodyPr>
          <a:lstStyle/>
          <a:p>
            <a:r>
              <a:rPr lang="en-US" altLang="zh-CN" sz="1600" b="1" dirty="0"/>
              <a:t>Alice</a:t>
            </a:r>
            <a:endParaRPr lang="zh-CN" altLang="en-US" sz="1600" b="1" dirty="0"/>
          </a:p>
        </p:txBody>
      </p:sp>
      <p:pic>
        <p:nvPicPr>
          <p:cNvPr id="6" name="图形 5" descr="穿高领毛衣戴眼镜的男人">
            <a:extLst>
              <a:ext uri="{FF2B5EF4-FFF2-40B4-BE49-F238E27FC236}">
                <a16:creationId xmlns:a16="http://schemas.microsoft.com/office/drawing/2014/main" id="{D88F461F-0F38-E876-4F2B-E70308B3C2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882554" y="2616200"/>
            <a:ext cx="1471246" cy="1830423"/>
          </a:xfrm>
          <a:prstGeom prst="rect">
            <a:avLst/>
          </a:prstGeom>
        </p:spPr>
      </p:pic>
      <p:sp>
        <p:nvSpPr>
          <p:cNvPr id="7" name="文本框 6">
            <a:extLst>
              <a:ext uri="{FF2B5EF4-FFF2-40B4-BE49-F238E27FC236}">
                <a16:creationId xmlns:a16="http://schemas.microsoft.com/office/drawing/2014/main" id="{E7172226-60AF-6C50-A0FC-EC3FD8D75185}"/>
              </a:ext>
            </a:extLst>
          </p:cNvPr>
          <p:cNvSpPr txBox="1"/>
          <p:nvPr/>
        </p:nvSpPr>
        <p:spPr>
          <a:xfrm>
            <a:off x="10337832" y="3723992"/>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B6C5324-F72C-D311-3011-D367A1FA0391}"/>
                  </a:ext>
                </a:extLst>
              </p:cNvPr>
              <p:cNvSpPr txBox="1"/>
              <p:nvPr/>
            </p:nvSpPr>
            <p:spPr>
              <a:xfrm>
                <a:off x="2406417" y="2216090"/>
                <a:ext cx="3172215" cy="400110"/>
              </a:xfrm>
              <a:prstGeom prst="rect">
                <a:avLst/>
              </a:prstGeom>
              <a:noFill/>
            </p:spPr>
            <p:txBody>
              <a:bodyPr wrap="none" rtlCol="0">
                <a:spAutoFit/>
              </a:bodyPr>
              <a:lstStyle/>
              <a:p>
                <a:r>
                  <a:rPr lang="en-US" altLang="zh-CN" sz="2000" dirty="0"/>
                  <a:t>I have a secret bit </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∈{0,1}</m:t>
                    </m:r>
                  </m:oMath>
                </a14:m>
                <a:endParaRPr lang="en-US" altLang="zh-CN" sz="2000" b="0" dirty="0"/>
              </a:p>
            </p:txBody>
          </p:sp>
        </mc:Choice>
        <mc:Fallback xmlns="">
          <p:sp>
            <p:nvSpPr>
              <p:cNvPr id="8" name="文本框 7">
                <a:extLst>
                  <a:ext uri="{FF2B5EF4-FFF2-40B4-BE49-F238E27FC236}">
                    <a16:creationId xmlns:a16="http://schemas.microsoft.com/office/drawing/2014/main" id="{BB6C5324-F72C-D311-3011-D367A1FA0391}"/>
                  </a:ext>
                </a:extLst>
              </p:cNvPr>
              <p:cNvSpPr txBox="1">
                <a:spLocks noRot="1" noChangeAspect="1" noMove="1" noResize="1" noEditPoints="1" noAdjustHandles="1" noChangeArrowheads="1" noChangeShapeType="1" noTextEdit="1"/>
              </p:cNvSpPr>
              <p:nvPr/>
            </p:nvSpPr>
            <p:spPr>
              <a:xfrm>
                <a:off x="2406417" y="2216090"/>
                <a:ext cx="3172215" cy="400110"/>
              </a:xfrm>
              <a:prstGeom prst="rect">
                <a:avLst/>
              </a:prstGeom>
              <a:blipFill>
                <a:blip r:embed="rId7"/>
                <a:stretch>
                  <a:fillRect l="-2115"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FCCE233-3B9F-8AFF-22D3-0C6A5523DF67}"/>
                  </a:ext>
                </a:extLst>
              </p:cNvPr>
              <p:cNvSpPr txBox="1"/>
              <p:nvPr/>
            </p:nvSpPr>
            <p:spPr>
              <a:xfrm>
                <a:off x="6571937" y="2193839"/>
                <a:ext cx="3176832" cy="400110"/>
              </a:xfrm>
              <a:prstGeom prst="rect">
                <a:avLst/>
              </a:prstGeom>
              <a:noFill/>
            </p:spPr>
            <p:txBody>
              <a:bodyPr wrap="none" rtlCol="0">
                <a:spAutoFit/>
              </a:bodyPr>
              <a:lstStyle/>
              <a:p>
                <a:r>
                  <a:rPr lang="en-US" altLang="zh-CN" sz="2000" dirty="0"/>
                  <a:t>I have a secret bit </a:t>
                </a:r>
                <a14:m>
                  <m:oMath xmlns:m="http://schemas.openxmlformats.org/officeDocument/2006/math">
                    <m:r>
                      <a:rPr lang="en-US" altLang="zh-CN" sz="2000" b="0" i="1" smtClean="0">
                        <a:latin typeface="Cambria Math" panose="02040503050406030204" pitchFamily="18" charset="0"/>
                      </a:rPr>
                      <m:t>𝑦</m:t>
                    </m:r>
                    <m:r>
                      <a:rPr lang="en-US" altLang="zh-CN" sz="2000" i="1">
                        <a:latin typeface="Cambria Math" panose="02040503050406030204" pitchFamily="18" charset="0"/>
                        <a:ea typeface="Cambria Math" panose="02040503050406030204" pitchFamily="18" charset="0"/>
                      </a:rPr>
                      <m:t>∈{0,1}</m:t>
                    </m:r>
                  </m:oMath>
                </a14:m>
                <a:endParaRPr lang="zh-CN" altLang="en-US" sz="2000" dirty="0"/>
              </a:p>
            </p:txBody>
          </p:sp>
        </mc:Choice>
        <mc:Fallback xmlns="">
          <p:sp>
            <p:nvSpPr>
              <p:cNvPr id="9" name="文本框 8">
                <a:extLst>
                  <a:ext uri="{FF2B5EF4-FFF2-40B4-BE49-F238E27FC236}">
                    <a16:creationId xmlns:a16="http://schemas.microsoft.com/office/drawing/2014/main" id="{DFCCE233-3B9F-8AFF-22D3-0C6A5523DF67}"/>
                  </a:ext>
                </a:extLst>
              </p:cNvPr>
              <p:cNvSpPr txBox="1">
                <a:spLocks noRot="1" noChangeAspect="1" noMove="1" noResize="1" noEditPoints="1" noAdjustHandles="1" noChangeArrowheads="1" noChangeShapeType="1" noTextEdit="1"/>
              </p:cNvSpPr>
              <p:nvPr/>
            </p:nvSpPr>
            <p:spPr>
              <a:xfrm>
                <a:off x="6571937" y="2193839"/>
                <a:ext cx="3176832" cy="400110"/>
              </a:xfrm>
              <a:prstGeom prst="rect">
                <a:avLst/>
              </a:prstGeom>
              <a:blipFill>
                <a:blip r:embed="rId8"/>
                <a:stretch>
                  <a:fillRect l="-1919" t="-9091"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6AC24B1-9E21-E983-EFF3-2D602D53E857}"/>
                  </a:ext>
                </a:extLst>
              </p:cNvPr>
              <p:cNvSpPr txBox="1"/>
              <p:nvPr/>
            </p:nvSpPr>
            <p:spPr>
              <a:xfrm>
                <a:off x="2406417" y="2670849"/>
                <a:ext cx="1991699" cy="400110"/>
              </a:xfrm>
              <a:prstGeom prst="rect">
                <a:avLst/>
              </a:prstGeom>
              <a:noFill/>
            </p:spPr>
            <p:txBody>
              <a:bodyPr wrap="none" rtlCol="0">
                <a:spAutoFit/>
              </a:bodyPr>
              <a:lstStyle/>
              <a:p>
                <a:r>
                  <a:rPr lang="en-US" altLang="zh-CN" sz="2000" dirty="0"/>
                  <a:t>Let </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1</m:t>
                        </m:r>
                      </m:sub>
                    </m:sSub>
                  </m:oMath>
                </a14:m>
                <a:endParaRPr lang="en-US" altLang="zh-CN" sz="2000" b="0" dirty="0"/>
              </a:p>
            </p:txBody>
          </p:sp>
        </mc:Choice>
        <mc:Fallback xmlns="">
          <p:sp>
            <p:nvSpPr>
              <p:cNvPr id="10" name="文本框 9">
                <a:extLst>
                  <a:ext uri="{FF2B5EF4-FFF2-40B4-BE49-F238E27FC236}">
                    <a16:creationId xmlns:a16="http://schemas.microsoft.com/office/drawing/2014/main" id="{86AC24B1-9E21-E983-EFF3-2D602D53E857}"/>
                  </a:ext>
                </a:extLst>
              </p:cNvPr>
              <p:cNvSpPr txBox="1">
                <a:spLocks noRot="1" noChangeAspect="1" noMove="1" noResize="1" noEditPoints="1" noAdjustHandles="1" noChangeArrowheads="1" noChangeShapeType="1" noTextEdit="1"/>
              </p:cNvSpPr>
              <p:nvPr/>
            </p:nvSpPr>
            <p:spPr>
              <a:xfrm>
                <a:off x="2406417" y="2670849"/>
                <a:ext cx="1991699" cy="400110"/>
              </a:xfrm>
              <a:prstGeom prst="rect">
                <a:avLst/>
              </a:prstGeom>
              <a:blipFill>
                <a:blip r:embed="rId9"/>
                <a:stretch>
                  <a:fillRect l="-3374"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0E5115C-6C7D-C702-FC45-53675244C966}"/>
                  </a:ext>
                </a:extLst>
              </p:cNvPr>
              <p:cNvSpPr txBox="1"/>
              <p:nvPr/>
            </p:nvSpPr>
            <p:spPr>
              <a:xfrm>
                <a:off x="7803044" y="2638101"/>
                <a:ext cx="1945725" cy="400110"/>
              </a:xfrm>
              <a:prstGeom prst="rect">
                <a:avLst/>
              </a:prstGeom>
              <a:noFill/>
            </p:spPr>
            <p:txBody>
              <a:bodyPr wrap="none" rtlCol="0">
                <a:spAutoFit/>
              </a:bodyPr>
              <a:lstStyle/>
              <a:p>
                <a:r>
                  <a:rPr lang="en-US" altLang="zh-CN" sz="2000" dirty="0"/>
                  <a:t>Let </a:t>
                </a:r>
                <a14:m>
                  <m:oMath xmlns:m="http://schemas.openxmlformats.org/officeDocument/2006/math">
                    <m:r>
                      <a:rPr lang="en-US" altLang="zh-CN" sz="2000" i="1">
                        <a:latin typeface="Cambria Math" panose="02040503050406030204" pitchFamily="18" charset="0"/>
                      </a:rPr>
                      <m:t>𝑦</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1</m:t>
                        </m:r>
                      </m:sub>
                    </m:sSub>
                  </m:oMath>
                </a14:m>
                <a:endParaRPr lang="en-US" altLang="zh-CN" sz="2000" b="0" dirty="0"/>
              </a:p>
            </p:txBody>
          </p:sp>
        </mc:Choice>
        <mc:Fallback xmlns="">
          <p:sp>
            <p:nvSpPr>
              <p:cNvPr id="11" name="文本框 10">
                <a:extLst>
                  <a:ext uri="{FF2B5EF4-FFF2-40B4-BE49-F238E27FC236}">
                    <a16:creationId xmlns:a16="http://schemas.microsoft.com/office/drawing/2014/main" id="{F0E5115C-6C7D-C702-FC45-53675244C966}"/>
                  </a:ext>
                </a:extLst>
              </p:cNvPr>
              <p:cNvSpPr txBox="1">
                <a:spLocks noRot="1" noChangeAspect="1" noMove="1" noResize="1" noEditPoints="1" noAdjustHandles="1" noChangeArrowheads="1" noChangeShapeType="1" noTextEdit="1"/>
              </p:cNvSpPr>
              <p:nvPr/>
            </p:nvSpPr>
            <p:spPr>
              <a:xfrm>
                <a:off x="7803044" y="2638101"/>
                <a:ext cx="1945725" cy="400110"/>
              </a:xfrm>
              <a:prstGeom prst="rect">
                <a:avLst/>
              </a:prstGeom>
              <a:blipFill>
                <a:blip r:embed="rId10"/>
                <a:stretch>
                  <a:fillRect l="-3135"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F43841C-B4DD-E281-FAB0-08DF60CE2EC1}"/>
                  </a:ext>
                </a:extLst>
              </p:cNvPr>
              <p:cNvSpPr txBox="1"/>
              <p:nvPr/>
            </p:nvSpPr>
            <p:spPr>
              <a:xfrm>
                <a:off x="1047750" y="4643565"/>
                <a:ext cx="5086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0</m:t>
                          </m:r>
                        </m:sub>
                      </m:sSub>
                    </m:oMath>
                  </m:oMathPara>
                </a14:m>
                <a:endParaRPr lang="zh-CN" altLang="en-US" sz="2000" dirty="0"/>
              </a:p>
            </p:txBody>
          </p:sp>
        </mc:Choice>
        <mc:Fallback xmlns="">
          <p:sp>
            <p:nvSpPr>
              <p:cNvPr id="14" name="文本框 13">
                <a:extLst>
                  <a:ext uri="{FF2B5EF4-FFF2-40B4-BE49-F238E27FC236}">
                    <a16:creationId xmlns:a16="http://schemas.microsoft.com/office/drawing/2014/main" id="{7F43841C-B4DD-E281-FAB0-08DF60CE2EC1}"/>
                  </a:ext>
                </a:extLst>
              </p:cNvPr>
              <p:cNvSpPr txBox="1">
                <a:spLocks noRot="1" noChangeAspect="1" noMove="1" noResize="1" noEditPoints="1" noAdjustHandles="1" noChangeArrowheads="1" noChangeShapeType="1" noTextEdit="1"/>
              </p:cNvSpPr>
              <p:nvPr/>
            </p:nvSpPr>
            <p:spPr>
              <a:xfrm>
                <a:off x="1047750" y="4643565"/>
                <a:ext cx="508601" cy="400110"/>
              </a:xfrm>
              <a:prstGeom prst="rect">
                <a:avLst/>
              </a:prstGeom>
              <a:blipFill>
                <a:blip r:embed="rId11"/>
                <a:stretch>
                  <a:fillRect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A703508-88F5-51A7-7329-B581E72982C4}"/>
                  </a:ext>
                </a:extLst>
              </p:cNvPr>
              <p:cNvSpPr txBox="1"/>
              <p:nvPr/>
            </p:nvSpPr>
            <p:spPr>
              <a:xfrm>
                <a:off x="10384254" y="4547872"/>
                <a:ext cx="50539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15" name="文本框 14">
                <a:extLst>
                  <a:ext uri="{FF2B5EF4-FFF2-40B4-BE49-F238E27FC236}">
                    <a16:creationId xmlns:a16="http://schemas.microsoft.com/office/drawing/2014/main" id="{FA703508-88F5-51A7-7329-B581E72982C4}"/>
                  </a:ext>
                </a:extLst>
              </p:cNvPr>
              <p:cNvSpPr txBox="1">
                <a:spLocks noRot="1" noChangeAspect="1" noMove="1" noResize="1" noEditPoints="1" noAdjustHandles="1" noChangeArrowheads="1" noChangeShapeType="1" noTextEdit="1"/>
              </p:cNvSpPr>
              <p:nvPr/>
            </p:nvSpPr>
            <p:spPr>
              <a:xfrm>
                <a:off x="10384254" y="4547872"/>
                <a:ext cx="505395" cy="400110"/>
              </a:xfrm>
              <a:prstGeom prst="rect">
                <a:avLst/>
              </a:prstGeom>
              <a:blipFill>
                <a:blip r:embed="rId12"/>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407BDBE-BC09-5945-83E2-A4A19BD9223A}"/>
                  </a:ext>
                </a:extLst>
              </p:cNvPr>
              <p:cNvSpPr txBox="1"/>
              <p:nvPr/>
            </p:nvSpPr>
            <p:spPr>
              <a:xfrm>
                <a:off x="2406418" y="3162079"/>
                <a:ext cx="2422758" cy="707886"/>
              </a:xfrm>
              <a:prstGeom prst="rect">
                <a:avLst/>
              </a:prstGeom>
              <a:noFill/>
            </p:spPr>
            <p:txBody>
              <a:bodyPr wrap="square" rtlCol="0">
                <a:spAutoFit/>
              </a:bodyPr>
              <a:lstStyle/>
              <a:p>
                <a:r>
                  <a:rPr lang="en-US" altLang="zh-CN" sz="2000" dirty="0"/>
                  <a:t>I keep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0</m:t>
                        </m:r>
                      </m:sub>
                    </m:sSub>
                  </m:oMath>
                </a14:m>
                <a:r>
                  <a:rPr lang="en-US" altLang="zh-CN" sz="2000" dirty="0"/>
                  <a:t>, </a:t>
                </a:r>
              </a:p>
              <a:p>
                <a:r>
                  <a:rPr lang="en-US" altLang="zh-CN" sz="2000" dirty="0"/>
                  <a:t>then send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zh-CN" altLang="en-US" sz="2000" dirty="0"/>
                  <a:t> </a:t>
                </a:r>
                <a:r>
                  <a:rPr lang="en-US" altLang="zh-CN" sz="2000" dirty="0"/>
                  <a:t>to Bob</a:t>
                </a:r>
                <a:endParaRPr lang="zh-CN" altLang="en-US" sz="2000" dirty="0"/>
              </a:p>
            </p:txBody>
          </p:sp>
        </mc:Choice>
        <mc:Fallback xmlns="">
          <p:sp>
            <p:nvSpPr>
              <p:cNvPr id="16" name="文本框 15">
                <a:extLst>
                  <a:ext uri="{FF2B5EF4-FFF2-40B4-BE49-F238E27FC236}">
                    <a16:creationId xmlns:a16="http://schemas.microsoft.com/office/drawing/2014/main" id="{6407BDBE-BC09-5945-83E2-A4A19BD9223A}"/>
                  </a:ext>
                </a:extLst>
              </p:cNvPr>
              <p:cNvSpPr txBox="1">
                <a:spLocks noRot="1" noChangeAspect="1" noMove="1" noResize="1" noEditPoints="1" noAdjustHandles="1" noChangeArrowheads="1" noChangeShapeType="1" noTextEdit="1"/>
              </p:cNvSpPr>
              <p:nvPr/>
            </p:nvSpPr>
            <p:spPr>
              <a:xfrm>
                <a:off x="2406418" y="3162079"/>
                <a:ext cx="2422758" cy="707886"/>
              </a:xfrm>
              <a:prstGeom prst="rect">
                <a:avLst/>
              </a:prstGeom>
              <a:blipFill>
                <a:blip r:embed="rId13"/>
                <a:stretch>
                  <a:fillRect l="-2771" t="-5172" r="-756"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AEA76D9-1F77-FAC8-AE9A-99729F3783F0}"/>
                  </a:ext>
                </a:extLst>
              </p:cNvPr>
              <p:cNvSpPr txBox="1"/>
              <p:nvPr/>
            </p:nvSpPr>
            <p:spPr>
              <a:xfrm>
                <a:off x="7115175" y="3111904"/>
                <a:ext cx="2633594" cy="707886"/>
              </a:xfrm>
              <a:prstGeom prst="rect">
                <a:avLst/>
              </a:prstGeom>
              <a:noFill/>
            </p:spPr>
            <p:txBody>
              <a:bodyPr wrap="square" rtlCol="0">
                <a:spAutoFit/>
              </a:bodyPr>
              <a:lstStyle/>
              <a:p>
                <a:pPr algn="r"/>
                <a:r>
                  <a:rPr lang="en-US" altLang="zh-CN" sz="2000" dirty="0"/>
                  <a:t>I keep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1</m:t>
                        </m:r>
                      </m:sub>
                    </m:sSub>
                  </m:oMath>
                </a14:m>
                <a:r>
                  <a:rPr lang="en-US" altLang="zh-CN" sz="2000" dirty="0"/>
                  <a:t>, </a:t>
                </a:r>
              </a:p>
              <a:p>
                <a:pPr algn="r"/>
                <a:r>
                  <a:rPr lang="en-US" altLang="zh-CN" sz="2000" dirty="0"/>
                  <a:t>then send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0</m:t>
                        </m:r>
                      </m:sub>
                    </m:sSub>
                  </m:oMath>
                </a14:m>
                <a:r>
                  <a:rPr lang="zh-CN" altLang="en-US" sz="2000" dirty="0"/>
                  <a:t> </a:t>
                </a:r>
                <a:r>
                  <a:rPr lang="en-US" altLang="zh-CN" sz="2000" dirty="0"/>
                  <a:t>to Alice</a:t>
                </a:r>
                <a:endParaRPr lang="zh-CN" altLang="en-US" sz="2000" dirty="0"/>
              </a:p>
            </p:txBody>
          </p:sp>
        </mc:Choice>
        <mc:Fallback xmlns="">
          <p:sp>
            <p:nvSpPr>
              <p:cNvPr id="17" name="文本框 16">
                <a:extLst>
                  <a:ext uri="{FF2B5EF4-FFF2-40B4-BE49-F238E27FC236}">
                    <a16:creationId xmlns:a16="http://schemas.microsoft.com/office/drawing/2014/main" id="{3AEA76D9-1F77-FAC8-AE9A-99729F3783F0}"/>
                  </a:ext>
                </a:extLst>
              </p:cNvPr>
              <p:cNvSpPr txBox="1">
                <a:spLocks noRot="1" noChangeAspect="1" noMove="1" noResize="1" noEditPoints="1" noAdjustHandles="1" noChangeArrowheads="1" noChangeShapeType="1" noTextEdit="1"/>
              </p:cNvSpPr>
              <p:nvPr/>
            </p:nvSpPr>
            <p:spPr>
              <a:xfrm>
                <a:off x="7115175" y="3111904"/>
                <a:ext cx="2633594" cy="707886"/>
              </a:xfrm>
              <a:prstGeom prst="rect">
                <a:avLst/>
              </a:prstGeom>
              <a:blipFill>
                <a:blip r:embed="rId14"/>
                <a:stretch>
                  <a:fillRect t="-4274" r="-5093" b="-136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7571337-BA53-CBC3-1E51-BA7AF17B64B0}"/>
                  </a:ext>
                </a:extLst>
              </p:cNvPr>
              <p:cNvSpPr txBox="1"/>
              <p:nvPr/>
            </p:nvSpPr>
            <p:spPr>
              <a:xfrm>
                <a:off x="1036732" y="5043675"/>
                <a:ext cx="51135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0</m:t>
                          </m:r>
                        </m:sub>
                      </m:sSub>
                    </m:oMath>
                  </m:oMathPara>
                </a14:m>
                <a:endParaRPr lang="zh-CN" altLang="en-US" sz="2000" dirty="0"/>
              </a:p>
            </p:txBody>
          </p:sp>
        </mc:Choice>
        <mc:Fallback xmlns="">
          <p:sp>
            <p:nvSpPr>
              <p:cNvPr id="18" name="文本框 17">
                <a:extLst>
                  <a:ext uri="{FF2B5EF4-FFF2-40B4-BE49-F238E27FC236}">
                    <a16:creationId xmlns:a16="http://schemas.microsoft.com/office/drawing/2014/main" id="{97571337-BA53-CBC3-1E51-BA7AF17B64B0}"/>
                  </a:ext>
                </a:extLst>
              </p:cNvPr>
              <p:cNvSpPr txBox="1">
                <a:spLocks noRot="1" noChangeAspect="1" noMove="1" noResize="1" noEditPoints="1" noAdjustHandles="1" noChangeArrowheads="1" noChangeShapeType="1" noTextEdit="1"/>
              </p:cNvSpPr>
              <p:nvPr/>
            </p:nvSpPr>
            <p:spPr>
              <a:xfrm>
                <a:off x="1036732" y="5043675"/>
                <a:ext cx="511357" cy="400110"/>
              </a:xfrm>
              <a:prstGeom prst="rect">
                <a:avLst/>
              </a:prstGeom>
              <a:blipFill>
                <a:blip r:embed="rId15"/>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F52AAFF-7356-AC6B-0821-82209D30B7C6}"/>
                  </a:ext>
                </a:extLst>
              </p:cNvPr>
              <p:cNvSpPr txBox="1"/>
              <p:nvPr/>
            </p:nvSpPr>
            <p:spPr>
              <a:xfrm>
                <a:off x="10381272" y="4947982"/>
                <a:ext cx="50263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19" name="文本框 18">
                <a:extLst>
                  <a:ext uri="{FF2B5EF4-FFF2-40B4-BE49-F238E27FC236}">
                    <a16:creationId xmlns:a16="http://schemas.microsoft.com/office/drawing/2014/main" id="{AF52AAFF-7356-AC6B-0821-82209D30B7C6}"/>
                  </a:ext>
                </a:extLst>
              </p:cNvPr>
              <p:cNvSpPr txBox="1">
                <a:spLocks noRot="1" noChangeAspect="1" noMove="1" noResize="1" noEditPoints="1" noAdjustHandles="1" noChangeArrowheads="1" noChangeShapeType="1" noTextEdit="1"/>
              </p:cNvSpPr>
              <p:nvPr/>
            </p:nvSpPr>
            <p:spPr>
              <a:xfrm>
                <a:off x="10381272" y="4947982"/>
                <a:ext cx="502637" cy="400110"/>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58B94E5-3C29-167C-EE44-58200B1C666C}"/>
                  </a:ext>
                </a:extLst>
              </p:cNvPr>
              <p:cNvSpPr txBox="1"/>
              <p:nvPr/>
            </p:nvSpPr>
            <p:spPr>
              <a:xfrm>
                <a:off x="4227655" y="4624816"/>
                <a:ext cx="3486150" cy="646331"/>
              </a:xfrm>
              <a:prstGeom prst="rect">
                <a:avLst/>
              </a:prstGeom>
              <a:noFill/>
            </p:spPr>
            <p:txBody>
              <a:bodyPr wrap="square" rtlCol="0">
                <a:spAutoFit/>
              </a:bodyPr>
              <a:lstStyle/>
              <a:p>
                <a:r>
                  <a:rPr lang="en-US" altLang="zh-CN" dirty="0"/>
                  <a:t>Alice won’t know </a:t>
                </a:r>
                <a14:m>
                  <m:oMath xmlns:m="http://schemas.openxmlformats.org/officeDocument/2006/math">
                    <m:r>
                      <a:rPr lang="en-US" altLang="zh-CN" b="0" i="1" smtClean="0">
                        <a:latin typeface="Cambria Math" panose="02040503050406030204" pitchFamily="18" charset="0"/>
                      </a:rPr>
                      <m:t>𝑦</m:t>
                    </m:r>
                  </m:oMath>
                </a14:m>
                <a:r>
                  <a:rPr lang="zh-CN" altLang="en-US" dirty="0"/>
                  <a:t> </a:t>
                </a:r>
                <a:r>
                  <a:rPr lang="en-US" altLang="zh-CN" dirty="0"/>
                  <a:t>without Bob, Bob won’t know </a:t>
                </a:r>
                <a14:m>
                  <m:oMath xmlns:m="http://schemas.openxmlformats.org/officeDocument/2006/math">
                    <m:r>
                      <a:rPr lang="en-US" altLang="zh-CN" b="0" i="1" smtClean="0">
                        <a:latin typeface="Cambria Math" panose="02040503050406030204" pitchFamily="18" charset="0"/>
                      </a:rPr>
                      <m:t>𝑥</m:t>
                    </m:r>
                  </m:oMath>
                </a14:m>
                <a:r>
                  <a:rPr lang="zh-CN" altLang="en-US" dirty="0"/>
                  <a:t> </a:t>
                </a:r>
                <a:r>
                  <a:rPr lang="en-US" altLang="zh-CN" dirty="0"/>
                  <a:t>without Alice</a:t>
                </a:r>
                <a:endParaRPr lang="zh-CN" altLang="en-US" dirty="0"/>
              </a:p>
            </p:txBody>
          </p:sp>
        </mc:Choice>
        <mc:Fallback xmlns="">
          <p:sp>
            <p:nvSpPr>
              <p:cNvPr id="20" name="文本框 19">
                <a:extLst>
                  <a:ext uri="{FF2B5EF4-FFF2-40B4-BE49-F238E27FC236}">
                    <a16:creationId xmlns:a16="http://schemas.microsoft.com/office/drawing/2014/main" id="{F58B94E5-3C29-167C-EE44-58200B1C666C}"/>
                  </a:ext>
                </a:extLst>
              </p:cNvPr>
              <p:cNvSpPr txBox="1">
                <a:spLocks noRot="1" noChangeAspect="1" noMove="1" noResize="1" noEditPoints="1" noAdjustHandles="1" noChangeArrowheads="1" noChangeShapeType="1" noTextEdit="1"/>
              </p:cNvSpPr>
              <p:nvPr/>
            </p:nvSpPr>
            <p:spPr>
              <a:xfrm>
                <a:off x="4227655" y="4624816"/>
                <a:ext cx="3486150" cy="646331"/>
              </a:xfrm>
              <a:prstGeom prst="rect">
                <a:avLst/>
              </a:prstGeom>
              <a:blipFill>
                <a:blip r:embed="rId17"/>
                <a:stretch>
                  <a:fillRect l="-1576" t="-5660"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787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4" grpId="0"/>
      <p:bldP spid="15" grpId="0"/>
      <p:bldP spid="16" grpId="0"/>
      <p:bldP spid="17" grpId="0"/>
      <p:bldP spid="18" grpId="0"/>
      <p:bldP spid="19" grpId="0"/>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GMW</a:t>
            </a:r>
            <a:endParaRPr lang="zh-CN" altLang="en-US" dirty="0"/>
          </a:p>
        </p:txBody>
      </p:sp>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r>
              <a:rPr lang="en-US" altLang="zh-CN" dirty="0"/>
              <a:t>Secure computation. </a:t>
            </a:r>
            <a:endParaRPr lang="zh-CN" altLang="en-US" dirty="0"/>
          </a:p>
        </p:txBody>
      </p:sp>
      <p:pic>
        <p:nvPicPr>
          <p:cNvPr id="4" name="图形 3" descr="拿着笔记本电脑的女人">
            <a:extLst>
              <a:ext uri="{FF2B5EF4-FFF2-40B4-BE49-F238E27FC236}">
                <a16:creationId xmlns:a16="http://schemas.microsoft.com/office/drawing/2014/main" id="{9B2FDE92-E80D-19BD-9192-44F3416A07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246" y="2616200"/>
            <a:ext cx="1901172" cy="1931672"/>
          </a:xfrm>
          <a:prstGeom prst="rect">
            <a:avLst/>
          </a:prstGeom>
        </p:spPr>
      </p:pic>
      <p:sp>
        <p:nvSpPr>
          <p:cNvPr id="5" name="文本框 4">
            <a:extLst>
              <a:ext uri="{FF2B5EF4-FFF2-40B4-BE49-F238E27FC236}">
                <a16:creationId xmlns:a16="http://schemas.microsoft.com/office/drawing/2014/main" id="{CB5BDEAE-C55E-DCDA-04B6-0586C2E35FC6}"/>
              </a:ext>
            </a:extLst>
          </p:cNvPr>
          <p:cNvSpPr txBox="1"/>
          <p:nvPr/>
        </p:nvSpPr>
        <p:spPr>
          <a:xfrm>
            <a:off x="1685099" y="3617822"/>
            <a:ext cx="633507" cy="338554"/>
          </a:xfrm>
          <a:prstGeom prst="rect">
            <a:avLst/>
          </a:prstGeom>
          <a:noFill/>
        </p:spPr>
        <p:txBody>
          <a:bodyPr wrap="none" rtlCol="0">
            <a:spAutoFit/>
          </a:bodyPr>
          <a:lstStyle/>
          <a:p>
            <a:r>
              <a:rPr lang="en-US" altLang="zh-CN" sz="1600" b="1" dirty="0"/>
              <a:t>Alice</a:t>
            </a:r>
            <a:endParaRPr lang="zh-CN" altLang="en-US" sz="1600" b="1" dirty="0"/>
          </a:p>
        </p:txBody>
      </p:sp>
      <p:pic>
        <p:nvPicPr>
          <p:cNvPr id="6" name="图形 5" descr="穿高领毛衣戴眼镜的男人">
            <a:extLst>
              <a:ext uri="{FF2B5EF4-FFF2-40B4-BE49-F238E27FC236}">
                <a16:creationId xmlns:a16="http://schemas.microsoft.com/office/drawing/2014/main" id="{746851B7-24A8-6AF5-D225-30ABD5E6C4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882554" y="2616200"/>
            <a:ext cx="1471246" cy="1830423"/>
          </a:xfrm>
          <a:prstGeom prst="rect">
            <a:avLst/>
          </a:prstGeom>
        </p:spPr>
      </p:pic>
      <p:sp>
        <p:nvSpPr>
          <p:cNvPr id="7" name="文本框 6">
            <a:extLst>
              <a:ext uri="{FF2B5EF4-FFF2-40B4-BE49-F238E27FC236}">
                <a16:creationId xmlns:a16="http://schemas.microsoft.com/office/drawing/2014/main" id="{4E421B77-8E8D-23DF-F8E0-68BC1846AB76}"/>
              </a:ext>
            </a:extLst>
          </p:cNvPr>
          <p:cNvSpPr txBox="1"/>
          <p:nvPr/>
        </p:nvSpPr>
        <p:spPr>
          <a:xfrm>
            <a:off x="10337832" y="3723992"/>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6791B58-E61F-59A0-BC97-A4CF5303DFDF}"/>
                  </a:ext>
                </a:extLst>
              </p:cNvPr>
              <p:cNvSpPr txBox="1"/>
              <p:nvPr/>
            </p:nvSpPr>
            <p:spPr>
              <a:xfrm>
                <a:off x="1047750" y="4643565"/>
                <a:ext cx="5086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0</m:t>
                          </m:r>
                        </m:sub>
                      </m:sSub>
                    </m:oMath>
                  </m:oMathPara>
                </a14:m>
                <a:endParaRPr lang="zh-CN" altLang="en-US" sz="2000" dirty="0"/>
              </a:p>
            </p:txBody>
          </p:sp>
        </mc:Choice>
        <mc:Fallback xmlns="">
          <p:sp>
            <p:nvSpPr>
              <p:cNvPr id="8" name="文本框 7">
                <a:extLst>
                  <a:ext uri="{FF2B5EF4-FFF2-40B4-BE49-F238E27FC236}">
                    <a16:creationId xmlns:a16="http://schemas.microsoft.com/office/drawing/2014/main" id="{76791B58-E61F-59A0-BC97-A4CF5303DFDF}"/>
                  </a:ext>
                </a:extLst>
              </p:cNvPr>
              <p:cNvSpPr txBox="1">
                <a:spLocks noRot="1" noChangeAspect="1" noMove="1" noResize="1" noEditPoints="1" noAdjustHandles="1" noChangeArrowheads="1" noChangeShapeType="1" noTextEdit="1"/>
              </p:cNvSpPr>
              <p:nvPr/>
            </p:nvSpPr>
            <p:spPr>
              <a:xfrm>
                <a:off x="1047750" y="4643565"/>
                <a:ext cx="508601" cy="400110"/>
              </a:xfrm>
              <a:prstGeom prst="rect">
                <a:avLst/>
              </a:prstGeom>
              <a:blipFill>
                <a:blip r:embed="rId7"/>
                <a:stretch>
                  <a:fillRect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B4C3B1C-127B-9905-F0C4-ECBCC9146659}"/>
                  </a:ext>
                </a:extLst>
              </p:cNvPr>
              <p:cNvSpPr txBox="1"/>
              <p:nvPr/>
            </p:nvSpPr>
            <p:spPr>
              <a:xfrm>
                <a:off x="1036732" y="5043675"/>
                <a:ext cx="51135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𝑦</m:t>
                          </m:r>
                        </m:e>
                        <m:sub>
                          <m:r>
                            <a:rPr lang="en-US" altLang="zh-CN" sz="2000" b="0" i="1" smtClean="0">
                              <a:solidFill>
                                <a:srgbClr val="0070C0"/>
                              </a:solidFill>
                              <a:latin typeface="Cambria Math" panose="02040503050406030204" pitchFamily="18" charset="0"/>
                            </a:rPr>
                            <m:t>0</m:t>
                          </m:r>
                        </m:sub>
                      </m:sSub>
                    </m:oMath>
                  </m:oMathPara>
                </a14:m>
                <a:endParaRPr lang="zh-CN" altLang="en-US" sz="2000" dirty="0"/>
              </a:p>
            </p:txBody>
          </p:sp>
        </mc:Choice>
        <mc:Fallback xmlns="">
          <p:sp>
            <p:nvSpPr>
              <p:cNvPr id="9" name="文本框 8">
                <a:extLst>
                  <a:ext uri="{FF2B5EF4-FFF2-40B4-BE49-F238E27FC236}">
                    <a16:creationId xmlns:a16="http://schemas.microsoft.com/office/drawing/2014/main" id="{5B4C3B1C-127B-9905-F0C4-ECBCC9146659}"/>
                  </a:ext>
                </a:extLst>
              </p:cNvPr>
              <p:cNvSpPr txBox="1">
                <a:spLocks noRot="1" noChangeAspect="1" noMove="1" noResize="1" noEditPoints="1" noAdjustHandles="1" noChangeArrowheads="1" noChangeShapeType="1" noTextEdit="1"/>
              </p:cNvSpPr>
              <p:nvPr/>
            </p:nvSpPr>
            <p:spPr>
              <a:xfrm>
                <a:off x="1036732" y="5043675"/>
                <a:ext cx="511357" cy="400110"/>
              </a:xfrm>
              <a:prstGeom prst="rect">
                <a:avLst/>
              </a:prstGeom>
              <a:blipFill>
                <a:blip r:embed="rId8"/>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D14BA7F-8A47-BADF-BC42-15ECDBAFF1FC}"/>
                  </a:ext>
                </a:extLst>
              </p:cNvPr>
              <p:cNvSpPr txBox="1"/>
              <p:nvPr/>
            </p:nvSpPr>
            <p:spPr>
              <a:xfrm>
                <a:off x="10384254" y="4547872"/>
                <a:ext cx="50539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𝑦</m:t>
                          </m:r>
                        </m:e>
                        <m:sub>
                          <m:r>
                            <a:rPr lang="en-US" altLang="zh-CN" sz="2000" b="0" i="1" smtClean="0">
                              <a:solidFill>
                                <a:srgbClr val="0070C0"/>
                              </a:solidFill>
                              <a:latin typeface="Cambria Math" panose="02040503050406030204" pitchFamily="18" charset="0"/>
                            </a:rPr>
                            <m:t>1</m:t>
                          </m:r>
                        </m:sub>
                      </m:sSub>
                    </m:oMath>
                  </m:oMathPara>
                </a14:m>
                <a:endParaRPr lang="zh-CN" altLang="en-US" sz="2000" dirty="0"/>
              </a:p>
            </p:txBody>
          </p:sp>
        </mc:Choice>
        <mc:Fallback xmlns="">
          <p:sp>
            <p:nvSpPr>
              <p:cNvPr id="10" name="文本框 9">
                <a:extLst>
                  <a:ext uri="{FF2B5EF4-FFF2-40B4-BE49-F238E27FC236}">
                    <a16:creationId xmlns:a16="http://schemas.microsoft.com/office/drawing/2014/main" id="{7D14BA7F-8A47-BADF-BC42-15ECDBAFF1FC}"/>
                  </a:ext>
                </a:extLst>
              </p:cNvPr>
              <p:cNvSpPr txBox="1">
                <a:spLocks noRot="1" noChangeAspect="1" noMove="1" noResize="1" noEditPoints="1" noAdjustHandles="1" noChangeArrowheads="1" noChangeShapeType="1" noTextEdit="1"/>
              </p:cNvSpPr>
              <p:nvPr/>
            </p:nvSpPr>
            <p:spPr>
              <a:xfrm>
                <a:off x="10384254" y="4547872"/>
                <a:ext cx="505395" cy="400110"/>
              </a:xfrm>
              <a:prstGeom prst="rect">
                <a:avLst/>
              </a:prstGeom>
              <a:blipFill>
                <a:blip r:embed="rId9"/>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4ABA1F0-CEDD-A443-0D85-88B718D2590B}"/>
                  </a:ext>
                </a:extLst>
              </p:cNvPr>
              <p:cNvSpPr txBox="1"/>
              <p:nvPr/>
            </p:nvSpPr>
            <p:spPr>
              <a:xfrm>
                <a:off x="10381272" y="4947982"/>
                <a:ext cx="50263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1</m:t>
                          </m:r>
                        </m:sub>
                      </m:sSub>
                    </m:oMath>
                  </m:oMathPara>
                </a14:m>
                <a:endParaRPr lang="zh-CN" altLang="en-US" sz="2000" dirty="0"/>
              </a:p>
            </p:txBody>
          </p:sp>
        </mc:Choice>
        <mc:Fallback xmlns="">
          <p:sp>
            <p:nvSpPr>
              <p:cNvPr id="11" name="文本框 10">
                <a:extLst>
                  <a:ext uri="{FF2B5EF4-FFF2-40B4-BE49-F238E27FC236}">
                    <a16:creationId xmlns:a16="http://schemas.microsoft.com/office/drawing/2014/main" id="{34ABA1F0-CEDD-A443-0D85-88B718D2590B}"/>
                  </a:ext>
                </a:extLst>
              </p:cNvPr>
              <p:cNvSpPr txBox="1">
                <a:spLocks noRot="1" noChangeAspect="1" noMove="1" noResize="1" noEditPoints="1" noAdjustHandles="1" noChangeArrowheads="1" noChangeShapeType="1" noTextEdit="1"/>
              </p:cNvSpPr>
              <p:nvPr/>
            </p:nvSpPr>
            <p:spPr>
              <a:xfrm>
                <a:off x="10381272" y="4947982"/>
                <a:ext cx="502637" cy="40011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59072C9-6402-7298-811B-9AA89EC04BA3}"/>
                  </a:ext>
                </a:extLst>
              </p:cNvPr>
              <p:cNvSpPr txBox="1"/>
              <p:nvPr/>
            </p:nvSpPr>
            <p:spPr>
              <a:xfrm>
                <a:off x="2994037" y="3058515"/>
                <a:ext cx="5604163" cy="3170099"/>
              </a:xfrm>
              <a:prstGeom prst="rect">
                <a:avLst/>
              </a:prstGeom>
              <a:noFill/>
            </p:spPr>
            <p:txBody>
              <a:bodyPr wrap="none" rtlCol="0">
                <a:spAutoFit/>
              </a:bodyPr>
              <a:lstStyle/>
              <a:p>
                <a14:m>
                  <m:oMath xmlns:m="http://schemas.openxmlformats.org/officeDocument/2006/math">
                    <m:r>
                      <a:rPr lang="en-US" altLang="zh-CN" sz="2000" b="0" i="1" smtClean="0">
                        <a:latin typeface="Cambria Math" panose="02040503050406030204" pitchFamily="18" charset="0"/>
                      </a:rPr>
                      <m:t>𝑋𝑂𝑅</m:t>
                    </m:r>
                  </m:oMath>
                </a14:m>
                <a:r>
                  <a:rPr lang="en-US" altLang="zh-CN" sz="2000" dirty="0"/>
                  <a:t>: 	To compute </a:t>
                </a:r>
              </a:p>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𝑧</m:t>
                      </m:r>
                      <m:r>
                        <a:rPr lang="en-US" altLang="zh-CN" sz="2000" b="0" i="0" smtClean="0">
                          <a:latin typeface="Cambria Math" panose="02040503050406030204" pitchFamily="18" charset="0"/>
                        </a:rPr>
                        <m:t>=</m:t>
                      </m:r>
                      <m:r>
                        <a:rPr lang="en-US" altLang="zh-CN" sz="2000" b="0" i="1" smtClean="0">
                          <a:solidFill>
                            <a:srgbClr val="C00000"/>
                          </a:solidFill>
                          <a:latin typeface="Cambria Math" panose="02040503050406030204" pitchFamily="18" charset="0"/>
                        </a:rPr>
                        <m:t>𝑥</m:t>
                      </m:r>
                      <m:r>
                        <a:rPr lang="en-US" altLang="zh-CN" sz="2000" i="1">
                          <a:latin typeface="Cambria Math" panose="02040503050406030204" pitchFamily="18" charset="0"/>
                          <a:ea typeface="Cambria Math" panose="02040503050406030204" pitchFamily="18" charset="0"/>
                        </a:rPr>
                        <m:t>⊕</m:t>
                      </m:r>
                      <m:r>
                        <a:rPr lang="en-US" altLang="zh-CN" sz="2000" b="0" i="1" smtClean="0">
                          <a:solidFill>
                            <a:srgbClr val="0070C0"/>
                          </a:solidFill>
                          <a:latin typeface="Cambria Math" panose="02040503050406030204" pitchFamily="18" charset="0"/>
                          <a:ea typeface="Cambria Math" panose="02040503050406030204" pitchFamily="18" charset="0"/>
                        </a:rPr>
                        <m:t>𝑦</m:t>
                      </m:r>
                    </m:oMath>
                  </m:oMathPara>
                </a14:m>
                <a:endParaRPr lang="en-US" altLang="zh-CN" sz="2000" dirty="0"/>
              </a:p>
              <a:p>
                <a:r>
                  <a:rPr lang="en-US" altLang="zh-CN" sz="2000" dirty="0"/>
                  <a:t>	Note that: </a:t>
                </a:r>
                <a:endParaRPr lang="en-US" altLang="zh-CN" sz="2000" i="1" dirty="0">
                  <a:solidFill>
                    <a:srgbClr val="C00000"/>
                  </a:solidFill>
                  <a:latin typeface="Cambria Math" panose="02040503050406030204" pitchFamily="18" charset="0"/>
                </a:endParaRPr>
              </a:p>
              <a:p>
                <a:r>
                  <a:rPr lang="en-US" altLang="zh-CN" sz="2000" b="0" i="1" dirty="0">
                    <a:solidFill>
                      <a:srgbClr val="C00000"/>
                    </a:solidFill>
                    <a:latin typeface="Cambria Math" panose="02040503050406030204" pitchFamily="18" charset="0"/>
                  </a:rPr>
                  <a:t>		</a:t>
                </a:r>
                <a14:m>
                  <m:oMath xmlns:m="http://schemas.openxmlformats.org/officeDocument/2006/math">
                    <m:r>
                      <a:rPr lang="en-US" altLang="zh-CN" sz="2000" b="0" i="1" smtClean="0">
                        <a:solidFill>
                          <a:schemeClr val="tx1"/>
                        </a:solidFill>
                        <a:latin typeface="Cambria Math" panose="02040503050406030204" pitchFamily="18" charset="0"/>
                      </a:rPr>
                      <m:t>𝑧</m:t>
                    </m:r>
                    <m:r>
                      <a:rPr lang="en-US" altLang="zh-CN" sz="2000" b="0" i="1" smtClean="0">
                        <a:solidFill>
                          <a:schemeClr val="tx1"/>
                        </a:solidFill>
                        <a:latin typeface="Cambria Math" panose="02040503050406030204" pitchFamily="18" charset="0"/>
                      </a:rPr>
                      <m:t>=</m:t>
                    </m:r>
                    <m:r>
                      <a:rPr lang="en-US" altLang="zh-CN" sz="2000" b="0" i="1" smtClean="0">
                        <a:solidFill>
                          <a:srgbClr val="C00000"/>
                        </a:solidFill>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solidFill>
                          <a:srgbClr val="0070C0"/>
                        </a:solidFill>
                        <a:latin typeface="Cambria Math" panose="02040503050406030204" pitchFamily="18" charset="0"/>
                      </a:rPr>
                      <m:t>𝑦</m:t>
                    </m:r>
                    <m:r>
                      <a:rPr lang="en-US" altLang="zh-CN" sz="2000" b="0" i="1" smtClean="0">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𝑦</m:t>
                        </m:r>
                      </m:e>
                      <m:sub>
                        <m:r>
                          <a:rPr lang="en-US" altLang="zh-CN" sz="2000" b="0" i="1" smtClean="0">
                            <a:solidFill>
                              <a:srgbClr val="0070C0"/>
                            </a:solidFill>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𝑦</m:t>
                        </m:r>
                      </m:e>
                      <m:sub>
                        <m:r>
                          <a:rPr lang="en-US" altLang="zh-CN" sz="2000" b="0" i="1" smtClean="0">
                            <a:solidFill>
                              <a:srgbClr val="0070C0"/>
                            </a:solidFill>
                            <a:latin typeface="Cambria Math" panose="02040503050406030204" pitchFamily="18" charset="0"/>
                          </a:rPr>
                          <m:t>1</m:t>
                        </m:r>
                      </m:sub>
                    </m:sSub>
                  </m:oMath>
                </a14:m>
                <a:endParaRPr lang="en-US" altLang="zh-CN" sz="2000" dirty="0"/>
              </a:p>
              <a:p>
                <a:r>
                  <a:rPr lang="en-US" altLang="zh-CN" sz="2000" dirty="0"/>
                  <a:t>	If we share </a:t>
                </a:r>
                <a14:m>
                  <m:oMath xmlns:m="http://schemas.openxmlformats.org/officeDocument/2006/math">
                    <m:r>
                      <a:rPr lang="en-US" altLang="zh-CN" sz="2000" b="0" i="1" smtClean="0">
                        <a:latin typeface="Cambria Math" panose="02040503050406030204" pitchFamily="18" charset="0"/>
                      </a:rPr>
                      <m:t>𝑧</m:t>
                    </m:r>
                  </m:oMath>
                </a14:m>
                <a:r>
                  <a:rPr lang="zh-CN" altLang="en-US" sz="2000" dirty="0"/>
                  <a:t> </a:t>
                </a:r>
                <a:r>
                  <a:rPr lang="en-US" altLang="zh-CN" sz="2000" dirty="0"/>
                  <a:t>as </a:t>
                </a:r>
                <a:endParaRPr lang="en-US" altLang="zh-CN"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1</m:t>
                          </m:r>
                        </m:sub>
                      </m:sSub>
                    </m:oMath>
                  </m:oMathPara>
                </a14:m>
                <a:endParaRPr lang="en-US" altLang="zh-CN" sz="2000" dirty="0"/>
              </a:p>
              <a:p>
                <a:r>
                  <a:rPr lang="en-US" altLang="zh-CN" sz="2000" dirty="0"/>
                  <a:t>	Then</a:t>
                </a:r>
              </a:p>
              <a:p>
                <a:r>
                  <a:rPr lang="en-US" altLang="zh-CN" sz="2000" dirty="0"/>
                  <a:t>		</a:t>
                </a:r>
                <a14:m>
                  <m:oMath xmlns:m="http://schemas.openxmlformats.org/officeDocument/2006/math">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𝑦</m:t>
                            </m:r>
                          </m:e>
                          <m:sub>
                            <m:r>
                              <a:rPr lang="en-US" altLang="zh-CN" sz="2000" b="0" i="1" smtClean="0">
                                <a:solidFill>
                                  <a:srgbClr val="0070C0"/>
                                </a:solidFill>
                                <a:latin typeface="Cambria Math" panose="02040503050406030204" pitchFamily="18" charset="0"/>
                              </a:rPr>
                              <m:t>0</m:t>
                            </m:r>
                          </m:sub>
                        </m:sSub>
                      </m:e>
                    </m:d>
                    <m:r>
                      <a:rPr lang="en-US" altLang="zh-CN" sz="2000" b="0" i="1" smtClean="0">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𝑦</m:t>
                        </m:r>
                      </m:e>
                      <m:sub>
                        <m:r>
                          <a:rPr lang="en-US" altLang="zh-CN" sz="2000" b="0" i="1" smtClean="0">
                            <a:solidFill>
                              <a:srgbClr val="0070C0"/>
                            </a:solidFill>
                            <a:latin typeface="Cambria Math" panose="02040503050406030204" pitchFamily="18" charset="0"/>
                          </a:rPr>
                          <m:t>1</m:t>
                        </m:r>
                      </m:sub>
                    </m:sSub>
                    <m:r>
                      <a:rPr lang="en-US" altLang="zh-CN" sz="2000" b="0" i="1" smtClean="0">
                        <a:latin typeface="Cambria Math" panose="02040503050406030204" pitchFamily="18" charset="0"/>
                      </a:rPr>
                      <m:t>)</m:t>
                    </m:r>
                  </m:oMath>
                </a14:m>
                <a:endParaRPr lang="en-US" altLang="zh-CN" sz="2000" dirty="0"/>
              </a:p>
              <a:p>
                <a:r>
                  <a:rPr lang="en-US" altLang="zh-CN" sz="200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𝑦</m:t>
                        </m:r>
                      </m:e>
                      <m:sub>
                        <m:r>
                          <a:rPr lang="en-US" altLang="zh-CN" sz="2000" b="0" i="1" smtClean="0">
                            <a:solidFill>
                              <a:srgbClr val="0070C0"/>
                            </a:solidFill>
                            <a:latin typeface="Cambria Math" panose="02040503050406030204" pitchFamily="18" charset="0"/>
                          </a:rPr>
                          <m:t>0</m:t>
                        </m:r>
                      </m:sub>
                    </m:sSub>
                  </m:oMath>
                </a14:m>
                <a:endParaRPr lang="en-US" altLang="zh-CN" sz="2000" b="0" dirty="0"/>
              </a:p>
              <a:p>
                <a:r>
                  <a:rPr lang="en-US" altLang="zh-CN" sz="200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𝑦</m:t>
                        </m:r>
                      </m:e>
                      <m:sub>
                        <m:r>
                          <a:rPr lang="en-US" altLang="zh-CN" sz="2000" b="0" i="1" smtClean="0">
                            <a:solidFill>
                              <a:srgbClr val="0070C0"/>
                            </a:solidFill>
                            <a:latin typeface="Cambria Math" panose="02040503050406030204" pitchFamily="18" charset="0"/>
                          </a:rPr>
                          <m:t>1</m:t>
                        </m:r>
                      </m:sub>
                    </m:sSub>
                  </m:oMath>
                </a14:m>
                <a:endParaRPr lang="en-US" altLang="zh-CN" sz="2000" dirty="0"/>
              </a:p>
            </p:txBody>
          </p:sp>
        </mc:Choice>
        <mc:Fallback xmlns="">
          <p:sp>
            <p:nvSpPr>
              <p:cNvPr id="13" name="文本框 12">
                <a:extLst>
                  <a:ext uri="{FF2B5EF4-FFF2-40B4-BE49-F238E27FC236}">
                    <a16:creationId xmlns:a16="http://schemas.microsoft.com/office/drawing/2014/main" id="{959072C9-6402-7298-811B-9AA89EC04BA3}"/>
                  </a:ext>
                </a:extLst>
              </p:cNvPr>
              <p:cNvSpPr txBox="1">
                <a:spLocks noRot="1" noChangeAspect="1" noMove="1" noResize="1" noEditPoints="1" noAdjustHandles="1" noChangeArrowheads="1" noChangeShapeType="1" noTextEdit="1"/>
              </p:cNvSpPr>
              <p:nvPr/>
            </p:nvSpPr>
            <p:spPr>
              <a:xfrm>
                <a:off x="2994037" y="3058515"/>
                <a:ext cx="5604163" cy="3170099"/>
              </a:xfrm>
              <a:prstGeom prst="rect">
                <a:avLst/>
              </a:prstGeom>
              <a:blipFill>
                <a:blip r:embed="rId11"/>
                <a:stretch>
                  <a:fillRect t="-1154" b="-1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3A3B2CCC-5A17-2B1F-6C23-989168656BEE}"/>
                  </a:ext>
                </a:extLst>
              </p:cNvPr>
              <p:cNvSpPr txBox="1"/>
              <p:nvPr/>
            </p:nvSpPr>
            <p:spPr>
              <a:xfrm>
                <a:off x="2500657" y="2416145"/>
                <a:ext cx="7190686" cy="400110"/>
              </a:xfrm>
              <a:prstGeom prst="rect">
                <a:avLst/>
              </a:prstGeom>
              <a:noFill/>
            </p:spPr>
            <p:txBody>
              <a:bodyPr wrap="none" rtlCol="0">
                <a:spAutoFit/>
              </a:bodyPr>
              <a:lstStyle/>
              <a:p>
                <a:r>
                  <a:rPr lang="en-US" altLang="zh-CN" sz="2000" dirty="0"/>
                  <a:t>Consider a functionally complete set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𝐴𝑁𝐷</m:t>
                    </m:r>
                    <m:r>
                      <a:rPr lang="en-US" altLang="zh-CN" i="1">
                        <a:latin typeface="Cambria Math" panose="02040503050406030204" pitchFamily="18" charset="0"/>
                      </a:rPr>
                      <m:t>),¬(</m:t>
                    </m:r>
                    <m:r>
                      <a:rPr lang="en-US" altLang="zh-CN" i="1">
                        <a:latin typeface="Cambria Math" panose="02040503050406030204" pitchFamily="18" charset="0"/>
                      </a:rPr>
                      <m:t>𝑁𝑂𝑇</m:t>
                    </m:r>
                    <m:r>
                      <a:rPr lang="en-US" altLang="zh-CN" i="1">
                        <a:latin typeface="Cambria Math" panose="02040503050406030204" pitchFamily="18" charset="0"/>
                      </a:rPr>
                      <m:t>),⊕(</m:t>
                    </m:r>
                    <m:r>
                      <a:rPr lang="en-US" altLang="zh-CN" i="1">
                        <a:latin typeface="Cambria Math" panose="02040503050406030204" pitchFamily="18" charset="0"/>
                      </a:rPr>
                      <m:t>𝑋𝑂𝑅</m:t>
                    </m:r>
                    <m:r>
                      <a:rPr lang="en-US" altLang="zh-CN" i="1">
                        <a:latin typeface="Cambria Math" panose="02040503050406030204" pitchFamily="18" charset="0"/>
                      </a:rPr>
                      <m:t>)}</m:t>
                    </m:r>
                  </m:oMath>
                </a14:m>
                <a:endParaRPr lang="zh-CN" altLang="en-US" dirty="0"/>
              </a:p>
            </p:txBody>
          </p:sp>
        </mc:Choice>
        <mc:Fallback xmlns="">
          <p:sp>
            <p:nvSpPr>
              <p:cNvPr id="15" name="文本框 14">
                <a:extLst>
                  <a:ext uri="{FF2B5EF4-FFF2-40B4-BE49-F238E27FC236}">
                    <a16:creationId xmlns:a16="http://schemas.microsoft.com/office/drawing/2014/main" id="{3A3B2CCC-5A17-2B1F-6C23-989168656BEE}"/>
                  </a:ext>
                </a:extLst>
              </p:cNvPr>
              <p:cNvSpPr txBox="1">
                <a:spLocks noRot="1" noChangeAspect="1" noMove="1" noResize="1" noEditPoints="1" noAdjustHandles="1" noChangeArrowheads="1" noChangeShapeType="1" noTextEdit="1"/>
              </p:cNvSpPr>
              <p:nvPr/>
            </p:nvSpPr>
            <p:spPr>
              <a:xfrm>
                <a:off x="2500657" y="2416145"/>
                <a:ext cx="7190686" cy="400110"/>
              </a:xfrm>
              <a:prstGeom prst="rect">
                <a:avLst/>
              </a:prstGeom>
              <a:blipFill>
                <a:blip r:embed="rId12"/>
                <a:stretch>
                  <a:fillRect l="-847"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99C00E3-64F6-09F5-2FB1-6F58612C6B03}"/>
                  </a:ext>
                </a:extLst>
              </p:cNvPr>
              <p:cNvSpPr txBox="1"/>
              <p:nvPr/>
            </p:nvSpPr>
            <p:spPr>
              <a:xfrm>
                <a:off x="1047750" y="5443785"/>
                <a:ext cx="49199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𝑧</m:t>
                          </m:r>
                        </m:e>
                        <m:sub>
                          <m:r>
                            <a:rPr lang="en-US" altLang="zh-CN" sz="2000" b="0" i="1" smtClean="0">
                              <a:solidFill>
                                <a:schemeClr val="tx1"/>
                              </a:solidFill>
                              <a:latin typeface="Cambria Math" panose="02040503050406030204" pitchFamily="18" charset="0"/>
                            </a:rPr>
                            <m:t>0</m:t>
                          </m:r>
                        </m:sub>
                      </m:sSub>
                    </m:oMath>
                  </m:oMathPara>
                </a14:m>
                <a:endParaRPr lang="zh-CN" altLang="en-US" sz="2000" dirty="0">
                  <a:solidFill>
                    <a:schemeClr val="tx1"/>
                  </a:solidFill>
                </a:endParaRPr>
              </a:p>
            </p:txBody>
          </p:sp>
        </mc:Choice>
        <mc:Fallback xmlns="">
          <p:sp>
            <p:nvSpPr>
              <p:cNvPr id="16" name="文本框 15">
                <a:extLst>
                  <a:ext uri="{FF2B5EF4-FFF2-40B4-BE49-F238E27FC236}">
                    <a16:creationId xmlns:a16="http://schemas.microsoft.com/office/drawing/2014/main" id="{799C00E3-64F6-09F5-2FB1-6F58612C6B03}"/>
                  </a:ext>
                </a:extLst>
              </p:cNvPr>
              <p:cNvSpPr txBox="1">
                <a:spLocks noRot="1" noChangeAspect="1" noMove="1" noResize="1" noEditPoints="1" noAdjustHandles="1" noChangeArrowheads="1" noChangeShapeType="1" noTextEdit="1"/>
              </p:cNvSpPr>
              <p:nvPr/>
            </p:nvSpPr>
            <p:spPr>
              <a:xfrm>
                <a:off x="1047750" y="5443785"/>
                <a:ext cx="491994" cy="40011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04E4759-5EF9-CE83-B3E6-C11552F0E1B0}"/>
                  </a:ext>
                </a:extLst>
              </p:cNvPr>
              <p:cNvSpPr txBox="1"/>
              <p:nvPr/>
            </p:nvSpPr>
            <p:spPr>
              <a:xfrm>
                <a:off x="10372180" y="5348092"/>
                <a:ext cx="48603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𝑧</m:t>
                          </m:r>
                        </m:e>
                        <m:sub>
                          <m:r>
                            <a:rPr lang="en-US" altLang="zh-CN" sz="2000" b="0" i="1" smtClean="0">
                              <a:solidFill>
                                <a:schemeClr val="tx1"/>
                              </a:solidFill>
                              <a:latin typeface="Cambria Math" panose="02040503050406030204" pitchFamily="18" charset="0"/>
                            </a:rPr>
                            <m:t>1</m:t>
                          </m:r>
                        </m:sub>
                      </m:sSub>
                    </m:oMath>
                  </m:oMathPara>
                </a14:m>
                <a:endParaRPr lang="zh-CN" altLang="en-US" sz="2000" dirty="0">
                  <a:solidFill>
                    <a:schemeClr val="tx1"/>
                  </a:solidFill>
                </a:endParaRPr>
              </a:p>
            </p:txBody>
          </p:sp>
        </mc:Choice>
        <mc:Fallback xmlns="">
          <p:sp>
            <p:nvSpPr>
              <p:cNvPr id="17" name="文本框 16">
                <a:extLst>
                  <a:ext uri="{FF2B5EF4-FFF2-40B4-BE49-F238E27FC236}">
                    <a16:creationId xmlns:a16="http://schemas.microsoft.com/office/drawing/2014/main" id="{804E4759-5EF9-CE83-B3E6-C11552F0E1B0}"/>
                  </a:ext>
                </a:extLst>
              </p:cNvPr>
              <p:cNvSpPr txBox="1">
                <a:spLocks noRot="1" noChangeAspect="1" noMove="1" noResize="1" noEditPoints="1" noAdjustHandles="1" noChangeArrowheads="1" noChangeShapeType="1" noTextEdit="1"/>
              </p:cNvSpPr>
              <p:nvPr/>
            </p:nvSpPr>
            <p:spPr>
              <a:xfrm>
                <a:off x="10372180" y="5348092"/>
                <a:ext cx="486030" cy="400110"/>
              </a:xfrm>
              <a:prstGeom prst="rect">
                <a:avLst/>
              </a:prstGeom>
              <a:blipFill>
                <a:blip r:embed="rId1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306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GMW</a:t>
            </a:r>
            <a:endParaRPr lang="zh-CN" altLang="en-US" dirty="0"/>
          </a:p>
        </p:txBody>
      </p:sp>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r>
              <a:rPr lang="en-US" altLang="zh-CN" dirty="0"/>
              <a:t>Secure computation. </a:t>
            </a:r>
            <a:endParaRPr lang="zh-CN" altLang="en-US" dirty="0"/>
          </a:p>
        </p:txBody>
      </p:sp>
      <p:pic>
        <p:nvPicPr>
          <p:cNvPr id="4" name="图形 3" descr="拿着笔记本电脑的女人">
            <a:extLst>
              <a:ext uri="{FF2B5EF4-FFF2-40B4-BE49-F238E27FC236}">
                <a16:creationId xmlns:a16="http://schemas.microsoft.com/office/drawing/2014/main" id="{9B2FDE92-E80D-19BD-9192-44F3416A07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246" y="2616200"/>
            <a:ext cx="1901172" cy="1931672"/>
          </a:xfrm>
          <a:prstGeom prst="rect">
            <a:avLst/>
          </a:prstGeom>
        </p:spPr>
      </p:pic>
      <p:sp>
        <p:nvSpPr>
          <p:cNvPr id="5" name="文本框 4">
            <a:extLst>
              <a:ext uri="{FF2B5EF4-FFF2-40B4-BE49-F238E27FC236}">
                <a16:creationId xmlns:a16="http://schemas.microsoft.com/office/drawing/2014/main" id="{CB5BDEAE-C55E-DCDA-04B6-0586C2E35FC6}"/>
              </a:ext>
            </a:extLst>
          </p:cNvPr>
          <p:cNvSpPr txBox="1"/>
          <p:nvPr/>
        </p:nvSpPr>
        <p:spPr>
          <a:xfrm>
            <a:off x="1685099" y="3617822"/>
            <a:ext cx="633507" cy="338554"/>
          </a:xfrm>
          <a:prstGeom prst="rect">
            <a:avLst/>
          </a:prstGeom>
          <a:noFill/>
        </p:spPr>
        <p:txBody>
          <a:bodyPr wrap="none" rtlCol="0">
            <a:spAutoFit/>
          </a:bodyPr>
          <a:lstStyle/>
          <a:p>
            <a:r>
              <a:rPr lang="en-US" altLang="zh-CN" sz="1600" b="1" dirty="0"/>
              <a:t>Alice</a:t>
            </a:r>
            <a:endParaRPr lang="zh-CN" altLang="en-US" sz="1600" b="1" dirty="0"/>
          </a:p>
        </p:txBody>
      </p:sp>
      <p:pic>
        <p:nvPicPr>
          <p:cNvPr id="6" name="图形 5" descr="穿高领毛衣戴眼镜的男人">
            <a:extLst>
              <a:ext uri="{FF2B5EF4-FFF2-40B4-BE49-F238E27FC236}">
                <a16:creationId xmlns:a16="http://schemas.microsoft.com/office/drawing/2014/main" id="{746851B7-24A8-6AF5-D225-30ABD5E6C4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882554" y="2616200"/>
            <a:ext cx="1471246" cy="1830423"/>
          </a:xfrm>
          <a:prstGeom prst="rect">
            <a:avLst/>
          </a:prstGeom>
        </p:spPr>
      </p:pic>
      <p:sp>
        <p:nvSpPr>
          <p:cNvPr id="7" name="文本框 6">
            <a:extLst>
              <a:ext uri="{FF2B5EF4-FFF2-40B4-BE49-F238E27FC236}">
                <a16:creationId xmlns:a16="http://schemas.microsoft.com/office/drawing/2014/main" id="{4E421B77-8E8D-23DF-F8E0-68BC1846AB76}"/>
              </a:ext>
            </a:extLst>
          </p:cNvPr>
          <p:cNvSpPr txBox="1"/>
          <p:nvPr/>
        </p:nvSpPr>
        <p:spPr>
          <a:xfrm>
            <a:off x="10337832" y="3723992"/>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6791B58-E61F-59A0-BC97-A4CF5303DFDF}"/>
                  </a:ext>
                </a:extLst>
              </p:cNvPr>
              <p:cNvSpPr txBox="1"/>
              <p:nvPr/>
            </p:nvSpPr>
            <p:spPr>
              <a:xfrm>
                <a:off x="1047750" y="4643565"/>
                <a:ext cx="5086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0</m:t>
                          </m:r>
                        </m:sub>
                      </m:sSub>
                    </m:oMath>
                  </m:oMathPara>
                </a14:m>
                <a:endParaRPr lang="zh-CN" altLang="en-US" sz="2000" dirty="0"/>
              </a:p>
            </p:txBody>
          </p:sp>
        </mc:Choice>
        <mc:Fallback xmlns="">
          <p:sp>
            <p:nvSpPr>
              <p:cNvPr id="8" name="文本框 7">
                <a:extLst>
                  <a:ext uri="{FF2B5EF4-FFF2-40B4-BE49-F238E27FC236}">
                    <a16:creationId xmlns:a16="http://schemas.microsoft.com/office/drawing/2014/main" id="{76791B58-E61F-59A0-BC97-A4CF5303DFDF}"/>
                  </a:ext>
                </a:extLst>
              </p:cNvPr>
              <p:cNvSpPr txBox="1">
                <a:spLocks noRot="1" noChangeAspect="1" noMove="1" noResize="1" noEditPoints="1" noAdjustHandles="1" noChangeArrowheads="1" noChangeShapeType="1" noTextEdit="1"/>
              </p:cNvSpPr>
              <p:nvPr/>
            </p:nvSpPr>
            <p:spPr>
              <a:xfrm>
                <a:off x="1047750" y="4643565"/>
                <a:ext cx="508601" cy="400110"/>
              </a:xfrm>
              <a:prstGeom prst="rect">
                <a:avLst/>
              </a:prstGeom>
              <a:blipFill>
                <a:blip r:embed="rId7"/>
                <a:stretch>
                  <a:fillRect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B4C3B1C-127B-9905-F0C4-ECBCC9146659}"/>
                  </a:ext>
                </a:extLst>
              </p:cNvPr>
              <p:cNvSpPr txBox="1"/>
              <p:nvPr/>
            </p:nvSpPr>
            <p:spPr>
              <a:xfrm>
                <a:off x="1036732" y="5043675"/>
                <a:ext cx="51135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𝑦</m:t>
                          </m:r>
                        </m:e>
                        <m:sub>
                          <m:r>
                            <a:rPr lang="en-US" altLang="zh-CN" sz="2000" b="0" i="1" smtClean="0">
                              <a:solidFill>
                                <a:srgbClr val="0070C0"/>
                              </a:solidFill>
                              <a:latin typeface="Cambria Math" panose="02040503050406030204" pitchFamily="18" charset="0"/>
                            </a:rPr>
                            <m:t>0</m:t>
                          </m:r>
                        </m:sub>
                      </m:sSub>
                    </m:oMath>
                  </m:oMathPara>
                </a14:m>
                <a:endParaRPr lang="zh-CN" altLang="en-US" sz="2000" dirty="0"/>
              </a:p>
            </p:txBody>
          </p:sp>
        </mc:Choice>
        <mc:Fallback xmlns="">
          <p:sp>
            <p:nvSpPr>
              <p:cNvPr id="9" name="文本框 8">
                <a:extLst>
                  <a:ext uri="{FF2B5EF4-FFF2-40B4-BE49-F238E27FC236}">
                    <a16:creationId xmlns:a16="http://schemas.microsoft.com/office/drawing/2014/main" id="{5B4C3B1C-127B-9905-F0C4-ECBCC9146659}"/>
                  </a:ext>
                </a:extLst>
              </p:cNvPr>
              <p:cNvSpPr txBox="1">
                <a:spLocks noRot="1" noChangeAspect="1" noMove="1" noResize="1" noEditPoints="1" noAdjustHandles="1" noChangeArrowheads="1" noChangeShapeType="1" noTextEdit="1"/>
              </p:cNvSpPr>
              <p:nvPr/>
            </p:nvSpPr>
            <p:spPr>
              <a:xfrm>
                <a:off x="1036732" y="5043675"/>
                <a:ext cx="511357" cy="400110"/>
              </a:xfrm>
              <a:prstGeom prst="rect">
                <a:avLst/>
              </a:prstGeom>
              <a:blipFill>
                <a:blip r:embed="rId8"/>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D14BA7F-8A47-BADF-BC42-15ECDBAFF1FC}"/>
                  </a:ext>
                </a:extLst>
              </p:cNvPr>
              <p:cNvSpPr txBox="1"/>
              <p:nvPr/>
            </p:nvSpPr>
            <p:spPr>
              <a:xfrm>
                <a:off x="10384254" y="4547872"/>
                <a:ext cx="50539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𝑦</m:t>
                          </m:r>
                        </m:e>
                        <m:sub>
                          <m:r>
                            <a:rPr lang="en-US" altLang="zh-CN" sz="2000" b="0" i="1" smtClean="0">
                              <a:solidFill>
                                <a:srgbClr val="0070C0"/>
                              </a:solidFill>
                              <a:latin typeface="Cambria Math" panose="02040503050406030204" pitchFamily="18" charset="0"/>
                            </a:rPr>
                            <m:t>1</m:t>
                          </m:r>
                        </m:sub>
                      </m:sSub>
                    </m:oMath>
                  </m:oMathPara>
                </a14:m>
                <a:endParaRPr lang="zh-CN" altLang="en-US" sz="2000" dirty="0"/>
              </a:p>
            </p:txBody>
          </p:sp>
        </mc:Choice>
        <mc:Fallback xmlns="">
          <p:sp>
            <p:nvSpPr>
              <p:cNvPr id="10" name="文本框 9">
                <a:extLst>
                  <a:ext uri="{FF2B5EF4-FFF2-40B4-BE49-F238E27FC236}">
                    <a16:creationId xmlns:a16="http://schemas.microsoft.com/office/drawing/2014/main" id="{7D14BA7F-8A47-BADF-BC42-15ECDBAFF1FC}"/>
                  </a:ext>
                </a:extLst>
              </p:cNvPr>
              <p:cNvSpPr txBox="1">
                <a:spLocks noRot="1" noChangeAspect="1" noMove="1" noResize="1" noEditPoints="1" noAdjustHandles="1" noChangeArrowheads="1" noChangeShapeType="1" noTextEdit="1"/>
              </p:cNvSpPr>
              <p:nvPr/>
            </p:nvSpPr>
            <p:spPr>
              <a:xfrm>
                <a:off x="10384254" y="4547872"/>
                <a:ext cx="505395" cy="400110"/>
              </a:xfrm>
              <a:prstGeom prst="rect">
                <a:avLst/>
              </a:prstGeom>
              <a:blipFill>
                <a:blip r:embed="rId9"/>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4ABA1F0-CEDD-A443-0D85-88B718D2590B}"/>
                  </a:ext>
                </a:extLst>
              </p:cNvPr>
              <p:cNvSpPr txBox="1"/>
              <p:nvPr/>
            </p:nvSpPr>
            <p:spPr>
              <a:xfrm>
                <a:off x="10381272" y="4947982"/>
                <a:ext cx="50263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1</m:t>
                          </m:r>
                        </m:sub>
                      </m:sSub>
                    </m:oMath>
                  </m:oMathPara>
                </a14:m>
                <a:endParaRPr lang="zh-CN" altLang="en-US" sz="2000" dirty="0"/>
              </a:p>
            </p:txBody>
          </p:sp>
        </mc:Choice>
        <mc:Fallback xmlns="">
          <p:sp>
            <p:nvSpPr>
              <p:cNvPr id="11" name="文本框 10">
                <a:extLst>
                  <a:ext uri="{FF2B5EF4-FFF2-40B4-BE49-F238E27FC236}">
                    <a16:creationId xmlns:a16="http://schemas.microsoft.com/office/drawing/2014/main" id="{34ABA1F0-CEDD-A443-0D85-88B718D2590B}"/>
                  </a:ext>
                </a:extLst>
              </p:cNvPr>
              <p:cNvSpPr txBox="1">
                <a:spLocks noRot="1" noChangeAspect="1" noMove="1" noResize="1" noEditPoints="1" noAdjustHandles="1" noChangeArrowheads="1" noChangeShapeType="1" noTextEdit="1"/>
              </p:cNvSpPr>
              <p:nvPr/>
            </p:nvSpPr>
            <p:spPr>
              <a:xfrm>
                <a:off x="10381272" y="4947982"/>
                <a:ext cx="502637" cy="40011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59072C9-6402-7298-811B-9AA89EC04BA3}"/>
                  </a:ext>
                </a:extLst>
              </p:cNvPr>
              <p:cNvSpPr txBox="1"/>
              <p:nvPr/>
            </p:nvSpPr>
            <p:spPr>
              <a:xfrm>
                <a:off x="2994037" y="3058515"/>
                <a:ext cx="6140438" cy="3486595"/>
              </a:xfrm>
              <a:prstGeom prst="rect">
                <a:avLst/>
              </a:prstGeom>
              <a:noFill/>
            </p:spPr>
            <p:txBody>
              <a:bodyPr wrap="square" rtlCol="0">
                <a:spAutoFit/>
              </a:bodyPr>
              <a:lstStyle/>
              <a:p>
                <a14:m>
                  <m:oMath xmlns:m="http://schemas.openxmlformats.org/officeDocument/2006/math">
                    <m:r>
                      <a:rPr lang="en-US" altLang="zh-CN" sz="2000" b="0" i="1" smtClean="0">
                        <a:latin typeface="Cambria Math" panose="02040503050406030204" pitchFamily="18" charset="0"/>
                      </a:rPr>
                      <m:t>𝑁𝑂𝑇</m:t>
                    </m:r>
                  </m:oMath>
                </a14:m>
                <a:r>
                  <a:rPr lang="en-US" altLang="zh-CN" sz="2000" dirty="0"/>
                  <a:t>: 	To compute </a:t>
                </a: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acc>
                        <m:accPr>
                          <m:chr m:val="̅"/>
                          <m:ctrlPr>
                            <a:rPr lang="en-US" altLang="zh-CN" sz="2000" b="0" i="1" smtClean="0">
                              <a:solidFill>
                                <a:schemeClr val="tx1"/>
                              </a:solidFill>
                              <a:latin typeface="Cambria Math" panose="02040503050406030204" pitchFamily="18" charset="0"/>
                            </a:rPr>
                          </m:ctrlPr>
                        </m:accPr>
                        <m:e>
                          <m:r>
                            <a:rPr lang="en-US" altLang="zh-CN" sz="2000" b="0" i="1" smtClean="0">
                              <a:solidFill>
                                <a:srgbClr val="C00000"/>
                              </a:solidFill>
                              <a:latin typeface="Cambria Math" panose="02040503050406030204" pitchFamily="18" charset="0"/>
                            </a:rPr>
                            <m:t>𝑥</m:t>
                          </m:r>
                        </m:e>
                      </m:acc>
                    </m:oMath>
                  </m:oMathPara>
                </a14:m>
                <a:endParaRPr lang="en-US" altLang="zh-CN" sz="2000" dirty="0"/>
              </a:p>
              <a:p>
                <a:r>
                  <a:rPr lang="en-US" altLang="zh-CN" sz="2000" dirty="0"/>
                  <a:t>	Note that:</a:t>
                </a:r>
              </a:p>
              <a:p>
                <a:r>
                  <a:rPr lang="en-US" altLang="zh-CN" sz="2000" dirty="0"/>
                  <a:t>		</a:t>
                </a:r>
                <a14:m>
                  <m:oMath xmlns:m="http://schemas.openxmlformats.org/officeDocument/2006/math">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1</m:t>
                            </m:r>
                          </m:sub>
                        </m:sSub>
                      </m:e>
                    </m:acc>
                    <m:r>
                      <a:rPr lang="en-US" altLang="zh-CN" sz="2000" b="0" i="1" smtClean="0">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0</m:t>
                        </m:r>
                      </m:sub>
                    </m:sSub>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1</m:t>
                            </m:r>
                          </m:sub>
                        </m:sSub>
                      </m:e>
                    </m:acc>
                    <m:r>
                      <a:rPr lang="en-US" altLang="zh-CN" sz="2000" i="1">
                        <a:latin typeface="Cambria Math" panose="02040503050406030204" pitchFamily="18" charset="0"/>
                        <a:ea typeface="Cambria Math" panose="02040503050406030204" pitchFamily="18" charset="0"/>
                      </a:rPr>
                      <m:t>=</m:t>
                    </m:r>
                    <m:acc>
                      <m:accPr>
                        <m:chr m:val="̅"/>
                        <m:ctrlPr>
                          <a:rPr lang="en-US" altLang="zh-CN" sz="2000" b="0" i="1" smtClean="0">
                            <a:latin typeface="Cambria Math" panose="02040503050406030204" pitchFamily="18" charset="0"/>
                            <a:ea typeface="Cambria Math" panose="02040503050406030204" pitchFamily="18" charset="0"/>
                          </a:rPr>
                        </m:ctrlPr>
                      </m:accPr>
                      <m:e>
                        <m:sSub>
                          <m:sSubPr>
                            <m:ctrlPr>
                              <a:rPr lang="en-US" altLang="zh-CN" sz="2000" b="0" i="1" smtClean="0">
                                <a:solidFill>
                                  <a:srgbClr val="C00000"/>
                                </a:solidFill>
                                <a:latin typeface="Cambria Math" panose="02040503050406030204" pitchFamily="18" charset="0"/>
                                <a:ea typeface="Cambria Math" panose="02040503050406030204" pitchFamily="18" charset="0"/>
                              </a:rPr>
                            </m:ctrlPr>
                          </m:sSubPr>
                          <m:e>
                            <m:r>
                              <a:rPr lang="en-US" altLang="zh-CN" sz="2000" b="0" i="1" smtClean="0">
                                <a:solidFill>
                                  <a:srgbClr val="C00000"/>
                                </a:solidFill>
                                <a:latin typeface="Cambria Math" panose="02040503050406030204" pitchFamily="18" charset="0"/>
                                <a:ea typeface="Cambria Math" panose="02040503050406030204" pitchFamily="18" charset="0"/>
                              </a:rPr>
                              <m:t>𝑥</m:t>
                            </m:r>
                          </m:e>
                          <m:sub>
                            <m:r>
                              <a:rPr lang="en-US" altLang="zh-CN" sz="2000" b="0" i="1" smtClean="0">
                                <a:solidFill>
                                  <a:srgbClr val="C00000"/>
                                </a:solidFill>
                                <a:latin typeface="Cambria Math" panose="02040503050406030204" pitchFamily="18" charset="0"/>
                                <a:ea typeface="Cambria Math" panose="02040503050406030204" pitchFamily="18" charset="0"/>
                              </a:rPr>
                              <m:t>0</m:t>
                            </m:r>
                          </m:sub>
                        </m:sSub>
                      </m:e>
                    </m:acc>
                    <m:r>
                      <a:rPr lang="en-US" altLang="zh-CN" sz="2000" b="0" i="1" smtClean="0">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1</m:t>
                        </m:r>
                      </m:sub>
                    </m:sSub>
                  </m:oMath>
                </a14:m>
                <a:endParaRPr lang="en-US" altLang="zh-CN" sz="2000" dirty="0"/>
              </a:p>
              <a:p>
                <a:r>
                  <a:rPr lang="en-US" altLang="zh-CN" sz="2000" dirty="0"/>
                  <a:t>	If we share </a:t>
                </a:r>
                <a14:m>
                  <m:oMath xmlns:m="http://schemas.openxmlformats.org/officeDocument/2006/math">
                    <m:r>
                      <a:rPr lang="en-US" altLang="zh-CN" sz="2000" b="0" i="1" smtClean="0">
                        <a:latin typeface="Cambria Math" panose="02040503050406030204" pitchFamily="18" charset="0"/>
                      </a:rPr>
                      <m:t>𝑧</m:t>
                    </m:r>
                  </m:oMath>
                </a14:m>
                <a:r>
                  <a:rPr lang="en-US" altLang="zh-CN" sz="2000" dirty="0"/>
                  <a:t> as</a:t>
                </a:r>
              </a:p>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𝑧</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1</m:t>
                          </m:r>
                        </m:sub>
                      </m:sSub>
                    </m:oMath>
                  </m:oMathPara>
                </a14:m>
                <a:endParaRPr lang="en-US" altLang="zh-CN" sz="2000" dirty="0"/>
              </a:p>
              <a:p>
                <a:r>
                  <a:rPr lang="en-US" altLang="zh-CN" sz="2000" dirty="0"/>
                  <a:t>	Then</a:t>
                </a:r>
              </a:p>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0</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1</m:t>
                              </m:r>
                            </m:sub>
                          </m:sSub>
                        </m:e>
                      </m:acc>
                    </m:oMath>
                  </m:oMathPara>
                </a14:m>
                <a:endParaRPr lang="en-US" altLang="zh-CN" sz="2000" b="0" dirty="0"/>
              </a:p>
              <a:p>
                <a:r>
                  <a:rPr lang="en-US" altLang="zh-CN" sz="2000" dirty="0"/>
                  <a:t>	Or</a:t>
                </a:r>
              </a:p>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0</m:t>
                              </m:r>
                            </m:sub>
                          </m:sSub>
                        </m:e>
                      </m:acc>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1</m:t>
                          </m:r>
                        </m:sub>
                      </m:sSub>
                    </m:oMath>
                  </m:oMathPara>
                </a14:m>
                <a:endParaRPr lang="en-US" altLang="zh-CN" sz="2000" dirty="0"/>
              </a:p>
              <a:p>
                <a:r>
                  <a:rPr lang="en-US" altLang="zh-CN" sz="2000" dirty="0"/>
                  <a:t>	</a:t>
                </a:r>
              </a:p>
            </p:txBody>
          </p:sp>
        </mc:Choice>
        <mc:Fallback xmlns="">
          <p:sp>
            <p:nvSpPr>
              <p:cNvPr id="13" name="文本框 12">
                <a:extLst>
                  <a:ext uri="{FF2B5EF4-FFF2-40B4-BE49-F238E27FC236}">
                    <a16:creationId xmlns:a16="http://schemas.microsoft.com/office/drawing/2014/main" id="{959072C9-6402-7298-811B-9AA89EC04BA3}"/>
                  </a:ext>
                </a:extLst>
              </p:cNvPr>
              <p:cNvSpPr txBox="1">
                <a:spLocks noRot="1" noChangeAspect="1" noMove="1" noResize="1" noEditPoints="1" noAdjustHandles="1" noChangeArrowheads="1" noChangeShapeType="1" noTextEdit="1"/>
              </p:cNvSpPr>
              <p:nvPr/>
            </p:nvSpPr>
            <p:spPr>
              <a:xfrm>
                <a:off x="2994037" y="3058515"/>
                <a:ext cx="6140438" cy="3486595"/>
              </a:xfrm>
              <a:prstGeom prst="rect">
                <a:avLst/>
              </a:prstGeom>
              <a:blipFill>
                <a:blip r:embed="rId11"/>
                <a:stretch>
                  <a:fillRect t="-10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3A3B2CCC-5A17-2B1F-6C23-989168656BEE}"/>
                  </a:ext>
                </a:extLst>
              </p:cNvPr>
              <p:cNvSpPr txBox="1"/>
              <p:nvPr/>
            </p:nvSpPr>
            <p:spPr>
              <a:xfrm>
                <a:off x="2500657" y="2416145"/>
                <a:ext cx="7190686" cy="400110"/>
              </a:xfrm>
              <a:prstGeom prst="rect">
                <a:avLst/>
              </a:prstGeom>
              <a:noFill/>
            </p:spPr>
            <p:txBody>
              <a:bodyPr wrap="none" rtlCol="0">
                <a:spAutoFit/>
              </a:bodyPr>
              <a:lstStyle/>
              <a:p>
                <a:r>
                  <a:rPr lang="en-US" altLang="zh-CN" sz="2000" dirty="0"/>
                  <a:t>Consider a functionally complete set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𝐴𝑁𝐷</m:t>
                    </m:r>
                    <m:r>
                      <a:rPr lang="en-US" altLang="zh-CN" i="1">
                        <a:latin typeface="Cambria Math" panose="02040503050406030204" pitchFamily="18" charset="0"/>
                      </a:rPr>
                      <m:t>),¬(</m:t>
                    </m:r>
                    <m:r>
                      <a:rPr lang="en-US" altLang="zh-CN" i="1">
                        <a:latin typeface="Cambria Math" panose="02040503050406030204" pitchFamily="18" charset="0"/>
                      </a:rPr>
                      <m:t>𝑁𝑂𝑇</m:t>
                    </m:r>
                    <m:r>
                      <a:rPr lang="en-US" altLang="zh-CN" i="1">
                        <a:latin typeface="Cambria Math" panose="02040503050406030204" pitchFamily="18" charset="0"/>
                      </a:rPr>
                      <m:t>),⊕(</m:t>
                    </m:r>
                    <m:r>
                      <a:rPr lang="en-US" altLang="zh-CN" i="1">
                        <a:latin typeface="Cambria Math" panose="02040503050406030204" pitchFamily="18" charset="0"/>
                      </a:rPr>
                      <m:t>𝑋𝑂𝑅</m:t>
                    </m:r>
                    <m:r>
                      <a:rPr lang="en-US" altLang="zh-CN" i="1">
                        <a:latin typeface="Cambria Math" panose="02040503050406030204" pitchFamily="18" charset="0"/>
                      </a:rPr>
                      <m:t>)}</m:t>
                    </m:r>
                  </m:oMath>
                </a14:m>
                <a:endParaRPr lang="zh-CN" altLang="en-US" dirty="0"/>
              </a:p>
            </p:txBody>
          </p:sp>
        </mc:Choice>
        <mc:Fallback xmlns="">
          <p:sp>
            <p:nvSpPr>
              <p:cNvPr id="15" name="文本框 14">
                <a:extLst>
                  <a:ext uri="{FF2B5EF4-FFF2-40B4-BE49-F238E27FC236}">
                    <a16:creationId xmlns:a16="http://schemas.microsoft.com/office/drawing/2014/main" id="{3A3B2CCC-5A17-2B1F-6C23-989168656BEE}"/>
                  </a:ext>
                </a:extLst>
              </p:cNvPr>
              <p:cNvSpPr txBox="1">
                <a:spLocks noRot="1" noChangeAspect="1" noMove="1" noResize="1" noEditPoints="1" noAdjustHandles="1" noChangeArrowheads="1" noChangeShapeType="1" noTextEdit="1"/>
              </p:cNvSpPr>
              <p:nvPr/>
            </p:nvSpPr>
            <p:spPr>
              <a:xfrm>
                <a:off x="2500657" y="2416145"/>
                <a:ext cx="7190686" cy="400110"/>
              </a:xfrm>
              <a:prstGeom prst="rect">
                <a:avLst/>
              </a:prstGeom>
              <a:blipFill>
                <a:blip r:embed="rId12"/>
                <a:stretch>
                  <a:fillRect l="-847"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297828A-F945-9E46-CC17-5A14C8D2A4FD}"/>
                  </a:ext>
                </a:extLst>
              </p:cNvPr>
              <p:cNvSpPr txBox="1"/>
              <p:nvPr/>
            </p:nvSpPr>
            <p:spPr>
              <a:xfrm>
                <a:off x="1047750" y="5443785"/>
                <a:ext cx="49199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𝑧</m:t>
                          </m:r>
                        </m:e>
                        <m:sub>
                          <m:r>
                            <a:rPr lang="en-US" altLang="zh-CN" sz="2000" b="0" i="1" smtClean="0">
                              <a:solidFill>
                                <a:schemeClr val="tx1"/>
                              </a:solidFill>
                              <a:latin typeface="Cambria Math" panose="02040503050406030204" pitchFamily="18" charset="0"/>
                            </a:rPr>
                            <m:t>0</m:t>
                          </m:r>
                        </m:sub>
                      </m:sSub>
                    </m:oMath>
                  </m:oMathPara>
                </a14:m>
                <a:endParaRPr lang="zh-CN" altLang="en-US" sz="2000" dirty="0">
                  <a:solidFill>
                    <a:schemeClr val="tx1"/>
                  </a:solidFill>
                </a:endParaRPr>
              </a:p>
            </p:txBody>
          </p:sp>
        </mc:Choice>
        <mc:Fallback xmlns="">
          <p:sp>
            <p:nvSpPr>
              <p:cNvPr id="12" name="文本框 11">
                <a:extLst>
                  <a:ext uri="{FF2B5EF4-FFF2-40B4-BE49-F238E27FC236}">
                    <a16:creationId xmlns:a16="http://schemas.microsoft.com/office/drawing/2014/main" id="{9297828A-F945-9E46-CC17-5A14C8D2A4FD}"/>
                  </a:ext>
                </a:extLst>
              </p:cNvPr>
              <p:cNvSpPr txBox="1">
                <a:spLocks noRot="1" noChangeAspect="1" noMove="1" noResize="1" noEditPoints="1" noAdjustHandles="1" noChangeArrowheads="1" noChangeShapeType="1" noTextEdit="1"/>
              </p:cNvSpPr>
              <p:nvPr/>
            </p:nvSpPr>
            <p:spPr>
              <a:xfrm>
                <a:off x="1047750" y="5443785"/>
                <a:ext cx="491994" cy="40011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4AC2A56-CB6F-4317-48FA-823790CFBE9C}"/>
                  </a:ext>
                </a:extLst>
              </p:cNvPr>
              <p:cNvSpPr txBox="1"/>
              <p:nvPr/>
            </p:nvSpPr>
            <p:spPr>
              <a:xfrm>
                <a:off x="10372180" y="5348092"/>
                <a:ext cx="48603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𝑧</m:t>
                          </m:r>
                        </m:e>
                        <m:sub>
                          <m:r>
                            <a:rPr lang="en-US" altLang="zh-CN" sz="2000" b="0" i="1" smtClean="0">
                              <a:solidFill>
                                <a:schemeClr val="tx1"/>
                              </a:solidFill>
                              <a:latin typeface="Cambria Math" panose="02040503050406030204" pitchFamily="18" charset="0"/>
                            </a:rPr>
                            <m:t>1</m:t>
                          </m:r>
                        </m:sub>
                      </m:sSub>
                    </m:oMath>
                  </m:oMathPara>
                </a14:m>
                <a:endParaRPr lang="zh-CN" altLang="en-US" sz="2000" dirty="0">
                  <a:solidFill>
                    <a:schemeClr val="tx1"/>
                  </a:solidFill>
                </a:endParaRPr>
              </a:p>
            </p:txBody>
          </p:sp>
        </mc:Choice>
        <mc:Fallback xmlns="">
          <p:sp>
            <p:nvSpPr>
              <p:cNvPr id="14" name="文本框 13">
                <a:extLst>
                  <a:ext uri="{FF2B5EF4-FFF2-40B4-BE49-F238E27FC236}">
                    <a16:creationId xmlns:a16="http://schemas.microsoft.com/office/drawing/2014/main" id="{24AC2A56-CB6F-4317-48FA-823790CFBE9C}"/>
                  </a:ext>
                </a:extLst>
              </p:cNvPr>
              <p:cNvSpPr txBox="1">
                <a:spLocks noRot="1" noChangeAspect="1" noMove="1" noResize="1" noEditPoints="1" noAdjustHandles="1" noChangeArrowheads="1" noChangeShapeType="1" noTextEdit="1"/>
              </p:cNvSpPr>
              <p:nvPr/>
            </p:nvSpPr>
            <p:spPr>
              <a:xfrm>
                <a:off x="10372180" y="5348092"/>
                <a:ext cx="486030" cy="400110"/>
              </a:xfrm>
              <a:prstGeom prst="rect">
                <a:avLst/>
              </a:prstGeom>
              <a:blipFill>
                <a:blip r:embed="rId1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415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GMW</a:t>
            </a:r>
            <a:endParaRPr lang="zh-CN" altLang="en-US" dirty="0"/>
          </a:p>
        </p:txBody>
      </p:sp>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r>
              <a:rPr lang="en-US" altLang="zh-CN" dirty="0"/>
              <a:t>Secure computation. </a:t>
            </a:r>
            <a:endParaRPr lang="zh-CN" altLang="en-US" dirty="0"/>
          </a:p>
          <a:p>
            <a:endParaRPr lang="zh-CN" altLang="en-US" dirty="0"/>
          </a:p>
        </p:txBody>
      </p:sp>
      <p:pic>
        <p:nvPicPr>
          <p:cNvPr id="4" name="图形 3" descr="拿着笔记本电脑的女人">
            <a:extLst>
              <a:ext uri="{FF2B5EF4-FFF2-40B4-BE49-F238E27FC236}">
                <a16:creationId xmlns:a16="http://schemas.microsoft.com/office/drawing/2014/main" id="{EA7F941C-75BD-E40E-DA18-CBC48F0EE9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246" y="2616200"/>
            <a:ext cx="1901172" cy="1931672"/>
          </a:xfrm>
          <a:prstGeom prst="rect">
            <a:avLst/>
          </a:prstGeom>
        </p:spPr>
      </p:pic>
      <p:sp>
        <p:nvSpPr>
          <p:cNvPr id="5" name="文本框 4">
            <a:extLst>
              <a:ext uri="{FF2B5EF4-FFF2-40B4-BE49-F238E27FC236}">
                <a16:creationId xmlns:a16="http://schemas.microsoft.com/office/drawing/2014/main" id="{D7608D61-0738-A3C0-1A65-3432EFF522AD}"/>
              </a:ext>
            </a:extLst>
          </p:cNvPr>
          <p:cNvSpPr txBox="1"/>
          <p:nvPr/>
        </p:nvSpPr>
        <p:spPr>
          <a:xfrm>
            <a:off x="1685099" y="3617822"/>
            <a:ext cx="633507" cy="338554"/>
          </a:xfrm>
          <a:prstGeom prst="rect">
            <a:avLst/>
          </a:prstGeom>
          <a:noFill/>
        </p:spPr>
        <p:txBody>
          <a:bodyPr wrap="none" rtlCol="0">
            <a:spAutoFit/>
          </a:bodyPr>
          <a:lstStyle/>
          <a:p>
            <a:r>
              <a:rPr lang="en-US" altLang="zh-CN" sz="1600" b="1" dirty="0"/>
              <a:t>Alice</a:t>
            </a:r>
            <a:endParaRPr lang="zh-CN" altLang="en-US" sz="1600" b="1" dirty="0"/>
          </a:p>
        </p:txBody>
      </p:sp>
      <p:pic>
        <p:nvPicPr>
          <p:cNvPr id="6" name="图形 5" descr="穿高领毛衣戴眼镜的男人">
            <a:extLst>
              <a:ext uri="{FF2B5EF4-FFF2-40B4-BE49-F238E27FC236}">
                <a16:creationId xmlns:a16="http://schemas.microsoft.com/office/drawing/2014/main" id="{C556EE24-066B-F3FD-1956-264458BA44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882554" y="2616200"/>
            <a:ext cx="1471246" cy="1830423"/>
          </a:xfrm>
          <a:prstGeom prst="rect">
            <a:avLst/>
          </a:prstGeom>
        </p:spPr>
      </p:pic>
      <p:sp>
        <p:nvSpPr>
          <p:cNvPr id="7" name="文本框 6">
            <a:extLst>
              <a:ext uri="{FF2B5EF4-FFF2-40B4-BE49-F238E27FC236}">
                <a16:creationId xmlns:a16="http://schemas.microsoft.com/office/drawing/2014/main" id="{93A3B6F6-9EF3-0F4A-1E76-27E5C179BA9C}"/>
              </a:ext>
            </a:extLst>
          </p:cNvPr>
          <p:cNvSpPr txBox="1"/>
          <p:nvPr/>
        </p:nvSpPr>
        <p:spPr>
          <a:xfrm>
            <a:off x="10337832" y="3723992"/>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1093A42-65D8-1139-B315-985954406620}"/>
                  </a:ext>
                </a:extLst>
              </p:cNvPr>
              <p:cNvSpPr txBox="1"/>
              <p:nvPr/>
            </p:nvSpPr>
            <p:spPr>
              <a:xfrm>
                <a:off x="1047750" y="4643565"/>
                <a:ext cx="5086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0</m:t>
                          </m:r>
                        </m:sub>
                      </m:sSub>
                    </m:oMath>
                  </m:oMathPara>
                </a14:m>
                <a:endParaRPr lang="zh-CN" altLang="en-US" sz="2000" dirty="0"/>
              </a:p>
            </p:txBody>
          </p:sp>
        </mc:Choice>
        <mc:Fallback xmlns="">
          <p:sp>
            <p:nvSpPr>
              <p:cNvPr id="8" name="文本框 7">
                <a:extLst>
                  <a:ext uri="{FF2B5EF4-FFF2-40B4-BE49-F238E27FC236}">
                    <a16:creationId xmlns:a16="http://schemas.microsoft.com/office/drawing/2014/main" id="{11093A42-65D8-1139-B315-985954406620}"/>
                  </a:ext>
                </a:extLst>
              </p:cNvPr>
              <p:cNvSpPr txBox="1">
                <a:spLocks noRot="1" noChangeAspect="1" noMove="1" noResize="1" noEditPoints="1" noAdjustHandles="1" noChangeArrowheads="1" noChangeShapeType="1" noTextEdit="1"/>
              </p:cNvSpPr>
              <p:nvPr/>
            </p:nvSpPr>
            <p:spPr>
              <a:xfrm>
                <a:off x="1047750" y="4643565"/>
                <a:ext cx="508601" cy="400110"/>
              </a:xfrm>
              <a:prstGeom prst="rect">
                <a:avLst/>
              </a:prstGeom>
              <a:blipFill>
                <a:blip r:embed="rId7"/>
                <a:stretch>
                  <a:fillRect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C98C9EF-04CF-8631-83A2-FB357E6B9DC4}"/>
                  </a:ext>
                </a:extLst>
              </p:cNvPr>
              <p:cNvSpPr txBox="1"/>
              <p:nvPr/>
            </p:nvSpPr>
            <p:spPr>
              <a:xfrm>
                <a:off x="1036732" y="5043675"/>
                <a:ext cx="51135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𝑦</m:t>
                          </m:r>
                        </m:e>
                        <m:sub>
                          <m:r>
                            <a:rPr lang="en-US" altLang="zh-CN" sz="2000" b="0" i="1" smtClean="0">
                              <a:solidFill>
                                <a:srgbClr val="0070C0"/>
                              </a:solidFill>
                              <a:latin typeface="Cambria Math" panose="02040503050406030204" pitchFamily="18" charset="0"/>
                            </a:rPr>
                            <m:t>0</m:t>
                          </m:r>
                        </m:sub>
                      </m:sSub>
                    </m:oMath>
                  </m:oMathPara>
                </a14:m>
                <a:endParaRPr lang="zh-CN" altLang="en-US" sz="2000" dirty="0"/>
              </a:p>
            </p:txBody>
          </p:sp>
        </mc:Choice>
        <mc:Fallback xmlns="">
          <p:sp>
            <p:nvSpPr>
              <p:cNvPr id="9" name="文本框 8">
                <a:extLst>
                  <a:ext uri="{FF2B5EF4-FFF2-40B4-BE49-F238E27FC236}">
                    <a16:creationId xmlns:a16="http://schemas.microsoft.com/office/drawing/2014/main" id="{4C98C9EF-04CF-8631-83A2-FB357E6B9DC4}"/>
                  </a:ext>
                </a:extLst>
              </p:cNvPr>
              <p:cNvSpPr txBox="1">
                <a:spLocks noRot="1" noChangeAspect="1" noMove="1" noResize="1" noEditPoints="1" noAdjustHandles="1" noChangeArrowheads="1" noChangeShapeType="1" noTextEdit="1"/>
              </p:cNvSpPr>
              <p:nvPr/>
            </p:nvSpPr>
            <p:spPr>
              <a:xfrm>
                <a:off x="1036732" y="5043675"/>
                <a:ext cx="511357" cy="400110"/>
              </a:xfrm>
              <a:prstGeom prst="rect">
                <a:avLst/>
              </a:prstGeom>
              <a:blipFill>
                <a:blip r:embed="rId8"/>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EBD1C03-B4CA-1F51-01D9-F0987E1442B0}"/>
                  </a:ext>
                </a:extLst>
              </p:cNvPr>
              <p:cNvSpPr txBox="1"/>
              <p:nvPr/>
            </p:nvSpPr>
            <p:spPr>
              <a:xfrm>
                <a:off x="10384254" y="4547872"/>
                <a:ext cx="50539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𝑦</m:t>
                          </m:r>
                        </m:e>
                        <m:sub>
                          <m:r>
                            <a:rPr lang="en-US" altLang="zh-CN" sz="2000" b="0" i="1" smtClean="0">
                              <a:solidFill>
                                <a:srgbClr val="0070C0"/>
                              </a:solidFill>
                              <a:latin typeface="Cambria Math" panose="02040503050406030204" pitchFamily="18" charset="0"/>
                            </a:rPr>
                            <m:t>1</m:t>
                          </m:r>
                        </m:sub>
                      </m:sSub>
                    </m:oMath>
                  </m:oMathPara>
                </a14:m>
                <a:endParaRPr lang="zh-CN" altLang="en-US" sz="2000" dirty="0"/>
              </a:p>
            </p:txBody>
          </p:sp>
        </mc:Choice>
        <mc:Fallback xmlns="">
          <p:sp>
            <p:nvSpPr>
              <p:cNvPr id="10" name="文本框 9">
                <a:extLst>
                  <a:ext uri="{FF2B5EF4-FFF2-40B4-BE49-F238E27FC236}">
                    <a16:creationId xmlns:a16="http://schemas.microsoft.com/office/drawing/2014/main" id="{5EBD1C03-B4CA-1F51-01D9-F0987E1442B0}"/>
                  </a:ext>
                </a:extLst>
              </p:cNvPr>
              <p:cNvSpPr txBox="1">
                <a:spLocks noRot="1" noChangeAspect="1" noMove="1" noResize="1" noEditPoints="1" noAdjustHandles="1" noChangeArrowheads="1" noChangeShapeType="1" noTextEdit="1"/>
              </p:cNvSpPr>
              <p:nvPr/>
            </p:nvSpPr>
            <p:spPr>
              <a:xfrm>
                <a:off x="10384254" y="4547872"/>
                <a:ext cx="505395" cy="400110"/>
              </a:xfrm>
              <a:prstGeom prst="rect">
                <a:avLst/>
              </a:prstGeom>
              <a:blipFill>
                <a:blip r:embed="rId9"/>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273D971-AB82-55AB-05A9-45A7BFE12E1E}"/>
                  </a:ext>
                </a:extLst>
              </p:cNvPr>
              <p:cNvSpPr txBox="1"/>
              <p:nvPr/>
            </p:nvSpPr>
            <p:spPr>
              <a:xfrm>
                <a:off x="10381272" y="4947982"/>
                <a:ext cx="50263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1</m:t>
                          </m:r>
                        </m:sub>
                      </m:sSub>
                    </m:oMath>
                  </m:oMathPara>
                </a14:m>
                <a:endParaRPr lang="zh-CN" altLang="en-US" sz="2000" dirty="0"/>
              </a:p>
            </p:txBody>
          </p:sp>
        </mc:Choice>
        <mc:Fallback xmlns="">
          <p:sp>
            <p:nvSpPr>
              <p:cNvPr id="11" name="文本框 10">
                <a:extLst>
                  <a:ext uri="{FF2B5EF4-FFF2-40B4-BE49-F238E27FC236}">
                    <a16:creationId xmlns:a16="http://schemas.microsoft.com/office/drawing/2014/main" id="{4273D971-AB82-55AB-05A9-45A7BFE12E1E}"/>
                  </a:ext>
                </a:extLst>
              </p:cNvPr>
              <p:cNvSpPr txBox="1">
                <a:spLocks noRot="1" noChangeAspect="1" noMove="1" noResize="1" noEditPoints="1" noAdjustHandles="1" noChangeArrowheads="1" noChangeShapeType="1" noTextEdit="1"/>
              </p:cNvSpPr>
              <p:nvPr/>
            </p:nvSpPr>
            <p:spPr>
              <a:xfrm>
                <a:off x="10381272" y="4947982"/>
                <a:ext cx="502637" cy="40011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8CC8CB0-3D37-472F-71F4-A100E4E34931}"/>
                  </a:ext>
                </a:extLst>
              </p:cNvPr>
              <p:cNvSpPr txBox="1"/>
              <p:nvPr/>
            </p:nvSpPr>
            <p:spPr>
              <a:xfrm>
                <a:off x="2500657" y="2416145"/>
                <a:ext cx="7190686" cy="400110"/>
              </a:xfrm>
              <a:prstGeom prst="rect">
                <a:avLst/>
              </a:prstGeom>
              <a:noFill/>
            </p:spPr>
            <p:txBody>
              <a:bodyPr wrap="none" rtlCol="0">
                <a:spAutoFit/>
              </a:bodyPr>
              <a:lstStyle/>
              <a:p>
                <a:r>
                  <a:rPr lang="en-US" altLang="zh-CN" sz="2000" dirty="0"/>
                  <a:t>Consider a functionally complete set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𝐴𝑁𝐷</m:t>
                    </m:r>
                    <m:r>
                      <a:rPr lang="en-US" altLang="zh-CN" i="1">
                        <a:latin typeface="Cambria Math" panose="02040503050406030204" pitchFamily="18" charset="0"/>
                      </a:rPr>
                      <m:t>),¬(</m:t>
                    </m:r>
                    <m:r>
                      <a:rPr lang="en-US" altLang="zh-CN" i="1">
                        <a:latin typeface="Cambria Math" panose="02040503050406030204" pitchFamily="18" charset="0"/>
                      </a:rPr>
                      <m:t>𝑁𝑂𝑇</m:t>
                    </m:r>
                    <m:r>
                      <a:rPr lang="en-US" altLang="zh-CN" i="1">
                        <a:latin typeface="Cambria Math" panose="02040503050406030204" pitchFamily="18" charset="0"/>
                      </a:rPr>
                      <m:t>),⊕(</m:t>
                    </m:r>
                    <m:r>
                      <a:rPr lang="en-US" altLang="zh-CN" i="1">
                        <a:latin typeface="Cambria Math" panose="02040503050406030204" pitchFamily="18" charset="0"/>
                      </a:rPr>
                      <m:t>𝑋𝑂𝑅</m:t>
                    </m:r>
                    <m:r>
                      <a:rPr lang="en-US" altLang="zh-CN" i="1">
                        <a:latin typeface="Cambria Math" panose="02040503050406030204" pitchFamily="18" charset="0"/>
                      </a:rPr>
                      <m:t>)}</m:t>
                    </m:r>
                  </m:oMath>
                </a14:m>
                <a:endParaRPr lang="zh-CN" altLang="en-US" dirty="0"/>
              </a:p>
            </p:txBody>
          </p:sp>
        </mc:Choice>
        <mc:Fallback xmlns="">
          <p:sp>
            <p:nvSpPr>
              <p:cNvPr id="12" name="文本框 11">
                <a:extLst>
                  <a:ext uri="{FF2B5EF4-FFF2-40B4-BE49-F238E27FC236}">
                    <a16:creationId xmlns:a16="http://schemas.microsoft.com/office/drawing/2014/main" id="{A8CC8CB0-3D37-472F-71F4-A100E4E34931}"/>
                  </a:ext>
                </a:extLst>
              </p:cNvPr>
              <p:cNvSpPr txBox="1">
                <a:spLocks noRot="1" noChangeAspect="1" noMove="1" noResize="1" noEditPoints="1" noAdjustHandles="1" noChangeArrowheads="1" noChangeShapeType="1" noTextEdit="1"/>
              </p:cNvSpPr>
              <p:nvPr/>
            </p:nvSpPr>
            <p:spPr>
              <a:xfrm>
                <a:off x="2500657" y="2416145"/>
                <a:ext cx="7190686" cy="400110"/>
              </a:xfrm>
              <a:prstGeom prst="rect">
                <a:avLst/>
              </a:prstGeom>
              <a:blipFill>
                <a:blip r:embed="rId11"/>
                <a:stretch>
                  <a:fillRect l="-847"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C83D1C5-A7E1-12D6-A2E6-2A01E5ACDDB4}"/>
                  </a:ext>
                </a:extLst>
              </p:cNvPr>
              <p:cNvSpPr txBox="1"/>
              <p:nvPr/>
            </p:nvSpPr>
            <p:spPr>
              <a:xfrm>
                <a:off x="2500657" y="2969295"/>
                <a:ext cx="7190686" cy="1323439"/>
              </a:xfrm>
              <a:prstGeom prst="rect">
                <a:avLst/>
              </a:prstGeom>
              <a:noFill/>
            </p:spPr>
            <p:txBody>
              <a:bodyPr wrap="square" rtlCol="0">
                <a:spAutoFit/>
              </a:bodyPr>
              <a:lstStyle/>
              <a:p>
                <a14:m>
                  <m:oMath xmlns:m="http://schemas.openxmlformats.org/officeDocument/2006/math">
                    <m:r>
                      <a:rPr lang="en-US" altLang="zh-CN" sz="2000" b="0" i="1" smtClean="0">
                        <a:latin typeface="Cambria Math" panose="02040503050406030204" pitchFamily="18" charset="0"/>
                      </a:rPr>
                      <m:t>𝑋𝑂𝑅</m:t>
                    </m:r>
                  </m:oMath>
                </a14:m>
                <a:r>
                  <a:rPr lang="zh-CN" altLang="en-US" sz="2000" dirty="0"/>
                  <a:t> </a:t>
                </a:r>
                <a:r>
                  <a:rPr lang="en-US" altLang="zh-CN" sz="2000" dirty="0"/>
                  <a:t>and </a:t>
                </a:r>
                <a14:m>
                  <m:oMath xmlns:m="http://schemas.openxmlformats.org/officeDocument/2006/math">
                    <m:r>
                      <a:rPr lang="en-US" altLang="zh-CN" sz="2000" b="0" i="1" smtClean="0">
                        <a:latin typeface="Cambria Math" panose="02040503050406030204" pitchFamily="18" charset="0"/>
                      </a:rPr>
                      <m:t>𝑁𝑂𝑇</m:t>
                    </m:r>
                  </m:oMath>
                </a14:m>
                <a:r>
                  <a:rPr lang="zh-CN" altLang="en-US" sz="2000" dirty="0"/>
                  <a:t> </a:t>
                </a:r>
                <a:r>
                  <a:rPr lang="en-US" altLang="zh-CN" sz="2000" dirty="0"/>
                  <a:t>gates can be evaluated </a:t>
                </a:r>
                <a:r>
                  <a:rPr lang="en-US" altLang="zh-CN" sz="2000" b="1" dirty="0"/>
                  <a:t>without any interaction</a:t>
                </a:r>
              </a:p>
              <a:p>
                <a:r>
                  <a:rPr lang="en-US" altLang="zh-CN" sz="2000" dirty="0"/>
                  <a:t>Evaluating an </a:t>
                </a:r>
                <a14:m>
                  <m:oMath xmlns:m="http://schemas.openxmlformats.org/officeDocument/2006/math">
                    <m:r>
                      <a:rPr lang="en-US" altLang="zh-CN" sz="2000" b="0" i="1" smtClean="0">
                        <a:latin typeface="Cambria Math" panose="02040503050406030204" pitchFamily="18" charset="0"/>
                      </a:rPr>
                      <m:t>𝐴𝑁𝐷</m:t>
                    </m:r>
                  </m:oMath>
                </a14:m>
                <a:r>
                  <a:rPr lang="zh-CN" altLang="en-US" sz="2000" dirty="0"/>
                  <a:t> </a:t>
                </a:r>
                <a:r>
                  <a:rPr lang="en-US" altLang="zh-CN" sz="2000" dirty="0"/>
                  <a:t>gate requires interaction and uses </a:t>
                </a:r>
              </a:p>
              <a:p>
                <a:r>
                  <a:rPr lang="en-US" altLang="zh-CN" sz="2000" b="1" dirty="0"/>
                  <a:t>1-out-of-4 OT</a:t>
                </a:r>
              </a:p>
              <a:p>
                <a:endParaRPr lang="zh-CN" altLang="en-US" sz="2000" dirty="0"/>
              </a:p>
            </p:txBody>
          </p:sp>
        </mc:Choice>
        <mc:Fallback xmlns="">
          <p:sp>
            <p:nvSpPr>
              <p:cNvPr id="13" name="文本框 12">
                <a:extLst>
                  <a:ext uri="{FF2B5EF4-FFF2-40B4-BE49-F238E27FC236}">
                    <a16:creationId xmlns:a16="http://schemas.microsoft.com/office/drawing/2014/main" id="{3C83D1C5-A7E1-12D6-A2E6-2A01E5ACDDB4}"/>
                  </a:ext>
                </a:extLst>
              </p:cNvPr>
              <p:cNvSpPr txBox="1">
                <a:spLocks noRot="1" noChangeAspect="1" noMove="1" noResize="1" noEditPoints="1" noAdjustHandles="1" noChangeArrowheads="1" noChangeShapeType="1" noTextEdit="1"/>
              </p:cNvSpPr>
              <p:nvPr/>
            </p:nvSpPr>
            <p:spPr>
              <a:xfrm>
                <a:off x="2500657" y="2969295"/>
                <a:ext cx="7190686" cy="1323439"/>
              </a:xfrm>
              <a:prstGeom prst="rect">
                <a:avLst/>
              </a:prstGeom>
              <a:blipFill>
                <a:blip r:embed="rId12"/>
                <a:stretch>
                  <a:fillRect l="-847" t="-23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162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1294F-267C-8AD2-DF57-47524B03AED2}"/>
              </a:ext>
            </a:extLst>
          </p:cNvPr>
          <p:cNvSpPr>
            <a:spLocks noGrp="1"/>
          </p:cNvSpPr>
          <p:nvPr>
            <p:ph type="title"/>
          </p:nvPr>
        </p:nvSpPr>
        <p:spPr/>
        <p:txBody>
          <a:bodyPr/>
          <a:lstStyle/>
          <a:p>
            <a:r>
              <a:rPr lang="en-US" altLang="zh-CN" dirty="0"/>
              <a:t>Before everything starts...</a:t>
            </a:r>
            <a:endParaRPr lang="zh-CN" altLang="en-US" dirty="0"/>
          </a:p>
        </p:txBody>
      </p:sp>
      <p:sp>
        <p:nvSpPr>
          <p:cNvPr id="3" name="内容占位符 2">
            <a:extLst>
              <a:ext uri="{FF2B5EF4-FFF2-40B4-BE49-F238E27FC236}">
                <a16:creationId xmlns:a16="http://schemas.microsoft.com/office/drawing/2014/main" id="{515CEB76-F99B-5895-F17E-812A0F8AA5BA}"/>
              </a:ext>
            </a:extLst>
          </p:cNvPr>
          <p:cNvSpPr>
            <a:spLocks noGrp="1"/>
          </p:cNvSpPr>
          <p:nvPr>
            <p:ph idx="1"/>
          </p:nvPr>
        </p:nvSpPr>
        <p:spPr/>
        <p:txBody>
          <a:bodyPr/>
          <a:lstStyle/>
          <a:p>
            <a:r>
              <a:rPr lang="en-US" altLang="zh-CN" dirty="0"/>
              <a:t>Oblivious transfer (OT), 1981</a:t>
            </a:r>
          </a:p>
          <a:p>
            <a:pPr marL="0" indent="0" algn="just">
              <a:buNone/>
            </a:pPr>
            <a:r>
              <a:rPr lang="en-US" altLang="zh-CN" dirty="0"/>
              <a:t>	Allows a sender to transfer </a:t>
            </a:r>
            <a:r>
              <a:rPr lang="en-US" altLang="zh-CN" b="1" dirty="0"/>
              <a:t>one out of potentially many message</a:t>
            </a:r>
            <a:r>
              <a:rPr lang="en-US" altLang="zh-CN" dirty="0"/>
              <a:t> to receiver in such a way, that the </a:t>
            </a:r>
            <a:r>
              <a:rPr lang="en-US" altLang="zh-CN" b="1" dirty="0"/>
              <a:t>sender does not learn which specific piece </a:t>
            </a:r>
            <a:r>
              <a:rPr lang="en-US" altLang="zh-CN" dirty="0"/>
              <a:t>was received by receiver, and the </a:t>
            </a:r>
            <a:r>
              <a:rPr lang="en-US" altLang="zh-CN" b="1" dirty="0"/>
              <a:t>receiver does not learn which piece</a:t>
            </a:r>
            <a:r>
              <a:rPr lang="en-US" altLang="zh-CN" dirty="0"/>
              <a:t> was sent by sender.</a:t>
            </a:r>
          </a:p>
          <a:p>
            <a:endParaRPr lang="zh-CN" altLang="en-US" dirty="0"/>
          </a:p>
        </p:txBody>
      </p:sp>
    </p:spTree>
    <p:extLst>
      <p:ext uri="{BB962C8B-B14F-4D97-AF65-F5344CB8AC3E}">
        <p14:creationId xmlns:p14="http://schemas.microsoft.com/office/powerpoint/2010/main" val="183008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GMW</a:t>
            </a:r>
            <a:endParaRPr lang="zh-CN" altLang="en-US" dirty="0"/>
          </a:p>
        </p:txBody>
      </p:sp>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r>
              <a:rPr lang="en-US" altLang="zh-CN" dirty="0"/>
              <a:t>Secure computation. </a:t>
            </a:r>
            <a:endParaRPr lang="zh-CN" altLang="en-US" dirty="0"/>
          </a:p>
          <a:p>
            <a:endParaRPr lang="zh-CN" altLang="en-US" dirty="0"/>
          </a:p>
        </p:txBody>
      </p:sp>
      <p:pic>
        <p:nvPicPr>
          <p:cNvPr id="4" name="图形 3" descr="拿着笔记本电脑的女人">
            <a:extLst>
              <a:ext uri="{FF2B5EF4-FFF2-40B4-BE49-F238E27FC236}">
                <a16:creationId xmlns:a16="http://schemas.microsoft.com/office/drawing/2014/main" id="{EA7F941C-75BD-E40E-DA18-CBC48F0EE9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246" y="2616200"/>
            <a:ext cx="1901172" cy="1931672"/>
          </a:xfrm>
          <a:prstGeom prst="rect">
            <a:avLst/>
          </a:prstGeom>
        </p:spPr>
      </p:pic>
      <p:sp>
        <p:nvSpPr>
          <p:cNvPr id="5" name="文本框 4">
            <a:extLst>
              <a:ext uri="{FF2B5EF4-FFF2-40B4-BE49-F238E27FC236}">
                <a16:creationId xmlns:a16="http://schemas.microsoft.com/office/drawing/2014/main" id="{D7608D61-0738-A3C0-1A65-3432EFF522AD}"/>
              </a:ext>
            </a:extLst>
          </p:cNvPr>
          <p:cNvSpPr txBox="1"/>
          <p:nvPr/>
        </p:nvSpPr>
        <p:spPr>
          <a:xfrm>
            <a:off x="1685099" y="3617822"/>
            <a:ext cx="633507" cy="338554"/>
          </a:xfrm>
          <a:prstGeom prst="rect">
            <a:avLst/>
          </a:prstGeom>
          <a:noFill/>
        </p:spPr>
        <p:txBody>
          <a:bodyPr wrap="none" rtlCol="0">
            <a:spAutoFit/>
          </a:bodyPr>
          <a:lstStyle/>
          <a:p>
            <a:r>
              <a:rPr lang="en-US" altLang="zh-CN" sz="1600" b="1" dirty="0"/>
              <a:t>Alice</a:t>
            </a:r>
            <a:endParaRPr lang="zh-CN" altLang="en-US" sz="1600" b="1" dirty="0"/>
          </a:p>
        </p:txBody>
      </p:sp>
      <p:pic>
        <p:nvPicPr>
          <p:cNvPr id="6" name="图形 5" descr="穿高领毛衣戴眼镜的男人">
            <a:extLst>
              <a:ext uri="{FF2B5EF4-FFF2-40B4-BE49-F238E27FC236}">
                <a16:creationId xmlns:a16="http://schemas.microsoft.com/office/drawing/2014/main" id="{C556EE24-066B-F3FD-1956-264458BA44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882554" y="2616200"/>
            <a:ext cx="1471246" cy="1830423"/>
          </a:xfrm>
          <a:prstGeom prst="rect">
            <a:avLst/>
          </a:prstGeom>
        </p:spPr>
      </p:pic>
      <p:sp>
        <p:nvSpPr>
          <p:cNvPr id="7" name="文本框 6">
            <a:extLst>
              <a:ext uri="{FF2B5EF4-FFF2-40B4-BE49-F238E27FC236}">
                <a16:creationId xmlns:a16="http://schemas.microsoft.com/office/drawing/2014/main" id="{93A3B6F6-9EF3-0F4A-1E76-27E5C179BA9C}"/>
              </a:ext>
            </a:extLst>
          </p:cNvPr>
          <p:cNvSpPr txBox="1"/>
          <p:nvPr/>
        </p:nvSpPr>
        <p:spPr>
          <a:xfrm>
            <a:off x="10337832" y="3723992"/>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1093A42-65D8-1139-B315-985954406620}"/>
                  </a:ext>
                </a:extLst>
              </p:cNvPr>
              <p:cNvSpPr txBox="1"/>
              <p:nvPr/>
            </p:nvSpPr>
            <p:spPr>
              <a:xfrm>
                <a:off x="1047750" y="4643565"/>
                <a:ext cx="5086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0</m:t>
                          </m:r>
                        </m:sub>
                      </m:sSub>
                    </m:oMath>
                  </m:oMathPara>
                </a14:m>
                <a:endParaRPr lang="zh-CN" altLang="en-US" sz="2000" dirty="0"/>
              </a:p>
            </p:txBody>
          </p:sp>
        </mc:Choice>
        <mc:Fallback xmlns="">
          <p:sp>
            <p:nvSpPr>
              <p:cNvPr id="8" name="文本框 7">
                <a:extLst>
                  <a:ext uri="{FF2B5EF4-FFF2-40B4-BE49-F238E27FC236}">
                    <a16:creationId xmlns:a16="http://schemas.microsoft.com/office/drawing/2014/main" id="{11093A42-65D8-1139-B315-985954406620}"/>
                  </a:ext>
                </a:extLst>
              </p:cNvPr>
              <p:cNvSpPr txBox="1">
                <a:spLocks noRot="1" noChangeAspect="1" noMove="1" noResize="1" noEditPoints="1" noAdjustHandles="1" noChangeArrowheads="1" noChangeShapeType="1" noTextEdit="1"/>
              </p:cNvSpPr>
              <p:nvPr/>
            </p:nvSpPr>
            <p:spPr>
              <a:xfrm>
                <a:off x="1047750" y="4643565"/>
                <a:ext cx="508601" cy="400110"/>
              </a:xfrm>
              <a:prstGeom prst="rect">
                <a:avLst/>
              </a:prstGeom>
              <a:blipFill>
                <a:blip r:embed="rId6"/>
                <a:stretch>
                  <a:fillRect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C98C9EF-04CF-8631-83A2-FB357E6B9DC4}"/>
                  </a:ext>
                </a:extLst>
              </p:cNvPr>
              <p:cNvSpPr txBox="1"/>
              <p:nvPr/>
            </p:nvSpPr>
            <p:spPr>
              <a:xfrm>
                <a:off x="1036732" y="5043675"/>
                <a:ext cx="51135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𝑦</m:t>
                          </m:r>
                        </m:e>
                        <m:sub>
                          <m:r>
                            <a:rPr lang="en-US" altLang="zh-CN" sz="2000" b="0" i="1" smtClean="0">
                              <a:solidFill>
                                <a:srgbClr val="0070C0"/>
                              </a:solidFill>
                              <a:latin typeface="Cambria Math" panose="02040503050406030204" pitchFamily="18" charset="0"/>
                            </a:rPr>
                            <m:t>0</m:t>
                          </m:r>
                        </m:sub>
                      </m:sSub>
                    </m:oMath>
                  </m:oMathPara>
                </a14:m>
                <a:endParaRPr lang="zh-CN" altLang="en-US" sz="2000" dirty="0"/>
              </a:p>
            </p:txBody>
          </p:sp>
        </mc:Choice>
        <mc:Fallback xmlns="">
          <p:sp>
            <p:nvSpPr>
              <p:cNvPr id="9" name="文本框 8">
                <a:extLst>
                  <a:ext uri="{FF2B5EF4-FFF2-40B4-BE49-F238E27FC236}">
                    <a16:creationId xmlns:a16="http://schemas.microsoft.com/office/drawing/2014/main" id="{4C98C9EF-04CF-8631-83A2-FB357E6B9DC4}"/>
                  </a:ext>
                </a:extLst>
              </p:cNvPr>
              <p:cNvSpPr txBox="1">
                <a:spLocks noRot="1" noChangeAspect="1" noMove="1" noResize="1" noEditPoints="1" noAdjustHandles="1" noChangeArrowheads="1" noChangeShapeType="1" noTextEdit="1"/>
              </p:cNvSpPr>
              <p:nvPr/>
            </p:nvSpPr>
            <p:spPr>
              <a:xfrm>
                <a:off x="1036732" y="5043675"/>
                <a:ext cx="511357" cy="400110"/>
              </a:xfrm>
              <a:prstGeom prst="rect">
                <a:avLst/>
              </a:prstGeom>
              <a:blipFill>
                <a:blip r:embed="rId7"/>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EBD1C03-B4CA-1F51-01D9-F0987E1442B0}"/>
                  </a:ext>
                </a:extLst>
              </p:cNvPr>
              <p:cNvSpPr txBox="1"/>
              <p:nvPr/>
            </p:nvSpPr>
            <p:spPr>
              <a:xfrm>
                <a:off x="10384254" y="4547872"/>
                <a:ext cx="50539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𝑦</m:t>
                          </m:r>
                        </m:e>
                        <m:sub>
                          <m:r>
                            <a:rPr lang="en-US" altLang="zh-CN" sz="2000" b="0" i="1" smtClean="0">
                              <a:solidFill>
                                <a:srgbClr val="0070C0"/>
                              </a:solidFill>
                              <a:latin typeface="Cambria Math" panose="02040503050406030204" pitchFamily="18" charset="0"/>
                            </a:rPr>
                            <m:t>1</m:t>
                          </m:r>
                        </m:sub>
                      </m:sSub>
                    </m:oMath>
                  </m:oMathPara>
                </a14:m>
                <a:endParaRPr lang="zh-CN" altLang="en-US" sz="2000" dirty="0"/>
              </a:p>
            </p:txBody>
          </p:sp>
        </mc:Choice>
        <mc:Fallback xmlns="">
          <p:sp>
            <p:nvSpPr>
              <p:cNvPr id="10" name="文本框 9">
                <a:extLst>
                  <a:ext uri="{FF2B5EF4-FFF2-40B4-BE49-F238E27FC236}">
                    <a16:creationId xmlns:a16="http://schemas.microsoft.com/office/drawing/2014/main" id="{5EBD1C03-B4CA-1F51-01D9-F0987E1442B0}"/>
                  </a:ext>
                </a:extLst>
              </p:cNvPr>
              <p:cNvSpPr txBox="1">
                <a:spLocks noRot="1" noChangeAspect="1" noMove="1" noResize="1" noEditPoints="1" noAdjustHandles="1" noChangeArrowheads="1" noChangeShapeType="1" noTextEdit="1"/>
              </p:cNvSpPr>
              <p:nvPr/>
            </p:nvSpPr>
            <p:spPr>
              <a:xfrm>
                <a:off x="10384254" y="4547872"/>
                <a:ext cx="505395" cy="400110"/>
              </a:xfrm>
              <a:prstGeom prst="rect">
                <a:avLst/>
              </a:prstGeom>
              <a:blipFill>
                <a:blip r:embed="rId8"/>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273D971-AB82-55AB-05A9-45A7BFE12E1E}"/>
                  </a:ext>
                </a:extLst>
              </p:cNvPr>
              <p:cNvSpPr txBox="1"/>
              <p:nvPr/>
            </p:nvSpPr>
            <p:spPr>
              <a:xfrm>
                <a:off x="10381272" y="4947982"/>
                <a:ext cx="50263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1</m:t>
                          </m:r>
                        </m:sub>
                      </m:sSub>
                    </m:oMath>
                  </m:oMathPara>
                </a14:m>
                <a:endParaRPr lang="zh-CN" altLang="en-US" sz="2000" dirty="0"/>
              </a:p>
            </p:txBody>
          </p:sp>
        </mc:Choice>
        <mc:Fallback xmlns="">
          <p:sp>
            <p:nvSpPr>
              <p:cNvPr id="11" name="文本框 10">
                <a:extLst>
                  <a:ext uri="{FF2B5EF4-FFF2-40B4-BE49-F238E27FC236}">
                    <a16:creationId xmlns:a16="http://schemas.microsoft.com/office/drawing/2014/main" id="{4273D971-AB82-55AB-05A9-45A7BFE12E1E}"/>
                  </a:ext>
                </a:extLst>
              </p:cNvPr>
              <p:cNvSpPr txBox="1">
                <a:spLocks noRot="1" noChangeAspect="1" noMove="1" noResize="1" noEditPoints="1" noAdjustHandles="1" noChangeArrowheads="1" noChangeShapeType="1" noTextEdit="1"/>
              </p:cNvSpPr>
              <p:nvPr/>
            </p:nvSpPr>
            <p:spPr>
              <a:xfrm>
                <a:off x="10381272" y="4947982"/>
                <a:ext cx="502637" cy="40011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8CC8CB0-3D37-472F-71F4-A100E4E34931}"/>
                  </a:ext>
                </a:extLst>
              </p:cNvPr>
              <p:cNvSpPr txBox="1"/>
              <p:nvPr/>
            </p:nvSpPr>
            <p:spPr>
              <a:xfrm>
                <a:off x="2500657" y="2416145"/>
                <a:ext cx="7190686" cy="400110"/>
              </a:xfrm>
              <a:prstGeom prst="rect">
                <a:avLst/>
              </a:prstGeom>
              <a:noFill/>
            </p:spPr>
            <p:txBody>
              <a:bodyPr wrap="none" rtlCol="0">
                <a:spAutoFit/>
              </a:bodyPr>
              <a:lstStyle/>
              <a:p>
                <a:r>
                  <a:rPr lang="en-US" altLang="zh-CN" sz="2000" dirty="0"/>
                  <a:t>Consider a functionally complete set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𝐴𝑁𝐷</m:t>
                    </m:r>
                    <m:r>
                      <a:rPr lang="en-US" altLang="zh-CN" i="1">
                        <a:latin typeface="Cambria Math" panose="02040503050406030204" pitchFamily="18" charset="0"/>
                      </a:rPr>
                      <m:t>),¬(</m:t>
                    </m:r>
                    <m:r>
                      <a:rPr lang="en-US" altLang="zh-CN" i="1">
                        <a:latin typeface="Cambria Math" panose="02040503050406030204" pitchFamily="18" charset="0"/>
                      </a:rPr>
                      <m:t>𝑁𝑂𝑇</m:t>
                    </m:r>
                    <m:r>
                      <a:rPr lang="en-US" altLang="zh-CN" i="1">
                        <a:latin typeface="Cambria Math" panose="02040503050406030204" pitchFamily="18" charset="0"/>
                      </a:rPr>
                      <m:t>),⊕(</m:t>
                    </m:r>
                    <m:r>
                      <a:rPr lang="en-US" altLang="zh-CN" i="1">
                        <a:latin typeface="Cambria Math" panose="02040503050406030204" pitchFamily="18" charset="0"/>
                      </a:rPr>
                      <m:t>𝑋𝑂𝑅</m:t>
                    </m:r>
                    <m:r>
                      <a:rPr lang="en-US" altLang="zh-CN" i="1">
                        <a:latin typeface="Cambria Math" panose="02040503050406030204" pitchFamily="18" charset="0"/>
                      </a:rPr>
                      <m:t>)}</m:t>
                    </m:r>
                  </m:oMath>
                </a14:m>
                <a:endParaRPr lang="zh-CN" altLang="en-US" dirty="0"/>
              </a:p>
            </p:txBody>
          </p:sp>
        </mc:Choice>
        <mc:Fallback xmlns="">
          <p:sp>
            <p:nvSpPr>
              <p:cNvPr id="12" name="文本框 11">
                <a:extLst>
                  <a:ext uri="{FF2B5EF4-FFF2-40B4-BE49-F238E27FC236}">
                    <a16:creationId xmlns:a16="http://schemas.microsoft.com/office/drawing/2014/main" id="{A8CC8CB0-3D37-472F-71F4-A100E4E34931}"/>
                  </a:ext>
                </a:extLst>
              </p:cNvPr>
              <p:cNvSpPr txBox="1">
                <a:spLocks noRot="1" noChangeAspect="1" noMove="1" noResize="1" noEditPoints="1" noAdjustHandles="1" noChangeArrowheads="1" noChangeShapeType="1" noTextEdit="1"/>
              </p:cNvSpPr>
              <p:nvPr/>
            </p:nvSpPr>
            <p:spPr>
              <a:xfrm>
                <a:off x="2500657" y="2416145"/>
                <a:ext cx="7190686" cy="400110"/>
              </a:xfrm>
              <a:prstGeom prst="rect">
                <a:avLst/>
              </a:prstGeom>
              <a:blipFill>
                <a:blip r:embed="rId10"/>
                <a:stretch>
                  <a:fillRect l="-847"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63CF4E9-F445-0183-CDF1-60A134B1D2CB}"/>
                  </a:ext>
                </a:extLst>
              </p:cNvPr>
              <p:cNvSpPr txBox="1"/>
              <p:nvPr/>
            </p:nvSpPr>
            <p:spPr>
              <a:xfrm>
                <a:off x="2994037" y="3058515"/>
                <a:ext cx="6140438" cy="3170099"/>
              </a:xfrm>
              <a:prstGeom prst="rect">
                <a:avLst/>
              </a:prstGeom>
              <a:noFill/>
            </p:spPr>
            <p:txBody>
              <a:bodyPr wrap="square" rtlCol="0">
                <a:spAutoFit/>
              </a:bodyPr>
              <a:lstStyle/>
              <a:p>
                <a14:m>
                  <m:oMath xmlns:m="http://schemas.openxmlformats.org/officeDocument/2006/math">
                    <m:r>
                      <a:rPr lang="en-US" altLang="zh-CN" sz="2000" b="0" i="1" smtClean="0">
                        <a:latin typeface="Cambria Math" panose="02040503050406030204" pitchFamily="18" charset="0"/>
                      </a:rPr>
                      <m:t>𝐴𝑁𝐷</m:t>
                    </m:r>
                  </m:oMath>
                </a14:m>
                <a:r>
                  <a:rPr lang="en-US" altLang="zh-CN" sz="2000" dirty="0"/>
                  <a:t>: 	To compute </a:t>
                </a: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oMath>
                  </m:oMathPara>
                </a14:m>
                <a:endParaRPr lang="en-US" altLang="zh-CN" sz="2000" b="0" dirty="0"/>
              </a:p>
              <a:p>
                <a:r>
                  <a:rPr lang="en-US" altLang="zh-CN" sz="2000" dirty="0"/>
                  <a:t>	Note that:</a:t>
                </a: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en-US" altLang="zh-CN" sz="2000" dirty="0"/>
              </a:p>
              <a:p>
                <a:r>
                  <a:rPr lang="en-US" altLang="zh-CN" sz="2000" dirty="0"/>
                  <a:t>	Alice choose a random bit </a:t>
                </a:r>
                <a14:m>
                  <m:oMath xmlns:m="http://schemas.openxmlformats.org/officeDocument/2006/math">
                    <m:r>
                      <a:rPr lang="en-US" altLang="zh-CN" sz="2000" b="0" i="1" smtClean="0">
                        <a:latin typeface="Cambria Math" panose="02040503050406030204" pitchFamily="18" charset="0"/>
                      </a:rPr>
                      <m:t>𝑟</m:t>
                    </m:r>
                  </m:oMath>
                </a14:m>
                <a:r>
                  <a:rPr lang="en-US" altLang="zh-CN" sz="2000" dirty="0"/>
                  <a:t> as a mask, </a:t>
                </a:r>
                <a:br>
                  <a:rPr lang="en-US" altLang="zh-CN" sz="2000" dirty="0"/>
                </a:br>
                <a:r>
                  <a:rPr lang="en-US" altLang="zh-CN" sz="2000" dirty="0"/>
                  <a:t>	and enumerate all possible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dirty="0"/>
                  <a:t> and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1</m:t>
                        </m:r>
                      </m:sub>
                    </m:sSub>
                  </m:oMath>
                </a14:m>
                <a:endParaRPr lang="en-US" altLang="zh-CN" sz="2000" dirty="0"/>
              </a:p>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00</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r>
                            <a:rPr lang="en-US" altLang="zh-CN" sz="2000" b="0" i="1" smtClean="0">
                              <a:solidFill>
                                <a:srgbClr val="C00000"/>
                              </a:solidFill>
                              <a:latin typeface="Cambria Math" panose="02040503050406030204" pitchFamily="18" charset="0"/>
                            </a:rPr>
                            <m:t>0</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r>
                        <a:rPr lang="en-US" altLang="zh-CN" sz="2000" b="0" i="1" smtClean="0">
                          <a:solidFill>
                            <a:srgbClr val="0070C0"/>
                          </a:solidFill>
                          <a:latin typeface="Cambria Math" panose="02040503050406030204" pitchFamily="18" charset="0"/>
                        </a:rPr>
                        <m:t>0</m:t>
                      </m:r>
                      <m:r>
                        <a:rPr lang="en-US" altLang="zh-CN" sz="2000" i="1">
                          <a:latin typeface="Cambria Math" panose="02040503050406030204" pitchFamily="18" charset="0"/>
                        </a:rPr>
                        <m:t>)</m:t>
                      </m:r>
                    </m:oMath>
                  </m:oMathPara>
                </a14:m>
                <a:endParaRPr lang="en-US" altLang="zh-CN" sz="2000" dirty="0"/>
              </a:p>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01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r>
                            <a:rPr lang="en-US" altLang="zh-CN" sz="2000" b="0" i="1" smtClean="0">
                              <a:solidFill>
                                <a:srgbClr val="C00000"/>
                              </a:solidFill>
                              <a:latin typeface="Cambria Math" panose="02040503050406030204" pitchFamily="18" charset="0"/>
                            </a:rPr>
                            <m:t>0</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r>
                        <a:rPr lang="en-US" altLang="zh-CN" sz="2000" b="0" i="1" smtClean="0">
                          <a:solidFill>
                            <a:srgbClr val="0070C0"/>
                          </a:solidFill>
                          <a:latin typeface="Cambria Math" panose="02040503050406030204" pitchFamily="18" charset="0"/>
                        </a:rPr>
                        <m:t>1</m:t>
                      </m:r>
                      <m:r>
                        <a:rPr lang="en-US" altLang="zh-CN" sz="2000" i="1">
                          <a:latin typeface="Cambria Math" panose="02040503050406030204" pitchFamily="18" charset="0"/>
                        </a:rPr>
                        <m:t>)</m:t>
                      </m:r>
                    </m:oMath>
                  </m:oMathPara>
                </a14:m>
                <a:endParaRPr lang="en-US" altLang="zh-CN" sz="2000" dirty="0"/>
              </a:p>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10</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r>
                            <a:rPr lang="en-US" altLang="zh-CN" sz="2000" b="0" i="1" smtClean="0">
                              <a:solidFill>
                                <a:srgbClr val="C00000"/>
                              </a:solidFill>
                              <a:latin typeface="Cambria Math" panose="02040503050406030204" pitchFamily="18" charset="0"/>
                            </a:rPr>
                            <m:t>1</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r>
                        <a:rPr lang="en-US" altLang="zh-CN" sz="2000" b="0" i="1" smtClean="0">
                          <a:solidFill>
                            <a:srgbClr val="0070C0"/>
                          </a:solidFill>
                          <a:latin typeface="Cambria Math" panose="02040503050406030204" pitchFamily="18" charset="0"/>
                        </a:rPr>
                        <m:t>0</m:t>
                      </m:r>
                      <m:r>
                        <a:rPr lang="en-US" altLang="zh-CN" sz="2000" i="1">
                          <a:latin typeface="Cambria Math" panose="02040503050406030204" pitchFamily="18" charset="0"/>
                        </a:rPr>
                        <m:t>)</m:t>
                      </m:r>
                    </m:oMath>
                  </m:oMathPara>
                </a14:m>
                <a:endParaRPr lang="en-US" altLang="zh-CN" sz="2000" dirty="0"/>
              </a:p>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11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r>
                            <a:rPr lang="en-US" altLang="zh-CN" sz="2000" b="0" i="1" smtClean="0">
                              <a:solidFill>
                                <a:srgbClr val="C00000"/>
                              </a:solidFill>
                              <a:latin typeface="Cambria Math" panose="02040503050406030204" pitchFamily="18" charset="0"/>
                            </a:rPr>
                            <m:t>1</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r>
                        <a:rPr lang="en-US" altLang="zh-CN" sz="2000" b="0" i="1" smtClean="0">
                          <a:solidFill>
                            <a:srgbClr val="0070C0"/>
                          </a:solidFill>
                          <a:latin typeface="Cambria Math" panose="02040503050406030204" pitchFamily="18" charset="0"/>
                        </a:rPr>
                        <m:t>1</m:t>
                      </m:r>
                      <m:r>
                        <a:rPr lang="en-US" altLang="zh-CN" sz="2000" i="1">
                          <a:latin typeface="Cambria Math" panose="02040503050406030204" pitchFamily="18" charset="0"/>
                        </a:rPr>
                        <m:t>)</m:t>
                      </m:r>
                    </m:oMath>
                  </m:oMathPara>
                </a14:m>
                <a:endParaRPr lang="en-US" altLang="zh-CN" sz="2000" dirty="0"/>
              </a:p>
            </p:txBody>
          </p:sp>
        </mc:Choice>
        <mc:Fallback xmlns="">
          <p:sp>
            <p:nvSpPr>
              <p:cNvPr id="14" name="文本框 13">
                <a:extLst>
                  <a:ext uri="{FF2B5EF4-FFF2-40B4-BE49-F238E27FC236}">
                    <a16:creationId xmlns:a16="http://schemas.microsoft.com/office/drawing/2014/main" id="{763CF4E9-F445-0183-CDF1-60A134B1D2CB}"/>
                  </a:ext>
                </a:extLst>
              </p:cNvPr>
              <p:cNvSpPr txBox="1">
                <a:spLocks noRot="1" noChangeAspect="1" noMove="1" noResize="1" noEditPoints="1" noAdjustHandles="1" noChangeArrowheads="1" noChangeShapeType="1" noTextEdit="1"/>
              </p:cNvSpPr>
              <p:nvPr/>
            </p:nvSpPr>
            <p:spPr>
              <a:xfrm>
                <a:off x="2994037" y="3058515"/>
                <a:ext cx="6140438" cy="3170099"/>
              </a:xfrm>
              <a:prstGeom prst="rect">
                <a:avLst/>
              </a:prstGeom>
              <a:blipFill>
                <a:blip r:embed="rId11"/>
                <a:stretch>
                  <a:fillRect t="-1154" b="-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09763EA-EE5C-5A2A-1673-999F59D9FEC4}"/>
                  </a:ext>
                </a:extLst>
              </p:cNvPr>
              <p:cNvSpPr txBox="1"/>
              <p:nvPr/>
            </p:nvSpPr>
            <p:spPr>
              <a:xfrm>
                <a:off x="8334060" y="4947982"/>
                <a:ext cx="1701813" cy="400110"/>
              </a:xfrm>
              <a:prstGeom prst="rect">
                <a:avLst/>
              </a:prstGeom>
              <a:noFill/>
            </p:spPr>
            <p:txBody>
              <a:bodyPr wrap="none" rtlCol="0">
                <a:spAutoFit/>
              </a:bodyPr>
              <a:lstStyle/>
              <a:p>
                <a:r>
                  <a:rPr lang="en-US" altLang="zh-CN" sz="2000" dirty="0"/>
                  <a:t>2-bit str: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1</m:t>
                        </m:r>
                      </m:sub>
                    </m:sSub>
                  </m:oMath>
                </a14:m>
                <a:endParaRPr lang="zh-CN" altLang="en-US" sz="2000" dirty="0"/>
              </a:p>
            </p:txBody>
          </p:sp>
        </mc:Choice>
        <mc:Fallback xmlns="">
          <p:sp>
            <p:nvSpPr>
              <p:cNvPr id="15" name="文本框 14">
                <a:extLst>
                  <a:ext uri="{FF2B5EF4-FFF2-40B4-BE49-F238E27FC236}">
                    <a16:creationId xmlns:a16="http://schemas.microsoft.com/office/drawing/2014/main" id="{409763EA-EE5C-5A2A-1673-999F59D9FEC4}"/>
                  </a:ext>
                </a:extLst>
              </p:cNvPr>
              <p:cNvSpPr txBox="1">
                <a:spLocks noRot="1" noChangeAspect="1" noMove="1" noResize="1" noEditPoints="1" noAdjustHandles="1" noChangeArrowheads="1" noChangeShapeType="1" noTextEdit="1"/>
              </p:cNvSpPr>
              <p:nvPr/>
            </p:nvSpPr>
            <p:spPr>
              <a:xfrm>
                <a:off x="8334060" y="4947982"/>
                <a:ext cx="1701813" cy="400110"/>
              </a:xfrm>
              <a:prstGeom prst="rect">
                <a:avLst/>
              </a:prstGeom>
              <a:blipFill>
                <a:blip r:embed="rId12"/>
                <a:stretch>
                  <a:fillRect l="-3584" t="-9231" b="-27692"/>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70E8C8EB-66F8-22BC-A45D-9E8C05F3B95C}"/>
              </a:ext>
            </a:extLst>
          </p:cNvPr>
          <p:cNvSpPr/>
          <p:nvPr/>
        </p:nvSpPr>
        <p:spPr>
          <a:xfrm>
            <a:off x="10337832" y="4547872"/>
            <a:ext cx="546077" cy="895913"/>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9495A1BD-DC84-7CE5-2038-5662437029BC}"/>
              </a:ext>
            </a:extLst>
          </p:cNvPr>
          <p:cNvSpPr/>
          <p:nvPr/>
        </p:nvSpPr>
        <p:spPr>
          <a:xfrm>
            <a:off x="8310076" y="4910570"/>
            <a:ext cx="1725797" cy="533215"/>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0" name="连接符: 肘形 19">
            <a:extLst>
              <a:ext uri="{FF2B5EF4-FFF2-40B4-BE49-F238E27FC236}">
                <a16:creationId xmlns:a16="http://schemas.microsoft.com/office/drawing/2014/main" id="{F84EEECA-1F7A-245E-CC43-E1049A589054}"/>
              </a:ext>
            </a:extLst>
          </p:cNvPr>
          <p:cNvCxnSpPr>
            <a:cxnSpLocks/>
            <a:stCxn id="16" idx="0"/>
            <a:endCxn id="15" idx="0"/>
          </p:cNvCxnSpPr>
          <p:nvPr/>
        </p:nvCxnSpPr>
        <p:spPr>
          <a:xfrm rot="16200000" flipH="1" flipV="1">
            <a:off x="9697864" y="4034975"/>
            <a:ext cx="400110" cy="1425904"/>
          </a:xfrm>
          <a:prstGeom prst="bentConnector3">
            <a:avLst>
              <a:gd name="adj1" fmla="val -19045"/>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BFEF9C9C-2750-96A5-9CEF-ED901CE680B4}"/>
              </a:ext>
            </a:extLst>
          </p:cNvPr>
          <p:cNvSpPr/>
          <p:nvPr/>
        </p:nvSpPr>
        <p:spPr>
          <a:xfrm>
            <a:off x="4152900" y="4947982"/>
            <a:ext cx="3879201" cy="1280632"/>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5" name="连接符: 肘形 24">
            <a:extLst>
              <a:ext uri="{FF2B5EF4-FFF2-40B4-BE49-F238E27FC236}">
                <a16:creationId xmlns:a16="http://schemas.microsoft.com/office/drawing/2014/main" id="{58D5F432-514C-26BC-ED27-19960E42DDC7}"/>
              </a:ext>
            </a:extLst>
          </p:cNvPr>
          <p:cNvCxnSpPr>
            <a:cxnSpLocks/>
            <a:stCxn id="18" idx="2"/>
          </p:cNvCxnSpPr>
          <p:nvPr/>
        </p:nvCxnSpPr>
        <p:spPr>
          <a:xfrm rot="5400000">
            <a:off x="8305006" y="5170880"/>
            <a:ext cx="595065" cy="1140874"/>
          </a:xfrm>
          <a:prstGeom prst="bentConnector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87E46C93-3668-5731-03C4-90BF0D27790C}"/>
              </a:ext>
            </a:extLst>
          </p:cNvPr>
          <p:cNvSpPr txBox="1"/>
          <p:nvPr/>
        </p:nvSpPr>
        <p:spPr>
          <a:xfrm>
            <a:off x="8086619" y="5625708"/>
            <a:ext cx="922047" cy="369332"/>
          </a:xfrm>
          <a:prstGeom prst="rect">
            <a:avLst/>
          </a:prstGeom>
          <a:noFill/>
        </p:spPr>
        <p:txBody>
          <a:bodyPr wrap="none" rtlCol="0">
            <a:spAutoFit/>
          </a:bodyPr>
          <a:lstStyle/>
          <a:p>
            <a:r>
              <a:rPr lang="en-US" altLang="zh-CN" b="1" dirty="0"/>
              <a:t>1-4 OT</a:t>
            </a:r>
            <a:endParaRPr lang="zh-CN" altLang="en-US" b="1" dirty="0"/>
          </a:p>
        </p:txBody>
      </p:sp>
      <p:sp>
        <p:nvSpPr>
          <p:cNvPr id="28" name="矩形 27">
            <a:extLst>
              <a:ext uri="{FF2B5EF4-FFF2-40B4-BE49-F238E27FC236}">
                <a16:creationId xmlns:a16="http://schemas.microsoft.com/office/drawing/2014/main" id="{711C8D8F-571F-6E77-29E1-E544B11EA835}"/>
              </a:ext>
            </a:extLst>
          </p:cNvPr>
          <p:cNvSpPr/>
          <p:nvPr/>
        </p:nvSpPr>
        <p:spPr>
          <a:xfrm>
            <a:off x="6867525" y="4343400"/>
            <a:ext cx="1442551" cy="300165"/>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CBE247-5342-6CB4-E912-0059D19215CE}"/>
              </a:ext>
            </a:extLst>
          </p:cNvPr>
          <p:cNvSpPr txBox="1"/>
          <p:nvPr/>
        </p:nvSpPr>
        <p:spPr>
          <a:xfrm>
            <a:off x="7945848" y="3292926"/>
            <a:ext cx="1306768" cy="369332"/>
          </a:xfrm>
          <a:prstGeom prst="rect">
            <a:avLst/>
          </a:prstGeom>
          <a:noFill/>
        </p:spPr>
        <p:txBody>
          <a:bodyPr wrap="none" rtlCol="0">
            <a:spAutoFit/>
          </a:bodyPr>
          <a:lstStyle/>
          <a:p>
            <a:r>
              <a:rPr lang="en-US" altLang="zh-CN" dirty="0"/>
              <a:t>Why mask?</a:t>
            </a:r>
            <a:endParaRPr lang="zh-CN" altLang="en-US" dirty="0"/>
          </a:p>
        </p:txBody>
      </p:sp>
      <p:cxnSp>
        <p:nvCxnSpPr>
          <p:cNvPr id="31" name="连接符: 肘形 30">
            <a:extLst>
              <a:ext uri="{FF2B5EF4-FFF2-40B4-BE49-F238E27FC236}">
                <a16:creationId xmlns:a16="http://schemas.microsoft.com/office/drawing/2014/main" id="{7D27030C-1F7F-9A6B-3EFE-6B23D2BBF27E}"/>
              </a:ext>
            </a:extLst>
          </p:cNvPr>
          <p:cNvCxnSpPr>
            <a:cxnSpLocks/>
            <a:endCxn id="28" idx="0"/>
          </p:cNvCxnSpPr>
          <p:nvPr/>
        </p:nvCxnSpPr>
        <p:spPr>
          <a:xfrm rot="5400000">
            <a:off x="7338562" y="3747636"/>
            <a:ext cx="846004" cy="345525"/>
          </a:xfrm>
          <a:prstGeom prst="bentConnector3">
            <a:avLst>
              <a:gd name="adj1" fmla="val 46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CA7BE1B6-F079-2B74-E2F1-1A048308B2DE}"/>
                  </a:ext>
                </a:extLst>
              </p:cNvPr>
              <p:cNvSpPr txBox="1"/>
              <p:nvPr/>
            </p:nvSpPr>
            <p:spPr>
              <a:xfrm>
                <a:off x="854149" y="5474563"/>
                <a:ext cx="8765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m:t>
                      </m:r>
                    </m:oMath>
                  </m:oMathPara>
                </a14:m>
                <a:endParaRPr lang="zh-CN" altLang="en-US" dirty="0"/>
              </a:p>
            </p:txBody>
          </p:sp>
        </mc:Choice>
        <mc:Fallback xmlns="">
          <p:sp>
            <p:nvSpPr>
              <p:cNvPr id="34" name="文本框 33">
                <a:extLst>
                  <a:ext uri="{FF2B5EF4-FFF2-40B4-BE49-F238E27FC236}">
                    <a16:creationId xmlns:a16="http://schemas.microsoft.com/office/drawing/2014/main" id="{CA7BE1B6-F079-2B74-E2F1-1A048308B2DE}"/>
                  </a:ext>
                </a:extLst>
              </p:cNvPr>
              <p:cNvSpPr txBox="1">
                <a:spLocks noRot="1" noChangeAspect="1" noMove="1" noResize="1" noEditPoints="1" noAdjustHandles="1" noChangeArrowheads="1" noChangeShapeType="1" noTextEdit="1"/>
              </p:cNvSpPr>
              <p:nvPr/>
            </p:nvSpPr>
            <p:spPr>
              <a:xfrm>
                <a:off x="854149" y="5474563"/>
                <a:ext cx="876522"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BB4FAA2D-98BB-AC0E-1B2B-BD38235D45BE}"/>
                  </a:ext>
                </a:extLst>
              </p:cNvPr>
              <p:cNvSpPr txBox="1"/>
              <p:nvPr/>
            </p:nvSpPr>
            <p:spPr>
              <a:xfrm>
                <a:off x="8639707" y="5450257"/>
                <a:ext cx="3396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oMath>
                  </m:oMathPara>
                </a14:m>
                <a:endParaRPr lang="en-US" altLang="zh-CN" dirty="0"/>
              </a:p>
            </p:txBody>
          </p:sp>
        </mc:Choice>
        <mc:Fallback xmlns="">
          <p:sp>
            <p:nvSpPr>
              <p:cNvPr id="35" name="文本框 34">
                <a:extLst>
                  <a:ext uri="{FF2B5EF4-FFF2-40B4-BE49-F238E27FC236}">
                    <a16:creationId xmlns:a16="http://schemas.microsoft.com/office/drawing/2014/main" id="{BB4FAA2D-98BB-AC0E-1B2B-BD38235D45BE}"/>
                  </a:ext>
                </a:extLst>
              </p:cNvPr>
              <p:cNvSpPr txBox="1">
                <a:spLocks noRot="1" noChangeAspect="1" noMove="1" noResize="1" noEditPoints="1" noAdjustHandles="1" noChangeArrowheads="1" noChangeShapeType="1" noTextEdit="1"/>
              </p:cNvSpPr>
              <p:nvPr/>
            </p:nvSpPr>
            <p:spPr>
              <a:xfrm>
                <a:off x="8639707" y="5450257"/>
                <a:ext cx="3396250" cy="369332"/>
              </a:xfrm>
              <a:prstGeom prst="rect">
                <a:avLst/>
              </a:prstGeom>
              <a:blipFill>
                <a:blip r:embed="rId14"/>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786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6"/>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8"/>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5"/>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animBg="1"/>
      <p:bldP spid="16" grpId="1" animBg="1"/>
      <p:bldP spid="18" grpId="0" animBg="1"/>
      <p:bldP spid="18" grpId="1" animBg="1"/>
      <p:bldP spid="23" grpId="0" animBg="1"/>
      <p:bldP spid="23" grpId="1" animBg="1"/>
      <p:bldP spid="27" grpId="0"/>
      <p:bldP spid="27" grpId="1"/>
      <p:bldP spid="28" grpId="0" animBg="1"/>
      <p:bldP spid="29" grpId="0"/>
      <p:bldP spid="34" grpId="0"/>
      <p:bldP spid="3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GMW</a:t>
            </a:r>
            <a:endParaRPr lang="zh-CN" altLang="en-US" dirty="0"/>
          </a:p>
        </p:txBody>
      </p:sp>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r>
              <a:rPr lang="en-US" altLang="zh-CN" dirty="0"/>
              <a:t>Secure computation. </a:t>
            </a:r>
            <a:endParaRPr lang="zh-CN" altLang="en-US" dirty="0"/>
          </a:p>
          <a:p>
            <a:endParaRPr lang="zh-CN" altLang="en-US" dirty="0"/>
          </a:p>
        </p:txBody>
      </p:sp>
      <p:pic>
        <p:nvPicPr>
          <p:cNvPr id="4" name="图形 3" descr="拿着笔记本电脑的女人">
            <a:extLst>
              <a:ext uri="{FF2B5EF4-FFF2-40B4-BE49-F238E27FC236}">
                <a16:creationId xmlns:a16="http://schemas.microsoft.com/office/drawing/2014/main" id="{EA7F941C-75BD-E40E-DA18-CBC48F0EE9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246" y="2616200"/>
            <a:ext cx="1901172" cy="1931672"/>
          </a:xfrm>
          <a:prstGeom prst="rect">
            <a:avLst/>
          </a:prstGeom>
        </p:spPr>
      </p:pic>
      <p:sp>
        <p:nvSpPr>
          <p:cNvPr id="5" name="文本框 4">
            <a:extLst>
              <a:ext uri="{FF2B5EF4-FFF2-40B4-BE49-F238E27FC236}">
                <a16:creationId xmlns:a16="http://schemas.microsoft.com/office/drawing/2014/main" id="{D7608D61-0738-A3C0-1A65-3432EFF522AD}"/>
              </a:ext>
            </a:extLst>
          </p:cNvPr>
          <p:cNvSpPr txBox="1"/>
          <p:nvPr/>
        </p:nvSpPr>
        <p:spPr>
          <a:xfrm>
            <a:off x="1685099" y="3617822"/>
            <a:ext cx="633507" cy="338554"/>
          </a:xfrm>
          <a:prstGeom prst="rect">
            <a:avLst/>
          </a:prstGeom>
          <a:noFill/>
        </p:spPr>
        <p:txBody>
          <a:bodyPr wrap="none" rtlCol="0">
            <a:spAutoFit/>
          </a:bodyPr>
          <a:lstStyle/>
          <a:p>
            <a:r>
              <a:rPr lang="en-US" altLang="zh-CN" sz="1600" b="1" dirty="0"/>
              <a:t>Alice</a:t>
            </a:r>
            <a:endParaRPr lang="zh-CN" altLang="en-US" sz="1600" b="1" dirty="0"/>
          </a:p>
        </p:txBody>
      </p:sp>
      <p:pic>
        <p:nvPicPr>
          <p:cNvPr id="6" name="图形 5" descr="穿高领毛衣戴眼镜的男人">
            <a:extLst>
              <a:ext uri="{FF2B5EF4-FFF2-40B4-BE49-F238E27FC236}">
                <a16:creationId xmlns:a16="http://schemas.microsoft.com/office/drawing/2014/main" id="{C556EE24-066B-F3FD-1956-264458BA44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882554" y="2616200"/>
            <a:ext cx="1471246" cy="1830423"/>
          </a:xfrm>
          <a:prstGeom prst="rect">
            <a:avLst/>
          </a:prstGeom>
        </p:spPr>
      </p:pic>
      <p:sp>
        <p:nvSpPr>
          <p:cNvPr id="7" name="文本框 6">
            <a:extLst>
              <a:ext uri="{FF2B5EF4-FFF2-40B4-BE49-F238E27FC236}">
                <a16:creationId xmlns:a16="http://schemas.microsoft.com/office/drawing/2014/main" id="{93A3B6F6-9EF3-0F4A-1E76-27E5C179BA9C}"/>
              </a:ext>
            </a:extLst>
          </p:cNvPr>
          <p:cNvSpPr txBox="1"/>
          <p:nvPr/>
        </p:nvSpPr>
        <p:spPr>
          <a:xfrm>
            <a:off x="10337832" y="3723992"/>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8CC8CB0-3D37-472F-71F4-A100E4E34931}"/>
                  </a:ext>
                </a:extLst>
              </p:cNvPr>
              <p:cNvSpPr txBox="1"/>
              <p:nvPr/>
            </p:nvSpPr>
            <p:spPr>
              <a:xfrm>
                <a:off x="2500657" y="2416145"/>
                <a:ext cx="7190686" cy="400110"/>
              </a:xfrm>
              <a:prstGeom prst="rect">
                <a:avLst/>
              </a:prstGeom>
              <a:noFill/>
            </p:spPr>
            <p:txBody>
              <a:bodyPr wrap="none" rtlCol="0">
                <a:spAutoFit/>
              </a:bodyPr>
              <a:lstStyle/>
              <a:p>
                <a:r>
                  <a:rPr lang="en-US" altLang="zh-CN" sz="2000" dirty="0"/>
                  <a:t>Consider a functionally complete set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𝐴𝑁𝐷</m:t>
                    </m:r>
                    <m:r>
                      <a:rPr lang="en-US" altLang="zh-CN" i="1">
                        <a:latin typeface="Cambria Math" panose="02040503050406030204" pitchFamily="18" charset="0"/>
                      </a:rPr>
                      <m:t>),¬(</m:t>
                    </m:r>
                    <m:r>
                      <a:rPr lang="en-US" altLang="zh-CN" i="1">
                        <a:latin typeface="Cambria Math" panose="02040503050406030204" pitchFamily="18" charset="0"/>
                      </a:rPr>
                      <m:t>𝑁𝑂𝑇</m:t>
                    </m:r>
                    <m:r>
                      <a:rPr lang="en-US" altLang="zh-CN" i="1">
                        <a:latin typeface="Cambria Math" panose="02040503050406030204" pitchFamily="18" charset="0"/>
                      </a:rPr>
                      <m:t>),⊕(</m:t>
                    </m:r>
                    <m:r>
                      <a:rPr lang="en-US" altLang="zh-CN" i="1">
                        <a:latin typeface="Cambria Math" panose="02040503050406030204" pitchFamily="18" charset="0"/>
                      </a:rPr>
                      <m:t>𝑋𝑂𝑅</m:t>
                    </m:r>
                    <m:r>
                      <a:rPr lang="en-US" altLang="zh-CN" i="1">
                        <a:latin typeface="Cambria Math" panose="02040503050406030204" pitchFamily="18" charset="0"/>
                      </a:rPr>
                      <m:t>)}</m:t>
                    </m:r>
                  </m:oMath>
                </a14:m>
                <a:endParaRPr lang="zh-CN" altLang="en-US" dirty="0"/>
              </a:p>
            </p:txBody>
          </p:sp>
        </mc:Choice>
        <mc:Fallback xmlns="">
          <p:sp>
            <p:nvSpPr>
              <p:cNvPr id="12" name="文本框 11">
                <a:extLst>
                  <a:ext uri="{FF2B5EF4-FFF2-40B4-BE49-F238E27FC236}">
                    <a16:creationId xmlns:a16="http://schemas.microsoft.com/office/drawing/2014/main" id="{A8CC8CB0-3D37-472F-71F4-A100E4E34931}"/>
                  </a:ext>
                </a:extLst>
              </p:cNvPr>
              <p:cNvSpPr txBox="1">
                <a:spLocks noRot="1" noChangeAspect="1" noMove="1" noResize="1" noEditPoints="1" noAdjustHandles="1" noChangeArrowheads="1" noChangeShapeType="1" noTextEdit="1"/>
              </p:cNvSpPr>
              <p:nvPr/>
            </p:nvSpPr>
            <p:spPr>
              <a:xfrm>
                <a:off x="2500657" y="2416145"/>
                <a:ext cx="7190686" cy="400110"/>
              </a:xfrm>
              <a:prstGeom prst="rect">
                <a:avLst/>
              </a:prstGeom>
              <a:blipFill>
                <a:blip r:embed="rId6"/>
                <a:stretch>
                  <a:fillRect l="-847" t="-7576" b="-25758"/>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3C83D1C5-A7E1-12D6-A2E6-2A01E5ACDDB4}"/>
              </a:ext>
            </a:extLst>
          </p:cNvPr>
          <p:cNvSpPr txBox="1"/>
          <p:nvPr/>
        </p:nvSpPr>
        <p:spPr>
          <a:xfrm>
            <a:off x="2500657" y="2969295"/>
            <a:ext cx="7190686" cy="1015663"/>
          </a:xfrm>
          <a:prstGeom prst="rect">
            <a:avLst/>
          </a:prstGeom>
          <a:noFill/>
        </p:spPr>
        <p:txBody>
          <a:bodyPr wrap="square" rtlCol="0">
            <a:spAutoFit/>
          </a:bodyPr>
          <a:lstStyle/>
          <a:p>
            <a:r>
              <a:rPr lang="en-US" altLang="zh-CN" sz="2000" dirty="0"/>
              <a:t>After evaluating all gates, parties reveal to each other the shares of the final output to obtain the output of the entire computation.</a:t>
            </a:r>
            <a:endParaRPr lang="zh-CN" altLang="en-US" sz="2000" dirty="0"/>
          </a:p>
        </p:txBody>
      </p:sp>
    </p:spTree>
    <p:extLst>
      <p:ext uri="{BB962C8B-B14F-4D97-AF65-F5344CB8AC3E}">
        <p14:creationId xmlns:p14="http://schemas.microsoft.com/office/powerpoint/2010/main" val="31565432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GMW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r>
                  <a:rPr lang="en-US" altLang="zh-CN" dirty="0"/>
                  <a:t>Generalization to more than 2 parties</a:t>
                </a:r>
              </a:p>
              <a:p>
                <a:pPr marL="0" indent="0">
                  <a:buNone/>
                </a:pPr>
                <a:r>
                  <a:rPr lang="en-US" altLang="zh-CN" dirty="0"/>
                  <a:t>	For </a:t>
                </a:r>
                <a14:m>
                  <m:oMath xmlns:m="http://schemas.openxmlformats.org/officeDocument/2006/math">
                    <m:r>
                      <a:rPr lang="en-US" altLang="zh-CN" b="0" i="1" smtClean="0">
                        <a:latin typeface="Cambria Math" panose="02040503050406030204" pitchFamily="18" charset="0"/>
                      </a:rPr>
                      <m:t>𝑋𝑂𝑅</m:t>
                    </m:r>
                  </m:oMath>
                </a14:m>
                <a:r>
                  <a:rPr lang="zh-CN" altLang="en-US" dirty="0"/>
                  <a:t> </a:t>
                </a:r>
                <a:r>
                  <a:rPr lang="en-US" altLang="zh-CN" dirty="0"/>
                  <a:t>gates, the parties locally </a:t>
                </a:r>
                <a14:m>
                  <m:oMath xmlns:m="http://schemas.openxmlformats.org/officeDocument/2006/math">
                    <m:r>
                      <a:rPr lang="en-US" altLang="zh-CN" b="0" i="1" smtClean="0">
                        <a:latin typeface="Cambria Math" panose="02040503050406030204" pitchFamily="18" charset="0"/>
                      </a:rPr>
                      <m:t>𝑋𝑂𝑅</m:t>
                    </m:r>
                  </m:oMath>
                </a14:m>
                <a:r>
                  <a:rPr lang="zh-CN" altLang="en-US" dirty="0"/>
                  <a:t> </a:t>
                </a:r>
                <a:r>
                  <a:rPr lang="en-US" altLang="zh-CN" dirty="0"/>
                  <a:t>their share.</a:t>
                </a:r>
              </a:p>
              <a:p>
                <a:pPr marL="0" indent="0">
                  <a:buNone/>
                </a:pPr>
                <a:r>
                  <a:rPr lang="en-US" altLang="zh-CN" dirty="0"/>
                  <a:t>	For </a:t>
                </a:r>
                <a14:m>
                  <m:oMath xmlns:m="http://schemas.openxmlformats.org/officeDocument/2006/math">
                    <m:r>
                      <a:rPr lang="en-US" altLang="zh-CN" b="0" i="1" smtClean="0">
                        <a:latin typeface="Cambria Math" panose="02040503050406030204" pitchFamily="18" charset="0"/>
                      </a:rPr>
                      <m:t>𝑁𝑂𝑇</m:t>
                    </m:r>
                  </m:oMath>
                </a14:m>
                <a:r>
                  <a:rPr lang="zh-CN" altLang="en-US" dirty="0"/>
                  <a:t> </a:t>
                </a:r>
                <a:r>
                  <a:rPr lang="en-US" altLang="zh-CN" dirty="0"/>
                  <a:t>gates, one of the parties flip his share.</a:t>
                </a:r>
              </a:p>
              <a:p>
                <a:pPr marL="0" indent="0">
                  <a:buNone/>
                </a:pPr>
                <a:r>
                  <a:rPr lang="en-US" altLang="zh-CN" dirty="0"/>
                  <a:t>	For </a:t>
                </a:r>
                <a14:m>
                  <m:oMath xmlns:m="http://schemas.openxmlformats.org/officeDocument/2006/math">
                    <m:r>
                      <a:rPr lang="en-US" altLang="zh-CN" b="0" i="1" smtClean="0">
                        <a:latin typeface="Cambria Math" panose="02040503050406030204" pitchFamily="18" charset="0"/>
                      </a:rPr>
                      <m:t>𝐴𝑁𝐷</m:t>
                    </m:r>
                  </m:oMath>
                </a14:m>
                <a:r>
                  <a:rPr lang="zh-CN" altLang="en-US" dirty="0"/>
                  <a:t> </a:t>
                </a:r>
                <a:r>
                  <a:rPr lang="en-US" altLang="zh-CN" dirty="0"/>
                  <a:t>gates, consider the following equation:</a:t>
                </a:r>
              </a:p>
              <a:p>
                <a:pPr marL="0" indent="0">
                  <a:buNone/>
                </a:pPr>
                <a:r>
                  <a:rPr lang="en-US" altLang="zh-CN" dirty="0"/>
                  <a:t>	( </a:t>
                </a:r>
                <a14:m>
                  <m:oMath xmlns:m="http://schemas.openxmlformats.org/officeDocument/2006/math">
                    <m:nary>
                      <m:naryPr>
                        <m:chr m:val="∑"/>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 </m:t>
                        </m:r>
                      </m:e>
                    </m:nary>
                  </m:oMath>
                </a14:m>
                <a:r>
                  <a:rPr lang="en-US" altLang="zh-CN" dirty="0"/>
                  <a:t>here is the summation of </a:t>
                </a:r>
                <a14:m>
                  <m:oMath xmlns:m="http://schemas.openxmlformats.org/officeDocument/2006/math">
                    <m:r>
                      <a:rPr lang="en-US" altLang="zh-CN" b="0" i="1" smtClean="0">
                        <a:latin typeface="Cambria Math" panose="02040503050406030204" pitchFamily="18" charset="0"/>
                      </a:rPr>
                      <m:t>𝑋𝑂𝑅</m:t>
                    </m:r>
                  </m:oMath>
                </a14:m>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e>
                          </m:nary>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nary>
                            <m:naryPr>
                              <m:chr m:val="∑"/>
                              <m:supHide m:val="on"/>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𝑗</m:t>
                                  </m:r>
                                </m:sub>
                              </m:sSub>
                            </m:e>
                          </m:nary>
                        </m:e>
                      </m:d>
                    </m:oMath>
                  </m:oMathPara>
                </a14:m>
                <a:endParaRPr lang="zh-CN" altLang="en-US" dirty="0"/>
              </a:p>
            </p:txBody>
          </p:sp>
        </mc:Choice>
        <mc:Fallback xmlns="">
          <p:sp>
            <p:nvSpPr>
              <p:cNvPr id="3" name="内容占位符 2">
                <a:extLst>
                  <a:ext uri="{FF2B5EF4-FFF2-40B4-BE49-F238E27FC236}">
                    <a16:creationId xmlns:a16="http://schemas.microsoft.com/office/drawing/2014/main" id="{1DB72DA2-CBA5-7064-50B0-432546CB5BE6}"/>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D3EF0D95-C6FA-BEB1-86BD-7BB62198C745}"/>
              </a:ext>
            </a:extLst>
          </p:cNvPr>
          <p:cNvSpPr/>
          <p:nvPr/>
        </p:nvSpPr>
        <p:spPr>
          <a:xfrm>
            <a:off x="3971925" y="4543425"/>
            <a:ext cx="2057400" cy="1381125"/>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D9280F95-0C83-FB5C-5151-7A9D63D83275}"/>
              </a:ext>
            </a:extLst>
          </p:cNvPr>
          <p:cNvCxnSpPr/>
          <p:nvPr/>
        </p:nvCxnSpPr>
        <p:spPr>
          <a:xfrm flipH="1">
            <a:off x="2571750" y="5743575"/>
            <a:ext cx="1400175"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C74BFED3-8867-BC98-BFFC-62357E9BFCC2}"/>
              </a:ext>
            </a:extLst>
          </p:cNvPr>
          <p:cNvSpPr txBox="1"/>
          <p:nvPr/>
        </p:nvSpPr>
        <p:spPr>
          <a:xfrm>
            <a:off x="703466" y="5564743"/>
            <a:ext cx="1915909" cy="369332"/>
          </a:xfrm>
          <a:prstGeom prst="rect">
            <a:avLst/>
          </a:prstGeom>
          <a:noFill/>
        </p:spPr>
        <p:txBody>
          <a:bodyPr wrap="none" rtlCol="0">
            <a:spAutoFit/>
          </a:bodyPr>
          <a:lstStyle/>
          <a:p>
            <a:r>
              <a:rPr lang="en-US" altLang="zh-CN" dirty="0"/>
              <a:t>Computed locally</a:t>
            </a:r>
            <a:endParaRPr lang="zh-CN" altLang="en-US" dirty="0"/>
          </a:p>
        </p:txBody>
      </p:sp>
      <p:sp>
        <p:nvSpPr>
          <p:cNvPr id="8" name="矩形 7">
            <a:extLst>
              <a:ext uri="{FF2B5EF4-FFF2-40B4-BE49-F238E27FC236}">
                <a16:creationId xmlns:a16="http://schemas.microsoft.com/office/drawing/2014/main" id="{9BEE54A2-2C85-A792-6213-19D699A84BEC}"/>
              </a:ext>
            </a:extLst>
          </p:cNvPr>
          <p:cNvSpPr/>
          <p:nvPr/>
        </p:nvSpPr>
        <p:spPr>
          <a:xfrm>
            <a:off x="6543675" y="4543424"/>
            <a:ext cx="2057400" cy="1381125"/>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7EB9761A-20C5-ECE5-A6D6-211935CC6E7A}"/>
              </a:ext>
            </a:extLst>
          </p:cNvPr>
          <p:cNvCxnSpPr>
            <a:cxnSpLocks/>
          </p:cNvCxnSpPr>
          <p:nvPr/>
        </p:nvCxnSpPr>
        <p:spPr>
          <a:xfrm>
            <a:off x="8601075" y="5743575"/>
            <a:ext cx="1104900"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97C68A-9F47-B8A0-5E17-6D55C908570A}"/>
              </a:ext>
            </a:extLst>
          </p:cNvPr>
          <p:cNvSpPr txBox="1"/>
          <p:nvPr/>
        </p:nvSpPr>
        <p:spPr>
          <a:xfrm>
            <a:off x="9715500" y="5420409"/>
            <a:ext cx="1915909" cy="646331"/>
          </a:xfrm>
          <a:prstGeom prst="rect">
            <a:avLst/>
          </a:prstGeom>
          <a:noFill/>
        </p:spPr>
        <p:txBody>
          <a:bodyPr wrap="square" rtlCol="0">
            <a:spAutoFit/>
          </a:bodyPr>
          <a:lstStyle/>
          <a:p>
            <a:r>
              <a:rPr lang="en-US" altLang="zh-CN" dirty="0"/>
              <a:t>1-4 OT with every other party</a:t>
            </a:r>
            <a:endParaRPr lang="zh-CN" altLang="en-US" dirty="0"/>
          </a:p>
        </p:txBody>
      </p:sp>
    </p:spTree>
    <p:extLst>
      <p:ext uri="{BB962C8B-B14F-4D97-AF65-F5344CB8AC3E}">
        <p14:creationId xmlns:p14="http://schemas.microsoft.com/office/powerpoint/2010/main" val="238020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93AF355-D8D2-BD42-D167-AE1D284D114B}"/>
              </a:ext>
            </a:extLst>
          </p:cNvPr>
          <p:cNvSpPr>
            <a:spLocks noGrp="1"/>
          </p:cNvSpPr>
          <p:nvPr>
            <p:ph type="title"/>
          </p:nvPr>
        </p:nvSpPr>
        <p:spPr/>
        <p:txBody>
          <a:bodyPr/>
          <a:lstStyle/>
          <a:p>
            <a:r>
              <a:rPr lang="en-US" altLang="zh-CN" dirty="0"/>
              <a:t>Ben-Or Goldwasser Wigderson protocol</a:t>
            </a:r>
            <a:endParaRPr lang="zh-CN" altLang="en-US" dirty="0"/>
          </a:p>
        </p:txBody>
      </p:sp>
      <p:sp>
        <p:nvSpPr>
          <p:cNvPr id="5" name="文本占位符 4">
            <a:extLst>
              <a:ext uri="{FF2B5EF4-FFF2-40B4-BE49-F238E27FC236}">
                <a16:creationId xmlns:a16="http://schemas.microsoft.com/office/drawing/2014/main" id="{BA94655A-0C49-133C-0D09-92F0976C860B}"/>
              </a:ext>
            </a:extLst>
          </p:cNvPr>
          <p:cNvSpPr>
            <a:spLocks noGrp="1"/>
          </p:cNvSpPr>
          <p:nvPr>
            <p:ph type="body" idx="1"/>
          </p:nvPr>
        </p:nvSpPr>
        <p:spPr/>
        <p:txBody>
          <a:bodyPr/>
          <a:lstStyle/>
          <a:p>
            <a:r>
              <a:rPr lang="en-US" altLang="zh-CN" dirty="0"/>
              <a:t>Michael Ben-Or, Shafi Goldwasser, Avi Wigderson, 1988</a:t>
            </a:r>
            <a:endParaRPr lang="zh-CN" altLang="en-US" dirty="0"/>
          </a:p>
        </p:txBody>
      </p:sp>
    </p:spTree>
    <p:extLst>
      <p:ext uri="{BB962C8B-B14F-4D97-AF65-F5344CB8AC3E}">
        <p14:creationId xmlns:p14="http://schemas.microsoft.com/office/powerpoint/2010/main" val="2741477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BGW</a:t>
            </a:r>
            <a:endParaRPr lang="zh-CN" altLang="en-US" dirty="0"/>
          </a:p>
        </p:txBody>
      </p:sp>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pPr marL="0" indent="0">
              <a:buNone/>
            </a:pPr>
            <a:r>
              <a:rPr lang="en-US" altLang="zh-CN" dirty="0"/>
              <a:t>	Although differ in many perspectives, GC and GMW both focus on </a:t>
            </a:r>
            <a:r>
              <a:rPr lang="en-US" altLang="zh-CN" b="1" dirty="0"/>
              <a:t>Boolean circuits</a:t>
            </a:r>
            <a:r>
              <a:rPr lang="en-US" altLang="zh-CN" dirty="0"/>
              <a:t>. The encryption or sharing is on </a:t>
            </a:r>
            <a:r>
              <a:rPr lang="en-US" altLang="zh-CN" b="1" dirty="0"/>
              <a:t>single bits</a:t>
            </a:r>
            <a:r>
              <a:rPr lang="en-US" altLang="zh-CN" dirty="0"/>
              <a:t>.</a:t>
            </a:r>
          </a:p>
          <a:p>
            <a:pPr marL="0" indent="0">
              <a:buNone/>
            </a:pPr>
            <a:r>
              <a:rPr lang="en-US" altLang="zh-CN" dirty="0"/>
              <a:t>	BGW protocol can be used to evaluate an </a:t>
            </a:r>
            <a:r>
              <a:rPr lang="en-US" altLang="zh-CN" b="1" dirty="0"/>
              <a:t>arithmetic circuit</a:t>
            </a:r>
            <a:r>
              <a:rPr lang="en-US" altLang="zh-CN" dirty="0"/>
              <a:t> (over a finite field), whose encryption and sharing is operated on </a:t>
            </a:r>
            <a:r>
              <a:rPr lang="en-US" altLang="zh-CN" b="1" dirty="0"/>
              <a:t>numbers</a:t>
            </a:r>
            <a:r>
              <a:rPr lang="en-US" altLang="zh-CN" dirty="0"/>
              <a:t>, consisting of addition, multiplication (by secrets and by constant numbers).</a:t>
            </a:r>
            <a:endParaRPr lang="zh-CN" altLang="en-US" dirty="0"/>
          </a:p>
        </p:txBody>
      </p:sp>
    </p:spTree>
    <p:extLst>
      <p:ext uri="{BB962C8B-B14F-4D97-AF65-F5344CB8AC3E}">
        <p14:creationId xmlns:p14="http://schemas.microsoft.com/office/powerpoint/2010/main" val="252841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BGW</a:t>
            </a:r>
            <a:endParaRPr lang="zh-CN" altLang="en-US" dirty="0"/>
          </a:p>
        </p:txBody>
      </p:sp>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r>
              <a:rPr lang="en-US" altLang="zh-CN" dirty="0"/>
              <a:t>Recall Shamir secret sharing:</a:t>
            </a:r>
          </a:p>
          <a:p>
            <a:pPr marL="0" indent="0">
              <a:buNone/>
            </a:pPr>
            <a:r>
              <a:rPr lang="en-US" altLang="zh-CN" dirty="0"/>
              <a:t>	A secret can be represented as the </a:t>
            </a:r>
            <a:r>
              <a:rPr lang="en-US" altLang="zh-CN" b="1" dirty="0"/>
              <a:t>constant term of a polynomial</a:t>
            </a:r>
            <a:r>
              <a:rPr lang="en-US" altLang="zh-CN" dirty="0"/>
              <a:t>, the values of the polynomial at different points can be considered as </a:t>
            </a:r>
            <a:r>
              <a:rPr lang="en-US" altLang="zh-CN" b="1" dirty="0"/>
              <a:t>shares</a:t>
            </a:r>
            <a:r>
              <a:rPr lang="en-US" altLang="zh-CN" dirty="0"/>
              <a:t> of the secret.</a:t>
            </a:r>
          </a:p>
          <a:p>
            <a:pPr marL="0" indent="0">
              <a:buNone/>
            </a:pPr>
            <a:r>
              <a:rPr lang="en-US" altLang="zh-CN" dirty="0"/>
              <a:t>	A </a:t>
            </a:r>
            <a:r>
              <a:rPr lang="en-US" altLang="zh-CN" b="1" dirty="0"/>
              <a:t>threshold</a:t>
            </a:r>
            <a:r>
              <a:rPr lang="en-US" altLang="zh-CN" dirty="0"/>
              <a:t> number of shares can be used reconstruct the polynomial and the secret through Lagrange interpolation.</a:t>
            </a:r>
          </a:p>
          <a:p>
            <a:pPr marL="0" indent="0">
              <a:buNone/>
            </a:pPr>
            <a:r>
              <a:rPr lang="en-US" altLang="zh-CN" dirty="0"/>
              <a:t>	</a:t>
            </a:r>
            <a:endParaRPr lang="zh-CN" altLang="en-US" dirty="0"/>
          </a:p>
        </p:txBody>
      </p:sp>
    </p:spTree>
    <p:extLst>
      <p:ext uri="{BB962C8B-B14F-4D97-AF65-F5344CB8AC3E}">
        <p14:creationId xmlns:p14="http://schemas.microsoft.com/office/powerpoint/2010/main" val="6167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a:xfrm>
                <a:off x="838200" y="1825624"/>
                <a:ext cx="10515600" cy="4822825"/>
              </a:xfrm>
            </p:spPr>
            <p:txBody>
              <a:bodyPr>
                <a:normAutofit/>
              </a:bodyPr>
              <a:lstStyle/>
              <a:p>
                <a:r>
                  <a:rPr lang="en-US" altLang="zh-CN" dirty="0"/>
                  <a:t>Recall Shamir secret sharing:</a:t>
                </a:r>
              </a:p>
              <a:p>
                <a:pPr lvl="1"/>
                <a:r>
                  <a:rPr lang="en-US" altLang="zh-CN" dirty="0"/>
                  <a:t>Choose secret and define the polynomial:</a:t>
                </a:r>
              </a:p>
              <a:p>
                <a:pPr marL="457200" lvl="1" indent="0">
                  <a:buNone/>
                </a:pPr>
                <a:r>
                  <a:rPr lang="en-US" altLang="zh-CN" dirty="0"/>
                  <a:t>	Suppose a secret </a:t>
                </a:r>
                <a14:m>
                  <m:oMath xmlns:m="http://schemas.openxmlformats.org/officeDocument/2006/math">
                    <m:r>
                      <a:rPr lang="en-US" altLang="zh-CN" b="0" i="1" smtClean="0">
                        <a:latin typeface="Cambria Math" panose="02040503050406030204" pitchFamily="18" charset="0"/>
                      </a:rPr>
                      <m:t>𝑠</m:t>
                    </m:r>
                  </m:oMath>
                </a14:m>
                <a:r>
                  <a:rPr lang="en-US" altLang="zh-CN" dirty="0"/>
                  <a:t> shared among </a:t>
                </a:r>
                <a14:m>
                  <m:oMath xmlns:m="http://schemas.openxmlformats.org/officeDocument/2006/math">
                    <m:r>
                      <a:rPr lang="en-US" altLang="zh-CN" b="0" i="1" smtClean="0">
                        <a:latin typeface="Cambria Math" panose="02040503050406030204" pitchFamily="18" charset="0"/>
                      </a:rPr>
                      <m:t>𝑛</m:t>
                    </m:r>
                  </m:oMath>
                </a14:m>
                <a:r>
                  <a:rPr lang="en-US" altLang="zh-CN" dirty="0"/>
                  <a:t> parties with a threshold </a:t>
                </a:r>
                <a14:m>
                  <m:oMath xmlns:m="http://schemas.openxmlformats.org/officeDocument/2006/math">
                    <m:r>
                      <a:rPr lang="en-US" altLang="zh-CN" b="0" i="1" smtClean="0">
                        <a:latin typeface="Cambria Math" panose="02040503050406030204" pitchFamily="18" charset="0"/>
                      </a:rPr>
                      <m:t>𝑡</m:t>
                    </m:r>
                  </m:oMath>
                </a14:m>
                <a:r>
                  <a:rPr lang="en-US" altLang="zh-CN" dirty="0"/>
                  <a:t>.</a:t>
                </a:r>
              </a:p>
              <a:p>
                <a:pPr marL="457200" lvl="1" indent="0">
                  <a:buNone/>
                </a:pPr>
                <a:r>
                  <a:rPr lang="en-US" altLang="zh-CN" dirty="0"/>
                  <a:t>	Generate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p>
                    </m:sSup>
                  </m:oMath>
                </a14:m>
                <a:r>
                  <a:rPr lang="en-US" altLang="zh-CN" dirty="0"/>
                  <a:t> on finite field </a:t>
                </a:r>
                <a14:m>
                  <m:oMath xmlns:m="http://schemas.openxmlformats.org/officeDocument/2006/math">
                    <m:r>
                      <a:rPr lang="en-US" altLang="zh-CN" b="0" i="1" smtClean="0">
                        <a:latin typeface="Cambria Math" panose="02040503050406030204" pitchFamily="18" charset="0"/>
                      </a:rPr>
                      <m:t>𝐺𝐹</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oMath>
                </a14:m>
                <a:endParaRPr lang="en-US" altLang="zh-CN" dirty="0"/>
              </a:p>
              <a:p>
                <a:pPr lvl="1"/>
                <a:r>
                  <a:rPr lang="en-US" altLang="zh-CN" dirty="0"/>
                  <a:t>Distribute shares:</a:t>
                </a:r>
              </a:p>
              <a:p>
                <a:pPr marL="457200" lvl="1" indent="0">
                  <a:buNone/>
                </a:pPr>
                <a:r>
                  <a:rPr lang="en-US" altLang="zh-CN" dirty="0"/>
                  <a:t>	For each party </a:t>
                </a:r>
                <a14:m>
                  <m:oMath xmlns:m="http://schemas.openxmlformats.org/officeDocument/2006/math">
                    <m:r>
                      <a:rPr lang="en-US" altLang="zh-CN" b="0" i="1" smtClean="0">
                        <a:latin typeface="Cambria Math" panose="02040503050406030204" pitchFamily="18" charset="0"/>
                      </a:rPr>
                      <m:t>𝑖</m:t>
                    </m:r>
                  </m:oMath>
                </a14:m>
                <a:r>
                  <a:rPr lang="en-US" altLang="zh-CN" dirty="0"/>
                  <a:t> (public,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a14:m>
                <a:r>
                  <a:rPr lang="en-US" altLang="zh-CN" dirty="0"/>
                  <a:t>) calculate </a:t>
                </a: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s</m:t>
                        </m:r>
                      </m:e>
                      <m:sub>
                        <m:r>
                          <m:rPr>
                            <m:sty m:val="p"/>
                          </m:rPr>
                          <a:rPr lang="en-US" altLang="zh-CN" b="0" i="0" smtClean="0">
                            <a:latin typeface="Cambria Math" panose="02040503050406030204" pitchFamily="18" charset="0"/>
                          </a:rPr>
                          <m:t>i</m:t>
                        </m:r>
                      </m:sub>
                    </m:sSub>
                    <m:r>
                      <a:rPr lang="en-US" altLang="zh-CN" b="0" i="0"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(private), send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as share.</a:t>
                </a:r>
              </a:p>
              <a:p>
                <a:pPr lvl="1"/>
                <a:r>
                  <a:rPr lang="en-US" altLang="zh-CN" dirty="0"/>
                  <a:t>Reconstruct secret:</a:t>
                </a:r>
              </a:p>
              <a:p>
                <a:pPr marL="457200" lvl="1" indent="0">
                  <a:buNone/>
                </a:pPr>
                <a:r>
                  <a:rPr lang="en-US" altLang="zh-CN" dirty="0"/>
                  <a:t>	Choose </a:t>
                </a:r>
                <a14:m>
                  <m:oMath xmlns:m="http://schemas.openxmlformats.org/officeDocument/2006/math">
                    <m:r>
                      <a:rPr lang="en-US" altLang="zh-CN" b="0" i="1" smtClean="0">
                        <a:latin typeface="Cambria Math" panose="02040503050406030204" pitchFamily="18" charset="0"/>
                      </a:rPr>
                      <m:t>𝑡</m:t>
                    </m:r>
                  </m:oMath>
                </a14:m>
                <a:r>
                  <a:rPr lang="en-US" altLang="zh-CN" dirty="0"/>
                  <a:t> shares  </a:t>
                </a:r>
                <a14:m>
                  <m:oMath xmlns:m="http://schemas.openxmlformats.org/officeDocument/2006/math">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sub>
                            </m:sSub>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2</m:t>
                                    </m:r>
                                  </m:sub>
                                </m:sSub>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𝑡</m:t>
                                    </m:r>
                                  </m:sub>
                                </m:sSub>
                              </m:sub>
                            </m:sSub>
                          </m:e>
                        </m:d>
                      </m:e>
                    </m:d>
                  </m:oMath>
                </a14:m>
                <a:r>
                  <a:rPr lang="en-US" altLang="zh-CN" dirty="0"/>
                  <a:t> and calculate:</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𝑘</m:t>
                          </m:r>
                        </m:sup>
                      </m:sSup>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𝑗</m:t>
                                  </m:r>
                                </m:sub>
                              </m:sSub>
                            </m:e>
                          </m:d>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𝑙</m:t>
                              </m:r>
                              <m:r>
                                <a:rPr lang="en-US" altLang="zh-CN" b="0" i="1" smtClean="0">
                                  <a:latin typeface="Cambria Math" panose="02040503050406030204" pitchFamily="18" charset="0"/>
                                </a:rPr>
                                <m:t>=1, </m:t>
                              </m:r>
                              <m:r>
                                <a:rPr lang="en-US" altLang="zh-CN" b="0" i="1" smtClean="0">
                                  <a:latin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up>
                              <m:r>
                                <a:rPr lang="en-US" altLang="zh-CN" b="0" i="1" smtClean="0">
                                  <a:latin typeface="Cambria Math" panose="02040503050406030204" pitchFamily="18" charset="0"/>
                                </a:rPr>
                                <m:t>𝑘</m:t>
                              </m:r>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𝑙</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𝑙</m:t>
                                      </m:r>
                                    </m:sub>
                                  </m:sSub>
                                </m:den>
                              </m:f>
                            </m:e>
                          </m:nary>
                        </m:e>
                      </m:nary>
                      <m:r>
                        <a:rPr lang="en-US" altLang="zh-CN" b="0" i="1" smtClean="0">
                          <a:latin typeface="Cambria Math" panose="02040503050406030204" pitchFamily="18" charset="0"/>
                        </a:rPr>
                        <m:t> </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𝑞</m:t>
                      </m:r>
                    </m:oMath>
                  </m:oMathPara>
                </a14:m>
                <a:endParaRPr lang="en-US" altLang="zh-CN" dirty="0"/>
              </a:p>
              <a:p>
                <a:pPr marL="457200" lvl="1" indent="0">
                  <a:buNone/>
                </a:pPr>
                <a:endParaRPr lang="en-US" altLang="zh-CN" dirty="0"/>
              </a:p>
            </p:txBody>
          </p:sp>
        </mc:Choice>
        <mc:Fallback xmlns="">
          <p:sp>
            <p:nvSpPr>
              <p:cNvPr id="3" name="内容占位符 2">
                <a:extLst>
                  <a:ext uri="{FF2B5EF4-FFF2-40B4-BE49-F238E27FC236}">
                    <a16:creationId xmlns:a16="http://schemas.microsoft.com/office/drawing/2014/main" id="{1DB72DA2-CBA5-7064-50B0-432546CB5BE6}"/>
                  </a:ext>
                </a:extLst>
              </p:cNvPr>
              <p:cNvSpPr>
                <a:spLocks noGrp="1" noRot="1" noChangeAspect="1" noMove="1" noResize="1" noEditPoints="1" noAdjustHandles="1" noChangeArrowheads="1" noChangeShapeType="1" noTextEdit="1"/>
              </p:cNvSpPr>
              <p:nvPr>
                <p:ph idx="1"/>
              </p:nvPr>
            </p:nvSpPr>
            <p:spPr>
              <a:xfrm>
                <a:off x="838200" y="1825624"/>
                <a:ext cx="10515600" cy="4822825"/>
              </a:xfrm>
              <a:blipFill>
                <a:blip r:embed="rId3"/>
                <a:stretch>
                  <a:fillRect l="-1043" t="-2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868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BGW</a:t>
            </a:r>
            <a:endParaRPr lang="zh-CN" altLang="en-US" dirty="0"/>
          </a:p>
        </p:txBody>
      </p:sp>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a:xfrm>
            <a:off x="838200" y="1825625"/>
            <a:ext cx="10515600" cy="4667250"/>
          </a:xfrm>
        </p:spPr>
        <p:txBody>
          <a:bodyPr>
            <a:normAutofit/>
          </a:bodyPr>
          <a:lstStyle/>
          <a:p>
            <a:r>
              <a:rPr lang="en-US" altLang="zh-CN" dirty="0"/>
              <a:t>Core concept of BGW:</a:t>
            </a:r>
          </a:p>
          <a:p>
            <a:pPr marL="0" indent="0">
              <a:buNone/>
            </a:pPr>
            <a:r>
              <a:rPr lang="en-US" altLang="zh-CN" dirty="0"/>
              <a:t>	Similar with GMW, BGW protocol enables parties to evaluate an arithmetic circuit using “Shared values”. Evaluation may involve calculating shared values locally (when doing addition), or communication with several parties (when doing multiplication).</a:t>
            </a:r>
          </a:p>
          <a:p>
            <a:pPr marL="0" indent="0">
              <a:buNone/>
            </a:pPr>
            <a:r>
              <a:rPr lang="en-US" altLang="zh-CN" dirty="0"/>
              <a:t>			</a:t>
            </a:r>
          </a:p>
          <a:p>
            <a:endParaRPr lang="zh-CN" altLang="en-US" dirty="0"/>
          </a:p>
        </p:txBody>
      </p:sp>
    </p:spTree>
    <p:extLst>
      <p:ext uri="{BB962C8B-B14F-4D97-AF65-F5344CB8AC3E}">
        <p14:creationId xmlns:p14="http://schemas.microsoft.com/office/powerpoint/2010/main" val="377539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a:xfrm>
                <a:off x="838200" y="1825625"/>
                <a:ext cx="10515600" cy="4667250"/>
              </a:xfrm>
            </p:spPr>
            <p:txBody>
              <a:bodyPr>
                <a:normAutofit/>
              </a:bodyPr>
              <a:lstStyle/>
              <a:p>
                <a:r>
                  <a:rPr lang="en-US" altLang="zh-CN" dirty="0"/>
                  <a:t>What does BGW do:</a:t>
                </a:r>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𝑡</m:t>
                    </m:r>
                  </m:oMath>
                </a14:m>
                <a:r>
                  <a:rPr lang="en-US" altLang="zh-CN" dirty="0"/>
                  <a:t> parties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𝑡</m:t>
                        </m:r>
                      </m:e>
                    </m:d>
                  </m:oMath>
                </a14:m>
                <a:r>
                  <a:rPr lang="en-US" altLang="zh-CN" dirty="0"/>
                  <a:t> each holding secret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oMath>
                </a14:m>
                <a:r>
                  <a:rPr lang="en-US" altLang="zh-CN" dirty="0"/>
                  <a:t>. Now the parties want to jointly compute a polynomial</a:t>
                </a:r>
              </a:p>
              <a:p>
                <a:pPr marL="0" indent="0" algn="ctr">
                  <a:buNone/>
                </a:pP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 </m:t>
                        </m:r>
                      </m:e>
                    </m:d>
                  </m:oMath>
                </a14:m>
                <a:r>
                  <a:rPr lang="en-US" altLang="zh-CN" dirty="0"/>
                  <a:t>.</a:t>
                </a:r>
              </a:p>
              <a:p>
                <a:pPr marL="0" indent="0">
                  <a:buNone/>
                </a:pPr>
                <a:r>
                  <a:rPr lang="en-US" altLang="zh-CN" dirty="0"/>
                  <a:t>	Superscript represents </a:t>
                </a:r>
                <a:r>
                  <a:rPr lang="en-US" altLang="zh-CN" b="1" dirty="0"/>
                  <a:t>secret</a:t>
                </a:r>
                <a:r>
                  <a:rPr lang="en-US" altLang="zh-CN" dirty="0"/>
                  <a:t>, subscripts represents </a:t>
                </a:r>
                <a:r>
                  <a:rPr lang="en-US" altLang="zh-CN" b="1" dirty="0"/>
                  <a:t>share</a:t>
                </a:r>
                <a:r>
                  <a:rPr lang="en-US" altLang="zh-CN" dirty="0"/>
                  <a:t>.</a:t>
                </a:r>
              </a:p>
              <a:p>
                <a:pPr marL="0" indent="0">
                  <a:buNone/>
                </a:pPr>
                <a:r>
                  <a:rPr lang="en-US" altLang="zh-CN" dirty="0"/>
                  <a:t>	Each party </a:t>
                </a:r>
                <a14:m>
                  <m:oMath xmlns:m="http://schemas.openxmlformats.org/officeDocument/2006/math">
                    <m:r>
                      <a:rPr lang="en-US" altLang="zh-CN" b="0" i="1" smtClean="0">
                        <a:latin typeface="Cambria Math" panose="02040503050406030204" pitchFamily="18" charset="0"/>
                      </a:rPr>
                      <m:t>𝑖</m:t>
                    </m:r>
                  </m:oMath>
                </a14:m>
                <a:r>
                  <a:rPr lang="en-US" altLang="zh-CN" dirty="0"/>
                  <a:t> share his secret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𝑖</m:t>
                        </m:r>
                      </m:sup>
                    </m:sSup>
                  </m:oMath>
                </a14:m>
                <a:r>
                  <a:rPr lang="en-US" altLang="zh-CN" dirty="0"/>
                  <a:t>as </a:t>
                </a:r>
                <a14:m>
                  <m:oMath xmlns:m="http://schemas.openxmlformats.org/officeDocument/2006/math">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𝑖</m:t>
                            </m:r>
                          </m:sup>
                        </m:sSubSup>
                      </m:e>
                    </m:d>
                  </m:oMath>
                </a14:m>
                <a:r>
                  <a:rPr lang="en-US" altLang="zh-CN" dirty="0"/>
                  <a:t> using Shamir secret sharing, and distribute each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𝑖</m:t>
                        </m:r>
                      </m:sup>
                    </m:sSubSup>
                  </m:oMath>
                </a14:m>
                <a:r>
                  <a:rPr lang="en-US" altLang="zh-CN" dirty="0"/>
                  <a:t> to party </a:t>
                </a:r>
                <a14:m>
                  <m:oMath xmlns:m="http://schemas.openxmlformats.org/officeDocument/2006/math">
                    <m:r>
                      <a:rPr lang="en-US" altLang="zh-CN" b="0" i="1" smtClean="0">
                        <a:latin typeface="Cambria Math" panose="02040503050406030204" pitchFamily="18" charset="0"/>
                      </a:rPr>
                      <m:t>𝑗</m:t>
                    </m:r>
                  </m:oMath>
                </a14:m>
                <a:r>
                  <a:rPr lang="en-US" altLang="zh-CN" dirty="0"/>
                  <a:t>.</a:t>
                </a:r>
              </a:p>
              <a:p>
                <a:pPr marL="0" indent="0">
                  <a:buNone/>
                </a:pPr>
                <a:r>
                  <a:rPr lang="en-US" altLang="zh-CN" dirty="0"/>
                  <a:t>	So now, every party </a:t>
                </a:r>
                <a14:m>
                  <m:oMath xmlns:m="http://schemas.openxmlformats.org/officeDocument/2006/math">
                    <m:r>
                      <a:rPr lang="en-US" altLang="zh-CN" b="0" i="1" smtClean="0">
                        <a:latin typeface="Cambria Math" panose="02040503050406030204" pitchFamily="18" charset="0"/>
                      </a:rPr>
                      <m:t>𝑖</m:t>
                    </m:r>
                  </m:oMath>
                </a14:m>
                <a:r>
                  <a:rPr lang="en-US" altLang="zh-CN" dirty="0"/>
                  <a:t> is holding </a:t>
                </a:r>
                <a14:m>
                  <m:oMath xmlns:m="http://schemas.openxmlformats.org/officeDocument/2006/math">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e>
                    </m:d>
                  </m:oMath>
                </a14:m>
                <a:r>
                  <a:rPr lang="en-US" altLang="zh-CN" dirty="0"/>
                  <a:t>			</a:t>
                </a:r>
              </a:p>
              <a:p>
                <a:endParaRPr lang="zh-CN" altLang="en-US" dirty="0"/>
              </a:p>
            </p:txBody>
          </p:sp>
        </mc:Choice>
        <mc:Fallback xmlns="">
          <p:sp>
            <p:nvSpPr>
              <p:cNvPr id="3" name="内容占位符 2">
                <a:extLst>
                  <a:ext uri="{FF2B5EF4-FFF2-40B4-BE49-F238E27FC236}">
                    <a16:creationId xmlns:a16="http://schemas.microsoft.com/office/drawing/2014/main" id="{1DB72DA2-CBA5-7064-50B0-432546CB5BE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217" t="-2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420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pPr marL="0" indent="0">
                  <a:buNone/>
                </a:pPr>
                <a:r>
                  <a:rPr lang="en-US" altLang="zh-CN" dirty="0"/>
                  <a:t>Consider the polynomial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 </m:t>
                          </m:r>
                        </m:e>
                      </m:d>
                    </m:oMath>
                  </m:oMathPara>
                </a14:m>
                <a:endParaRPr lang="en-US" altLang="zh-CN" dirty="0"/>
              </a:p>
              <a:p>
                <a:pPr marL="0" indent="0">
                  <a:buNone/>
                </a:pPr>
                <a:r>
                  <a:rPr lang="en-US" altLang="zh-CN" dirty="0"/>
                  <a:t> There may be: </a:t>
                </a:r>
              </a:p>
              <a:p>
                <a:pPr lvl="1"/>
                <a:r>
                  <a:rPr lang="en-US" altLang="zh-CN" dirty="0"/>
                  <a:t>addition of secrets</a:t>
                </a:r>
              </a:p>
              <a:p>
                <a:pPr lvl="1"/>
                <a:r>
                  <a:rPr lang="en-US" altLang="zh-CN" dirty="0"/>
                  <a:t>multiplication of secrets</a:t>
                </a:r>
              </a:p>
              <a:p>
                <a:pPr lvl="1"/>
                <a:r>
                  <a:rPr lang="en-US" altLang="zh-CN" dirty="0"/>
                  <a:t>multiplication of secrets and constant number.</a:t>
                </a:r>
              </a:p>
              <a:p>
                <a:endParaRPr lang="zh-CN" altLang="en-US" dirty="0"/>
              </a:p>
            </p:txBody>
          </p:sp>
        </mc:Choice>
        <mc:Fallback xmlns="">
          <p:sp>
            <p:nvSpPr>
              <p:cNvPr id="3" name="内容占位符 2">
                <a:extLst>
                  <a:ext uri="{FF2B5EF4-FFF2-40B4-BE49-F238E27FC236}">
                    <a16:creationId xmlns:a16="http://schemas.microsoft.com/office/drawing/2014/main" id="{1DB72DA2-CBA5-7064-50B0-432546CB5BE6}"/>
                  </a:ext>
                </a:extLst>
              </p:cNvPr>
              <p:cNvSpPr>
                <a:spLocks noGrp="1" noRot="1" noChangeAspect="1" noMove="1" noResize="1" noEditPoints="1" noAdjustHandles="1" noChangeArrowheads="1" noChangeShapeType="1" noTextEdit="1"/>
              </p:cNvSpPr>
              <p:nvPr>
                <p:ph idx="1"/>
              </p:nvPr>
            </p:nvSpPr>
            <p:spPr>
              <a:blipFill>
                <a:blip r:embed="rId3"/>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056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8424C-47FF-386E-D8B4-843193B683F1}"/>
              </a:ext>
            </a:extLst>
          </p:cNvPr>
          <p:cNvSpPr>
            <a:spLocks noGrp="1"/>
          </p:cNvSpPr>
          <p:nvPr>
            <p:ph type="title"/>
          </p:nvPr>
        </p:nvSpPr>
        <p:spPr/>
        <p:txBody>
          <a:bodyPr/>
          <a:lstStyle/>
          <a:p>
            <a:r>
              <a:rPr lang="en-US" altLang="zh-CN" dirty="0"/>
              <a:t>Oblivious Transfer (OT)</a:t>
            </a:r>
            <a:endParaRPr lang="zh-CN" altLang="en-US" dirty="0"/>
          </a:p>
        </p:txBody>
      </p:sp>
      <p:sp>
        <p:nvSpPr>
          <p:cNvPr id="3" name="内容占位符 2">
            <a:extLst>
              <a:ext uri="{FF2B5EF4-FFF2-40B4-BE49-F238E27FC236}">
                <a16:creationId xmlns:a16="http://schemas.microsoft.com/office/drawing/2014/main" id="{289E7A0D-4857-5686-E91D-8673D0B461E4}"/>
              </a:ext>
            </a:extLst>
          </p:cNvPr>
          <p:cNvSpPr>
            <a:spLocks noGrp="1"/>
          </p:cNvSpPr>
          <p:nvPr>
            <p:ph idx="1"/>
          </p:nvPr>
        </p:nvSpPr>
        <p:spPr/>
        <p:txBody>
          <a:bodyPr/>
          <a:lstStyle/>
          <a:p>
            <a:r>
              <a:rPr lang="en-US" altLang="zh-CN" dirty="0"/>
              <a:t>Imagine a scene: A patient Bob consults with doctor Alice.</a:t>
            </a:r>
          </a:p>
          <a:p>
            <a:pPr marL="0" indent="0">
              <a:buNone/>
            </a:pPr>
            <a:endParaRPr lang="zh-CN" altLang="en-US" dirty="0"/>
          </a:p>
        </p:txBody>
      </p:sp>
      <p:pic>
        <p:nvPicPr>
          <p:cNvPr id="7" name="图形 6" descr="拿着笔记本电脑的女人">
            <a:extLst>
              <a:ext uri="{FF2B5EF4-FFF2-40B4-BE49-F238E27FC236}">
                <a16:creationId xmlns:a16="http://schemas.microsoft.com/office/drawing/2014/main" id="{77DAEE18-1389-7871-9F50-DAB2B9592C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3" y="2533433"/>
            <a:ext cx="1901172" cy="1931672"/>
          </a:xfrm>
          <a:prstGeom prst="rect">
            <a:avLst/>
          </a:prstGeom>
        </p:spPr>
      </p:pic>
      <p:pic>
        <p:nvPicPr>
          <p:cNvPr id="9" name="图形 8" descr="穿高领毛衣戴眼镜的男人">
            <a:extLst>
              <a:ext uri="{FF2B5EF4-FFF2-40B4-BE49-F238E27FC236}">
                <a16:creationId xmlns:a16="http://schemas.microsoft.com/office/drawing/2014/main" id="{4664BAD2-9681-B040-493E-686CA5DA0F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882554" y="4465105"/>
            <a:ext cx="1471246" cy="1830423"/>
          </a:xfrm>
          <a:prstGeom prst="rect">
            <a:avLst/>
          </a:prstGeom>
        </p:spPr>
      </p:pic>
      <p:pic>
        <p:nvPicPr>
          <p:cNvPr id="15" name="图形 14" descr="字幕 纯色填充">
            <a:extLst>
              <a:ext uri="{FF2B5EF4-FFF2-40B4-BE49-F238E27FC236}">
                <a16:creationId xmlns:a16="http://schemas.microsoft.com/office/drawing/2014/main" id="{F91697E2-7E5D-4F05-B990-9A93AEF2E8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36109" y="4330168"/>
            <a:ext cx="914400" cy="914400"/>
          </a:xfrm>
          <a:prstGeom prst="rect">
            <a:avLst/>
          </a:prstGeom>
        </p:spPr>
      </p:pic>
      <p:pic>
        <p:nvPicPr>
          <p:cNvPr id="17" name="图形 16" descr="字幕 轮廓">
            <a:extLst>
              <a:ext uri="{FF2B5EF4-FFF2-40B4-BE49-F238E27FC236}">
                <a16:creationId xmlns:a16="http://schemas.microsoft.com/office/drawing/2014/main" id="{131A7B2E-E91B-D6D8-B6B3-EF8B34B8BEC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13346" y="2398496"/>
            <a:ext cx="914400" cy="914400"/>
          </a:xfrm>
          <a:prstGeom prst="rect">
            <a:avLst/>
          </a:prstGeom>
        </p:spPr>
      </p:pic>
      <p:sp>
        <p:nvSpPr>
          <p:cNvPr id="18" name="文本框 17">
            <a:extLst>
              <a:ext uri="{FF2B5EF4-FFF2-40B4-BE49-F238E27FC236}">
                <a16:creationId xmlns:a16="http://schemas.microsoft.com/office/drawing/2014/main" id="{6ECC99EE-F425-BAE7-B450-DCDF93EB7F9A}"/>
              </a:ext>
            </a:extLst>
          </p:cNvPr>
          <p:cNvSpPr txBox="1"/>
          <p:nvPr/>
        </p:nvSpPr>
        <p:spPr>
          <a:xfrm>
            <a:off x="3059752" y="2599570"/>
            <a:ext cx="6250429" cy="1569660"/>
          </a:xfrm>
          <a:prstGeom prst="rect">
            <a:avLst/>
          </a:prstGeom>
          <a:noFill/>
        </p:spPr>
        <p:txBody>
          <a:bodyPr wrap="none" rtlCol="0">
            <a:spAutoFit/>
          </a:bodyPr>
          <a:lstStyle/>
          <a:p>
            <a:r>
              <a:rPr lang="en-US" altLang="zh-CN" sz="2400" dirty="0"/>
              <a:t>I have...</a:t>
            </a:r>
          </a:p>
          <a:p>
            <a:r>
              <a:rPr lang="en-US" altLang="zh-CN" sz="2400" dirty="0"/>
              <a:t>- A complete </a:t>
            </a:r>
            <a:r>
              <a:rPr lang="en-US" altLang="zh-CN" sz="2400" b="1" dirty="0"/>
              <a:t>therapy</a:t>
            </a:r>
          </a:p>
          <a:p>
            <a:r>
              <a:rPr lang="en-US" altLang="zh-CN" sz="2400" dirty="0"/>
              <a:t>- </a:t>
            </a:r>
            <a:r>
              <a:rPr lang="en-US" altLang="zh-CN" sz="2400" b="1" dirty="0"/>
              <a:t>Different treatment </a:t>
            </a:r>
            <a:r>
              <a:rPr lang="en-US" altLang="zh-CN" sz="2400" dirty="0"/>
              <a:t>for different conditions</a:t>
            </a:r>
          </a:p>
          <a:p>
            <a:r>
              <a:rPr lang="en-US" altLang="zh-CN" sz="2400" dirty="0"/>
              <a:t>- The complete </a:t>
            </a:r>
            <a:r>
              <a:rPr lang="en-US" altLang="zh-CN" sz="2400" b="1" dirty="0"/>
              <a:t>therapy</a:t>
            </a:r>
            <a:r>
              <a:rPr lang="en-US" altLang="zh-CN" sz="2400" dirty="0"/>
              <a:t> is trade </a:t>
            </a:r>
            <a:r>
              <a:rPr lang="en-US" altLang="zh-CN" sz="2400" b="1" dirty="0"/>
              <a:t>secret</a:t>
            </a:r>
            <a:r>
              <a:rPr lang="en-US" altLang="zh-CN" sz="2400" dirty="0"/>
              <a:t> </a:t>
            </a:r>
            <a:endParaRPr lang="zh-CN" altLang="en-US" sz="2400" dirty="0"/>
          </a:p>
        </p:txBody>
      </p:sp>
      <p:sp>
        <p:nvSpPr>
          <p:cNvPr id="19" name="文本框 18">
            <a:extLst>
              <a:ext uri="{FF2B5EF4-FFF2-40B4-BE49-F238E27FC236}">
                <a16:creationId xmlns:a16="http://schemas.microsoft.com/office/drawing/2014/main" id="{CA7C56F8-11E2-BA13-7763-8CBBBF963B45}"/>
              </a:ext>
            </a:extLst>
          </p:cNvPr>
          <p:cNvSpPr txBox="1"/>
          <p:nvPr/>
        </p:nvSpPr>
        <p:spPr>
          <a:xfrm>
            <a:off x="2273643" y="4595486"/>
            <a:ext cx="6858605" cy="1569660"/>
          </a:xfrm>
          <a:prstGeom prst="rect">
            <a:avLst/>
          </a:prstGeom>
          <a:noFill/>
        </p:spPr>
        <p:txBody>
          <a:bodyPr wrap="square" rtlCol="0">
            <a:spAutoFit/>
          </a:bodyPr>
          <a:lstStyle/>
          <a:p>
            <a:pPr algn="r"/>
            <a:r>
              <a:rPr lang="en-US" altLang="zh-CN" sz="2400" dirty="0"/>
              <a:t>I have...</a:t>
            </a:r>
          </a:p>
          <a:p>
            <a:pPr algn="r"/>
            <a:r>
              <a:rPr lang="en-US" altLang="zh-CN" sz="2400" dirty="0"/>
              <a:t>- A </a:t>
            </a:r>
            <a:r>
              <a:rPr lang="en-US" altLang="zh-CN" sz="2400" b="1" dirty="0"/>
              <a:t>symptom</a:t>
            </a:r>
          </a:p>
          <a:p>
            <a:pPr algn="r"/>
            <a:r>
              <a:rPr lang="en-US" altLang="zh-CN" sz="2400" dirty="0"/>
              <a:t>- Ready for offering </a:t>
            </a:r>
            <a:r>
              <a:rPr lang="en-US" altLang="zh-CN" sz="2400" b="1" dirty="0"/>
              <a:t>details</a:t>
            </a:r>
            <a:r>
              <a:rPr lang="en-US" altLang="zh-CN" sz="2400" dirty="0"/>
              <a:t> of the condition</a:t>
            </a:r>
          </a:p>
          <a:p>
            <a:pPr algn="r"/>
            <a:r>
              <a:rPr lang="en-US" altLang="zh-CN" sz="2400" dirty="0"/>
              <a:t>- Require </a:t>
            </a:r>
            <a:r>
              <a:rPr lang="en-US" altLang="zh-CN" sz="2400" b="1" dirty="0"/>
              <a:t>details not known </a:t>
            </a:r>
            <a:r>
              <a:rPr lang="en-US" altLang="zh-CN" sz="2400" dirty="0"/>
              <a:t>by Alice (for privacy)</a:t>
            </a:r>
            <a:endParaRPr lang="zh-CN" altLang="en-US" sz="2400" dirty="0"/>
          </a:p>
        </p:txBody>
      </p:sp>
      <p:sp>
        <p:nvSpPr>
          <p:cNvPr id="20" name="文本框 19">
            <a:extLst>
              <a:ext uri="{FF2B5EF4-FFF2-40B4-BE49-F238E27FC236}">
                <a16:creationId xmlns:a16="http://schemas.microsoft.com/office/drawing/2014/main" id="{BED0C7FF-9951-C02D-4B0A-E3530E9C1A31}"/>
              </a:ext>
            </a:extLst>
          </p:cNvPr>
          <p:cNvSpPr txBox="1"/>
          <p:nvPr/>
        </p:nvSpPr>
        <p:spPr>
          <a:xfrm>
            <a:off x="2013346" y="3535055"/>
            <a:ext cx="633507" cy="338554"/>
          </a:xfrm>
          <a:prstGeom prst="rect">
            <a:avLst/>
          </a:prstGeom>
          <a:noFill/>
        </p:spPr>
        <p:txBody>
          <a:bodyPr wrap="none" rtlCol="0">
            <a:spAutoFit/>
          </a:bodyPr>
          <a:lstStyle/>
          <a:p>
            <a:r>
              <a:rPr lang="en-US" altLang="zh-CN" sz="1600" b="1" dirty="0"/>
              <a:t>Alice</a:t>
            </a:r>
            <a:endParaRPr lang="zh-CN" altLang="en-US" sz="1600" b="1" dirty="0"/>
          </a:p>
        </p:txBody>
      </p:sp>
      <p:sp>
        <p:nvSpPr>
          <p:cNvPr id="21" name="文本框 20">
            <a:extLst>
              <a:ext uri="{FF2B5EF4-FFF2-40B4-BE49-F238E27FC236}">
                <a16:creationId xmlns:a16="http://schemas.microsoft.com/office/drawing/2014/main" id="{3CA11439-3E02-96EE-C5E5-AA64B066B456}"/>
              </a:ext>
            </a:extLst>
          </p:cNvPr>
          <p:cNvSpPr txBox="1"/>
          <p:nvPr/>
        </p:nvSpPr>
        <p:spPr>
          <a:xfrm>
            <a:off x="10328674" y="5572897"/>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p:spTree>
    <p:extLst>
      <p:ext uri="{BB962C8B-B14F-4D97-AF65-F5344CB8AC3E}">
        <p14:creationId xmlns:p14="http://schemas.microsoft.com/office/powerpoint/2010/main" val="326728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normAutofit/>
              </a:bodyPr>
              <a:lstStyle/>
              <a:p>
                <a:r>
                  <a:rPr lang="en-US" altLang="zh-CN" dirty="0"/>
                  <a:t>Addition</a:t>
                </a:r>
              </a:p>
              <a:p>
                <a:pPr marL="0" indent="0">
                  <a:buNone/>
                </a:pPr>
                <a:r>
                  <a:rPr lang="en-US" altLang="zh-CN" dirty="0"/>
                  <a:t>	Assume we have 2 secrets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en-US" altLang="zh-CN" dirty="0"/>
                  <a:t> shared among </a:t>
                </a:r>
                <a14:m>
                  <m:oMath xmlns:m="http://schemas.openxmlformats.org/officeDocument/2006/math">
                    <m:r>
                      <a:rPr lang="en-US" altLang="zh-CN" b="0" i="1" smtClean="0">
                        <a:latin typeface="Cambria Math" panose="02040503050406030204" pitchFamily="18" charset="0"/>
                      </a:rPr>
                      <m:t>𝑡</m:t>
                    </m:r>
                  </m:oMath>
                </a14:m>
                <a:r>
                  <a:rPr lang="en-US" altLang="zh-CN" dirty="0"/>
                  <a:t> parties as:</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groupChr>
                        <m:groupChrPr>
                          <m:chr m:val="→"/>
                          <m:vertJc m:val="bot"/>
                          <m:ctrlPr>
                            <a:rPr lang="en-US" altLang="zh-CN" b="0" i="1" smtClean="0">
                              <a:latin typeface="Cambria Math" panose="02040503050406030204" pitchFamily="18" charset="0"/>
                            </a:rPr>
                          </m:ctrlPr>
                        </m:groupChrPr>
                        <m:e>
                          <m:r>
                            <m:rPr>
                              <m:brk m:alnAt="2"/>
                            </m:rPr>
                            <a:rPr lang="en-US" altLang="zh-CN" b="0" i="1" smtClean="0">
                              <a:latin typeface="Cambria Math" panose="02040503050406030204" pitchFamily="18" charset="0"/>
                            </a:rPr>
                            <m:t>𝑠</m:t>
                          </m:r>
                          <m:r>
                            <a:rPr lang="en-US" altLang="zh-CN" b="0" i="1" smtClean="0">
                              <a:latin typeface="Cambria Math" panose="02040503050406030204" pitchFamily="18" charset="0"/>
                            </a:rPr>
                            <m:t>h𝑎𝑟𝑒</m:t>
                          </m:r>
                        </m:e>
                      </m:groupCh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rPr>
                        <m:t>𝑦</m:t>
                      </m:r>
                      <m:groupChr>
                        <m:groupChrPr>
                          <m:chr m:val="→"/>
                          <m:vertJc m:val="bot"/>
                          <m:ctrlPr>
                            <a:rPr lang="en-US" altLang="zh-CN" b="0" i="1" smtClean="0">
                              <a:latin typeface="Cambria Math" panose="02040503050406030204" pitchFamily="18" charset="0"/>
                            </a:rPr>
                          </m:ctrlPr>
                        </m:groupChrPr>
                        <m:e>
                          <m:r>
                            <m:rPr>
                              <m:brk m:alnAt="2"/>
                            </m:rPr>
                            <a:rPr lang="en-US" altLang="zh-CN" b="0" i="1" smtClean="0">
                              <a:latin typeface="Cambria Math" panose="02040503050406030204" pitchFamily="18" charset="0"/>
                            </a:rPr>
                            <m:t>𝑠</m:t>
                          </m:r>
                          <m:r>
                            <a:rPr lang="en-US" altLang="zh-CN" b="0" i="1" smtClean="0">
                              <a:latin typeface="Cambria Math" panose="02040503050406030204" pitchFamily="18" charset="0"/>
                            </a:rPr>
                            <m:t>h𝑎𝑟𝑒</m:t>
                          </m:r>
                        </m:e>
                      </m:groupCh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m:oMathPara>
                </a14:m>
                <a:endParaRPr lang="en-US" altLang="zh-CN" dirty="0"/>
              </a:p>
              <a:p>
                <a:pPr marL="0" indent="0">
                  <a:buNone/>
                </a:pPr>
                <a:r>
                  <a:rPr lang="en-US" altLang="zh-CN" dirty="0"/>
                  <a:t>	Now we want to secretly compute </a:t>
                </a:r>
                <a14:m>
                  <m:oMath xmlns:m="http://schemas.openxmlformats.org/officeDocument/2006/math">
                    <m:r>
                      <a:rPr lang="en-US" altLang="zh-CN" i="1">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en-US" altLang="zh-CN" dirty="0"/>
                  <a:t>, and share </a:t>
                </a:r>
                <a14:m>
                  <m:oMath xmlns:m="http://schemas.openxmlformats.org/officeDocument/2006/math">
                    <m:r>
                      <a:rPr lang="en-US" altLang="zh-CN" b="0" i="1" smtClean="0">
                        <a:latin typeface="Cambria Math" panose="02040503050406030204" pitchFamily="18" charset="0"/>
                      </a:rPr>
                      <m:t>𝑧</m:t>
                    </m:r>
                  </m:oMath>
                </a14:m>
                <a:endParaRPr lang="en-US" altLang="zh-CN" dirty="0"/>
              </a:p>
              <a:p>
                <a:pPr marL="0" indent="0">
                  <a:buNone/>
                </a:pPr>
                <a:r>
                  <a:rPr lang="en-US" altLang="zh-CN" dirty="0"/>
                  <a:t>	Then for each party, locally compute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en-US" altLang="zh-CN" dirty="0"/>
                  <a:t>, and all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oMath>
                </a14:m>
                <a:r>
                  <a:rPr lang="en-US" altLang="zh-CN" dirty="0"/>
                  <a:t> reconstructs </a:t>
                </a:r>
                <a14:m>
                  <m:oMath xmlns:m="http://schemas.openxmlformats.org/officeDocument/2006/math">
                    <m:r>
                      <a:rPr lang="en-US" altLang="zh-CN" b="0" i="1" smtClean="0">
                        <a:latin typeface="Cambria Math" panose="02040503050406030204" pitchFamily="18" charset="0"/>
                      </a:rPr>
                      <m:t>𝑧</m:t>
                    </m:r>
                  </m:oMath>
                </a14:m>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groupChr>
                        <m:groupChrPr>
                          <m:chr m:val="←"/>
                          <m:vertJc m:val="bot"/>
                          <m:ctrlPr>
                            <a:rPr lang="en-US" altLang="zh-CN" b="0" i="1" smtClean="0">
                              <a:latin typeface="Cambria Math" panose="02040503050406030204" pitchFamily="18" charset="0"/>
                            </a:rPr>
                          </m:ctrlPr>
                        </m:groupChrPr>
                        <m:e>
                          <m:r>
                            <m:rPr>
                              <m:brk m:alnAt="2"/>
                            </m:rPr>
                            <a:rPr lang="en-US" altLang="zh-CN" b="0" i="1" smtClean="0">
                              <a:latin typeface="Cambria Math" panose="02040503050406030204" pitchFamily="18" charset="0"/>
                            </a:rPr>
                            <m:t>𝑟</m:t>
                          </m:r>
                          <m:r>
                            <a:rPr lang="en-US" altLang="zh-CN" b="0" i="1" smtClean="0">
                              <a:latin typeface="Cambria Math" panose="02040503050406030204" pitchFamily="18" charset="0"/>
                            </a:rPr>
                            <m:t>𝑒𝑐𝑜𝑛𝑠𝑡𝑟𝑢𝑐𝑡</m:t>
                          </m:r>
                        </m:e>
                      </m:groupCh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𝑡</m:t>
                              </m:r>
                            </m:sub>
                          </m:sSub>
                        </m:e>
                      </m:d>
                    </m:oMath>
                  </m:oMathPara>
                </a14:m>
                <a:endParaRPr lang="en-US" altLang="zh-CN" dirty="0"/>
              </a:p>
              <a:p>
                <a:pPr marL="0" indent="0">
                  <a:buNone/>
                </a:pPr>
                <a:r>
                  <a:rPr lang="en-US" altLang="zh-CN" dirty="0"/>
                  <a:t>		</a:t>
                </a:r>
                <a:endParaRPr lang="zh-CN" altLang="en-US" dirty="0"/>
              </a:p>
            </p:txBody>
          </p:sp>
        </mc:Choice>
        <mc:Fallback xmlns="">
          <p:sp>
            <p:nvSpPr>
              <p:cNvPr id="3" name="内容占位符 2">
                <a:extLst>
                  <a:ext uri="{FF2B5EF4-FFF2-40B4-BE49-F238E27FC236}">
                    <a16:creationId xmlns:a16="http://schemas.microsoft.com/office/drawing/2014/main" id="{1DB72DA2-CBA5-7064-50B0-432546CB5BE6}"/>
                  </a:ext>
                </a:extLst>
              </p:cNvPr>
              <p:cNvSpPr>
                <a:spLocks noGrp="1" noRot="1" noChangeAspect="1" noMove="1" noResize="1" noEditPoints="1" noAdjustHandles="1" noChangeArrowheads="1" noChangeShapeType="1" noTextEdit="1"/>
              </p:cNvSpPr>
              <p:nvPr>
                <p:ph idx="1"/>
              </p:nvPr>
            </p:nvSpPr>
            <p:spPr>
              <a:blipFill>
                <a:blip r:embed="rId3"/>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264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pPr marL="0" indent="0">
                  <a:buNone/>
                </a:pPr>
                <a:r>
                  <a:rPr lang="en-US" altLang="zh-CN" dirty="0"/>
                  <a:t>	according to Shamir’s method, 2 polynomials can be reconstructed as follow:</a:t>
                </a:r>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𝑥</m:t>
                    </m:r>
                  </m:oMath>
                </a14:m>
                <a:r>
                  <a:rPr lang="en-US" altLang="zh-CN" dirty="0"/>
                  <a:t> is shared using polynomial:</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p>
                      </m:sSup>
                    </m:oMath>
                  </m:oMathPara>
                </a14:m>
                <a:endParaRPr lang="en-US" altLang="zh-CN" b="0" dirty="0"/>
              </a:p>
              <a:p>
                <a:pPr marL="0" indent="0">
                  <a:buNone/>
                </a:pPr>
                <a:r>
                  <a:rPr lang="en-US" altLang="zh-CN" dirty="0"/>
                  <a:t> 	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en-US" altLang="zh-CN" dirty="0"/>
                  <a:t>. Each share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en-US" altLang="zh-CN" dirty="0"/>
                  <a:t>.</a:t>
                </a:r>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𝑦</m:t>
                    </m:r>
                  </m:oMath>
                </a14:m>
                <a:r>
                  <a:rPr lang="en-US" altLang="zh-CN" dirty="0"/>
                  <a:t> is shared using polynomial:</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p>
                      </m:sSup>
                    </m:oMath>
                  </m:oMathPara>
                </a14:m>
                <a:endParaRPr lang="en-US" altLang="zh-CN" dirty="0"/>
              </a:p>
              <a:p>
                <a:pPr marL="0" indent="0">
                  <a:buNone/>
                </a:pPr>
                <a:r>
                  <a:rPr lang="en-US" altLang="zh-CN" dirty="0"/>
                  <a:t>	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en-US" altLang="zh-CN" dirty="0"/>
                  <a:t>. Each share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en-US" altLang="zh-CN" dirty="0"/>
                  <a:t>.</a:t>
                </a:r>
              </a:p>
              <a:p>
                <a:pPr marL="0" indent="0">
                  <a:buNone/>
                </a:pP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1DB72DA2-CBA5-7064-50B0-432546CB5BE6}"/>
                  </a:ext>
                </a:extLst>
              </p:cNvPr>
              <p:cNvSpPr>
                <a:spLocks noGrp="1" noRot="1" noChangeAspect="1" noMove="1" noResize="1" noEditPoints="1" noAdjustHandles="1" noChangeArrowheads="1" noChangeShapeType="1" noTextEdit="1"/>
              </p:cNvSpPr>
              <p:nvPr>
                <p:ph idx="1"/>
              </p:nvPr>
            </p:nvSpPr>
            <p:spPr>
              <a:blipFill>
                <a:blip r:embed="rId3"/>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544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pPr marL="0" indent="0">
                  <a:buNone/>
                </a:pPr>
                <a:r>
                  <a:rPr lang="en-US" altLang="zh-CN" dirty="0"/>
                  <a:t>	For each party </a:t>
                </a:r>
                <a14:m>
                  <m:oMath xmlns:m="http://schemas.openxmlformats.org/officeDocument/2006/math">
                    <m:r>
                      <a:rPr lang="en-US" altLang="zh-CN" b="0" i="1" smtClean="0">
                        <a:latin typeface="Cambria Math" panose="02040503050406030204" pitchFamily="18" charset="0"/>
                      </a:rPr>
                      <m:t>𝑖</m:t>
                    </m:r>
                  </m:oMath>
                </a14:m>
                <a:r>
                  <a:rPr lang="zh-CN" altLang="en-US" dirty="0"/>
                  <a:t> </a:t>
                </a:r>
                <a:r>
                  <a:rPr lang="en-US" altLang="zh-CN" dirty="0"/>
                  <a:t>calculate </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m:oMathPara>
                </a14:m>
                <a:endParaRPr lang="en-US" altLang="zh-CN" dirty="0"/>
              </a:p>
              <a:p>
                <a:pPr marL="0" indent="0">
                  <a:buNone/>
                </a:pPr>
                <a:r>
                  <a:rPr lang="en-US" altLang="zh-CN" dirty="0"/>
                  <a:t>	Then all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oMath>
                </a14:m>
                <a:r>
                  <a:rPr lang="zh-CN" altLang="en-US" dirty="0"/>
                  <a:t> </a:t>
                </a:r>
                <a:r>
                  <a:rPr lang="en-US" altLang="zh-CN" dirty="0"/>
                  <a:t>will reconstruct a function </a:t>
                </a: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oMath>
                  </m:oMathPara>
                </a14:m>
                <a:endParaRPr lang="en-US" altLang="zh-CN" dirty="0"/>
              </a:p>
              <a:p>
                <a:pPr marL="0" indent="0">
                  <a:buNone/>
                </a:pPr>
                <a:r>
                  <a:rPr lang="en-US" altLang="zh-CN" dirty="0"/>
                  <a:t>	Which is:</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𝑤</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𝑤</m:t>
                          </m:r>
                        </m:e>
                        <m:sup>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p>
                      </m:sSup>
                    </m:oMath>
                  </m:oMathPara>
                </a14:m>
                <a:endParaRPr lang="en-US" altLang="zh-CN" b="0" dirty="0"/>
              </a:p>
              <a:p>
                <a:pPr marL="0" indent="0">
                  <a:buNone/>
                </a:pPr>
                <a:r>
                  <a:rPr lang="en-US" altLang="zh-CN" dirty="0"/>
                  <a:t>	Whose constant term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oMath>
                </a14:m>
                <a:endParaRPr lang="en-US" altLang="zh-CN" dirty="0"/>
              </a:p>
              <a:p>
                <a:pPr marL="0" indent="0">
                  <a:buNone/>
                </a:pPr>
                <a:r>
                  <a:rPr lang="en-US" altLang="zh-CN" dirty="0"/>
                  <a:t>	</a:t>
                </a:r>
                <a:endParaRPr lang="zh-CN" altLang="en-US" dirty="0"/>
              </a:p>
            </p:txBody>
          </p:sp>
        </mc:Choice>
        <mc:Fallback xmlns="">
          <p:sp>
            <p:nvSpPr>
              <p:cNvPr id="3" name="内容占位符 2">
                <a:extLst>
                  <a:ext uri="{FF2B5EF4-FFF2-40B4-BE49-F238E27FC236}">
                    <a16:creationId xmlns:a16="http://schemas.microsoft.com/office/drawing/2014/main" id="{1DB72DA2-CBA5-7064-50B0-432546CB5BE6}"/>
                  </a:ext>
                </a:extLst>
              </p:cNvPr>
              <p:cNvSpPr>
                <a:spLocks noGrp="1" noRot="1" noChangeAspect="1" noMove="1" noResize="1" noEditPoints="1" noAdjustHandles="1" noChangeArrowheads="1" noChangeShapeType="1" noTextEdit="1"/>
              </p:cNvSpPr>
              <p:nvPr>
                <p:ph idx="1"/>
              </p:nvPr>
            </p:nvSpPr>
            <p:spPr>
              <a:blipFill>
                <a:blip r:embed="rId3"/>
                <a:stretch>
                  <a:fillRect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714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BGW</a:t>
            </a:r>
            <a:endParaRPr lang="zh-CN" altLang="en-US" dirty="0"/>
          </a:p>
        </p:txBody>
      </p:sp>
      <p:pic>
        <p:nvPicPr>
          <p:cNvPr id="9" name="图片 8">
            <a:extLst>
              <a:ext uri="{FF2B5EF4-FFF2-40B4-BE49-F238E27FC236}">
                <a16:creationId xmlns:a16="http://schemas.microsoft.com/office/drawing/2014/main" id="{7C0F0AB3-1A58-FF82-F148-9CB919A0DD82}"/>
              </a:ext>
            </a:extLst>
          </p:cNvPr>
          <p:cNvPicPr>
            <a:picLocks noChangeAspect="1"/>
          </p:cNvPicPr>
          <p:nvPr/>
        </p:nvPicPr>
        <p:blipFill>
          <a:blip r:embed="rId2"/>
          <a:stretch>
            <a:fillRect/>
          </a:stretch>
        </p:blipFill>
        <p:spPr>
          <a:xfrm>
            <a:off x="3012348" y="1452563"/>
            <a:ext cx="6167303" cy="4649831"/>
          </a:xfrm>
          <a:prstGeom prst="rect">
            <a:avLst/>
          </a:prstGeom>
        </p:spPr>
      </p:pic>
    </p:spTree>
    <p:extLst>
      <p:ext uri="{BB962C8B-B14F-4D97-AF65-F5344CB8AC3E}">
        <p14:creationId xmlns:p14="http://schemas.microsoft.com/office/powerpoint/2010/main" val="17875722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BGW</a:t>
            </a:r>
            <a:endParaRPr lang="zh-CN" altLang="en-US" dirty="0"/>
          </a:p>
        </p:txBody>
      </p:sp>
      <p:pic>
        <p:nvPicPr>
          <p:cNvPr id="4" name="图片 3">
            <a:extLst>
              <a:ext uri="{FF2B5EF4-FFF2-40B4-BE49-F238E27FC236}">
                <a16:creationId xmlns:a16="http://schemas.microsoft.com/office/drawing/2014/main" id="{5BC5661E-9AA3-738B-F535-E0CE215D76C0}"/>
              </a:ext>
            </a:extLst>
          </p:cNvPr>
          <p:cNvPicPr>
            <a:picLocks noChangeAspect="1"/>
          </p:cNvPicPr>
          <p:nvPr/>
        </p:nvPicPr>
        <p:blipFill>
          <a:blip r:embed="rId2"/>
          <a:stretch>
            <a:fillRect/>
          </a:stretch>
        </p:blipFill>
        <p:spPr>
          <a:xfrm>
            <a:off x="3012348" y="1446061"/>
            <a:ext cx="6167303" cy="4656333"/>
          </a:xfrm>
          <a:prstGeom prst="rect">
            <a:avLst/>
          </a:prstGeom>
        </p:spPr>
      </p:pic>
    </p:spTree>
    <p:extLst>
      <p:ext uri="{BB962C8B-B14F-4D97-AF65-F5344CB8AC3E}">
        <p14:creationId xmlns:p14="http://schemas.microsoft.com/office/powerpoint/2010/main" val="24407263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BGW</a:t>
            </a:r>
            <a:endParaRPr lang="zh-CN" altLang="en-US" dirty="0"/>
          </a:p>
        </p:txBody>
      </p:sp>
      <p:pic>
        <p:nvPicPr>
          <p:cNvPr id="4" name="图片 3">
            <a:extLst>
              <a:ext uri="{FF2B5EF4-FFF2-40B4-BE49-F238E27FC236}">
                <a16:creationId xmlns:a16="http://schemas.microsoft.com/office/drawing/2014/main" id="{CB9CD579-3B57-E118-B40E-37003F5AC685}"/>
              </a:ext>
            </a:extLst>
          </p:cNvPr>
          <p:cNvPicPr>
            <a:picLocks noChangeAspect="1"/>
          </p:cNvPicPr>
          <p:nvPr/>
        </p:nvPicPr>
        <p:blipFill>
          <a:blip r:embed="rId2"/>
          <a:stretch>
            <a:fillRect/>
          </a:stretch>
        </p:blipFill>
        <p:spPr>
          <a:xfrm>
            <a:off x="3020287" y="1364488"/>
            <a:ext cx="6280392" cy="4737906"/>
          </a:xfrm>
          <a:prstGeom prst="rect">
            <a:avLst/>
          </a:prstGeom>
        </p:spPr>
      </p:pic>
    </p:spTree>
    <p:extLst>
      <p:ext uri="{BB962C8B-B14F-4D97-AF65-F5344CB8AC3E}">
        <p14:creationId xmlns:p14="http://schemas.microsoft.com/office/powerpoint/2010/main" val="16117070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BGW</a:t>
            </a:r>
            <a:endParaRPr lang="zh-CN" altLang="en-US" dirty="0"/>
          </a:p>
        </p:txBody>
      </p:sp>
      <p:pic>
        <p:nvPicPr>
          <p:cNvPr id="4" name="图片 3">
            <a:extLst>
              <a:ext uri="{FF2B5EF4-FFF2-40B4-BE49-F238E27FC236}">
                <a16:creationId xmlns:a16="http://schemas.microsoft.com/office/drawing/2014/main" id="{3AF01023-69E3-694B-0C98-87974CE4ABEB}"/>
              </a:ext>
            </a:extLst>
          </p:cNvPr>
          <p:cNvPicPr>
            <a:picLocks noChangeAspect="1"/>
          </p:cNvPicPr>
          <p:nvPr/>
        </p:nvPicPr>
        <p:blipFill>
          <a:blip r:embed="rId2"/>
          <a:stretch>
            <a:fillRect/>
          </a:stretch>
        </p:blipFill>
        <p:spPr>
          <a:xfrm>
            <a:off x="3020287" y="1438275"/>
            <a:ext cx="6156581" cy="4647394"/>
          </a:xfrm>
          <a:prstGeom prst="rect">
            <a:avLst/>
          </a:prstGeom>
        </p:spPr>
      </p:pic>
    </p:spTree>
    <p:extLst>
      <p:ext uri="{BB962C8B-B14F-4D97-AF65-F5344CB8AC3E}">
        <p14:creationId xmlns:p14="http://schemas.microsoft.com/office/powerpoint/2010/main" val="951329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9A3F8-8B8B-00C4-0B9A-B2DCADA76F9C}"/>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442A31-304F-6887-27D4-FDD2B9C2A258}"/>
                  </a:ext>
                </a:extLst>
              </p:cNvPr>
              <p:cNvSpPr>
                <a:spLocks noGrp="1"/>
              </p:cNvSpPr>
              <p:nvPr>
                <p:ph idx="1"/>
              </p:nvPr>
            </p:nvSpPr>
            <p:spPr/>
            <p:txBody>
              <a:bodyPr/>
              <a:lstStyle/>
              <a:p>
                <a:r>
                  <a:rPr lang="en-US" altLang="zh-CN" dirty="0"/>
                  <a:t>Multiplication with constant number</a:t>
                </a:r>
              </a:p>
              <a:p>
                <a:pPr marL="0" indent="0">
                  <a:buNone/>
                </a:pPr>
                <a:r>
                  <a:rPr lang="en-US" altLang="zh-CN" dirty="0"/>
                  <a:t>	Assume we have a secret </a:t>
                </a:r>
                <a14:m>
                  <m:oMath xmlns:m="http://schemas.openxmlformats.org/officeDocument/2006/math">
                    <m:r>
                      <a:rPr lang="en-US" altLang="zh-CN" b="0" i="1" smtClean="0">
                        <a:latin typeface="Cambria Math" panose="02040503050406030204" pitchFamily="18" charset="0"/>
                      </a:rPr>
                      <m:t>𝑥</m:t>
                    </m:r>
                  </m:oMath>
                </a14:m>
                <a:r>
                  <a:rPr lang="en-US" altLang="zh-CN" dirty="0"/>
                  <a:t> shared by </a:t>
                </a:r>
                <a14:m>
                  <m:oMath xmlns:m="http://schemas.openxmlformats.org/officeDocument/2006/math">
                    <m:r>
                      <a:rPr lang="en-US" altLang="zh-CN" b="0" i="1" smtClean="0">
                        <a:latin typeface="Cambria Math" panose="02040503050406030204" pitchFamily="18" charset="0"/>
                      </a:rPr>
                      <m:t>𝑡</m:t>
                    </m:r>
                  </m:oMath>
                </a14:m>
                <a:r>
                  <a:rPr lang="en-US" altLang="zh-CN" dirty="0"/>
                  <a:t> parties:</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groupChr>
                        <m:groupChrPr>
                          <m:chr m:val="→"/>
                          <m:vertJc m:val="bot"/>
                          <m:ctrlPr>
                            <a:rPr lang="en-US" altLang="zh-CN" b="0" i="1" smtClean="0">
                              <a:latin typeface="Cambria Math" panose="02040503050406030204" pitchFamily="18" charset="0"/>
                            </a:rPr>
                          </m:ctrlPr>
                        </m:groupChrPr>
                        <m:e>
                          <m:r>
                            <m:rPr>
                              <m:brk m:alnAt="2"/>
                            </m:rPr>
                            <a:rPr lang="en-US" altLang="zh-CN" b="0" i="1" smtClean="0">
                              <a:latin typeface="Cambria Math" panose="02040503050406030204" pitchFamily="18" charset="0"/>
                            </a:rPr>
                            <m:t>𝑠</m:t>
                          </m:r>
                          <m:r>
                            <a:rPr lang="en-US" altLang="zh-CN" b="0" i="1" smtClean="0">
                              <a:latin typeface="Cambria Math" panose="02040503050406030204" pitchFamily="18" charset="0"/>
                            </a:rPr>
                            <m:t>h𝑎𝑟𝑒</m:t>
                          </m:r>
                        </m:e>
                      </m:groupCh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oMath>
                  </m:oMathPara>
                </a14:m>
                <a:endParaRPr lang="en-US" altLang="zh-CN" dirty="0"/>
              </a:p>
              <a:p>
                <a:pPr marL="0" indent="0">
                  <a:buNone/>
                </a:pPr>
                <a:r>
                  <a:rPr lang="en-US" altLang="zh-CN" dirty="0"/>
                  <a:t>	Now we want to secretly compute </a:t>
                </a:r>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i="1">
                        <a:latin typeface="Cambria Math" panose="02040503050406030204" pitchFamily="18" charset="0"/>
                      </a:rPr>
                      <m:t>·</m:t>
                    </m:r>
                    <m:r>
                      <a:rPr lang="en-US" altLang="zh-CN" b="0" i="1" smtClean="0">
                        <a:latin typeface="Cambria Math" panose="02040503050406030204" pitchFamily="18" charset="0"/>
                      </a:rPr>
                      <m:t>𝑥</m:t>
                    </m:r>
                  </m:oMath>
                </a14:m>
                <a:r>
                  <a:rPr lang="en-US" altLang="zh-CN" dirty="0"/>
                  <a:t> and share </a:t>
                </a:r>
                <a14:m>
                  <m:oMath xmlns:m="http://schemas.openxmlformats.org/officeDocument/2006/math">
                    <m:r>
                      <a:rPr lang="en-US" altLang="zh-CN" b="0" i="1" smtClean="0">
                        <a:latin typeface="Cambria Math" panose="02040503050406030204" pitchFamily="18" charset="0"/>
                      </a:rPr>
                      <m:t>𝑧</m:t>
                    </m:r>
                  </m:oMath>
                </a14:m>
                <a:r>
                  <a:rPr lang="en-US" altLang="zh-CN" dirty="0"/>
                  <a:t>.</a:t>
                </a:r>
              </a:p>
              <a:p>
                <a:pPr marL="0" indent="0">
                  <a:buNone/>
                </a:pPr>
                <a:r>
                  <a:rPr lang="en-US" altLang="zh-CN" dirty="0"/>
                  <a:t>	Then for each party </a:t>
                </a:r>
                <a14:m>
                  <m:oMath xmlns:m="http://schemas.openxmlformats.org/officeDocument/2006/math">
                    <m:r>
                      <a:rPr lang="en-US" altLang="zh-CN" b="0" i="1" smtClean="0">
                        <a:latin typeface="Cambria Math" panose="02040503050406030204" pitchFamily="18" charset="0"/>
                      </a:rPr>
                      <m:t>𝑖</m:t>
                    </m:r>
                  </m:oMath>
                </a14:m>
                <a:r>
                  <a:rPr lang="en-US" altLang="zh-CN" dirty="0"/>
                  <a:t>, locally compute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a:t>, and all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oMath>
                </a14:m>
                <a:r>
                  <a:rPr lang="en-US" altLang="zh-CN" dirty="0"/>
                  <a:t> reconstructs </a:t>
                </a:r>
                <a14:m>
                  <m:oMath xmlns:m="http://schemas.openxmlformats.org/officeDocument/2006/math">
                    <m:r>
                      <a:rPr lang="en-US" altLang="zh-CN" b="0" i="1" smtClean="0">
                        <a:latin typeface="Cambria Math" panose="02040503050406030204" pitchFamily="18" charset="0"/>
                      </a:rPr>
                      <m:t>𝑧</m:t>
                    </m:r>
                  </m:oMath>
                </a14:m>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groupChr>
                        <m:groupChrPr>
                          <m:chr m:val="←"/>
                          <m:vertJc m:val="bot"/>
                          <m:ctrlPr>
                            <a:rPr lang="en-US" altLang="zh-CN" b="0" i="1" smtClean="0">
                              <a:latin typeface="Cambria Math" panose="02040503050406030204" pitchFamily="18" charset="0"/>
                            </a:rPr>
                          </m:ctrlPr>
                        </m:groupChrPr>
                        <m:e>
                          <m:r>
                            <m:rPr>
                              <m:brk m:alnAt="2"/>
                            </m:rPr>
                            <a:rPr lang="en-US" altLang="zh-CN" b="0" i="1" smtClean="0">
                              <a:latin typeface="Cambria Math" panose="02040503050406030204" pitchFamily="18" charset="0"/>
                            </a:rPr>
                            <m:t>𝑟</m:t>
                          </m:r>
                          <m:r>
                            <a:rPr lang="en-US" altLang="zh-CN" b="0" i="1" smtClean="0">
                              <a:latin typeface="Cambria Math" panose="02040503050406030204" pitchFamily="18" charset="0"/>
                            </a:rPr>
                            <m:t>𝑒𝑐𝑜𝑛𝑠𝑡𝑟𝑢𝑐𝑡</m:t>
                          </m:r>
                        </m:e>
                      </m:groupCh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𝑡</m:t>
                              </m:r>
                            </m:sub>
                          </m:sSub>
                        </m:e>
                      </m:d>
                    </m:oMath>
                  </m:oMathPara>
                </a14:m>
                <a:endParaRPr lang="en-US" altLang="zh-CN" dirty="0"/>
              </a:p>
            </p:txBody>
          </p:sp>
        </mc:Choice>
        <mc:Fallback xmlns="">
          <p:sp>
            <p:nvSpPr>
              <p:cNvPr id="3" name="内容占位符 2">
                <a:extLst>
                  <a:ext uri="{FF2B5EF4-FFF2-40B4-BE49-F238E27FC236}">
                    <a16:creationId xmlns:a16="http://schemas.microsoft.com/office/drawing/2014/main" id="{0B442A31-304F-6887-27D4-FDD2B9C2A258}"/>
                  </a:ext>
                </a:extLst>
              </p:cNvPr>
              <p:cNvSpPr>
                <a:spLocks noGrp="1" noRot="1" noChangeAspect="1" noMove="1" noResize="1" noEditPoints="1" noAdjustHandles="1" noChangeArrowheads="1" noChangeShapeType="1" noTextEdit="1"/>
              </p:cNvSpPr>
              <p:nvPr>
                <p:ph idx="1"/>
              </p:nvPr>
            </p:nvSpPr>
            <p:spPr>
              <a:blipFill>
                <a:blip r:embed="rId3"/>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320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9A3F8-8B8B-00C4-0B9A-B2DCADA76F9C}"/>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442A31-304F-6887-27D4-FDD2B9C2A258}"/>
                  </a:ext>
                </a:extLst>
              </p:cNvPr>
              <p:cNvSpPr>
                <a:spLocks noGrp="1"/>
              </p:cNvSpPr>
              <p:nvPr>
                <p:ph idx="1"/>
              </p:nvPr>
            </p:nvSpPr>
            <p:spPr/>
            <p:txBody>
              <a:bodyPr/>
              <a:lstStyle/>
              <a:p>
                <a:r>
                  <a:rPr lang="en-US" altLang="zh-CN" dirty="0"/>
                  <a:t>Multiplication of secrets</a:t>
                </a:r>
              </a:p>
              <a:p>
                <a:pPr marL="0" indent="0">
                  <a:buNone/>
                </a:pPr>
                <a:r>
                  <a:rPr lang="en-US" altLang="zh-CN" dirty="0"/>
                  <a:t>	Assume we have 2 secrets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oMath>
                </a14:m>
                <a:r>
                  <a:rPr lang="en-US" altLang="zh-CN" dirty="0"/>
                  <a:t> shared among </a:t>
                </a:r>
                <a14:m>
                  <m:oMath xmlns:m="http://schemas.openxmlformats.org/officeDocument/2006/math">
                    <m:r>
                      <a:rPr lang="en-US" altLang="zh-CN" b="0" i="1" smtClean="0">
                        <a:latin typeface="Cambria Math" panose="02040503050406030204" pitchFamily="18" charset="0"/>
                      </a:rPr>
                      <m:t>𝑛</m:t>
                    </m:r>
                  </m:oMath>
                </a14:m>
                <a:r>
                  <a:rPr lang="en-US" altLang="zh-CN" dirty="0"/>
                  <a:t> parties as:</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𝑥</m:t>
                      </m:r>
                      <m:groupChr>
                        <m:groupChrPr>
                          <m:chr m:val="→"/>
                          <m:vertJc m:val="bot"/>
                          <m:ctrlPr>
                            <a:rPr lang="en-US" altLang="zh-CN" i="1">
                              <a:latin typeface="Cambria Math" panose="02040503050406030204" pitchFamily="18" charset="0"/>
                            </a:rPr>
                          </m:ctrlPr>
                        </m:groupChrPr>
                        <m:e>
                          <m:r>
                            <m:rPr>
                              <m:brk m:alnAt="2"/>
                            </m:rPr>
                            <a:rPr lang="en-US" altLang="zh-CN" i="1">
                              <a:latin typeface="Cambria Math" panose="02040503050406030204" pitchFamily="18" charset="0"/>
                            </a:rPr>
                            <m:t>𝑠</m:t>
                          </m:r>
                          <m:r>
                            <a:rPr lang="en-US" altLang="zh-CN" i="1">
                              <a:latin typeface="Cambria Math" panose="02040503050406030204" pitchFamily="18" charset="0"/>
                            </a:rPr>
                            <m:t>h𝑎𝑟𝑒</m:t>
                          </m:r>
                        </m:e>
                      </m:groupCh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e>
                      </m:d>
                      <m:r>
                        <a:rPr lang="en-US" altLang="zh-CN" i="1">
                          <a:latin typeface="Cambria Math" panose="02040503050406030204" pitchFamily="18" charset="0"/>
                        </a:rPr>
                        <m:t>,  </m:t>
                      </m:r>
                      <m:r>
                        <a:rPr lang="en-US" altLang="zh-CN" i="1">
                          <a:latin typeface="Cambria Math" panose="02040503050406030204" pitchFamily="18" charset="0"/>
                        </a:rPr>
                        <m:t>𝑦</m:t>
                      </m:r>
                      <m:groupChr>
                        <m:groupChrPr>
                          <m:chr m:val="→"/>
                          <m:vertJc m:val="bot"/>
                          <m:ctrlPr>
                            <a:rPr lang="en-US" altLang="zh-CN" i="1">
                              <a:latin typeface="Cambria Math" panose="02040503050406030204" pitchFamily="18" charset="0"/>
                            </a:rPr>
                          </m:ctrlPr>
                        </m:groupChrPr>
                        <m:e>
                          <m:r>
                            <m:rPr>
                              <m:brk m:alnAt="2"/>
                            </m:rPr>
                            <a:rPr lang="en-US" altLang="zh-CN" i="1">
                              <a:latin typeface="Cambria Math" panose="02040503050406030204" pitchFamily="18" charset="0"/>
                            </a:rPr>
                            <m:t>𝑠</m:t>
                          </m:r>
                          <m:r>
                            <a:rPr lang="en-US" altLang="zh-CN" i="1">
                              <a:latin typeface="Cambria Math" panose="02040503050406030204" pitchFamily="18" charset="0"/>
                            </a:rPr>
                            <m:t>h𝑎𝑟𝑒</m:t>
                          </m:r>
                        </m:e>
                      </m:groupCh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oMath>
                  </m:oMathPara>
                </a14:m>
                <a:endParaRPr lang="en-US" altLang="zh-CN" dirty="0"/>
              </a:p>
              <a:p>
                <a:pPr marL="0" indent="0">
                  <a:buNone/>
                </a:pPr>
                <a:r>
                  <a:rPr lang="en-US" altLang="zh-CN" dirty="0"/>
                  <a:t>	Now we want to secretly compute </a:t>
                </a:r>
                <a14:m>
                  <m:oMath xmlns:m="http://schemas.openxmlformats.org/officeDocument/2006/math">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smtClean="0">
                        <a:latin typeface="Cambria Math" panose="02040503050406030204" pitchFamily="18" charset="0"/>
                      </a:rPr>
                      <m:t>·</m:t>
                    </m:r>
                    <m:r>
                      <a:rPr lang="en-US" altLang="zh-CN" i="1">
                        <a:latin typeface="Cambria Math" panose="02040503050406030204" pitchFamily="18" charset="0"/>
                      </a:rPr>
                      <m:t>𝑦</m:t>
                    </m:r>
                  </m:oMath>
                </a14:m>
                <a:r>
                  <a:rPr lang="en-US" altLang="zh-CN" dirty="0"/>
                  <a:t>, and share </a:t>
                </a:r>
                <a14:m>
                  <m:oMath xmlns:m="http://schemas.openxmlformats.org/officeDocument/2006/math">
                    <m:r>
                      <a:rPr lang="en-US" altLang="zh-CN" i="1">
                        <a:latin typeface="Cambria Math" panose="02040503050406030204" pitchFamily="18" charset="0"/>
                      </a:rPr>
                      <m:t>𝑧</m:t>
                    </m:r>
                  </m:oMath>
                </a14:m>
                <a:endParaRPr lang="en-US" altLang="zh-CN" dirty="0"/>
              </a:p>
              <a:p>
                <a:pPr marL="0" indent="0">
                  <a:buNone/>
                </a:pPr>
                <a:r>
                  <a:rPr lang="en-US" altLang="zh-CN" dirty="0"/>
                  <a:t>	If we use methods similar with secret addition, we may encounter problems as follow</a:t>
                </a:r>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0B442A31-304F-6887-27D4-FDD2B9C2A258}"/>
                  </a:ext>
                </a:extLst>
              </p:cNvPr>
              <p:cNvSpPr>
                <a:spLocks noGrp="1" noRot="1" noChangeAspect="1" noMove="1" noResize="1" noEditPoints="1" noAdjustHandles="1" noChangeArrowheads="1" noChangeShapeType="1" noTextEdit="1"/>
              </p:cNvSpPr>
              <p:nvPr>
                <p:ph idx="1"/>
              </p:nvPr>
            </p:nvSpPr>
            <p:spPr>
              <a:blipFill>
                <a:blip r:embed="rId3"/>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13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9A3F8-8B8B-00C4-0B9A-B2DCADA76F9C}"/>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442A31-304F-6887-27D4-FDD2B9C2A258}"/>
                  </a:ext>
                </a:extLst>
              </p:cNvPr>
              <p:cNvSpPr>
                <a:spLocks noGrp="1"/>
              </p:cNvSpPr>
              <p:nvPr>
                <p:ph idx="1"/>
              </p:nvPr>
            </p:nvSpPr>
            <p:spPr/>
            <p:txBody>
              <a:bodyPr/>
              <a:lstStyle/>
              <a:p>
                <a:r>
                  <a:rPr lang="en-US" altLang="zh-CN" dirty="0"/>
                  <a:t>Problems:</a:t>
                </a:r>
              </a:p>
              <a:p>
                <a:pPr lvl="1"/>
                <a:r>
                  <a:rPr lang="en-US" altLang="zh-CN" dirty="0"/>
                  <a:t>If we simply let shares of product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en-US" altLang="zh-CN" dirty="0"/>
                  <a:t>, the polynomial we’re about to reconstruct is </a:t>
                </a:r>
                <a14:m>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m:t>
                        </m:r>
                      </m:e>
                    </m:d>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m:t>
                        </m:r>
                      </m:e>
                    </m:d>
                  </m:oMath>
                </a14:m>
                <a:r>
                  <a:rPr lang="en-US" altLang="zh-CN" dirty="0"/>
                  <a:t>, whose constant term is </a:t>
                </a:r>
                <a14:m>
                  <m:oMath xmlns:m="http://schemas.openxmlformats.org/officeDocument/2006/math">
                    <m:r>
                      <a:rPr lang="en-US" altLang="zh-CN" b="0" i="1" smtClean="0">
                        <a:latin typeface="Cambria Math" panose="02040503050406030204" pitchFamily="18" charset="0"/>
                      </a:rPr>
                      <m:t>𝑥</m:t>
                    </m:r>
                    <m:r>
                      <a:rPr lang="en-US" altLang="zh-CN" i="1">
                        <a:latin typeface="Cambria Math" panose="02040503050406030204" pitchFamily="18" charset="0"/>
                      </a:rPr>
                      <m:t>·</m:t>
                    </m:r>
                    <m:r>
                      <a:rPr lang="en-US" altLang="zh-CN" b="0" i="1" smtClean="0">
                        <a:latin typeface="Cambria Math" panose="02040503050406030204" pitchFamily="18" charset="0"/>
                      </a:rPr>
                      <m:t>𝑦</m:t>
                    </m:r>
                  </m:oMath>
                </a14:m>
                <a:r>
                  <a:rPr lang="en-US" altLang="zh-CN" dirty="0"/>
                  <a:t>, but of degree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r>
                  <a:rPr lang="en-US" altLang="zh-CN" dirty="0"/>
                  <a:t>.</a:t>
                </a:r>
              </a:p>
              <a:p>
                <a:pPr marL="457200" lvl="1"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𝑢</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0</m:t>
                              </m:r>
                            </m:sub>
                          </m:sSub>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𝑖</m:t>
                                  </m:r>
                                </m:sub>
                              </m:sSub>
                            </m:e>
                          </m:nary>
                        </m:e>
                      </m:d>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=2</m:t>
                              </m:r>
                            </m:sub>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𝑖</m:t>
                                  </m:r>
                                </m:sub>
                              </m:sSub>
                            </m:e>
                          </m:nary>
                        </m:e>
                      </m:d>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𝑖</m:t>
                                  </m:r>
                                </m:sub>
                              </m:sSub>
                            </m:e>
                          </m:nary>
                        </m:e>
                      </m:d>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p>
                      </m:sSup>
                    </m:oMath>
                  </m:oMathPara>
                </a14:m>
                <a:endParaRPr lang="en-US" altLang="zh-CN" dirty="0"/>
              </a:p>
              <a:p>
                <a:pPr marL="457200" lvl="1" indent="0">
                  <a:buNone/>
                </a:pPr>
                <a:r>
                  <a:rPr lang="en-US" altLang="zh-CN" dirty="0"/>
                  <a:t>If number of parties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&gt;2</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r>
                  <a:rPr lang="en-US" altLang="zh-CN" dirty="0"/>
                  <a:t> we do can reconstruct the polynomial using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r>
                  <a:rPr lang="en-US" altLang="zh-CN" dirty="0"/>
                  <a:t> shares. But for consistency, we want the share of the product has the same threshold as multiplicated polynomials, which is </a:t>
                </a:r>
                <a14:m>
                  <m:oMath xmlns:m="http://schemas.openxmlformats.org/officeDocument/2006/math">
                    <m:r>
                      <a:rPr lang="en-US" altLang="zh-CN" b="0" i="1" smtClean="0">
                        <a:latin typeface="Cambria Math" panose="02040503050406030204" pitchFamily="18" charset="0"/>
                      </a:rPr>
                      <m:t>𝑡</m:t>
                    </m:r>
                  </m:oMath>
                </a14:m>
                <a:r>
                  <a:rPr lang="en-US" altLang="zh-CN" dirty="0"/>
                  <a:t>.</a:t>
                </a:r>
              </a:p>
            </p:txBody>
          </p:sp>
        </mc:Choice>
        <mc:Fallback xmlns="">
          <p:sp>
            <p:nvSpPr>
              <p:cNvPr id="3" name="内容占位符 2">
                <a:extLst>
                  <a:ext uri="{FF2B5EF4-FFF2-40B4-BE49-F238E27FC236}">
                    <a16:creationId xmlns:a16="http://schemas.microsoft.com/office/drawing/2014/main" id="{0B442A31-304F-6887-27D4-FDD2B9C2A258}"/>
                  </a:ext>
                </a:extLst>
              </p:cNvPr>
              <p:cNvSpPr>
                <a:spLocks noGrp="1" noRot="1" noChangeAspect="1" noMove="1" noResize="1" noEditPoints="1" noAdjustHandles="1" noChangeArrowheads="1" noChangeShapeType="1" noTextEdit="1"/>
              </p:cNvSpPr>
              <p:nvPr>
                <p:ph idx="1"/>
              </p:nvPr>
            </p:nvSpPr>
            <p:spPr>
              <a:blipFill>
                <a:blip r:embed="rId3"/>
                <a:stretch>
                  <a:fillRect l="-1043" t="-252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751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8424C-47FF-386E-D8B4-843193B683F1}"/>
              </a:ext>
            </a:extLst>
          </p:cNvPr>
          <p:cNvSpPr>
            <a:spLocks noGrp="1"/>
          </p:cNvSpPr>
          <p:nvPr>
            <p:ph type="title"/>
          </p:nvPr>
        </p:nvSpPr>
        <p:spPr/>
        <p:txBody>
          <a:bodyPr/>
          <a:lstStyle/>
          <a:p>
            <a:r>
              <a:rPr lang="en-US" altLang="zh-CN" dirty="0"/>
              <a:t>Oblivious Transfer (OT)</a:t>
            </a:r>
            <a:endParaRPr lang="zh-CN" altLang="en-US" dirty="0"/>
          </a:p>
        </p:txBody>
      </p:sp>
      <p:sp>
        <p:nvSpPr>
          <p:cNvPr id="3" name="内容占位符 2">
            <a:extLst>
              <a:ext uri="{FF2B5EF4-FFF2-40B4-BE49-F238E27FC236}">
                <a16:creationId xmlns:a16="http://schemas.microsoft.com/office/drawing/2014/main" id="{289E7A0D-4857-5686-E91D-8673D0B461E4}"/>
              </a:ext>
            </a:extLst>
          </p:cNvPr>
          <p:cNvSpPr>
            <a:spLocks noGrp="1"/>
          </p:cNvSpPr>
          <p:nvPr>
            <p:ph idx="1"/>
          </p:nvPr>
        </p:nvSpPr>
        <p:spPr/>
        <p:txBody>
          <a:bodyPr/>
          <a:lstStyle/>
          <a:p>
            <a:r>
              <a:rPr lang="en-US" altLang="zh-CN" dirty="0"/>
              <a:t>If the process of consultation is as follows:</a:t>
            </a:r>
            <a:endParaRPr lang="zh-CN" altLang="en-US" dirty="0"/>
          </a:p>
        </p:txBody>
      </p:sp>
      <p:pic>
        <p:nvPicPr>
          <p:cNvPr id="4" name="图形 3" descr="拿着笔记本电脑的女人">
            <a:extLst>
              <a:ext uri="{FF2B5EF4-FFF2-40B4-BE49-F238E27FC236}">
                <a16:creationId xmlns:a16="http://schemas.microsoft.com/office/drawing/2014/main" id="{3C21483A-352A-10B1-7D6E-13275F0089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3" y="2533433"/>
            <a:ext cx="1901172" cy="1931672"/>
          </a:xfrm>
          <a:prstGeom prst="rect">
            <a:avLst/>
          </a:prstGeom>
        </p:spPr>
      </p:pic>
      <p:pic>
        <p:nvPicPr>
          <p:cNvPr id="5" name="图形 4" descr="字幕 轮廓">
            <a:extLst>
              <a:ext uri="{FF2B5EF4-FFF2-40B4-BE49-F238E27FC236}">
                <a16:creationId xmlns:a16="http://schemas.microsoft.com/office/drawing/2014/main" id="{6B4062A4-8D50-CC65-73A8-929CF9171B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13346" y="2398496"/>
            <a:ext cx="914400" cy="914400"/>
          </a:xfrm>
          <a:prstGeom prst="rect">
            <a:avLst/>
          </a:prstGeom>
        </p:spPr>
      </p:pic>
      <p:sp>
        <p:nvSpPr>
          <p:cNvPr id="6" name="文本框 5">
            <a:extLst>
              <a:ext uri="{FF2B5EF4-FFF2-40B4-BE49-F238E27FC236}">
                <a16:creationId xmlns:a16="http://schemas.microsoft.com/office/drawing/2014/main" id="{DF801E98-D080-53A0-3DFF-E6E2F5F9989D}"/>
              </a:ext>
            </a:extLst>
          </p:cNvPr>
          <p:cNvSpPr txBox="1"/>
          <p:nvPr/>
        </p:nvSpPr>
        <p:spPr>
          <a:xfrm>
            <a:off x="2013346" y="3535055"/>
            <a:ext cx="633507" cy="338554"/>
          </a:xfrm>
          <a:prstGeom prst="rect">
            <a:avLst/>
          </a:prstGeom>
          <a:noFill/>
        </p:spPr>
        <p:txBody>
          <a:bodyPr wrap="none" rtlCol="0">
            <a:spAutoFit/>
          </a:bodyPr>
          <a:lstStyle/>
          <a:p>
            <a:r>
              <a:rPr lang="en-US" altLang="zh-CN" sz="1600" b="1" dirty="0"/>
              <a:t>Alice</a:t>
            </a:r>
            <a:endParaRPr lang="zh-CN" altLang="en-US" sz="1600" b="1" dirty="0"/>
          </a:p>
        </p:txBody>
      </p:sp>
      <p:pic>
        <p:nvPicPr>
          <p:cNvPr id="7" name="图形 6" descr="穿高领毛衣戴眼镜的男人">
            <a:extLst>
              <a:ext uri="{FF2B5EF4-FFF2-40B4-BE49-F238E27FC236}">
                <a16:creationId xmlns:a16="http://schemas.microsoft.com/office/drawing/2014/main" id="{915E834F-DF3C-7B9C-1773-EEEF0638D3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9882554" y="4465105"/>
            <a:ext cx="1471246" cy="1830423"/>
          </a:xfrm>
          <a:prstGeom prst="rect">
            <a:avLst/>
          </a:prstGeom>
        </p:spPr>
      </p:pic>
      <p:pic>
        <p:nvPicPr>
          <p:cNvPr id="8" name="图形 7" descr="字幕 纯色填充">
            <a:extLst>
              <a:ext uri="{FF2B5EF4-FFF2-40B4-BE49-F238E27FC236}">
                <a16:creationId xmlns:a16="http://schemas.microsoft.com/office/drawing/2014/main" id="{68552661-2061-653B-A325-CA599EEBAE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36109" y="4330168"/>
            <a:ext cx="914400" cy="914400"/>
          </a:xfrm>
          <a:prstGeom prst="rect">
            <a:avLst/>
          </a:prstGeom>
        </p:spPr>
      </p:pic>
      <p:sp>
        <p:nvSpPr>
          <p:cNvPr id="9" name="文本框 8">
            <a:extLst>
              <a:ext uri="{FF2B5EF4-FFF2-40B4-BE49-F238E27FC236}">
                <a16:creationId xmlns:a16="http://schemas.microsoft.com/office/drawing/2014/main" id="{E658DCB9-CB79-FE1C-EE57-FEA6CA6370E2}"/>
              </a:ext>
            </a:extLst>
          </p:cNvPr>
          <p:cNvSpPr txBox="1"/>
          <p:nvPr/>
        </p:nvSpPr>
        <p:spPr>
          <a:xfrm>
            <a:off x="10328674" y="5572897"/>
            <a:ext cx="601447" cy="369332"/>
          </a:xfrm>
          <a:prstGeom prst="rect">
            <a:avLst/>
          </a:prstGeom>
          <a:noFill/>
        </p:spPr>
        <p:txBody>
          <a:bodyPr wrap="none" rtlCol="0">
            <a:spAutoFit/>
          </a:bodyPr>
          <a:lstStyle/>
          <a:p>
            <a:r>
              <a:rPr lang="en-US" altLang="zh-CN" b="1" dirty="0">
                <a:solidFill>
                  <a:schemeClr val="bg1"/>
                </a:solidFill>
              </a:rPr>
              <a:t>Bob</a:t>
            </a:r>
            <a:endParaRPr lang="zh-CN" altLang="en-US" b="1" dirty="0">
              <a:solidFill>
                <a:schemeClr val="bg1"/>
              </a:solidFill>
            </a:endParaRPr>
          </a:p>
        </p:txBody>
      </p:sp>
      <p:sp>
        <p:nvSpPr>
          <p:cNvPr id="10" name="文本框 9">
            <a:extLst>
              <a:ext uri="{FF2B5EF4-FFF2-40B4-BE49-F238E27FC236}">
                <a16:creationId xmlns:a16="http://schemas.microsoft.com/office/drawing/2014/main" id="{EEE1D438-0788-1A1D-7991-E329B586146E}"/>
              </a:ext>
            </a:extLst>
          </p:cNvPr>
          <p:cNvSpPr txBox="1"/>
          <p:nvPr/>
        </p:nvSpPr>
        <p:spPr>
          <a:xfrm>
            <a:off x="2968171" y="2430101"/>
            <a:ext cx="3270447" cy="1200329"/>
          </a:xfrm>
          <a:prstGeom prst="rect">
            <a:avLst/>
          </a:prstGeom>
          <a:noFill/>
        </p:spPr>
        <p:txBody>
          <a:bodyPr wrap="none" rtlCol="0">
            <a:spAutoFit/>
          </a:bodyPr>
          <a:lstStyle/>
          <a:p>
            <a:r>
              <a:rPr lang="en-US" altLang="zh-CN" sz="2400" dirty="0"/>
              <a:t>Do you have insomnia?</a:t>
            </a:r>
          </a:p>
          <a:p>
            <a:r>
              <a:rPr lang="en-US" altLang="zh-CN" sz="2400" dirty="0"/>
              <a:t>If yes, [treatment 0]</a:t>
            </a:r>
          </a:p>
          <a:p>
            <a:r>
              <a:rPr lang="en-US" altLang="zh-CN" sz="2400" dirty="0"/>
              <a:t>If no, [treatment 1]</a:t>
            </a:r>
            <a:endParaRPr lang="zh-CN" altLang="en-US" sz="2400" dirty="0"/>
          </a:p>
        </p:txBody>
      </p:sp>
      <p:sp>
        <p:nvSpPr>
          <p:cNvPr id="11" name="文本框 10">
            <a:extLst>
              <a:ext uri="{FF2B5EF4-FFF2-40B4-BE49-F238E27FC236}">
                <a16:creationId xmlns:a16="http://schemas.microsoft.com/office/drawing/2014/main" id="{D83E3E4D-133D-8914-FCAE-3F92E14952CE}"/>
              </a:ext>
            </a:extLst>
          </p:cNvPr>
          <p:cNvSpPr txBox="1"/>
          <p:nvPr/>
        </p:nvSpPr>
        <p:spPr>
          <a:xfrm>
            <a:off x="6096000" y="4976634"/>
            <a:ext cx="3031664" cy="1200329"/>
          </a:xfrm>
          <a:prstGeom prst="rect">
            <a:avLst/>
          </a:prstGeom>
          <a:noFill/>
        </p:spPr>
        <p:txBody>
          <a:bodyPr wrap="none" rtlCol="0">
            <a:spAutoFit/>
          </a:bodyPr>
          <a:lstStyle/>
          <a:p>
            <a:pPr algn="r"/>
            <a:r>
              <a:rPr lang="en-US" altLang="zh-CN" sz="2400" dirty="0"/>
              <a:t>Yes/No.</a:t>
            </a:r>
          </a:p>
          <a:p>
            <a:pPr algn="r"/>
            <a:r>
              <a:rPr lang="en-US" altLang="zh-CN" sz="2400" dirty="0"/>
              <a:t>Yes: get [treatment 0]</a:t>
            </a:r>
          </a:p>
          <a:p>
            <a:pPr algn="r"/>
            <a:r>
              <a:rPr lang="en-US" altLang="zh-CN" sz="2400" dirty="0"/>
              <a:t>No: get [treatment 1]</a:t>
            </a:r>
            <a:endParaRPr lang="zh-CN" altLang="en-US" sz="2400" dirty="0"/>
          </a:p>
        </p:txBody>
      </p:sp>
      <p:sp>
        <p:nvSpPr>
          <p:cNvPr id="12" name="思想气泡: 云 11">
            <a:extLst>
              <a:ext uri="{FF2B5EF4-FFF2-40B4-BE49-F238E27FC236}">
                <a16:creationId xmlns:a16="http://schemas.microsoft.com/office/drawing/2014/main" id="{7DD489BD-F86E-13DE-5A1C-3FD1C48A9B79}"/>
              </a:ext>
            </a:extLst>
          </p:cNvPr>
          <p:cNvSpPr/>
          <p:nvPr/>
        </p:nvSpPr>
        <p:spPr>
          <a:xfrm flipV="1">
            <a:off x="947700" y="4740673"/>
            <a:ext cx="4364722" cy="1425621"/>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FFC6CBC7-20D6-5929-F35C-99F9BA19F6FB}"/>
              </a:ext>
            </a:extLst>
          </p:cNvPr>
          <p:cNvSpPr txBox="1"/>
          <p:nvPr/>
        </p:nvSpPr>
        <p:spPr>
          <a:xfrm>
            <a:off x="1690346" y="5067402"/>
            <a:ext cx="2782481" cy="707886"/>
          </a:xfrm>
          <a:prstGeom prst="rect">
            <a:avLst/>
          </a:prstGeom>
          <a:noFill/>
        </p:spPr>
        <p:txBody>
          <a:bodyPr wrap="square" rtlCol="0">
            <a:spAutoFit/>
          </a:bodyPr>
          <a:lstStyle/>
          <a:p>
            <a:r>
              <a:rPr lang="en-US" altLang="zh-CN" sz="2000" dirty="0"/>
              <a:t>I have no idea whether he has insomnia</a:t>
            </a:r>
            <a:endParaRPr lang="zh-CN" altLang="en-US" sz="2000" dirty="0"/>
          </a:p>
        </p:txBody>
      </p:sp>
      <p:sp>
        <p:nvSpPr>
          <p:cNvPr id="14" name="思想气泡: 云 13">
            <a:extLst>
              <a:ext uri="{FF2B5EF4-FFF2-40B4-BE49-F238E27FC236}">
                <a16:creationId xmlns:a16="http://schemas.microsoft.com/office/drawing/2014/main" id="{3D44AD09-59BF-6DAE-A078-D5E458C76A2C}"/>
              </a:ext>
            </a:extLst>
          </p:cNvPr>
          <p:cNvSpPr/>
          <p:nvPr/>
        </p:nvSpPr>
        <p:spPr>
          <a:xfrm flipH="1">
            <a:off x="7588606" y="2126052"/>
            <a:ext cx="3967509" cy="1830424"/>
          </a:xfrm>
          <a:prstGeom prst="cloudCallout">
            <a:avLst>
              <a:gd name="adj1" fmla="val -14923"/>
              <a:gd name="adj2" fmla="val 6679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D435965-428C-47D0-8F33-F051B971DFE7}"/>
              </a:ext>
            </a:extLst>
          </p:cNvPr>
          <p:cNvSpPr txBox="1"/>
          <p:nvPr/>
        </p:nvSpPr>
        <p:spPr>
          <a:xfrm>
            <a:off x="7690104" y="2533432"/>
            <a:ext cx="3589933" cy="1015663"/>
          </a:xfrm>
          <a:prstGeom prst="rect">
            <a:avLst/>
          </a:prstGeom>
          <a:noFill/>
        </p:spPr>
        <p:txBody>
          <a:bodyPr wrap="square" rtlCol="0">
            <a:spAutoFit/>
          </a:bodyPr>
          <a:lstStyle/>
          <a:p>
            <a:pPr algn="ctr"/>
            <a:r>
              <a:rPr lang="en-US" altLang="zh-CN" sz="2000" dirty="0"/>
              <a:t>I’ll never know the other treatment once I answered yes/no.</a:t>
            </a:r>
            <a:endParaRPr lang="zh-CN" altLang="en-US" sz="2000" dirty="0"/>
          </a:p>
        </p:txBody>
      </p:sp>
      <p:pic>
        <p:nvPicPr>
          <p:cNvPr id="19" name="图形 18" descr="显示器 轮廓">
            <a:extLst>
              <a:ext uri="{FF2B5EF4-FFF2-40B4-BE49-F238E27FC236}">
                <a16:creationId xmlns:a16="http://schemas.microsoft.com/office/drawing/2014/main" id="{0ADC6035-8C96-86C1-DDF1-0141B22633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78389" y="3560547"/>
            <a:ext cx="1684021" cy="1684021"/>
          </a:xfrm>
          <a:prstGeom prst="rect">
            <a:avLst/>
          </a:prstGeom>
        </p:spPr>
      </p:pic>
      <p:sp>
        <p:nvSpPr>
          <p:cNvPr id="20" name="文本框 19">
            <a:extLst>
              <a:ext uri="{FF2B5EF4-FFF2-40B4-BE49-F238E27FC236}">
                <a16:creationId xmlns:a16="http://schemas.microsoft.com/office/drawing/2014/main" id="{B5556F51-CC56-0A60-68D6-F2FFE517D2EF}"/>
              </a:ext>
            </a:extLst>
          </p:cNvPr>
          <p:cNvSpPr txBox="1"/>
          <p:nvPr/>
        </p:nvSpPr>
        <p:spPr>
          <a:xfrm>
            <a:off x="5527184" y="4059261"/>
            <a:ext cx="587020" cy="461665"/>
          </a:xfrm>
          <a:prstGeom prst="rect">
            <a:avLst/>
          </a:prstGeom>
          <a:noFill/>
        </p:spPr>
        <p:txBody>
          <a:bodyPr wrap="none" rtlCol="0">
            <a:spAutoFit/>
          </a:bodyPr>
          <a:lstStyle/>
          <a:p>
            <a:r>
              <a:rPr lang="en-US" altLang="zh-CN" sz="2400" b="1" dirty="0"/>
              <a:t>OT</a:t>
            </a:r>
            <a:endParaRPr lang="zh-CN" altLang="en-US" sz="2400" b="1" dirty="0"/>
          </a:p>
        </p:txBody>
      </p:sp>
      <p:cxnSp>
        <p:nvCxnSpPr>
          <p:cNvPr id="27" name="连接符: 肘形 26">
            <a:extLst>
              <a:ext uri="{FF2B5EF4-FFF2-40B4-BE49-F238E27FC236}">
                <a16:creationId xmlns:a16="http://schemas.microsoft.com/office/drawing/2014/main" id="{AF6FF4C1-AE4B-A708-1FC3-301A2CD5A541}"/>
              </a:ext>
            </a:extLst>
          </p:cNvPr>
          <p:cNvCxnSpPr>
            <a:cxnSpLocks/>
            <a:endCxn id="19" idx="1"/>
          </p:cNvCxnSpPr>
          <p:nvPr/>
        </p:nvCxnSpPr>
        <p:spPr>
          <a:xfrm>
            <a:off x="4084653" y="3615230"/>
            <a:ext cx="893736" cy="787328"/>
          </a:xfrm>
          <a:prstGeom prst="bentConnector3">
            <a:avLst>
              <a:gd name="adj1" fmla="val 156"/>
            </a:avLst>
          </a:prstGeom>
          <a:ln>
            <a:tailEnd type="triangle"/>
          </a:ln>
        </p:spPr>
        <p:style>
          <a:lnRef idx="3">
            <a:schemeClr val="dk1"/>
          </a:lnRef>
          <a:fillRef idx="0">
            <a:schemeClr val="dk1"/>
          </a:fillRef>
          <a:effectRef idx="2">
            <a:schemeClr val="dk1"/>
          </a:effectRef>
          <a:fontRef idx="minor">
            <a:schemeClr val="tx1"/>
          </a:fontRef>
        </p:style>
      </p:cxnSp>
      <p:cxnSp>
        <p:nvCxnSpPr>
          <p:cNvPr id="32" name="连接符: 肘形 31">
            <a:extLst>
              <a:ext uri="{FF2B5EF4-FFF2-40B4-BE49-F238E27FC236}">
                <a16:creationId xmlns:a16="http://schemas.microsoft.com/office/drawing/2014/main" id="{70B6A38B-2F68-0EAF-6F7A-D9D6264C8617}"/>
              </a:ext>
            </a:extLst>
          </p:cNvPr>
          <p:cNvCxnSpPr>
            <a:cxnSpLocks/>
            <a:stCxn id="11" idx="0"/>
            <a:endCxn id="19" idx="3"/>
          </p:cNvCxnSpPr>
          <p:nvPr/>
        </p:nvCxnSpPr>
        <p:spPr>
          <a:xfrm rot="16200000" flipV="1">
            <a:off x="6850083" y="4214885"/>
            <a:ext cx="574076" cy="94942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5" name="连接符: 肘形 34">
            <a:extLst>
              <a:ext uri="{FF2B5EF4-FFF2-40B4-BE49-F238E27FC236}">
                <a16:creationId xmlns:a16="http://schemas.microsoft.com/office/drawing/2014/main" id="{2E35DE3B-EE97-E8F1-07EF-947303634C68}"/>
              </a:ext>
            </a:extLst>
          </p:cNvPr>
          <p:cNvCxnSpPr>
            <a:cxnSpLocks/>
            <a:stCxn id="19" idx="2"/>
            <a:endCxn id="11" idx="1"/>
          </p:cNvCxnSpPr>
          <p:nvPr/>
        </p:nvCxnSpPr>
        <p:spPr>
          <a:xfrm rot="16200000" flipH="1">
            <a:off x="5792085" y="5272883"/>
            <a:ext cx="332231" cy="27560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8917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p:bldP spid="14" grpId="0" animBg="1"/>
      <p:bldP spid="15" grpId="0"/>
      <p:bldP spid="2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9A3F8-8B8B-00C4-0B9A-B2DCADA76F9C}"/>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442A31-304F-6887-27D4-FDD2B9C2A258}"/>
                  </a:ext>
                </a:extLst>
              </p:cNvPr>
              <p:cNvSpPr>
                <a:spLocks noGrp="1"/>
              </p:cNvSpPr>
              <p:nvPr>
                <p:ph idx="1"/>
              </p:nvPr>
            </p:nvSpPr>
            <p:spPr/>
            <p:txBody>
              <a:bodyPr>
                <a:normAutofit/>
              </a:bodyPr>
              <a:lstStyle/>
              <a:p>
                <a:r>
                  <a:rPr lang="en-US" altLang="zh-CN" dirty="0"/>
                  <a:t>Solution: degree reduction</a:t>
                </a:r>
              </a:p>
              <a:p>
                <a:pPr lvl="1"/>
                <a:r>
                  <a:rPr lang="en-US" altLang="zh-CN" dirty="0"/>
                  <a:t>Our intention is to </a:t>
                </a:r>
                <a:r>
                  <a:rPr lang="en-US" altLang="zh-CN" b="1" dirty="0"/>
                  <a:t>truncate</a:t>
                </a:r>
                <a:r>
                  <a:rPr lang="en-US" altLang="zh-CN" dirty="0"/>
                  <a:t> a polynomial of degree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r>
                  <a:rPr lang="zh-CN" altLang="en-US" dirty="0"/>
                  <a:t> </a:t>
                </a:r>
                <a:r>
                  <a:rPr lang="en-US" altLang="zh-CN" dirty="0"/>
                  <a:t>to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r>
                  <a:rPr lang="en-US" altLang="zh-CN" dirty="0"/>
                  <a:t> with the same constant term, and re-share the truncated polynomial.</a:t>
                </a:r>
              </a:p>
              <a:p>
                <a:pPr lvl="1"/>
                <a:endParaRPr lang="en-US" altLang="zh-CN" dirty="0"/>
              </a:p>
              <a:p>
                <a:pPr marL="457200" lvl="1" indent="0">
                  <a:buNone/>
                </a:pPr>
                <a:r>
                  <a:rPr lang="en-US" altLang="zh-CN" sz="2800" dirty="0"/>
                  <a:t>**</a:t>
                </a:r>
                <a:r>
                  <a:rPr lang="en-US" altLang="zh-CN" sz="2800" b="1" dirty="0"/>
                  <a:t>NOTE</a:t>
                </a:r>
                <a:r>
                  <a:rPr lang="en-US" altLang="zh-CN" sz="2800" dirty="0"/>
                  <a:t>**</a:t>
                </a:r>
              </a:p>
              <a:p>
                <a:pPr marL="457200" lvl="1" indent="0">
                  <a:buNone/>
                </a:pPr>
                <a:r>
                  <a:rPr lang="en-US" altLang="zh-CN" dirty="0"/>
                  <a:t>In this protocol, we only deal with cases when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r>
                  <a:rPr lang="en-US" altLang="zh-CN" dirty="0"/>
                  <a:t>. This protocol </a:t>
                </a:r>
                <a:r>
                  <a:rPr lang="en-US" altLang="zh-CN" b="1" dirty="0"/>
                  <a:t>cannot achieve secret multiplication when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&lt;2</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r>
                  <a:rPr lang="en-US" altLang="zh-CN" dirty="0"/>
                  <a:t>. It can only </a:t>
                </a:r>
                <a:r>
                  <a:rPr lang="en-US" altLang="zh-CN" b="1" dirty="0"/>
                  <a:t>truncate and reduce the degree </a:t>
                </a:r>
                <a:r>
                  <a:rPr lang="en-US" altLang="zh-CN" dirty="0"/>
                  <a:t>of the product polynomial corresponding to the secret multiplication when the number of parties is sufficient, making the threshold match the factor polynomials.</a:t>
                </a:r>
              </a:p>
            </p:txBody>
          </p:sp>
        </mc:Choice>
        <mc:Fallback xmlns="">
          <p:sp>
            <p:nvSpPr>
              <p:cNvPr id="3" name="内容占位符 2">
                <a:extLst>
                  <a:ext uri="{FF2B5EF4-FFF2-40B4-BE49-F238E27FC236}">
                    <a16:creationId xmlns:a16="http://schemas.microsoft.com/office/drawing/2014/main" id="{0B442A31-304F-6887-27D4-FDD2B9C2A258}"/>
                  </a:ext>
                </a:extLst>
              </p:cNvPr>
              <p:cNvSpPr>
                <a:spLocks noGrp="1" noRot="1" noChangeAspect="1" noMove="1" noResize="1" noEditPoints="1" noAdjustHandles="1" noChangeArrowheads="1" noChangeShapeType="1" noTextEdit="1"/>
              </p:cNvSpPr>
              <p:nvPr>
                <p:ph idx="1"/>
              </p:nvPr>
            </p:nvSpPr>
            <p:spPr>
              <a:blipFill>
                <a:blip r:embed="rId3"/>
                <a:stretch>
                  <a:fillRect l="-1043" t="-2521" r="-15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052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9A3F8-8B8B-00C4-0B9A-B2DCADA76F9C}"/>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442A31-304F-6887-27D4-FDD2B9C2A258}"/>
                  </a:ext>
                </a:extLst>
              </p:cNvPr>
              <p:cNvSpPr>
                <a:spLocks noGrp="1"/>
              </p:cNvSpPr>
              <p:nvPr>
                <p:ph idx="1"/>
              </p:nvPr>
            </p:nvSpPr>
            <p:spPr/>
            <p:txBody>
              <a:bodyPr/>
              <a:lstStyle/>
              <a:p>
                <a:r>
                  <a:rPr lang="en-US" altLang="zh-CN" dirty="0"/>
                  <a:t>Solution: degree reduction</a:t>
                </a:r>
              </a:p>
              <a:p>
                <a:pPr lvl="1"/>
                <a:r>
                  <a:rPr lang="en-US" altLang="zh-CN" dirty="0"/>
                  <a:t>Each party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a14:m>
                <a:r>
                  <a:rPr lang="en-US" altLang="zh-CN" dirty="0"/>
                  <a:t> holds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e>
                        </m:d>
                      </m:e>
                    </m:d>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oMath>
                </a14:m>
                <a:r>
                  <a:rPr lang="en-US" altLang="zh-CN" dirty="0"/>
                  <a:t> is public.</a:t>
                </a:r>
              </a:p>
              <a:p>
                <a:pPr lvl="1"/>
                <a:r>
                  <a:rPr lang="en-US" altLang="zh-CN" dirty="0"/>
                  <a:t>For every party </a:t>
                </a:r>
                <a14:m>
                  <m:oMath xmlns:m="http://schemas.openxmlformats.org/officeDocument/2006/math">
                    <m:r>
                      <a:rPr lang="en-US" altLang="zh-CN" b="0" i="1" smtClean="0">
                        <a:latin typeface="Cambria Math" panose="02040503050406030204" pitchFamily="18" charset="0"/>
                      </a:rPr>
                      <m:t>𝑖</m:t>
                    </m:r>
                  </m:oMath>
                </a14:m>
                <a:r>
                  <a:rPr lang="en-US" altLang="zh-CN" dirty="0"/>
                  <a:t>, let </a:t>
                </a: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𝑔</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𝑖</m:t>
                              </m:r>
                            </m:sub>
                          </m:sSub>
                        </m:e>
                      </m:d>
                    </m:oMath>
                  </m:oMathPara>
                </a14:m>
                <a:endParaRPr lang="en-US" altLang="zh-CN" sz="2400" dirty="0"/>
              </a:p>
              <a:p>
                <a:pPr lvl="1"/>
                <a:r>
                  <a:rPr lang="en-US" altLang="zh-CN" dirty="0"/>
                  <a:t>The original product polynomial is:</a:t>
                </a: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h</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e>
                      </m:d>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h</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h</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𝑢</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h</m:t>
                          </m:r>
                        </m:e>
                        <m:sub>
                          <m:r>
                            <a:rPr lang="en-US" altLang="zh-CN" sz="2400" i="1">
                              <a:latin typeface="Cambria Math" panose="02040503050406030204" pitchFamily="18" charset="0"/>
                            </a:rPr>
                            <m:t>2</m:t>
                          </m:r>
                        </m:sub>
                      </m:sSub>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𝑢</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h</m:t>
                          </m:r>
                        </m:e>
                        <m:sub>
                          <m:r>
                            <a:rPr lang="en-US" altLang="zh-CN" sz="2400" b="0" i="1" smtClean="0">
                              <a:latin typeface="Cambria Math" panose="02040503050406030204" pitchFamily="18" charset="0"/>
                            </a:rPr>
                            <m:t>2</m:t>
                          </m:r>
                          <m:r>
                            <a:rPr lang="en-US" altLang="zh-CN" sz="2400" i="1">
                              <a:latin typeface="Cambria Math" panose="02040503050406030204" pitchFamily="18" charset="0"/>
                            </a:rPr>
                            <m:t>𝑡</m:t>
                          </m:r>
                          <m:r>
                            <a:rPr lang="en-US" altLang="zh-CN" sz="2400" i="1">
                              <a:latin typeface="Cambria Math" panose="02040503050406030204" pitchFamily="18" charset="0"/>
                            </a:rPr>
                            <m:t>−1</m:t>
                          </m:r>
                        </m:sub>
                      </m:sSub>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𝑢</m:t>
                          </m:r>
                        </m:e>
                        <m:sup>
                          <m:r>
                            <a:rPr lang="en-US" altLang="zh-CN" sz="2400" b="0" i="1" smtClean="0">
                              <a:latin typeface="Cambria Math" panose="02040503050406030204" pitchFamily="18" charset="0"/>
                            </a:rPr>
                            <m:t>2</m:t>
                          </m:r>
                          <m:r>
                            <a:rPr lang="en-US" altLang="zh-CN" sz="2400" i="1">
                              <a:latin typeface="Cambria Math" panose="02040503050406030204" pitchFamily="18" charset="0"/>
                            </a:rPr>
                            <m:t>𝑡</m:t>
                          </m:r>
                          <m:r>
                            <a:rPr lang="en-US" altLang="zh-CN" sz="2400" i="1">
                              <a:latin typeface="Cambria Math" panose="02040503050406030204" pitchFamily="18" charset="0"/>
                            </a:rPr>
                            <m:t>−1</m:t>
                          </m:r>
                        </m:sup>
                      </m:sSup>
                    </m:oMath>
                  </m:oMathPara>
                </a14:m>
                <a:endParaRPr lang="en-US" altLang="zh-CN" sz="2400" dirty="0"/>
              </a:p>
              <a:p>
                <a:pPr lvl="1"/>
                <a:r>
                  <a:rPr lang="en-US" altLang="zh-CN" dirty="0"/>
                  <a:t>Define the truncation of </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oMath>
                </a14:m>
                <a:r>
                  <a:rPr lang="zh-CN" altLang="en-US" dirty="0"/>
                  <a:t> </a:t>
                </a:r>
                <a:r>
                  <a:rPr lang="en-US" altLang="zh-CN" dirty="0"/>
                  <a:t>to be:</a:t>
                </a: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𝑘</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2</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𝑢</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𝑢</m:t>
                          </m:r>
                        </m:e>
                        <m:sup>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p>
                      </m:sSup>
                    </m:oMath>
                  </m:oMathPara>
                </a14:m>
                <a:endParaRPr lang="en-US" altLang="zh-CN" sz="2400" b="0" dirty="0"/>
              </a:p>
              <a:p>
                <a:pPr lvl="1"/>
                <a:r>
                  <a:rPr lang="en-US" altLang="zh-CN" dirty="0"/>
                  <a:t>Then </a:t>
                </a:r>
                <a14:m>
                  <m:oMath xmlns:m="http://schemas.openxmlformats.org/officeDocument/2006/math">
                    <m:r>
                      <a:rPr lang="en-US" altLang="zh-CN" b="0" i="1" smtClean="0">
                        <a:latin typeface="Cambria Math" panose="02040503050406030204" pitchFamily="18" charset="0"/>
                      </a:rPr>
                      <m:t>𝑘</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m:t>
                        </m:r>
                      </m:e>
                    </m:d>
                  </m:oMath>
                </a14:m>
                <a:r>
                  <a:rPr lang="zh-CN" altLang="en-US" dirty="0"/>
                  <a:t> </a:t>
                </a:r>
                <a:r>
                  <a:rPr lang="en-US" altLang="zh-CN" dirty="0"/>
                  <a:t>is the polynomial we want to re-share and reconstruct. We want to distribute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 </a:t>
                </a:r>
                <a:r>
                  <a:rPr lang="en-US" altLang="zh-CN" dirty="0"/>
                  <a:t>to every party </a:t>
                </a:r>
                <a14:m>
                  <m:oMath xmlns:m="http://schemas.openxmlformats.org/officeDocument/2006/math">
                    <m:r>
                      <a:rPr lang="en-US" altLang="zh-CN" b="0" i="1" smtClean="0">
                        <a:latin typeface="Cambria Math" panose="02040503050406030204" pitchFamily="18" charset="0"/>
                      </a:rPr>
                      <m:t>𝑖</m:t>
                    </m:r>
                  </m:oMath>
                </a14:m>
                <a:r>
                  <a:rPr lang="en-US" altLang="zh-CN" dirty="0"/>
                  <a:t>, so that all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oMath>
                </a14:m>
                <a:r>
                  <a:rPr lang="zh-CN" altLang="en-US" dirty="0"/>
                  <a:t> </a:t>
                </a:r>
                <a:r>
                  <a:rPr lang="en-US" altLang="zh-CN" dirty="0"/>
                  <a:t>reconstructs </a:t>
                </a:r>
                <a14:m>
                  <m:oMath xmlns:m="http://schemas.openxmlformats.org/officeDocument/2006/math">
                    <m:r>
                      <a:rPr lang="en-US" altLang="zh-CN" b="0" i="1" smtClean="0">
                        <a:latin typeface="Cambria Math" panose="02040503050406030204" pitchFamily="18" charset="0"/>
                      </a:rPr>
                      <m:t>𝑘</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m:t>
                        </m:r>
                      </m:e>
                    </m:d>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0B442A31-304F-6887-27D4-FDD2B9C2A258}"/>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26992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9A3F8-8B8B-00C4-0B9A-B2DCADA76F9C}"/>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442A31-304F-6887-27D4-FDD2B9C2A258}"/>
                  </a:ext>
                </a:extLst>
              </p:cNvPr>
              <p:cNvSpPr>
                <a:spLocks noGrp="1"/>
              </p:cNvSpPr>
              <p:nvPr>
                <p:ph idx="1"/>
              </p:nvPr>
            </p:nvSpPr>
            <p:spPr/>
            <p:txBody>
              <a:bodyPr/>
              <a:lstStyle/>
              <a:p>
                <a:r>
                  <a:rPr lang="en-US" altLang="zh-CN" dirty="0"/>
                  <a:t>Solution: degree reduction</a:t>
                </a:r>
              </a:p>
              <a:p>
                <a:pPr lvl="1"/>
                <a:r>
                  <a:rPr lang="en-US" altLang="zh-CN" dirty="0"/>
                  <a:t>Luckily, there’s relationship between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oMath>
                </a14:m>
                <a:r>
                  <a:rPr lang="zh-CN" altLang="en-US" dirty="0"/>
                  <a:t> </a:t>
                </a:r>
                <a:r>
                  <a:rPr lang="en-US" altLang="zh-CN" dirty="0"/>
                  <a:t>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oMath>
                </a14:m>
                <a:r>
                  <a:rPr lang="en-US" altLang="zh-CN" dirty="0"/>
                  <a:t>:</a:t>
                </a:r>
              </a:p>
              <a:p>
                <a:pPr marL="457200" lvl="1" indent="0">
                  <a:buNone/>
                </a:pPr>
                <a:r>
                  <a:rPr lang="en-US" altLang="zh-CN" dirty="0"/>
                  <a:t>Let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en-US" altLang="zh-CN" dirty="0"/>
                  <a:t>, and </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𝑛</m:t>
                            </m:r>
                          </m:sub>
                        </m:sSub>
                      </m:e>
                    </m:d>
                  </m:oMath>
                </a14:m>
                <a:r>
                  <a:rPr lang="en-US" altLang="zh-CN" dirty="0"/>
                  <a:t>, there is a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en-US" altLang="zh-CN" dirty="0"/>
                  <a:t> matrix </a:t>
                </a:r>
                <a14:m>
                  <m:oMath xmlns:m="http://schemas.openxmlformats.org/officeDocument/2006/math">
                    <m:r>
                      <a:rPr lang="en-US" altLang="zh-CN" b="0" i="1" smtClean="0">
                        <a:latin typeface="Cambria Math" panose="02040503050406030204" pitchFamily="18" charset="0"/>
                      </a:rPr>
                      <m:t>𝐴</m:t>
                    </m:r>
                  </m:oMath>
                </a14:m>
                <a:r>
                  <a:rPr lang="zh-CN" altLang="en-US" dirty="0"/>
                  <a:t> </a:t>
                </a:r>
                <a:r>
                  <a:rPr lang="en-US" altLang="zh-CN" dirty="0"/>
                  <a:t>that:</a:t>
                </a:r>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i="1">
                          <a:latin typeface="Cambria Math" panose="02040503050406030204" pitchFamily="18" charset="0"/>
                        </a:rPr>
                        <m:t>·</m:t>
                      </m:r>
                      <m:r>
                        <a:rPr lang="en-US" altLang="zh-CN" b="0" i="1" smtClean="0">
                          <a:latin typeface="Cambria Math" panose="02040503050406030204" pitchFamily="18" charset="0"/>
                        </a:rPr>
                        <m:t>𝐴</m:t>
                      </m:r>
                    </m:oMath>
                  </m:oMathPara>
                </a14:m>
                <a:endParaRPr lang="en-US" altLang="zh-CN" dirty="0"/>
              </a:p>
              <a:p>
                <a:pPr marL="457200" lvl="1" indent="0">
                  <a:buNone/>
                </a:pPr>
                <a:r>
                  <a:rPr lang="en-US" altLang="zh-CN" dirty="0"/>
                  <a:t>Our goal is to secretly find </a:t>
                </a:r>
                <a14:m>
                  <m:oMath xmlns:m="http://schemas.openxmlformats.org/officeDocument/2006/math">
                    <m:r>
                      <a:rPr lang="en-US" altLang="zh-CN" b="0" i="1" smtClean="0">
                        <a:latin typeface="Cambria Math" panose="02040503050406030204" pitchFamily="18" charset="0"/>
                      </a:rPr>
                      <m:t>𝐴</m:t>
                    </m:r>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0B442A31-304F-6887-27D4-FDD2B9C2A258}"/>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707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9A3F8-8B8B-00C4-0B9A-B2DCADA76F9C}"/>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442A31-304F-6887-27D4-FDD2B9C2A258}"/>
                  </a:ext>
                </a:extLst>
              </p:cNvPr>
              <p:cNvSpPr>
                <a:spLocks noGrp="1"/>
              </p:cNvSpPr>
              <p:nvPr>
                <p:ph idx="1"/>
              </p:nvPr>
            </p:nvSpPr>
            <p:spPr>
              <a:xfrm>
                <a:off x="838200" y="1825624"/>
                <a:ext cx="10515600" cy="4851401"/>
              </a:xfrm>
            </p:spPr>
            <p:txBody>
              <a:bodyPr>
                <a:normAutofit/>
              </a:bodyPr>
              <a:lstStyle/>
              <a:p>
                <a:r>
                  <a:rPr lang="en-US" altLang="zh-CN" dirty="0"/>
                  <a:t>Solution: degree reduction</a:t>
                </a:r>
              </a:p>
              <a:p>
                <a:pPr lvl="1"/>
                <a:r>
                  <a:rPr lang="en-US" altLang="zh-CN" dirty="0"/>
                  <a:t>Let </a:t>
                </a:r>
                <a14:m>
                  <m:oMath xmlns:m="http://schemas.openxmlformats.org/officeDocument/2006/math">
                    <m:r>
                      <a:rPr lang="en-US" altLang="zh-CN" b="0" i="1" smtClean="0">
                        <a:latin typeface="Cambria Math" panose="02040503050406030204" pitchFamily="18" charset="0"/>
                      </a:rPr>
                      <m:t>𝐻</m:t>
                    </m:r>
                  </m:oMath>
                </a14:m>
                <a:r>
                  <a:rPr lang="zh-CN" altLang="en-US" dirty="0"/>
                  <a:t> </a:t>
                </a:r>
                <a:r>
                  <a:rPr lang="en-US" altLang="zh-CN" dirty="0"/>
                  <a:t>be a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oMath>
                </a14:m>
                <a:r>
                  <a:rPr lang="zh-CN" altLang="en-US" dirty="0"/>
                  <a:t> </a:t>
                </a:r>
                <a:r>
                  <a:rPr lang="en-US" altLang="zh-CN" dirty="0"/>
                  <a:t>vector consists of coefficients of </a:t>
                </a:r>
                <a14:m>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m:t>
                        </m:r>
                      </m:e>
                    </m:d>
                  </m:oMath>
                </a14:m>
                <a:endParaRPr lang="en-US" altLang="zh-CN" dirty="0"/>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,0,…,0</m:t>
                          </m:r>
                        </m:e>
                      </m:d>
                    </m:oMath>
                  </m:oMathPara>
                </a14:m>
                <a:endParaRPr lang="en-US" altLang="zh-CN" dirty="0"/>
              </a:p>
              <a:p>
                <a:pPr lvl="1"/>
                <a:r>
                  <a:rPr lang="en-US" altLang="zh-CN" dirty="0"/>
                  <a:t>Let </a:t>
                </a:r>
                <a14:m>
                  <m:oMath xmlns:m="http://schemas.openxmlformats.org/officeDocument/2006/math">
                    <m:r>
                      <a:rPr lang="en-US" altLang="zh-CN" b="0" i="1" smtClean="0">
                        <a:latin typeface="Cambria Math" panose="02040503050406030204" pitchFamily="18" charset="0"/>
                      </a:rPr>
                      <m:t>𝐾</m:t>
                    </m:r>
                  </m:oMath>
                </a14:m>
                <a:r>
                  <a:rPr lang="zh-CN" altLang="en-US" dirty="0"/>
                  <a:t> </a:t>
                </a:r>
                <a:r>
                  <a:rPr lang="en-US" altLang="zh-CN" dirty="0"/>
                  <a:t>be a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oMath>
                </a14:m>
                <a:r>
                  <a:rPr lang="zh-CN" altLang="en-US" dirty="0"/>
                  <a:t> </a:t>
                </a:r>
                <a:r>
                  <a:rPr lang="en-US" altLang="zh-CN" dirty="0"/>
                  <a:t>vector consists of coefficients of </a:t>
                </a:r>
                <a14:m>
                  <m:oMath xmlns:m="http://schemas.openxmlformats.org/officeDocument/2006/math">
                    <m:r>
                      <a:rPr lang="en-US" altLang="zh-CN" b="0" i="1" smtClean="0">
                        <a:latin typeface="Cambria Math" panose="02040503050406030204" pitchFamily="18" charset="0"/>
                      </a:rPr>
                      <m:t>𝑘</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m:t>
                        </m:r>
                      </m:e>
                    </m:d>
                  </m:oMath>
                </a14:m>
                <a:endParaRPr lang="en-US" altLang="zh-CN" dirty="0"/>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,0,…0)</m:t>
                      </m:r>
                    </m:oMath>
                  </m:oMathPara>
                </a14:m>
                <a:endParaRPr lang="en-US" altLang="zh-CN" dirty="0"/>
              </a:p>
              <a:p>
                <a:pPr lvl="1"/>
                <a:r>
                  <a:rPr lang="en-US" altLang="zh-CN" dirty="0"/>
                  <a:t>Let </a:t>
                </a:r>
                <a14:m>
                  <m:oMath xmlns:m="http://schemas.openxmlformats.org/officeDocument/2006/math">
                    <m:r>
                      <a:rPr lang="en-US" altLang="zh-CN" b="0" i="1" smtClean="0">
                        <a:latin typeface="Cambria Math" panose="02040503050406030204" pitchFamily="18" charset="0"/>
                      </a:rPr>
                      <m:t>𝐵</m:t>
                    </m:r>
                  </m:oMath>
                </a14:m>
                <a:r>
                  <a:rPr lang="zh-CN" altLang="en-US" dirty="0"/>
                  <a:t> </a:t>
                </a:r>
                <a:r>
                  <a:rPr lang="en-US" altLang="zh-CN" dirty="0"/>
                  <a:t>be an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 </a:t>
                </a:r>
                <a:r>
                  <a:rPr lang="en-US" altLang="zh-CN" dirty="0"/>
                  <a:t>Vandermonde matrix, 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𝑖</m:t>
                        </m:r>
                      </m:sup>
                    </m:sSubSup>
                  </m:oMath>
                </a14:m>
                <a:r>
                  <a:rPr lang="en-US" altLang="zh-CN" dirty="0"/>
                  <a:t>, </a:t>
                </a:r>
                <a:endParaRPr lang="en-US" altLang="zh-CN" b="0" i="1" dirty="0">
                  <a:latin typeface="Cambria Math" panose="02040503050406030204" pitchFamily="18" charset="0"/>
                </a:endParaRPr>
              </a:p>
              <a:p>
                <a:pPr marL="457200" lvl="1" indent="0">
                  <a:buNone/>
                </a:pPr>
                <a:r>
                  <a:rPr lang="en-US" altLang="zh-CN" b="0" dirty="0"/>
                  <a:t>   </a:t>
                </a:r>
                <a14:m>
                  <m:oMath xmlns:m="http://schemas.openxmlformats.org/officeDocument/2006/math">
                    <m:r>
                      <a:rPr lang="en-US" altLang="zh-CN" b="0" i="1" smtClean="0">
                        <a:latin typeface="Cambria Math" panose="02040503050406030204" pitchFamily="18" charset="0"/>
                      </a:rPr>
                      <m:t>𝑃</m:t>
                    </m:r>
                  </m:oMath>
                </a14:m>
                <a:r>
                  <a:rPr lang="en-US" altLang="zh-CN" dirty="0"/>
                  <a:t> be a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en-US" altLang="zh-CN" dirty="0"/>
                  <a:t> linear projection that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,0,…,0</m:t>
                        </m:r>
                      </m:e>
                    </m:d>
                  </m:oMath>
                </a14:m>
                <a:endParaRPr lang="en-US" altLang="zh-CN" dirty="0"/>
              </a:p>
              <a:p>
                <a:pPr marL="457200" lvl="1" indent="0">
                  <a:lnSpc>
                    <a:spcPct val="110000"/>
                  </a:lnSpc>
                  <a:spcBef>
                    <a:spcPts val="600"/>
                  </a:spcBef>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r>
                            <m:rPr>
                              <m:brk m:alnAt="1"/>
                            </m:rPr>
                            <a:rPr lang="en-US" altLang="zh-CN" sz="2000" b="0" i="1" smtClean="0">
                              <a:latin typeface="Cambria Math" panose="02040503050406030204" pitchFamily="18" charset="0"/>
                            </a:rPr>
                            <m:t> </m:t>
                          </m:r>
                          <m:m>
                            <m:mPr>
                              <m:mcs>
                                <m:mc>
                                  <m:mcPr>
                                    <m:count m:val="1"/>
                                    <m:mcJc m:val="center"/>
                                  </m:mcPr>
                                </m:mc>
                              </m:mcs>
                              <m:ctrlPr>
                                <a:rPr lang="en-US" altLang="zh-CN" sz="2000" b="0" i="1" smtClean="0">
                                  <a:latin typeface="Cambria Math" panose="02040503050406030204" pitchFamily="18" charset="0"/>
                                </a:rPr>
                              </m:ctrlPr>
                            </m:mPr>
                            <m:mr>
                              <m:e>
                                <m:m>
                                  <m:mPr>
                                    <m:mcs>
                                      <m:mc>
                                        <m:mcPr>
                                          <m:count m:val="1"/>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1</m:t>
                                      </m:r>
                                    </m:e>
                                  </m:mr>
                                  <m:m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𝛼</m:t>
                                          </m:r>
                                        </m:e>
                                        <m:sub>
                                          <m:r>
                                            <a:rPr lang="en-US" altLang="zh-CN" sz="2000" b="0" i="1" smtClean="0">
                                              <a:latin typeface="Cambria Math" panose="02040503050406030204" pitchFamily="18" charset="0"/>
                                            </a:rPr>
                                            <m:t>1</m:t>
                                          </m:r>
                                        </m:sub>
                                      </m:sSub>
                                    </m:e>
                                  </m:mr>
                                  <m:mr>
                                    <m:e>
                                      <m:sSubSup>
                                        <m:sSubSupPr>
                                          <m:ctrlPr>
                                            <a:rPr lang="en-US" altLang="zh-CN" sz="2000" b="0" i="1" smtClean="0">
                                              <a:latin typeface="Cambria Math" panose="02040503050406030204" pitchFamily="18" charset="0"/>
                                            </a:rPr>
                                          </m:ctrlPr>
                                        </m:sSubSupPr>
                                        <m:e>
                                          <m:r>
                                            <m:rPr>
                                              <m:brk m:alnAt="7"/>
                                            </m:rPr>
                                            <a:rPr lang="en-US" altLang="zh-CN" sz="2000" b="0" i="1" smtClean="0">
                                              <a:latin typeface="Cambria Math" panose="02040503050406030204" pitchFamily="18" charset="0"/>
                                            </a:rPr>
                                            <m:t>𝛼</m:t>
                                          </m:r>
                                        </m:e>
                                        <m:sub>
                                          <m:r>
                                            <a:rPr lang="en-US" altLang="zh-CN" sz="2000" b="0" i="1" smtClean="0">
                                              <a:latin typeface="Cambria Math" panose="02040503050406030204" pitchFamily="18" charset="0"/>
                                            </a:rPr>
                                            <m:t>1</m:t>
                                          </m:r>
                                        </m:sub>
                                        <m:sup>
                                          <m:r>
                                            <m:rPr>
                                              <m:brk m:alnAt="7"/>
                                            </m:rPr>
                                            <a:rPr lang="en-US" altLang="zh-CN" sz="2000" b="0" i="1" smtClean="0">
                                              <a:latin typeface="Cambria Math" panose="02040503050406030204" pitchFamily="18" charset="0"/>
                                            </a:rPr>
                                            <m:t>2</m:t>
                                          </m:r>
                                        </m:sup>
                                      </m:sSubSup>
                                      <m:r>
                                        <a:rPr lang="en-US" altLang="zh-CN" sz="2000" b="0" i="1" smtClean="0">
                                          <a:latin typeface="Cambria Math" panose="02040503050406030204" pitchFamily="18" charset="0"/>
                                        </a:rPr>
                                        <m:t> </m:t>
                                      </m:r>
                                    </m:e>
                                  </m:mr>
                                </m:m>
                              </m:e>
                            </m:mr>
                            <m:mr>
                              <m:e>
                                <m:r>
                                  <a:rPr lang="en-US" altLang="zh-CN" sz="2000" b="0" i="1" smtClean="0">
                                    <a:latin typeface="Cambria Math" panose="02040503050406030204" pitchFamily="18" charset="0"/>
                                  </a:rPr>
                                  <m:t>⋮</m:t>
                                </m:r>
                              </m:e>
                            </m:mr>
                            <m:mr>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𝛼</m:t>
                                    </m:r>
                                  </m:e>
                                  <m:sub>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p>
                                </m:sSubSup>
                              </m:e>
                            </m:mr>
                          </m:m>
                          <m:r>
                            <a:rPr lang="en-US" altLang="zh-CN" sz="2000" b="0" i="1" smtClean="0">
                              <a:latin typeface="Cambria Math" panose="02040503050406030204" pitchFamily="18" charset="0"/>
                            </a:rPr>
                            <m:t>  </m:t>
                          </m:r>
                          <m:m>
                            <m:mPr>
                              <m:mcs>
                                <m:mc>
                                  <m:mcPr>
                                    <m:count m:val="1"/>
                                    <m:mcJc m:val="center"/>
                                  </m:mcPr>
                                </m:mc>
                              </m:mcs>
                              <m:ctrlPr>
                                <a:rPr lang="en-US" altLang="zh-CN" sz="2000" b="0" i="1" smtClean="0">
                                  <a:latin typeface="Cambria Math" panose="02040503050406030204" pitchFamily="18" charset="0"/>
                                </a:rPr>
                              </m:ctrlPr>
                            </m:mPr>
                            <m:mr>
                              <m:e>
                                <m:m>
                                  <m:mPr>
                                    <m:mcs>
                                      <m:mc>
                                        <m:mcPr>
                                          <m:count m:val="1"/>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1</m:t>
                                      </m:r>
                                    </m:e>
                                  </m:mr>
                                  <m:mr>
                                    <m:e>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𝛼</m:t>
                                          </m:r>
                                        </m:e>
                                        <m:sub>
                                          <m:r>
                                            <a:rPr lang="en-US" altLang="zh-CN" sz="2000" b="0" i="1" smtClean="0">
                                              <a:latin typeface="Cambria Math" panose="02040503050406030204" pitchFamily="18" charset="0"/>
                                            </a:rPr>
                                            <m:t>2</m:t>
                                          </m:r>
                                        </m:sub>
                                      </m:sSub>
                                    </m:e>
                                  </m:mr>
                                  <m:mr>
                                    <m:e>
                                      <m:sSubSup>
                                        <m:sSubSupPr>
                                          <m:ctrlPr>
                                            <a:rPr lang="en-US" altLang="zh-CN" sz="2000" b="0" i="1" smtClean="0">
                                              <a:latin typeface="Cambria Math" panose="02040503050406030204" pitchFamily="18" charset="0"/>
                                            </a:rPr>
                                          </m:ctrlPr>
                                        </m:sSubSupPr>
                                        <m:e>
                                          <m:r>
                                            <m:rPr>
                                              <m:brk m:alnAt="7"/>
                                            </m:rPr>
                                            <a:rPr lang="en-US" altLang="zh-CN" sz="2000" i="1">
                                              <a:latin typeface="Cambria Math" panose="02040503050406030204" pitchFamily="18" charset="0"/>
                                            </a:rPr>
                                            <m:t>𝛼</m:t>
                                          </m:r>
                                        </m:e>
                                        <m:sub>
                                          <m:r>
                                            <a:rPr lang="en-US" altLang="zh-CN" sz="2000" b="0" i="1" smtClean="0">
                                              <a:latin typeface="Cambria Math" panose="02040503050406030204" pitchFamily="18" charset="0"/>
                                            </a:rPr>
                                            <m:t>2</m:t>
                                          </m:r>
                                        </m:sub>
                                        <m:sup>
                                          <m:r>
                                            <m:rPr>
                                              <m:brk m:alnAt="7"/>
                                            </m:rPr>
                                            <a:rPr lang="en-US" altLang="zh-CN" sz="2000" i="1">
                                              <a:latin typeface="Cambria Math" panose="02040503050406030204" pitchFamily="18" charset="0"/>
                                            </a:rPr>
                                            <m:t>2</m:t>
                                          </m:r>
                                        </m:sup>
                                      </m:sSubSup>
                                    </m:e>
                                  </m:mr>
                                </m:m>
                              </m:e>
                            </m:mr>
                            <m:mr>
                              <m:e>
                                <m:r>
                                  <a:rPr lang="en-US" altLang="zh-CN" sz="2000" b="0" i="1" smtClean="0">
                                    <a:latin typeface="Cambria Math" panose="02040503050406030204" pitchFamily="18" charset="0"/>
                                  </a:rPr>
                                  <m:t>⋮</m:t>
                                </m:r>
                              </m:e>
                            </m:mr>
                            <m:mr>
                              <m:e>
                                <m:sSubSup>
                                  <m:sSubSupPr>
                                    <m:ctrlPr>
                                      <a:rPr lang="en-US" altLang="zh-CN" sz="2000" b="0" i="1" smtClean="0">
                                        <a:latin typeface="Cambria Math" panose="02040503050406030204" pitchFamily="18" charset="0"/>
                                      </a:rPr>
                                    </m:ctrlPr>
                                  </m:sSubSupPr>
                                  <m:e>
                                    <m:r>
                                      <a:rPr lang="en-US" altLang="zh-CN" sz="2000" i="1">
                                        <a:latin typeface="Cambria Math" panose="02040503050406030204" pitchFamily="18" charset="0"/>
                                      </a:rPr>
                                      <m:t>𝛼</m:t>
                                    </m:r>
                                  </m:e>
                                  <m:sub>
                                    <m:r>
                                      <a:rPr lang="en-US" altLang="zh-CN" sz="2000" b="0" i="1" smtClean="0">
                                        <a:latin typeface="Cambria Math" panose="02040503050406030204" pitchFamily="18" charset="0"/>
                                      </a:rPr>
                                      <m:t>2</m:t>
                                    </m:r>
                                  </m:sub>
                                  <m:sup>
                                    <m:r>
                                      <a:rPr lang="en-US" altLang="zh-CN" sz="2000" i="1">
                                        <a:latin typeface="Cambria Math" panose="02040503050406030204" pitchFamily="18" charset="0"/>
                                      </a:rPr>
                                      <m:t>𝑛</m:t>
                                    </m:r>
                                    <m:r>
                                      <a:rPr lang="en-US" altLang="zh-CN" sz="2000" i="1">
                                        <a:latin typeface="Cambria Math" panose="02040503050406030204" pitchFamily="18" charset="0"/>
                                      </a:rPr>
                                      <m:t>−1</m:t>
                                    </m:r>
                                  </m:sup>
                                </m:sSubSup>
                              </m:e>
                            </m:mr>
                          </m:m>
                          <m:r>
                            <a:rPr lang="en-US" altLang="zh-CN" sz="2000" b="0" i="1" smtClean="0">
                              <a:latin typeface="Cambria Math" panose="02040503050406030204" pitchFamily="18" charset="0"/>
                            </a:rPr>
                            <m:t>  </m:t>
                          </m:r>
                          <m:m>
                            <m:mPr>
                              <m:mcs>
                                <m:mc>
                                  <m:mcPr>
                                    <m:count m:val="1"/>
                                    <m:mcJc m:val="center"/>
                                  </m:mcPr>
                                </m:mc>
                              </m:mcs>
                              <m:ctrlPr>
                                <a:rPr lang="en-US" altLang="zh-CN" sz="2000" b="0" i="1" smtClean="0">
                                  <a:latin typeface="Cambria Math" panose="02040503050406030204" pitchFamily="18" charset="0"/>
                                </a:rPr>
                              </m:ctrlPr>
                            </m:mPr>
                            <m:mr>
                              <m:e>
                                <m:m>
                                  <m:mPr>
                                    <m:mcs>
                                      <m:mc>
                                        <m:mcPr>
                                          <m:count m:val="1"/>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1</m:t>
                                      </m:r>
                                    </m:e>
                                  </m:mr>
                                  <m:mr>
                                    <m:e>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𝛼</m:t>
                                          </m:r>
                                        </m:e>
                                        <m:sub>
                                          <m:r>
                                            <a:rPr lang="en-US" altLang="zh-CN" sz="2000" b="0" i="1" smtClean="0">
                                              <a:latin typeface="Cambria Math" panose="02040503050406030204" pitchFamily="18" charset="0"/>
                                            </a:rPr>
                                            <m:t>3</m:t>
                                          </m:r>
                                        </m:sub>
                                      </m:sSub>
                                    </m:e>
                                  </m:mr>
                                  <m:mr>
                                    <m:e>
                                      <m:sSubSup>
                                        <m:sSubSupPr>
                                          <m:ctrlPr>
                                            <a:rPr lang="en-US" altLang="zh-CN" sz="2000" b="0" i="1" smtClean="0">
                                              <a:latin typeface="Cambria Math" panose="02040503050406030204" pitchFamily="18" charset="0"/>
                                            </a:rPr>
                                          </m:ctrlPr>
                                        </m:sSubSupPr>
                                        <m:e>
                                          <m:r>
                                            <m:rPr>
                                              <m:brk m:alnAt="7"/>
                                            </m:rPr>
                                            <a:rPr lang="en-US" altLang="zh-CN" sz="2000" i="1">
                                              <a:latin typeface="Cambria Math" panose="02040503050406030204" pitchFamily="18" charset="0"/>
                                            </a:rPr>
                                            <m:t>𝛼</m:t>
                                          </m:r>
                                        </m:e>
                                        <m:sub>
                                          <m:r>
                                            <a:rPr lang="en-US" altLang="zh-CN" sz="2000" b="0" i="1" smtClean="0">
                                              <a:latin typeface="Cambria Math" panose="02040503050406030204" pitchFamily="18" charset="0"/>
                                            </a:rPr>
                                            <m:t>3</m:t>
                                          </m:r>
                                        </m:sub>
                                        <m:sup>
                                          <m:r>
                                            <m:rPr>
                                              <m:brk m:alnAt="7"/>
                                            </m:rPr>
                                            <a:rPr lang="en-US" altLang="zh-CN" sz="2000" i="1">
                                              <a:latin typeface="Cambria Math" panose="02040503050406030204" pitchFamily="18" charset="0"/>
                                            </a:rPr>
                                            <m:t>2</m:t>
                                          </m:r>
                                        </m:sup>
                                      </m:sSubSup>
                                    </m:e>
                                  </m:mr>
                                </m:m>
                              </m:e>
                            </m:mr>
                            <m:mr>
                              <m:e>
                                <m:r>
                                  <a:rPr lang="en-US" altLang="zh-CN" sz="2000" b="0" i="1" smtClean="0">
                                    <a:latin typeface="Cambria Math" panose="02040503050406030204" pitchFamily="18" charset="0"/>
                                  </a:rPr>
                                  <m:t>⋮</m:t>
                                </m:r>
                              </m:e>
                            </m:mr>
                            <m:mr>
                              <m:e>
                                <m:sSubSup>
                                  <m:sSubSupPr>
                                    <m:ctrlPr>
                                      <a:rPr lang="en-US" altLang="zh-CN" sz="2000" b="0" i="1" smtClean="0">
                                        <a:latin typeface="Cambria Math" panose="02040503050406030204" pitchFamily="18" charset="0"/>
                                      </a:rPr>
                                    </m:ctrlPr>
                                  </m:sSubSupPr>
                                  <m:e>
                                    <m:r>
                                      <a:rPr lang="en-US" altLang="zh-CN" sz="2000" i="1">
                                        <a:latin typeface="Cambria Math" panose="02040503050406030204" pitchFamily="18" charset="0"/>
                                      </a:rPr>
                                      <m:t>𝛼</m:t>
                                    </m:r>
                                  </m:e>
                                  <m:sub>
                                    <m:r>
                                      <a:rPr lang="en-US" altLang="zh-CN" sz="2000" b="0" i="1" smtClean="0">
                                        <a:latin typeface="Cambria Math" panose="02040503050406030204" pitchFamily="18" charset="0"/>
                                      </a:rPr>
                                      <m:t>3</m:t>
                                    </m:r>
                                  </m:sub>
                                  <m:sup>
                                    <m:r>
                                      <a:rPr lang="en-US" altLang="zh-CN" sz="2000" i="1">
                                        <a:latin typeface="Cambria Math" panose="02040503050406030204" pitchFamily="18" charset="0"/>
                                      </a:rPr>
                                      <m:t>𝑛</m:t>
                                    </m:r>
                                    <m:r>
                                      <a:rPr lang="en-US" altLang="zh-CN" sz="2000" i="1">
                                        <a:latin typeface="Cambria Math" panose="02040503050406030204" pitchFamily="18" charset="0"/>
                                      </a:rPr>
                                      <m:t>−1</m:t>
                                    </m:r>
                                  </m:sup>
                                </m:sSubSup>
                              </m:e>
                            </m:mr>
                          </m:m>
                          <m:r>
                            <a:rPr lang="en-US" altLang="zh-CN" sz="2000" b="0" i="1" smtClean="0">
                              <a:latin typeface="Cambria Math" panose="02040503050406030204" pitchFamily="18" charset="0"/>
                            </a:rPr>
                            <m:t>  </m:t>
                          </m:r>
                          <m:m>
                            <m:mPr>
                              <m:mcs>
                                <m:mc>
                                  <m:mcPr>
                                    <m:count m:val="1"/>
                                    <m:mcJc m:val="center"/>
                                  </m:mcPr>
                                </m:mc>
                              </m:mcs>
                              <m:ctrlPr>
                                <a:rPr lang="en-US" altLang="zh-CN" sz="2000" b="0" i="1" smtClean="0">
                                  <a:latin typeface="Cambria Math" panose="02040503050406030204" pitchFamily="18" charset="0"/>
                                </a:rPr>
                              </m:ctrlPr>
                            </m:mPr>
                            <m:mr>
                              <m:e>
                                <m:m>
                                  <m:mPr>
                                    <m:mcs>
                                      <m:mc>
                                        <m:mcPr>
                                          <m:count m:val="1"/>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m:t>
                                      </m:r>
                                    </m:e>
                                  </m:mr>
                                </m:m>
                              </m:e>
                            </m:mr>
                            <m:mr>
                              <m:e>
                                <m: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m:t>
                                </m:r>
                              </m:e>
                            </m:mr>
                          </m:m>
                          <m:r>
                            <a:rPr lang="en-US" altLang="zh-CN" sz="2000" b="0" i="1" smtClean="0">
                              <a:latin typeface="Cambria Math" panose="02040503050406030204" pitchFamily="18" charset="0"/>
                            </a:rPr>
                            <m:t>  </m:t>
                          </m:r>
                          <m:m>
                            <m:mPr>
                              <m:mcs>
                                <m:mc>
                                  <m:mcPr>
                                    <m:count m:val="1"/>
                                    <m:mcJc m:val="center"/>
                                  </m:mcPr>
                                </m:mc>
                              </m:mcs>
                              <m:ctrlPr>
                                <a:rPr lang="en-US" altLang="zh-CN" sz="2000" b="0" i="1" smtClean="0">
                                  <a:latin typeface="Cambria Math" panose="02040503050406030204" pitchFamily="18" charset="0"/>
                                </a:rPr>
                              </m:ctrlPr>
                            </m:mPr>
                            <m:mr>
                              <m:e>
                                <m:m>
                                  <m:mPr>
                                    <m:mcs>
                                      <m:mc>
                                        <m:mcPr>
                                          <m:count m:val="1"/>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1</m:t>
                                      </m:r>
                                    </m:e>
                                  </m:mr>
                                  <m:mr>
                                    <m:e>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𝛼</m:t>
                                          </m:r>
                                        </m:e>
                                        <m:sub>
                                          <m:r>
                                            <a:rPr lang="en-US" altLang="zh-CN" sz="2000" b="0" i="1" smtClean="0">
                                              <a:latin typeface="Cambria Math" panose="02040503050406030204" pitchFamily="18" charset="0"/>
                                            </a:rPr>
                                            <m:t>𝑛</m:t>
                                          </m:r>
                                        </m:sub>
                                      </m:sSub>
                                    </m:e>
                                  </m:mr>
                                  <m:mr>
                                    <m:e>
                                      <m:sSubSup>
                                        <m:sSubSupPr>
                                          <m:ctrlPr>
                                            <a:rPr lang="en-US" altLang="zh-CN" sz="2000" b="0" i="1" smtClean="0">
                                              <a:latin typeface="Cambria Math" panose="02040503050406030204" pitchFamily="18" charset="0"/>
                                            </a:rPr>
                                          </m:ctrlPr>
                                        </m:sSubSupPr>
                                        <m:e>
                                          <m:r>
                                            <m:rPr>
                                              <m:brk m:alnAt="7"/>
                                            </m:rPr>
                                            <a:rPr lang="en-US" altLang="zh-CN" sz="2000" i="1">
                                              <a:latin typeface="Cambria Math" panose="02040503050406030204" pitchFamily="18" charset="0"/>
                                            </a:rPr>
                                            <m:t>𝛼</m:t>
                                          </m:r>
                                        </m:e>
                                        <m:sub>
                                          <m:r>
                                            <a:rPr lang="en-US" altLang="zh-CN" sz="2000" b="0" i="1" smtClean="0">
                                              <a:latin typeface="Cambria Math" panose="02040503050406030204" pitchFamily="18" charset="0"/>
                                            </a:rPr>
                                            <m:t>𝑛</m:t>
                                          </m:r>
                                        </m:sub>
                                        <m:sup>
                                          <m:r>
                                            <m:rPr>
                                              <m:brk m:alnAt="7"/>
                                            </m:rPr>
                                            <a:rPr lang="en-US" altLang="zh-CN" sz="2000" i="1">
                                              <a:latin typeface="Cambria Math" panose="02040503050406030204" pitchFamily="18" charset="0"/>
                                            </a:rPr>
                                            <m:t>2</m:t>
                                          </m:r>
                                        </m:sup>
                                      </m:sSubSup>
                                    </m:e>
                                  </m:mr>
                                </m:m>
                              </m:e>
                            </m:mr>
                            <m:mr>
                              <m:e>
                                <m:r>
                                  <a:rPr lang="en-US" altLang="zh-CN" sz="2000" b="0" i="1" smtClean="0">
                                    <a:latin typeface="Cambria Math" panose="02040503050406030204" pitchFamily="18" charset="0"/>
                                  </a:rPr>
                                  <m:t>⋮</m:t>
                                </m:r>
                              </m:e>
                            </m:mr>
                            <m:mr>
                              <m:e>
                                <m:sSubSup>
                                  <m:sSubSupPr>
                                    <m:ctrlPr>
                                      <a:rPr lang="en-US" altLang="zh-CN" sz="2000" b="0" i="1" smtClean="0">
                                        <a:latin typeface="Cambria Math" panose="02040503050406030204" pitchFamily="18" charset="0"/>
                                      </a:rPr>
                                    </m:ctrlPr>
                                  </m:sSubSupPr>
                                  <m:e>
                                    <m:r>
                                      <a:rPr lang="en-US" altLang="zh-CN" sz="2000" i="1">
                                        <a:latin typeface="Cambria Math" panose="02040503050406030204" pitchFamily="18" charset="0"/>
                                      </a:rPr>
                                      <m:t>𝛼</m:t>
                                    </m:r>
                                  </m:e>
                                  <m:sub>
                                    <m:r>
                                      <a:rPr lang="en-US" altLang="zh-CN" sz="2000" b="0" i="1" smtClean="0">
                                        <a:latin typeface="Cambria Math" panose="02040503050406030204" pitchFamily="18" charset="0"/>
                                      </a:rPr>
                                      <m:t>𝑛</m:t>
                                    </m:r>
                                  </m:sub>
                                  <m:sup>
                                    <m:r>
                                      <a:rPr lang="en-US" altLang="zh-CN" sz="2000" i="1">
                                        <a:latin typeface="Cambria Math" panose="02040503050406030204" pitchFamily="18" charset="0"/>
                                      </a:rPr>
                                      <m:t>𝑛</m:t>
                                    </m:r>
                                    <m:r>
                                      <a:rPr lang="en-US" altLang="zh-CN" sz="2000" i="1">
                                        <a:latin typeface="Cambria Math" panose="02040503050406030204" pitchFamily="18" charset="0"/>
                                      </a:rPr>
                                      <m:t>−1</m:t>
                                    </m:r>
                                  </m:sup>
                                </m:sSubSup>
                              </m:e>
                            </m:mr>
                          </m:m>
                          <m:r>
                            <a:rPr lang="en-US" altLang="zh-CN" sz="2000" b="0" i="1" smtClean="0">
                              <a:latin typeface="Cambria Math" panose="02040503050406030204" pitchFamily="18" charset="0"/>
                            </a:rPr>
                            <m:t> </m:t>
                          </m:r>
                        </m:e>
                      </m:d>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m>
                            <m:mPr>
                              <m:mcs>
                                <m:mc>
                                  <m:mcPr>
                                    <m:count m:val="2"/>
                                    <m:mcJc m:val="center"/>
                                  </m:mcPr>
                                </m:mc>
                              </m:mcs>
                              <m:ctrlPr>
                                <a:rPr lang="en-US" altLang="zh-CN" sz="2000" b="0" i="1" smtClean="0">
                                  <a:latin typeface="Cambria Math" panose="02040503050406030204" pitchFamily="18" charset="0"/>
                                </a:rPr>
                              </m:ctrlPr>
                            </m:mPr>
                            <m:mr>
                              <m:e>
                                <m:m>
                                  <m:mPr>
                                    <m:mcs>
                                      <m:mc>
                                        <m:mcPr>
                                          <m:count m:val="3"/>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 </m:t>
                                      </m:r>
                                    </m:e>
                                    <m:e>
                                      <m:r>
                                        <a:rPr lang="en-US" altLang="zh-CN" sz="2000" b="0" i="1" smtClean="0">
                                          <a:latin typeface="Cambria Math" panose="02040503050406030204" pitchFamily="18" charset="0"/>
                                        </a:rPr>
                                        <m:t> </m:t>
                                      </m:r>
                                    </m:e>
                                  </m:mr>
                                  <m:mr>
                                    <m:e>
                                      <m:r>
                                        <a:rPr lang="en-US" altLang="zh-CN" sz="2000" b="0" i="1" smtClean="0">
                                          <a:latin typeface="Cambria Math" panose="02040503050406030204" pitchFamily="18" charset="0"/>
                                        </a:rPr>
                                        <m:t> </m:t>
                                      </m:r>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 </m:t>
                                      </m:r>
                                    </m:e>
                                  </m:mr>
                                  <m:mr>
                                    <m:e>
                                      <m:r>
                                        <a:rPr lang="en-US" altLang="zh-CN" sz="2000" b="0" i="1" smtClean="0">
                                          <a:latin typeface="Cambria Math" panose="02040503050406030204" pitchFamily="18" charset="0"/>
                                        </a:rPr>
                                        <m:t> </m:t>
                                      </m:r>
                                    </m:e>
                                    <m:e>
                                      <m:r>
                                        <a:rPr lang="en-US" altLang="zh-CN" sz="2000" b="0" i="1" smtClean="0">
                                          <a:latin typeface="Cambria Math" panose="02040503050406030204" pitchFamily="18" charset="0"/>
                                        </a:rPr>
                                        <m:t> </m:t>
                                      </m:r>
                                    </m:e>
                                    <m:e>
                                      <m:r>
                                        <a:rPr lang="en-US" altLang="zh-CN" sz="2000" b="0" i="1" smtClean="0">
                                          <a:latin typeface="Cambria Math" panose="02040503050406030204" pitchFamily="18" charset="0"/>
                                        </a:rPr>
                                        <m:t>1</m:t>
                                      </m:r>
                                    </m:e>
                                  </m:mr>
                                </m:m>
                              </m:e>
                              <m:e>
                                <m:r>
                                  <a:rPr lang="en-US" altLang="zh-CN" sz="2000" b="0" i="1" smtClean="0">
                                    <a:latin typeface="Cambria Math" panose="02040503050406030204" pitchFamily="18" charset="0"/>
                                  </a:rPr>
                                  <m:t> </m:t>
                                </m:r>
                              </m:e>
                            </m:mr>
                            <m:mr>
                              <m:e>
                                <m:r>
                                  <a:rPr lang="en-US" altLang="zh-CN" sz="2000" b="0" i="1" smtClean="0">
                                    <a:latin typeface="Cambria Math" panose="02040503050406030204" pitchFamily="18" charset="0"/>
                                  </a:rPr>
                                  <m:t> </m:t>
                                </m:r>
                              </m:e>
                              <m:e>
                                <m:m>
                                  <m:mPr>
                                    <m:mcs>
                                      <m:mc>
                                        <m:mcPr>
                                          <m:count m:val="3"/>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 </m:t>
                                      </m:r>
                                    </m:e>
                                    <m:e>
                                      <m:r>
                                        <a:rPr lang="en-US" altLang="zh-CN" sz="2000" b="0" i="1" smtClean="0">
                                          <a:latin typeface="Cambria Math" panose="02040503050406030204" pitchFamily="18" charset="0"/>
                                        </a:rPr>
                                        <m:t> </m:t>
                                      </m:r>
                                    </m:e>
                                  </m:mr>
                                  <m:mr>
                                    <m:e>
                                      <m:r>
                                        <a:rPr lang="en-US" altLang="zh-CN" sz="2000" b="0" i="1" smtClean="0">
                                          <a:latin typeface="Cambria Math" panose="02040503050406030204" pitchFamily="18" charset="0"/>
                                        </a:rPr>
                                        <m:t> </m:t>
                                      </m:r>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 </m:t>
                                      </m:r>
                                    </m:e>
                                  </m:mr>
                                  <m:mr>
                                    <m:e>
                                      <m:r>
                                        <a:rPr lang="en-US" altLang="zh-CN" sz="2000" b="0" i="1" smtClean="0">
                                          <a:latin typeface="Cambria Math" panose="02040503050406030204" pitchFamily="18" charset="0"/>
                                        </a:rPr>
                                        <m:t> </m:t>
                                      </m:r>
                                    </m:e>
                                    <m:e>
                                      <m:r>
                                        <a:rPr lang="en-US" altLang="zh-CN" sz="2000" b="0" i="1" smtClean="0">
                                          <a:latin typeface="Cambria Math" panose="02040503050406030204" pitchFamily="18" charset="0"/>
                                        </a:rPr>
                                        <m:t> </m:t>
                                      </m:r>
                                    </m:e>
                                    <m:e>
                                      <m:r>
                                        <a:rPr lang="en-US" altLang="zh-CN" sz="2000" b="0" i="1" smtClean="0">
                                          <a:latin typeface="Cambria Math" panose="02040503050406030204" pitchFamily="18" charset="0"/>
                                        </a:rPr>
                                        <m:t>0</m:t>
                                      </m:r>
                                    </m:e>
                                  </m:mr>
                                </m:m>
                              </m:e>
                            </m:mr>
                          </m:m>
                        </m:e>
                      </m:d>
                    </m:oMath>
                  </m:oMathPara>
                </a14:m>
                <a:endParaRPr lang="en-US" altLang="zh-CN" b="0" dirty="0"/>
              </a:p>
            </p:txBody>
          </p:sp>
        </mc:Choice>
        <mc:Fallback xmlns="">
          <p:sp>
            <p:nvSpPr>
              <p:cNvPr id="3" name="内容占位符 2">
                <a:extLst>
                  <a:ext uri="{FF2B5EF4-FFF2-40B4-BE49-F238E27FC236}">
                    <a16:creationId xmlns:a16="http://schemas.microsoft.com/office/drawing/2014/main" id="{0B442A31-304F-6887-27D4-FDD2B9C2A258}"/>
                  </a:ext>
                </a:extLst>
              </p:cNvPr>
              <p:cNvSpPr>
                <a:spLocks noGrp="1" noRot="1" noChangeAspect="1" noMove="1" noResize="1" noEditPoints="1" noAdjustHandles="1" noChangeArrowheads="1" noChangeShapeType="1" noTextEdit="1"/>
              </p:cNvSpPr>
              <p:nvPr>
                <p:ph idx="1"/>
              </p:nvPr>
            </p:nvSpPr>
            <p:spPr>
              <a:xfrm>
                <a:off x="838200" y="1825624"/>
                <a:ext cx="10515600" cy="4851401"/>
              </a:xfrm>
              <a:blipFill>
                <a:blip r:embed="rId3"/>
                <a:stretch>
                  <a:fillRect l="-1086" t="-20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53027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9A3F8-8B8B-00C4-0B9A-B2DCADA76F9C}"/>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442A31-304F-6887-27D4-FDD2B9C2A258}"/>
                  </a:ext>
                </a:extLst>
              </p:cNvPr>
              <p:cNvSpPr>
                <a:spLocks noGrp="1"/>
              </p:cNvSpPr>
              <p:nvPr>
                <p:ph idx="1"/>
              </p:nvPr>
            </p:nvSpPr>
            <p:spPr/>
            <p:txBody>
              <a:bodyPr/>
              <a:lstStyle/>
              <a:p>
                <a:r>
                  <a:rPr lang="en-US" altLang="zh-CN" dirty="0"/>
                  <a:t>Solution: degree reduction</a:t>
                </a:r>
              </a:p>
              <a:p>
                <a:pPr lvl="1"/>
                <a:r>
                  <a:rPr lang="en-US" altLang="zh-CN" dirty="0"/>
                  <a:t>Now we have:</a:t>
                </a:r>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𝐻𝐵</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m:oMathPara>
                </a14:m>
                <a:endParaRPr lang="en-US" altLang="zh-CN" b="0" dirty="0"/>
              </a:p>
              <a:p>
                <a:pPr marL="457200" lvl="1"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0</m:t>
                          </m:r>
                          <m:r>
                            <a:rPr lang="en-US" altLang="zh-CN" i="1">
                              <a:latin typeface="Cambria Math" panose="02040503050406030204" pitchFamily="18" charset="0"/>
                            </a:rPr>
                            <m:t>·</m:t>
                          </m:r>
                          <m:r>
                            <a:rPr lang="en-US" altLang="zh-CN"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0</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m:rPr>
                              <m:brk m:alnAt="1"/>
                            </m:rPr>
                            <a:rPr lang="en-US" altLang="zh-CN" i="1">
                              <a:latin typeface="Cambria Math" panose="02040503050406030204" pitchFamily="18" charset="0"/>
                            </a:rPr>
                            <m:t> </m:t>
                          </m:r>
                          <m:m>
                            <m:mPr>
                              <m:mcs>
                                <m:mc>
                                  <m:mcPr>
                                    <m:count m:val="1"/>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1</m:t>
                                          </m:r>
                                        </m:sub>
                                      </m:sSub>
                                    </m:e>
                                  </m:mr>
                                  <m:mr>
                                    <m:e>
                                      <m:sSubSup>
                                        <m:sSubSupPr>
                                          <m:ctrlPr>
                                            <a:rPr lang="en-US" altLang="zh-CN" i="1">
                                              <a:latin typeface="Cambria Math" panose="02040503050406030204" pitchFamily="18" charset="0"/>
                                            </a:rPr>
                                          </m:ctrlPr>
                                        </m:sSubSupPr>
                                        <m:e>
                                          <m:r>
                                            <m:rPr>
                                              <m:brk m:alnAt="7"/>
                                            </m:rPr>
                                            <a:rPr lang="en-US" altLang="zh-CN" i="1">
                                              <a:latin typeface="Cambria Math" panose="02040503050406030204" pitchFamily="18" charset="0"/>
                                            </a:rPr>
                                            <m:t>𝛼</m:t>
                                          </m:r>
                                        </m:e>
                                        <m:sub>
                                          <m:r>
                                            <a:rPr lang="en-US" altLang="zh-CN" i="1">
                                              <a:latin typeface="Cambria Math" panose="02040503050406030204" pitchFamily="18" charset="0"/>
                                            </a:rPr>
                                            <m:t>1</m:t>
                                          </m:r>
                                        </m:sub>
                                        <m:sup>
                                          <m:r>
                                            <m:rPr>
                                              <m:brk m:alnAt="7"/>
                                            </m:rPr>
                                            <a:rPr lang="en-US" altLang="zh-CN" i="1">
                                              <a:latin typeface="Cambria Math" panose="02040503050406030204" pitchFamily="18" charset="0"/>
                                            </a:rPr>
                                            <m:t>2</m:t>
                                          </m:r>
                                        </m:sup>
                                      </m:sSubSup>
                                    </m:e>
                                  </m:mr>
                                </m:m>
                              </m:e>
                            </m:mr>
                            <m:mr>
                              <m:e>
                                <m:r>
                                  <a:rPr lang="en-US" altLang="zh-CN" i="1">
                                    <a:latin typeface="Cambria Math" panose="02040503050406030204" pitchFamily="18" charset="0"/>
                                  </a:rPr>
                                  <m:t>⋮</m:t>
                                </m:r>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1</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e>
                            </m:mr>
                          </m:m>
                          <m:r>
                            <a:rPr lang="en-US" altLang="zh-CN" i="1">
                              <a:latin typeface="Cambria Math" panose="02040503050406030204" pitchFamily="18" charset="0"/>
                            </a:rPr>
                            <m:t>  </m:t>
                          </m:r>
                          <m:m>
                            <m:mPr>
                              <m:mcs>
                                <m:mc>
                                  <m:mcPr>
                                    <m:count m:val="1"/>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2</m:t>
                                          </m:r>
                                        </m:sub>
                                      </m:sSub>
                                    </m:e>
                                  </m:mr>
                                  <m:mr>
                                    <m:e>
                                      <m:sSubSup>
                                        <m:sSubSupPr>
                                          <m:ctrlPr>
                                            <a:rPr lang="en-US" altLang="zh-CN" i="1">
                                              <a:latin typeface="Cambria Math" panose="02040503050406030204" pitchFamily="18" charset="0"/>
                                            </a:rPr>
                                          </m:ctrlPr>
                                        </m:sSubSupPr>
                                        <m:e>
                                          <m:r>
                                            <m:rPr>
                                              <m:brk m:alnAt="7"/>
                                            </m:rPr>
                                            <a:rPr lang="en-US" altLang="zh-CN" i="1">
                                              <a:latin typeface="Cambria Math" panose="02040503050406030204" pitchFamily="18" charset="0"/>
                                            </a:rPr>
                                            <m:t>𝛼</m:t>
                                          </m:r>
                                        </m:e>
                                        <m:sub>
                                          <m:r>
                                            <a:rPr lang="en-US" altLang="zh-CN" i="1">
                                              <a:latin typeface="Cambria Math" panose="02040503050406030204" pitchFamily="18" charset="0"/>
                                            </a:rPr>
                                            <m:t>2</m:t>
                                          </m:r>
                                        </m:sub>
                                        <m:sup>
                                          <m:r>
                                            <m:rPr>
                                              <m:brk m:alnAt="7"/>
                                            </m:rPr>
                                            <a:rPr lang="en-US" altLang="zh-CN" i="1">
                                              <a:latin typeface="Cambria Math" panose="02040503050406030204" pitchFamily="18" charset="0"/>
                                            </a:rPr>
                                            <m:t>2</m:t>
                                          </m:r>
                                        </m:sup>
                                      </m:sSubSup>
                                    </m:e>
                                  </m:mr>
                                </m:m>
                              </m:e>
                            </m:mr>
                            <m:mr>
                              <m:e>
                                <m:r>
                                  <a:rPr lang="en-US" altLang="zh-CN" i="1">
                                    <a:latin typeface="Cambria Math" panose="02040503050406030204" pitchFamily="18" charset="0"/>
                                  </a:rPr>
                                  <m:t>⋮</m:t>
                                </m:r>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2</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e>
                            </m:mr>
                          </m:m>
                          <m:r>
                            <a:rPr lang="en-US" altLang="zh-CN" i="1">
                              <a:latin typeface="Cambria Math" panose="02040503050406030204" pitchFamily="18" charset="0"/>
                            </a:rPr>
                            <m:t>  </m:t>
                          </m:r>
                          <m:m>
                            <m:mPr>
                              <m:mcs>
                                <m:mc>
                                  <m:mcPr>
                                    <m:count m:val="1"/>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3</m:t>
                                          </m:r>
                                        </m:sub>
                                      </m:sSub>
                                    </m:e>
                                  </m:mr>
                                  <m:mr>
                                    <m:e>
                                      <m:sSubSup>
                                        <m:sSubSupPr>
                                          <m:ctrlPr>
                                            <a:rPr lang="en-US" altLang="zh-CN" i="1">
                                              <a:latin typeface="Cambria Math" panose="02040503050406030204" pitchFamily="18" charset="0"/>
                                            </a:rPr>
                                          </m:ctrlPr>
                                        </m:sSubSupPr>
                                        <m:e>
                                          <m:r>
                                            <m:rPr>
                                              <m:brk m:alnAt="7"/>
                                            </m:rPr>
                                            <a:rPr lang="en-US" altLang="zh-CN" i="1">
                                              <a:latin typeface="Cambria Math" panose="02040503050406030204" pitchFamily="18" charset="0"/>
                                            </a:rPr>
                                            <m:t>𝛼</m:t>
                                          </m:r>
                                        </m:e>
                                        <m:sub>
                                          <m:r>
                                            <a:rPr lang="en-US" altLang="zh-CN" i="1">
                                              <a:latin typeface="Cambria Math" panose="02040503050406030204" pitchFamily="18" charset="0"/>
                                            </a:rPr>
                                            <m:t>3</m:t>
                                          </m:r>
                                        </m:sub>
                                        <m:sup>
                                          <m:r>
                                            <m:rPr>
                                              <m:brk m:alnAt="7"/>
                                            </m:rPr>
                                            <a:rPr lang="en-US" altLang="zh-CN" i="1">
                                              <a:latin typeface="Cambria Math" panose="02040503050406030204" pitchFamily="18" charset="0"/>
                                            </a:rPr>
                                            <m:t>2</m:t>
                                          </m:r>
                                        </m:sup>
                                      </m:sSubSup>
                                    </m:e>
                                  </m:mr>
                                </m:m>
                              </m:e>
                            </m:mr>
                            <m:mr>
                              <m:e>
                                <m:r>
                                  <a:rPr lang="en-US" altLang="zh-CN" i="1">
                                    <a:latin typeface="Cambria Math" panose="02040503050406030204" pitchFamily="18" charset="0"/>
                                  </a:rPr>
                                  <m:t>⋮</m:t>
                                </m:r>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3</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e>
                            </m:mr>
                          </m:m>
                          <m:r>
                            <a:rPr lang="en-US" altLang="zh-CN" i="1">
                              <a:latin typeface="Cambria Math" panose="02040503050406030204" pitchFamily="18" charset="0"/>
                            </a:rPr>
                            <m:t>  </m:t>
                          </m:r>
                          <m:m>
                            <m:mPr>
                              <m:mcs>
                                <m:mc>
                                  <m:mcPr>
                                    <m:count m:val="1"/>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mr>
                                  <m:mr>
                                    <m:e>
                                      <m:r>
                                        <a:rPr lang="en-US" altLang="zh-CN" i="1">
                                          <a:latin typeface="Cambria Math" panose="02040503050406030204" pitchFamily="18" charset="0"/>
                                        </a:rPr>
                                        <m:t>⋯</m:t>
                                      </m:r>
                                    </m:e>
                                  </m:mr>
                                  <m:mr>
                                    <m:e>
                                      <m:r>
                                        <a:rPr lang="en-US" altLang="zh-CN" i="1">
                                          <a:latin typeface="Cambria Math" panose="02040503050406030204" pitchFamily="18" charset="0"/>
                                        </a:rPr>
                                        <m:t>⋯</m:t>
                                      </m:r>
                                    </m:e>
                                  </m:mr>
                                </m:m>
                              </m:e>
                            </m:mr>
                            <m:mr>
                              <m:e>
                                <m:r>
                                  <a:rPr lang="en-US" altLang="zh-CN" i="1">
                                    <a:latin typeface="Cambria Math" panose="02040503050406030204" pitchFamily="18" charset="0"/>
                                  </a:rPr>
                                  <m:t>⋱</m:t>
                                </m:r>
                              </m:e>
                            </m:mr>
                            <m:mr>
                              <m:e>
                                <m:r>
                                  <a:rPr lang="en-US" altLang="zh-CN" i="1">
                                    <a:latin typeface="Cambria Math" panose="02040503050406030204" pitchFamily="18" charset="0"/>
                                  </a:rPr>
                                  <m:t>⋯</m:t>
                                </m:r>
                              </m:e>
                            </m:mr>
                          </m:m>
                          <m:r>
                            <a:rPr lang="en-US" altLang="zh-CN" i="1">
                              <a:latin typeface="Cambria Math" panose="02040503050406030204" pitchFamily="18" charset="0"/>
                            </a:rPr>
                            <m:t>  </m:t>
                          </m:r>
                          <m:m>
                            <m:mPr>
                              <m:mcs>
                                <m:mc>
                                  <m:mcPr>
                                    <m:count m:val="1"/>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𝑛</m:t>
                                          </m:r>
                                        </m:sub>
                                      </m:sSub>
                                    </m:e>
                                  </m:mr>
                                  <m:mr>
                                    <m:e>
                                      <m:sSubSup>
                                        <m:sSubSupPr>
                                          <m:ctrlPr>
                                            <a:rPr lang="en-US" altLang="zh-CN" i="1">
                                              <a:latin typeface="Cambria Math" panose="02040503050406030204" pitchFamily="18" charset="0"/>
                                            </a:rPr>
                                          </m:ctrlPr>
                                        </m:sSubSupPr>
                                        <m:e>
                                          <m:r>
                                            <m:rPr>
                                              <m:brk m:alnAt="7"/>
                                            </m:rPr>
                                            <a:rPr lang="en-US" altLang="zh-CN" i="1">
                                              <a:latin typeface="Cambria Math" panose="02040503050406030204" pitchFamily="18" charset="0"/>
                                            </a:rPr>
                                            <m:t>𝛼</m:t>
                                          </m:r>
                                        </m:e>
                                        <m:sub>
                                          <m:r>
                                            <a:rPr lang="en-US" altLang="zh-CN" i="1">
                                              <a:latin typeface="Cambria Math" panose="02040503050406030204" pitchFamily="18" charset="0"/>
                                            </a:rPr>
                                            <m:t>𝑛</m:t>
                                          </m:r>
                                        </m:sub>
                                        <m:sup>
                                          <m:r>
                                            <m:rPr>
                                              <m:brk m:alnAt="7"/>
                                            </m:rPr>
                                            <a:rPr lang="en-US" altLang="zh-CN" i="1">
                                              <a:latin typeface="Cambria Math" panose="02040503050406030204" pitchFamily="18" charset="0"/>
                                            </a:rPr>
                                            <m:t>2</m:t>
                                          </m:r>
                                        </m:sup>
                                      </m:sSubSup>
                                    </m:e>
                                  </m:mr>
                                </m:m>
                              </m:e>
                            </m:mr>
                            <m:mr>
                              <m:e>
                                <m:r>
                                  <a:rPr lang="en-US" altLang="zh-CN" i="1">
                                    <a:latin typeface="Cambria Math" panose="02040503050406030204" pitchFamily="18" charset="0"/>
                                  </a:rPr>
                                  <m:t>⋮</m:t>
                                </m:r>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𝑛</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e>
                            </m:mr>
                          </m:m>
                          <m:r>
                            <a:rPr lang="en-US" altLang="zh-CN" i="1">
                              <a:latin typeface="Cambria Math" panose="02040503050406030204" pitchFamily="18" charset="0"/>
                            </a:rPr>
                            <m:t> </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i="1" smtClean="0">
                          <a:latin typeface="Cambria Math" panose="02040503050406030204" pitchFamily="18" charset="0"/>
                        </a:rPr>
                        <m:t>·</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m:oMathPara>
                </a14:m>
                <a:endParaRPr lang="zh-CN" altLang="en-US" dirty="0"/>
              </a:p>
            </p:txBody>
          </p:sp>
        </mc:Choice>
        <mc:Fallback xmlns="">
          <p:sp>
            <p:nvSpPr>
              <p:cNvPr id="3" name="内容占位符 2">
                <a:extLst>
                  <a:ext uri="{FF2B5EF4-FFF2-40B4-BE49-F238E27FC236}">
                    <a16:creationId xmlns:a16="http://schemas.microsoft.com/office/drawing/2014/main" id="{0B442A31-304F-6887-27D4-FDD2B9C2A258}"/>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BD4168E5-0BDB-4E88-BFD1-A2CFE6B3AB5F}"/>
              </a:ext>
            </a:extLst>
          </p:cNvPr>
          <p:cNvSpPr/>
          <p:nvPr/>
        </p:nvSpPr>
        <p:spPr>
          <a:xfrm>
            <a:off x="1371600" y="3609976"/>
            <a:ext cx="3067050" cy="495300"/>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54DE87C-000B-8F4F-D745-8BF1A6820228}"/>
              </a:ext>
            </a:extLst>
          </p:cNvPr>
          <p:cNvSpPr/>
          <p:nvPr/>
        </p:nvSpPr>
        <p:spPr>
          <a:xfrm>
            <a:off x="4732308" y="2857471"/>
            <a:ext cx="714376" cy="2124074"/>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A0152DFB-735F-37DB-94B7-421F9C4D2D0D}"/>
              </a:ext>
            </a:extLst>
          </p:cNvPr>
          <p:cNvSpPr/>
          <p:nvPr/>
        </p:nvSpPr>
        <p:spPr>
          <a:xfrm>
            <a:off x="8715375" y="3652838"/>
            <a:ext cx="523874" cy="595312"/>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8" name="连接符: 肘形 17">
            <a:extLst>
              <a:ext uri="{FF2B5EF4-FFF2-40B4-BE49-F238E27FC236}">
                <a16:creationId xmlns:a16="http://schemas.microsoft.com/office/drawing/2014/main" id="{6C09C64D-A5AE-F5B8-B045-3026A54B3FC3}"/>
              </a:ext>
            </a:extLst>
          </p:cNvPr>
          <p:cNvCxnSpPr>
            <a:cxnSpLocks/>
            <a:stCxn id="4" idx="2"/>
            <a:endCxn id="16" idx="2"/>
          </p:cNvCxnSpPr>
          <p:nvPr/>
        </p:nvCxnSpPr>
        <p:spPr>
          <a:xfrm rot="16200000" flipH="1">
            <a:off x="5869781" y="1140619"/>
            <a:ext cx="142874" cy="6072187"/>
          </a:xfrm>
          <a:prstGeom prst="bentConnector3">
            <a:avLst>
              <a:gd name="adj1" fmla="val 1400009"/>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6E2D554B-EDCE-CC03-68A3-F8D087AD2960}"/>
              </a:ext>
            </a:extLst>
          </p:cNvPr>
          <p:cNvCxnSpPr>
            <a:cxnSpLocks/>
            <a:stCxn id="5" idx="2"/>
          </p:cNvCxnSpPr>
          <p:nvPr/>
        </p:nvCxnSpPr>
        <p:spPr>
          <a:xfrm>
            <a:off x="5089496" y="4981545"/>
            <a:ext cx="0" cy="113347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C1FE4392-0652-6F52-4032-1E0FE91C276C}"/>
                  </a:ext>
                </a:extLst>
              </p:cNvPr>
              <p:cNvSpPr txBox="1"/>
              <p:nvPr/>
            </p:nvSpPr>
            <p:spPr>
              <a:xfrm>
                <a:off x="5380817" y="5705415"/>
                <a:ext cx="88267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𝛼</m:t>
                              </m:r>
                            </m:e>
                            <m:sub>
                              <m:r>
                                <a:rPr lang="en-US" altLang="zh-CN" sz="2000" b="0" i="1" smtClean="0">
                                  <a:latin typeface="Cambria Math" panose="02040503050406030204" pitchFamily="18" charset="0"/>
                                </a:rPr>
                                <m:t>1</m:t>
                              </m:r>
                            </m:sub>
                          </m:sSub>
                        </m:e>
                      </m:d>
                    </m:oMath>
                  </m:oMathPara>
                </a14:m>
                <a:endParaRPr lang="zh-CN" altLang="en-US" sz="2000" dirty="0"/>
              </a:p>
            </p:txBody>
          </p:sp>
        </mc:Choice>
        <mc:Fallback xmlns="">
          <p:sp>
            <p:nvSpPr>
              <p:cNvPr id="27" name="文本框 26">
                <a:extLst>
                  <a:ext uri="{FF2B5EF4-FFF2-40B4-BE49-F238E27FC236}">
                    <a16:creationId xmlns:a16="http://schemas.microsoft.com/office/drawing/2014/main" id="{C1FE4392-0652-6F52-4032-1E0FE91C276C}"/>
                  </a:ext>
                </a:extLst>
              </p:cNvPr>
              <p:cNvSpPr txBox="1">
                <a:spLocks noRot="1" noChangeAspect="1" noMove="1" noResize="1" noEditPoints="1" noAdjustHandles="1" noChangeArrowheads="1" noChangeShapeType="1" noTextEdit="1"/>
              </p:cNvSpPr>
              <p:nvPr/>
            </p:nvSpPr>
            <p:spPr>
              <a:xfrm>
                <a:off x="5380817" y="5705415"/>
                <a:ext cx="882678" cy="40011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501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9A3F8-8B8B-00C4-0B9A-B2DCADA76F9C}"/>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442A31-304F-6887-27D4-FDD2B9C2A258}"/>
                  </a:ext>
                </a:extLst>
              </p:cNvPr>
              <p:cNvSpPr>
                <a:spLocks noGrp="1"/>
              </p:cNvSpPr>
              <p:nvPr>
                <p:ph idx="1"/>
              </p:nvPr>
            </p:nvSpPr>
            <p:spPr/>
            <p:txBody>
              <a:bodyPr/>
              <a:lstStyle/>
              <a:p>
                <a:r>
                  <a:rPr lang="en-US" altLang="zh-CN" dirty="0"/>
                  <a:t>Solution: degree reduction </a:t>
                </a:r>
              </a:p>
              <a:p>
                <a:pPr lvl="1"/>
                <a:r>
                  <a:rPr lang="en-US" altLang="zh-CN" dirty="0"/>
                  <a:t>Now we have:</a:t>
                </a:r>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𝐻𝑃</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oMath>
                  </m:oMathPara>
                </a14:m>
                <a:endParaRPr lang="en-US" altLang="zh-CN" dirty="0"/>
              </a:p>
              <a:p>
                <a:pPr marL="457200" lvl="1"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0</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r>
                                <a:rPr lang="en-US" altLang="zh-CN" i="1">
                                  <a:latin typeface="Cambria Math" panose="02040503050406030204" pitchFamily="18" charset="0"/>
                                </a:rPr>
                                <m:t>𝑡</m:t>
                              </m:r>
                              <m:r>
                                <a:rPr lang="en-US" altLang="zh-CN" b="0" i="1" smtClean="0">
                                  <a:latin typeface="Cambria Math" panose="02040503050406030204" pitchFamily="18" charset="0"/>
                                </a:rPr>
                                <m:t>−1</m:t>
                              </m:r>
                            </m:sub>
                          </m:sSub>
                          <m:r>
                            <a:rPr lang="en-US" altLang="zh-CN" i="1">
                              <a:latin typeface="Cambria Math" panose="02040503050406030204" pitchFamily="18" charset="0"/>
                            </a:rPr>
                            <m:t>  0···0</m:t>
                          </m:r>
                        </m:e>
                      </m:d>
                      <m:r>
                        <a:rPr lang="en-US" altLang="zh-CN"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 </m:t>
                                      </m:r>
                                    </m:e>
                                    <m:e>
                                      <m:r>
                                        <a:rPr lang="en-US" altLang="zh-CN" i="1">
                                          <a:latin typeface="Cambria Math" panose="02040503050406030204" pitchFamily="18" charset="0"/>
                                        </a:rPr>
                                        <m:t> </m:t>
                                      </m:r>
                                    </m:e>
                                  </m:mr>
                                  <m:mr>
                                    <m:e>
                                      <m:r>
                                        <a:rPr lang="en-US" altLang="zh-CN" i="1">
                                          <a:latin typeface="Cambria Math" panose="02040503050406030204" pitchFamily="18" charset="0"/>
                                        </a:rPr>
                                        <m:t> </m:t>
                                      </m:r>
                                    </m:e>
                                    <m:e>
                                      <m:r>
                                        <a:rPr lang="en-US" altLang="zh-CN" i="1">
                                          <a:latin typeface="Cambria Math" panose="02040503050406030204" pitchFamily="18" charset="0"/>
                                        </a:rPr>
                                        <m:t>⋱</m:t>
                                      </m:r>
                                    </m:e>
                                    <m:e>
                                      <m:r>
                                        <a:rPr lang="en-US" altLang="zh-CN" i="1">
                                          <a:latin typeface="Cambria Math" panose="02040503050406030204" pitchFamily="18" charset="0"/>
                                        </a:rPr>
                                        <m:t> </m:t>
                                      </m:r>
                                    </m:e>
                                  </m:mr>
                                  <m:mr>
                                    <m:e>
                                      <m:r>
                                        <a:rPr lang="en-US" altLang="zh-CN" i="1">
                                          <a:latin typeface="Cambria Math" panose="02040503050406030204" pitchFamily="18" charset="0"/>
                                        </a:rPr>
                                        <m:t> </m:t>
                                      </m:r>
                                    </m:e>
                                    <m:e>
                                      <m:r>
                                        <a:rPr lang="en-US" altLang="zh-CN" i="1">
                                          <a:latin typeface="Cambria Math" panose="02040503050406030204" pitchFamily="18" charset="0"/>
                                        </a:rPr>
                                        <m:t> </m:t>
                                      </m:r>
                                    </m:e>
                                    <m:e>
                                      <m:r>
                                        <a:rPr lang="en-US" altLang="zh-CN" i="1">
                                          <a:latin typeface="Cambria Math" panose="02040503050406030204" pitchFamily="18" charset="0"/>
                                        </a:rPr>
                                        <m:t>1</m:t>
                                      </m:r>
                                    </m:e>
                                  </m:mr>
                                </m:m>
                              </m:e>
                              <m:e>
                                <m:r>
                                  <a:rPr lang="en-US" altLang="zh-CN" i="1">
                                    <a:latin typeface="Cambria Math" panose="02040503050406030204" pitchFamily="18" charset="0"/>
                                  </a:rPr>
                                  <m:t> </m:t>
                                </m:r>
                              </m:e>
                            </m:mr>
                            <m:mr>
                              <m:e>
                                <m:r>
                                  <a:rPr lang="en-US" altLang="zh-CN" i="1">
                                    <a:latin typeface="Cambria Math" panose="02040503050406030204" pitchFamily="18" charset="0"/>
                                  </a:rPr>
                                  <m:t> </m:t>
                                </m:r>
                              </m:e>
                              <m:e>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a:latin typeface="Cambria Math" panose="02040503050406030204" pitchFamily="18" charset="0"/>
                                        </a:rPr>
                                        <m:t> </m:t>
                                      </m:r>
                                    </m:e>
                                    <m:e>
                                      <m:r>
                                        <a:rPr lang="en-US" altLang="zh-CN" i="1">
                                          <a:latin typeface="Cambria Math" panose="02040503050406030204" pitchFamily="18" charset="0"/>
                                        </a:rPr>
                                        <m:t> </m:t>
                                      </m:r>
                                    </m:e>
                                  </m:mr>
                                  <m:mr>
                                    <m:e>
                                      <m:r>
                                        <a:rPr lang="en-US" altLang="zh-CN" i="1">
                                          <a:latin typeface="Cambria Math" panose="02040503050406030204" pitchFamily="18" charset="0"/>
                                        </a:rPr>
                                        <m:t> </m:t>
                                      </m:r>
                                    </m:e>
                                    <m:e>
                                      <m:r>
                                        <a:rPr lang="en-US" altLang="zh-CN" i="1">
                                          <a:latin typeface="Cambria Math" panose="02040503050406030204" pitchFamily="18" charset="0"/>
                                        </a:rPr>
                                        <m:t>⋱</m:t>
                                      </m:r>
                                    </m:e>
                                    <m:e>
                                      <m:r>
                                        <a:rPr lang="en-US" altLang="zh-CN" i="1">
                                          <a:latin typeface="Cambria Math" panose="02040503050406030204" pitchFamily="18" charset="0"/>
                                        </a:rPr>
                                        <m:t> </m:t>
                                      </m:r>
                                    </m:e>
                                  </m:mr>
                                  <m:mr>
                                    <m:e>
                                      <m:r>
                                        <a:rPr lang="en-US" altLang="zh-CN" i="1">
                                          <a:latin typeface="Cambria Math" panose="02040503050406030204" pitchFamily="18" charset="0"/>
                                        </a:rPr>
                                        <m:t> </m:t>
                                      </m:r>
                                    </m:e>
                                    <m:e>
                                      <m:r>
                                        <a:rPr lang="en-US" altLang="zh-CN" i="1">
                                          <a:latin typeface="Cambria Math" panose="02040503050406030204" pitchFamily="18" charset="0"/>
                                        </a:rPr>
                                        <m:t> </m:t>
                                      </m:r>
                                    </m:e>
                                    <m:e>
                                      <m:r>
                                        <a:rPr lang="en-US" altLang="zh-CN" i="1">
                                          <a:latin typeface="Cambria Math" panose="02040503050406030204" pitchFamily="18" charset="0"/>
                                        </a:rPr>
                                        <m:t>0</m:t>
                                      </m:r>
                                    </m:e>
                                  </m:mr>
                                </m:m>
                              </m:e>
                            </m:mr>
                          </m:m>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i="1" smtClean="0">
                              <a:latin typeface="Cambria Math" panose="02040503050406030204" pitchFamily="18" charset="0"/>
                            </a:rPr>
                            <m:t>·</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0</m:t>
                          </m:r>
                          <m:r>
                            <a:rPr lang="en-US" altLang="zh-CN" i="1">
                              <a:latin typeface="Cambria Math" panose="02040503050406030204" pitchFamily="18" charset="0"/>
                            </a:rPr>
                            <m:t>·</m:t>
                          </m:r>
                          <m:r>
                            <a:rPr lang="en-US" altLang="zh-CN"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0</m:t>
                          </m:r>
                        </m:e>
                      </m:d>
                    </m:oMath>
                  </m:oMathPara>
                </a14:m>
                <a:endParaRPr lang="zh-CN" altLang="en-US" dirty="0"/>
              </a:p>
            </p:txBody>
          </p:sp>
        </mc:Choice>
        <mc:Fallback xmlns="">
          <p:sp>
            <p:nvSpPr>
              <p:cNvPr id="3" name="内容占位符 2">
                <a:extLst>
                  <a:ext uri="{FF2B5EF4-FFF2-40B4-BE49-F238E27FC236}">
                    <a16:creationId xmlns:a16="http://schemas.microsoft.com/office/drawing/2014/main" id="{0B442A31-304F-6887-27D4-FDD2B9C2A258}"/>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598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9A3F8-8B8B-00C4-0B9A-B2DCADA76F9C}"/>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442A31-304F-6887-27D4-FDD2B9C2A258}"/>
                  </a:ext>
                </a:extLst>
              </p:cNvPr>
              <p:cNvSpPr>
                <a:spLocks noGrp="1"/>
              </p:cNvSpPr>
              <p:nvPr>
                <p:ph idx="1"/>
              </p:nvPr>
            </p:nvSpPr>
            <p:spPr/>
            <p:txBody>
              <a:bodyPr/>
              <a:lstStyle/>
              <a:p>
                <a:r>
                  <a:rPr lang="en-US" altLang="zh-CN" dirty="0"/>
                  <a:t>Solution: degree reduction </a:t>
                </a:r>
              </a:p>
              <a:p>
                <a:pPr lvl="1"/>
                <a:r>
                  <a:rPr lang="en-US" altLang="zh-CN" dirty="0"/>
                  <a:t>Now we have:</a:t>
                </a:r>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𝐾𝐵</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oMath>
                  </m:oMathPara>
                </a14:m>
                <a:endParaRPr lang="en-US" altLang="zh-CN" dirty="0"/>
              </a:p>
              <a:p>
                <a:pPr marL="457200" lvl="1"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i="1" smtClean="0">
                              <a:latin typeface="Cambria Math" panose="02040503050406030204" pitchFamily="18" charset="0"/>
                            </a:rPr>
                            <m:t>·</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0</m:t>
                          </m:r>
                          <m:r>
                            <a:rPr lang="en-US" altLang="zh-CN" i="1">
                              <a:latin typeface="Cambria Math" panose="02040503050406030204" pitchFamily="18" charset="0"/>
                            </a:rPr>
                            <m:t>·</m:t>
                          </m:r>
                          <m:r>
                            <a:rPr lang="en-US" altLang="zh-CN"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0</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m:rPr>
                              <m:brk m:alnAt="1"/>
                            </m:rPr>
                            <a:rPr lang="en-US" altLang="zh-CN" i="1">
                              <a:latin typeface="Cambria Math" panose="02040503050406030204" pitchFamily="18" charset="0"/>
                            </a:rPr>
                            <m:t> </m:t>
                          </m:r>
                          <m:m>
                            <m:mPr>
                              <m:mcs>
                                <m:mc>
                                  <m:mcPr>
                                    <m:count m:val="1"/>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1</m:t>
                                          </m:r>
                                        </m:sub>
                                      </m:sSub>
                                    </m:e>
                                  </m:mr>
                                  <m:mr>
                                    <m:e>
                                      <m:sSubSup>
                                        <m:sSubSupPr>
                                          <m:ctrlPr>
                                            <a:rPr lang="en-US" altLang="zh-CN" i="1">
                                              <a:latin typeface="Cambria Math" panose="02040503050406030204" pitchFamily="18" charset="0"/>
                                            </a:rPr>
                                          </m:ctrlPr>
                                        </m:sSubSupPr>
                                        <m:e>
                                          <m:r>
                                            <m:rPr>
                                              <m:brk m:alnAt="7"/>
                                            </m:rPr>
                                            <a:rPr lang="en-US" altLang="zh-CN" i="1">
                                              <a:latin typeface="Cambria Math" panose="02040503050406030204" pitchFamily="18" charset="0"/>
                                            </a:rPr>
                                            <m:t>𝛼</m:t>
                                          </m:r>
                                        </m:e>
                                        <m:sub>
                                          <m:r>
                                            <a:rPr lang="en-US" altLang="zh-CN" i="1">
                                              <a:latin typeface="Cambria Math" panose="02040503050406030204" pitchFamily="18" charset="0"/>
                                            </a:rPr>
                                            <m:t>1</m:t>
                                          </m:r>
                                        </m:sub>
                                        <m:sup>
                                          <m:r>
                                            <m:rPr>
                                              <m:brk m:alnAt="7"/>
                                            </m:rPr>
                                            <a:rPr lang="en-US" altLang="zh-CN" i="1">
                                              <a:latin typeface="Cambria Math" panose="02040503050406030204" pitchFamily="18" charset="0"/>
                                            </a:rPr>
                                            <m:t>2</m:t>
                                          </m:r>
                                        </m:sup>
                                      </m:sSubSup>
                                    </m:e>
                                  </m:mr>
                                </m:m>
                              </m:e>
                            </m:mr>
                            <m:mr>
                              <m:e>
                                <m:r>
                                  <a:rPr lang="en-US" altLang="zh-CN" i="1">
                                    <a:latin typeface="Cambria Math" panose="02040503050406030204" pitchFamily="18" charset="0"/>
                                  </a:rPr>
                                  <m:t>⋮</m:t>
                                </m:r>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1</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e>
                            </m:mr>
                          </m:m>
                          <m:r>
                            <a:rPr lang="en-US" altLang="zh-CN" i="1">
                              <a:latin typeface="Cambria Math" panose="02040503050406030204" pitchFamily="18" charset="0"/>
                            </a:rPr>
                            <m:t>  </m:t>
                          </m:r>
                          <m:m>
                            <m:mPr>
                              <m:mcs>
                                <m:mc>
                                  <m:mcPr>
                                    <m:count m:val="1"/>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2</m:t>
                                          </m:r>
                                        </m:sub>
                                      </m:sSub>
                                    </m:e>
                                  </m:mr>
                                  <m:mr>
                                    <m:e>
                                      <m:sSubSup>
                                        <m:sSubSupPr>
                                          <m:ctrlPr>
                                            <a:rPr lang="en-US" altLang="zh-CN" i="1">
                                              <a:latin typeface="Cambria Math" panose="02040503050406030204" pitchFamily="18" charset="0"/>
                                            </a:rPr>
                                          </m:ctrlPr>
                                        </m:sSubSupPr>
                                        <m:e>
                                          <m:r>
                                            <m:rPr>
                                              <m:brk m:alnAt="7"/>
                                            </m:rPr>
                                            <a:rPr lang="en-US" altLang="zh-CN" i="1">
                                              <a:latin typeface="Cambria Math" panose="02040503050406030204" pitchFamily="18" charset="0"/>
                                            </a:rPr>
                                            <m:t>𝛼</m:t>
                                          </m:r>
                                        </m:e>
                                        <m:sub>
                                          <m:r>
                                            <a:rPr lang="en-US" altLang="zh-CN" i="1">
                                              <a:latin typeface="Cambria Math" panose="02040503050406030204" pitchFamily="18" charset="0"/>
                                            </a:rPr>
                                            <m:t>2</m:t>
                                          </m:r>
                                        </m:sub>
                                        <m:sup>
                                          <m:r>
                                            <m:rPr>
                                              <m:brk m:alnAt="7"/>
                                            </m:rPr>
                                            <a:rPr lang="en-US" altLang="zh-CN" i="1">
                                              <a:latin typeface="Cambria Math" panose="02040503050406030204" pitchFamily="18" charset="0"/>
                                            </a:rPr>
                                            <m:t>2</m:t>
                                          </m:r>
                                        </m:sup>
                                      </m:sSubSup>
                                    </m:e>
                                  </m:mr>
                                </m:m>
                              </m:e>
                            </m:mr>
                            <m:mr>
                              <m:e>
                                <m:r>
                                  <a:rPr lang="en-US" altLang="zh-CN" i="1">
                                    <a:latin typeface="Cambria Math" panose="02040503050406030204" pitchFamily="18" charset="0"/>
                                  </a:rPr>
                                  <m:t>⋮</m:t>
                                </m:r>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2</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e>
                            </m:mr>
                          </m:m>
                          <m:r>
                            <a:rPr lang="en-US" altLang="zh-CN" i="1">
                              <a:latin typeface="Cambria Math" panose="02040503050406030204" pitchFamily="18" charset="0"/>
                            </a:rPr>
                            <m:t>  </m:t>
                          </m:r>
                          <m:m>
                            <m:mPr>
                              <m:mcs>
                                <m:mc>
                                  <m:mcPr>
                                    <m:count m:val="1"/>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3</m:t>
                                          </m:r>
                                        </m:sub>
                                      </m:sSub>
                                    </m:e>
                                  </m:mr>
                                  <m:mr>
                                    <m:e>
                                      <m:sSubSup>
                                        <m:sSubSupPr>
                                          <m:ctrlPr>
                                            <a:rPr lang="en-US" altLang="zh-CN" i="1">
                                              <a:latin typeface="Cambria Math" panose="02040503050406030204" pitchFamily="18" charset="0"/>
                                            </a:rPr>
                                          </m:ctrlPr>
                                        </m:sSubSupPr>
                                        <m:e>
                                          <m:r>
                                            <m:rPr>
                                              <m:brk m:alnAt="7"/>
                                            </m:rPr>
                                            <a:rPr lang="en-US" altLang="zh-CN" i="1">
                                              <a:latin typeface="Cambria Math" panose="02040503050406030204" pitchFamily="18" charset="0"/>
                                            </a:rPr>
                                            <m:t>𝛼</m:t>
                                          </m:r>
                                        </m:e>
                                        <m:sub>
                                          <m:r>
                                            <a:rPr lang="en-US" altLang="zh-CN" i="1">
                                              <a:latin typeface="Cambria Math" panose="02040503050406030204" pitchFamily="18" charset="0"/>
                                            </a:rPr>
                                            <m:t>3</m:t>
                                          </m:r>
                                        </m:sub>
                                        <m:sup>
                                          <m:r>
                                            <m:rPr>
                                              <m:brk m:alnAt="7"/>
                                            </m:rPr>
                                            <a:rPr lang="en-US" altLang="zh-CN" i="1">
                                              <a:latin typeface="Cambria Math" panose="02040503050406030204" pitchFamily="18" charset="0"/>
                                            </a:rPr>
                                            <m:t>2</m:t>
                                          </m:r>
                                        </m:sup>
                                      </m:sSubSup>
                                    </m:e>
                                  </m:mr>
                                </m:m>
                              </m:e>
                            </m:mr>
                            <m:mr>
                              <m:e>
                                <m:r>
                                  <a:rPr lang="en-US" altLang="zh-CN" i="1">
                                    <a:latin typeface="Cambria Math" panose="02040503050406030204" pitchFamily="18" charset="0"/>
                                  </a:rPr>
                                  <m:t>⋮</m:t>
                                </m:r>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3</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e>
                            </m:mr>
                          </m:m>
                          <m:r>
                            <a:rPr lang="en-US" altLang="zh-CN" i="1">
                              <a:latin typeface="Cambria Math" panose="02040503050406030204" pitchFamily="18" charset="0"/>
                            </a:rPr>
                            <m:t>  </m:t>
                          </m:r>
                          <m:m>
                            <m:mPr>
                              <m:mcs>
                                <m:mc>
                                  <m:mcPr>
                                    <m:count m:val="1"/>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mr>
                                  <m:mr>
                                    <m:e>
                                      <m:r>
                                        <a:rPr lang="en-US" altLang="zh-CN" i="1">
                                          <a:latin typeface="Cambria Math" panose="02040503050406030204" pitchFamily="18" charset="0"/>
                                        </a:rPr>
                                        <m:t>⋯</m:t>
                                      </m:r>
                                    </m:e>
                                  </m:mr>
                                  <m:mr>
                                    <m:e>
                                      <m:r>
                                        <a:rPr lang="en-US" altLang="zh-CN" i="1">
                                          <a:latin typeface="Cambria Math" panose="02040503050406030204" pitchFamily="18" charset="0"/>
                                        </a:rPr>
                                        <m:t>⋯</m:t>
                                      </m:r>
                                    </m:e>
                                  </m:mr>
                                </m:m>
                              </m:e>
                            </m:mr>
                            <m:mr>
                              <m:e>
                                <m:r>
                                  <a:rPr lang="en-US" altLang="zh-CN" i="1">
                                    <a:latin typeface="Cambria Math" panose="02040503050406030204" pitchFamily="18" charset="0"/>
                                  </a:rPr>
                                  <m:t>⋱</m:t>
                                </m:r>
                              </m:e>
                            </m:mr>
                            <m:mr>
                              <m:e>
                                <m:r>
                                  <a:rPr lang="en-US" altLang="zh-CN" i="1">
                                    <a:latin typeface="Cambria Math" panose="02040503050406030204" pitchFamily="18" charset="0"/>
                                  </a:rPr>
                                  <m:t>⋯</m:t>
                                </m:r>
                              </m:e>
                            </m:mr>
                          </m:m>
                          <m:r>
                            <a:rPr lang="en-US" altLang="zh-CN" i="1">
                              <a:latin typeface="Cambria Math" panose="02040503050406030204" pitchFamily="18" charset="0"/>
                            </a:rPr>
                            <m:t>  </m:t>
                          </m:r>
                          <m:m>
                            <m:mPr>
                              <m:mcs>
                                <m:mc>
                                  <m:mcPr>
                                    <m:count m:val="1"/>
                                    <m:mcJc m:val="center"/>
                                  </m:mcPr>
                                </m:mc>
                              </m:mcs>
                              <m:ctrlPr>
                                <a:rPr lang="en-US" altLang="zh-CN" i="1">
                                  <a:latin typeface="Cambria Math" panose="02040503050406030204" pitchFamily="18" charset="0"/>
                                </a:rPr>
                              </m:ctrlPr>
                            </m:mPr>
                            <m:m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𝑛</m:t>
                                          </m:r>
                                        </m:sub>
                                      </m:sSub>
                                    </m:e>
                                  </m:mr>
                                  <m:mr>
                                    <m:e>
                                      <m:sSubSup>
                                        <m:sSubSupPr>
                                          <m:ctrlPr>
                                            <a:rPr lang="en-US" altLang="zh-CN" i="1">
                                              <a:latin typeface="Cambria Math" panose="02040503050406030204" pitchFamily="18" charset="0"/>
                                            </a:rPr>
                                          </m:ctrlPr>
                                        </m:sSubSupPr>
                                        <m:e>
                                          <m:r>
                                            <m:rPr>
                                              <m:brk m:alnAt="7"/>
                                            </m:rPr>
                                            <a:rPr lang="en-US" altLang="zh-CN" i="1">
                                              <a:latin typeface="Cambria Math" panose="02040503050406030204" pitchFamily="18" charset="0"/>
                                            </a:rPr>
                                            <m:t>𝛼</m:t>
                                          </m:r>
                                        </m:e>
                                        <m:sub>
                                          <m:r>
                                            <a:rPr lang="en-US" altLang="zh-CN" i="1">
                                              <a:latin typeface="Cambria Math" panose="02040503050406030204" pitchFamily="18" charset="0"/>
                                            </a:rPr>
                                            <m:t>𝑛</m:t>
                                          </m:r>
                                        </m:sub>
                                        <m:sup>
                                          <m:r>
                                            <m:rPr>
                                              <m:brk m:alnAt="7"/>
                                            </m:rPr>
                                            <a:rPr lang="en-US" altLang="zh-CN" i="1">
                                              <a:latin typeface="Cambria Math" panose="02040503050406030204" pitchFamily="18" charset="0"/>
                                            </a:rPr>
                                            <m:t>2</m:t>
                                          </m:r>
                                        </m:sup>
                                      </m:sSubSup>
                                    </m:e>
                                  </m:mr>
                                </m:m>
                              </m:e>
                            </m:mr>
                            <m:mr>
                              <m:e>
                                <m:r>
                                  <a:rPr lang="en-US" altLang="zh-CN" i="1">
                                    <a:latin typeface="Cambria Math" panose="02040503050406030204" pitchFamily="18" charset="0"/>
                                  </a:rPr>
                                  <m:t>⋮</m:t>
                                </m:r>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𝑛</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e>
                            </m:mr>
                          </m:m>
                          <m:r>
                            <a:rPr lang="en-US" altLang="zh-CN" i="1">
                              <a:latin typeface="Cambria Math" panose="02040503050406030204" pitchFamily="18" charset="0"/>
                            </a:rPr>
                            <m:t> </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i="1" smtClean="0">
                              <a:latin typeface="Cambria Math" panose="02040503050406030204" pitchFamily="18" charset="0"/>
                            </a:rPr>
                            <m:t>·</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0</m:t>
                          </m:r>
                          <m:r>
                            <a:rPr lang="en-US" altLang="zh-CN" i="1">
                              <a:latin typeface="Cambria Math" panose="02040503050406030204" pitchFamily="18" charset="0"/>
                            </a:rPr>
                            <m:t>·</m:t>
                          </m:r>
                          <m:r>
                            <a:rPr lang="en-US" altLang="zh-CN"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0</m:t>
                          </m:r>
                        </m:e>
                      </m:d>
                    </m:oMath>
                  </m:oMathPara>
                </a14:m>
                <a:endParaRPr lang="en-US" altLang="zh-CN" dirty="0"/>
              </a:p>
            </p:txBody>
          </p:sp>
        </mc:Choice>
        <mc:Fallback xmlns="">
          <p:sp>
            <p:nvSpPr>
              <p:cNvPr id="3" name="内容占位符 2">
                <a:extLst>
                  <a:ext uri="{FF2B5EF4-FFF2-40B4-BE49-F238E27FC236}">
                    <a16:creationId xmlns:a16="http://schemas.microsoft.com/office/drawing/2014/main" id="{0B442A31-304F-6887-27D4-FDD2B9C2A258}"/>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1F061491-9F6E-53A3-D2A2-8C812FB7E1B6}"/>
              </a:ext>
            </a:extLst>
          </p:cNvPr>
          <p:cNvSpPr/>
          <p:nvPr/>
        </p:nvSpPr>
        <p:spPr>
          <a:xfrm>
            <a:off x="1333499" y="3638551"/>
            <a:ext cx="2886075" cy="495300"/>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CD4F35A-D4A7-E442-91D8-C782267ED805}"/>
              </a:ext>
            </a:extLst>
          </p:cNvPr>
          <p:cNvSpPr/>
          <p:nvPr/>
        </p:nvSpPr>
        <p:spPr>
          <a:xfrm>
            <a:off x="4533899" y="2876551"/>
            <a:ext cx="714376" cy="2124074"/>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D5DB4D5-54F3-DA15-C814-CC9649CCFFCA}"/>
              </a:ext>
            </a:extLst>
          </p:cNvPr>
          <p:cNvSpPr/>
          <p:nvPr/>
        </p:nvSpPr>
        <p:spPr>
          <a:xfrm>
            <a:off x="8496299" y="3581400"/>
            <a:ext cx="438150" cy="714375"/>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 name="连接符: 肘形 6">
            <a:extLst>
              <a:ext uri="{FF2B5EF4-FFF2-40B4-BE49-F238E27FC236}">
                <a16:creationId xmlns:a16="http://schemas.microsoft.com/office/drawing/2014/main" id="{7EF3C841-F4F5-867F-9F0F-B33F1060C414}"/>
              </a:ext>
            </a:extLst>
          </p:cNvPr>
          <p:cNvCxnSpPr>
            <a:cxnSpLocks/>
            <a:stCxn id="4" idx="2"/>
            <a:endCxn id="6" idx="2"/>
          </p:cNvCxnSpPr>
          <p:nvPr/>
        </p:nvCxnSpPr>
        <p:spPr>
          <a:xfrm rot="16200000" flipH="1">
            <a:off x="5664993" y="1245394"/>
            <a:ext cx="161924" cy="5938837"/>
          </a:xfrm>
          <a:prstGeom prst="bentConnector3">
            <a:avLst>
              <a:gd name="adj1" fmla="val 123530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D6C4CC4-2EFC-4F34-3923-79BED08983D6}"/>
              </a:ext>
            </a:extLst>
          </p:cNvPr>
          <p:cNvCxnSpPr>
            <a:cxnSpLocks/>
          </p:cNvCxnSpPr>
          <p:nvPr/>
        </p:nvCxnSpPr>
        <p:spPr>
          <a:xfrm>
            <a:off x="4876799" y="5000625"/>
            <a:ext cx="0" cy="113347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2C884E4-338A-6CFB-0F22-EBDD4981975E}"/>
                  </a:ext>
                </a:extLst>
              </p:cNvPr>
              <p:cNvSpPr txBox="1"/>
              <p:nvPr/>
            </p:nvSpPr>
            <p:spPr>
              <a:xfrm>
                <a:off x="5380817" y="5705415"/>
                <a:ext cx="88421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𝑘</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𝛼</m:t>
                              </m:r>
                            </m:e>
                            <m:sub>
                              <m:r>
                                <a:rPr lang="en-US" altLang="zh-CN" sz="2000" b="0" i="1" smtClean="0">
                                  <a:latin typeface="Cambria Math" panose="02040503050406030204" pitchFamily="18" charset="0"/>
                                </a:rPr>
                                <m:t>1</m:t>
                              </m:r>
                            </m:sub>
                          </m:sSub>
                        </m:e>
                      </m:d>
                    </m:oMath>
                  </m:oMathPara>
                </a14:m>
                <a:endParaRPr lang="zh-CN" altLang="en-US" sz="2000" dirty="0"/>
              </a:p>
            </p:txBody>
          </p:sp>
        </mc:Choice>
        <mc:Fallback xmlns="">
          <p:sp>
            <p:nvSpPr>
              <p:cNvPr id="17" name="文本框 16">
                <a:extLst>
                  <a:ext uri="{FF2B5EF4-FFF2-40B4-BE49-F238E27FC236}">
                    <a16:creationId xmlns:a16="http://schemas.microsoft.com/office/drawing/2014/main" id="{12C884E4-338A-6CFB-0F22-EBDD4981975E}"/>
                  </a:ext>
                </a:extLst>
              </p:cNvPr>
              <p:cNvSpPr txBox="1">
                <a:spLocks noRot="1" noChangeAspect="1" noMove="1" noResize="1" noEditPoints="1" noAdjustHandles="1" noChangeArrowheads="1" noChangeShapeType="1" noTextEdit="1"/>
              </p:cNvSpPr>
              <p:nvPr/>
            </p:nvSpPr>
            <p:spPr>
              <a:xfrm>
                <a:off x="5380817" y="5705415"/>
                <a:ext cx="884216" cy="40011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337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9A3F8-8B8B-00C4-0B9A-B2DCADA76F9C}"/>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442A31-304F-6887-27D4-FDD2B9C2A258}"/>
                  </a:ext>
                </a:extLst>
              </p:cNvPr>
              <p:cNvSpPr>
                <a:spLocks noGrp="1"/>
              </p:cNvSpPr>
              <p:nvPr>
                <p:ph idx="1"/>
              </p:nvPr>
            </p:nvSpPr>
            <p:spPr/>
            <p:txBody>
              <a:bodyPr/>
              <a:lstStyle/>
              <a:p>
                <a:r>
                  <a:rPr lang="en-US" altLang="zh-CN" dirty="0"/>
                  <a:t>Solution: degree reduction </a:t>
                </a:r>
              </a:p>
              <a:p>
                <a:pPr lvl="1"/>
                <a:r>
                  <a:rPr lang="en-US" altLang="zh-CN" dirty="0"/>
                  <a:t>Now we have:</a:t>
                </a:r>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𝐻𝐵</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m:oMathPara>
                </a14:m>
                <a:endParaRPr lang="en-US" altLang="zh-CN" b="0" dirty="0"/>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𝐻𝑃</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oMath>
                  </m:oMathPara>
                </a14:m>
                <a:endParaRPr lang="en-US" altLang="zh-CN" dirty="0"/>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𝐾𝐵</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oMath>
                  </m:oMathPara>
                </a14:m>
                <a:endParaRPr lang="en-US" altLang="zh-CN" dirty="0"/>
              </a:p>
              <a:p>
                <a:pPr marL="457200" lvl="1" indent="0">
                  <a:buNone/>
                </a:pPr>
                <a:r>
                  <a:rPr lang="en-US" altLang="zh-CN" dirty="0"/>
                  <a:t>So we’ll get:</a:t>
                </a:r>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𝑃𝐵</m:t>
                          </m:r>
                        </m:e>
                      </m:d>
                    </m:oMath>
                  </m:oMathPara>
                </a14:m>
                <a:endParaRPr lang="en-US" altLang="zh-CN" dirty="0"/>
              </a:p>
              <a:p>
                <a:pPr marL="457200" lvl="1" indent="0">
                  <a:buNone/>
                </a:pPr>
                <a:r>
                  <a:rPr lang="en-US" altLang="zh-CN" dirty="0"/>
                  <a:t>The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𝐵</m:t>
                        </m:r>
                      </m:e>
                      <m:sup>
                        <m:r>
                          <a:rPr lang="en-US" altLang="zh-CN" i="1">
                            <a:latin typeface="Cambria Math" panose="02040503050406030204" pitchFamily="18" charset="0"/>
                          </a:rPr>
                          <m:t>−1</m:t>
                        </m:r>
                      </m:sup>
                    </m:sSup>
                    <m:r>
                      <a:rPr lang="en-US" altLang="zh-CN" i="1">
                        <a:latin typeface="Cambria Math" panose="02040503050406030204" pitchFamily="18" charset="0"/>
                      </a:rPr>
                      <m:t>𝑃𝐵</m:t>
                    </m:r>
                  </m:oMath>
                </a14:m>
                <a:r>
                  <a:rPr lang="en-US" altLang="zh-CN" dirty="0"/>
                  <a:t> is the </a:t>
                </a:r>
                <a14:m>
                  <m:oMath xmlns:m="http://schemas.openxmlformats.org/officeDocument/2006/math">
                    <m:r>
                      <a:rPr lang="en-US" altLang="zh-CN" b="0" i="1" smtClean="0">
                        <a:latin typeface="Cambria Math" panose="02040503050406030204" pitchFamily="18" charset="0"/>
                      </a:rPr>
                      <m:t>𝐴</m:t>
                    </m:r>
                  </m:oMath>
                </a14:m>
                <a:r>
                  <a:rPr lang="en-US" altLang="zh-CN" dirty="0"/>
                  <a:t> we want to find, i.e.</a:t>
                </a:r>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𝑆𝐴</m:t>
                      </m:r>
                    </m:oMath>
                  </m:oMathPara>
                </a14:m>
                <a:endParaRPr lang="en-US" altLang="zh-CN" dirty="0"/>
              </a:p>
              <a:p>
                <a:pPr marL="457200" lvl="1" indent="0">
                  <a:buNone/>
                </a:pPr>
                <a:r>
                  <a:rPr lang="en-US" altLang="zh-CN" dirty="0"/>
                  <a:t>because matrix </a:t>
                </a:r>
                <a14:m>
                  <m:oMath xmlns:m="http://schemas.openxmlformats.org/officeDocument/2006/math">
                    <m:r>
                      <a:rPr lang="en-US" altLang="zh-CN" b="0" i="1" smtClean="0">
                        <a:latin typeface="Cambria Math" panose="02040503050406030204" pitchFamily="18" charset="0"/>
                      </a:rPr>
                      <m:t>𝐵</m:t>
                    </m:r>
                  </m:oMath>
                </a14:m>
                <a:r>
                  <a:rPr lang="zh-CN" altLang="en-US" dirty="0"/>
                  <a:t> </a:t>
                </a:r>
                <a:r>
                  <a:rPr lang="en-US" altLang="zh-CN" dirty="0"/>
                  <a:t>and </a:t>
                </a:r>
                <a14:m>
                  <m:oMath xmlns:m="http://schemas.openxmlformats.org/officeDocument/2006/math">
                    <m:r>
                      <a:rPr lang="en-US" altLang="zh-CN" b="0" i="1" smtClean="0">
                        <a:latin typeface="Cambria Math" panose="02040503050406030204" pitchFamily="18" charset="0"/>
                      </a:rPr>
                      <m:t>𝑃</m:t>
                    </m:r>
                  </m:oMath>
                </a14:m>
                <a:r>
                  <a:rPr lang="zh-CN" altLang="en-US" dirty="0"/>
                  <a:t> </a:t>
                </a:r>
                <a:r>
                  <a:rPr lang="en-US" altLang="zh-CN" dirty="0"/>
                  <a:t>does not involve secrets, </a:t>
                </a:r>
                <a14:m>
                  <m:oMath xmlns:m="http://schemas.openxmlformats.org/officeDocument/2006/math">
                    <m:r>
                      <a:rPr lang="en-US" altLang="zh-CN" b="0" i="1" smtClean="0">
                        <a:latin typeface="Cambria Math" panose="02040503050406030204" pitchFamily="18" charset="0"/>
                      </a:rPr>
                      <m:t>𝐴</m:t>
                    </m:r>
                  </m:oMath>
                </a14:m>
                <a:r>
                  <a:rPr lang="zh-CN" altLang="en-US" dirty="0"/>
                  <a:t> </a:t>
                </a:r>
                <a:r>
                  <a:rPr lang="en-US" altLang="zh-CN" dirty="0"/>
                  <a:t>can be computed locally by each party.</a:t>
                </a:r>
              </a:p>
            </p:txBody>
          </p:sp>
        </mc:Choice>
        <mc:Fallback xmlns="">
          <p:sp>
            <p:nvSpPr>
              <p:cNvPr id="3" name="内容占位符 2">
                <a:extLst>
                  <a:ext uri="{FF2B5EF4-FFF2-40B4-BE49-F238E27FC236}">
                    <a16:creationId xmlns:a16="http://schemas.microsoft.com/office/drawing/2014/main" id="{0B442A31-304F-6887-27D4-FDD2B9C2A258}"/>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68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9A3F8-8B8B-00C4-0B9A-B2DCADA76F9C}"/>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442A31-304F-6887-27D4-FDD2B9C2A258}"/>
                  </a:ext>
                </a:extLst>
              </p:cNvPr>
              <p:cNvSpPr>
                <a:spLocks noGrp="1"/>
              </p:cNvSpPr>
              <p:nvPr>
                <p:ph idx="1"/>
              </p:nvPr>
            </p:nvSpPr>
            <p:spPr/>
            <p:txBody>
              <a:bodyPr/>
              <a:lstStyle/>
              <a:p>
                <a:r>
                  <a:rPr lang="en-US" altLang="zh-CN" dirty="0"/>
                  <a:t>We successfully find a projection from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oMath>
                </a14:m>
                <a:r>
                  <a:rPr lang="en-US" altLang="zh-CN" dirty="0"/>
                  <a:t> to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oMath>
                </a14:m>
                <a:r>
                  <a:rPr lang="en-US" altLang="zh-CN" dirty="0"/>
                  <a:t> that makes only </a:t>
                </a:r>
                <a14:m>
                  <m:oMath xmlns:m="http://schemas.openxmlformats.org/officeDocument/2006/math">
                    <m:r>
                      <a:rPr lang="en-US" altLang="zh-CN" b="0" i="1" smtClean="0">
                        <a:latin typeface="Cambria Math" panose="02040503050406030204" pitchFamily="18" charset="0"/>
                      </a:rPr>
                      <m:t>𝑡</m:t>
                    </m:r>
                  </m:oMath>
                </a14:m>
                <a:r>
                  <a:rPr lang="en-US" altLang="zh-CN" dirty="0"/>
                  <a:t> secrets is needed for reconstruction of secret </a:t>
                </a:r>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i="1">
                        <a:latin typeface="Cambria Math" panose="02040503050406030204" pitchFamily="18" charset="0"/>
                      </a:rPr>
                      <m:t>·</m:t>
                    </m:r>
                    <m:r>
                      <a:rPr lang="en-US" altLang="zh-CN" b="0" i="1" smtClean="0">
                        <a:latin typeface="Cambria Math" panose="02040503050406030204" pitchFamily="18" charset="0"/>
                      </a:rPr>
                      <m:t>𝑦</m:t>
                    </m:r>
                  </m:oMath>
                </a14:m>
                <a:endParaRPr lang="en-US" altLang="zh-CN" dirty="0"/>
              </a:p>
              <a:p>
                <a:pPr marL="0" indent="0">
                  <a:lnSpc>
                    <a:spcPct val="13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𝑥</m:t>
                      </m:r>
                      <m:groupChr>
                        <m:groupChrPr>
                          <m:chr m:val="→"/>
                          <m:vertJc m:val="bot"/>
                          <m:ctrlPr>
                            <a:rPr lang="en-US" altLang="zh-CN" sz="2400" b="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h𝑎𝑟𝑒</m:t>
                          </m:r>
                        </m:e>
                      </m:groupCh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𝑡</m:t>
                              </m:r>
                            </m:sub>
                          </m:sSub>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𝑦</m:t>
                      </m:r>
                      <m:groupChr>
                        <m:groupChrPr>
                          <m:chr m:val="→"/>
                          <m:vertJc m:val="bot"/>
                          <m:ctrlPr>
                            <a:rPr lang="en-US" altLang="zh-CN" sz="2400" b="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h𝑎𝑟𝑒</m:t>
                          </m:r>
                        </m:e>
                      </m:groupCh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oMath>
                  </m:oMathPara>
                </a14:m>
                <a:endParaRPr lang="en-US" altLang="zh-CN" sz="2400" dirty="0"/>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oMath>
                  </m:oMathPara>
                </a14:m>
                <a:endParaRPr lang="en-US" altLang="zh-CN" sz="2400" b="0" dirty="0"/>
              </a:p>
              <a:p>
                <a:pPr marL="0" indent="0">
                  <a:lnSpc>
                    <a:spcPct val="13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𝑧</m:t>
                      </m:r>
                      <m:groupChr>
                        <m:groupChrPr>
                          <m:chr m:val="←"/>
                          <m:vertJc m:val="bot"/>
                          <m:ctrlPr>
                            <a:rPr lang="en-US" altLang="zh-CN" sz="2400" b="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𝑒𝑐𝑜𝑛𝑠𝑡𝑟𝑢𝑐𝑡</m:t>
                          </m:r>
                        </m:e>
                      </m:groupCh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𝑡</m:t>
                              </m:r>
                            </m:sub>
                          </m:sSub>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𝑡</m:t>
                              </m:r>
                            </m:sub>
                          </m:sSub>
                        </m:e>
                      </m:d>
                    </m:oMath>
                  </m:oMathPara>
                </a14:m>
                <a:endParaRPr lang="en-US" altLang="zh-CN" sz="2400" dirty="0"/>
              </a:p>
              <a:p>
                <a:pPr marL="0" indent="0">
                  <a:lnSpc>
                    <a:spcPct val="130000"/>
                  </a:lnSpc>
                  <a:buNone/>
                </a:pPr>
                <a14:m>
                  <m:oMathPara xmlns:m="http://schemas.openxmlformats.org/officeDocument/2006/math">
                    <m:oMathParaPr>
                      <m:jc m:val="centerGroup"/>
                    </m:oMathParaPr>
                    <m:oMath xmlns:m="http://schemas.openxmlformats.org/officeDocument/2006/math">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2</m:t>
                              </m:r>
                              <m:r>
                                <a:rPr lang="en-US" altLang="zh-CN" sz="2400" i="1">
                                  <a:latin typeface="Cambria Math" panose="02040503050406030204" pitchFamily="18" charset="0"/>
                                </a:rPr>
                                <m:t>𝑡</m:t>
                              </m:r>
                            </m:sub>
                          </m:sSub>
                        </m:e>
                      </m:d>
                      <m:groupChr>
                        <m:groupChrPr>
                          <m:chr m:val="→"/>
                          <m:vertJc m:val="bot"/>
                          <m:ctrlPr>
                            <a:rPr lang="en-US" altLang="zh-CN" sz="240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𝑟𝑜𝑗𝑒𝑐𝑡𝑖𝑜𝑛</m:t>
                          </m:r>
                        </m:e>
                      </m:groupChr>
                      <m:r>
                        <a:rPr lang="en-US" altLang="zh-CN" sz="2400" i="1" smtClean="0">
                          <a:latin typeface="Cambria Math" panose="02040503050406030204" pitchFamily="18" charset="0"/>
                        </a:rPr>
                        <m:t> </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oMath>
                  </m:oMathPara>
                </a14:m>
                <a:endParaRPr lang="en-US" altLang="zh-CN" sz="2400" dirty="0"/>
              </a:p>
              <a:p>
                <a:pPr marL="0" indent="0">
                  <a:lnSpc>
                    <a:spcPct val="13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𝑧</m:t>
                      </m:r>
                      <m:groupChr>
                        <m:groupChrPr>
                          <m:chr m:val="←"/>
                          <m:vertJc m:val="bot"/>
                          <m:ctrlPr>
                            <a:rPr lang="en-US" altLang="zh-CN" sz="2400" b="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𝑒𝑐𝑜𝑛𝑠𝑡𝑟𝑢𝑐𝑡</m:t>
                          </m:r>
                        </m:e>
                      </m:groupCh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oMath>
                  </m:oMathPara>
                </a14:m>
                <a:endParaRPr lang="en-US" altLang="zh-CN" sz="2400" dirty="0"/>
              </a:p>
            </p:txBody>
          </p:sp>
        </mc:Choice>
        <mc:Fallback xmlns="">
          <p:sp>
            <p:nvSpPr>
              <p:cNvPr id="3" name="内容占位符 2">
                <a:extLst>
                  <a:ext uri="{FF2B5EF4-FFF2-40B4-BE49-F238E27FC236}">
                    <a16:creationId xmlns:a16="http://schemas.microsoft.com/office/drawing/2014/main" id="{0B442A31-304F-6887-27D4-FDD2B9C2A258}"/>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395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9A3F8-8B8B-00C4-0B9A-B2DCADA76F9C}"/>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442A31-304F-6887-27D4-FDD2B9C2A258}"/>
                  </a:ext>
                </a:extLst>
              </p:cNvPr>
              <p:cNvSpPr>
                <a:spLocks noGrp="1"/>
              </p:cNvSpPr>
              <p:nvPr>
                <p:ph idx="1"/>
              </p:nvPr>
            </p:nvSpPr>
            <p:spPr/>
            <p:txBody>
              <a:bodyPr/>
              <a:lstStyle/>
              <a:p>
                <a:pPr marL="0" indent="0">
                  <a:buNone/>
                </a:pPr>
                <a:r>
                  <a:rPr lang="en-US" altLang="zh-CN" dirty="0"/>
                  <a:t>	Is it safe?</a:t>
                </a:r>
              </a:p>
              <a:p>
                <a:pPr marL="0" indent="0">
                  <a:lnSpc>
                    <a:spcPct val="13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𝑥</m:t>
                      </m:r>
                      <m:groupChr>
                        <m:groupChrPr>
                          <m:chr m:val="→"/>
                          <m:vertJc m:val="bot"/>
                          <m:ctrlPr>
                            <a:rPr lang="en-US" altLang="zh-CN" sz="2400" b="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h𝑎𝑟𝑒</m:t>
                          </m:r>
                        </m:e>
                      </m:groupCh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𝑡</m:t>
                              </m:r>
                            </m:sub>
                          </m:sSub>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𝑦</m:t>
                      </m:r>
                      <m:groupChr>
                        <m:groupChrPr>
                          <m:chr m:val="→"/>
                          <m:vertJc m:val="bot"/>
                          <m:ctrlPr>
                            <a:rPr lang="en-US" altLang="zh-CN" sz="2400" b="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h𝑎𝑟𝑒</m:t>
                          </m:r>
                        </m:e>
                      </m:groupCh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oMath>
                  </m:oMathPara>
                </a14:m>
                <a:endParaRPr lang="en-US" altLang="zh-CN" sz="2400" dirty="0"/>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oMath>
                  </m:oMathPara>
                </a14:m>
                <a:endParaRPr lang="en-US" altLang="zh-CN" sz="2400" dirty="0"/>
              </a:p>
              <a:p>
                <a:pPr marL="0" indent="0">
                  <a:lnSpc>
                    <a:spcPct val="130000"/>
                  </a:lnSpc>
                  <a:buNone/>
                </a:pPr>
                <a14:m>
                  <m:oMathPara xmlns:m="http://schemas.openxmlformats.org/officeDocument/2006/math">
                    <m:oMathParaPr>
                      <m:jc m:val="centerGroup"/>
                    </m:oMathParaPr>
                    <m:oMath xmlns:m="http://schemas.openxmlformats.org/officeDocument/2006/math">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2</m:t>
                              </m:r>
                              <m:r>
                                <a:rPr lang="en-US" altLang="zh-CN" sz="2400" i="1">
                                  <a:latin typeface="Cambria Math" panose="02040503050406030204" pitchFamily="18" charset="0"/>
                                </a:rPr>
                                <m:t>𝑡</m:t>
                              </m:r>
                            </m:sub>
                          </m:sSub>
                        </m:e>
                      </m:d>
                      <m:groupChr>
                        <m:groupChrPr>
                          <m:chr m:val="→"/>
                          <m:vertJc m:val="bot"/>
                          <m:ctrlPr>
                            <a:rPr lang="en-US" altLang="zh-CN" sz="240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𝑟𝑜𝑗𝑒𝑐𝑡𝑖𝑜𝑛</m:t>
                          </m:r>
                        </m:e>
                      </m:groupChr>
                      <m:r>
                        <a:rPr lang="en-US" altLang="zh-CN" sz="2400" i="1" smtClean="0">
                          <a:latin typeface="Cambria Math" panose="02040503050406030204" pitchFamily="18" charset="0"/>
                        </a:rPr>
                        <m:t> </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oMath>
                  </m:oMathPara>
                </a14:m>
                <a:endParaRPr lang="en-US" altLang="zh-CN" sz="2400" dirty="0"/>
              </a:p>
              <a:p>
                <a:pPr marL="0" indent="0">
                  <a:lnSpc>
                    <a:spcPct val="13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𝑧</m:t>
                      </m:r>
                      <m:groupChr>
                        <m:groupChrPr>
                          <m:chr m:val="←"/>
                          <m:vertJc m:val="bot"/>
                          <m:ctrlPr>
                            <a:rPr lang="en-US" altLang="zh-CN" sz="2400" b="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𝑒𝑐𝑜𝑛𝑠𝑡𝑟𝑢𝑐𝑡</m:t>
                          </m:r>
                        </m:e>
                      </m:groupCh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oMath>
                  </m:oMathPara>
                </a14:m>
                <a:endParaRPr lang="en-US" altLang="zh-CN" sz="2400" dirty="0"/>
              </a:p>
            </p:txBody>
          </p:sp>
        </mc:Choice>
        <mc:Fallback xmlns="">
          <p:sp>
            <p:nvSpPr>
              <p:cNvPr id="3" name="内容占位符 2">
                <a:extLst>
                  <a:ext uri="{FF2B5EF4-FFF2-40B4-BE49-F238E27FC236}">
                    <a16:creationId xmlns:a16="http://schemas.microsoft.com/office/drawing/2014/main" id="{0B442A31-304F-6887-27D4-FDD2B9C2A258}"/>
                  </a:ext>
                </a:extLst>
              </p:cNvPr>
              <p:cNvSpPr>
                <a:spLocks noGrp="1" noRot="1" noChangeAspect="1" noMove="1" noResize="1" noEditPoints="1" noAdjustHandles="1" noChangeArrowheads="1" noChangeShapeType="1" noTextEdit="1"/>
              </p:cNvSpPr>
              <p:nvPr>
                <p:ph idx="1"/>
              </p:nvPr>
            </p:nvSpPr>
            <p:spPr>
              <a:blipFill>
                <a:blip r:embed="rId3"/>
                <a:stretch>
                  <a:fillRect t="-252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AEC1C908-C94A-15EC-0FD0-AE6E21B31819}"/>
              </a:ext>
            </a:extLst>
          </p:cNvPr>
          <p:cNvSpPr/>
          <p:nvPr/>
        </p:nvSpPr>
        <p:spPr>
          <a:xfrm>
            <a:off x="6096001" y="4124325"/>
            <a:ext cx="1581150" cy="600075"/>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CE373A7F-2787-18DD-F48B-688EAB691366}"/>
              </a:ext>
            </a:extLst>
          </p:cNvPr>
          <p:cNvCxnSpPr>
            <a:cxnSpLocks/>
            <a:stCxn id="5" idx="3"/>
          </p:cNvCxnSpPr>
          <p:nvPr/>
        </p:nvCxnSpPr>
        <p:spPr>
          <a:xfrm flipV="1">
            <a:off x="7677151" y="4419600"/>
            <a:ext cx="447674" cy="47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868DCFF-E8B1-7637-7DDE-813CAF476EDE}"/>
              </a:ext>
            </a:extLst>
          </p:cNvPr>
          <p:cNvSpPr txBox="1"/>
          <p:nvPr/>
        </p:nvSpPr>
        <p:spPr>
          <a:xfrm>
            <a:off x="8186207" y="4234934"/>
            <a:ext cx="2210862" cy="369332"/>
          </a:xfrm>
          <a:prstGeom prst="rect">
            <a:avLst/>
          </a:prstGeom>
          <a:noFill/>
        </p:spPr>
        <p:txBody>
          <a:bodyPr wrap="none" rtlCol="0">
            <a:spAutoFit/>
          </a:bodyPr>
          <a:lstStyle/>
          <a:p>
            <a:r>
              <a:rPr lang="en-US" altLang="zh-CN" dirty="0">
                <a:solidFill>
                  <a:srgbClr val="C00000"/>
                </a:solidFill>
              </a:rPr>
              <a:t>Need to be revealed</a:t>
            </a:r>
            <a:endParaRPr lang="zh-CN" altLang="en-US" dirty="0">
              <a:solidFill>
                <a:srgbClr val="C00000"/>
              </a:solidFill>
            </a:endParaRPr>
          </a:p>
        </p:txBody>
      </p:sp>
      <p:sp>
        <p:nvSpPr>
          <p:cNvPr id="10" name="矩形 9">
            <a:extLst>
              <a:ext uri="{FF2B5EF4-FFF2-40B4-BE49-F238E27FC236}">
                <a16:creationId xmlns:a16="http://schemas.microsoft.com/office/drawing/2014/main" id="{D6755E3A-0620-55A3-E376-2C6D3827CA5F}"/>
              </a:ext>
            </a:extLst>
          </p:cNvPr>
          <p:cNvSpPr/>
          <p:nvPr/>
        </p:nvSpPr>
        <p:spPr>
          <a:xfrm>
            <a:off x="6886576" y="3505201"/>
            <a:ext cx="1676399" cy="514348"/>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6A6A8FD-6CA5-0BE0-A71B-5618FFF5C0AE}"/>
              </a:ext>
            </a:extLst>
          </p:cNvPr>
          <p:cNvSpPr/>
          <p:nvPr/>
        </p:nvSpPr>
        <p:spPr>
          <a:xfrm>
            <a:off x="3571875" y="3509964"/>
            <a:ext cx="2085975" cy="500061"/>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1D8BB412-37FF-DBE8-0823-083FAA729EE0}"/>
              </a:ext>
            </a:extLst>
          </p:cNvPr>
          <p:cNvCxnSpPr/>
          <p:nvPr/>
        </p:nvCxnSpPr>
        <p:spPr>
          <a:xfrm flipH="1">
            <a:off x="5657850" y="3862390"/>
            <a:ext cx="122872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45CD21E-E185-4EF5-C2A4-1F2D702EBF7D}"/>
              </a:ext>
            </a:extLst>
          </p:cNvPr>
          <p:cNvSpPr txBox="1"/>
          <p:nvPr/>
        </p:nvSpPr>
        <p:spPr>
          <a:xfrm>
            <a:off x="5921877" y="3808692"/>
            <a:ext cx="627095" cy="369332"/>
          </a:xfrm>
          <a:prstGeom prst="rect">
            <a:avLst/>
          </a:prstGeom>
          <a:noFill/>
        </p:spPr>
        <p:txBody>
          <a:bodyPr wrap="none" rtlCol="0">
            <a:spAutoFit/>
          </a:bodyPr>
          <a:lstStyle/>
          <a:p>
            <a:r>
              <a:rPr lang="en-US" altLang="zh-CN" dirty="0">
                <a:solidFill>
                  <a:srgbClr val="C00000"/>
                </a:solidFill>
              </a:rPr>
              <a:t>infer</a:t>
            </a:r>
            <a:endParaRPr lang="zh-CN" altLang="en-US" dirty="0">
              <a:solidFill>
                <a:srgbClr val="C00000"/>
              </a:solidFill>
            </a:endParaRPr>
          </a:p>
        </p:txBody>
      </p:sp>
      <p:sp>
        <p:nvSpPr>
          <p:cNvPr id="15" name="矩形 14">
            <a:extLst>
              <a:ext uri="{FF2B5EF4-FFF2-40B4-BE49-F238E27FC236}">
                <a16:creationId xmlns:a16="http://schemas.microsoft.com/office/drawing/2014/main" id="{07A240D4-E609-8F23-EE29-54654140705C}"/>
              </a:ext>
            </a:extLst>
          </p:cNvPr>
          <p:cNvSpPr/>
          <p:nvPr/>
        </p:nvSpPr>
        <p:spPr>
          <a:xfrm>
            <a:off x="5314950" y="2924175"/>
            <a:ext cx="342900" cy="450852"/>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FBFBCD0-60AB-86DE-0792-64871BC8D843}"/>
              </a:ext>
            </a:extLst>
          </p:cNvPr>
          <p:cNvSpPr/>
          <p:nvPr/>
        </p:nvSpPr>
        <p:spPr>
          <a:xfrm>
            <a:off x="5988552" y="2915723"/>
            <a:ext cx="964699" cy="476250"/>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68A1E984-1202-D912-9146-0E8B582F4DAD}"/>
              </a:ext>
            </a:extLst>
          </p:cNvPr>
          <p:cNvCxnSpPr>
            <a:stCxn id="15" idx="3"/>
            <a:endCxn id="16" idx="1"/>
          </p:cNvCxnSpPr>
          <p:nvPr/>
        </p:nvCxnSpPr>
        <p:spPr>
          <a:xfrm>
            <a:off x="5657850" y="3149601"/>
            <a:ext cx="330702" cy="424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30E35B9-3179-B59F-A496-5F12E303F51C}"/>
              </a:ext>
            </a:extLst>
          </p:cNvPr>
          <p:cNvSpPr txBox="1"/>
          <p:nvPr/>
        </p:nvSpPr>
        <p:spPr>
          <a:xfrm>
            <a:off x="5657850" y="2632635"/>
            <a:ext cx="1032655" cy="369332"/>
          </a:xfrm>
          <a:prstGeom prst="rect">
            <a:avLst/>
          </a:prstGeom>
          <a:noFill/>
        </p:spPr>
        <p:txBody>
          <a:bodyPr wrap="none" rtlCol="0">
            <a:spAutoFit/>
          </a:bodyPr>
          <a:lstStyle/>
          <a:p>
            <a:r>
              <a:rPr lang="en-US" altLang="zh-CN" dirty="0">
                <a:solidFill>
                  <a:srgbClr val="C00000"/>
                </a:solidFill>
              </a:rPr>
              <a:t>factorize</a:t>
            </a:r>
            <a:endParaRPr lang="zh-CN" altLang="en-US" dirty="0">
              <a:solidFill>
                <a:srgbClr val="C00000"/>
              </a:solidFill>
            </a:endParaRPr>
          </a:p>
        </p:txBody>
      </p:sp>
    </p:spTree>
    <p:extLst>
      <p:ext uri="{BB962C8B-B14F-4D97-AF65-F5344CB8AC3E}">
        <p14:creationId xmlns:p14="http://schemas.microsoft.com/office/powerpoint/2010/main" val="292850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animBg="1"/>
      <p:bldP spid="14" grpId="0"/>
      <p:bldP spid="15" grpId="0" animBg="1"/>
      <p:bldP spid="16"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8424C-47FF-386E-D8B4-843193B683F1}"/>
              </a:ext>
            </a:extLst>
          </p:cNvPr>
          <p:cNvSpPr>
            <a:spLocks noGrp="1"/>
          </p:cNvSpPr>
          <p:nvPr>
            <p:ph type="title"/>
          </p:nvPr>
        </p:nvSpPr>
        <p:spPr/>
        <p:txBody>
          <a:bodyPr/>
          <a:lstStyle/>
          <a:p>
            <a:r>
              <a:rPr lang="en-US" altLang="zh-CN" dirty="0"/>
              <a:t>Oblivious Transfer (OT)</a:t>
            </a:r>
            <a:endParaRPr lang="zh-CN" altLang="en-US" dirty="0"/>
          </a:p>
        </p:txBody>
      </p:sp>
      <p:sp>
        <p:nvSpPr>
          <p:cNvPr id="3" name="内容占位符 2">
            <a:extLst>
              <a:ext uri="{FF2B5EF4-FFF2-40B4-BE49-F238E27FC236}">
                <a16:creationId xmlns:a16="http://schemas.microsoft.com/office/drawing/2014/main" id="{289E7A0D-4857-5686-E91D-8673D0B461E4}"/>
              </a:ext>
            </a:extLst>
          </p:cNvPr>
          <p:cNvSpPr>
            <a:spLocks noGrp="1"/>
          </p:cNvSpPr>
          <p:nvPr>
            <p:ph idx="1"/>
          </p:nvPr>
        </p:nvSpPr>
        <p:spPr/>
        <p:txBody>
          <a:bodyPr/>
          <a:lstStyle/>
          <a:p>
            <a:pPr algn="just"/>
            <a:r>
              <a:rPr lang="en-US" altLang="zh-CN" dirty="0"/>
              <a:t>How to achieve that?</a:t>
            </a:r>
          </a:p>
          <a:p>
            <a:pPr marL="0" indent="0" algn="just">
              <a:buNone/>
            </a:pPr>
            <a:r>
              <a:rPr lang="en-US" altLang="zh-CN" dirty="0"/>
              <a:t>	First let’s recall public-key cryptography</a:t>
            </a:r>
          </a:p>
          <a:p>
            <a:pPr marL="0" indent="0" algn="just">
              <a:buNone/>
            </a:pPr>
            <a:r>
              <a:rPr lang="en-US" altLang="zh-CN" dirty="0"/>
              <a:t>	A party has a public key (known to all) and private key (known to self). A message encrypted with his public key can only be decrypted with the corresponding private key.</a:t>
            </a:r>
          </a:p>
          <a:p>
            <a:pPr marL="0" indent="0" algn="just">
              <a:buNone/>
            </a:pPr>
            <a:r>
              <a:rPr lang="en-US" altLang="zh-CN" dirty="0"/>
              <a:t>	Note that, the </a:t>
            </a:r>
            <a:r>
              <a:rPr lang="en-US" altLang="zh-CN" b="1" dirty="0"/>
              <a:t>process of decryption doesn’t tell the correctness</a:t>
            </a:r>
            <a:r>
              <a:rPr lang="en-US" altLang="zh-CN" dirty="0"/>
              <a:t>. Decoder doesn’t know the success or failure of decryption if he doesn’t know whether he is using the right key, and the original message is meaningless (like random string representing another key).</a:t>
            </a:r>
            <a:endParaRPr lang="zh-CN" altLang="en-US" dirty="0"/>
          </a:p>
        </p:txBody>
      </p:sp>
    </p:spTree>
    <p:extLst>
      <p:ext uri="{BB962C8B-B14F-4D97-AF65-F5344CB8AC3E}">
        <p14:creationId xmlns:p14="http://schemas.microsoft.com/office/powerpoint/2010/main" val="417530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9A3F8-8B8B-00C4-0B9A-B2DCADA76F9C}"/>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442A31-304F-6887-27D4-FDD2B9C2A258}"/>
                  </a:ext>
                </a:extLst>
              </p:cNvPr>
              <p:cNvSpPr>
                <a:spLocks noGrp="1"/>
              </p:cNvSpPr>
              <p:nvPr>
                <p:ph idx="1"/>
              </p:nvPr>
            </p:nvSpPr>
            <p:spPr/>
            <p:txBody>
              <a:bodyPr>
                <a:normAutofit/>
              </a:bodyPr>
              <a:lstStyle/>
              <a:p>
                <a:r>
                  <a:rPr lang="en-US" altLang="zh-CN" dirty="0"/>
                  <a:t>Solution: randomization </a:t>
                </a:r>
              </a:p>
              <a:p>
                <a:pPr marL="457200" lvl="1" indent="0">
                  <a:buNone/>
                </a:pPr>
                <a:r>
                  <a:rPr lang="en-US" altLang="zh-CN" dirty="0"/>
                  <a:t>Before the degree reduction:</a:t>
                </a:r>
              </a:p>
              <a:p>
                <a:pPr lvl="1"/>
                <a:r>
                  <a:rPr lang="en-US" altLang="zh-CN" dirty="0"/>
                  <a:t>Let every party generate a polynomial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m:t>
                    </m:r>
                  </m:oMath>
                </a14:m>
                <a:r>
                  <a:rPr lang="en-US" altLang="zh-CN" dirty="0"/>
                  <a:t> of degree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r>
                  <a:rPr lang="en-US" altLang="zh-CN" dirty="0"/>
                  <a:t> with constant term </a:t>
                </a:r>
                <a14:m>
                  <m:oMath xmlns:m="http://schemas.openxmlformats.org/officeDocument/2006/math">
                    <m:r>
                      <a:rPr lang="en-US" altLang="zh-CN" b="0" i="1" smtClean="0">
                        <a:latin typeface="Cambria Math" panose="02040503050406030204" pitchFamily="18" charset="0"/>
                      </a:rPr>
                      <m:t>0</m:t>
                    </m:r>
                  </m:oMath>
                </a14:m>
                <a:r>
                  <a:rPr lang="en-US" altLang="zh-CN" dirty="0"/>
                  <a:t>, and reveal the polynomial.</a:t>
                </a:r>
              </a:p>
              <a:p>
                <a:pPr lvl="1"/>
                <a:r>
                  <a:rPr lang="en-US" altLang="zh-CN" dirty="0"/>
                  <a:t>Then for every party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t>, calculate:</a:t>
                </a:r>
              </a:p>
              <a:p>
                <a:pPr marL="457200" lvl="1"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e>
                          </m:d>
                        </m:e>
                      </m:nary>
                    </m:oMath>
                  </m:oMathPara>
                </a14:m>
                <a:endParaRPr lang="en-US" altLang="zh-CN" dirty="0"/>
              </a:p>
              <a:p>
                <a:pPr marL="457200" lvl="1" indent="0">
                  <a:buNone/>
                </a:pPr>
                <a:r>
                  <a:rPr lang="en-US" altLang="zh-CN" dirty="0"/>
                  <a:t>as his share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oMath>
                </a14:m>
                <a:endParaRPr lang="en-US" altLang="zh-CN" dirty="0"/>
              </a:p>
            </p:txBody>
          </p:sp>
        </mc:Choice>
        <mc:Fallback xmlns="">
          <p:sp>
            <p:nvSpPr>
              <p:cNvPr id="3" name="内容占位符 2">
                <a:extLst>
                  <a:ext uri="{FF2B5EF4-FFF2-40B4-BE49-F238E27FC236}">
                    <a16:creationId xmlns:a16="http://schemas.microsoft.com/office/drawing/2014/main" id="{0B442A31-304F-6887-27D4-FDD2B9C2A258}"/>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22B710F4-CC9A-4B47-C961-FFC86FCA010F}"/>
              </a:ext>
            </a:extLst>
          </p:cNvPr>
          <p:cNvSpPr/>
          <p:nvPr/>
        </p:nvSpPr>
        <p:spPr>
          <a:xfrm>
            <a:off x="5210175" y="3819525"/>
            <a:ext cx="885825" cy="704850"/>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749E18E-3A42-5F66-9623-87806132110B}"/>
              </a:ext>
            </a:extLst>
          </p:cNvPr>
          <p:cNvSpPr txBox="1"/>
          <p:nvPr/>
        </p:nvSpPr>
        <p:spPr>
          <a:xfrm>
            <a:off x="5105400" y="4659312"/>
            <a:ext cx="3015569" cy="369332"/>
          </a:xfrm>
          <a:prstGeom prst="rect">
            <a:avLst/>
          </a:prstGeom>
          <a:noFill/>
        </p:spPr>
        <p:txBody>
          <a:bodyPr wrap="none" rtlCol="0">
            <a:spAutoFit/>
          </a:bodyPr>
          <a:lstStyle/>
          <a:p>
            <a:r>
              <a:rPr lang="en-US" altLang="zh-CN" dirty="0">
                <a:solidFill>
                  <a:srgbClr val="C00000"/>
                </a:solidFill>
              </a:rPr>
              <a:t>Secret that can be factorized</a:t>
            </a:r>
            <a:endParaRPr lang="zh-CN" altLang="en-US" dirty="0">
              <a:solidFill>
                <a:srgbClr val="C00000"/>
              </a:solidFill>
            </a:endParaRPr>
          </a:p>
        </p:txBody>
      </p:sp>
      <p:sp>
        <p:nvSpPr>
          <p:cNvPr id="7" name="矩形 6">
            <a:extLst>
              <a:ext uri="{FF2B5EF4-FFF2-40B4-BE49-F238E27FC236}">
                <a16:creationId xmlns:a16="http://schemas.microsoft.com/office/drawing/2014/main" id="{9072A7C0-E85D-1D73-9B46-24571CE31731}"/>
              </a:ext>
            </a:extLst>
          </p:cNvPr>
          <p:cNvSpPr/>
          <p:nvPr/>
        </p:nvSpPr>
        <p:spPr>
          <a:xfrm>
            <a:off x="6276975" y="3638550"/>
            <a:ext cx="1533525" cy="1104900"/>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65B4D8F-29D4-7159-B902-CAA0ACD61C4A}"/>
              </a:ext>
            </a:extLst>
          </p:cNvPr>
          <p:cNvSpPr txBox="1"/>
          <p:nvPr/>
        </p:nvSpPr>
        <p:spPr>
          <a:xfrm>
            <a:off x="7991475" y="3819525"/>
            <a:ext cx="1859805" cy="369332"/>
          </a:xfrm>
          <a:prstGeom prst="rect">
            <a:avLst/>
          </a:prstGeom>
          <a:noFill/>
        </p:spPr>
        <p:txBody>
          <a:bodyPr wrap="none" rtlCol="0">
            <a:spAutoFit/>
          </a:bodyPr>
          <a:lstStyle/>
          <a:p>
            <a:r>
              <a:rPr lang="en-US" altLang="zh-CN" dirty="0">
                <a:solidFill>
                  <a:srgbClr val="C00000"/>
                </a:solidFill>
              </a:rPr>
              <a:t>Random number</a:t>
            </a:r>
            <a:endParaRPr lang="zh-CN" altLang="en-US" dirty="0">
              <a:solidFill>
                <a:srgbClr val="C00000"/>
              </a:solidFill>
            </a:endParaRPr>
          </a:p>
        </p:txBody>
      </p:sp>
    </p:spTree>
    <p:extLst>
      <p:ext uri="{BB962C8B-B14F-4D97-AF65-F5344CB8AC3E}">
        <p14:creationId xmlns:p14="http://schemas.microsoft.com/office/powerpoint/2010/main" val="89786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B478C-0A03-8076-A84B-B40D94579EFD}"/>
              </a:ext>
            </a:extLst>
          </p:cNvPr>
          <p:cNvSpPr>
            <a:spLocks noGrp="1"/>
          </p:cNvSpPr>
          <p:nvPr>
            <p:ph type="title"/>
          </p:nvPr>
        </p:nvSpPr>
        <p:spPr/>
        <p:txBody>
          <a:bodyPr/>
          <a:lstStyle/>
          <a:p>
            <a:r>
              <a:rPr lang="en-US" altLang="zh-CN" dirty="0"/>
              <a:t>BGW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27E5C3C-2E65-7BD3-14DC-2CAAE42DA2F3}"/>
                  </a:ext>
                </a:extLst>
              </p:cNvPr>
              <p:cNvSpPr>
                <a:spLocks noGrp="1"/>
              </p:cNvSpPr>
              <p:nvPr>
                <p:ph idx="1"/>
              </p:nvPr>
            </p:nvSpPr>
            <p:spPr/>
            <p:txBody>
              <a:bodyPr/>
              <a:lstStyle/>
              <a:p>
                <a:r>
                  <a:rPr lang="en-US" altLang="zh-CN" dirty="0"/>
                  <a:t>Whole process</a:t>
                </a:r>
              </a:p>
              <a:p>
                <a:pPr marL="0" indent="0">
                  <a:lnSpc>
                    <a:spcPct val="13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𝑥</m:t>
                      </m:r>
                      <m:groupChr>
                        <m:groupChrPr>
                          <m:chr m:val="→"/>
                          <m:vertJc m:val="bot"/>
                          <m:ctrlPr>
                            <a:rPr lang="en-US" altLang="zh-CN" sz="2400" b="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h𝑎𝑟𝑒</m:t>
                          </m:r>
                        </m:e>
                      </m:groupCh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𝑡</m:t>
                              </m:r>
                            </m:sub>
                          </m:sSub>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𝑦</m:t>
                      </m:r>
                      <m:groupChr>
                        <m:groupChrPr>
                          <m:chr m:val="→"/>
                          <m:vertJc m:val="bot"/>
                          <m:ctrlPr>
                            <a:rPr lang="en-US" altLang="zh-CN" sz="2400" b="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h𝑎𝑟𝑒</m:t>
                          </m:r>
                        </m:e>
                      </m:groupCh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oMath>
                  </m:oMathPara>
                </a14:m>
                <a:endParaRPr lang="en-US" altLang="zh-CN" sz="2400" dirty="0"/>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𝑖</m:t>
                              </m:r>
                            </m:sub>
                          </m:sSub>
                        </m:e>
                      </m:d>
                      <m:r>
                        <a:rPr lang="en-US" altLang="zh-CN" sz="2400" i="1">
                          <a:latin typeface="Cambria Math" panose="02040503050406030204" pitchFamily="18" charset="0"/>
                        </a:rPr>
                        <m:t>·</m:t>
                      </m:r>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oMath>
                  </m:oMathPara>
                </a14:m>
                <a:endParaRPr lang="en-US" altLang="zh-CN" sz="2400" b="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𝑛</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𝑗</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𝑖</m:t>
                                  </m:r>
                                </m:sub>
                              </m:sSub>
                            </m:e>
                          </m:d>
                        </m:e>
                      </m:nary>
                    </m:oMath>
                  </m:oMathPara>
                </a14:m>
                <a:endParaRPr lang="en-US" altLang="zh-CN" sz="2400" b="0" dirty="0"/>
              </a:p>
              <a:p>
                <a:pPr marL="0" indent="0">
                  <a:lnSpc>
                    <a:spcPct val="130000"/>
                  </a:lnSpc>
                  <a:buNone/>
                </a:pPr>
                <a14:m>
                  <m:oMathPara xmlns:m="http://schemas.openxmlformats.org/officeDocument/2006/math">
                    <m:oMathParaPr>
                      <m:jc m:val="centerGroup"/>
                    </m:oMathParaPr>
                    <m:oMath xmlns:m="http://schemas.openxmlformats.org/officeDocument/2006/math">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2</m:t>
                              </m:r>
                              <m:r>
                                <a:rPr lang="en-US" altLang="zh-CN" sz="2400" i="1">
                                  <a:latin typeface="Cambria Math" panose="02040503050406030204" pitchFamily="18" charset="0"/>
                                </a:rPr>
                                <m:t>𝑡</m:t>
                              </m:r>
                            </m:sub>
                          </m:sSub>
                        </m:e>
                      </m:d>
                      <m:groupChr>
                        <m:groupChrPr>
                          <m:chr m:val="→"/>
                          <m:vertJc m:val="bot"/>
                          <m:ctrlPr>
                            <a:rPr lang="en-US" altLang="zh-CN" sz="240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𝑟𝑜𝑗𝑒𝑐𝑡𝑖𝑜𝑛</m:t>
                          </m:r>
                        </m:e>
                      </m:groupChr>
                      <m:r>
                        <a:rPr lang="en-US" altLang="zh-CN" sz="2400" i="1" smtClean="0">
                          <a:latin typeface="Cambria Math" panose="02040503050406030204" pitchFamily="18" charset="0"/>
                        </a:rPr>
                        <m:t> </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oMath>
                  </m:oMathPara>
                </a14:m>
                <a:endParaRPr lang="en-US" altLang="zh-CN" sz="2400" dirty="0"/>
              </a:p>
              <a:p>
                <a:pPr marL="0" indent="0">
                  <a:lnSpc>
                    <a:spcPct val="13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𝑧</m:t>
                      </m:r>
                      <m:groupChr>
                        <m:groupChrPr>
                          <m:chr m:val="←"/>
                          <m:vertJc m:val="bot"/>
                          <m:ctrlPr>
                            <a:rPr lang="en-US" altLang="zh-CN" sz="2400" b="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𝑒𝑐𝑜𝑛𝑠𝑡𝑟𝑢𝑐𝑡</m:t>
                          </m:r>
                        </m:e>
                      </m:groupCh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oMath>
                  </m:oMathPara>
                </a14:m>
                <a:endParaRPr lang="en-US" altLang="zh-CN" sz="2400"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F27E5C3C-2E65-7BD3-14DC-2CAAE42DA2F3}"/>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04105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9954665-0EFB-394A-F6D8-33B484AA42C1}"/>
              </a:ext>
            </a:extLst>
          </p:cNvPr>
          <p:cNvSpPr>
            <a:spLocks noGrp="1"/>
          </p:cNvSpPr>
          <p:nvPr>
            <p:ph type="title"/>
          </p:nvPr>
        </p:nvSpPr>
        <p:spPr/>
        <p:txBody>
          <a:bodyPr/>
          <a:lstStyle/>
          <a:p>
            <a:r>
              <a:rPr lang="en-US" altLang="zh-CN" dirty="0"/>
              <a:t>Beaver’s Multiplication Triple</a:t>
            </a:r>
            <a:endParaRPr lang="zh-CN" altLang="en-US" dirty="0"/>
          </a:p>
        </p:txBody>
      </p:sp>
      <p:sp>
        <p:nvSpPr>
          <p:cNvPr id="5" name="文本占位符 4">
            <a:extLst>
              <a:ext uri="{FF2B5EF4-FFF2-40B4-BE49-F238E27FC236}">
                <a16:creationId xmlns:a16="http://schemas.microsoft.com/office/drawing/2014/main" id="{4B7C2E3D-3B94-260B-F8D2-F98BC4710C34}"/>
              </a:ext>
            </a:extLst>
          </p:cNvPr>
          <p:cNvSpPr>
            <a:spLocks noGrp="1"/>
          </p:cNvSpPr>
          <p:nvPr>
            <p:ph type="body" idx="1"/>
          </p:nvPr>
        </p:nvSpPr>
        <p:spPr/>
        <p:txBody>
          <a:bodyPr/>
          <a:lstStyle/>
          <a:p>
            <a:r>
              <a:rPr lang="en-US" altLang="zh-CN" dirty="0"/>
              <a:t>Donald Beaver, 1992</a:t>
            </a:r>
            <a:endParaRPr lang="zh-CN" altLang="en-US" dirty="0"/>
          </a:p>
        </p:txBody>
      </p:sp>
    </p:spTree>
    <p:extLst>
      <p:ext uri="{BB962C8B-B14F-4D97-AF65-F5344CB8AC3E}">
        <p14:creationId xmlns:p14="http://schemas.microsoft.com/office/powerpoint/2010/main" val="18409248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Multiplication Triple (MT)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pPr marL="0" indent="0">
                  <a:buNone/>
                </a:pPr>
                <a:r>
                  <a:rPr lang="en-US" altLang="zh-CN" dirty="0"/>
                  <a:t>	Beaver’s Multiplication Triple is a protocol for secret multiplication on additive shared arithmetic circuit.</a:t>
                </a:r>
              </a:p>
              <a:p>
                <a:pPr lvl="1"/>
                <a:r>
                  <a:rPr lang="en-US" altLang="zh-CN" dirty="0"/>
                  <a:t>Additive shared: A secret </a:t>
                </a:r>
                <a14:m>
                  <m:oMath xmlns:m="http://schemas.openxmlformats.org/officeDocument/2006/math">
                    <m:r>
                      <a:rPr lang="en-US" altLang="zh-CN" b="0" i="1" smtClean="0">
                        <a:latin typeface="Cambria Math" panose="02040503050406030204" pitchFamily="18" charset="0"/>
                      </a:rPr>
                      <m:t>𝑥</m:t>
                    </m:r>
                  </m:oMath>
                </a14:m>
                <a:r>
                  <a:rPr lang="zh-CN" altLang="en-US" dirty="0"/>
                  <a:t> </a:t>
                </a:r>
                <a:r>
                  <a:rPr lang="en-US" altLang="zh-CN" dirty="0"/>
                  <a:t>is shared by Alice and Bob. Alice has a share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 and Bob has a share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 that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en-US" altLang="zh-CN" dirty="0"/>
                  <a:t>.</a:t>
                </a:r>
              </a:p>
              <a:p>
                <a:pPr lvl="1"/>
                <a:r>
                  <a:rPr lang="en-US" altLang="zh-CN" dirty="0"/>
                  <a:t>Arithmetic circuit: Secrets is shared and computed on an arithmetic level instead of bit level.</a:t>
                </a:r>
              </a:p>
              <a:p>
                <a:pPr marL="0" indent="0">
                  <a:buNone/>
                </a:pPr>
                <a:r>
                  <a:rPr lang="en-US" altLang="zh-CN" dirty="0"/>
                  <a:t>	Alice holding secret </a:t>
                </a:r>
                <a14:m>
                  <m:oMath xmlns:m="http://schemas.openxmlformats.org/officeDocument/2006/math">
                    <m:r>
                      <a:rPr lang="en-US" altLang="zh-CN" b="0" i="1" smtClean="0">
                        <a:latin typeface="Cambria Math" panose="02040503050406030204" pitchFamily="18" charset="0"/>
                      </a:rPr>
                      <m:t>𝑥</m:t>
                    </m:r>
                  </m:oMath>
                </a14:m>
                <a:r>
                  <a:rPr lang="en-US" altLang="zh-CN" dirty="0"/>
                  <a:t>, Bob holding secret </a:t>
                </a:r>
                <a14:m>
                  <m:oMath xmlns:m="http://schemas.openxmlformats.org/officeDocument/2006/math">
                    <m:r>
                      <a:rPr lang="en-US" altLang="zh-CN" b="0" i="1" smtClean="0">
                        <a:latin typeface="Cambria Math" panose="02040503050406030204" pitchFamily="18" charset="0"/>
                      </a:rPr>
                      <m:t>𝑦</m:t>
                    </m:r>
                  </m:oMath>
                </a14:m>
                <a:r>
                  <a:rPr lang="en-US" altLang="zh-CN" dirty="0"/>
                  <a:t>, they want to jointly compute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1DB72DA2-CBA5-7064-50B0-432546CB5BE6}"/>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186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Multiplication Triple (MT)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r>
                  <a:rPr lang="en-US" altLang="zh-CN" dirty="0"/>
                  <a:t>Sharing:</a:t>
                </a:r>
              </a:p>
              <a:p>
                <a:pPr lvl="1"/>
                <a:r>
                  <a:rPr lang="en-US" altLang="zh-CN" dirty="0"/>
                  <a:t>Alice sample a random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 let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 send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 to Bob.</a:t>
                </a:r>
              </a:p>
              <a:p>
                <a:pPr lvl="1"/>
                <a:r>
                  <a:rPr lang="en-US" altLang="zh-CN" dirty="0"/>
                  <a:t>Bob sample a random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oMath>
                </a14:m>
                <a:r>
                  <a:rPr lang="en-US" altLang="zh-CN" dirty="0"/>
                  <a:t>, let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oMath>
                </a14:m>
                <a:r>
                  <a:rPr lang="en-US" altLang="zh-CN" dirty="0"/>
                  <a:t>, send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zh-CN" altLang="en-US" dirty="0"/>
                  <a:t> </a:t>
                </a:r>
                <a:r>
                  <a:rPr lang="en-US" altLang="zh-CN" dirty="0"/>
                  <a:t>to Alice.</a:t>
                </a:r>
              </a:p>
              <a:p>
                <a:pPr lvl="1"/>
                <a:endParaRPr lang="en-US" altLang="zh-CN" dirty="0"/>
              </a:p>
              <a:p>
                <a:r>
                  <a:rPr lang="en-US" altLang="zh-CN" dirty="0"/>
                  <a:t>Reconstruction:</a:t>
                </a:r>
              </a:p>
              <a:p>
                <a:pPr lvl="1"/>
                <a:r>
                  <a:rPr lang="en-US" altLang="zh-CN" dirty="0"/>
                  <a:t>There is a secret </a:t>
                </a:r>
                <a14:m>
                  <m:oMath xmlns:m="http://schemas.openxmlformats.org/officeDocument/2006/math">
                    <m:r>
                      <a:rPr lang="en-US" altLang="zh-CN" b="0" i="1" smtClean="0">
                        <a:latin typeface="Cambria Math" panose="02040503050406030204" pitchFamily="18" charset="0"/>
                      </a:rPr>
                      <m:t>𝑧</m:t>
                    </m:r>
                  </m:oMath>
                </a14:m>
                <a:r>
                  <a:rPr lang="zh-CN" altLang="en-US" dirty="0"/>
                  <a:t> </a:t>
                </a:r>
                <a:r>
                  <a:rPr lang="en-US" altLang="zh-CN" dirty="0"/>
                  <a:t>shared by Alice and Bob, each holding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oMath>
                </a14:m>
                <a:endParaRPr lang="en-US" altLang="zh-CN" dirty="0"/>
              </a:p>
              <a:p>
                <a:pPr lvl="1"/>
                <a:r>
                  <a:rPr lang="en-US" altLang="zh-CN" dirty="0"/>
                  <a:t>Alice reveal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oMath>
                </a14:m>
                <a:r>
                  <a:rPr lang="en-US" altLang="zh-CN" dirty="0"/>
                  <a:t>, Bob reveal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oMath>
                </a14:m>
                <a:r>
                  <a:rPr lang="en-US" altLang="zh-CN" dirty="0"/>
                  <a:t>, both party compute </a:t>
                </a:r>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1DB72DA2-CBA5-7064-50B0-432546CB5BE6}"/>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028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Multiplication Triple (MT)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r>
                  <a:rPr lang="en-US" altLang="zh-CN" dirty="0"/>
                  <a:t>Addition</a:t>
                </a:r>
              </a:p>
              <a:p>
                <a:pPr marL="0" indent="0">
                  <a:buNone/>
                </a:pPr>
                <a:r>
                  <a:rPr lang="en-US" altLang="zh-CN" dirty="0"/>
                  <a:t>	Secret addition can be computed locally.</a:t>
                </a:r>
              </a:p>
              <a:p>
                <a:pPr marL="457200" lvl="1" indent="0">
                  <a:buNone/>
                </a:pPr>
                <a:r>
                  <a:rPr lang="en-US" altLang="zh-CN" dirty="0"/>
                  <a:t>Alice holding secret </a:t>
                </a:r>
                <a14:m>
                  <m:oMath xmlns:m="http://schemas.openxmlformats.org/officeDocument/2006/math">
                    <m:r>
                      <a:rPr lang="en-US" altLang="zh-CN" b="0" i="1" smtClean="0">
                        <a:latin typeface="Cambria Math" panose="02040503050406030204" pitchFamily="18" charset="0"/>
                      </a:rPr>
                      <m:t>𝑥</m:t>
                    </m:r>
                  </m:oMath>
                </a14:m>
                <a:r>
                  <a:rPr lang="en-US" altLang="zh-CN" dirty="0"/>
                  <a:t>, Bob holding secret </a:t>
                </a:r>
                <a14:m>
                  <m:oMath xmlns:m="http://schemas.openxmlformats.org/officeDocument/2006/math">
                    <m:r>
                      <a:rPr lang="en-US" altLang="zh-CN" b="0" i="1" smtClean="0">
                        <a:latin typeface="Cambria Math" panose="02040503050406030204" pitchFamily="18" charset="0"/>
                      </a:rPr>
                      <m:t>𝑦</m:t>
                    </m:r>
                  </m:oMath>
                </a14:m>
                <a:r>
                  <a:rPr lang="en-US" altLang="zh-CN" dirty="0"/>
                  <a:t>, they want to jointly compute </a:t>
                </a:r>
                <a14:m>
                  <m:oMath xmlns:m="http://schemas.openxmlformats.org/officeDocument/2006/math">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oMath>
                </a14:m>
                <a:r>
                  <a:rPr lang="en-US" altLang="zh-CN" dirty="0"/>
                  <a:t>.</a:t>
                </a:r>
              </a:p>
              <a:p>
                <a:pPr lvl="1"/>
                <a:r>
                  <a:rPr lang="en-US" altLang="zh-CN" dirty="0"/>
                  <a:t>Alice sample a random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 let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 send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 to Bob.</a:t>
                </a:r>
              </a:p>
              <a:p>
                <a:pPr lvl="1"/>
                <a:r>
                  <a:rPr lang="en-US" altLang="zh-CN" dirty="0"/>
                  <a:t>Bob sample a random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oMath>
                </a14:m>
                <a:r>
                  <a:rPr lang="en-US" altLang="zh-CN" dirty="0"/>
                  <a:t>, let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oMath>
                </a14:m>
                <a:r>
                  <a:rPr lang="en-US" altLang="zh-CN" dirty="0"/>
                  <a:t>, send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zh-CN" altLang="en-US" dirty="0"/>
                  <a:t> </a:t>
                </a:r>
                <a:r>
                  <a:rPr lang="en-US" altLang="zh-CN" dirty="0"/>
                  <a:t>to Alice.</a:t>
                </a:r>
              </a:p>
              <a:p>
                <a:pPr lvl="1"/>
                <a:r>
                  <a:rPr lang="en-US" altLang="zh-CN" dirty="0"/>
                  <a:t>Alice holding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zh-CN" altLang="en-US" dirty="0"/>
                  <a:t> </a:t>
                </a:r>
                <a:r>
                  <a:rPr lang="en-US" altLang="zh-CN" dirty="0"/>
                  <a:t>compute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endParaRPr lang="en-US" altLang="zh-CN" dirty="0"/>
              </a:p>
              <a:p>
                <a:pPr lvl="1"/>
                <a:r>
                  <a:rPr lang="en-US" altLang="zh-CN" dirty="0"/>
                  <a:t>Bob holding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oMath>
                </a14:m>
                <a:r>
                  <a:rPr lang="zh-CN" altLang="en-US" dirty="0"/>
                  <a:t> </a:t>
                </a:r>
                <a:r>
                  <a:rPr lang="en-US" altLang="zh-CN" dirty="0"/>
                  <a:t>compute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oMath>
                </a14:m>
                <a:endParaRPr lang="en-US" altLang="zh-CN" dirty="0"/>
              </a:p>
              <a:p>
                <a:pPr lvl="1"/>
                <a:r>
                  <a:rPr lang="en-US" altLang="zh-CN" dirty="0"/>
                  <a:t>Both party reveal shares of </a:t>
                </a:r>
                <a14:m>
                  <m:oMath xmlns:m="http://schemas.openxmlformats.org/officeDocument/2006/math">
                    <m:r>
                      <a:rPr lang="en-US" altLang="zh-CN" b="0" i="1" smtClean="0">
                        <a:latin typeface="Cambria Math" panose="02040503050406030204" pitchFamily="18" charset="0"/>
                      </a:rPr>
                      <m:t>𝑧</m:t>
                    </m:r>
                  </m:oMath>
                </a14:m>
                <a:r>
                  <a:rPr lang="en-US" altLang="zh-CN" dirty="0"/>
                  <a:t> and reconstruct</a:t>
                </a:r>
              </a:p>
              <a:p>
                <a:pPr marL="457200" lvl="1" indent="0">
                  <a:buNone/>
                </a:pPr>
                <a:r>
                  <a:rPr lang="en-US" altLang="zh-CN" dirty="0"/>
                  <a:t>Multiplication by constant numbers can be computed using same method.</a:t>
                </a:r>
              </a:p>
              <a:p>
                <a:pPr lvl="1"/>
                <a:endParaRPr lang="zh-CN" altLang="en-US" dirty="0"/>
              </a:p>
            </p:txBody>
          </p:sp>
        </mc:Choice>
        <mc:Fallback xmlns="">
          <p:sp>
            <p:nvSpPr>
              <p:cNvPr id="3" name="内容占位符 2">
                <a:extLst>
                  <a:ext uri="{FF2B5EF4-FFF2-40B4-BE49-F238E27FC236}">
                    <a16:creationId xmlns:a16="http://schemas.microsoft.com/office/drawing/2014/main" id="{1DB72DA2-CBA5-7064-50B0-432546CB5BE6}"/>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442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Multiplication Triple (MT)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noAutofit/>
              </a:bodyPr>
              <a:lstStyle/>
              <a:p>
                <a:r>
                  <a:rPr lang="en-US" altLang="zh-CN" dirty="0"/>
                  <a:t>Multiplication</a:t>
                </a:r>
              </a:p>
              <a:p>
                <a:pPr marL="0" indent="0">
                  <a:buNone/>
                </a:pPr>
                <a:r>
                  <a:rPr lang="en-US" altLang="zh-CN" dirty="0"/>
                  <a:t>	Alice holding secret </a:t>
                </a:r>
                <a14:m>
                  <m:oMath xmlns:m="http://schemas.openxmlformats.org/officeDocument/2006/math">
                    <m:r>
                      <a:rPr lang="en-US" altLang="zh-CN" b="0" i="1" smtClean="0">
                        <a:latin typeface="Cambria Math" panose="02040503050406030204" pitchFamily="18" charset="0"/>
                      </a:rPr>
                      <m:t>𝑥</m:t>
                    </m:r>
                  </m:oMath>
                </a14:m>
                <a:r>
                  <a:rPr lang="en-US" altLang="zh-CN" dirty="0"/>
                  <a:t>, Bob holding secret </a:t>
                </a:r>
                <a14:m>
                  <m:oMath xmlns:m="http://schemas.openxmlformats.org/officeDocument/2006/math">
                    <m:r>
                      <a:rPr lang="en-US" altLang="zh-CN" b="0" i="1" smtClean="0">
                        <a:latin typeface="Cambria Math" panose="02040503050406030204" pitchFamily="18" charset="0"/>
                      </a:rPr>
                      <m:t>𝑦</m:t>
                    </m:r>
                  </m:oMath>
                </a14:m>
                <a:r>
                  <a:rPr lang="en-US" altLang="zh-CN" dirty="0"/>
                  <a:t>, they want to jointly compute </a:t>
                </a:r>
                <a14:m>
                  <m:oMath xmlns:m="http://schemas.openxmlformats.org/officeDocument/2006/math">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oMath>
                </a14:m>
                <a:r>
                  <a:rPr lang="en-US" altLang="zh-CN" dirty="0"/>
                  <a:t>.</a:t>
                </a:r>
              </a:p>
              <a:p>
                <a:pPr marL="0" indent="0">
                  <a:buNone/>
                </a:pPr>
                <a:r>
                  <a:rPr lang="en-US" altLang="zh-CN" dirty="0"/>
                  <a:t>	Let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r>
                  <a:rPr lang="en-US" altLang="zh-CN" dirty="0"/>
                  <a:t> denote the shared value of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oMath>
                </a14:m>
                <a:endParaRPr lang="en-US" altLang="zh-CN" dirty="0"/>
              </a:p>
              <a:p>
                <a:pPr lvl="1"/>
                <a:r>
                  <a:rPr lang="en-US" altLang="zh-CN" dirty="0"/>
                  <a:t>Assume we can pre-produce random triples:</a:t>
                </a:r>
              </a:p>
              <a:p>
                <a:pPr marL="457200" lvl="1"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oMath>
                  </m:oMathPara>
                </a14:m>
                <a:endParaRPr lang="en-US" altLang="zh-CN" sz="2400" dirty="0"/>
              </a:p>
              <a:p>
                <a:pPr marL="457200" lvl="1" indent="0">
                  <a:buNone/>
                </a:pPr>
                <a:r>
                  <a:rPr lang="en-US" altLang="zh-CN" dirty="0"/>
                  <a:t>Where </a:t>
                </a:r>
                <a14:m>
                  <m:oMath xmlns:m="http://schemas.openxmlformats.org/officeDocument/2006/math">
                    <m:r>
                      <a:rPr lang="en-US" altLang="zh-CN" b="0" i="1" smtClean="0">
                        <a:latin typeface="Cambria Math" panose="02040503050406030204" pitchFamily="18" charset="0"/>
                      </a:rPr>
                      <m:t>𝑎</m:t>
                    </m:r>
                    <m:r>
                      <a:rPr lang="en-US" altLang="zh-CN" i="1">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a14:m>
                <a:r>
                  <a:rPr lang="en-US" altLang="zh-CN" sz="2400" dirty="0"/>
                  <a:t> and </a:t>
                </a: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oMath>
                </a14:m>
                <a:r>
                  <a:rPr lang="en-US" altLang="zh-CN" sz="2400" dirty="0"/>
                  <a:t> are shared by Alice and Bob as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0</m:t>
                        </m:r>
                      </m:sub>
                    </m:sSub>
                  </m:oMath>
                </a14:m>
                <a:r>
                  <a:rPr lang="en-US" altLang="zh-CN" sz="2400"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1</m:t>
                        </m:r>
                      </m:sub>
                    </m:sSub>
                  </m:oMath>
                </a14:m>
                <a:r>
                  <a:rPr lang="en-US" altLang="zh-CN" dirty="0"/>
                  <a:t>, respectively. Let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e>
                    </m:d>
                  </m:oMath>
                </a14:m>
                <a:r>
                  <a:rPr lang="en-US" altLang="zh-CN" dirty="0"/>
                  <a:t> denote the shared value.</a:t>
                </a:r>
              </a:p>
              <a:p>
                <a:pPr marL="457200" lvl="1" indent="0">
                  <a:buNone/>
                </a:pPr>
                <a:r>
                  <a:rPr lang="en-US" altLang="zh-CN" dirty="0"/>
                  <a:t>(This production can be done in an offline phase using one of the previous methods) </a:t>
                </a:r>
                <a:endParaRPr lang="en-US" altLang="zh-CN" sz="2400" dirty="0"/>
              </a:p>
            </p:txBody>
          </p:sp>
        </mc:Choice>
        <mc:Fallback xmlns="">
          <p:sp>
            <p:nvSpPr>
              <p:cNvPr id="3" name="内容占位符 2">
                <a:extLst>
                  <a:ext uri="{FF2B5EF4-FFF2-40B4-BE49-F238E27FC236}">
                    <a16:creationId xmlns:a16="http://schemas.microsoft.com/office/drawing/2014/main" id="{1DB72DA2-CBA5-7064-50B0-432546CB5BE6}"/>
                  </a:ext>
                </a:extLst>
              </p:cNvPr>
              <p:cNvSpPr>
                <a:spLocks noGrp="1" noRot="1" noChangeAspect="1" noMove="1" noResize="1" noEditPoints="1" noAdjustHandles="1" noChangeArrowheads="1" noChangeShapeType="1" noTextEdit="1"/>
              </p:cNvSpPr>
              <p:nvPr>
                <p:ph idx="1"/>
              </p:nvPr>
            </p:nvSpPr>
            <p:spPr>
              <a:blipFill>
                <a:blip r:embed="rId3"/>
                <a:stretch>
                  <a:fillRect l="-1217" t="-2521"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786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Multiplication Triple (MT)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r>
                  <a:rPr lang="en-US" altLang="zh-CN" dirty="0"/>
                  <a:t>Multiplication</a:t>
                </a:r>
              </a:p>
              <a:p>
                <a:pPr marL="457200" lvl="1" indent="0">
                  <a:buNone/>
                </a:pPr>
                <a:r>
                  <a:rPr lang="en-US" altLang="zh-CN" dirty="0"/>
                  <a:t>To multiply </a:t>
                </a:r>
                <a14:m>
                  <m:oMath xmlns:m="http://schemas.openxmlformats.org/officeDocument/2006/math">
                    <m:d>
                      <m:dPr>
                        <m:begChr m:val="["/>
                        <m:endChr m:val="]"/>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𝑥</m:t>
                        </m:r>
                      </m:e>
                    </m:d>
                  </m:oMath>
                </a14:m>
                <a:r>
                  <a:rPr lang="zh-CN" altLang="en-US" dirty="0">
                    <a:solidFill>
                      <a:srgbClr val="C00000"/>
                    </a:solidFill>
                  </a:rPr>
                  <a:t> </a:t>
                </a:r>
                <a:r>
                  <a:rPr lang="en-US" altLang="zh-CN" dirty="0"/>
                  <a:t>and </a:t>
                </a:r>
                <a14:m>
                  <m:oMath xmlns:m="http://schemas.openxmlformats.org/officeDocument/2006/math">
                    <m:d>
                      <m:dPr>
                        <m:begChr m:val="["/>
                        <m:endChr m:val="]"/>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𝑦</m:t>
                        </m:r>
                      </m:e>
                    </m:d>
                  </m:oMath>
                </a14:m>
                <a:r>
                  <a:rPr lang="en-US" altLang="zh-CN" dirty="0"/>
                  <a:t>, we take a new Beaver Triple (i.e. </a:t>
                </a:r>
                <a14:m>
                  <m:oMath xmlns:m="http://schemas.openxmlformats.org/officeDocument/2006/math">
                    <m:d>
                      <m:dPr>
                        <m:begChr m:val="["/>
                        <m:endChr m:val="]"/>
                        <m:ctrlPr>
                          <a:rPr lang="en-US" altLang="zh-CN" b="0" i="1" smtClean="0">
                            <a:solidFill>
                              <a:srgbClr val="005DA2"/>
                            </a:solidFill>
                            <a:latin typeface="Cambria Math" panose="02040503050406030204" pitchFamily="18" charset="0"/>
                          </a:rPr>
                        </m:ctrlPr>
                      </m:dPr>
                      <m:e>
                        <m:r>
                          <a:rPr lang="en-US" altLang="zh-CN" b="0" i="1" smtClean="0">
                            <a:solidFill>
                              <a:srgbClr val="005DA2"/>
                            </a:solidFill>
                            <a:latin typeface="Cambria Math" panose="02040503050406030204" pitchFamily="18" charset="0"/>
                          </a:rPr>
                          <m:t>𝑎</m:t>
                        </m:r>
                      </m:e>
                    </m:d>
                    <m:r>
                      <a:rPr lang="en-US" altLang="zh-CN" b="0" i="1" smtClean="0">
                        <a:solidFill>
                          <a:srgbClr val="005DA2"/>
                        </a:solidFill>
                        <a:latin typeface="Cambria Math" panose="02040503050406030204" pitchFamily="18" charset="0"/>
                      </a:rPr>
                      <m:t>,</m:t>
                    </m:r>
                    <m:d>
                      <m:dPr>
                        <m:begChr m:val="["/>
                        <m:endChr m:val="]"/>
                        <m:ctrlPr>
                          <a:rPr lang="en-US" altLang="zh-CN" b="0" i="1" smtClean="0">
                            <a:solidFill>
                              <a:srgbClr val="005DA2"/>
                            </a:solidFill>
                            <a:latin typeface="Cambria Math" panose="02040503050406030204" pitchFamily="18" charset="0"/>
                          </a:rPr>
                        </m:ctrlPr>
                      </m:dPr>
                      <m:e>
                        <m:r>
                          <a:rPr lang="en-US" altLang="zh-CN" b="0" i="1" smtClean="0">
                            <a:solidFill>
                              <a:srgbClr val="005DA2"/>
                            </a:solidFill>
                            <a:latin typeface="Cambria Math" panose="02040503050406030204" pitchFamily="18" charset="0"/>
                          </a:rPr>
                          <m:t>𝑏</m:t>
                        </m:r>
                      </m:e>
                    </m:d>
                    <m:r>
                      <a:rPr lang="en-US" altLang="zh-CN" b="0" i="1" smtClean="0">
                        <a:solidFill>
                          <a:srgbClr val="005DA2"/>
                        </a:solidFill>
                        <a:latin typeface="Cambria Math" panose="02040503050406030204" pitchFamily="18" charset="0"/>
                      </a:rPr>
                      <m:t>,</m:t>
                    </m:r>
                    <m:d>
                      <m:dPr>
                        <m:begChr m:val="["/>
                        <m:endChr m:val="]"/>
                        <m:ctrlPr>
                          <a:rPr lang="en-US" altLang="zh-CN" b="0" i="1" smtClean="0">
                            <a:solidFill>
                              <a:srgbClr val="005DA2"/>
                            </a:solidFill>
                            <a:latin typeface="Cambria Math" panose="02040503050406030204" pitchFamily="18" charset="0"/>
                          </a:rPr>
                        </m:ctrlPr>
                      </m:dPr>
                      <m:e>
                        <m:r>
                          <a:rPr lang="en-US" altLang="zh-CN" b="0" i="1" smtClean="0">
                            <a:solidFill>
                              <a:srgbClr val="005DA2"/>
                            </a:solidFill>
                            <a:latin typeface="Cambria Math" panose="02040503050406030204" pitchFamily="18" charset="0"/>
                          </a:rPr>
                          <m:t>𝑐</m:t>
                        </m:r>
                      </m:e>
                    </m:d>
                  </m:oMath>
                </a14:m>
                <a:r>
                  <a:rPr lang="en-US" altLang="zh-CN" dirty="0"/>
                  <a:t> ) and:</a:t>
                </a:r>
              </a:p>
              <a:p>
                <a:pPr lvl="1"/>
                <a:r>
                  <a:rPr lang="en-US" altLang="zh-CN" dirty="0"/>
                  <a:t>Both party compute </a:t>
                </a:r>
                <a14:m>
                  <m:oMath xmlns:m="http://schemas.openxmlformats.org/officeDocument/2006/math">
                    <m:d>
                      <m:dPr>
                        <m:begChr m:val="["/>
                        <m:endChr m:val="]"/>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solidFill>
                              <a:srgbClr val="005DA2"/>
                            </a:solidFill>
                            <a:latin typeface="Cambria Math" panose="02040503050406030204" pitchFamily="18" charset="0"/>
                          </a:rPr>
                        </m:ctrlPr>
                      </m:dPr>
                      <m:e>
                        <m:r>
                          <a:rPr lang="en-US" altLang="zh-CN" b="0" i="1" smtClean="0">
                            <a:solidFill>
                              <a:srgbClr val="005DA2"/>
                            </a:solidFill>
                            <a:latin typeface="Cambria Math" panose="02040503050406030204" pitchFamily="18" charset="0"/>
                          </a:rPr>
                          <m:t>𝑎</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m:t>
                        </m:r>
                      </m:e>
                    </m:d>
                  </m:oMath>
                </a14:m>
                <a:r>
                  <a:rPr lang="en-US" altLang="zh-CN" dirty="0"/>
                  <a:t>, disclose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m:t>
                        </m:r>
                      </m:e>
                    </m:d>
                  </m:oMath>
                </a14:m>
                <a:r>
                  <a:rPr lang="en-US" altLang="zh-CN" dirty="0"/>
                  <a:t> and reconstruct </a:t>
                </a:r>
                <a14:m>
                  <m:oMath xmlns:m="http://schemas.openxmlformats.org/officeDocument/2006/math">
                    <m:r>
                      <a:rPr lang="en-US" altLang="zh-CN" b="0" i="1" smtClean="0">
                        <a:latin typeface="Cambria Math" panose="02040503050406030204" pitchFamily="18" charset="0"/>
                      </a:rPr>
                      <m:t>𝑑</m:t>
                    </m:r>
                  </m:oMath>
                </a14:m>
                <a:r>
                  <a:rPr lang="en-US" altLang="zh-CN" dirty="0"/>
                  <a:t>.</a:t>
                </a:r>
              </a:p>
              <a:p>
                <a:pPr lvl="1"/>
                <a:r>
                  <a:rPr lang="en-US" altLang="zh-CN" dirty="0"/>
                  <a:t>Both party compute </a:t>
                </a:r>
                <a14:m>
                  <m:oMath xmlns:m="http://schemas.openxmlformats.org/officeDocument/2006/math">
                    <m:d>
                      <m:dPr>
                        <m:begChr m:val="["/>
                        <m:endChr m:val="]"/>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𝑦</m:t>
                        </m:r>
                      </m:e>
                    </m:d>
                    <m:r>
                      <a:rPr lang="en-US" altLang="zh-CN" b="0" i="1" smtClean="0">
                        <a:latin typeface="Cambria Math" panose="02040503050406030204" pitchFamily="18" charset="0"/>
                      </a:rPr>
                      <m:t>−</m:t>
                    </m:r>
                    <m:d>
                      <m:dPr>
                        <m:begChr m:val="["/>
                        <m:endChr m:val="]"/>
                        <m:ctrlPr>
                          <a:rPr lang="en-US" altLang="zh-CN" b="0" i="1" smtClean="0">
                            <a:solidFill>
                              <a:srgbClr val="005DA2"/>
                            </a:solidFill>
                            <a:latin typeface="Cambria Math" panose="02040503050406030204" pitchFamily="18" charset="0"/>
                          </a:rPr>
                        </m:ctrlPr>
                      </m:dPr>
                      <m:e>
                        <m:r>
                          <a:rPr lang="en-US" altLang="zh-CN" b="0" i="1" smtClean="0">
                            <a:solidFill>
                              <a:srgbClr val="005DA2"/>
                            </a:solidFill>
                            <a:latin typeface="Cambria Math" panose="02040503050406030204" pitchFamily="18" charset="0"/>
                          </a:rPr>
                          <m:t>𝑏</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a14:m>
                <a:r>
                  <a:rPr lang="en-US" altLang="zh-CN" dirty="0"/>
                  <a:t>, disclose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a14:m>
                <a:r>
                  <a:rPr lang="zh-CN" altLang="en-US" dirty="0"/>
                  <a:t> </a:t>
                </a:r>
                <a:r>
                  <a:rPr lang="en-US" altLang="zh-CN" dirty="0"/>
                  <a:t>and reconstruct </a:t>
                </a:r>
                <a14:m>
                  <m:oMath xmlns:m="http://schemas.openxmlformats.org/officeDocument/2006/math">
                    <m:r>
                      <a:rPr lang="en-US" altLang="zh-CN" b="0" i="1" smtClean="0">
                        <a:latin typeface="Cambria Math" panose="02040503050406030204" pitchFamily="18" charset="0"/>
                      </a:rPr>
                      <m:t>𝑒</m:t>
                    </m:r>
                  </m:oMath>
                </a14:m>
                <a:r>
                  <a:rPr lang="en-US" altLang="zh-CN" dirty="0"/>
                  <a:t>.</a:t>
                </a:r>
              </a:p>
              <a:p>
                <a:pPr lvl="1"/>
                <a:r>
                  <a:rPr lang="en-US" altLang="zh-CN" dirty="0"/>
                  <a:t>Both party compute:</a:t>
                </a: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𝑧</m:t>
                          </m:r>
                        </m:e>
                      </m:d>
                      <m:r>
                        <a:rPr lang="en-US" altLang="zh-CN" b="0" i="1" smtClean="0">
                          <a:latin typeface="Cambria Math" panose="02040503050406030204" pitchFamily="18" charset="0"/>
                        </a:rPr>
                        <m:t>=</m:t>
                      </m:r>
                      <m:d>
                        <m:dPr>
                          <m:begChr m:val="["/>
                          <m:endChr m:val="]"/>
                          <m:ctrlPr>
                            <a:rPr lang="en-US" altLang="zh-CN" b="0" i="1" smtClean="0">
                              <a:solidFill>
                                <a:srgbClr val="005DA2"/>
                              </a:solidFill>
                              <a:latin typeface="Cambria Math" panose="02040503050406030204" pitchFamily="18" charset="0"/>
                            </a:rPr>
                          </m:ctrlPr>
                        </m:dPr>
                        <m:e>
                          <m:r>
                            <a:rPr lang="en-US" altLang="zh-CN" b="0" i="1" smtClean="0">
                              <a:solidFill>
                                <a:srgbClr val="005DA2"/>
                              </a:solidFill>
                              <a:latin typeface="Cambria Math" panose="02040503050406030204" pitchFamily="18" charset="0"/>
                            </a:rPr>
                            <m:t>𝑐</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i="1">
                          <a:latin typeface="Cambria Math" panose="02040503050406030204" pitchFamily="18" charset="0"/>
                        </a:rPr>
                        <m:t>·</m:t>
                      </m:r>
                      <m:d>
                        <m:dPr>
                          <m:begChr m:val="["/>
                          <m:endChr m:val="]"/>
                          <m:ctrlPr>
                            <a:rPr lang="en-US" altLang="zh-CN" b="0" i="1" smtClean="0">
                              <a:solidFill>
                                <a:srgbClr val="005DA2"/>
                              </a:solidFill>
                              <a:latin typeface="Cambria Math" panose="02040503050406030204" pitchFamily="18" charset="0"/>
                            </a:rPr>
                          </m:ctrlPr>
                        </m:dPr>
                        <m:e>
                          <m:r>
                            <a:rPr lang="en-US" altLang="zh-CN" b="0" i="1" smtClean="0">
                              <a:solidFill>
                                <a:srgbClr val="005DA2"/>
                              </a:solidFill>
                              <a:latin typeface="Cambria Math" panose="02040503050406030204" pitchFamily="18" charset="0"/>
                            </a:rPr>
                            <m:t>𝑏</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i="1">
                          <a:latin typeface="Cambria Math" panose="02040503050406030204" pitchFamily="18" charset="0"/>
                        </a:rPr>
                        <m:t>·</m:t>
                      </m:r>
                      <m:d>
                        <m:dPr>
                          <m:begChr m:val="["/>
                          <m:endChr m:val="]"/>
                          <m:ctrlPr>
                            <a:rPr lang="en-US" altLang="zh-CN" b="0" i="1" smtClean="0">
                              <a:solidFill>
                                <a:srgbClr val="005DA2"/>
                              </a:solidFill>
                              <a:latin typeface="Cambria Math" panose="02040503050406030204" pitchFamily="18" charset="0"/>
                            </a:rPr>
                          </m:ctrlPr>
                        </m:dPr>
                        <m:e>
                          <m:r>
                            <a:rPr lang="en-US" altLang="zh-CN" b="0" i="1" smtClean="0">
                              <a:solidFill>
                                <a:srgbClr val="005DA2"/>
                              </a:solidFill>
                              <a:latin typeface="Cambria Math" panose="02040503050406030204" pitchFamily="18" charset="0"/>
                            </a:rPr>
                            <m:t>𝑎</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m:t>
                              </m:r>
                              <m:r>
                                <a:rPr lang="en-US" altLang="zh-CN" i="1">
                                  <a:latin typeface="Cambria Math" panose="02040503050406030204" pitchFamily="18" charset="0"/>
                                </a:rPr>
                                <m:t>·</m:t>
                              </m:r>
                              <m:r>
                                <a:rPr lang="en-US" altLang="zh-CN" b="0" i="1" smtClean="0">
                                  <a:latin typeface="Cambria Math" panose="02040503050406030204" pitchFamily="18" charset="0"/>
                                </a:rPr>
                                <m:t>𝑒</m:t>
                              </m:r>
                            </m:e>
                          </m:d>
                        </m:e>
                        <m:sup>
                          <m:r>
                            <a:rPr lang="en-US" altLang="zh-CN" b="0" i="1" smtClean="0">
                              <a:latin typeface="Cambria Math" panose="02040503050406030204" pitchFamily="18" charset="0"/>
                            </a:rPr>
                            <m:t>∗</m:t>
                          </m:r>
                        </m:sup>
                      </m:sSup>
                    </m:oMath>
                  </m:oMathPara>
                </a14:m>
                <a:endParaRPr lang="en-US" altLang="zh-CN" dirty="0"/>
              </a:p>
              <a:p>
                <a:pPr marL="457200" lvl="1" indent="0">
                  <a:buNone/>
                </a:pPr>
                <a:r>
                  <a:rPr lang="en-US" altLang="zh-CN" b="1" dirty="0"/>
                  <a:t>*: Only one party need to add </a:t>
                </a:r>
                <a14:m>
                  <m:oMath xmlns:m="http://schemas.openxmlformats.org/officeDocument/2006/math">
                    <m:r>
                      <a:rPr lang="en-US" altLang="zh-CN" b="0" i="1" smtClean="0">
                        <a:latin typeface="Cambria Math" panose="02040503050406030204" pitchFamily="18" charset="0"/>
                      </a:rPr>
                      <m:t>𝑑</m:t>
                    </m:r>
                    <m:r>
                      <a:rPr lang="en-US" altLang="zh-CN" b="0" i="1">
                        <a:latin typeface="Cambria Math" panose="02040503050406030204" pitchFamily="18" charset="0"/>
                      </a:rPr>
                      <m:t>·</m:t>
                    </m:r>
                    <m:r>
                      <a:rPr lang="en-US" altLang="zh-CN" b="0" i="1" smtClean="0">
                        <a:latin typeface="Cambria Math" panose="02040503050406030204" pitchFamily="18" charset="0"/>
                      </a:rPr>
                      <m:t>𝑒</m:t>
                    </m:r>
                  </m:oMath>
                </a14:m>
                <a:r>
                  <a:rPr lang="en-US" altLang="zh-CN" dirty="0"/>
                  <a:t> </a:t>
                </a:r>
                <a:r>
                  <a:rPr lang="en-US" altLang="zh-CN" b="1" dirty="0"/>
                  <a:t>to his share.</a:t>
                </a:r>
              </a:p>
              <a:p>
                <a:pPr marL="457200" lvl="1" indent="0">
                  <a:buNone/>
                </a:pPr>
                <a:r>
                  <a:rPr lang="en-US" altLang="zh-CN" dirty="0"/>
                  <a:t>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a14:m>
                <a:r>
                  <a:rPr lang="zh-CN" altLang="en-US" dirty="0"/>
                  <a:t> </a:t>
                </a:r>
                <a:r>
                  <a:rPr lang="en-US" altLang="zh-CN" dirty="0"/>
                  <a:t>is the share of </a:t>
                </a:r>
                <a14:m>
                  <m:oMath xmlns:m="http://schemas.openxmlformats.org/officeDocument/2006/math">
                    <m:r>
                      <m:rPr>
                        <m:sty m:val="p"/>
                      </m:rPr>
                      <a:rPr lang="en-US" altLang="zh-CN" b="0" i="0" smtClean="0">
                        <a:latin typeface="Cambria Math" panose="02040503050406030204" pitchFamily="18" charset="0"/>
                      </a:rPr>
                      <m:t>z</m:t>
                    </m:r>
                    <m:r>
                      <a:rPr lang="en-US" altLang="zh-CN" b="0" i="0" smtClean="0">
                        <a:latin typeface="Cambria Math" panose="02040503050406030204" pitchFamily="18" charset="0"/>
                      </a:rPr>
                      <m:t>=</m:t>
                    </m:r>
                    <m:r>
                      <a:rPr lang="en-US" altLang="zh-CN" b="0" i="1" smtClean="0">
                        <a:latin typeface="Cambria Math" panose="02040503050406030204" pitchFamily="18" charset="0"/>
                      </a:rPr>
                      <m:t>𝑥</m:t>
                    </m:r>
                    <m:r>
                      <a:rPr lang="en-US" altLang="zh-CN" i="1">
                        <a:latin typeface="Cambria Math" panose="02040503050406030204" pitchFamily="18" charset="0"/>
                      </a:rPr>
                      <m:t>·</m:t>
                    </m:r>
                    <m:r>
                      <a:rPr lang="en-US" altLang="zh-CN" b="0" i="1" smtClean="0">
                        <a:latin typeface="Cambria Math" panose="02040503050406030204" pitchFamily="18" charset="0"/>
                      </a:rPr>
                      <m:t>𝑦</m:t>
                    </m:r>
                  </m:oMath>
                </a14:m>
                <a:r>
                  <a:rPr lang="en-US" altLang="zh-CN" dirty="0"/>
                  <a:t>. If they don’t need further computation, they reconstruct </a:t>
                </a:r>
                <a14:m>
                  <m:oMath xmlns:m="http://schemas.openxmlformats.org/officeDocument/2006/math">
                    <m:r>
                      <a:rPr lang="en-US" altLang="zh-CN" b="0" i="1" smtClean="0">
                        <a:latin typeface="Cambria Math" panose="02040503050406030204" pitchFamily="18" charset="0"/>
                      </a:rPr>
                      <m:t>𝑧</m:t>
                    </m:r>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1DB72DA2-CBA5-7064-50B0-432546CB5BE6}"/>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045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Multiplication Triple (MT)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B72DA2-CBA5-7064-50B0-432546CB5BE6}"/>
                  </a:ext>
                </a:extLst>
              </p:cNvPr>
              <p:cNvSpPr>
                <a:spLocks noGrp="1"/>
              </p:cNvSpPr>
              <p:nvPr>
                <p:ph idx="1"/>
              </p:nvPr>
            </p:nvSpPr>
            <p:spPr/>
            <p:txBody>
              <a:bodyPr/>
              <a:lstStyle/>
              <a:p>
                <a:r>
                  <a:rPr lang="en-US" altLang="zh-CN" dirty="0"/>
                  <a:t>Multiplication: Proof</a:t>
                </a:r>
              </a:p>
              <a:p>
                <a:pPr lvl="1"/>
                <a:r>
                  <a:rPr lang="en-US" altLang="zh-CN" dirty="0"/>
                  <a:t>Alice</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r>
                        <m:rPr>
                          <m:aln/>
                        </m:rPr>
                        <a:rPr lang="en-US" altLang="zh-CN" b="0" i="1" smtClean="0">
                          <a:latin typeface="Cambria Math" panose="02040503050406030204" pitchFamily="18" charset="0"/>
                        </a:rPr>
                        <m:t>=</m:t>
                      </m:r>
                      <m:sSub>
                        <m:sSubPr>
                          <m:ctrlPr>
                            <a:rPr lang="en-US" altLang="zh-CN" b="0" i="1" smtClean="0">
                              <a:solidFill>
                                <a:srgbClr val="005DA2"/>
                              </a:solidFill>
                              <a:latin typeface="Cambria Math" panose="02040503050406030204" pitchFamily="18" charset="0"/>
                            </a:rPr>
                          </m:ctrlPr>
                        </m:sSubPr>
                        <m:e>
                          <m:r>
                            <a:rPr lang="en-US" altLang="zh-CN" b="0" i="1" smtClean="0">
                              <a:solidFill>
                                <a:srgbClr val="005DA2"/>
                              </a:solidFill>
                              <a:latin typeface="Cambria Math" panose="02040503050406030204" pitchFamily="18" charset="0"/>
                            </a:rPr>
                            <m:t>𝑐</m:t>
                          </m:r>
                        </m:e>
                        <m:sub>
                          <m:r>
                            <a:rPr lang="en-US" altLang="zh-CN" b="0" i="1" smtClean="0">
                              <a:solidFill>
                                <a:srgbClr val="005DA2"/>
                              </a:solidFill>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i="1">
                          <a:latin typeface="Cambria Math" panose="02040503050406030204" pitchFamily="18" charset="0"/>
                        </a:rPr>
                        <m:t>·</m:t>
                      </m:r>
                      <m:sSub>
                        <m:sSubPr>
                          <m:ctrlPr>
                            <a:rPr lang="en-US" altLang="zh-CN" b="0" i="1" smtClean="0">
                              <a:solidFill>
                                <a:srgbClr val="005DA2"/>
                              </a:solidFill>
                              <a:latin typeface="Cambria Math" panose="02040503050406030204" pitchFamily="18" charset="0"/>
                            </a:rPr>
                          </m:ctrlPr>
                        </m:sSubPr>
                        <m:e>
                          <m:r>
                            <a:rPr lang="en-US" altLang="zh-CN" b="0" i="1" smtClean="0">
                              <a:solidFill>
                                <a:srgbClr val="005DA2"/>
                              </a:solidFill>
                              <a:latin typeface="Cambria Math" panose="02040503050406030204" pitchFamily="18" charset="0"/>
                            </a:rPr>
                            <m:t>𝑏</m:t>
                          </m:r>
                        </m:e>
                        <m:sub>
                          <m:r>
                            <a:rPr lang="en-US" altLang="zh-CN" b="0" i="1" smtClean="0">
                              <a:solidFill>
                                <a:srgbClr val="005DA2"/>
                              </a:solidFill>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i="1">
                          <a:latin typeface="Cambria Math" panose="02040503050406030204" pitchFamily="18" charset="0"/>
                        </a:rPr>
                        <m:t>·</m:t>
                      </m:r>
                      <m:sSub>
                        <m:sSubPr>
                          <m:ctrlPr>
                            <a:rPr lang="en-US" altLang="zh-CN" b="0" i="1" smtClean="0">
                              <a:solidFill>
                                <a:srgbClr val="005DA2"/>
                              </a:solidFill>
                              <a:latin typeface="Cambria Math" panose="02040503050406030204" pitchFamily="18" charset="0"/>
                            </a:rPr>
                          </m:ctrlPr>
                        </m:sSubPr>
                        <m:e>
                          <m:r>
                            <a:rPr lang="en-US" altLang="zh-CN" b="0" i="1" smtClean="0">
                              <a:solidFill>
                                <a:srgbClr val="005DA2"/>
                              </a:solidFill>
                              <a:latin typeface="Cambria Math" panose="02040503050406030204" pitchFamily="18" charset="0"/>
                            </a:rPr>
                            <m:t>𝑎</m:t>
                          </m:r>
                        </m:e>
                        <m:sub>
                          <m:r>
                            <a:rPr lang="en-US" altLang="zh-CN" b="0" i="1" smtClean="0">
                              <a:solidFill>
                                <a:srgbClr val="005DA2"/>
                              </a:solidFill>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𝑑𝑒</m:t>
                      </m:r>
                    </m:oMath>
                    <m:oMath xmlns:m="http://schemas.openxmlformats.org/officeDocument/2006/math">
                      <m:r>
                        <m:rPr>
                          <m:brk/>
                          <m:aln/>
                        </m:rPr>
                        <a:rPr lang="en-US" altLang="zh-CN" i="1">
                          <a:latin typeface="Cambria Math" panose="02040503050406030204" pitchFamily="18" charset="0"/>
                        </a:rPr>
                        <m:t>=</m:t>
                      </m:r>
                      <m:sSub>
                        <m:sSubPr>
                          <m:ctrlPr>
                            <a:rPr lang="en-US" altLang="zh-CN" i="1" smtClean="0">
                              <a:solidFill>
                                <a:srgbClr val="005DA2"/>
                              </a:solidFill>
                              <a:latin typeface="Cambria Math" panose="02040503050406030204" pitchFamily="18" charset="0"/>
                            </a:rPr>
                          </m:ctrlPr>
                        </m:sSubPr>
                        <m:e>
                          <m:r>
                            <a:rPr lang="en-US" altLang="zh-CN" i="1">
                              <a:solidFill>
                                <a:srgbClr val="005DA2"/>
                              </a:solidFill>
                              <a:latin typeface="Cambria Math" panose="02040503050406030204" pitchFamily="18" charset="0"/>
                            </a:rPr>
                            <m:t>𝑐</m:t>
                          </m:r>
                        </m:e>
                        <m:sub>
                          <m:r>
                            <a:rPr lang="en-US" altLang="zh-CN" i="1">
                              <a:solidFill>
                                <a:srgbClr val="005DA2"/>
                              </a:solidFill>
                              <a:latin typeface="Cambria Math" panose="02040503050406030204" pitchFamily="18" charset="0"/>
                            </a:rPr>
                            <m:t>0</m:t>
                          </m:r>
                        </m:sub>
                      </m:sSub>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smtClean="0">
                              <a:latin typeface="Cambria Math" panose="02040503050406030204" pitchFamily="18" charset="0"/>
                            </a:rPr>
                            <m:t>𝑎</m:t>
                          </m:r>
                        </m:e>
                      </m:d>
                      <m:r>
                        <a:rPr lang="en-US" altLang="zh-CN" i="1">
                          <a:latin typeface="Cambria Math" panose="02040503050406030204" pitchFamily="18" charset="0"/>
                        </a:rPr>
                        <m:t>·</m:t>
                      </m:r>
                      <m:sSub>
                        <m:sSubPr>
                          <m:ctrlPr>
                            <a:rPr lang="en-US" altLang="zh-CN" i="1" smtClean="0">
                              <a:solidFill>
                                <a:srgbClr val="005DA2"/>
                              </a:solidFill>
                              <a:latin typeface="Cambria Math" panose="02040503050406030204" pitchFamily="18" charset="0"/>
                            </a:rPr>
                          </m:ctrlPr>
                        </m:sSubPr>
                        <m:e>
                          <m:r>
                            <a:rPr lang="en-US" altLang="zh-CN" i="1">
                              <a:solidFill>
                                <a:srgbClr val="005DA2"/>
                              </a:solidFill>
                              <a:latin typeface="Cambria Math" panose="02040503050406030204" pitchFamily="18" charset="0"/>
                            </a:rPr>
                            <m:t>𝑏</m:t>
                          </m:r>
                        </m:e>
                        <m:sub>
                          <m:r>
                            <a:rPr lang="en-US" altLang="zh-CN" i="1">
                              <a:solidFill>
                                <a:srgbClr val="005DA2"/>
                              </a:solidFill>
                              <a:latin typeface="Cambria Math" panose="02040503050406030204" pitchFamily="18" charset="0"/>
                            </a:rPr>
                            <m:t>0</m:t>
                          </m:r>
                        </m:sub>
                      </m:sSub>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smtClean="0">
                              <a:latin typeface="Cambria Math" panose="02040503050406030204" pitchFamily="18" charset="0"/>
                            </a:rPr>
                            <m:t>𝑏</m:t>
                          </m:r>
                        </m:e>
                      </m:d>
                      <m:sSub>
                        <m:sSubPr>
                          <m:ctrlPr>
                            <a:rPr lang="en-US" altLang="zh-CN" i="1" smtClean="0">
                              <a:solidFill>
                                <a:srgbClr val="005DA2"/>
                              </a:solidFill>
                              <a:latin typeface="Cambria Math" panose="02040503050406030204" pitchFamily="18" charset="0"/>
                            </a:rPr>
                          </m:ctrlPr>
                        </m:sSubPr>
                        <m:e>
                          <m:r>
                            <a:rPr lang="en-US" altLang="zh-CN" i="1">
                              <a:solidFill>
                                <a:srgbClr val="005DA2"/>
                              </a:solidFill>
                              <a:latin typeface="Cambria Math" panose="02040503050406030204" pitchFamily="18" charset="0"/>
                            </a:rPr>
                            <m:t>𝑎</m:t>
                          </m:r>
                        </m:e>
                        <m:sub>
                          <m:r>
                            <a:rPr lang="en-US" altLang="zh-CN" i="1">
                              <a:solidFill>
                                <a:srgbClr val="005DA2"/>
                              </a:solidFill>
                              <a:latin typeface="Cambria Math" panose="02040503050406030204" pitchFamily="18" charset="0"/>
                            </a:rPr>
                            <m:t>0</m:t>
                          </m:r>
                        </m:sub>
                      </m:sSub>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smtClean="0">
                              <a:latin typeface="Cambria Math" panose="02040503050406030204" pitchFamily="18" charset="0"/>
                            </a:rPr>
                            <m:t>𝑎</m:t>
                          </m:r>
                        </m:e>
                      </m:d>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smtClean="0">
                              <a:latin typeface="Cambria Math" panose="02040503050406030204" pitchFamily="18" charset="0"/>
                            </a:rPr>
                            <m:t>𝑏</m:t>
                          </m:r>
                        </m:e>
                      </m:d>
                    </m:oMath>
                    <m:oMath xmlns:m="http://schemas.openxmlformats.org/officeDocument/2006/math">
                      <m:r>
                        <m:rPr>
                          <m:brk/>
                          <m:aln/>
                        </m:rPr>
                        <a:rPr lang="en-US" altLang="zh-CN" i="1">
                          <a:latin typeface="Cambria Math" panose="02040503050406030204" pitchFamily="18" charset="0"/>
                        </a:rPr>
                        <m:t>=</m:t>
                      </m:r>
                      <m:sSub>
                        <m:sSubPr>
                          <m:ctrlPr>
                            <a:rPr lang="en-US" altLang="zh-CN" i="1" smtClean="0">
                              <a:solidFill>
                                <a:srgbClr val="005DA2"/>
                              </a:solidFill>
                              <a:latin typeface="Cambria Math" panose="02040503050406030204" pitchFamily="18" charset="0"/>
                            </a:rPr>
                          </m:ctrlPr>
                        </m:sSubPr>
                        <m:e>
                          <m:r>
                            <a:rPr lang="en-US" altLang="zh-CN" i="1">
                              <a:solidFill>
                                <a:srgbClr val="005DA2"/>
                              </a:solidFill>
                              <a:latin typeface="Cambria Math" panose="02040503050406030204" pitchFamily="18" charset="0"/>
                            </a:rPr>
                            <m:t>𝑐</m:t>
                          </m:r>
                        </m:e>
                        <m:sub>
                          <m:r>
                            <a:rPr lang="en-US" altLang="zh-CN" i="1">
                              <a:solidFill>
                                <a:srgbClr val="005DA2"/>
                              </a:solidFill>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𝑥</m:t>
                      </m:r>
                      <m:sSub>
                        <m:sSubPr>
                          <m:ctrlPr>
                            <a:rPr lang="en-US" altLang="zh-CN" i="1" smtClean="0">
                              <a:solidFill>
                                <a:srgbClr val="005DA2"/>
                              </a:solidFill>
                              <a:latin typeface="Cambria Math" panose="02040503050406030204" pitchFamily="18" charset="0"/>
                            </a:rPr>
                          </m:ctrlPr>
                        </m:sSubPr>
                        <m:e>
                          <m:r>
                            <a:rPr lang="en-US" altLang="zh-CN" i="1">
                              <a:solidFill>
                                <a:srgbClr val="005DA2"/>
                              </a:solidFill>
                              <a:latin typeface="Cambria Math" panose="02040503050406030204" pitchFamily="18" charset="0"/>
                            </a:rPr>
                            <m:t>𝑏</m:t>
                          </m:r>
                        </m:e>
                        <m:sub>
                          <m:r>
                            <a:rPr lang="en-US" altLang="zh-CN" i="1">
                              <a:solidFill>
                                <a:srgbClr val="005DA2"/>
                              </a:solidFill>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𝑎</m:t>
                      </m:r>
                      <m:sSub>
                        <m:sSubPr>
                          <m:ctrlPr>
                            <a:rPr lang="en-US" altLang="zh-CN" i="1" smtClean="0">
                              <a:solidFill>
                                <a:srgbClr val="005DA2"/>
                              </a:solidFill>
                              <a:latin typeface="Cambria Math" panose="02040503050406030204" pitchFamily="18" charset="0"/>
                            </a:rPr>
                          </m:ctrlPr>
                        </m:sSubPr>
                        <m:e>
                          <m:r>
                            <a:rPr lang="en-US" altLang="zh-CN" i="1">
                              <a:solidFill>
                                <a:srgbClr val="005DA2"/>
                              </a:solidFill>
                              <a:latin typeface="Cambria Math" panose="02040503050406030204" pitchFamily="18" charset="0"/>
                            </a:rPr>
                            <m:t>𝑏</m:t>
                          </m:r>
                        </m:e>
                        <m:sub>
                          <m:r>
                            <a:rPr lang="en-US" altLang="zh-CN" i="1">
                              <a:solidFill>
                                <a:srgbClr val="005DA2"/>
                              </a:solidFill>
                              <a:latin typeface="Cambria Math" panose="02040503050406030204" pitchFamily="18" charset="0"/>
                            </a:rPr>
                            <m:t>0</m:t>
                          </m:r>
                        </m:sub>
                      </m:sSub>
                      <m:r>
                        <a:rPr lang="en-US" altLang="zh-CN" i="1">
                          <a:latin typeface="Cambria Math" panose="02040503050406030204" pitchFamily="18" charset="0"/>
                        </a:rPr>
                        <m:t>+</m:t>
                      </m:r>
                      <m:sSub>
                        <m:sSubPr>
                          <m:ctrlPr>
                            <a:rPr lang="en-US" altLang="zh-CN" i="1" smtClean="0">
                              <a:solidFill>
                                <a:srgbClr val="005DA2"/>
                              </a:solidFill>
                              <a:latin typeface="Cambria Math" panose="02040503050406030204" pitchFamily="18" charset="0"/>
                            </a:rPr>
                          </m:ctrlPr>
                        </m:sSubPr>
                        <m:e>
                          <m:r>
                            <a:rPr lang="en-US" altLang="zh-CN" i="1">
                              <a:solidFill>
                                <a:srgbClr val="005DA2"/>
                              </a:solidFill>
                              <a:latin typeface="Cambria Math" panose="02040503050406030204" pitchFamily="18" charset="0"/>
                            </a:rPr>
                            <m:t>𝑎</m:t>
                          </m:r>
                        </m:e>
                        <m:sub>
                          <m:r>
                            <a:rPr lang="en-US" altLang="zh-CN" i="1">
                              <a:solidFill>
                                <a:srgbClr val="005DA2"/>
                              </a:solidFill>
                              <a:latin typeface="Cambria Math" panose="02040503050406030204" pitchFamily="18" charset="0"/>
                            </a:rPr>
                            <m:t>0</m:t>
                          </m:r>
                        </m:sub>
                      </m:sSub>
                      <m:r>
                        <a:rPr lang="en-US" altLang="zh-CN" i="1">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i="1" smtClean="0">
                              <a:solidFill>
                                <a:srgbClr val="005DA2"/>
                              </a:solidFill>
                              <a:latin typeface="Cambria Math" panose="02040503050406030204" pitchFamily="18" charset="0"/>
                            </a:rPr>
                          </m:ctrlPr>
                        </m:sSubPr>
                        <m:e>
                          <m:r>
                            <a:rPr lang="en-US" altLang="zh-CN" i="1">
                              <a:solidFill>
                                <a:srgbClr val="005DA2"/>
                              </a:solidFill>
                              <a:latin typeface="Cambria Math" panose="02040503050406030204" pitchFamily="18" charset="0"/>
                            </a:rPr>
                            <m:t>𝑎</m:t>
                          </m:r>
                        </m:e>
                        <m:sub>
                          <m:r>
                            <a:rPr lang="en-US" altLang="zh-CN" i="1">
                              <a:solidFill>
                                <a:srgbClr val="005DA2"/>
                              </a:solidFill>
                              <a:latin typeface="Cambria Math" panose="02040503050406030204" pitchFamily="18" charset="0"/>
                            </a:rPr>
                            <m:t>0</m:t>
                          </m:r>
                        </m:sub>
                      </m:sSub>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𝑥𝑦</m:t>
                      </m:r>
                      <m:r>
                        <a:rPr lang="en-US" altLang="zh-CN" i="1">
                          <a:latin typeface="Cambria Math" panose="02040503050406030204" pitchFamily="18" charset="0"/>
                        </a:rPr>
                        <m:t>−</m:t>
                      </m:r>
                      <m:r>
                        <a:rPr lang="en-US" altLang="zh-CN" i="1">
                          <a:latin typeface="Cambria Math" panose="02040503050406030204" pitchFamily="18" charset="0"/>
                        </a:rPr>
                        <m:t>𝑏𝑥</m:t>
                      </m:r>
                      <m:r>
                        <a:rPr lang="en-US" altLang="zh-CN" i="1">
                          <a:latin typeface="Cambria Math" panose="02040503050406030204" pitchFamily="18" charset="0"/>
                        </a:rPr>
                        <m:t>−</m:t>
                      </m:r>
                      <m:r>
                        <a:rPr lang="en-US" altLang="zh-CN" i="1">
                          <a:latin typeface="Cambria Math" panose="02040503050406030204" pitchFamily="18" charset="0"/>
                        </a:rPr>
                        <m:t>𝑎𝑦</m:t>
                      </m:r>
                      <m:r>
                        <a:rPr lang="en-US" altLang="zh-CN" i="1">
                          <a:latin typeface="Cambria Math" panose="02040503050406030204" pitchFamily="18" charset="0"/>
                        </a:rPr>
                        <m:t>+</m:t>
                      </m:r>
                      <m:r>
                        <a:rPr lang="en-US" altLang="zh-CN" i="1">
                          <a:latin typeface="Cambria Math" panose="02040503050406030204" pitchFamily="18" charset="0"/>
                        </a:rPr>
                        <m:t>𝑎𝑏</m:t>
                      </m:r>
                    </m:oMath>
                  </m:oMathPara>
                </a14:m>
                <a:endParaRPr lang="en-US" altLang="zh-CN" dirty="0"/>
              </a:p>
              <a:p>
                <a:pPr lvl="1"/>
                <a:r>
                  <a:rPr lang="en-US" altLang="zh-CN" dirty="0"/>
                  <a:t>Bob</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m:rPr>
                          <m:aln/>
                        </m:rPr>
                        <a:rPr lang="en-US" altLang="zh-CN" b="0" i="1" smtClean="0">
                          <a:latin typeface="Cambria Math" panose="02040503050406030204" pitchFamily="18" charset="0"/>
                        </a:rPr>
                        <m:t>=</m:t>
                      </m:r>
                      <m:sSub>
                        <m:sSubPr>
                          <m:ctrlPr>
                            <a:rPr lang="en-US" altLang="zh-CN" b="0" i="1" smtClean="0">
                              <a:solidFill>
                                <a:srgbClr val="005DA2"/>
                              </a:solidFill>
                              <a:latin typeface="Cambria Math" panose="02040503050406030204" pitchFamily="18" charset="0"/>
                            </a:rPr>
                          </m:ctrlPr>
                        </m:sSubPr>
                        <m:e>
                          <m:r>
                            <a:rPr lang="en-US" altLang="zh-CN" b="0" i="1" smtClean="0">
                              <a:solidFill>
                                <a:srgbClr val="005DA2"/>
                              </a:solidFill>
                              <a:latin typeface="Cambria Math" panose="02040503050406030204" pitchFamily="18" charset="0"/>
                            </a:rPr>
                            <m:t>𝑐</m:t>
                          </m:r>
                        </m:e>
                        <m:sub>
                          <m:r>
                            <a:rPr lang="en-US" altLang="zh-CN" b="0" i="1" smtClean="0">
                              <a:solidFill>
                                <a:srgbClr val="005DA2"/>
                              </a:solidFill>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i="1">
                          <a:latin typeface="Cambria Math" panose="02040503050406030204" pitchFamily="18" charset="0"/>
                        </a:rPr>
                        <m:t>·</m:t>
                      </m:r>
                      <m:sSub>
                        <m:sSubPr>
                          <m:ctrlPr>
                            <a:rPr lang="en-US" altLang="zh-CN" b="0" i="1" smtClean="0">
                              <a:solidFill>
                                <a:srgbClr val="005DA2"/>
                              </a:solidFill>
                              <a:latin typeface="Cambria Math" panose="02040503050406030204" pitchFamily="18" charset="0"/>
                            </a:rPr>
                          </m:ctrlPr>
                        </m:sSubPr>
                        <m:e>
                          <m:r>
                            <a:rPr lang="en-US" altLang="zh-CN" b="0" i="1" smtClean="0">
                              <a:solidFill>
                                <a:srgbClr val="005DA2"/>
                              </a:solidFill>
                              <a:latin typeface="Cambria Math" panose="02040503050406030204" pitchFamily="18" charset="0"/>
                            </a:rPr>
                            <m:t>𝑏</m:t>
                          </m:r>
                        </m:e>
                        <m:sub>
                          <m:r>
                            <a:rPr lang="en-US" altLang="zh-CN" b="0" i="1" smtClean="0">
                              <a:solidFill>
                                <a:srgbClr val="005DA2"/>
                              </a:solidFill>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i="1">
                          <a:latin typeface="Cambria Math" panose="02040503050406030204" pitchFamily="18" charset="0"/>
                        </a:rPr>
                        <m:t>·</m:t>
                      </m:r>
                      <m:sSub>
                        <m:sSubPr>
                          <m:ctrlPr>
                            <a:rPr lang="en-US" altLang="zh-CN" b="0" i="1" smtClean="0">
                              <a:solidFill>
                                <a:srgbClr val="005DA2"/>
                              </a:solidFill>
                              <a:latin typeface="Cambria Math" panose="02040503050406030204" pitchFamily="18" charset="0"/>
                            </a:rPr>
                          </m:ctrlPr>
                        </m:sSubPr>
                        <m:e>
                          <m:r>
                            <a:rPr lang="en-US" altLang="zh-CN" b="0" i="1" smtClean="0">
                              <a:solidFill>
                                <a:srgbClr val="005DA2"/>
                              </a:solidFill>
                              <a:latin typeface="Cambria Math" panose="02040503050406030204" pitchFamily="18" charset="0"/>
                            </a:rPr>
                            <m:t>𝑎</m:t>
                          </m:r>
                        </m:e>
                        <m:sub>
                          <m:r>
                            <a:rPr lang="en-US" altLang="zh-CN" b="0" i="1" smtClean="0">
                              <a:solidFill>
                                <a:srgbClr val="005DA2"/>
                              </a:solidFill>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𝑑𝑒</m:t>
                      </m:r>
                    </m:oMath>
                    <m:oMath xmlns:m="http://schemas.openxmlformats.org/officeDocument/2006/math">
                      <m:r>
                        <m:rPr>
                          <m:brk/>
                          <m:aln/>
                        </m:rPr>
                        <a:rPr lang="en-US" altLang="zh-CN" i="1">
                          <a:latin typeface="Cambria Math" panose="02040503050406030204" pitchFamily="18" charset="0"/>
                        </a:rPr>
                        <m:t>=</m:t>
                      </m:r>
                      <m:sSub>
                        <m:sSubPr>
                          <m:ctrlPr>
                            <a:rPr lang="en-US" altLang="zh-CN" i="1" smtClean="0">
                              <a:solidFill>
                                <a:srgbClr val="005DA2"/>
                              </a:solidFill>
                              <a:latin typeface="Cambria Math" panose="02040503050406030204" pitchFamily="18" charset="0"/>
                            </a:rPr>
                          </m:ctrlPr>
                        </m:sSubPr>
                        <m:e>
                          <m:r>
                            <a:rPr lang="en-US" altLang="zh-CN" i="1">
                              <a:solidFill>
                                <a:srgbClr val="005DA2"/>
                              </a:solidFill>
                              <a:latin typeface="Cambria Math" panose="02040503050406030204" pitchFamily="18" charset="0"/>
                            </a:rPr>
                            <m:t>𝑐</m:t>
                          </m:r>
                        </m:e>
                        <m:sub>
                          <m:r>
                            <a:rPr lang="en-US" altLang="zh-CN" b="0" i="1" smtClean="0">
                              <a:solidFill>
                                <a:srgbClr val="005DA2"/>
                              </a:solidFill>
                              <a:latin typeface="Cambria Math" panose="02040503050406030204" pitchFamily="18" charset="0"/>
                            </a:rPr>
                            <m:t>1</m:t>
                          </m:r>
                        </m:sub>
                      </m:sSub>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smtClean="0">
                              <a:latin typeface="Cambria Math" panose="02040503050406030204" pitchFamily="18" charset="0"/>
                            </a:rPr>
                            <m:t>𝑎</m:t>
                          </m:r>
                        </m:e>
                      </m:d>
                      <m:r>
                        <a:rPr lang="en-US" altLang="zh-CN" i="1">
                          <a:latin typeface="Cambria Math" panose="02040503050406030204" pitchFamily="18" charset="0"/>
                        </a:rPr>
                        <m:t>·</m:t>
                      </m:r>
                      <m:sSub>
                        <m:sSubPr>
                          <m:ctrlPr>
                            <a:rPr lang="en-US" altLang="zh-CN" i="1" smtClean="0">
                              <a:solidFill>
                                <a:srgbClr val="005DA2"/>
                              </a:solidFill>
                              <a:latin typeface="Cambria Math" panose="02040503050406030204" pitchFamily="18" charset="0"/>
                            </a:rPr>
                          </m:ctrlPr>
                        </m:sSubPr>
                        <m:e>
                          <m:r>
                            <a:rPr lang="en-US" altLang="zh-CN" i="1">
                              <a:solidFill>
                                <a:srgbClr val="005DA2"/>
                              </a:solidFill>
                              <a:latin typeface="Cambria Math" panose="02040503050406030204" pitchFamily="18" charset="0"/>
                            </a:rPr>
                            <m:t>𝑏</m:t>
                          </m:r>
                        </m:e>
                        <m:sub>
                          <m:r>
                            <a:rPr lang="en-US" altLang="zh-CN" b="0" i="1" smtClean="0">
                              <a:solidFill>
                                <a:srgbClr val="005DA2"/>
                              </a:solidFill>
                              <a:latin typeface="Cambria Math" panose="02040503050406030204" pitchFamily="18" charset="0"/>
                            </a:rPr>
                            <m:t>1</m:t>
                          </m:r>
                        </m:sub>
                      </m:sSub>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smtClean="0">
                              <a:latin typeface="Cambria Math" panose="02040503050406030204" pitchFamily="18" charset="0"/>
                            </a:rPr>
                            <m:t>𝑏</m:t>
                          </m:r>
                        </m:e>
                      </m:d>
                      <m:sSub>
                        <m:sSubPr>
                          <m:ctrlPr>
                            <a:rPr lang="en-US" altLang="zh-CN" i="1" smtClean="0">
                              <a:solidFill>
                                <a:srgbClr val="005DA2"/>
                              </a:solidFill>
                              <a:latin typeface="Cambria Math" panose="02040503050406030204" pitchFamily="18" charset="0"/>
                            </a:rPr>
                          </m:ctrlPr>
                        </m:sSubPr>
                        <m:e>
                          <m:r>
                            <a:rPr lang="en-US" altLang="zh-CN" i="1">
                              <a:solidFill>
                                <a:srgbClr val="005DA2"/>
                              </a:solidFill>
                              <a:latin typeface="Cambria Math" panose="02040503050406030204" pitchFamily="18" charset="0"/>
                            </a:rPr>
                            <m:t>𝑎</m:t>
                          </m:r>
                        </m:e>
                        <m:sub>
                          <m:r>
                            <a:rPr lang="en-US" altLang="zh-CN" b="0" i="1" smtClean="0">
                              <a:solidFill>
                                <a:srgbClr val="005DA2"/>
                              </a:solidFill>
                              <a:latin typeface="Cambria Math" panose="02040503050406030204" pitchFamily="18" charset="0"/>
                            </a:rPr>
                            <m:t>1</m:t>
                          </m:r>
                        </m:sub>
                      </m:sSub>
                    </m:oMath>
                    <m:oMath xmlns:m="http://schemas.openxmlformats.org/officeDocument/2006/math">
                      <m:r>
                        <m:rPr>
                          <m:brk/>
                          <m:aln/>
                        </m:rPr>
                        <a:rPr lang="en-US" altLang="zh-CN" i="1">
                          <a:latin typeface="Cambria Math" panose="02040503050406030204" pitchFamily="18" charset="0"/>
                        </a:rPr>
                        <m:t>=</m:t>
                      </m:r>
                      <m:sSub>
                        <m:sSubPr>
                          <m:ctrlPr>
                            <a:rPr lang="en-US" altLang="zh-CN" i="1" smtClean="0">
                              <a:solidFill>
                                <a:srgbClr val="005DA2"/>
                              </a:solidFill>
                              <a:latin typeface="Cambria Math" panose="02040503050406030204" pitchFamily="18" charset="0"/>
                            </a:rPr>
                          </m:ctrlPr>
                        </m:sSubPr>
                        <m:e>
                          <m:r>
                            <a:rPr lang="en-US" altLang="zh-CN" i="1">
                              <a:solidFill>
                                <a:srgbClr val="005DA2"/>
                              </a:solidFill>
                              <a:latin typeface="Cambria Math" panose="02040503050406030204" pitchFamily="18" charset="0"/>
                            </a:rPr>
                            <m:t>𝑐</m:t>
                          </m:r>
                        </m:e>
                        <m:sub>
                          <m:r>
                            <a:rPr lang="en-US" altLang="zh-CN" b="0" i="1" smtClean="0">
                              <a:solidFill>
                                <a:srgbClr val="005DA2"/>
                              </a:solidFill>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𝑥</m:t>
                      </m:r>
                      <m:sSub>
                        <m:sSubPr>
                          <m:ctrlPr>
                            <a:rPr lang="en-US" altLang="zh-CN" i="1" smtClean="0">
                              <a:solidFill>
                                <a:srgbClr val="005DA2"/>
                              </a:solidFill>
                              <a:latin typeface="Cambria Math" panose="02040503050406030204" pitchFamily="18" charset="0"/>
                            </a:rPr>
                          </m:ctrlPr>
                        </m:sSubPr>
                        <m:e>
                          <m:r>
                            <a:rPr lang="en-US" altLang="zh-CN" i="1">
                              <a:solidFill>
                                <a:srgbClr val="005DA2"/>
                              </a:solidFill>
                              <a:latin typeface="Cambria Math" panose="02040503050406030204" pitchFamily="18" charset="0"/>
                            </a:rPr>
                            <m:t>𝑏</m:t>
                          </m:r>
                        </m:e>
                        <m:sub>
                          <m:r>
                            <a:rPr lang="en-US" altLang="zh-CN" b="0" i="1" smtClean="0">
                              <a:solidFill>
                                <a:srgbClr val="005DA2"/>
                              </a:solidFill>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𝑎</m:t>
                      </m:r>
                      <m:sSub>
                        <m:sSubPr>
                          <m:ctrlPr>
                            <a:rPr lang="en-US" altLang="zh-CN" i="1" smtClean="0">
                              <a:solidFill>
                                <a:srgbClr val="005DA2"/>
                              </a:solidFill>
                              <a:latin typeface="Cambria Math" panose="02040503050406030204" pitchFamily="18" charset="0"/>
                            </a:rPr>
                          </m:ctrlPr>
                        </m:sSubPr>
                        <m:e>
                          <m:r>
                            <a:rPr lang="en-US" altLang="zh-CN" i="1">
                              <a:solidFill>
                                <a:srgbClr val="005DA2"/>
                              </a:solidFill>
                              <a:latin typeface="Cambria Math" panose="02040503050406030204" pitchFamily="18" charset="0"/>
                            </a:rPr>
                            <m:t>𝑏</m:t>
                          </m:r>
                        </m:e>
                        <m:sub>
                          <m:r>
                            <a:rPr lang="en-US" altLang="zh-CN" b="0" i="1" smtClean="0">
                              <a:solidFill>
                                <a:srgbClr val="005DA2"/>
                              </a:solidFill>
                              <a:latin typeface="Cambria Math" panose="02040503050406030204" pitchFamily="18" charset="0"/>
                            </a:rPr>
                            <m:t>1</m:t>
                          </m:r>
                        </m:sub>
                      </m:sSub>
                      <m:r>
                        <a:rPr lang="en-US" altLang="zh-CN" i="1">
                          <a:latin typeface="Cambria Math" panose="02040503050406030204" pitchFamily="18" charset="0"/>
                        </a:rPr>
                        <m:t>+</m:t>
                      </m:r>
                      <m:sSub>
                        <m:sSubPr>
                          <m:ctrlPr>
                            <a:rPr lang="en-US" altLang="zh-CN" i="1" smtClean="0">
                              <a:solidFill>
                                <a:srgbClr val="005DA2"/>
                              </a:solidFill>
                              <a:latin typeface="Cambria Math" panose="02040503050406030204" pitchFamily="18" charset="0"/>
                            </a:rPr>
                          </m:ctrlPr>
                        </m:sSubPr>
                        <m:e>
                          <m:r>
                            <a:rPr lang="en-US" altLang="zh-CN" i="1">
                              <a:solidFill>
                                <a:srgbClr val="005DA2"/>
                              </a:solidFill>
                              <a:latin typeface="Cambria Math" panose="02040503050406030204" pitchFamily="18" charset="0"/>
                            </a:rPr>
                            <m:t>𝑎</m:t>
                          </m:r>
                        </m:e>
                        <m:sub>
                          <m:r>
                            <a:rPr lang="en-US" altLang="zh-CN" b="0" i="1" smtClean="0">
                              <a:solidFill>
                                <a:srgbClr val="005DA2"/>
                              </a:solidFill>
                              <a:latin typeface="Cambria Math" panose="02040503050406030204" pitchFamily="18" charset="0"/>
                            </a:rPr>
                            <m:t>1</m:t>
                          </m:r>
                        </m:sub>
                      </m:sSub>
                      <m:r>
                        <a:rPr lang="en-US" altLang="zh-CN" i="1">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i="1" smtClean="0">
                              <a:solidFill>
                                <a:srgbClr val="005DA2"/>
                              </a:solidFill>
                              <a:latin typeface="Cambria Math" panose="02040503050406030204" pitchFamily="18" charset="0"/>
                            </a:rPr>
                          </m:ctrlPr>
                        </m:sSubPr>
                        <m:e>
                          <m:r>
                            <a:rPr lang="en-US" altLang="zh-CN" i="1">
                              <a:solidFill>
                                <a:srgbClr val="005DA2"/>
                              </a:solidFill>
                              <a:latin typeface="Cambria Math" panose="02040503050406030204" pitchFamily="18" charset="0"/>
                            </a:rPr>
                            <m:t>𝑎</m:t>
                          </m:r>
                        </m:e>
                        <m:sub>
                          <m:r>
                            <a:rPr lang="en-US" altLang="zh-CN" b="0" i="1" smtClean="0">
                              <a:solidFill>
                                <a:srgbClr val="005DA2"/>
                              </a:solidFill>
                              <a:latin typeface="Cambria Math" panose="02040503050406030204" pitchFamily="18" charset="0"/>
                            </a:rPr>
                            <m:t>1</m:t>
                          </m:r>
                        </m:sub>
                      </m:sSub>
                      <m:r>
                        <a:rPr lang="en-US" altLang="zh-CN" i="1">
                          <a:latin typeface="Cambria Math" panose="02040503050406030204" pitchFamily="18" charset="0"/>
                        </a:rPr>
                        <m:t>𝑏</m:t>
                      </m:r>
                    </m:oMath>
                  </m:oMathPara>
                </a14:m>
                <a:endParaRPr lang="en-US" altLang="zh-CN" dirty="0"/>
              </a:p>
              <a:p>
                <a:pPr lvl="1"/>
                <a:r>
                  <a:rPr lang="en-US" altLang="zh-CN" dirty="0"/>
                  <a:t>Reconstruction</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𝑥𝑏</m:t>
                      </m:r>
                      <m:r>
                        <a:rPr lang="en-US" altLang="zh-CN" b="0" i="1" smtClean="0">
                          <a:latin typeface="Cambria Math" panose="02040503050406030204" pitchFamily="18" charset="0"/>
                        </a:rPr>
                        <m:t>−</m:t>
                      </m:r>
                      <m:r>
                        <a:rPr lang="en-US" altLang="zh-CN" b="0" i="1" smtClean="0">
                          <a:latin typeface="Cambria Math" panose="02040503050406030204" pitchFamily="18" charset="0"/>
                        </a:rPr>
                        <m:t>𝑎𝑏</m:t>
                      </m:r>
                      <m:r>
                        <a:rPr lang="en-US" altLang="zh-CN" b="0" i="1" smtClean="0">
                          <a:latin typeface="Cambria Math" panose="02040503050406030204" pitchFamily="18" charset="0"/>
                        </a:rPr>
                        <m:t>+</m:t>
                      </m:r>
                      <m:r>
                        <a:rPr lang="en-US" altLang="zh-CN" b="0" i="1" smtClean="0">
                          <a:latin typeface="Cambria Math" panose="02040503050406030204" pitchFamily="18" charset="0"/>
                        </a:rPr>
                        <m:t>𝑎𝑦</m:t>
                      </m:r>
                      <m:r>
                        <a:rPr lang="en-US" altLang="zh-CN" b="0" i="1" smtClean="0">
                          <a:latin typeface="Cambria Math" panose="02040503050406030204" pitchFamily="18" charset="0"/>
                        </a:rPr>
                        <m:t>−</m:t>
                      </m:r>
                      <m:r>
                        <a:rPr lang="en-US" altLang="zh-CN" b="0" i="1" smtClean="0">
                          <a:latin typeface="Cambria Math" panose="02040503050406030204" pitchFamily="18" charset="0"/>
                        </a:rPr>
                        <m:t>𝑎𝑏</m:t>
                      </m:r>
                      <m:r>
                        <a:rPr lang="en-US" altLang="zh-CN" b="0" i="1" smtClean="0">
                          <a:latin typeface="Cambria Math" panose="02040503050406030204" pitchFamily="18" charset="0"/>
                        </a:rPr>
                        <m:t>+</m:t>
                      </m:r>
                      <m:r>
                        <a:rPr lang="en-US" altLang="zh-CN" b="0" i="1" smtClean="0">
                          <a:latin typeface="Cambria Math" panose="02040503050406030204" pitchFamily="18" charset="0"/>
                        </a:rPr>
                        <m:t>𝑥𝑦</m:t>
                      </m:r>
                      <m:r>
                        <a:rPr lang="en-US" altLang="zh-CN" b="0" i="1" smtClean="0">
                          <a:latin typeface="Cambria Math" panose="02040503050406030204" pitchFamily="18" charset="0"/>
                        </a:rPr>
                        <m:t>−</m:t>
                      </m:r>
                      <m:r>
                        <a:rPr lang="en-US" altLang="zh-CN" b="0" i="1" smtClean="0">
                          <a:latin typeface="Cambria Math" panose="02040503050406030204" pitchFamily="18" charset="0"/>
                        </a:rPr>
                        <m:t>𝑏𝑥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𝑎𝑦</m:t>
                      </m:r>
                      <m:r>
                        <a:rPr lang="en-US" altLang="zh-CN" b="0" i="1" smtClean="0">
                          <a:latin typeface="Cambria Math" panose="02040503050406030204" pitchFamily="18" charset="0"/>
                        </a:rPr>
                        <m:t>+</m:t>
                      </m:r>
                      <m:r>
                        <a:rPr lang="en-US" altLang="zh-CN" b="0" i="1" smtClean="0">
                          <a:latin typeface="Cambria Math" panose="02040503050406030204" pitchFamily="18" charset="0"/>
                        </a:rPr>
                        <m:t>𝑎𝑏</m:t>
                      </m:r>
                    </m:oMath>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m:t>
                      </m:r>
                      <m:r>
                        <a:rPr lang="en-US" altLang="zh-CN" b="0" i="1" smtClean="0">
                          <a:latin typeface="Cambria Math" panose="02040503050406030204" pitchFamily="18" charset="0"/>
                        </a:rPr>
                        <m:t>𝑥𝑦</m:t>
                      </m:r>
                    </m:oMath>
                  </m:oMathPara>
                </a14:m>
                <a:endParaRPr lang="zh-CN" altLang="en-US" dirty="0"/>
              </a:p>
            </p:txBody>
          </p:sp>
        </mc:Choice>
        <mc:Fallback xmlns="">
          <p:sp>
            <p:nvSpPr>
              <p:cNvPr id="3" name="内容占位符 2">
                <a:extLst>
                  <a:ext uri="{FF2B5EF4-FFF2-40B4-BE49-F238E27FC236}">
                    <a16:creationId xmlns:a16="http://schemas.microsoft.com/office/drawing/2014/main" id="{1DB72DA2-CBA5-7064-50B0-432546CB5BE6}"/>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EF664BA6-D7DC-BDBB-FF4B-52FF4A588994}"/>
              </a:ext>
            </a:extLst>
          </p:cNvPr>
          <p:cNvSpPr/>
          <p:nvPr/>
        </p:nvSpPr>
        <p:spPr>
          <a:xfrm>
            <a:off x="2590800" y="3257550"/>
            <a:ext cx="3933825" cy="466725"/>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6F097E4-5224-D5CD-9C8D-F9F013252F47}"/>
              </a:ext>
            </a:extLst>
          </p:cNvPr>
          <p:cNvSpPr/>
          <p:nvPr/>
        </p:nvSpPr>
        <p:spPr>
          <a:xfrm>
            <a:off x="3867150" y="4641056"/>
            <a:ext cx="3933825" cy="466725"/>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B3AA590-E260-010E-D09B-73245ADCB6F5}"/>
              </a:ext>
            </a:extLst>
          </p:cNvPr>
          <p:cNvSpPr/>
          <p:nvPr/>
        </p:nvSpPr>
        <p:spPr>
          <a:xfrm>
            <a:off x="3552826" y="5314950"/>
            <a:ext cx="3067050" cy="466725"/>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707C155-4974-4215-659C-1F6CF6B8EE06}"/>
              </a:ext>
            </a:extLst>
          </p:cNvPr>
          <p:cNvSpPr/>
          <p:nvPr/>
        </p:nvSpPr>
        <p:spPr>
          <a:xfrm>
            <a:off x="3867150" y="5400675"/>
            <a:ext cx="676275"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2" name="连接符: 肘形 11">
            <a:extLst>
              <a:ext uri="{FF2B5EF4-FFF2-40B4-BE49-F238E27FC236}">
                <a16:creationId xmlns:a16="http://schemas.microsoft.com/office/drawing/2014/main" id="{F0FCED63-7FAA-1292-D930-FEC1941C48BE}"/>
              </a:ext>
            </a:extLst>
          </p:cNvPr>
          <p:cNvCxnSpPr>
            <a:cxnSpLocks/>
            <a:stCxn id="4" idx="1"/>
            <a:endCxn id="6" idx="1"/>
          </p:cNvCxnSpPr>
          <p:nvPr/>
        </p:nvCxnSpPr>
        <p:spPr>
          <a:xfrm rot="10800000" flipH="1" flipV="1">
            <a:off x="2590800" y="3490913"/>
            <a:ext cx="962026" cy="2057400"/>
          </a:xfrm>
          <a:prstGeom prst="bentConnector3">
            <a:avLst>
              <a:gd name="adj1" fmla="val -1445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2191C71-6621-6679-6813-22E7D2C71E07}"/>
              </a:ext>
            </a:extLst>
          </p:cNvPr>
          <p:cNvCxnSpPr>
            <a:cxnSpLocks/>
            <a:stCxn id="5" idx="1"/>
          </p:cNvCxnSpPr>
          <p:nvPr/>
        </p:nvCxnSpPr>
        <p:spPr>
          <a:xfrm flipH="1">
            <a:off x="1209675" y="4874419"/>
            <a:ext cx="2657475" cy="238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C976936D-9985-28E4-69B6-C5A252A98918}"/>
              </a:ext>
            </a:extLst>
          </p:cNvPr>
          <p:cNvSpPr/>
          <p:nvPr/>
        </p:nvSpPr>
        <p:spPr>
          <a:xfrm>
            <a:off x="6762750" y="3257550"/>
            <a:ext cx="2676525" cy="390525"/>
          </a:xfrm>
          <a:prstGeom prst="rect">
            <a:avLst/>
          </a:prstGeom>
          <a:noFill/>
          <a:ln w="28575">
            <a:solidFill>
              <a:srgbClr val="005DA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2F518CA2-7291-3434-B38A-7CDF4C9ECA9D}"/>
              </a:ext>
            </a:extLst>
          </p:cNvPr>
          <p:cNvSpPr/>
          <p:nvPr/>
        </p:nvSpPr>
        <p:spPr>
          <a:xfrm>
            <a:off x="6934200" y="5353049"/>
            <a:ext cx="2676525" cy="390525"/>
          </a:xfrm>
          <a:prstGeom prst="rect">
            <a:avLst/>
          </a:prstGeom>
          <a:noFill/>
          <a:ln w="28575">
            <a:solidFill>
              <a:srgbClr val="005DA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1" name="连接符: 肘形 20">
            <a:extLst>
              <a:ext uri="{FF2B5EF4-FFF2-40B4-BE49-F238E27FC236}">
                <a16:creationId xmlns:a16="http://schemas.microsoft.com/office/drawing/2014/main" id="{1525EAEC-10EE-410A-BF97-966499FD5D22}"/>
              </a:ext>
            </a:extLst>
          </p:cNvPr>
          <p:cNvCxnSpPr>
            <a:cxnSpLocks/>
            <a:stCxn id="18" idx="3"/>
            <a:endCxn id="19" idx="3"/>
          </p:cNvCxnSpPr>
          <p:nvPr/>
        </p:nvCxnSpPr>
        <p:spPr>
          <a:xfrm>
            <a:off x="9439275" y="3452813"/>
            <a:ext cx="171450" cy="2095499"/>
          </a:xfrm>
          <a:prstGeom prst="bentConnector3">
            <a:avLst>
              <a:gd name="adj1" fmla="val 416666"/>
            </a:avLst>
          </a:prstGeom>
          <a:ln w="28575">
            <a:solidFill>
              <a:srgbClr val="005DA2"/>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AD4189F2-ADE4-74EA-9913-F15D608ED737}"/>
              </a:ext>
            </a:extLst>
          </p:cNvPr>
          <p:cNvSpPr/>
          <p:nvPr/>
        </p:nvSpPr>
        <p:spPr>
          <a:xfrm>
            <a:off x="7362824" y="5391150"/>
            <a:ext cx="676275"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DFD7755-9B26-6DDC-F3E7-8EE31ACD95FC}"/>
              </a:ext>
            </a:extLst>
          </p:cNvPr>
          <p:cNvSpPr/>
          <p:nvPr/>
        </p:nvSpPr>
        <p:spPr>
          <a:xfrm>
            <a:off x="4519611" y="5381624"/>
            <a:ext cx="676275"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FE60032-C357-C527-9F1B-8FF4127DBB1C}"/>
              </a:ext>
            </a:extLst>
          </p:cNvPr>
          <p:cNvSpPr/>
          <p:nvPr/>
        </p:nvSpPr>
        <p:spPr>
          <a:xfrm>
            <a:off x="8724900" y="5400675"/>
            <a:ext cx="676275"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C438505-CBE7-C863-6D34-D773B2D4665B}"/>
              </a:ext>
            </a:extLst>
          </p:cNvPr>
          <p:cNvSpPr/>
          <p:nvPr/>
        </p:nvSpPr>
        <p:spPr>
          <a:xfrm>
            <a:off x="5243511" y="5419725"/>
            <a:ext cx="676275"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373649C-CCA7-E3F2-306C-E50809BE05A8}"/>
              </a:ext>
            </a:extLst>
          </p:cNvPr>
          <p:cNvSpPr/>
          <p:nvPr/>
        </p:nvSpPr>
        <p:spPr>
          <a:xfrm>
            <a:off x="8048625" y="5419725"/>
            <a:ext cx="676275"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23F7E805-41EE-94F2-3D03-DF84F935989B}"/>
              </a:ext>
            </a:extLst>
          </p:cNvPr>
          <p:cNvSpPr/>
          <p:nvPr/>
        </p:nvSpPr>
        <p:spPr>
          <a:xfrm>
            <a:off x="3600451" y="5374480"/>
            <a:ext cx="676275"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294F9B5C-EAEF-752C-0EDC-0241556A7AF3}"/>
              </a:ext>
            </a:extLst>
          </p:cNvPr>
          <p:cNvSpPr/>
          <p:nvPr/>
        </p:nvSpPr>
        <p:spPr>
          <a:xfrm>
            <a:off x="5931693" y="5381624"/>
            <a:ext cx="676275"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55198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8" grpId="0" animBg="1"/>
      <p:bldP spid="19" grpId="0" animBg="1"/>
      <p:bldP spid="24" grpId="0" animBg="1"/>
      <p:bldP spid="25" grpId="0" animBg="1"/>
      <p:bldP spid="26" grpId="0" animBg="1"/>
      <p:bldP spid="27" grpId="0" animBg="1"/>
      <p:bldP spid="28" grpId="0" animBg="1"/>
      <p:bldP spid="29" grpId="0" animBg="1"/>
      <p:bldP spid="3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1B4DD-20F7-E14E-97BE-6EDB2F03BA75}"/>
              </a:ext>
            </a:extLst>
          </p:cNvPr>
          <p:cNvSpPr>
            <a:spLocks noGrp="1"/>
          </p:cNvSpPr>
          <p:nvPr>
            <p:ph type="title"/>
          </p:nvPr>
        </p:nvSpPr>
        <p:spPr/>
        <p:txBody>
          <a:bodyPr/>
          <a:lstStyle/>
          <a:p>
            <a:r>
              <a:rPr lang="en-US" altLang="zh-CN" dirty="0"/>
              <a:t>Multiplication Triple (MT)</a:t>
            </a:r>
            <a:endParaRPr kumimoji="1" lang="zh-CN" altLang="en-US" dirty="0"/>
          </a:p>
        </p:txBody>
      </p:sp>
      <p:sp>
        <p:nvSpPr>
          <p:cNvPr id="3" name="内容占位符 2">
            <a:extLst>
              <a:ext uri="{FF2B5EF4-FFF2-40B4-BE49-F238E27FC236}">
                <a16:creationId xmlns:a16="http://schemas.microsoft.com/office/drawing/2014/main" id="{56AFB899-3B69-4D45-B284-774871867B6B}"/>
              </a:ext>
            </a:extLst>
          </p:cNvPr>
          <p:cNvSpPr>
            <a:spLocks noGrp="1"/>
          </p:cNvSpPr>
          <p:nvPr>
            <p:ph idx="1"/>
          </p:nvPr>
        </p:nvSpPr>
        <p:spPr/>
        <p:txBody>
          <a:bodyPr/>
          <a:lstStyle/>
          <a:p>
            <a:r>
              <a:rPr kumimoji="1" lang="en-US" altLang="zh-CN" dirty="0"/>
              <a:t>Problem: How to distribute MTs without TTP(Trustful Third Party)?</a:t>
            </a:r>
          </a:p>
          <a:p>
            <a:pPr lvl="1"/>
            <a:r>
              <a:rPr kumimoji="1" lang="en-US" altLang="zh-CN" dirty="0"/>
              <a:t>HE: Homomorphic Encryption</a:t>
            </a:r>
          </a:p>
          <a:p>
            <a:pPr lvl="1"/>
            <a:r>
              <a:rPr kumimoji="1" lang="en-US" altLang="zh-CN" dirty="0"/>
              <a:t>OLE: Oblivious Linear Evaluation</a:t>
            </a:r>
          </a:p>
        </p:txBody>
      </p:sp>
    </p:spTree>
    <p:extLst>
      <p:ext uri="{BB962C8B-B14F-4D97-AF65-F5344CB8AC3E}">
        <p14:creationId xmlns:p14="http://schemas.microsoft.com/office/powerpoint/2010/main" val="230740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8424C-47FF-386E-D8B4-843193B683F1}"/>
              </a:ext>
            </a:extLst>
          </p:cNvPr>
          <p:cNvSpPr>
            <a:spLocks noGrp="1"/>
          </p:cNvSpPr>
          <p:nvPr>
            <p:ph type="title"/>
          </p:nvPr>
        </p:nvSpPr>
        <p:spPr/>
        <p:txBody>
          <a:bodyPr/>
          <a:lstStyle/>
          <a:p>
            <a:r>
              <a:rPr lang="en-US" altLang="zh-CN" dirty="0"/>
              <a:t>Oblivious Transfer (OT)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89E7A0D-4857-5686-E91D-8673D0B461E4}"/>
                  </a:ext>
                </a:extLst>
              </p:cNvPr>
              <p:cNvSpPr>
                <a:spLocks noGrp="1"/>
              </p:cNvSpPr>
              <p:nvPr>
                <p:ph idx="1"/>
              </p:nvPr>
            </p:nvSpPr>
            <p:spPr>
              <a:xfrm>
                <a:off x="838200" y="1825624"/>
                <a:ext cx="10515600" cy="4305545"/>
              </a:xfrm>
            </p:spPr>
            <p:txBody>
              <a:bodyPr>
                <a:normAutofit/>
              </a:bodyPr>
              <a:lstStyle/>
              <a:p>
                <a:r>
                  <a:rPr lang="en-US" altLang="zh-CN" dirty="0"/>
                  <a:t>Let       represent public key cryptography, corresponding key</a:t>
                </a:r>
                <a:br>
                  <a:rPr lang="en-US" altLang="zh-CN" dirty="0"/>
                </a:br>
                <a:r>
                  <a:rPr lang="en-US" altLang="zh-CN" dirty="0"/>
                  <a:t>Let       represent mask (to mask is to add), and         represent unmask (to unmask is to minus)</a:t>
                </a:r>
              </a:p>
              <a:p>
                <a:r>
                  <a:rPr lang="en-US" altLang="zh-CN" dirty="0"/>
                  <a:t>For example, let </a:t>
                </a:r>
              </a:p>
              <a:p>
                <a:pPr marL="0" indent="0">
                  <a:buNone/>
                </a:pPr>
                <a:r>
                  <a:rPr lang="en-US" altLang="zh-CN" dirty="0"/>
                  <a:t> </a:t>
                </a:r>
              </a:p>
              <a:p>
                <a:endParaRPr lang="en-US" altLang="zh-CN" dirty="0"/>
              </a:p>
              <a:p>
                <a:pPr marL="0" indent="0">
                  <a:buNone/>
                </a:pPr>
                <a:r>
                  <a:rPr lang="en-US" altLang="zh-CN" dirty="0"/>
                  <a:t>denotes message </a:t>
                </a:r>
                <a14:m>
                  <m:oMath xmlns:m="http://schemas.openxmlformats.org/officeDocument/2006/math">
                    <m:r>
                      <a:rPr lang="en-US" altLang="zh-CN" b="0" i="1" smtClean="0">
                        <a:latin typeface="Cambria Math" panose="02040503050406030204" pitchFamily="18" charset="0"/>
                      </a:rPr>
                      <m:t>𝑚</m:t>
                    </m:r>
                  </m:oMath>
                </a14:m>
                <a:r>
                  <a:rPr lang="en-US" altLang="zh-CN" dirty="0"/>
                  <a:t> encrypted by public key </a:t>
                </a:r>
                <a14:m>
                  <m:oMath xmlns:m="http://schemas.openxmlformats.org/officeDocument/2006/math">
                    <m:r>
                      <a:rPr lang="en-US" altLang="zh-CN" b="0" i="1" smtClean="0">
                        <a:latin typeface="Cambria Math" panose="02040503050406030204" pitchFamily="18" charset="0"/>
                      </a:rPr>
                      <m:t>𝑒</m:t>
                    </m:r>
                  </m:oMath>
                </a14:m>
                <a:r>
                  <a:rPr lang="en-US" altLang="zh-CN" dirty="0"/>
                  <a:t> and can be decrypted using private key </a:t>
                </a:r>
                <a14:m>
                  <m:oMath xmlns:m="http://schemas.openxmlformats.org/officeDocument/2006/math">
                    <m:r>
                      <a:rPr lang="en-US" altLang="zh-CN" b="0" i="1" smtClean="0">
                        <a:latin typeface="Cambria Math" panose="02040503050406030204" pitchFamily="18" charset="0"/>
                      </a:rPr>
                      <m:t>𝑑</m:t>
                    </m:r>
                  </m:oMath>
                </a14:m>
                <a:r>
                  <a:rPr lang="en-US" altLang="zh-CN" dirty="0"/>
                  <a:t>.</a:t>
                </a:r>
              </a:p>
              <a:p>
                <a:endParaRPr lang="zh-CN" altLang="en-US" dirty="0"/>
              </a:p>
            </p:txBody>
          </p:sp>
        </mc:Choice>
        <mc:Fallback xmlns="">
          <p:sp>
            <p:nvSpPr>
              <p:cNvPr id="3" name="内容占位符 2">
                <a:extLst>
                  <a:ext uri="{FF2B5EF4-FFF2-40B4-BE49-F238E27FC236}">
                    <a16:creationId xmlns:a16="http://schemas.microsoft.com/office/drawing/2014/main" id="{289E7A0D-4857-5686-E91D-8673D0B461E4}"/>
                  </a:ext>
                </a:extLst>
              </p:cNvPr>
              <p:cNvSpPr>
                <a:spLocks noGrp="1" noRot="1" noChangeAspect="1" noMove="1" noResize="1" noEditPoints="1" noAdjustHandles="1" noChangeArrowheads="1" noChangeShapeType="1" noTextEdit="1"/>
              </p:cNvSpPr>
              <p:nvPr>
                <p:ph idx="1"/>
              </p:nvPr>
            </p:nvSpPr>
            <p:spPr>
              <a:xfrm>
                <a:off x="838200" y="1825624"/>
                <a:ext cx="10515600" cy="4305545"/>
              </a:xfrm>
              <a:blipFill>
                <a:blip r:embed="rId3"/>
                <a:stretch>
                  <a:fillRect l="-1217" t="-2546"/>
                </a:stretch>
              </a:blipFill>
            </p:spPr>
            <p:txBody>
              <a:bodyPr/>
              <a:lstStyle/>
              <a:p>
                <a:r>
                  <a:rPr lang="zh-CN" altLang="en-US">
                    <a:noFill/>
                  </a:rPr>
                  <a:t> </a:t>
                </a:r>
              </a:p>
            </p:txBody>
          </p:sp>
        </mc:Fallback>
      </mc:AlternateContent>
      <p:pic>
        <p:nvPicPr>
          <p:cNvPr id="5" name="图形 4" descr="锁定 纯色填充">
            <a:extLst>
              <a:ext uri="{FF2B5EF4-FFF2-40B4-BE49-F238E27FC236}">
                <a16:creationId xmlns:a16="http://schemas.microsoft.com/office/drawing/2014/main" id="{2C4A3B1B-5912-3B1A-E298-41F902ECD6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72004" y="1743562"/>
            <a:ext cx="539262" cy="539262"/>
          </a:xfrm>
          <a:prstGeom prst="rect">
            <a:avLst/>
          </a:prstGeom>
        </p:spPr>
      </p:pic>
      <p:pic>
        <p:nvPicPr>
          <p:cNvPr id="7" name="图形 6" descr="锁定 轮廓">
            <a:extLst>
              <a:ext uri="{FF2B5EF4-FFF2-40B4-BE49-F238E27FC236}">
                <a16:creationId xmlns:a16="http://schemas.microsoft.com/office/drawing/2014/main" id="{94D2C0E6-6C82-A9AF-6655-73EF60AC13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13035" y="2282824"/>
            <a:ext cx="457200" cy="457200"/>
          </a:xfrm>
          <a:prstGeom prst="rect">
            <a:avLst/>
          </a:prstGeom>
        </p:spPr>
      </p:pic>
      <p:pic>
        <p:nvPicPr>
          <p:cNvPr id="9" name="图形 8" descr="钥匙 纯色填充">
            <a:extLst>
              <a:ext uri="{FF2B5EF4-FFF2-40B4-BE49-F238E27FC236}">
                <a16:creationId xmlns:a16="http://schemas.microsoft.com/office/drawing/2014/main" id="{721D5512-725E-7A1C-C03F-133371D5C3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35761" y="1775434"/>
            <a:ext cx="568570" cy="568570"/>
          </a:xfrm>
          <a:prstGeom prst="rect">
            <a:avLst/>
          </a:prstGeom>
        </p:spPr>
      </p:pic>
      <p:pic>
        <p:nvPicPr>
          <p:cNvPr id="11" name="图形 10" descr="钥匙 轮廓">
            <a:extLst>
              <a:ext uri="{FF2B5EF4-FFF2-40B4-BE49-F238E27FC236}">
                <a16:creationId xmlns:a16="http://schemas.microsoft.com/office/drawing/2014/main" id="{2CA43360-9064-C7AC-7829-2A83FCB8DE7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447942" y="2119921"/>
            <a:ext cx="597877" cy="597877"/>
          </a:xfrm>
          <a:prstGeom prst="rect">
            <a:avLst/>
          </a:prstGeom>
        </p:spPr>
      </p:pic>
      <p:sp>
        <p:nvSpPr>
          <p:cNvPr id="12" name="矩形: 圆角 11">
            <a:extLst>
              <a:ext uri="{FF2B5EF4-FFF2-40B4-BE49-F238E27FC236}">
                <a16:creationId xmlns:a16="http://schemas.microsoft.com/office/drawing/2014/main" id="{801E9606-3D97-1075-8DE7-D4D311E5A725}"/>
              </a:ext>
            </a:extLst>
          </p:cNvPr>
          <p:cNvSpPr/>
          <p:nvPr/>
        </p:nvSpPr>
        <p:spPr>
          <a:xfrm>
            <a:off x="4110403" y="3315313"/>
            <a:ext cx="1688124" cy="107864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矩形: 圆角 13">
                <a:extLst>
                  <a:ext uri="{FF2B5EF4-FFF2-40B4-BE49-F238E27FC236}">
                    <a16:creationId xmlns:a16="http://schemas.microsoft.com/office/drawing/2014/main" id="{6F35EFA2-DCCB-6731-F272-E4DEEC1069B5}"/>
                  </a:ext>
                </a:extLst>
              </p:cNvPr>
              <p:cNvSpPr/>
              <p:nvPr/>
            </p:nvSpPr>
            <p:spPr>
              <a:xfrm>
                <a:off x="4262803" y="3573461"/>
                <a:ext cx="715107" cy="5860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𝑚</m:t>
                      </m:r>
                    </m:oMath>
                  </m:oMathPara>
                </a14:m>
                <a:endParaRPr lang="zh-CN" altLang="en-US" sz="2400" dirty="0"/>
              </a:p>
            </p:txBody>
          </p:sp>
        </mc:Choice>
        <mc:Fallback xmlns="">
          <p:sp>
            <p:nvSpPr>
              <p:cNvPr id="14" name="矩形: 圆角 13">
                <a:extLst>
                  <a:ext uri="{FF2B5EF4-FFF2-40B4-BE49-F238E27FC236}">
                    <a16:creationId xmlns:a16="http://schemas.microsoft.com/office/drawing/2014/main" id="{6F35EFA2-DCCB-6731-F272-E4DEEC1069B5}"/>
                  </a:ext>
                </a:extLst>
              </p:cNvPr>
              <p:cNvSpPr>
                <a:spLocks noRot="1" noChangeAspect="1" noMove="1" noResize="1" noEditPoints="1" noAdjustHandles="1" noChangeArrowheads="1" noChangeShapeType="1" noTextEdit="1"/>
              </p:cNvSpPr>
              <p:nvPr/>
            </p:nvSpPr>
            <p:spPr>
              <a:xfrm>
                <a:off x="4262803" y="3573461"/>
                <a:ext cx="715107" cy="586034"/>
              </a:xfrm>
              <a:prstGeom prst="roundRect">
                <a:avLst/>
              </a:prstGeom>
              <a:blipFill>
                <a:blip r:embed="rId12"/>
                <a:stretch>
                  <a:fillRect/>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F52F22A9-572B-A82E-89B2-8D55447A25AB}"/>
              </a:ext>
            </a:extLst>
          </p:cNvPr>
          <p:cNvGrpSpPr/>
          <p:nvPr/>
        </p:nvGrpSpPr>
        <p:grpSpPr>
          <a:xfrm>
            <a:off x="4989634" y="3514846"/>
            <a:ext cx="715106" cy="715106"/>
            <a:chOff x="4923693" y="3200521"/>
            <a:chExt cx="715106" cy="715106"/>
          </a:xfrm>
        </p:grpSpPr>
        <p:pic>
          <p:nvPicPr>
            <p:cNvPr id="15" name="图形 14" descr="锁定 纯色填充">
              <a:extLst>
                <a:ext uri="{FF2B5EF4-FFF2-40B4-BE49-F238E27FC236}">
                  <a16:creationId xmlns:a16="http://schemas.microsoft.com/office/drawing/2014/main" id="{6AA6AE85-D5E2-E220-0B6D-F4B6A1E62D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23693" y="3200521"/>
              <a:ext cx="715106" cy="715106"/>
            </a:xfrm>
            <a:prstGeom prst="rect">
              <a:avLst/>
            </a:prstGeom>
          </p:spPr>
        </p:pic>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126540C8-CBB6-06E0-812E-9E41C13EAFEF}"/>
                    </a:ext>
                  </a:extLst>
                </p:cNvPr>
                <p:cNvSpPr/>
                <p:nvPr/>
              </p:nvSpPr>
              <p:spPr>
                <a:xfrm>
                  <a:off x="5134710" y="3546351"/>
                  <a:ext cx="351692" cy="2284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oMath>
                    </m:oMathPara>
                  </a14:m>
                  <a:endParaRPr lang="en-US" altLang="zh-CN" b="0" dirty="0"/>
                </a:p>
              </p:txBody>
            </p:sp>
          </mc:Choice>
          <mc:Fallback xmlns="">
            <p:sp>
              <p:nvSpPr>
                <p:cNvPr id="16" name="矩形 15">
                  <a:extLst>
                    <a:ext uri="{FF2B5EF4-FFF2-40B4-BE49-F238E27FC236}">
                      <a16:creationId xmlns:a16="http://schemas.microsoft.com/office/drawing/2014/main" id="{126540C8-CBB6-06E0-812E-9E41C13EAFEF}"/>
                    </a:ext>
                  </a:extLst>
                </p:cNvPr>
                <p:cNvSpPr>
                  <a:spLocks noRot="1" noChangeAspect="1" noMove="1" noResize="1" noEditPoints="1" noAdjustHandles="1" noChangeArrowheads="1" noChangeShapeType="1" noTextEdit="1"/>
                </p:cNvSpPr>
                <p:nvPr/>
              </p:nvSpPr>
              <p:spPr>
                <a:xfrm>
                  <a:off x="5134710" y="3546351"/>
                  <a:ext cx="351692" cy="228481"/>
                </a:xfrm>
                <a:prstGeom prst="rect">
                  <a:avLst/>
                </a:prstGeom>
                <a:blipFill>
                  <a:blip r:embed="rId13"/>
                  <a:stretch>
                    <a:fillRect b="-7692"/>
                  </a:stretch>
                </a:blipFill>
              </p:spPr>
              <p:txBody>
                <a:bodyPr/>
                <a:lstStyle/>
                <a:p>
                  <a:r>
                    <a:rPr lang="zh-CN" altLang="en-US">
                      <a:noFill/>
                    </a:rPr>
                    <a:t> </a:t>
                  </a:r>
                </a:p>
              </p:txBody>
            </p:sp>
          </mc:Fallback>
        </mc:AlternateContent>
      </p:grpSp>
      <p:grpSp>
        <p:nvGrpSpPr>
          <p:cNvPr id="6" name="组合 5">
            <a:extLst>
              <a:ext uri="{FF2B5EF4-FFF2-40B4-BE49-F238E27FC236}">
                <a16:creationId xmlns:a16="http://schemas.microsoft.com/office/drawing/2014/main" id="{F8992207-2F25-9EEB-F6E5-F02B8694E4F5}"/>
              </a:ext>
            </a:extLst>
          </p:cNvPr>
          <p:cNvGrpSpPr/>
          <p:nvPr/>
        </p:nvGrpSpPr>
        <p:grpSpPr>
          <a:xfrm>
            <a:off x="6583971" y="3391753"/>
            <a:ext cx="937846" cy="937846"/>
            <a:chOff x="6359769" y="3141785"/>
            <a:chExt cx="937846" cy="937846"/>
          </a:xfrm>
        </p:grpSpPr>
        <p:pic>
          <p:nvPicPr>
            <p:cNvPr id="17" name="图形 16" descr="钥匙 纯色填充">
              <a:extLst>
                <a:ext uri="{FF2B5EF4-FFF2-40B4-BE49-F238E27FC236}">
                  <a16:creationId xmlns:a16="http://schemas.microsoft.com/office/drawing/2014/main" id="{1BCCC9B9-B84B-6954-B6C6-7605AD8B47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59769" y="3141785"/>
              <a:ext cx="937846" cy="937846"/>
            </a:xfrm>
            <a:prstGeom prst="rect">
              <a:avLst/>
            </a:prstGeom>
          </p:spPr>
        </p:pic>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10244284-35D6-3058-A69D-58B82806BE82}"/>
                    </a:ext>
                  </a:extLst>
                </p:cNvPr>
                <p:cNvSpPr/>
                <p:nvPr/>
              </p:nvSpPr>
              <p:spPr>
                <a:xfrm>
                  <a:off x="6455020" y="3540309"/>
                  <a:ext cx="281353" cy="1524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oMath>
                    </m:oMathPara>
                  </a14:m>
                  <a:endParaRPr lang="en-US" altLang="zh-CN" b="0" dirty="0"/>
                </a:p>
              </p:txBody>
            </p:sp>
          </mc:Choice>
          <mc:Fallback xmlns="">
            <p:sp>
              <p:nvSpPr>
                <p:cNvPr id="18" name="矩形 17">
                  <a:extLst>
                    <a:ext uri="{FF2B5EF4-FFF2-40B4-BE49-F238E27FC236}">
                      <a16:creationId xmlns:a16="http://schemas.microsoft.com/office/drawing/2014/main" id="{10244284-35D6-3058-A69D-58B82806BE82}"/>
                    </a:ext>
                  </a:extLst>
                </p:cNvPr>
                <p:cNvSpPr>
                  <a:spLocks noRot="1" noChangeAspect="1" noMove="1" noResize="1" noEditPoints="1" noAdjustHandles="1" noChangeArrowheads="1" noChangeShapeType="1" noTextEdit="1"/>
                </p:cNvSpPr>
                <p:nvPr/>
              </p:nvSpPr>
              <p:spPr>
                <a:xfrm>
                  <a:off x="6455020" y="3540309"/>
                  <a:ext cx="281353" cy="152460"/>
                </a:xfrm>
                <a:prstGeom prst="rect">
                  <a:avLst/>
                </a:prstGeom>
                <a:blipFill>
                  <a:blip r:embed="rId14"/>
                  <a:stretch>
                    <a:fillRect l="-14583" t="-29630" b="-4814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0911722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1B4DD-20F7-E14E-97BE-6EDB2F03BA75}"/>
              </a:ext>
            </a:extLst>
          </p:cNvPr>
          <p:cNvSpPr>
            <a:spLocks noGrp="1"/>
          </p:cNvSpPr>
          <p:nvPr>
            <p:ph type="title"/>
          </p:nvPr>
        </p:nvSpPr>
        <p:spPr/>
        <p:txBody>
          <a:bodyPr/>
          <a:lstStyle/>
          <a:p>
            <a:r>
              <a:rPr lang="en-US" altLang="zh-CN" dirty="0"/>
              <a:t>Multiplication Triple (MT)</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AFB899-3B69-4D45-B284-774871867B6B}"/>
                  </a:ext>
                </a:extLst>
              </p:cNvPr>
              <p:cNvSpPr>
                <a:spLocks noGrp="1"/>
              </p:cNvSpPr>
              <p:nvPr>
                <p:ph idx="1"/>
              </p:nvPr>
            </p:nvSpPr>
            <p:spPr/>
            <p:txBody>
              <a:bodyPr/>
              <a:lstStyle/>
              <a:p>
                <a:r>
                  <a:rPr kumimoji="1" lang="en-US" altLang="zh-CN" dirty="0"/>
                  <a:t>Distribute MTs via HE</a:t>
                </a:r>
              </a:p>
              <a:p>
                <a:pPr lvl="1"/>
                <a:r>
                  <a:rPr kumimoji="1" lang="en-US" altLang="zh-CN" dirty="0" err="1"/>
                  <a:t>Paillier</a:t>
                </a:r>
                <a:r>
                  <a:rPr kumimoji="1" lang="en-US" altLang="zh-CN" dirty="0"/>
                  <a:t> Homomorphic Encryption for brief:</a:t>
                </a:r>
              </a:p>
              <a:p>
                <a:pPr marL="457200" lvl="1" indent="0">
                  <a:buNone/>
                </a:pPr>
                <a:r>
                  <a:rPr kumimoji="1" lang="en-US" altLang="zh-CN" dirty="0"/>
                  <a:t>Let </a:t>
                </a:r>
                <a14:m>
                  <m:oMath xmlns:m="http://schemas.openxmlformats.org/officeDocument/2006/math">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𝑦</m:t>
                    </m:r>
                  </m:oMath>
                </a14:m>
                <a:r>
                  <a:rPr kumimoji="1" lang="en-US" altLang="zh-CN" dirty="0"/>
                  <a:t> be secrets (in</a:t>
                </a:r>
                <a:r>
                  <a:rPr lang="en" altLang="zh-CN" dirty="0"/>
                  <a:t> </a:t>
                </a:r>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ℤ</m:t>
                        </m:r>
                      </m:e>
                      <m:sub>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𝑙</m:t>
                            </m:r>
                          </m:sup>
                        </m:sSup>
                      </m:sub>
                    </m:sSub>
                  </m:oMath>
                </a14:m>
                <a:r>
                  <a:rPr kumimoji="1" lang="en-US" altLang="zh-CN" dirty="0"/>
                  <a:t>), </a:t>
                </a:r>
                <a14:m>
                  <m:oMath xmlns:m="http://schemas.openxmlformats.org/officeDocument/2006/math">
                    <m:r>
                      <a:rPr kumimoji="1" lang="en-US" altLang="zh-CN" b="0" i="1" smtClean="0">
                        <a:latin typeface="Cambria Math" panose="02040503050406030204" pitchFamily="18" charset="0"/>
                      </a:rPr>
                      <m:t>𝐸𝑛𝑐</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e>
                    </m:d>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𝐸𝑛𝑐</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r>
                      <a:rPr kumimoji="1" lang="en-US" altLang="zh-CN" b="0" i="1" smtClean="0">
                        <a:latin typeface="Cambria Math" panose="02040503050406030204" pitchFamily="18" charset="0"/>
                      </a:rPr>
                      <m:t>)</m:t>
                    </m:r>
                  </m:oMath>
                </a14:m>
                <a:r>
                  <a:rPr kumimoji="1" lang="en-US" altLang="zh-CN" dirty="0"/>
                  <a:t> be ciphertexts using </a:t>
                </a:r>
                <a:r>
                  <a:rPr kumimoji="1" lang="en-US" altLang="zh-CN" dirty="0" err="1"/>
                  <a:t>Paillier</a:t>
                </a:r>
                <a:r>
                  <a:rPr kumimoji="1" lang="en-US" altLang="zh-CN" dirty="0"/>
                  <a:t> encryption.</a:t>
                </a:r>
              </a:p>
              <a:p>
                <a:pPr marL="457200" lvl="1" indent="0">
                  <a:lnSpc>
                    <a:spcPct val="100000"/>
                  </a:lnSpc>
                  <a:buNone/>
                </a:pPr>
                <a:r>
                  <a:rPr kumimoji="1" lang="en-US" altLang="zh-CN" dirty="0"/>
                  <a:t>Then we have:</a:t>
                </a:r>
              </a:p>
              <a:p>
                <a:pPr marL="457200" lvl="1" indent="0">
                  <a:lnSpc>
                    <a:spcPct val="100000"/>
                  </a:lnSpc>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𝐸𝑛</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𝑘</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𝐸𝑛</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𝑘</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𝐸𝑛</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𝑘</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r>
                        <a:rPr kumimoji="1" lang="en-US" altLang="zh-CN" b="0" i="1" smtClean="0">
                          <a:latin typeface="Cambria Math" panose="02040503050406030204" pitchFamily="18" charset="0"/>
                        </a:rPr>
                        <m:t>)</m:t>
                      </m:r>
                    </m:oMath>
                  </m:oMathPara>
                </a14:m>
                <a:endParaRPr kumimoji="1" lang="en-US" altLang="zh-CN" dirty="0"/>
              </a:p>
              <a:p>
                <a:pPr marL="457200" lvl="1" indent="0">
                  <a:lnSpc>
                    <a:spcPct val="100000"/>
                  </a:lnSpc>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𝐸𝑛</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𝑘</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𝐸𝑛</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𝑘</m:t>
                          </m:r>
                        </m:sub>
                      </m:sSub>
                      <m:sSup>
                        <m:sSupPr>
                          <m:ctrlPr>
                            <a:rPr kumimoji="1" lang="en-US" altLang="zh-CN" b="0" i="1" smtClean="0">
                              <a:latin typeface="Cambria Math" panose="02040503050406030204" pitchFamily="18" charset="0"/>
                            </a:rPr>
                          </m:ctrlPr>
                        </m:sSupPr>
                        <m:e>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e>
                          </m:d>
                        </m:e>
                        <m:sup>
                          <m:r>
                            <a:rPr kumimoji="1" lang="en-US" altLang="zh-CN" b="0" i="1" smtClean="0">
                              <a:latin typeface="Cambria Math" panose="02040503050406030204" pitchFamily="18" charset="0"/>
                            </a:rPr>
                            <m:t>𝑦</m:t>
                          </m:r>
                        </m:sup>
                      </m:sSup>
                    </m:oMath>
                  </m:oMathPara>
                </a14:m>
                <a:endParaRPr kumimoji="1" lang="en-US" altLang="zh-CN" b="0" dirty="0"/>
              </a:p>
              <a:p>
                <a:pPr marL="457200" lvl="1" indent="0">
                  <a:lnSpc>
                    <a:spcPct val="100000"/>
                  </a:lnSpc>
                  <a:buNone/>
                </a:pPr>
                <a:r>
                  <a:rPr kumimoji="1" lang="en-US" altLang="zh-CN" dirty="0"/>
                  <a:t>i.e.</a:t>
                </a:r>
              </a:p>
              <a:p>
                <a:pPr marL="457200" lvl="1" indent="0">
                  <a:lnSpc>
                    <a:spcPct val="100000"/>
                  </a:lnSpc>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𝐷𝑒</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𝑘</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𝐸𝑛</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𝑘</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𝐸𝑛</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𝑘</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𝑦</m:t>
                              </m:r>
                            </m:e>
                          </m:d>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oMath>
                  </m:oMathPara>
                </a14:m>
                <a:endParaRPr kumimoji="1" lang="en-US" altLang="zh-CN" dirty="0"/>
              </a:p>
              <a:p>
                <a:pPr marL="457200" lvl="1" indent="0">
                  <a:lnSpc>
                    <a:spcPct val="100000"/>
                  </a:lnSpc>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𝐷𝑒</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𝑘</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𝐸𝑛</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𝑘</m:t>
                              </m:r>
                            </m:sub>
                          </m:sSub>
                          <m:sSup>
                            <m:sSupPr>
                              <m:ctrlPr>
                                <a:rPr kumimoji="1" lang="en-US" altLang="zh-CN" b="0" i="1" smtClean="0">
                                  <a:latin typeface="Cambria Math" panose="02040503050406030204" pitchFamily="18" charset="0"/>
                                </a:rPr>
                              </m:ctrlPr>
                            </m:sSupPr>
                            <m:e>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e>
                              </m:d>
                            </m:e>
                            <m:sup>
                              <m:r>
                                <a:rPr kumimoji="1" lang="en-US" altLang="zh-CN" b="0" i="1" smtClean="0">
                                  <a:latin typeface="Cambria Math" panose="02040503050406030204" pitchFamily="18" charset="0"/>
                                </a:rPr>
                                <m:t>𝑦</m:t>
                              </m:r>
                            </m:sup>
                          </m:sSup>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oMath>
                  </m:oMathPara>
                </a14:m>
                <a:endParaRPr kumimoji="1" lang="en-US" altLang="zh-CN" b="0" dirty="0"/>
              </a:p>
            </p:txBody>
          </p:sp>
        </mc:Choice>
        <mc:Fallback xmlns="">
          <p:sp>
            <p:nvSpPr>
              <p:cNvPr id="3" name="内容占位符 2">
                <a:extLst>
                  <a:ext uri="{FF2B5EF4-FFF2-40B4-BE49-F238E27FC236}">
                    <a16:creationId xmlns:a16="http://schemas.microsoft.com/office/drawing/2014/main" id="{56AFB899-3B69-4D45-B284-774871867B6B}"/>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935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1B4DD-20F7-E14E-97BE-6EDB2F03BA75}"/>
              </a:ext>
            </a:extLst>
          </p:cNvPr>
          <p:cNvSpPr>
            <a:spLocks noGrp="1"/>
          </p:cNvSpPr>
          <p:nvPr>
            <p:ph type="title"/>
          </p:nvPr>
        </p:nvSpPr>
        <p:spPr/>
        <p:txBody>
          <a:bodyPr/>
          <a:lstStyle/>
          <a:p>
            <a:r>
              <a:rPr lang="en-US" altLang="zh-CN" dirty="0"/>
              <a:t>Multiplication Triple (MT)</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AFB899-3B69-4D45-B284-774871867B6B}"/>
                  </a:ext>
                </a:extLst>
              </p:cNvPr>
              <p:cNvSpPr>
                <a:spLocks noGrp="1"/>
              </p:cNvSpPr>
              <p:nvPr>
                <p:ph idx="1"/>
              </p:nvPr>
            </p:nvSpPr>
            <p:spPr/>
            <p:txBody>
              <a:bodyPr/>
              <a:lstStyle/>
              <a:p>
                <a:r>
                  <a:rPr kumimoji="1" lang="en-US" altLang="zh-CN" dirty="0"/>
                  <a:t>Distribute MTs via HE</a:t>
                </a:r>
              </a:p>
              <a:p>
                <a:pPr lvl="1"/>
                <a:r>
                  <a:rPr kumimoji="1" lang="en-US" altLang="zh-CN" dirty="0"/>
                  <a:t>The 2 parties first additively share their inputs:</a:t>
                </a:r>
              </a:p>
              <a:p>
                <a:pPr marL="457200" lvl="1" indent="0">
                  <a:buNone/>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1</m:t>
                          </m:r>
                        </m:sub>
                      </m:sSub>
                    </m:oMath>
                  </m:oMathPara>
                </a14:m>
                <a:endParaRPr kumimoji="1" lang="en-US" altLang="zh-CN" dirty="0"/>
              </a:p>
              <a:p>
                <a:pPr lvl="1"/>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0</m:t>
                        </m:r>
                      </m:sub>
                    </m:sSub>
                  </m:oMath>
                </a14:m>
                <a:r>
                  <a:rPr kumimoji="1" lang="en-US" altLang="zh-CN" dirty="0"/>
                  <a:t> samples </a:t>
                </a:r>
                <a14:m>
                  <m:oMath xmlns:m="http://schemas.openxmlformats.org/officeDocument/2006/math">
                    <m:r>
                      <a:rPr kumimoji="1" lang="en-US" altLang="zh-CN" b="0" i="1" smtClean="0">
                        <a:latin typeface="Cambria Math" panose="02040503050406030204" pitchFamily="18" charset="0"/>
                      </a:rPr>
                      <m:t>𝑟</m:t>
                    </m:r>
                  </m:oMath>
                </a14:m>
                <a:r>
                  <a:rPr kumimoji="1" lang="en-US" altLang="zh-CN" dirty="0"/>
                  <a:t> randomly and compute (which is his share):</a:t>
                </a:r>
              </a:p>
              <a:p>
                <a:pPr marL="457200" lvl="1" indent="0">
                  <a:buNone/>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𝑧</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𝑟</m:t>
                      </m:r>
                    </m:oMath>
                  </m:oMathPara>
                </a14:m>
                <a:endParaRPr kumimoji="1" lang="en-US" altLang="zh-CN" dirty="0"/>
              </a:p>
              <a:p>
                <a:pPr lvl="1"/>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1</m:t>
                        </m:r>
                      </m:sub>
                    </m:sSub>
                  </m:oMath>
                </a14:m>
                <a:r>
                  <a:rPr kumimoji="1" lang="en-US" altLang="zh-CN" dirty="0"/>
                  <a:t> send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b="0" i="1" smtClean="0">
                            <a:latin typeface="Cambria Math" panose="02040503050406030204" pitchFamily="18" charset="0"/>
                          </a:rPr>
                          <m:t>0</m:t>
                        </m:r>
                      </m:sub>
                    </m:sSub>
                  </m:oMath>
                </a14:m>
                <a:r>
                  <a:rPr kumimoji="1" lang="en-US" altLang="zh-CN" dirty="0"/>
                  <a:t>:</a:t>
                </a:r>
              </a:p>
              <a:p>
                <a:pPr marL="457200" lvl="1" indent="0">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𝐸𝑛</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𝑘</m:t>
                          </m:r>
                          <m:r>
                            <a:rPr kumimoji="1" lang="en-US" altLang="zh-CN" b="0" i="1" smtClean="0">
                              <a:latin typeface="Cambria Math" panose="02040503050406030204" pitchFamily="18" charset="0"/>
                            </a:rPr>
                            <m:t>1</m:t>
                          </m:r>
                        </m:sub>
                      </m:sSub>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e>
                      </m:d>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𝐸𝑛</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𝑘</m:t>
                          </m:r>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oMath>
                  </m:oMathPara>
                </a14:m>
                <a:endParaRPr kumimoji="1" lang="en-US" altLang="zh-CN" dirty="0"/>
              </a:p>
              <a:p>
                <a:pPr lvl="1"/>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0</m:t>
                        </m:r>
                      </m:sub>
                    </m:sSub>
                  </m:oMath>
                </a14:m>
                <a:r>
                  <a:rPr kumimoji="1" lang="en-US" altLang="zh-CN" dirty="0"/>
                  <a:t> send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1</m:t>
                        </m:r>
                      </m:sub>
                    </m:sSub>
                  </m:oMath>
                </a14:m>
                <a:r>
                  <a:rPr kumimoji="1" lang="en-US" altLang="zh-CN" dirty="0"/>
                  <a:t>:</a:t>
                </a:r>
              </a:p>
              <a:p>
                <a:pPr marL="457200" lvl="1" indent="0">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𝑑</m:t>
                      </m:r>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𝐸𝑛</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𝑘</m:t>
                                  </m:r>
                                  <m:r>
                                    <a:rPr kumimoji="1" lang="en-US" altLang="zh-CN" b="0" i="1" smtClean="0">
                                      <a:latin typeface="Cambria Math" panose="02040503050406030204" pitchFamily="18" charset="0"/>
                                    </a:rPr>
                                    <m:t>1</m:t>
                                  </m:r>
                                </m:sub>
                              </m:sSub>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e>
                              </m:d>
                            </m:e>
                          </m:d>
                        </m:e>
                        <m:sup>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0</m:t>
                              </m:r>
                            </m:sub>
                          </m:sSub>
                        </m:sup>
                      </m:sSup>
                      <m:r>
                        <a:rPr kumimoji="1" lang="en-US" altLang="zh-CN" b="0" i="1" smtClean="0">
                          <a:latin typeface="Cambria Math" panose="02040503050406030204" pitchFamily="18" charset="0"/>
                        </a:rPr>
                        <m:t>·</m:t>
                      </m:r>
                      <m:sSup>
                        <m:sSupPr>
                          <m:ctrlPr>
                            <a:rPr kumimoji="1" lang="en-US" altLang="zh-CN" i="1">
                              <a:latin typeface="Cambria Math" panose="02040503050406030204" pitchFamily="18" charset="0"/>
                            </a:rPr>
                          </m:ctrlPr>
                        </m:sSupPr>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𝐸𝑛</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𝑐</m:t>
                                  </m:r>
                                </m:e>
                                <m:sub>
                                  <m:r>
                                    <a:rPr kumimoji="1" lang="en-US" altLang="zh-CN" i="1">
                                      <a:latin typeface="Cambria Math" panose="02040503050406030204" pitchFamily="18" charset="0"/>
                                    </a:rPr>
                                    <m:t>𝑘</m:t>
                                  </m:r>
                                  <m:r>
                                    <a:rPr kumimoji="1" lang="en-US" altLang="zh-CN" i="1">
                                      <a:latin typeface="Cambria Math" panose="02040503050406030204" pitchFamily="18" charset="0"/>
                                    </a:rPr>
                                    <m:t>1</m:t>
                                  </m:r>
                                </m:sub>
                              </m:sSub>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i="1">
                                          <a:latin typeface="Cambria Math" panose="02040503050406030204" pitchFamily="18" charset="0"/>
                                        </a:rPr>
                                        <m:t>1</m:t>
                                      </m:r>
                                    </m:sub>
                                  </m:sSub>
                                </m:e>
                              </m:d>
                            </m:e>
                          </m:d>
                        </m:e>
                        <m:sup>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i="1">
                                  <a:latin typeface="Cambria Math" panose="02040503050406030204" pitchFamily="18" charset="0"/>
                                </a:rPr>
                                <m:t>0</m:t>
                              </m:r>
                            </m:sub>
                          </m:sSub>
                        </m:sup>
                      </m:s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𝐸𝑛</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𝑘</m:t>
                          </m:r>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𝑟</m:t>
                      </m:r>
                      <m:r>
                        <a:rPr kumimoji="1" lang="en-US" altLang="zh-CN" b="0" i="1" smtClean="0">
                          <a:latin typeface="Cambria Math" panose="02040503050406030204" pitchFamily="18" charset="0"/>
                        </a:rPr>
                        <m:t>)</m:t>
                      </m:r>
                    </m:oMath>
                  </m:oMathPara>
                </a14:m>
                <a:endParaRPr kumimoji="1" lang="en-US" altLang="zh-CN" dirty="0"/>
              </a:p>
              <a:p>
                <a:pPr lvl="1"/>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0</m:t>
                        </m:r>
                      </m:sub>
                    </m:sSub>
                  </m:oMath>
                </a14:m>
                <a:r>
                  <a:rPr kumimoji="1" lang="en-US" altLang="zh-CN" dirty="0"/>
                  <a:t>’s share:</a:t>
                </a:r>
              </a:p>
              <a:p>
                <a:pPr marL="457200" lvl="1" indent="0">
                  <a:buNone/>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𝑧</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𝐷𝑒</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𝑘</m:t>
                          </m:r>
                          <m:r>
                            <a:rPr kumimoji="1" lang="en-US" altLang="zh-CN" b="0" i="1" smtClean="0">
                              <a:latin typeface="Cambria Math" panose="02040503050406030204" pitchFamily="18" charset="0"/>
                            </a:rPr>
                            <m:t>1</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𝑑</m:t>
                          </m:r>
                        </m:e>
                      </m:d>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𝑟</m:t>
                      </m:r>
                    </m:oMath>
                  </m:oMathPara>
                </a14:m>
                <a:endParaRPr kumimoji="1" lang="en-US" altLang="zh-CN" dirty="0"/>
              </a:p>
            </p:txBody>
          </p:sp>
        </mc:Choice>
        <mc:Fallback xmlns="">
          <p:sp>
            <p:nvSpPr>
              <p:cNvPr id="3" name="内容占位符 2">
                <a:extLst>
                  <a:ext uri="{FF2B5EF4-FFF2-40B4-BE49-F238E27FC236}">
                    <a16:creationId xmlns:a16="http://schemas.microsoft.com/office/drawing/2014/main" id="{56AFB899-3B69-4D45-B284-774871867B6B}"/>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134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1B4DD-20F7-E14E-97BE-6EDB2F03BA75}"/>
              </a:ext>
            </a:extLst>
          </p:cNvPr>
          <p:cNvSpPr>
            <a:spLocks noGrp="1"/>
          </p:cNvSpPr>
          <p:nvPr>
            <p:ph type="title"/>
          </p:nvPr>
        </p:nvSpPr>
        <p:spPr/>
        <p:txBody>
          <a:bodyPr/>
          <a:lstStyle/>
          <a:p>
            <a:r>
              <a:rPr lang="en-US" altLang="zh-CN" dirty="0"/>
              <a:t>Multiplication Triple (MT)</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AFB899-3B69-4D45-B284-774871867B6B}"/>
                  </a:ext>
                </a:extLst>
              </p:cNvPr>
              <p:cNvSpPr>
                <a:spLocks noGrp="1"/>
              </p:cNvSpPr>
              <p:nvPr>
                <p:ph idx="1"/>
              </p:nvPr>
            </p:nvSpPr>
            <p:spPr/>
            <p:txBody>
              <a:bodyPr/>
              <a:lstStyle/>
              <a:p>
                <a:r>
                  <a:rPr kumimoji="1" lang="en-US" altLang="zh-CN" dirty="0"/>
                  <a:t>Distribute MTs via OT</a:t>
                </a:r>
              </a:p>
              <a:p>
                <a:pPr lvl="1"/>
                <a:r>
                  <a:rPr kumimoji="1" lang="en-US" altLang="zh-CN" dirty="0"/>
                  <a:t>To generate</a:t>
                </a:r>
                <a:r>
                  <a:rPr kumimoji="1" lang="zh-CN" altLang="en-US" dirty="0"/>
                  <a:t> </a:t>
                </a:r>
                <a14:m>
                  <m:oMath xmlns:m="http://schemas.openxmlformats.org/officeDocument/2006/math">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𝑧</m:t>
                    </m:r>
                  </m:oMath>
                </a14:m>
                <a:r>
                  <a:rPr kumimoji="1" lang="zh-CN" altLang="en-US" dirty="0"/>
                  <a:t>，</a:t>
                </a:r>
                <a:r>
                  <a:rPr kumimoji="1" lang="en-US" altLang="zh-CN" dirty="0"/>
                  <a:t>observe that we can write:</a:t>
                </a:r>
              </a:p>
              <a:p>
                <a:pPr marL="457200" lvl="1" indent="0">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r>
                        <a:rPr kumimoji="1" lang="en-US" altLang="zh-CN" b="0" i="1" smtClean="0">
                          <a:latin typeface="Cambria Math" panose="02040503050406030204" pitchFamily="18" charset="0"/>
                        </a:rPr>
                        <m:t>=</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e>
                      </m:d>
                      <m:r>
                        <a:rPr kumimoji="1" lang="en-US" altLang="zh-CN" b="0" i="1" smtClean="0">
                          <a:latin typeface="Cambria Math" panose="02040503050406030204" pitchFamily="18" charset="0"/>
                        </a:rPr>
                        <m:t>·</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1</m:t>
                              </m:r>
                            </m:sub>
                          </m:sSub>
                        </m:e>
                      </m:d>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0</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0</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1</m:t>
                          </m:r>
                        </m:sub>
                      </m:sSub>
                    </m:oMath>
                  </m:oMathPara>
                </a14:m>
                <a:endParaRPr kumimoji="1" lang="en-US" altLang="zh-CN" dirty="0"/>
              </a:p>
              <a:p>
                <a:pPr lvl="1"/>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0</m:t>
                        </m:r>
                      </m:sub>
                    </m:sSub>
                  </m:oMath>
                </a14:m>
                <a:r>
                  <a:rPr kumimoji="1" lang="en-US" altLang="zh-CN" dirty="0"/>
                  <a:t> randomly generate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b="0" i="1" smtClean="0">
                            <a:latin typeface="Cambria Math" panose="02040503050406030204" pitchFamily="18" charset="0"/>
                          </a:rPr>
                          <m:t>0</m:t>
                        </m:r>
                      </m:sub>
                    </m:sSub>
                  </m:oMath>
                </a14:m>
                <a:r>
                  <a:rPr kumimoji="1" lang="en-US" altLang="zh-CN" dirty="0"/>
                  <a:t>,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b="0" i="1" smtClean="0">
                            <a:latin typeface="Cambria Math" panose="02040503050406030204" pitchFamily="18" charset="0"/>
                          </a:rPr>
                          <m:t>1</m:t>
                        </m:r>
                      </m:sub>
                    </m:sSub>
                  </m:oMath>
                </a14:m>
                <a:r>
                  <a:rPr kumimoji="1" lang="en-US" altLang="zh-CN" dirty="0"/>
                  <a:t> randomly generate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b="0" i="1" smtClean="0">
                            <a:latin typeface="Cambria Math" panose="02040503050406030204" pitchFamily="18" charset="0"/>
                          </a:rPr>
                          <m:t>1</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b="0" i="1" smtClean="0">
                            <a:latin typeface="Cambria Math" panose="02040503050406030204" pitchFamily="18" charset="0"/>
                          </a:rPr>
                          <m:t>1</m:t>
                        </m:r>
                      </m:sub>
                    </m:sSub>
                  </m:oMath>
                </a14:m>
                <a:endParaRPr kumimoji="1" lang="en-US" altLang="zh-CN" dirty="0"/>
              </a:p>
              <a:p>
                <a:pPr lvl="1"/>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0</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1</m:t>
                        </m:r>
                      </m:sub>
                    </m:sSub>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1</m:t>
                        </m:r>
                      </m:sub>
                    </m:sSub>
                  </m:oMath>
                </a14:m>
                <a:r>
                  <a:rPr kumimoji="1" lang="en-US" altLang="zh-CN" dirty="0"/>
                  <a:t> can be computed locally, so we need to compute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0</m:t>
                        </m:r>
                      </m:sub>
                    </m:sSub>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1</m:t>
                        </m:r>
                      </m:sub>
                    </m:sSub>
                    <m:r>
                      <a:rPr kumimoji="1" lang="en-US" altLang="zh-CN" b="0" i="0" smtClean="0">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1</m:t>
                        </m:r>
                      </m:sub>
                    </m:sSub>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0</m:t>
                        </m:r>
                      </m:sub>
                    </m:sSub>
                  </m:oMath>
                </a14:m>
                <a:endParaRPr kumimoji="1" lang="en-US" altLang="zh-CN" dirty="0"/>
              </a:p>
              <a:p>
                <a:pPr lvl="1"/>
                <a:r>
                  <a:rPr kumimoji="1" lang="en-US" altLang="zh-CN" dirty="0"/>
                  <a:t>Take the computation of </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0</m:t>
                        </m:r>
                      </m:sub>
                    </m:sSub>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1</m:t>
                        </m:r>
                      </m:sub>
                    </m:sSub>
                  </m:oMath>
                </a14:m>
                <a:r>
                  <a:rPr kumimoji="1" lang="en-US" altLang="zh-CN" dirty="0"/>
                  <a:t> for example, since the other one can be computed symmetrically by reversing the parties’ roles.</a:t>
                </a:r>
              </a:p>
              <a:p>
                <a:pPr marL="457200" lvl="1" indent="0">
                  <a:buNone/>
                </a:pPr>
                <a:endParaRPr kumimoji="1" lang="en-US" altLang="zh-CN" dirty="0"/>
              </a:p>
              <a:p>
                <a:endParaRPr kumimoji="1" lang="en-US" altLang="zh-CN" dirty="0"/>
              </a:p>
              <a:p>
                <a:endParaRPr kumimoji="1" lang="en-US" altLang="zh-CN" dirty="0"/>
              </a:p>
            </p:txBody>
          </p:sp>
        </mc:Choice>
        <mc:Fallback xmlns="">
          <p:sp>
            <p:nvSpPr>
              <p:cNvPr id="3" name="内容占位符 2">
                <a:extLst>
                  <a:ext uri="{FF2B5EF4-FFF2-40B4-BE49-F238E27FC236}">
                    <a16:creationId xmlns:a16="http://schemas.microsoft.com/office/drawing/2014/main" id="{56AFB899-3B69-4D45-B284-774871867B6B}"/>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89198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1B4DD-20F7-E14E-97BE-6EDB2F03BA75}"/>
              </a:ext>
            </a:extLst>
          </p:cNvPr>
          <p:cNvSpPr>
            <a:spLocks noGrp="1"/>
          </p:cNvSpPr>
          <p:nvPr>
            <p:ph type="title"/>
          </p:nvPr>
        </p:nvSpPr>
        <p:spPr/>
        <p:txBody>
          <a:bodyPr/>
          <a:lstStyle/>
          <a:p>
            <a:r>
              <a:rPr lang="en-US" altLang="zh-CN" dirty="0"/>
              <a:t>Multiplication Triple (MT)</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AFB899-3B69-4D45-B284-774871867B6B}"/>
                  </a:ext>
                </a:extLst>
              </p:cNvPr>
              <p:cNvSpPr>
                <a:spLocks noGrp="1"/>
              </p:cNvSpPr>
              <p:nvPr>
                <p:ph idx="1"/>
              </p:nvPr>
            </p:nvSpPr>
            <p:spPr/>
            <p:txBody>
              <a:bodyPr/>
              <a:lstStyle/>
              <a:p>
                <a:r>
                  <a:rPr kumimoji="1" lang="en-US" altLang="zh-CN" dirty="0"/>
                  <a:t>Distribute MTs via OT</a:t>
                </a:r>
              </a:p>
              <a:p>
                <a:pPr lvl="1"/>
                <a:r>
                  <a:rPr kumimoji="1" lang="en-US" altLang="zh-CN" dirty="0"/>
                  <a:t>We want to compute </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0</m:t>
                        </m:r>
                      </m:sub>
                    </m:sSub>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1</m:t>
                        </m:r>
                      </m:sub>
                    </m:sSub>
                  </m:oMath>
                </a14:m>
                <a:r>
                  <a:rPr kumimoji="1" lang="en-US" altLang="zh-CN" dirty="0"/>
                  <a:t>, but plain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0</m:t>
                        </m:r>
                      </m:sub>
                    </m:sSub>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1</m:t>
                        </m:r>
                      </m:sub>
                    </m:sSub>
                  </m:oMath>
                </a14:m>
                <a:r>
                  <a:rPr kumimoji="1" lang="en-US" altLang="zh-CN" dirty="0"/>
                  <a:t> known by one party will cause leak of information. </a:t>
                </a:r>
              </a:p>
              <a:p>
                <a:pPr lvl="1"/>
                <a:r>
                  <a:rPr kumimoji="1" lang="en-US" altLang="zh-CN" dirty="0"/>
                  <a:t>So we compute the sharing of it. Find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𝑢</m:t>
                        </m:r>
                      </m:e>
                      <m:sub>
                        <m:r>
                          <a:rPr kumimoji="1" lang="en-US" altLang="zh-CN" i="1">
                            <a:latin typeface="Cambria Math" panose="02040503050406030204" pitchFamily="18" charset="0"/>
                          </a:rPr>
                          <m:t>0</m:t>
                        </m:r>
                      </m:sub>
                    </m:sSub>
                    <m:r>
                      <a:rPr kumimoji="1" lang="en-US" altLang="zh-CN" b="0" i="1" smtClean="0">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𝑢</m:t>
                        </m:r>
                      </m:e>
                      <m:sub>
                        <m:r>
                          <a:rPr kumimoji="1" lang="en-US" altLang="zh-CN" i="1">
                            <a:latin typeface="Cambria Math" panose="02040503050406030204" pitchFamily="18" charset="0"/>
                          </a:rPr>
                          <m:t>1</m:t>
                        </m:r>
                      </m:sub>
                    </m:sSub>
                  </m:oMath>
                </a14:m>
                <a:r>
                  <a:rPr kumimoji="1" lang="en-US" altLang="zh-CN" b="0" i="1" dirty="0">
                    <a:latin typeface="Cambria Math" panose="02040503050406030204" pitchFamily="18" charset="0"/>
                  </a:rPr>
                  <a:t> </a:t>
                </a:r>
                <a:r>
                  <a:rPr kumimoji="1" lang="en-US" altLang="zh-CN" dirty="0"/>
                  <a:t>that:</a:t>
                </a:r>
                <a:endParaRPr kumimoji="1" lang="en-US" altLang="zh-CN"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𝑢</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𝑢</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0</m:t>
                          </m:r>
                        </m:sub>
                      </m:sSub>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1</m:t>
                          </m:r>
                        </m:sub>
                      </m:sSub>
                    </m:oMath>
                  </m:oMathPara>
                </a14:m>
                <a:endParaRPr kumimoji="1" lang="en-US" altLang="zh-CN" dirty="0"/>
              </a:p>
              <a:p>
                <a:pPr marL="457200" lvl="1" indent="0">
                  <a:buNone/>
                </a:pPr>
                <a:r>
                  <a:rPr kumimoji="1" lang="en-US" altLang="zh-CN" dirty="0"/>
                  <a:t>Which will be held by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1</m:t>
                        </m:r>
                      </m:sub>
                    </m:sSub>
                  </m:oMath>
                </a14:m>
                <a:r>
                  <a:rPr kumimoji="1" lang="en-US" altLang="zh-CN" dirty="0"/>
                  <a:t> as shared values respectively.</a:t>
                </a:r>
              </a:p>
              <a:p>
                <a:pPr marL="457200" lvl="1" indent="0">
                  <a:buNone/>
                </a:pPr>
                <a:endParaRPr kumimoji="1" lang="en-US" altLang="zh-CN" dirty="0"/>
              </a:p>
            </p:txBody>
          </p:sp>
        </mc:Choice>
        <mc:Fallback xmlns="">
          <p:sp>
            <p:nvSpPr>
              <p:cNvPr id="3" name="内容占位符 2">
                <a:extLst>
                  <a:ext uri="{FF2B5EF4-FFF2-40B4-BE49-F238E27FC236}">
                    <a16:creationId xmlns:a16="http://schemas.microsoft.com/office/drawing/2014/main" id="{56AFB899-3B69-4D45-B284-774871867B6B}"/>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55157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1B4DD-20F7-E14E-97BE-6EDB2F03BA75}"/>
              </a:ext>
            </a:extLst>
          </p:cNvPr>
          <p:cNvSpPr>
            <a:spLocks noGrp="1"/>
          </p:cNvSpPr>
          <p:nvPr>
            <p:ph type="title"/>
          </p:nvPr>
        </p:nvSpPr>
        <p:spPr/>
        <p:txBody>
          <a:bodyPr/>
          <a:lstStyle/>
          <a:p>
            <a:r>
              <a:rPr lang="en-US" altLang="zh-CN" dirty="0"/>
              <a:t>Multiplication Triple (MT)</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6AFB899-3B69-4D45-B284-774871867B6B}"/>
                  </a:ext>
                </a:extLst>
              </p:cNvPr>
              <p:cNvSpPr>
                <a:spLocks noGrp="1"/>
              </p:cNvSpPr>
              <p:nvPr>
                <p:ph idx="1"/>
              </p:nvPr>
            </p:nvSpPr>
            <p:spPr/>
            <p:txBody>
              <a:bodyPr/>
              <a:lstStyle/>
              <a:p>
                <a:r>
                  <a:rPr kumimoji="1" lang="en-US" altLang="zh-CN" dirty="0"/>
                  <a:t>Distribute MTs via OT</a:t>
                </a:r>
                <a:endParaRPr kumimoji="1" lang="en-US" altLang="zh-CN" b="0" i="1" dirty="0">
                  <a:latin typeface="Cambria Math" panose="02040503050406030204" pitchFamily="18" charset="0"/>
                </a:endParaRPr>
              </a:p>
              <a:p>
                <a:pPr marL="457200" lvl="1" indent="0">
                  <a:buNone/>
                </a:pP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1</m:t>
                        </m:r>
                      </m:sub>
                    </m:sSub>
                  </m:oMath>
                </a14:m>
                <a:r>
                  <a:rPr kumimoji="1" lang="zh-CN" altLang="en-US" dirty="0"/>
                  <a:t> </a:t>
                </a:r>
                <a:r>
                  <a:rPr kumimoji="1" lang="en-US" altLang="zh-CN" dirty="0"/>
                  <a:t>start a C-OT(</a:t>
                </a:r>
                <a14:m>
                  <m:oMath xmlns:m="http://schemas.openxmlformats.org/officeDocument/2006/math">
                    <m:r>
                      <a:rPr kumimoji="1" lang="en-US" altLang="zh-CN" b="0" i="1" smtClean="0">
                        <a:latin typeface="Cambria Math" panose="02040503050406030204" pitchFamily="18" charset="0"/>
                      </a:rPr>
                      <m:t>𝑙</m:t>
                    </m:r>
                  </m:oMath>
                </a14:m>
                <a:r>
                  <a:rPr kumimoji="1" lang="en-US" altLang="zh-CN" dirty="0"/>
                  <a:t>, </a:t>
                </a:r>
                <a14:m>
                  <m:oMath xmlns:m="http://schemas.openxmlformats.org/officeDocument/2006/math">
                    <m:r>
                      <a:rPr kumimoji="1" lang="en-US" altLang="zh-CN" i="1">
                        <a:latin typeface="Cambria Math" panose="02040503050406030204" pitchFamily="18" charset="0"/>
                      </a:rPr>
                      <m:t>𝑙</m:t>
                    </m:r>
                  </m:oMath>
                </a14:m>
                <a:r>
                  <a:rPr kumimoji="1" lang="en-US" altLang="zh-CN" dirty="0"/>
                  <a:t>). In </a:t>
                </a:r>
                <a14:m>
                  <m:oMath xmlns:m="http://schemas.openxmlformats.org/officeDocument/2006/math">
                    <m:r>
                      <a:rPr kumimoji="1" lang="en-US" altLang="zh-CN" b="0" i="1" smtClean="0">
                        <a:latin typeface="Cambria Math" panose="02040503050406030204" pitchFamily="18" charset="0"/>
                      </a:rPr>
                      <m:t>𝑖</m:t>
                    </m:r>
                  </m:oMath>
                </a14:m>
                <a:r>
                  <a:rPr kumimoji="1" lang="en-US" altLang="zh-CN" dirty="0"/>
                  <a:t>-</a:t>
                </a:r>
                <a:r>
                  <a:rPr kumimoji="1" lang="en-US" altLang="zh-CN" dirty="0" err="1"/>
                  <a:t>th</a:t>
                </a:r>
                <a:r>
                  <a:rPr kumimoji="1" lang="en-US" altLang="zh-CN" dirty="0"/>
                  <a:t> C-OT:</a:t>
                </a:r>
              </a:p>
              <a:p>
                <a:pPr lvl="1"/>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1</m:t>
                        </m:r>
                      </m:sub>
                    </m:sSub>
                  </m:oMath>
                </a14:m>
                <a:r>
                  <a:rPr kumimoji="1" lang="en-US" altLang="zh-CN" dirty="0"/>
                  <a:t> inputs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1</m:t>
                        </m:r>
                      </m:sub>
                    </m:sSub>
                  </m:oMath>
                </a14:m>
                <a:r>
                  <a:rPr kumimoji="1" lang="en-US" altLang="zh-CN" dirty="0"/>
                  <a:t>’s </a:t>
                </a:r>
                <a14:m>
                  <m:oMath xmlns:m="http://schemas.openxmlformats.org/officeDocument/2006/math">
                    <m:r>
                      <a:rPr kumimoji="1" lang="en-US" altLang="zh-CN" b="0" i="1" smtClean="0">
                        <a:latin typeface="Cambria Math" panose="02040503050406030204" pitchFamily="18" charset="0"/>
                      </a:rPr>
                      <m:t>𝑖</m:t>
                    </m:r>
                  </m:oMath>
                </a14:m>
                <a:r>
                  <a:rPr kumimoji="1" lang="en-US" altLang="zh-CN" dirty="0"/>
                  <a:t>-</a:t>
                </a:r>
                <a:r>
                  <a:rPr kumimoji="1" lang="en-US" altLang="zh-CN" dirty="0" err="1"/>
                  <a:t>th</a:t>
                </a:r>
                <a:r>
                  <a:rPr kumimoji="1" lang="en-US" altLang="zh-CN" dirty="0"/>
                  <a:t> bit: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1</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m:t>
                    </m:r>
                  </m:oMath>
                </a14:m>
                <a:r>
                  <a:rPr kumimoji="1" lang="en-US" altLang="zh-CN" dirty="0"/>
                  <a:t> as the choice bit</a:t>
                </a:r>
              </a:p>
              <a:p>
                <a:pPr lvl="1"/>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0</m:t>
                        </m:r>
                      </m:sub>
                    </m:sSub>
                  </m:oMath>
                </a14:m>
                <a:r>
                  <a:rPr kumimoji="1" lang="en-US" altLang="zh-CN" dirty="0"/>
                  <a:t> inputs the correlation function</a:t>
                </a:r>
                <a:r>
                  <a:rPr kumimoji="1" lang="zh-CN" altLang="en-US" dirty="0"/>
                  <a: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𝑓</m:t>
                        </m:r>
                      </m:e>
                      <m:sub>
                        <m:sSub>
                          <m:sSubPr>
                            <m:ctrlPr>
                              <a:rPr kumimoji="1" lang="en-US" altLang="zh-CN" b="0" i="1" smtClean="0">
                                <a:latin typeface="Cambria Math" panose="02040503050406030204" pitchFamily="18" charset="0"/>
                              </a:rPr>
                            </m:ctrlPr>
                          </m:sSubPr>
                          <m:e>
                            <m:r>
                              <m:rPr>
                                <m:sty m:val="p"/>
                              </m:rPr>
                              <a:rPr kumimoji="1" lang="en-US" altLang="zh-CN" b="0" i="0" smtClean="0">
                                <a:latin typeface="Cambria Math" panose="02040503050406030204" pitchFamily="18" charset="0"/>
                              </a:rPr>
                              <m:t>Δ</m:t>
                            </m:r>
                          </m:e>
                          <m:sub>
                            <m:r>
                              <a:rPr kumimoji="1" lang="en-US" altLang="zh-CN" b="0" i="1" smtClean="0">
                                <a:latin typeface="Cambria Math" panose="02040503050406030204" pitchFamily="18" charset="0"/>
                              </a:rPr>
                              <m:t>𝑖</m:t>
                            </m:r>
                          </m:sub>
                        </m:sSub>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e>
                    </m:d>
                    <m:r>
                      <a:rPr kumimoji="1" lang="en-US" altLang="zh-CN" b="0" i="1" smtClean="0">
                        <a:latin typeface="Cambria Math" panose="02040503050406030204" pitchFamily="18" charset="0"/>
                      </a:rPr>
                      <m:t>=</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2</m:t>
                            </m:r>
                          </m:e>
                          <m:sup>
                            <m:r>
                              <a:rPr kumimoji="1" lang="en-US" altLang="zh-CN" b="0" i="1" smtClean="0">
                                <a:latin typeface="Cambria Math" panose="02040503050406030204" pitchFamily="18" charset="0"/>
                              </a:rPr>
                              <m:t>𝑖</m:t>
                            </m:r>
                          </m:sup>
                        </m:s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 </m:t>
                        </m:r>
                      </m:e>
                    </m:d>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𝑚𝑜𝑑</m:t>
                    </m:r>
                    <m:r>
                      <a:rPr kumimoji="1" lang="en-US" altLang="zh-CN" b="0" i="1" smtClean="0">
                        <a:latin typeface="Cambria Math" panose="02040503050406030204" pitchFamily="18" charset="0"/>
                      </a:rPr>
                      <m:t> </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2</m:t>
                        </m:r>
                      </m:e>
                      <m:sup>
                        <m:r>
                          <a:rPr kumimoji="1" lang="en-US" altLang="zh-CN" b="0" i="1" smtClean="0">
                            <a:latin typeface="Cambria Math" panose="02040503050406030204" pitchFamily="18" charset="0"/>
                          </a:rPr>
                          <m:t>𝑙</m:t>
                        </m:r>
                      </m:sup>
                    </m:sSup>
                  </m:oMath>
                </a14:m>
                <a:endParaRPr kumimoji="1" lang="en-US" altLang="zh-CN" dirty="0"/>
              </a:p>
              <a:p>
                <a:pPr lvl="1"/>
                <a:r>
                  <a:rPr kumimoji="1" lang="en-US" altLang="zh-CN" dirty="0"/>
                  <a:t>Every round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0</m:t>
                        </m:r>
                      </m:sub>
                    </m:sSub>
                  </m:oMath>
                </a14:m>
                <a:r>
                  <a:rPr kumimoji="1" lang="en-US" altLang="zh-CN" dirty="0"/>
                  <a:t> samples </a:t>
                </a:r>
                <a14:m>
                  <m:oMath xmlns:m="http://schemas.openxmlformats.org/officeDocument/2006/math">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,0</m:t>
                        </m:r>
                      </m:sub>
                    </m:sSub>
                  </m:oMath>
                </a14:m>
                <a:r>
                  <a:rPr kumimoji="1" lang="en-US" altLang="zh-CN" dirty="0"/>
                  <a:t> randomly.</a:t>
                </a:r>
              </a:p>
            </p:txBody>
          </p:sp>
        </mc:Choice>
        <mc:Fallback>
          <p:sp>
            <p:nvSpPr>
              <p:cNvPr id="3" name="内容占位符 2">
                <a:extLst>
                  <a:ext uri="{FF2B5EF4-FFF2-40B4-BE49-F238E27FC236}">
                    <a16:creationId xmlns:a16="http://schemas.microsoft.com/office/drawing/2014/main" id="{56AFB899-3B69-4D45-B284-774871867B6B}"/>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zh-CN" altLang="en-US">
                    <a:noFill/>
                  </a:rPr>
                  <a:t> </a:t>
                </a:r>
              </a:p>
            </p:txBody>
          </p:sp>
        </mc:Fallback>
      </mc:AlternateContent>
      <p:pic>
        <p:nvPicPr>
          <p:cNvPr id="4" name="图形 3" descr="显示器 轮廓">
            <a:extLst>
              <a:ext uri="{FF2B5EF4-FFF2-40B4-BE49-F238E27FC236}">
                <a16:creationId xmlns:a16="http://schemas.microsoft.com/office/drawing/2014/main" id="{1D4F035B-D00C-0741-9C70-A48715E53C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16663" y="4200769"/>
            <a:ext cx="1684021" cy="1684021"/>
          </a:xfrm>
          <a:prstGeom prst="rect">
            <a:avLst/>
          </a:prstGeom>
        </p:spPr>
      </p:pic>
      <p:sp>
        <p:nvSpPr>
          <p:cNvPr id="5" name="文本框 4">
            <a:extLst>
              <a:ext uri="{FF2B5EF4-FFF2-40B4-BE49-F238E27FC236}">
                <a16:creationId xmlns:a16="http://schemas.microsoft.com/office/drawing/2014/main" id="{AB45A037-4089-FF42-BE75-E059EBBFB67B}"/>
              </a:ext>
            </a:extLst>
          </p:cNvPr>
          <p:cNvSpPr txBox="1"/>
          <p:nvPr/>
        </p:nvSpPr>
        <p:spPr>
          <a:xfrm>
            <a:off x="5865458" y="4699483"/>
            <a:ext cx="587020" cy="461665"/>
          </a:xfrm>
          <a:prstGeom prst="rect">
            <a:avLst/>
          </a:prstGeom>
          <a:noFill/>
        </p:spPr>
        <p:txBody>
          <a:bodyPr wrap="none" rtlCol="0">
            <a:spAutoFit/>
          </a:bodyPr>
          <a:lstStyle/>
          <a:p>
            <a:r>
              <a:rPr lang="en-US" altLang="zh-CN" sz="2400" b="1" dirty="0"/>
              <a:t>OT</a:t>
            </a:r>
            <a:endParaRPr lang="zh-CN" altLang="en-US" sz="2400" b="1" dirty="0"/>
          </a:p>
        </p:txBody>
      </p:sp>
      <p:cxnSp>
        <p:nvCxnSpPr>
          <p:cNvPr id="6" name="连接符: 肘形 9">
            <a:extLst>
              <a:ext uri="{FF2B5EF4-FFF2-40B4-BE49-F238E27FC236}">
                <a16:creationId xmlns:a16="http://schemas.microsoft.com/office/drawing/2014/main" id="{CD8955E8-6AF0-9B41-A778-39E2CDDF4187}"/>
              </a:ext>
            </a:extLst>
          </p:cNvPr>
          <p:cNvCxnSpPr>
            <a:cxnSpLocks/>
            <a:endCxn id="4" idx="1"/>
          </p:cNvCxnSpPr>
          <p:nvPr/>
        </p:nvCxnSpPr>
        <p:spPr>
          <a:xfrm>
            <a:off x="4544520" y="5042778"/>
            <a:ext cx="772143" cy="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7" name="连接符: 肘形 10">
            <a:extLst>
              <a:ext uri="{FF2B5EF4-FFF2-40B4-BE49-F238E27FC236}">
                <a16:creationId xmlns:a16="http://schemas.microsoft.com/office/drawing/2014/main" id="{8618A4DA-CC19-0F43-A842-AE41DE532367}"/>
              </a:ext>
            </a:extLst>
          </p:cNvPr>
          <p:cNvCxnSpPr>
            <a:cxnSpLocks/>
            <a:endCxn id="4" idx="3"/>
          </p:cNvCxnSpPr>
          <p:nvPr/>
        </p:nvCxnSpPr>
        <p:spPr>
          <a:xfrm rot="10800000" flipV="1">
            <a:off x="7000684" y="5042778"/>
            <a:ext cx="1148090" cy="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8" name="连接符: 肘形 11">
            <a:extLst>
              <a:ext uri="{FF2B5EF4-FFF2-40B4-BE49-F238E27FC236}">
                <a16:creationId xmlns:a16="http://schemas.microsoft.com/office/drawing/2014/main" id="{A13BCE28-1ABB-C148-BBF7-F295277BFB23}"/>
              </a:ext>
            </a:extLst>
          </p:cNvPr>
          <p:cNvCxnSpPr>
            <a:cxnSpLocks/>
            <a:stCxn id="4" idx="2"/>
          </p:cNvCxnSpPr>
          <p:nvPr/>
        </p:nvCxnSpPr>
        <p:spPr>
          <a:xfrm rot="16200000" flipH="1">
            <a:off x="6130359" y="5913105"/>
            <a:ext cx="332231" cy="275600"/>
          </a:xfrm>
          <a:prstGeom prst="bentConnector2">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CF1BEA82-6BCA-DD4A-A59F-43654C8BC948}"/>
                  </a:ext>
                </a:extLst>
              </p:cNvPr>
              <p:cNvSpPr txBox="1"/>
              <p:nvPr/>
            </p:nvSpPr>
            <p:spPr>
              <a:xfrm>
                <a:off x="1291178" y="4774215"/>
                <a:ext cx="3813550" cy="773866"/>
              </a:xfrm>
              <a:prstGeom prst="rect">
                <a:avLst/>
              </a:prstGeom>
              <a:noFill/>
            </p:spPr>
            <p:txBody>
              <a:bodyPr wrap="square" rtlCol="0">
                <a:spAutoFit/>
              </a:bodyPr>
              <a:lstStyle/>
              <a:p>
                <a:pP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,0</m:t>
                        </m:r>
                      </m:sub>
                    </m:sSub>
                  </m:oMath>
                </a14:m>
                <a:r>
                  <a:rPr lang="en-US" altLang="zh-CN" sz="2000" b="0" i="1" dirty="0">
                    <a:latin typeface="Cambria Math" panose="02040503050406030204" pitchFamily="18" charset="0"/>
                  </a:rPr>
                  <a:t> </a:t>
                </a:r>
              </a:p>
              <a:p>
                <a:pP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d>
                      <m:dPr>
                        <m:ctrlPr>
                          <a:rPr kumimoji="1" lang="en-US" altLang="zh-CN" sz="2000" i="1">
                            <a:latin typeface="Cambria Math" panose="02040503050406030204" pitchFamily="18" charset="0"/>
                          </a:rPr>
                        </m:ctrlPr>
                      </m:dPr>
                      <m:e>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𝑥</m:t>
                            </m:r>
                          </m:e>
                          <m:sub>
                            <m:r>
                              <a:rPr kumimoji="1" lang="en-US" altLang="zh-CN" sz="2000" i="1">
                                <a:latin typeface="Cambria Math" panose="02040503050406030204" pitchFamily="18" charset="0"/>
                              </a:rPr>
                              <m:t>0</m:t>
                            </m:r>
                          </m:sub>
                        </m:sSub>
                        <m:r>
                          <a:rPr kumimoji="1" lang="en-US" altLang="zh-CN" sz="2000" i="1">
                            <a:latin typeface="Cambria Math" panose="02040503050406030204" pitchFamily="18" charset="0"/>
                          </a:rPr>
                          <m:t>·</m:t>
                        </m:r>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2</m:t>
                            </m:r>
                          </m:e>
                          <m:sup>
                            <m:r>
                              <a:rPr kumimoji="1" lang="en-US" altLang="zh-CN" sz="2000" i="1">
                                <a:latin typeface="Cambria Math" panose="02040503050406030204" pitchFamily="18" charset="0"/>
                              </a:rPr>
                              <m:t>𝑖</m:t>
                            </m:r>
                          </m:sup>
                        </m:sSup>
                        <m:r>
                          <a:rPr kumimoji="1" lang="en-US" altLang="zh-CN" sz="2000" i="1">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𝑠</m:t>
                            </m:r>
                          </m:e>
                          <m:sub>
                            <m:r>
                              <a:rPr kumimoji="1" lang="en-US" altLang="zh-CN" sz="2000" b="0" i="1" smtClean="0">
                                <a:latin typeface="Cambria Math" panose="02040503050406030204" pitchFamily="18" charset="0"/>
                              </a:rPr>
                              <m:t>0</m:t>
                            </m:r>
                          </m:sub>
                        </m:sSub>
                        <m:r>
                          <a:rPr kumimoji="1" lang="en-US" altLang="zh-CN" sz="2000" i="1">
                            <a:latin typeface="Cambria Math" panose="02040503050406030204" pitchFamily="18" charset="0"/>
                          </a:rPr>
                          <m:t> </m:t>
                        </m:r>
                      </m:e>
                    </m:d>
                    <m:r>
                      <a:rPr kumimoji="1" lang="en-US" altLang="zh-CN" sz="2000" b="0" i="1" smtClean="0">
                        <a:latin typeface="Cambria Math" panose="02040503050406030204" pitchFamily="18" charset="0"/>
                      </a:rPr>
                      <m:t> </m:t>
                    </m:r>
                    <m:r>
                      <a:rPr kumimoji="1" lang="en-US" altLang="zh-CN" sz="2000" b="0" i="1" smtClean="0">
                        <a:latin typeface="Cambria Math" panose="02040503050406030204" pitchFamily="18" charset="0"/>
                      </a:rPr>
                      <m:t>𝑚𝑜𝑑</m:t>
                    </m:r>
                    <m:r>
                      <a:rPr kumimoji="1" lang="en-US" altLang="zh-CN" sz="2000" b="0" i="1" smtClean="0">
                        <a:latin typeface="Cambria Math" panose="02040503050406030204" pitchFamily="18" charset="0"/>
                      </a:rPr>
                      <m:t> </m:t>
                    </m:r>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2</m:t>
                        </m:r>
                      </m:e>
                      <m:sup>
                        <m:r>
                          <a:rPr kumimoji="1" lang="en-US" altLang="zh-CN" sz="2000" b="0" i="1" smtClean="0">
                            <a:latin typeface="Cambria Math" panose="02040503050406030204" pitchFamily="18" charset="0"/>
                          </a:rPr>
                          <m:t>𝑙</m:t>
                        </m:r>
                      </m:sup>
                    </m:sSup>
                  </m:oMath>
                </a14:m>
                <a:r>
                  <a:rPr lang="en-US" altLang="zh-CN" sz="2000" dirty="0"/>
                  <a:t> </a:t>
                </a:r>
                <a:endParaRPr lang="zh-CN" altLang="en-US" sz="2000" dirty="0"/>
              </a:p>
            </p:txBody>
          </p:sp>
        </mc:Choice>
        <mc:Fallback>
          <p:sp>
            <p:nvSpPr>
              <p:cNvPr id="9" name="文本框 8">
                <a:extLst>
                  <a:ext uri="{FF2B5EF4-FFF2-40B4-BE49-F238E27FC236}">
                    <a16:creationId xmlns:a16="http://schemas.microsoft.com/office/drawing/2014/main" id="{CF1BEA82-6BCA-DD4A-A59F-43654C8BC948}"/>
                  </a:ext>
                </a:extLst>
              </p:cNvPr>
              <p:cNvSpPr txBox="1">
                <a:spLocks noRot="1" noChangeAspect="1" noMove="1" noResize="1" noEditPoints="1" noAdjustHandles="1" noChangeArrowheads="1" noChangeShapeType="1" noTextEdit="1"/>
              </p:cNvSpPr>
              <p:nvPr/>
            </p:nvSpPr>
            <p:spPr>
              <a:xfrm>
                <a:off x="1291178" y="4774215"/>
                <a:ext cx="3813550" cy="773866"/>
              </a:xfrm>
              <a:prstGeom prst="rect">
                <a:avLst/>
              </a:prstGeom>
              <a:blipFill>
                <a:blip r:embed="rId6"/>
                <a:stretch>
                  <a:fillRect b="-64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93A91344-63A4-AE43-BB73-AAFBD3AE159B}"/>
                  </a:ext>
                </a:extLst>
              </p:cNvPr>
              <p:cNvSpPr txBox="1"/>
              <p:nvPr/>
            </p:nvSpPr>
            <p:spPr>
              <a:xfrm>
                <a:off x="8552362" y="4930315"/>
                <a:ext cx="2157642" cy="461665"/>
              </a:xfrm>
              <a:prstGeom prst="rect">
                <a:avLst/>
              </a:prstGeom>
              <a:noFill/>
            </p:spPr>
            <p:txBody>
              <a:bodyPr wrap="none" rtlCol="0">
                <a:spAutoFit/>
              </a:bodyPr>
              <a:lstStyle/>
              <a:p>
                <a:pP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oMath>
                </a14:m>
                <a:r>
                  <a:rPr lang="en-US" altLang="zh-CN" sz="2400" dirty="0"/>
                  <a:t> as Choice</a:t>
                </a:r>
                <a:endParaRPr lang="zh-CN" altLang="en-US" sz="2400" dirty="0"/>
              </a:p>
            </p:txBody>
          </p:sp>
        </mc:Choice>
        <mc:Fallback>
          <p:sp>
            <p:nvSpPr>
              <p:cNvPr id="10" name="文本框 9">
                <a:extLst>
                  <a:ext uri="{FF2B5EF4-FFF2-40B4-BE49-F238E27FC236}">
                    <a16:creationId xmlns:a16="http://schemas.microsoft.com/office/drawing/2014/main" id="{93A91344-63A4-AE43-BB73-AAFBD3AE159B}"/>
                  </a:ext>
                </a:extLst>
              </p:cNvPr>
              <p:cNvSpPr txBox="1">
                <a:spLocks noRot="1" noChangeAspect="1" noMove="1" noResize="1" noEditPoints="1" noAdjustHandles="1" noChangeArrowheads="1" noChangeShapeType="1" noTextEdit="1"/>
              </p:cNvSpPr>
              <p:nvPr/>
            </p:nvSpPr>
            <p:spPr>
              <a:xfrm>
                <a:off x="8552362" y="4930315"/>
                <a:ext cx="2157642" cy="461665"/>
              </a:xfrm>
              <a:prstGeom prst="rect">
                <a:avLst/>
              </a:prstGeom>
              <a:blipFill>
                <a:blip r:embed="rId7"/>
                <a:stretch>
                  <a:fillRect l="-585" t="-10811" r="-3509" b="-270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254D75C4-4DC1-F340-BFA3-D4C1918DFA65}"/>
                  </a:ext>
                </a:extLst>
              </p:cNvPr>
              <p:cNvSpPr txBox="1"/>
              <p:nvPr/>
            </p:nvSpPr>
            <p:spPr>
              <a:xfrm>
                <a:off x="6834324" y="5986188"/>
                <a:ext cx="1045223" cy="4978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ub>
                      </m:sSub>
                    </m:oMath>
                  </m:oMathPara>
                </a14:m>
                <a:endParaRPr lang="zh-CN" altLang="en-US" sz="2400" dirty="0"/>
              </a:p>
            </p:txBody>
          </p:sp>
        </mc:Choice>
        <mc:Fallback>
          <p:sp>
            <p:nvSpPr>
              <p:cNvPr id="11" name="文本框 10">
                <a:extLst>
                  <a:ext uri="{FF2B5EF4-FFF2-40B4-BE49-F238E27FC236}">
                    <a16:creationId xmlns:a16="http://schemas.microsoft.com/office/drawing/2014/main" id="{254D75C4-4DC1-F340-BFA3-D4C1918DFA65}"/>
                  </a:ext>
                </a:extLst>
              </p:cNvPr>
              <p:cNvSpPr txBox="1">
                <a:spLocks noRot="1" noChangeAspect="1" noMove="1" noResize="1" noEditPoints="1" noAdjustHandles="1" noChangeArrowheads="1" noChangeShapeType="1" noTextEdit="1"/>
              </p:cNvSpPr>
              <p:nvPr/>
            </p:nvSpPr>
            <p:spPr>
              <a:xfrm>
                <a:off x="6834324" y="5986188"/>
                <a:ext cx="1045223" cy="497893"/>
              </a:xfrm>
              <a:prstGeom prst="rect">
                <a:avLst/>
              </a:prstGeom>
              <a:blipFill>
                <a:blip r:embed="rId8"/>
                <a:stretch>
                  <a:fillRect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29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1B4DD-20F7-E14E-97BE-6EDB2F03BA75}"/>
              </a:ext>
            </a:extLst>
          </p:cNvPr>
          <p:cNvSpPr>
            <a:spLocks noGrp="1"/>
          </p:cNvSpPr>
          <p:nvPr>
            <p:ph type="title"/>
          </p:nvPr>
        </p:nvSpPr>
        <p:spPr/>
        <p:txBody>
          <a:bodyPr/>
          <a:lstStyle/>
          <a:p>
            <a:r>
              <a:rPr lang="en-US" altLang="zh-CN" dirty="0"/>
              <a:t>Multiplication Triple (MT)</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6AFB899-3B69-4D45-B284-774871867B6B}"/>
                  </a:ext>
                </a:extLst>
              </p:cNvPr>
              <p:cNvSpPr>
                <a:spLocks noGrp="1"/>
              </p:cNvSpPr>
              <p:nvPr>
                <p:ph idx="1"/>
              </p:nvPr>
            </p:nvSpPr>
            <p:spPr/>
            <p:txBody>
              <a:bodyPr/>
              <a:lstStyle/>
              <a:p>
                <a:r>
                  <a:rPr kumimoji="1" lang="en-US" altLang="zh-CN" dirty="0"/>
                  <a:t>Distribute MTs via OT</a:t>
                </a:r>
                <a:endParaRPr kumimoji="1" lang="en-US" altLang="zh-CN" b="0" i="1" dirty="0">
                  <a:latin typeface="Cambria Math" panose="02040503050406030204" pitchFamily="18" charset="0"/>
                </a:endParaRPr>
              </a:p>
              <a:p>
                <a:pPr lvl="1"/>
                <a:r>
                  <a:rPr kumimoji="1" lang="en-US" altLang="zh-CN" dirty="0"/>
                  <a:t>Now,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0</m:t>
                        </m:r>
                      </m:sub>
                    </m:sSub>
                  </m:oMath>
                </a14:m>
                <a:r>
                  <a:rPr kumimoji="1" lang="en-US" altLang="zh-CN" dirty="0"/>
                  <a:t> has: </a:t>
                </a:r>
                <a14:m>
                  <m:oMath xmlns:m="http://schemas.openxmlformats.org/officeDocument/2006/math">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0,0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1,0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2,0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𝑙</m:t>
                        </m:r>
                        <m:r>
                          <a:rPr kumimoji="1" lang="en-US" altLang="zh-CN" b="0" i="1" smtClean="0">
                            <a:latin typeface="Cambria Math" panose="02040503050406030204" pitchFamily="18" charset="0"/>
                          </a:rPr>
                          <m:t>−1,0</m:t>
                        </m:r>
                      </m:sub>
                    </m:sSub>
                    <m:r>
                      <a:rPr kumimoji="1" lang="en-US" altLang="zh-CN" b="0" i="1" smtClean="0">
                        <a:latin typeface="Cambria Math" panose="02040503050406030204" pitchFamily="18" charset="0"/>
                      </a:rPr>
                      <m:t>}</m:t>
                    </m:r>
                  </m:oMath>
                </a14:m>
                <a:endParaRPr kumimoji="1" lang="en-US" altLang="zh-CN" dirty="0"/>
              </a:p>
              <a:p>
                <a:pPr lvl="1"/>
                <a:r>
                  <a:rPr kumimoji="1" lang="en-US" altLang="zh-CN" dirty="0"/>
                  <a:t>Now,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1</m:t>
                        </m:r>
                      </m:sub>
                    </m:sSub>
                  </m:oMath>
                </a14:m>
                <a:r>
                  <a:rPr kumimoji="1" lang="en-US" altLang="zh-CN" dirty="0"/>
                  <a:t> has: </a:t>
                </a:r>
                <a14:m>
                  <m:oMath xmlns:m="http://schemas.openxmlformats.org/officeDocument/2006/math">
                    <m:d>
                      <m:dPr>
                        <m:begChr m:val="{"/>
                        <m:endChr m:val="}"/>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0,</m:t>
                            </m:r>
                            <m:r>
                              <a:rPr kumimoji="1" lang="en-US" altLang="zh-CN" b="0" i="1" smtClean="0">
                                <a:latin typeface="Cambria Math" panose="02040503050406030204" pitchFamily="18" charset="0"/>
                              </a:rPr>
                              <m:t>𝑦</m:t>
                            </m:r>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𝑠</m:t>
                            </m:r>
                          </m:e>
                          <m:sub>
                            <m:r>
                              <a:rPr kumimoji="1" lang="en-US" altLang="zh-CN" b="0" i="1" smtClean="0">
                                <a:latin typeface="Cambria Math" panose="02040503050406030204" pitchFamily="18" charset="0"/>
                              </a:rPr>
                              <m:t>1</m:t>
                            </m:r>
                            <m:r>
                              <a:rPr kumimoji="1" lang="en-US" altLang="zh-CN" i="1">
                                <a:latin typeface="Cambria Math" panose="02040503050406030204" pitchFamily="18" charset="0"/>
                              </a:rPr>
                              <m:t>,</m:t>
                            </m:r>
                            <m:r>
                              <a:rPr kumimoji="1" lang="en-US" altLang="zh-CN" i="1">
                                <a:latin typeface="Cambria Math" panose="02040503050406030204" pitchFamily="18" charset="0"/>
                              </a:rPr>
                              <m:t>𝑦</m:t>
                            </m:r>
                            <m:r>
                              <a:rPr kumimoji="1" lang="en-US" altLang="zh-CN" i="1">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𝑠</m:t>
                            </m:r>
                          </m:e>
                          <m:sub>
                            <m:r>
                              <a:rPr kumimoji="1" lang="en-US" altLang="zh-CN" b="0" i="1" smtClean="0">
                                <a:latin typeface="Cambria Math" panose="02040503050406030204" pitchFamily="18" charset="0"/>
                              </a:rPr>
                              <m:t>2</m:t>
                            </m:r>
                            <m:r>
                              <a:rPr kumimoji="1" lang="en-US" altLang="zh-CN" i="1">
                                <a:latin typeface="Cambria Math" panose="02040503050406030204" pitchFamily="18" charset="0"/>
                              </a:rPr>
                              <m:t>,</m:t>
                            </m:r>
                            <m:r>
                              <a:rPr kumimoji="1" lang="en-US" altLang="zh-CN" i="1">
                                <a:latin typeface="Cambria Math" panose="02040503050406030204" pitchFamily="18" charset="0"/>
                              </a:rPr>
                              <m:t>𝑦</m:t>
                            </m:r>
                            <m:r>
                              <a:rPr kumimoji="1" lang="en-US" altLang="zh-CN" i="1">
                                <a:latin typeface="Cambria Math" panose="02040503050406030204" pitchFamily="18" charset="0"/>
                              </a:rPr>
                              <m:t>[2]</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𝑙</m:t>
                            </m:r>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𝑦</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𝑙</m:t>
                            </m:r>
                            <m:r>
                              <a:rPr kumimoji="1" lang="en-US" altLang="zh-CN" b="0" i="1" smtClean="0">
                                <a:latin typeface="Cambria Math" panose="02040503050406030204" pitchFamily="18" charset="0"/>
                              </a:rPr>
                              <m:t>−1]</m:t>
                            </m:r>
                          </m:sub>
                        </m:sSub>
                      </m:e>
                    </m:d>
                  </m:oMath>
                </a14:m>
                <a:endParaRPr kumimoji="1" lang="en-US" altLang="zh-CN" dirty="0"/>
              </a:p>
              <a:p>
                <a:pPr lvl="1"/>
                <a:r>
                  <a:rPr kumimoji="1" lang="en-US" altLang="zh-CN" dirty="0"/>
                  <a:t>Then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0</m:t>
                        </m:r>
                      </m:sub>
                    </m:sSub>
                  </m:oMath>
                </a14:m>
                <a:r>
                  <a:rPr kumimoji="1" lang="en-US" altLang="zh-CN" dirty="0"/>
                  <a:t> ’s share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𝑢</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nary>
                      <m:naryPr>
                        <m:chr m:val="∑"/>
                        <m:limLoc m:val="subSup"/>
                        <m:ctrlPr>
                          <a:rPr kumimoji="1" lang="en-US" altLang="zh-CN" b="0" i="1" smtClean="0">
                            <a:latin typeface="Cambria Math" panose="02040503050406030204" pitchFamily="18" charset="0"/>
                          </a:rPr>
                        </m:ctrlPr>
                      </m:naryPr>
                      <m:sub>
                        <m:r>
                          <m:rPr>
                            <m:brk m:alnAt="25"/>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=0</m:t>
                        </m:r>
                      </m:sub>
                      <m:sup>
                        <m:r>
                          <a:rPr kumimoji="1" lang="en-US" altLang="zh-CN" b="0" i="1" smtClean="0">
                            <a:latin typeface="Cambria Math" panose="02040503050406030204" pitchFamily="18" charset="0"/>
                          </a:rPr>
                          <m:t>𝑙</m:t>
                        </m:r>
                        <m:r>
                          <a:rPr kumimoji="1" lang="en-US" altLang="zh-CN" b="0" i="1" smtClean="0">
                            <a:latin typeface="Cambria Math" panose="02040503050406030204" pitchFamily="18" charset="0"/>
                          </a:rPr>
                          <m:t>−1</m:t>
                        </m:r>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,0</m:t>
                            </m:r>
                          </m:sub>
                        </m:sSub>
                      </m:e>
                    </m:nary>
                  </m:oMath>
                </a14:m>
                <a:endParaRPr kumimoji="1" lang="en-US" altLang="zh-CN" dirty="0"/>
              </a:p>
              <a:p>
                <a:pPr lvl="1"/>
                <a:r>
                  <a:rPr kumimoji="1" lang="en-US" altLang="zh-CN" dirty="0"/>
                  <a:t>Then </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b="0" i="1" smtClean="0">
                            <a:latin typeface="Cambria Math" panose="02040503050406030204" pitchFamily="18" charset="0"/>
                          </a:rPr>
                          <m:t>1</m:t>
                        </m:r>
                      </m:sub>
                    </m:sSub>
                  </m:oMath>
                </a14:m>
                <a:r>
                  <a:rPr kumimoji="1" lang="en-US" altLang="zh-CN" dirty="0"/>
                  <a:t> ’s share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𝑢</m:t>
                        </m:r>
                      </m:e>
                      <m:sub>
                        <m:r>
                          <a:rPr kumimoji="1" lang="en-US" altLang="zh-CN" b="0" i="1" smtClean="0">
                            <a:latin typeface="Cambria Math" panose="02040503050406030204" pitchFamily="18" charset="0"/>
                          </a:rPr>
                          <m:t>1</m:t>
                        </m:r>
                      </m:sub>
                    </m:sSub>
                    <m:r>
                      <a:rPr kumimoji="1" lang="en-US" altLang="zh-CN" i="1">
                        <a:latin typeface="Cambria Math" panose="02040503050406030204" pitchFamily="18" charset="0"/>
                      </a:rPr>
                      <m:t>=</m:t>
                    </m:r>
                    <m:nary>
                      <m:naryPr>
                        <m:chr m:val="∑"/>
                        <m:limLoc m:val="subSup"/>
                        <m:ctrlPr>
                          <a:rPr kumimoji="1" lang="en-US" altLang="zh-CN" i="1">
                            <a:latin typeface="Cambria Math" panose="02040503050406030204" pitchFamily="18" charset="0"/>
                          </a:rPr>
                        </m:ctrlPr>
                      </m:naryPr>
                      <m:sub>
                        <m:r>
                          <m:rPr>
                            <m:brk m:alnAt="25"/>
                          </m:rPr>
                          <a:rPr kumimoji="1" lang="en-US" altLang="zh-CN" i="1">
                            <a:latin typeface="Cambria Math" panose="02040503050406030204" pitchFamily="18" charset="0"/>
                          </a:rPr>
                          <m:t>𝑖</m:t>
                        </m:r>
                        <m:r>
                          <a:rPr kumimoji="1" lang="en-US" altLang="zh-CN" i="1">
                            <a:latin typeface="Cambria Math" panose="02040503050406030204" pitchFamily="18" charset="0"/>
                          </a:rPr>
                          <m:t>=0</m:t>
                        </m:r>
                      </m:sub>
                      <m:sup>
                        <m:r>
                          <a:rPr kumimoji="1" lang="en-US" altLang="zh-CN" i="1">
                            <a:latin typeface="Cambria Math" panose="02040503050406030204" pitchFamily="18" charset="0"/>
                          </a:rPr>
                          <m:t>𝑙</m:t>
                        </m:r>
                        <m:r>
                          <a:rPr kumimoji="1" lang="en-US" altLang="zh-CN" i="1">
                            <a:latin typeface="Cambria Math" panose="02040503050406030204" pitchFamily="18" charset="0"/>
                          </a:rPr>
                          <m:t>−1</m:t>
                        </m:r>
                      </m:sup>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𝑠</m:t>
                            </m:r>
                          </m:e>
                          <m:sub>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b="0" i="1" smtClean="0">
                                <a:latin typeface="Cambria Math" panose="02040503050406030204" pitchFamily="18" charset="0"/>
                              </a:rPr>
                              <m:t>𝑦</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m:t>
                            </m:r>
                          </m:sub>
                        </m:sSub>
                      </m:e>
                    </m:nary>
                  </m:oMath>
                </a14:m>
                <a:endParaRPr kumimoji="1" lang="en-US" altLang="zh-CN" dirty="0"/>
              </a:p>
            </p:txBody>
          </p:sp>
        </mc:Choice>
        <mc:Fallback>
          <p:sp>
            <p:nvSpPr>
              <p:cNvPr id="3" name="内容占位符 2">
                <a:extLst>
                  <a:ext uri="{FF2B5EF4-FFF2-40B4-BE49-F238E27FC236}">
                    <a16:creationId xmlns:a16="http://schemas.microsoft.com/office/drawing/2014/main" id="{56AFB899-3B69-4D45-B284-774871867B6B}"/>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66871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1B4DD-20F7-E14E-97BE-6EDB2F03BA75}"/>
              </a:ext>
            </a:extLst>
          </p:cNvPr>
          <p:cNvSpPr>
            <a:spLocks noGrp="1"/>
          </p:cNvSpPr>
          <p:nvPr>
            <p:ph type="title"/>
          </p:nvPr>
        </p:nvSpPr>
        <p:spPr/>
        <p:txBody>
          <a:bodyPr/>
          <a:lstStyle/>
          <a:p>
            <a:r>
              <a:rPr lang="en-US" altLang="zh-CN" dirty="0"/>
              <a:t>Multiplication Triple (MT)</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6AFB899-3B69-4D45-B284-774871867B6B}"/>
                  </a:ext>
                </a:extLst>
              </p:cNvPr>
              <p:cNvSpPr>
                <a:spLocks noGrp="1"/>
              </p:cNvSpPr>
              <p:nvPr>
                <p:ph idx="1"/>
              </p:nvPr>
            </p:nvSpPr>
            <p:spPr>
              <a:xfrm>
                <a:off x="838199" y="1825625"/>
                <a:ext cx="10761617" cy="4351338"/>
              </a:xfrm>
            </p:spPr>
            <p:txBody>
              <a:bodyPr/>
              <a:lstStyle/>
              <a:p>
                <a:r>
                  <a:rPr kumimoji="1" lang="en-US" altLang="zh-CN" dirty="0"/>
                  <a:t>Distribute MTs via OT</a:t>
                </a:r>
                <a:endParaRPr kumimoji="1" lang="en-US" altLang="zh-CN" b="0" i="1" dirty="0">
                  <a:latin typeface="Cambria Math" panose="02040503050406030204" pitchFamily="18" charset="0"/>
                </a:endParaRPr>
              </a:p>
              <a:p>
                <a:pPr marL="457200" lvl="1" indent="0">
                  <a:buNone/>
                </a:pPr>
                <a:r>
                  <a:rPr kumimoji="1" lang="en-US" altLang="zh-CN" dirty="0"/>
                  <a:t>Proof (or example):</a:t>
                </a:r>
              </a:p>
              <a:p>
                <a:pPr lvl="1"/>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0</m:t>
                        </m:r>
                      </m:sub>
                    </m:sSub>
                  </m:oMath>
                </a14:m>
                <a:r>
                  <a:rPr kumimoji="1" lang="en-US" altLang="zh-CN" dirty="0"/>
                  <a:t> has input </a:t>
                </a:r>
                <a14:m>
                  <m:oMath xmlns:m="http://schemas.openxmlformats.org/officeDocument/2006/math">
                    <m:sSub>
                      <m:sSubPr>
                        <m:ctrlPr>
                          <a:rPr kumimoji="1" lang="en-US" altLang="zh-CN" b="0" i="0"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0" smtClean="0">
                            <a:latin typeface="Cambria Math" panose="02040503050406030204" pitchFamily="18" charset="0"/>
                          </a:rPr>
                          <m:t>0</m:t>
                        </m:r>
                      </m:sub>
                    </m:sSub>
                    <m:r>
                      <a:rPr kumimoji="1" lang="en-US" altLang="zh-CN" b="0" i="0" smtClean="0">
                        <a:latin typeface="Cambria Math" panose="02040503050406030204" pitchFamily="18" charset="0"/>
                      </a:rPr>
                      <m:t>=</m:t>
                    </m:r>
                    <m:r>
                      <a:rPr kumimoji="1" lang="en-US" altLang="zh-CN" b="0" i="1" smtClean="0">
                        <a:latin typeface="Cambria Math" panose="02040503050406030204" pitchFamily="18" charset="0"/>
                      </a:rPr>
                      <m:t>1101</m:t>
                    </m:r>
                  </m:oMath>
                </a14:m>
                <a:endParaRPr kumimoji="1" lang="en-US" altLang="zh-CN" dirty="0"/>
              </a:p>
              <a:p>
                <a:pPr lvl="1"/>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1</m:t>
                        </m:r>
                      </m:sub>
                    </m:sSub>
                  </m:oMath>
                </a14:m>
                <a:r>
                  <a:rPr kumimoji="1" lang="en-US" altLang="zh-CN" dirty="0"/>
                  <a:t> has input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=1001</m:t>
                    </m:r>
                  </m:oMath>
                </a14:m>
                <a:endParaRPr kumimoji="1" lang="en-US" altLang="zh-CN" dirty="0"/>
              </a:p>
              <a:p>
                <a:pPr lvl="1"/>
                <a:r>
                  <a:rPr kumimoji="1" lang="en-US" altLang="zh-CN" dirty="0"/>
                  <a:t>0-th OT: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0</m:t>
                        </m:r>
                      </m:sub>
                    </m:sSub>
                  </m:oMath>
                </a14:m>
                <a:r>
                  <a:rPr kumimoji="1" lang="en-US" altLang="zh-CN" dirty="0"/>
                  <a:t> samples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0,0</m:t>
                        </m:r>
                      </m:sub>
                    </m:sSub>
                    <m:r>
                      <a:rPr kumimoji="1" lang="en-US" altLang="zh-CN" b="0" i="1" smtClean="0">
                        <a:latin typeface="Cambria Math" panose="02040503050406030204" pitchFamily="18" charset="0"/>
                      </a:rPr>
                      <m:t>=1000</m:t>
                    </m:r>
                  </m:oMath>
                </a14:m>
                <a:r>
                  <a:rPr kumimoji="1" lang="en-US" altLang="zh-CN" dirty="0"/>
                  <a:t>, then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0,1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𝑓</m:t>
                        </m:r>
                      </m:e>
                      <m:sub>
                        <m:r>
                          <m:rPr>
                            <m:sty m:val="p"/>
                          </m:rPr>
                          <a:rPr kumimoji="1" lang="en-US" altLang="zh-CN" b="0" i="0" smtClean="0">
                            <a:latin typeface="Cambria Math" panose="02040503050406030204" pitchFamily="18" charset="0"/>
                          </a:rPr>
                          <m:t>Δ</m:t>
                        </m:r>
                        <m:r>
                          <a:rPr kumimoji="1" lang="en-US" altLang="zh-CN" b="0" i="1" smtClean="0">
                            <a:latin typeface="Cambria Math" panose="02040503050406030204" pitchFamily="18" charset="0"/>
                          </a:rPr>
                          <m:t>,0</m:t>
                        </m:r>
                      </m:sub>
                    </m:sSub>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0,0</m:t>
                            </m:r>
                          </m:sub>
                        </m:sSub>
                      </m:e>
                    </m:d>
                    <m:r>
                      <a:rPr kumimoji="1" lang="en-US" altLang="zh-CN" b="0" i="1" smtClean="0">
                        <a:latin typeface="Cambria Math" panose="02040503050406030204" pitchFamily="18" charset="0"/>
                      </a:rPr>
                      <m:t>=1101·1−1000</m:t>
                    </m:r>
                  </m:oMath>
                </a14:m>
                <a:endParaRPr kumimoji="1" lang="en-US" altLang="zh-CN" dirty="0"/>
              </a:p>
              <a:p>
                <a:pPr marL="457200" lvl="1" indent="0">
                  <a:buNone/>
                </a:pPr>
                <a:r>
                  <a:rPr kumimoji="1" lang="en-US" altLang="zh-CN" dirty="0"/>
                  <a:t>		</a:t>
                </a:r>
                <a:r>
                  <a:rPr kumimoji="1" lang="en-US" altLang="zh-CN" b="0" dirty="0"/>
                  <a: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1</m:t>
                        </m:r>
                      </m:sub>
                    </m:sSub>
                  </m:oMath>
                </a14:m>
                <a:r>
                  <a:rPr kumimoji="1" lang="en-US" altLang="zh-CN" dirty="0"/>
                  <a:t> obtains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0,</m:t>
                        </m:r>
                        <m:r>
                          <a:rPr kumimoji="1" lang="en-US" altLang="zh-CN" b="0" i="1" smtClean="0">
                            <a:latin typeface="Cambria Math" panose="02040503050406030204" pitchFamily="18" charset="0"/>
                          </a:rPr>
                          <m:t>𝑦</m:t>
                        </m:r>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0,1</m:t>
                        </m:r>
                      </m:sub>
                    </m:sSub>
                    <m:r>
                      <a:rPr kumimoji="1" lang="en-US" altLang="zh-CN" b="0" i="1" smtClean="0">
                        <a:latin typeface="Cambria Math" panose="02040503050406030204" pitchFamily="18" charset="0"/>
                      </a:rPr>
                      <m:t>=0101</m:t>
                    </m:r>
                  </m:oMath>
                </a14:m>
                <a:endParaRPr kumimoji="1" lang="en-US" altLang="zh-CN" dirty="0"/>
              </a:p>
              <a:p>
                <a:pPr lvl="1"/>
                <a:r>
                  <a:rPr kumimoji="1" lang="en-US" altLang="zh-CN" dirty="0"/>
                  <a:t>1-th OT: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0</m:t>
                        </m:r>
                      </m:sub>
                    </m:sSub>
                  </m:oMath>
                </a14:m>
                <a:r>
                  <a:rPr kumimoji="1" lang="en-US" altLang="zh-CN" dirty="0"/>
                  <a:t> samples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=100</m:t>
                    </m:r>
                    <m:r>
                      <a:rPr kumimoji="1" lang="en-US" altLang="zh-CN" b="0" i="1" smtClean="0">
                        <a:latin typeface="Cambria Math" panose="02040503050406030204" pitchFamily="18" charset="0"/>
                      </a:rPr>
                      <m:t>1</m:t>
                    </m:r>
                  </m:oMath>
                </a14:m>
                <a:r>
                  <a:rPr kumimoji="1" lang="en-US" altLang="zh-CN" dirty="0"/>
                  <a:t>, then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𝑓</m:t>
                        </m:r>
                      </m:e>
                      <m:sub>
                        <m:r>
                          <m:rPr>
                            <m:sty m:val="p"/>
                          </m:rPr>
                          <a:rPr kumimoji="1" lang="en-US" altLang="zh-CN" b="0" i="0" smtClean="0">
                            <a:latin typeface="Cambria Math" panose="02040503050406030204" pitchFamily="18" charset="0"/>
                          </a:rPr>
                          <m:t>Δ</m:t>
                        </m:r>
                        <m:r>
                          <a:rPr kumimoji="1" lang="en-US" altLang="zh-CN" b="0" i="1" smtClean="0">
                            <a:latin typeface="Cambria Math" panose="02040503050406030204" pitchFamily="18" charset="0"/>
                          </a:rPr>
                          <m:t>,0</m:t>
                        </m:r>
                      </m:sub>
                    </m:sSub>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,0</m:t>
                            </m:r>
                          </m:sub>
                        </m:sSub>
                      </m:e>
                    </m:d>
                    <m:r>
                      <a:rPr kumimoji="1" lang="en-US" altLang="zh-CN" b="0" i="1" smtClean="0">
                        <a:latin typeface="Cambria Math" panose="02040503050406030204" pitchFamily="18" charset="0"/>
                      </a:rPr>
                      <m:t>=1101·1</m:t>
                    </m:r>
                    <m:r>
                      <a:rPr kumimoji="1" lang="en-US" altLang="zh-CN" b="0" i="1" smtClean="0">
                        <a:latin typeface="Cambria Math" panose="02040503050406030204" pitchFamily="18" charset="0"/>
                      </a:rPr>
                      <m:t>0</m:t>
                    </m:r>
                    <m:r>
                      <a:rPr kumimoji="1" lang="en-US" altLang="zh-CN" b="0" i="1" smtClean="0">
                        <a:latin typeface="Cambria Math" panose="02040503050406030204" pitchFamily="18" charset="0"/>
                      </a:rPr>
                      <m:t>−100</m:t>
                    </m:r>
                    <m:r>
                      <a:rPr kumimoji="1" lang="en-US" altLang="zh-CN" b="0" i="1" smtClean="0">
                        <a:latin typeface="Cambria Math" panose="02040503050406030204" pitchFamily="18" charset="0"/>
                      </a:rPr>
                      <m:t>1</m:t>
                    </m:r>
                  </m:oMath>
                </a14:m>
                <a:endParaRPr kumimoji="1" lang="en-US" altLang="zh-CN" dirty="0"/>
              </a:p>
              <a:p>
                <a:pPr marL="457200" lvl="1" indent="0">
                  <a:buNone/>
                </a:pPr>
                <a:r>
                  <a:rPr kumimoji="1" lang="en-US" altLang="zh-CN" dirty="0"/>
                  <a:t>		</a:t>
                </a:r>
                <a:r>
                  <a:rPr kumimoji="1" lang="en-US" altLang="zh-CN" b="0" dirty="0"/>
                  <a: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1</m:t>
                        </m:r>
                      </m:sub>
                    </m:sSub>
                  </m:oMath>
                </a14:m>
                <a:r>
                  <a:rPr kumimoji="1" lang="en-US" altLang="zh-CN" dirty="0"/>
                  <a:t> obtains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1001</m:t>
                    </m:r>
                  </m:oMath>
                </a14:m>
                <a:endParaRPr kumimoji="1" lang="en-US" altLang="zh-CN" dirty="0"/>
              </a:p>
              <a:p>
                <a:pPr lvl="1"/>
                <a:r>
                  <a:rPr kumimoji="1" lang="en-US" altLang="zh-CN" dirty="0"/>
                  <a:t>…</a:t>
                </a:r>
              </a:p>
              <a:p>
                <a:pPr marL="457200" lvl="1" indent="0">
                  <a:buNone/>
                </a:pPr>
                <a:endParaRPr kumimoji="1" lang="en-US" altLang="zh-CN" dirty="0"/>
              </a:p>
            </p:txBody>
          </p:sp>
        </mc:Choice>
        <mc:Fallback>
          <p:sp>
            <p:nvSpPr>
              <p:cNvPr id="3" name="内容占位符 2">
                <a:extLst>
                  <a:ext uri="{FF2B5EF4-FFF2-40B4-BE49-F238E27FC236}">
                    <a16:creationId xmlns:a16="http://schemas.microsoft.com/office/drawing/2014/main" id="{56AFB899-3B69-4D45-B284-774871867B6B}"/>
                  </a:ext>
                </a:extLst>
              </p:cNvPr>
              <p:cNvSpPr>
                <a:spLocks noGrp="1" noRot="1" noChangeAspect="1" noMove="1" noResize="1" noEditPoints="1" noAdjustHandles="1" noChangeArrowheads="1" noChangeShapeType="1" noTextEdit="1"/>
              </p:cNvSpPr>
              <p:nvPr>
                <p:ph idx="1"/>
              </p:nvPr>
            </p:nvSpPr>
            <p:spPr>
              <a:xfrm>
                <a:off x="838199" y="1825625"/>
                <a:ext cx="10761617" cy="4351338"/>
              </a:xfrm>
              <a:blipFill>
                <a:blip r:embed="rId3"/>
                <a:stretch>
                  <a:fillRect l="-942" t="-23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86342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5C1EBC1-6595-E109-D43E-A0CAAB6BE883}"/>
              </a:ext>
            </a:extLst>
          </p:cNvPr>
          <p:cNvSpPr>
            <a:spLocks noGrp="1"/>
          </p:cNvSpPr>
          <p:nvPr>
            <p:ph type="title"/>
          </p:nvPr>
        </p:nvSpPr>
        <p:spPr/>
        <p:txBody>
          <a:bodyPr/>
          <a:lstStyle/>
          <a:p>
            <a:r>
              <a:rPr lang="en-US" altLang="zh-CN" dirty="0"/>
              <a:t>Comparison &amp; Conclusion</a:t>
            </a:r>
            <a:endParaRPr lang="zh-CN" altLang="en-US" dirty="0"/>
          </a:p>
        </p:txBody>
      </p:sp>
      <p:sp>
        <p:nvSpPr>
          <p:cNvPr id="6" name="文本占位符 5">
            <a:extLst>
              <a:ext uri="{FF2B5EF4-FFF2-40B4-BE49-F238E27FC236}">
                <a16:creationId xmlns:a16="http://schemas.microsoft.com/office/drawing/2014/main" id="{6EE19C73-0BFA-C415-4CC8-C2C6679EBC9F}"/>
              </a:ext>
            </a:extLst>
          </p:cNvPr>
          <p:cNvSpPr>
            <a:spLocks noGrp="1"/>
          </p:cNvSpPr>
          <p:nvPr>
            <p:ph type="body" idx="1"/>
          </p:nvPr>
        </p:nvSpPr>
        <p:spPr/>
        <p:txBody>
          <a:bodyPr/>
          <a:lstStyle/>
          <a:p>
            <a:r>
              <a:rPr lang="en-US" altLang="zh-CN" dirty="0"/>
              <a:t>Protocols including OT, GC, GMW, BGW, MT</a:t>
            </a:r>
            <a:endParaRPr lang="zh-CN" altLang="en-US" dirty="0"/>
          </a:p>
        </p:txBody>
      </p:sp>
    </p:spTree>
    <p:extLst>
      <p:ext uri="{BB962C8B-B14F-4D97-AF65-F5344CB8AC3E}">
        <p14:creationId xmlns:p14="http://schemas.microsoft.com/office/powerpoint/2010/main" val="27082898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46F8-8DE6-EB7F-385F-78B46C7485C1}"/>
              </a:ext>
            </a:extLst>
          </p:cNvPr>
          <p:cNvSpPr>
            <a:spLocks noGrp="1"/>
          </p:cNvSpPr>
          <p:nvPr>
            <p:ph type="title"/>
          </p:nvPr>
        </p:nvSpPr>
        <p:spPr/>
        <p:txBody>
          <a:bodyPr/>
          <a:lstStyle/>
          <a:p>
            <a:r>
              <a:rPr lang="en-US" altLang="zh-CN" dirty="0"/>
              <a:t>Comparison:</a:t>
            </a:r>
            <a:endParaRPr lang="zh-CN" altLang="en-US" dirty="0"/>
          </a:p>
        </p:txBody>
      </p:sp>
      <mc:AlternateContent xmlns:mc="http://schemas.openxmlformats.org/markup-compatibility/2006" xmlns:a14="http://schemas.microsoft.com/office/drawing/2010/main">
        <mc:Choice Requires="a14">
          <p:graphicFrame>
            <p:nvGraphicFramePr>
              <p:cNvPr id="3" name="表格 3">
                <a:extLst>
                  <a:ext uri="{FF2B5EF4-FFF2-40B4-BE49-F238E27FC236}">
                    <a16:creationId xmlns:a16="http://schemas.microsoft.com/office/drawing/2014/main" id="{65880CE6-F65A-24CB-0278-B2ECF7F816BB}"/>
                  </a:ext>
                </a:extLst>
              </p:cNvPr>
              <p:cNvGraphicFramePr>
                <a:graphicFrameLocks noGrp="1"/>
              </p:cNvGraphicFramePr>
              <p:nvPr>
                <p:extLst>
                  <p:ext uri="{D42A27DB-BD31-4B8C-83A1-F6EECF244321}">
                    <p14:modId xmlns:p14="http://schemas.microsoft.com/office/powerpoint/2010/main" val="593924440"/>
                  </p:ext>
                </p:extLst>
              </p:nvPr>
            </p:nvGraphicFramePr>
            <p:xfrm>
              <a:off x="838200" y="1690687"/>
              <a:ext cx="10515600" cy="4620060"/>
            </p:xfrm>
            <a:graphic>
              <a:graphicData uri="http://schemas.openxmlformats.org/drawingml/2006/table">
                <a:tbl>
                  <a:tblPr firstRow="1" bandRow="1">
                    <a:tableStyleId>{616DA210-FB5B-4158-B5E0-FEB733F419BA}</a:tableStyleId>
                  </a:tblPr>
                  <a:tblGrid>
                    <a:gridCol w="1041156">
                      <a:extLst>
                        <a:ext uri="{9D8B030D-6E8A-4147-A177-3AD203B41FA5}">
                          <a16:colId xmlns:a16="http://schemas.microsoft.com/office/drawing/2014/main" val="2910983680"/>
                        </a:ext>
                      </a:extLst>
                    </a:gridCol>
                    <a:gridCol w="1265798">
                      <a:extLst>
                        <a:ext uri="{9D8B030D-6E8A-4147-A177-3AD203B41FA5}">
                          <a16:colId xmlns:a16="http://schemas.microsoft.com/office/drawing/2014/main" val="2707849629"/>
                        </a:ext>
                      </a:extLst>
                    </a:gridCol>
                    <a:gridCol w="1801320">
                      <a:extLst>
                        <a:ext uri="{9D8B030D-6E8A-4147-A177-3AD203B41FA5}">
                          <a16:colId xmlns:a16="http://schemas.microsoft.com/office/drawing/2014/main" val="1082147774"/>
                        </a:ext>
                      </a:extLst>
                    </a:gridCol>
                    <a:gridCol w="2320235">
                      <a:extLst>
                        <a:ext uri="{9D8B030D-6E8A-4147-A177-3AD203B41FA5}">
                          <a16:colId xmlns:a16="http://schemas.microsoft.com/office/drawing/2014/main" val="4106022402"/>
                        </a:ext>
                      </a:extLst>
                    </a:gridCol>
                    <a:gridCol w="2195946">
                      <a:extLst>
                        <a:ext uri="{9D8B030D-6E8A-4147-A177-3AD203B41FA5}">
                          <a16:colId xmlns:a16="http://schemas.microsoft.com/office/drawing/2014/main" val="1735114640"/>
                        </a:ext>
                      </a:extLst>
                    </a:gridCol>
                    <a:gridCol w="1891145">
                      <a:extLst>
                        <a:ext uri="{9D8B030D-6E8A-4147-A177-3AD203B41FA5}">
                          <a16:colId xmlns:a16="http://schemas.microsoft.com/office/drawing/2014/main" val="1896094954"/>
                        </a:ext>
                      </a:extLst>
                    </a:gridCol>
                  </a:tblGrid>
                  <a:tr h="770010">
                    <a:tc>
                      <a:txBody>
                        <a:bodyPr/>
                        <a:lstStyle/>
                        <a:p>
                          <a:endParaRPr lang="zh-CN" altLang="en-US" sz="1800" dirty="0">
                            <a:solidFill>
                              <a:schemeClr val="bg1"/>
                            </a:solidFill>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tx1"/>
                        </a:solidFill>
                      </a:tcPr>
                    </a:tc>
                    <a:tc>
                      <a:txBody>
                        <a:bodyPr/>
                        <a:lstStyle/>
                        <a:p>
                          <a:r>
                            <a:rPr lang="en-US" altLang="zh-CN" sz="1800" dirty="0">
                              <a:solidFill>
                                <a:schemeClr val="bg1"/>
                              </a:solidFill>
                            </a:rPr>
                            <a:t>Circuit Type</a:t>
                          </a:r>
                          <a:endParaRPr lang="zh-CN" altLang="en-US" sz="1800" dirty="0">
                            <a:solidFill>
                              <a:schemeClr val="bg1"/>
                            </a:solidFill>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tx1"/>
                        </a:solidFill>
                      </a:tcPr>
                    </a:tc>
                    <a:tc>
                      <a:txBody>
                        <a:bodyPr/>
                        <a:lstStyle/>
                        <a:p>
                          <a:r>
                            <a:rPr lang="en-US" altLang="zh-CN" sz="1800" dirty="0">
                              <a:solidFill>
                                <a:schemeClr val="bg1"/>
                              </a:solidFill>
                            </a:rPr>
                            <a:t>Parties/</a:t>
                          </a:r>
                        </a:p>
                        <a:p>
                          <a:r>
                            <a:rPr lang="en-US" altLang="zh-CN" sz="1800" dirty="0">
                              <a:solidFill>
                                <a:schemeClr val="bg1"/>
                              </a:solidFill>
                            </a:rPr>
                            <a:t>scalability</a:t>
                          </a:r>
                          <a:endParaRPr lang="zh-CN" altLang="en-US" sz="1800" dirty="0">
                            <a:solidFill>
                              <a:schemeClr val="bg1"/>
                            </a:solidFill>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tx1"/>
                        </a:solidFill>
                      </a:tcPr>
                    </a:tc>
                    <a:tc>
                      <a:txBody>
                        <a:bodyPr/>
                        <a:lstStyle/>
                        <a:p>
                          <a:r>
                            <a:rPr lang="en-US" altLang="zh-CN" sz="1800" dirty="0">
                              <a:solidFill>
                                <a:schemeClr val="bg1"/>
                              </a:solidFill>
                            </a:rPr>
                            <a:t>Communication rounds</a:t>
                          </a:r>
                          <a:endParaRPr lang="zh-CN" altLang="en-US" sz="1800" dirty="0">
                            <a:solidFill>
                              <a:schemeClr val="bg1"/>
                            </a:solidFill>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tx1"/>
                        </a:solidFill>
                      </a:tcPr>
                    </a:tc>
                    <a:tc>
                      <a:txBody>
                        <a:bodyPr/>
                        <a:lstStyle/>
                        <a:p>
                          <a:r>
                            <a:rPr lang="en-US" altLang="zh-CN" sz="1800" dirty="0">
                              <a:solidFill>
                                <a:schemeClr val="bg1"/>
                              </a:solidFill>
                            </a:rPr>
                            <a:t>Computation cost</a:t>
                          </a:r>
                        </a:p>
                        <a:p>
                          <a:r>
                            <a:rPr lang="en-US" altLang="zh-CN" sz="1800" dirty="0">
                              <a:solidFill>
                                <a:schemeClr val="bg1"/>
                              </a:solidFill>
                            </a:rPr>
                            <a:t>(offline phase)</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tx1"/>
                        </a:solidFill>
                      </a:tcPr>
                    </a:tc>
                    <a:tc>
                      <a:txBody>
                        <a:bodyPr/>
                        <a:lstStyle/>
                        <a:p>
                          <a:r>
                            <a:rPr lang="en-US" altLang="zh-CN" sz="1800" dirty="0">
                              <a:solidFill>
                                <a:schemeClr val="bg1"/>
                              </a:solidFill>
                            </a:rPr>
                            <a:t>sensitivity to latency (online)</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182196795"/>
                      </a:ext>
                    </a:extLst>
                  </a:tr>
                  <a:tr h="770010">
                    <a:tc>
                      <a:txBody>
                        <a:bodyPr/>
                        <a:lstStyle/>
                        <a:p>
                          <a:r>
                            <a:rPr lang="en-US" altLang="zh-CN" sz="1800" dirty="0"/>
                            <a:t>OT</a:t>
                          </a:r>
                          <a:endParaRPr lang="zh-CN" altLang="en-US" sz="1800" dirty="0"/>
                        </a:p>
                      </a:txBody>
                      <a:tcPr>
                        <a:lnT w="25400" cmpd="sng">
                          <a:noFill/>
                        </a:lnT>
                        <a:solidFill>
                          <a:schemeClr val="bg1"/>
                        </a:solidFill>
                      </a:tcPr>
                    </a:tc>
                    <a:tc>
                      <a:txBody>
                        <a:bodyPr/>
                        <a:lstStyle/>
                        <a:p>
                          <a:r>
                            <a:rPr lang="en-US" altLang="zh-CN" sz="1800" dirty="0"/>
                            <a:t>/</a:t>
                          </a:r>
                          <a:endParaRPr lang="zh-CN" altLang="en-US" sz="1800" dirty="0"/>
                        </a:p>
                      </a:txBody>
                      <a:tcPr>
                        <a:lnT w="25400" cmpd="sng">
                          <a:noFill/>
                        </a:lnT>
                        <a:solidFill>
                          <a:schemeClr val="bg1"/>
                        </a:solidFill>
                      </a:tcPr>
                    </a:tc>
                    <a:tc>
                      <a:txBody>
                        <a:bodyPr/>
                        <a:lstStyle/>
                        <a:p>
                          <a:r>
                            <a:rPr lang="en-US" altLang="zh-CN" sz="1800" dirty="0"/>
                            <a:t>2 party;</a:t>
                          </a:r>
                          <a:endParaRPr lang="zh-CN" altLang="en-US" sz="1800" dirty="0"/>
                        </a:p>
                      </a:txBody>
                      <a:tcPr>
                        <a:lnT w="25400" cmpd="sng">
                          <a:noFill/>
                        </a:lnT>
                        <a:solidFill>
                          <a:schemeClr val="bg1"/>
                        </a:solidFill>
                      </a:tcPr>
                    </a:tc>
                    <a:tc>
                      <a:txBody>
                        <a:bodyPr/>
                        <a:lstStyle/>
                        <a:p>
                          <a:r>
                            <a:rPr lang="en-US" altLang="zh-CN" sz="1800" dirty="0"/>
                            <a:t>2-3 rounds;</a:t>
                          </a:r>
                        </a:p>
                        <a:p>
                          <a:r>
                            <a:rPr lang="en-US" altLang="zh-CN" sz="1800" dirty="0"/>
                            <a:t>1-2 in OT extension</a:t>
                          </a:r>
                          <a:endParaRPr lang="zh-CN" altLang="en-US" sz="1800" dirty="0"/>
                        </a:p>
                      </a:txBody>
                      <a:tcPr>
                        <a:lnT w="25400" cmpd="sng">
                          <a:noFill/>
                        </a:lnT>
                        <a:solidFill>
                          <a:schemeClr val="bg1"/>
                        </a:solidFill>
                      </a:tcPr>
                    </a:tc>
                    <a:tc>
                      <a:txBody>
                        <a:bodyPr/>
                        <a:lstStyle/>
                        <a:p>
                          <a:r>
                            <a:rPr lang="en-US" altLang="zh-CN" sz="1800" dirty="0"/>
                            <a:t>/</a:t>
                          </a:r>
                          <a:endParaRPr lang="zh-CN" altLang="en-US" sz="1800" dirty="0"/>
                        </a:p>
                      </a:txBody>
                      <a:tcPr>
                        <a:lnT w="25400" cmpd="sng">
                          <a:noFill/>
                        </a:lnT>
                        <a:solidFill>
                          <a:schemeClr val="bg1"/>
                        </a:solidFill>
                      </a:tcPr>
                    </a:tc>
                    <a:tc>
                      <a:txBody>
                        <a:bodyPr/>
                        <a:lstStyle/>
                        <a:p>
                          <a:r>
                            <a:rPr lang="en-US" altLang="zh-CN" sz="1800" dirty="0"/>
                            <a:t>/</a:t>
                          </a:r>
                          <a:endParaRPr lang="zh-CN" altLang="en-US" sz="1800" dirty="0"/>
                        </a:p>
                      </a:txBody>
                      <a:tcPr>
                        <a:lnT w="25400" cmpd="sng">
                          <a:noFill/>
                        </a:lnT>
                        <a:solidFill>
                          <a:schemeClr val="bg1"/>
                        </a:solidFill>
                      </a:tcPr>
                    </a:tc>
                    <a:extLst>
                      <a:ext uri="{0D108BD9-81ED-4DB2-BD59-A6C34878D82A}">
                        <a16:rowId xmlns:a16="http://schemas.microsoft.com/office/drawing/2014/main" val="3074806009"/>
                      </a:ext>
                    </a:extLst>
                  </a:tr>
                  <a:tr h="770010">
                    <a:tc>
                      <a:txBody>
                        <a:bodyPr/>
                        <a:lstStyle/>
                        <a:p>
                          <a:r>
                            <a:rPr lang="en-US" altLang="zh-CN" sz="1800" dirty="0"/>
                            <a:t>GC</a:t>
                          </a:r>
                          <a:endParaRPr lang="zh-CN" altLang="en-US" sz="1800" dirty="0"/>
                        </a:p>
                      </a:txBody>
                      <a:tcPr>
                        <a:solidFill>
                          <a:schemeClr val="bg1"/>
                        </a:solidFill>
                      </a:tcPr>
                    </a:tc>
                    <a:tc>
                      <a:txBody>
                        <a:bodyPr/>
                        <a:lstStyle/>
                        <a:p>
                          <a:r>
                            <a:rPr lang="en-US" altLang="zh-CN" sz="1800" dirty="0"/>
                            <a:t>Boolean</a:t>
                          </a:r>
                          <a:endParaRPr lang="zh-CN" altLang="en-US" sz="1800" dirty="0"/>
                        </a:p>
                      </a:txBody>
                      <a:tcPr>
                        <a:solidFill>
                          <a:schemeClr val="bg1"/>
                        </a:solidFill>
                      </a:tcPr>
                    </a:tc>
                    <a:tc>
                      <a:txBody>
                        <a:bodyPr/>
                        <a:lstStyle/>
                        <a:p>
                          <a:r>
                            <a:rPr lang="en-US" altLang="zh-CN" sz="1800" dirty="0"/>
                            <a:t>2 party;</a:t>
                          </a:r>
                        </a:p>
                        <a:p>
                          <a:r>
                            <a:rPr lang="en-US" altLang="zh-CN" sz="1800" dirty="0"/>
                            <a:t>Poor scalability</a:t>
                          </a:r>
                          <a:endParaRPr lang="zh-CN" altLang="en-US" sz="1800" dirty="0"/>
                        </a:p>
                      </a:txBody>
                      <a:tcPr>
                        <a:solidFill>
                          <a:schemeClr val="bg1"/>
                        </a:solidFill>
                      </a:tcPr>
                    </a:tc>
                    <a:tc>
                      <a:txBody>
                        <a:bodyPr/>
                        <a:lstStyle/>
                        <a:p>
                          <a:r>
                            <a:rPr lang="en-US" altLang="zh-CN" sz="1800" dirty="0"/>
                            <a:t>Constant rounds</a:t>
                          </a:r>
                        </a:p>
                        <a:p>
                          <a:r>
                            <a:rPr lang="en-US" altLang="zh-CN" sz="1800" dirty="0"/>
                            <a:t>(</a:t>
                          </a:r>
                          <a14:m>
                            <m:oMath xmlns:m="http://schemas.openxmlformats.org/officeDocument/2006/math">
                              <m:r>
                                <a:rPr lang="en-US" altLang="zh-CN" sz="1800" b="0" i="1" smtClean="0">
                                  <a:latin typeface="Cambria Math" panose="02040503050406030204" pitchFamily="18" charset="0"/>
                                </a:rPr>
                                <m:t>𝑂</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𝑛</m:t>
                                  </m:r>
                                </m:e>
                                <m:sub>
                                  <m:r>
                                    <a:rPr lang="en-US" altLang="zh-CN" sz="1800" b="0" i="1" smtClean="0">
                                      <a:latin typeface="Cambria Math" panose="02040503050406030204" pitchFamily="18" charset="0"/>
                                    </a:rPr>
                                    <m:t>𝑖𝑛𝑝𝑢𝑡</m:t>
                                  </m:r>
                                </m:sub>
                              </m:sSub>
                              <m:r>
                                <a:rPr lang="en-US" altLang="zh-CN" sz="1800" b="0" i="1" smtClean="0">
                                  <a:latin typeface="Cambria Math" panose="02040503050406030204" pitchFamily="18" charset="0"/>
                                </a:rPr>
                                <m:t>)</m:t>
                              </m:r>
                            </m:oMath>
                          </a14:m>
                          <a:r>
                            <a:rPr lang="en-US" altLang="zh-CN" sz="1800" dirty="0"/>
                            <a:t>)</a:t>
                          </a:r>
                          <a:endParaRPr lang="zh-CN" altLang="en-US" sz="1800" dirty="0"/>
                        </a:p>
                      </a:txBody>
                      <a:tcPr>
                        <a:solidFill>
                          <a:schemeClr val="bg1"/>
                        </a:solidFill>
                      </a:tcPr>
                    </a:tc>
                    <a:tc>
                      <a:txBody>
                        <a:bodyPr/>
                        <a:lstStyle/>
                        <a:p>
                          <a:r>
                            <a:rPr lang="en-US" altLang="zh-CN" sz="1800" dirty="0"/>
                            <a:t>High in encryption</a:t>
                          </a:r>
                        </a:p>
                      </a:txBody>
                      <a:tcPr>
                        <a:solidFill>
                          <a:schemeClr val="bg1"/>
                        </a:solidFill>
                      </a:tcPr>
                    </a:tc>
                    <a:tc>
                      <a:txBody>
                        <a:bodyPr/>
                        <a:lstStyle/>
                        <a:p>
                          <a:r>
                            <a:rPr lang="en-US" altLang="zh-CN" sz="1800" dirty="0"/>
                            <a:t>Low due to constant rounds</a:t>
                          </a:r>
                          <a:endParaRPr lang="zh-CN" altLang="en-US" sz="1800" dirty="0"/>
                        </a:p>
                      </a:txBody>
                      <a:tcPr>
                        <a:solidFill>
                          <a:schemeClr val="bg1"/>
                        </a:solidFill>
                      </a:tcPr>
                    </a:tc>
                    <a:extLst>
                      <a:ext uri="{0D108BD9-81ED-4DB2-BD59-A6C34878D82A}">
                        <a16:rowId xmlns:a16="http://schemas.microsoft.com/office/drawing/2014/main" val="2467519514"/>
                      </a:ext>
                    </a:extLst>
                  </a:tr>
                  <a:tr h="770010">
                    <a:tc>
                      <a:txBody>
                        <a:bodyPr/>
                        <a:lstStyle/>
                        <a:p>
                          <a:r>
                            <a:rPr lang="en-US" altLang="zh-CN" sz="1800" dirty="0"/>
                            <a:t>GMW</a:t>
                          </a:r>
                          <a:endParaRPr lang="zh-CN" altLang="en-US" sz="1800" dirty="0"/>
                        </a:p>
                      </a:txBody>
                      <a:tcPr>
                        <a:solidFill>
                          <a:schemeClr val="bg1"/>
                        </a:solidFill>
                      </a:tcPr>
                    </a:tc>
                    <a:tc>
                      <a:txBody>
                        <a:bodyPr/>
                        <a:lstStyle/>
                        <a:p>
                          <a:r>
                            <a:rPr lang="en-US" altLang="zh-CN" sz="1800" dirty="0"/>
                            <a:t>Boolean</a:t>
                          </a:r>
                        </a:p>
                      </a:txBody>
                      <a:tcPr>
                        <a:solidFill>
                          <a:schemeClr val="bg1"/>
                        </a:solidFill>
                      </a:tcPr>
                    </a:tc>
                    <a:tc>
                      <a:txBody>
                        <a:bodyPr/>
                        <a:lstStyle/>
                        <a:p>
                          <a:r>
                            <a:rPr lang="en-US" altLang="zh-CN" sz="1800" dirty="0"/>
                            <a:t>Multi-party;</a:t>
                          </a:r>
                        </a:p>
                        <a:p>
                          <a:r>
                            <a:rPr lang="en-US" altLang="zh-CN" sz="1800" dirty="0"/>
                            <a:t>Scales well</a:t>
                          </a:r>
                          <a:endParaRPr lang="zh-CN" altLang="en-US" sz="1800" dirty="0"/>
                        </a:p>
                      </a:txBody>
                      <a:tcPr>
                        <a:solidFill>
                          <a:schemeClr val="bg1"/>
                        </a:solidFill>
                      </a:tcPr>
                    </a:tc>
                    <a:tc>
                      <a:txBody>
                        <a:bodyPr/>
                        <a:lstStyle/>
                        <a:p>
                          <a:r>
                            <a:rPr lang="en-US" altLang="zh-CN" sz="1800" dirty="0"/>
                            <a:t>Logarithmic in circuit depth(</a:t>
                          </a:r>
                          <a14:m>
                            <m:oMath xmlns:m="http://schemas.openxmlformats.org/officeDocument/2006/math">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𝑛</m:t>
                                          </m:r>
                                        </m:e>
                                        <m:sub>
                                          <m:r>
                                            <a:rPr lang="en-US" altLang="zh-CN" sz="1800" b="0" i="1" smtClean="0">
                                              <a:latin typeface="Cambria Math" panose="02040503050406030204" pitchFamily="18" charset="0"/>
                                            </a:rPr>
                                            <m:t>𝑑𝑒𝑝</m:t>
                                          </m:r>
                                        </m:sub>
                                      </m:sSub>
                                    </m:e>
                                  </m:func>
                                </m:e>
                              </m:d>
                            </m:oMath>
                          </a14:m>
                          <a:r>
                            <a:rPr lang="en-US" altLang="zh-CN" sz="1800" dirty="0"/>
                            <a:t>)</a:t>
                          </a:r>
                          <a:endParaRPr lang="zh-CN" altLang="en-US" sz="1800" dirty="0"/>
                        </a:p>
                      </a:txBody>
                      <a:tcPr>
                        <a:solidFill>
                          <a:schemeClr val="bg1"/>
                        </a:solidFill>
                      </a:tcPr>
                    </a:tc>
                    <a:tc>
                      <a:txBody>
                        <a:bodyPr/>
                        <a:lstStyle/>
                        <a:p>
                          <a:r>
                            <a:rPr lang="en-US" altLang="zh-CN" sz="1800" dirty="0"/>
                            <a:t>Low</a:t>
                          </a:r>
                        </a:p>
                      </a:txBody>
                      <a:tcPr>
                        <a:solidFill>
                          <a:schemeClr val="bg1"/>
                        </a:solidFill>
                      </a:tcPr>
                    </a:tc>
                    <a:tc>
                      <a:txBody>
                        <a:bodyPr/>
                        <a:lstStyle/>
                        <a:p>
                          <a:r>
                            <a:rPr lang="en-US" altLang="zh-CN" sz="1800" dirty="0"/>
                            <a:t>High due to many rounds</a:t>
                          </a:r>
                          <a:endParaRPr lang="zh-CN" altLang="en-US" sz="1800" dirty="0"/>
                        </a:p>
                      </a:txBody>
                      <a:tcPr>
                        <a:solidFill>
                          <a:schemeClr val="bg1"/>
                        </a:solidFill>
                      </a:tcPr>
                    </a:tc>
                    <a:extLst>
                      <a:ext uri="{0D108BD9-81ED-4DB2-BD59-A6C34878D82A}">
                        <a16:rowId xmlns:a16="http://schemas.microsoft.com/office/drawing/2014/main" val="2211210687"/>
                      </a:ext>
                    </a:extLst>
                  </a:tr>
                  <a:tr h="770010">
                    <a:tc>
                      <a:txBody>
                        <a:bodyPr/>
                        <a:lstStyle/>
                        <a:p>
                          <a:r>
                            <a:rPr lang="en-US" altLang="zh-CN" sz="1800" dirty="0"/>
                            <a:t>BGW</a:t>
                          </a:r>
                          <a:endParaRPr lang="zh-CN" altLang="en-US" sz="1800" dirty="0"/>
                        </a:p>
                      </a:txBody>
                      <a:tcPr>
                        <a:solidFill>
                          <a:schemeClr val="bg1"/>
                        </a:solidFill>
                      </a:tcPr>
                    </a:tc>
                    <a:tc>
                      <a:txBody>
                        <a:bodyPr/>
                        <a:lstStyle/>
                        <a:p>
                          <a:r>
                            <a:rPr lang="en-US" altLang="zh-CN" sz="1800" dirty="0"/>
                            <a:t>Arithmetic</a:t>
                          </a:r>
                          <a:endParaRPr lang="zh-CN" altLang="en-US" sz="1800" dirty="0"/>
                        </a:p>
                      </a:txBody>
                      <a:tcPr>
                        <a:solidFill>
                          <a:schemeClr val="bg1"/>
                        </a:solidFill>
                      </a:tcPr>
                    </a:tc>
                    <a:tc>
                      <a:txBody>
                        <a:bodyPr/>
                        <a:lstStyle/>
                        <a:p>
                          <a:r>
                            <a:rPr lang="en-US" altLang="zh-CN" sz="1800" dirty="0"/>
                            <a:t>Multi-party;</a:t>
                          </a:r>
                        </a:p>
                        <a:p>
                          <a:r>
                            <a:rPr lang="en-US" altLang="zh-CN" sz="1800" dirty="0"/>
                            <a:t>Scales well</a:t>
                          </a:r>
                          <a:endParaRPr lang="zh-CN" altLang="en-US" sz="1800" dirty="0"/>
                        </a:p>
                      </a:txBody>
                      <a:tcPr>
                        <a:solidFill>
                          <a:schemeClr val="bg1"/>
                        </a:solidFill>
                      </a:tcPr>
                    </a:tc>
                    <a:tc>
                      <a:txBody>
                        <a:bodyPr/>
                        <a:lstStyle/>
                        <a:p>
                          <a:r>
                            <a:rPr lang="en-US" altLang="zh-CN" sz="1800" dirty="0"/>
                            <a:t>Linear in circuit depth(</a:t>
                          </a:r>
                          <a14:m>
                            <m:oMath xmlns:m="http://schemas.openxmlformats.org/officeDocument/2006/math">
                              <m:r>
                                <a:rPr lang="en-US" altLang="zh-CN" sz="1800" b="0" i="1" smtClean="0">
                                  <a:latin typeface="Cambria Math" panose="02040503050406030204" pitchFamily="18" charset="0"/>
                                </a:rPr>
                                <m:t>𝑂</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𝑛</m:t>
                                  </m:r>
                                </m:e>
                                <m:sub>
                                  <m:r>
                                    <a:rPr lang="en-US" altLang="zh-CN" sz="1800" b="0" i="1" smtClean="0">
                                      <a:latin typeface="Cambria Math" panose="02040503050406030204" pitchFamily="18" charset="0"/>
                                    </a:rPr>
                                    <m:t>𝑑𝑒𝑝</m:t>
                                  </m:r>
                                </m:sub>
                              </m:sSub>
                              <m:r>
                                <a:rPr lang="en-US" altLang="zh-CN" sz="1800" b="0" i="1" smtClean="0">
                                  <a:latin typeface="Cambria Math" panose="02040503050406030204" pitchFamily="18" charset="0"/>
                                </a:rPr>
                                <m:t>)</m:t>
                              </m:r>
                            </m:oMath>
                          </a14:m>
                          <a:r>
                            <a:rPr lang="en-US" altLang="zh-CN" sz="1800" dirty="0"/>
                            <a:t>)</a:t>
                          </a:r>
                          <a:endParaRPr lang="zh-CN" altLang="en-US" sz="1800" dirty="0"/>
                        </a:p>
                      </a:txBody>
                      <a:tcPr>
                        <a:solidFill>
                          <a:schemeClr val="bg1"/>
                        </a:solidFill>
                      </a:tcPr>
                    </a:tc>
                    <a:tc>
                      <a:txBody>
                        <a:bodyPr/>
                        <a:lstStyle/>
                        <a:p>
                          <a:r>
                            <a:rPr lang="en-US" altLang="zh-CN" sz="1800" dirty="0"/>
                            <a:t>High in reconstruction</a:t>
                          </a:r>
                          <a:endParaRPr lang="zh-CN" altLang="en-US" sz="1800" dirty="0"/>
                        </a:p>
                      </a:txBody>
                      <a:tcPr>
                        <a:solidFill>
                          <a:schemeClr val="bg1"/>
                        </a:solidFill>
                      </a:tcPr>
                    </a:tc>
                    <a:tc>
                      <a:txBody>
                        <a:bodyPr/>
                        <a:lstStyle/>
                        <a:p>
                          <a:r>
                            <a:rPr lang="en-US" altLang="zh-CN" sz="1800" dirty="0"/>
                            <a:t>High due to many rounds</a:t>
                          </a:r>
                          <a:endParaRPr lang="zh-CN" altLang="en-US" sz="1800" dirty="0"/>
                        </a:p>
                      </a:txBody>
                      <a:tcPr>
                        <a:solidFill>
                          <a:schemeClr val="bg1"/>
                        </a:solidFill>
                      </a:tcPr>
                    </a:tc>
                    <a:extLst>
                      <a:ext uri="{0D108BD9-81ED-4DB2-BD59-A6C34878D82A}">
                        <a16:rowId xmlns:a16="http://schemas.microsoft.com/office/drawing/2014/main" val="1088261203"/>
                      </a:ext>
                    </a:extLst>
                  </a:tr>
                  <a:tr h="770010">
                    <a:tc>
                      <a:txBody>
                        <a:bodyPr/>
                        <a:lstStyle/>
                        <a:p>
                          <a:r>
                            <a:rPr lang="en-US" altLang="zh-CN" sz="1800" dirty="0"/>
                            <a:t>MT</a:t>
                          </a:r>
                          <a:endParaRPr lang="zh-CN" altLang="en-US" sz="1800" dirty="0"/>
                        </a:p>
                      </a:txBody>
                      <a:tcPr>
                        <a:solidFill>
                          <a:schemeClr val="bg1"/>
                        </a:solidFill>
                      </a:tcPr>
                    </a:tc>
                    <a:tc>
                      <a:txBody>
                        <a:bodyPr/>
                        <a:lstStyle/>
                        <a:p>
                          <a:r>
                            <a:rPr lang="en-US" altLang="zh-CN" sz="1800" dirty="0"/>
                            <a:t>Arithmetic</a:t>
                          </a:r>
                          <a:endParaRPr lang="zh-CN" altLang="en-US" sz="1800" dirty="0"/>
                        </a:p>
                      </a:txBody>
                      <a:tcPr>
                        <a:solidFill>
                          <a:schemeClr val="bg1"/>
                        </a:solidFill>
                      </a:tcPr>
                    </a:tc>
                    <a:tc>
                      <a:txBody>
                        <a:bodyPr/>
                        <a:lstStyle/>
                        <a:p>
                          <a:r>
                            <a:rPr lang="en-US" altLang="zh-CN" sz="1800" dirty="0"/>
                            <a:t>2 party;</a:t>
                          </a:r>
                        </a:p>
                        <a:p>
                          <a:r>
                            <a:rPr lang="en-US" altLang="zh-CN" sz="1800" dirty="0"/>
                            <a:t>Scales well</a:t>
                          </a:r>
                          <a:endParaRPr lang="zh-CN" altLang="en-US" sz="1800" dirty="0"/>
                        </a:p>
                      </a:txBody>
                      <a:tcPr>
                        <a:solidFill>
                          <a:schemeClr val="bg1"/>
                        </a:solidFill>
                      </a:tcPr>
                    </a:tc>
                    <a:tc>
                      <a:txBody>
                        <a:bodyPr/>
                        <a:lstStyle/>
                        <a:p>
                          <a:r>
                            <a:rPr lang="en-US" altLang="zh-CN" sz="1800" dirty="0"/>
                            <a:t>Logarithmic in Mul gates(</a:t>
                          </a:r>
                          <a14:m>
                            <m:oMath xmlns:m="http://schemas.openxmlformats.org/officeDocument/2006/math">
                              <m:r>
                                <a:rPr lang="en-US" altLang="zh-CN" sz="1800" b="0" i="1" smtClean="0">
                                  <a:latin typeface="Cambria Math" panose="02040503050406030204" pitchFamily="18" charset="0"/>
                                </a:rPr>
                                <m:t>𝑂</m:t>
                              </m:r>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𝑛</m:t>
                                      </m:r>
                                    </m:e>
                                    <m:sub>
                                      <m:r>
                                        <a:rPr lang="en-US" altLang="zh-CN" sz="1800" b="0" i="1" smtClean="0">
                                          <a:latin typeface="Cambria Math" panose="02040503050406030204" pitchFamily="18" charset="0"/>
                                        </a:rPr>
                                        <m:t>𝑀𝑢𝑙</m:t>
                                      </m:r>
                                    </m:sub>
                                  </m:sSub>
                                </m:e>
                              </m:func>
                              <m:r>
                                <a:rPr lang="en-US" altLang="zh-CN" sz="1800" b="0" i="1" smtClean="0">
                                  <a:latin typeface="Cambria Math" panose="02040503050406030204" pitchFamily="18" charset="0"/>
                                </a:rPr>
                                <m:t>)</m:t>
                              </m:r>
                            </m:oMath>
                          </a14:m>
                          <a:r>
                            <a:rPr lang="en-US" altLang="zh-CN" sz="1800" dirty="0"/>
                            <a:t>)</a:t>
                          </a:r>
                          <a:endParaRPr lang="zh-CN" altLang="en-US" sz="1800" dirty="0"/>
                        </a:p>
                      </a:txBody>
                      <a:tcPr>
                        <a:solidFill>
                          <a:schemeClr val="bg1"/>
                        </a:solidFill>
                      </a:tcPr>
                    </a:tc>
                    <a:tc>
                      <a:txBody>
                        <a:bodyPr/>
                        <a:lstStyle/>
                        <a:p>
                          <a:r>
                            <a:rPr lang="en-US" altLang="zh-CN" sz="1800" dirty="0"/>
                            <a:t>High (preprocess) in generating triples</a:t>
                          </a:r>
                          <a:endParaRPr lang="zh-CN" altLang="en-US" sz="1800" dirty="0"/>
                        </a:p>
                      </a:txBody>
                      <a:tcPr>
                        <a:solidFill>
                          <a:schemeClr val="bg1"/>
                        </a:solidFill>
                      </a:tcPr>
                    </a:tc>
                    <a:tc>
                      <a:txBody>
                        <a:bodyPr/>
                        <a:lstStyle/>
                        <a:p>
                          <a:r>
                            <a:rPr lang="en-US" altLang="zh-CN" sz="1800" dirty="0"/>
                            <a:t>Moderate sensitivity</a:t>
                          </a:r>
                          <a:endParaRPr lang="zh-CN" altLang="en-US" sz="1800" dirty="0"/>
                        </a:p>
                      </a:txBody>
                      <a:tcPr>
                        <a:solidFill>
                          <a:schemeClr val="bg1"/>
                        </a:solidFill>
                      </a:tcPr>
                    </a:tc>
                    <a:extLst>
                      <a:ext uri="{0D108BD9-81ED-4DB2-BD59-A6C34878D82A}">
                        <a16:rowId xmlns:a16="http://schemas.microsoft.com/office/drawing/2014/main" val="2366016322"/>
                      </a:ext>
                    </a:extLst>
                  </a:tr>
                </a:tbl>
              </a:graphicData>
            </a:graphic>
          </p:graphicFrame>
        </mc:Choice>
        <mc:Fallback xmlns="">
          <p:graphicFrame>
            <p:nvGraphicFramePr>
              <p:cNvPr id="3" name="表格 3">
                <a:extLst>
                  <a:ext uri="{FF2B5EF4-FFF2-40B4-BE49-F238E27FC236}">
                    <a16:creationId xmlns:a16="http://schemas.microsoft.com/office/drawing/2014/main" id="{65880CE6-F65A-24CB-0278-B2ECF7F816BB}"/>
                  </a:ext>
                </a:extLst>
              </p:cNvPr>
              <p:cNvGraphicFramePr>
                <a:graphicFrameLocks noGrp="1"/>
              </p:cNvGraphicFramePr>
              <p:nvPr>
                <p:extLst>
                  <p:ext uri="{D42A27DB-BD31-4B8C-83A1-F6EECF244321}">
                    <p14:modId xmlns:p14="http://schemas.microsoft.com/office/powerpoint/2010/main" val="593924440"/>
                  </p:ext>
                </p:extLst>
              </p:nvPr>
            </p:nvGraphicFramePr>
            <p:xfrm>
              <a:off x="838200" y="1690687"/>
              <a:ext cx="10515600" cy="4620060"/>
            </p:xfrm>
            <a:graphic>
              <a:graphicData uri="http://schemas.openxmlformats.org/drawingml/2006/table">
                <a:tbl>
                  <a:tblPr firstRow="1" bandRow="1">
                    <a:tableStyleId>{616DA210-FB5B-4158-B5E0-FEB733F419BA}</a:tableStyleId>
                  </a:tblPr>
                  <a:tblGrid>
                    <a:gridCol w="1041156">
                      <a:extLst>
                        <a:ext uri="{9D8B030D-6E8A-4147-A177-3AD203B41FA5}">
                          <a16:colId xmlns:a16="http://schemas.microsoft.com/office/drawing/2014/main" val="2910983680"/>
                        </a:ext>
                      </a:extLst>
                    </a:gridCol>
                    <a:gridCol w="1265798">
                      <a:extLst>
                        <a:ext uri="{9D8B030D-6E8A-4147-A177-3AD203B41FA5}">
                          <a16:colId xmlns:a16="http://schemas.microsoft.com/office/drawing/2014/main" val="2707849629"/>
                        </a:ext>
                      </a:extLst>
                    </a:gridCol>
                    <a:gridCol w="1801320">
                      <a:extLst>
                        <a:ext uri="{9D8B030D-6E8A-4147-A177-3AD203B41FA5}">
                          <a16:colId xmlns:a16="http://schemas.microsoft.com/office/drawing/2014/main" val="1082147774"/>
                        </a:ext>
                      </a:extLst>
                    </a:gridCol>
                    <a:gridCol w="2320235">
                      <a:extLst>
                        <a:ext uri="{9D8B030D-6E8A-4147-A177-3AD203B41FA5}">
                          <a16:colId xmlns:a16="http://schemas.microsoft.com/office/drawing/2014/main" val="4106022402"/>
                        </a:ext>
                      </a:extLst>
                    </a:gridCol>
                    <a:gridCol w="2195946">
                      <a:extLst>
                        <a:ext uri="{9D8B030D-6E8A-4147-A177-3AD203B41FA5}">
                          <a16:colId xmlns:a16="http://schemas.microsoft.com/office/drawing/2014/main" val="1735114640"/>
                        </a:ext>
                      </a:extLst>
                    </a:gridCol>
                    <a:gridCol w="1891145">
                      <a:extLst>
                        <a:ext uri="{9D8B030D-6E8A-4147-A177-3AD203B41FA5}">
                          <a16:colId xmlns:a16="http://schemas.microsoft.com/office/drawing/2014/main" val="1896094954"/>
                        </a:ext>
                      </a:extLst>
                    </a:gridCol>
                  </a:tblGrid>
                  <a:tr h="770010">
                    <a:tc>
                      <a:txBody>
                        <a:bodyPr/>
                        <a:lstStyle/>
                        <a:p>
                          <a:endParaRPr lang="zh-CN" altLang="en-US" sz="1800" dirty="0">
                            <a:solidFill>
                              <a:schemeClr val="bg1"/>
                            </a:solidFill>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tx1"/>
                        </a:solidFill>
                      </a:tcPr>
                    </a:tc>
                    <a:tc>
                      <a:txBody>
                        <a:bodyPr/>
                        <a:lstStyle/>
                        <a:p>
                          <a:r>
                            <a:rPr lang="en-US" altLang="zh-CN" sz="1800" dirty="0">
                              <a:solidFill>
                                <a:schemeClr val="bg1"/>
                              </a:solidFill>
                            </a:rPr>
                            <a:t>Circuit Type</a:t>
                          </a:r>
                          <a:endParaRPr lang="zh-CN" altLang="en-US" sz="1800" dirty="0">
                            <a:solidFill>
                              <a:schemeClr val="bg1"/>
                            </a:solidFill>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tx1"/>
                        </a:solidFill>
                      </a:tcPr>
                    </a:tc>
                    <a:tc>
                      <a:txBody>
                        <a:bodyPr/>
                        <a:lstStyle/>
                        <a:p>
                          <a:r>
                            <a:rPr lang="en-US" altLang="zh-CN" sz="1800" dirty="0">
                              <a:solidFill>
                                <a:schemeClr val="bg1"/>
                              </a:solidFill>
                            </a:rPr>
                            <a:t>Parties/</a:t>
                          </a:r>
                        </a:p>
                        <a:p>
                          <a:r>
                            <a:rPr lang="en-US" altLang="zh-CN" sz="1800" dirty="0">
                              <a:solidFill>
                                <a:schemeClr val="bg1"/>
                              </a:solidFill>
                            </a:rPr>
                            <a:t>scalability</a:t>
                          </a:r>
                          <a:endParaRPr lang="zh-CN" altLang="en-US" sz="1800" dirty="0">
                            <a:solidFill>
                              <a:schemeClr val="bg1"/>
                            </a:solidFill>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tx1"/>
                        </a:solidFill>
                      </a:tcPr>
                    </a:tc>
                    <a:tc>
                      <a:txBody>
                        <a:bodyPr/>
                        <a:lstStyle/>
                        <a:p>
                          <a:r>
                            <a:rPr lang="en-US" altLang="zh-CN" sz="1800" dirty="0">
                              <a:solidFill>
                                <a:schemeClr val="bg1"/>
                              </a:solidFill>
                            </a:rPr>
                            <a:t>Communication rounds</a:t>
                          </a:r>
                          <a:endParaRPr lang="zh-CN" altLang="en-US" sz="1800" dirty="0">
                            <a:solidFill>
                              <a:schemeClr val="bg1"/>
                            </a:solidFill>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tx1"/>
                        </a:solidFill>
                      </a:tcPr>
                    </a:tc>
                    <a:tc>
                      <a:txBody>
                        <a:bodyPr/>
                        <a:lstStyle/>
                        <a:p>
                          <a:r>
                            <a:rPr lang="en-US" altLang="zh-CN" sz="1800" dirty="0">
                              <a:solidFill>
                                <a:schemeClr val="bg1"/>
                              </a:solidFill>
                            </a:rPr>
                            <a:t>Computation cost</a:t>
                          </a:r>
                        </a:p>
                        <a:p>
                          <a:r>
                            <a:rPr lang="en-US" altLang="zh-CN" sz="1800" dirty="0">
                              <a:solidFill>
                                <a:schemeClr val="bg1"/>
                              </a:solidFill>
                            </a:rPr>
                            <a:t>(offline phase)</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tx1"/>
                        </a:solidFill>
                      </a:tcPr>
                    </a:tc>
                    <a:tc>
                      <a:txBody>
                        <a:bodyPr/>
                        <a:lstStyle/>
                        <a:p>
                          <a:r>
                            <a:rPr lang="en-US" altLang="zh-CN" sz="1800" dirty="0">
                              <a:solidFill>
                                <a:schemeClr val="bg1"/>
                              </a:solidFill>
                            </a:rPr>
                            <a:t>sensitivity to latency (online)</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182196795"/>
                      </a:ext>
                    </a:extLst>
                  </a:tr>
                  <a:tr h="770010">
                    <a:tc>
                      <a:txBody>
                        <a:bodyPr/>
                        <a:lstStyle/>
                        <a:p>
                          <a:r>
                            <a:rPr lang="en-US" altLang="zh-CN" sz="1800" dirty="0"/>
                            <a:t>OT</a:t>
                          </a:r>
                          <a:endParaRPr lang="zh-CN" altLang="en-US" sz="1800" dirty="0"/>
                        </a:p>
                      </a:txBody>
                      <a:tcPr>
                        <a:lnT w="25400" cmpd="sng">
                          <a:noFill/>
                        </a:lnT>
                        <a:solidFill>
                          <a:schemeClr val="bg1"/>
                        </a:solidFill>
                      </a:tcPr>
                    </a:tc>
                    <a:tc>
                      <a:txBody>
                        <a:bodyPr/>
                        <a:lstStyle/>
                        <a:p>
                          <a:r>
                            <a:rPr lang="en-US" altLang="zh-CN" sz="1800" dirty="0"/>
                            <a:t>/</a:t>
                          </a:r>
                          <a:endParaRPr lang="zh-CN" altLang="en-US" sz="1800" dirty="0"/>
                        </a:p>
                      </a:txBody>
                      <a:tcPr>
                        <a:lnT w="25400" cmpd="sng">
                          <a:noFill/>
                        </a:lnT>
                        <a:solidFill>
                          <a:schemeClr val="bg1"/>
                        </a:solidFill>
                      </a:tcPr>
                    </a:tc>
                    <a:tc>
                      <a:txBody>
                        <a:bodyPr/>
                        <a:lstStyle/>
                        <a:p>
                          <a:r>
                            <a:rPr lang="en-US" altLang="zh-CN" sz="1800" dirty="0"/>
                            <a:t>2 party;</a:t>
                          </a:r>
                          <a:endParaRPr lang="zh-CN" altLang="en-US" sz="1800" dirty="0"/>
                        </a:p>
                      </a:txBody>
                      <a:tcPr>
                        <a:lnT w="25400" cmpd="sng">
                          <a:noFill/>
                        </a:lnT>
                        <a:solidFill>
                          <a:schemeClr val="bg1"/>
                        </a:solidFill>
                      </a:tcPr>
                    </a:tc>
                    <a:tc>
                      <a:txBody>
                        <a:bodyPr/>
                        <a:lstStyle/>
                        <a:p>
                          <a:r>
                            <a:rPr lang="en-US" altLang="zh-CN" sz="1800" dirty="0"/>
                            <a:t>2-3 rounds;</a:t>
                          </a:r>
                        </a:p>
                        <a:p>
                          <a:r>
                            <a:rPr lang="en-US" altLang="zh-CN" sz="1800" dirty="0"/>
                            <a:t>1-2 in OT extension</a:t>
                          </a:r>
                          <a:endParaRPr lang="zh-CN" altLang="en-US" sz="1800" dirty="0"/>
                        </a:p>
                      </a:txBody>
                      <a:tcPr>
                        <a:lnT w="25400" cmpd="sng">
                          <a:noFill/>
                        </a:lnT>
                        <a:solidFill>
                          <a:schemeClr val="bg1"/>
                        </a:solidFill>
                      </a:tcPr>
                    </a:tc>
                    <a:tc>
                      <a:txBody>
                        <a:bodyPr/>
                        <a:lstStyle/>
                        <a:p>
                          <a:r>
                            <a:rPr lang="en-US" altLang="zh-CN" sz="1800" dirty="0"/>
                            <a:t>/</a:t>
                          </a:r>
                          <a:endParaRPr lang="zh-CN" altLang="en-US" sz="1800" dirty="0"/>
                        </a:p>
                      </a:txBody>
                      <a:tcPr>
                        <a:lnT w="25400" cmpd="sng">
                          <a:noFill/>
                        </a:lnT>
                        <a:solidFill>
                          <a:schemeClr val="bg1"/>
                        </a:solidFill>
                      </a:tcPr>
                    </a:tc>
                    <a:tc>
                      <a:txBody>
                        <a:bodyPr/>
                        <a:lstStyle/>
                        <a:p>
                          <a:r>
                            <a:rPr lang="en-US" altLang="zh-CN" sz="1800" dirty="0"/>
                            <a:t>/</a:t>
                          </a:r>
                          <a:endParaRPr lang="zh-CN" altLang="en-US" sz="1800" dirty="0"/>
                        </a:p>
                      </a:txBody>
                      <a:tcPr>
                        <a:lnT w="25400" cmpd="sng">
                          <a:noFill/>
                        </a:lnT>
                        <a:solidFill>
                          <a:schemeClr val="bg1"/>
                        </a:solidFill>
                      </a:tcPr>
                    </a:tc>
                    <a:extLst>
                      <a:ext uri="{0D108BD9-81ED-4DB2-BD59-A6C34878D82A}">
                        <a16:rowId xmlns:a16="http://schemas.microsoft.com/office/drawing/2014/main" val="3074806009"/>
                      </a:ext>
                    </a:extLst>
                  </a:tr>
                  <a:tr h="770010">
                    <a:tc>
                      <a:txBody>
                        <a:bodyPr/>
                        <a:lstStyle/>
                        <a:p>
                          <a:r>
                            <a:rPr lang="en-US" altLang="zh-CN" sz="1800" dirty="0"/>
                            <a:t>GC</a:t>
                          </a:r>
                          <a:endParaRPr lang="zh-CN" altLang="en-US" sz="1800" dirty="0"/>
                        </a:p>
                      </a:txBody>
                      <a:tcPr>
                        <a:solidFill>
                          <a:schemeClr val="bg1"/>
                        </a:solidFill>
                      </a:tcPr>
                    </a:tc>
                    <a:tc>
                      <a:txBody>
                        <a:bodyPr/>
                        <a:lstStyle/>
                        <a:p>
                          <a:r>
                            <a:rPr lang="en-US" altLang="zh-CN" sz="1800" dirty="0"/>
                            <a:t>Boolean</a:t>
                          </a:r>
                          <a:endParaRPr lang="zh-CN" altLang="en-US" sz="1800" dirty="0"/>
                        </a:p>
                      </a:txBody>
                      <a:tcPr>
                        <a:solidFill>
                          <a:schemeClr val="bg1"/>
                        </a:solidFill>
                      </a:tcPr>
                    </a:tc>
                    <a:tc>
                      <a:txBody>
                        <a:bodyPr/>
                        <a:lstStyle/>
                        <a:p>
                          <a:r>
                            <a:rPr lang="en-US" altLang="zh-CN" sz="1800" dirty="0"/>
                            <a:t>2 party;</a:t>
                          </a:r>
                        </a:p>
                        <a:p>
                          <a:r>
                            <a:rPr lang="en-US" altLang="zh-CN" sz="1800" dirty="0"/>
                            <a:t>Poor scalability</a:t>
                          </a:r>
                          <a:endParaRPr lang="zh-CN" altLang="en-US" sz="1800" dirty="0"/>
                        </a:p>
                      </a:txBody>
                      <a:tcPr>
                        <a:solidFill>
                          <a:schemeClr val="bg1"/>
                        </a:solidFill>
                      </a:tcPr>
                    </a:tc>
                    <a:tc>
                      <a:txBody>
                        <a:bodyPr/>
                        <a:lstStyle/>
                        <a:p>
                          <a:endParaRPr lang="zh-CN"/>
                        </a:p>
                      </a:txBody>
                      <a:tcPr>
                        <a:blipFill>
                          <a:blip r:embed="rId2"/>
                          <a:stretch>
                            <a:fillRect l="-177165" t="-203150" r="-176640" b="-300000"/>
                          </a:stretch>
                        </a:blipFill>
                      </a:tcPr>
                    </a:tc>
                    <a:tc>
                      <a:txBody>
                        <a:bodyPr/>
                        <a:lstStyle/>
                        <a:p>
                          <a:r>
                            <a:rPr lang="en-US" altLang="zh-CN" sz="1800" dirty="0"/>
                            <a:t>High in encryption</a:t>
                          </a:r>
                        </a:p>
                      </a:txBody>
                      <a:tcPr>
                        <a:solidFill>
                          <a:schemeClr val="bg1"/>
                        </a:solidFill>
                      </a:tcPr>
                    </a:tc>
                    <a:tc>
                      <a:txBody>
                        <a:bodyPr/>
                        <a:lstStyle/>
                        <a:p>
                          <a:r>
                            <a:rPr lang="en-US" altLang="zh-CN" sz="1800" dirty="0"/>
                            <a:t>Low due to constant rounds</a:t>
                          </a:r>
                          <a:endParaRPr lang="zh-CN" altLang="en-US" sz="1800" dirty="0"/>
                        </a:p>
                      </a:txBody>
                      <a:tcPr>
                        <a:solidFill>
                          <a:schemeClr val="bg1"/>
                        </a:solidFill>
                      </a:tcPr>
                    </a:tc>
                    <a:extLst>
                      <a:ext uri="{0D108BD9-81ED-4DB2-BD59-A6C34878D82A}">
                        <a16:rowId xmlns:a16="http://schemas.microsoft.com/office/drawing/2014/main" val="2467519514"/>
                      </a:ext>
                    </a:extLst>
                  </a:tr>
                  <a:tr h="770010">
                    <a:tc>
                      <a:txBody>
                        <a:bodyPr/>
                        <a:lstStyle/>
                        <a:p>
                          <a:r>
                            <a:rPr lang="en-US" altLang="zh-CN" sz="1800" dirty="0"/>
                            <a:t>GMW</a:t>
                          </a:r>
                          <a:endParaRPr lang="zh-CN" altLang="en-US" sz="1800" dirty="0"/>
                        </a:p>
                      </a:txBody>
                      <a:tcPr>
                        <a:solidFill>
                          <a:schemeClr val="bg1"/>
                        </a:solidFill>
                      </a:tcPr>
                    </a:tc>
                    <a:tc>
                      <a:txBody>
                        <a:bodyPr/>
                        <a:lstStyle/>
                        <a:p>
                          <a:r>
                            <a:rPr lang="en-US" altLang="zh-CN" sz="1800" dirty="0"/>
                            <a:t>Boolean</a:t>
                          </a:r>
                        </a:p>
                      </a:txBody>
                      <a:tcPr>
                        <a:solidFill>
                          <a:schemeClr val="bg1"/>
                        </a:solidFill>
                      </a:tcPr>
                    </a:tc>
                    <a:tc>
                      <a:txBody>
                        <a:bodyPr/>
                        <a:lstStyle/>
                        <a:p>
                          <a:r>
                            <a:rPr lang="en-US" altLang="zh-CN" sz="1800" dirty="0"/>
                            <a:t>Multi-party;</a:t>
                          </a:r>
                        </a:p>
                        <a:p>
                          <a:r>
                            <a:rPr lang="en-US" altLang="zh-CN" sz="1800" dirty="0"/>
                            <a:t>Scales well</a:t>
                          </a:r>
                          <a:endParaRPr lang="zh-CN" altLang="en-US" sz="1800" dirty="0"/>
                        </a:p>
                      </a:txBody>
                      <a:tcPr>
                        <a:solidFill>
                          <a:schemeClr val="bg1"/>
                        </a:solidFill>
                      </a:tcPr>
                    </a:tc>
                    <a:tc>
                      <a:txBody>
                        <a:bodyPr/>
                        <a:lstStyle/>
                        <a:p>
                          <a:endParaRPr lang="zh-CN"/>
                        </a:p>
                      </a:txBody>
                      <a:tcPr>
                        <a:blipFill>
                          <a:blip r:embed="rId2"/>
                          <a:stretch>
                            <a:fillRect l="-177165" t="-305556" r="-176640" b="-202381"/>
                          </a:stretch>
                        </a:blipFill>
                      </a:tcPr>
                    </a:tc>
                    <a:tc>
                      <a:txBody>
                        <a:bodyPr/>
                        <a:lstStyle/>
                        <a:p>
                          <a:r>
                            <a:rPr lang="en-US" altLang="zh-CN" sz="1800" dirty="0"/>
                            <a:t>Low</a:t>
                          </a:r>
                        </a:p>
                      </a:txBody>
                      <a:tcPr>
                        <a:solidFill>
                          <a:schemeClr val="bg1"/>
                        </a:solidFill>
                      </a:tcPr>
                    </a:tc>
                    <a:tc>
                      <a:txBody>
                        <a:bodyPr/>
                        <a:lstStyle/>
                        <a:p>
                          <a:r>
                            <a:rPr lang="en-US" altLang="zh-CN" sz="1800" dirty="0"/>
                            <a:t>High due to many rounds</a:t>
                          </a:r>
                          <a:endParaRPr lang="zh-CN" altLang="en-US" sz="1800" dirty="0"/>
                        </a:p>
                      </a:txBody>
                      <a:tcPr>
                        <a:solidFill>
                          <a:schemeClr val="bg1"/>
                        </a:solidFill>
                      </a:tcPr>
                    </a:tc>
                    <a:extLst>
                      <a:ext uri="{0D108BD9-81ED-4DB2-BD59-A6C34878D82A}">
                        <a16:rowId xmlns:a16="http://schemas.microsoft.com/office/drawing/2014/main" val="2211210687"/>
                      </a:ext>
                    </a:extLst>
                  </a:tr>
                  <a:tr h="770010">
                    <a:tc>
                      <a:txBody>
                        <a:bodyPr/>
                        <a:lstStyle/>
                        <a:p>
                          <a:r>
                            <a:rPr lang="en-US" altLang="zh-CN" sz="1800" dirty="0"/>
                            <a:t>BGW</a:t>
                          </a:r>
                          <a:endParaRPr lang="zh-CN" altLang="en-US" sz="1800" dirty="0"/>
                        </a:p>
                      </a:txBody>
                      <a:tcPr>
                        <a:solidFill>
                          <a:schemeClr val="bg1"/>
                        </a:solidFill>
                      </a:tcPr>
                    </a:tc>
                    <a:tc>
                      <a:txBody>
                        <a:bodyPr/>
                        <a:lstStyle/>
                        <a:p>
                          <a:r>
                            <a:rPr lang="en-US" altLang="zh-CN" sz="1800" dirty="0"/>
                            <a:t>Arithmetic</a:t>
                          </a:r>
                          <a:endParaRPr lang="zh-CN" altLang="en-US" sz="1800" dirty="0"/>
                        </a:p>
                      </a:txBody>
                      <a:tcPr>
                        <a:solidFill>
                          <a:schemeClr val="bg1"/>
                        </a:solidFill>
                      </a:tcPr>
                    </a:tc>
                    <a:tc>
                      <a:txBody>
                        <a:bodyPr/>
                        <a:lstStyle/>
                        <a:p>
                          <a:r>
                            <a:rPr lang="en-US" altLang="zh-CN" sz="1800" dirty="0"/>
                            <a:t>Multi-party;</a:t>
                          </a:r>
                        </a:p>
                        <a:p>
                          <a:r>
                            <a:rPr lang="en-US" altLang="zh-CN" sz="1800" dirty="0"/>
                            <a:t>Scales well</a:t>
                          </a:r>
                          <a:endParaRPr lang="zh-CN" altLang="en-US" sz="1800" dirty="0"/>
                        </a:p>
                      </a:txBody>
                      <a:tcPr>
                        <a:solidFill>
                          <a:schemeClr val="bg1"/>
                        </a:solidFill>
                      </a:tcPr>
                    </a:tc>
                    <a:tc>
                      <a:txBody>
                        <a:bodyPr/>
                        <a:lstStyle/>
                        <a:p>
                          <a:endParaRPr lang="zh-CN"/>
                        </a:p>
                      </a:txBody>
                      <a:tcPr>
                        <a:blipFill>
                          <a:blip r:embed="rId2"/>
                          <a:stretch>
                            <a:fillRect l="-177165" t="-402362" r="-176640" b="-100787"/>
                          </a:stretch>
                        </a:blipFill>
                      </a:tcPr>
                    </a:tc>
                    <a:tc>
                      <a:txBody>
                        <a:bodyPr/>
                        <a:lstStyle/>
                        <a:p>
                          <a:r>
                            <a:rPr lang="en-US" altLang="zh-CN" sz="1800" dirty="0"/>
                            <a:t>High in reconstruction</a:t>
                          </a:r>
                          <a:endParaRPr lang="zh-CN" altLang="en-US" sz="1800" dirty="0"/>
                        </a:p>
                      </a:txBody>
                      <a:tcPr>
                        <a:solidFill>
                          <a:schemeClr val="bg1"/>
                        </a:solidFill>
                      </a:tcPr>
                    </a:tc>
                    <a:tc>
                      <a:txBody>
                        <a:bodyPr/>
                        <a:lstStyle/>
                        <a:p>
                          <a:r>
                            <a:rPr lang="en-US" altLang="zh-CN" sz="1800" dirty="0"/>
                            <a:t>High due to many rounds</a:t>
                          </a:r>
                          <a:endParaRPr lang="zh-CN" altLang="en-US" sz="1800" dirty="0"/>
                        </a:p>
                      </a:txBody>
                      <a:tcPr>
                        <a:solidFill>
                          <a:schemeClr val="bg1"/>
                        </a:solidFill>
                      </a:tcPr>
                    </a:tc>
                    <a:extLst>
                      <a:ext uri="{0D108BD9-81ED-4DB2-BD59-A6C34878D82A}">
                        <a16:rowId xmlns:a16="http://schemas.microsoft.com/office/drawing/2014/main" val="1088261203"/>
                      </a:ext>
                    </a:extLst>
                  </a:tr>
                  <a:tr h="770010">
                    <a:tc>
                      <a:txBody>
                        <a:bodyPr/>
                        <a:lstStyle/>
                        <a:p>
                          <a:r>
                            <a:rPr lang="en-US" altLang="zh-CN" sz="1800" dirty="0"/>
                            <a:t>MT</a:t>
                          </a:r>
                          <a:endParaRPr lang="zh-CN" altLang="en-US" sz="1800" dirty="0"/>
                        </a:p>
                      </a:txBody>
                      <a:tcPr>
                        <a:solidFill>
                          <a:schemeClr val="bg1"/>
                        </a:solidFill>
                      </a:tcPr>
                    </a:tc>
                    <a:tc>
                      <a:txBody>
                        <a:bodyPr/>
                        <a:lstStyle/>
                        <a:p>
                          <a:r>
                            <a:rPr lang="en-US" altLang="zh-CN" sz="1800" dirty="0"/>
                            <a:t>Arithmetic</a:t>
                          </a:r>
                          <a:endParaRPr lang="zh-CN" altLang="en-US" sz="1800" dirty="0"/>
                        </a:p>
                      </a:txBody>
                      <a:tcPr>
                        <a:solidFill>
                          <a:schemeClr val="bg1"/>
                        </a:solidFill>
                      </a:tcPr>
                    </a:tc>
                    <a:tc>
                      <a:txBody>
                        <a:bodyPr/>
                        <a:lstStyle/>
                        <a:p>
                          <a:r>
                            <a:rPr lang="en-US" altLang="zh-CN" sz="1800" dirty="0"/>
                            <a:t>2 party;</a:t>
                          </a:r>
                        </a:p>
                        <a:p>
                          <a:r>
                            <a:rPr lang="en-US" altLang="zh-CN" sz="1800" dirty="0"/>
                            <a:t>Scales well</a:t>
                          </a:r>
                          <a:endParaRPr lang="zh-CN" altLang="en-US" sz="1800" dirty="0"/>
                        </a:p>
                      </a:txBody>
                      <a:tcPr>
                        <a:solidFill>
                          <a:schemeClr val="bg1"/>
                        </a:solidFill>
                      </a:tcPr>
                    </a:tc>
                    <a:tc>
                      <a:txBody>
                        <a:bodyPr/>
                        <a:lstStyle/>
                        <a:p>
                          <a:endParaRPr lang="zh-CN"/>
                        </a:p>
                      </a:txBody>
                      <a:tcPr>
                        <a:blipFill>
                          <a:blip r:embed="rId2"/>
                          <a:stretch>
                            <a:fillRect l="-177165" t="-506349" r="-176640" b="-1587"/>
                          </a:stretch>
                        </a:blipFill>
                      </a:tcPr>
                    </a:tc>
                    <a:tc>
                      <a:txBody>
                        <a:bodyPr/>
                        <a:lstStyle/>
                        <a:p>
                          <a:r>
                            <a:rPr lang="en-US" altLang="zh-CN" sz="1800" dirty="0"/>
                            <a:t>High (preprocess) in generating triples</a:t>
                          </a:r>
                          <a:endParaRPr lang="zh-CN" altLang="en-US" sz="1800" dirty="0"/>
                        </a:p>
                      </a:txBody>
                      <a:tcPr>
                        <a:solidFill>
                          <a:schemeClr val="bg1"/>
                        </a:solidFill>
                      </a:tcPr>
                    </a:tc>
                    <a:tc>
                      <a:txBody>
                        <a:bodyPr/>
                        <a:lstStyle/>
                        <a:p>
                          <a:r>
                            <a:rPr lang="en-US" altLang="zh-CN" sz="1800" dirty="0"/>
                            <a:t>Moderate sensitivity</a:t>
                          </a:r>
                          <a:endParaRPr lang="zh-CN" altLang="en-US" sz="1800" dirty="0"/>
                        </a:p>
                      </a:txBody>
                      <a:tcPr>
                        <a:solidFill>
                          <a:schemeClr val="bg1"/>
                        </a:solidFill>
                      </a:tcPr>
                    </a:tc>
                    <a:extLst>
                      <a:ext uri="{0D108BD9-81ED-4DB2-BD59-A6C34878D82A}">
                        <a16:rowId xmlns:a16="http://schemas.microsoft.com/office/drawing/2014/main" val="2366016322"/>
                      </a:ext>
                    </a:extLst>
                  </a:tr>
                </a:tbl>
              </a:graphicData>
            </a:graphic>
          </p:graphicFrame>
        </mc:Fallback>
      </mc:AlternateContent>
    </p:spTree>
    <p:extLst>
      <p:ext uri="{BB962C8B-B14F-4D97-AF65-F5344CB8AC3E}">
        <p14:creationId xmlns:p14="http://schemas.microsoft.com/office/powerpoint/2010/main" val="11815383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8B481-466C-61F9-0C83-7A2EED4D6372}"/>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E698A442-85D1-D93D-A3C6-13371AC297C2}"/>
              </a:ext>
            </a:extLst>
          </p:cNvPr>
          <p:cNvSpPr>
            <a:spLocks noGrp="1"/>
          </p:cNvSpPr>
          <p:nvPr>
            <p:ph idx="1"/>
          </p:nvPr>
        </p:nvSpPr>
        <p:spPr>
          <a:xfrm>
            <a:off x="838200" y="1825625"/>
            <a:ext cx="10515600" cy="4561320"/>
          </a:xfrm>
        </p:spPr>
        <p:txBody>
          <a:bodyPr>
            <a:normAutofit/>
          </a:bodyPr>
          <a:lstStyle/>
          <a:p>
            <a:pPr marL="0" indent="0">
              <a:buNone/>
            </a:pPr>
            <a:r>
              <a:rPr lang="en-US" altLang="zh-CN" sz="1800" dirty="0"/>
              <a:t>[1] </a:t>
            </a:r>
            <a:r>
              <a:rPr lang="en-US" altLang="zh-CN" sz="1800" dirty="0">
                <a:hlinkClick r:id="rId2"/>
              </a:rPr>
              <a:t>https://en.wikipedia.org/wiki/Oblivious_transfer</a:t>
            </a:r>
            <a:endParaRPr lang="en-US" altLang="zh-CN" sz="1800" dirty="0"/>
          </a:p>
          <a:p>
            <a:pPr marL="0" indent="0">
              <a:buNone/>
            </a:pPr>
            <a:r>
              <a:rPr lang="en-US" altLang="zh-CN" sz="1800" dirty="0"/>
              <a:t>[2] </a:t>
            </a:r>
            <a:r>
              <a:rPr lang="en-US" altLang="zh-CN" sz="1800" dirty="0">
                <a:hlinkClick r:id="rId3"/>
              </a:rPr>
              <a:t>https://zhuanlan.zhihu.com/p/126396795</a:t>
            </a:r>
            <a:endParaRPr lang="en-US" altLang="zh-CN" sz="1800" dirty="0"/>
          </a:p>
          <a:p>
            <a:pPr marL="0" indent="0">
              <a:buNone/>
            </a:pPr>
            <a:r>
              <a:rPr lang="en-US" altLang="zh-CN" sz="1800" dirty="0"/>
              <a:t>[3] </a:t>
            </a:r>
            <a:r>
              <a:rPr lang="en-US" altLang="zh-CN" sz="1800" dirty="0">
                <a:hlinkClick r:id="rId4"/>
              </a:rPr>
              <a:t>https://www.youtube.com/watch?v=wE5cl8J27Is</a:t>
            </a:r>
            <a:endParaRPr lang="en-US" altLang="zh-CN" sz="1800" dirty="0"/>
          </a:p>
          <a:p>
            <a:pPr marL="0" indent="0">
              <a:buNone/>
            </a:pPr>
            <a:r>
              <a:rPr lang="en-US" altLang="zh-CN" sz="1800" dirty="0"/>
              <a:t>[4] </a:t>
            </a:r>
            <a:r>
              <a:rPr lang="en-US" altLang="zh-CN" sz="1800" dirty="0">
                <a:hlinkClick r:id="rId5"/>
              </a:rPr>
              <a:t>https://www.cs.umd.edu/~jkatz/gradcrypto2/s21</a:t>
            </a:r>
            <a:endParaRPr lang="en-US" altLang="zh-CN" sz="1800" dirty="0"/>
          </a:p>
          <a:p>
            <a:pPr marL="0" indent="0">
              <a:buNone/>
            </a:pPr>
            <a:r>
              <a:rPr lang="en-US" altLang="zh-CN" sz="1800" dirty="0"/>
              <a:t>[5] Evans, David, Vladimir Kolesnikov, and Mike </a:t>
            </a:r>
            <a:r>
              <a:rPr lang="en-US" altLang="zh-CN" sz="1800" dirty="0" err="1"/>
              <a:t>Rosulek</a:t>
            </a:r>
            <a:r>
              <a:rPr lang="en-US" altLang="zh-CN" sz="1800" dirty="0"/>
              <a:t>. "A pragmatic introduction to secure multi-party computation." Foundations and Trends® in Privacy and Security 2.2-3 (2018): 70-246.</a:t>
            </a:r>
          </a:p>
          <a:p>
            <a:pPr marL="0" indent="0">
              <a:buNone/>
            </a:pPr>
            <a:r>
              <a:rPr lang="en-US" altLang="zh-CN" sz="1800" dirty="0"/>
              <a:t>[6] Lindell, Yehuda. "How to simulate it–a tutorial on the simulation proof technique." Tutorials on the Foundations of Cryptography: Dedicated to Oded Goldreich (2017): 277-346.</a:t>
            </a:r>
          </a:p>
          <a:p>
            <a:pPr marL="0" indent="0">
              <a:buNone/>
            </a:pPr>
            <a:r>
              <a:rPr lang="en-US" altLang="zh-CN" sz="1800" dirty="0"/>
              <a:t>[7] Yao, Andrew Chi-</a:t>
            </a:r>
            <a:r>
              <a:rPr lang="en-US" altLang="zh-CN" sz="1800" dirty="0" err="1"/>
              <a:t>Chih</a:t>
            </a:r>
            <a:r>
              <a:rPr lang="en-US" altLang="zh-CN" sz="1800" dirty="0"/>
              <a:t>. "How to generate and exchange secrets." 27th annual symposium on foundations of computer science (</a:t>
            </a:r>
            <a:r>
              <a:rPr lang="en-US" altLang="zh-CN" sz="1800" dirty="0" err="1"/>
              <a:t>Sfcs</a:t>
            </a:r>
            <a:r>
              <a:rPr lang="en-US" altLang="zh-CN" sz="1800" dirty="0"/>
              <a:t> 1986). IEEE, 1986.</a:t>
            </a:r>
          </a:p>
          <a:p>
            <a:pPr marL="0" indent="0">
              <a:buNone/>
            </a:pPr>
            <a:r>
              <a:rPr lang="en-US" altLang="zh-CN" sz="1800" dirty="0"/>
              <a:t>[8] Micali, Silvio, Oded Goldreich, and Avi Wigderson. "How to play any mental game." Proceedings of the Nineteenth ACM </a:t>
            </a:r>
            <a:r>
              <a:rPr lang="en-US" altLang="zh-CN" sz="1800" dirty="0" err="1"/>
              <a:t>Symp</a:t>
            </a:r>
            <a:r>
              <a:rPr lang="en-US" altLang="zh-CN" sz="1800" dirty="0"/>
              <a:t>. on Theory of Computing, STOC. New York: ACM, 1987.</a:t>
            </a:r>
          </a:p>
          <a:p>
            <a:pPr marL="0" indent="0">
              <a:buNone/>
            </a:pPr>
            <a:endParaRPr lang="zh-CN" altLang="en-US" dirty="0"/>
          </a:p>
        </p:txBody>
      </p:sp>
    </p:spTree>
    <p:extLst>
      <p:ext uri="{BB962C8B-B14F-4D97-AF65-F5344CB8AC3E}">
        <p14:creationId xmlns:p14="http://schemas.microsoft.com/office/powerpoint/2010/main" val="36147719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C00000"/>
          </a:solid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28575">
          <a:solidFill>
            <a:srgbClr val="C0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5921</TotalTime>
  <Words>10793</Words>
  <Application>Microsoft Macintosh PowerPoint</Application>
  <PresentationFormat>宽屏</PresentationFormat>
  <Paragraphs>1249</Paragraphs>
  <Slides>100</Slides>
  <Notes>70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100</vt:i4>
      </vt:variant>
    </vt:vector>
  </HeadingPairs>
  <TitlesOfParts>
    <vt:vector size="106" baseType="lpstr">
      <vt:lpstr>-apple-system</vt:lpstr>
      <vt:lpstr>等线</vt:lpstr>
      <vt:lpstr>等线 Light</vt:lpstr>
      <vt:lpstr>Arial</vt:lpstr>
      <vt:lpstr>Cambria Math</vt:lpstr>
      <vt:lpstr>Office 主题​​</vt:lpstr>
      <vt:lpstr>MPC Blitz</vt:lpstr>
      <vt:lpstr>Table of content</vt:lpstr>
      <vt:lpstr>Intro</vt:lpstr>
      <vt:lpstr>Oblivious Transfer</vt:lpstr>
      <vt:lpstr>Before everything starts...</vt:lpstr>
      <vt:lpstr>Oblivious Transfer (OT)</vt:lpstr>
      <vt:lpstr>Oblivious Transfer (OT)</vt:lpstr>
      <vt:lpstr>Oblivious Transfer (OT)</vt:lpstr>
      <vt:lpstr>Oblivious Transfer (OT)</vt:lpstr>
      <vt:lpstr>Oblivious Transfer (OT)</vt:lpstr>
      <vt:lpstr>Oblivious Transfer (OT)</vt:lpstr>
      <vt:lpstr>Oblivious Transfer (OT)</vt:lpstr>
      <vt:lpstr>Oblivious Transfer (OT)</vt:lpstr>
      <vt:lpstr>Oblivious Transfer (OT)</vt:lpstr>
      <vt:lpstr>Oblivious Transfer (OT)</vt:lpstr>
      <vt:lpstr>Oblivious Transfer (OT)</vt:lpstr>
      <vt:lpstr>OT extensions</vt:lpstr>
      <vt:lpstr>Garbled Circuit</vt:lpstr>
      <vt:lpstr>Garbled Circuit (GC)</vt:lpstr>
      <vt:lpstr>Garbled Circuit (GC)</vt:lpstr>
      <vt:lpstr>Garbled Circuit (GC)</vt:lpstr>
      <vt:lpstr>Garbled Circuit (GC)</vt:lpstr>
      <vt:lpstr>Garbled Circuit (GC)</vt:lpstr>
      <vt:lpstr>Garbled Circuit (GC)</vt:lpstr>
      <vt:lpstr>Garbled Circuit (GC)</vt:lpstr>
      <vt:lpstr>Garbled Circuit (GC)</vt:lpstr>
      <vt:lpstr>Garbled Circuit (GC)</vt:lpstr>
      <vt:lpstr>Garbled Circuit (GC)</vt:lpstr>
      <vt:lpstr>Garbled Circuit (GC)</vt:lpstr>
      <vt:lpstr>Garbled Circuit (GC)</vt:lpstr>
      <vt:lpstr>Garbled Circuit (GC)</vt:lpstr>
      <vt:lpstr>Garbled Circuit (GC)</vt:lpstr>
      <vt:lpstr>PowerPoint 演示文稿</vt:lpstr>
      <vt:lpstr>Garbled Circuit (GC)</vt:lpstr>
      <vt:lpstr>Garbled Circuit (GC)</vt:lpstr>
      <vt:lpstr>Garbled Circuit (GC)</vt:lpstr>
      <vt:lpstr>Garbled Circuit (GC)</vt:lpstr>
      <vt:lpstr>Garbled Circuit (GC)</vt:lpstr>
      <vt:lpstr>Garbled Circuit (GC)</vt:lpstr>
      <vt:lpstr>Garbled Circuit (GC)</vt:lpstr>
      <vt:lpstr>Garbled Circuit (GC)</vt:lpstr>
      <vt:lpstr>Garbled Circuit (GC)</vt:lpstr>
      <vt:lpstr>Goldreich-Micali-Wigderson protocol</vt:lpstr>
      <vt:lpstr>GMW</vt:lpstr>
      <vt:lpstr>GMW</vt:lpstr>
      <vt:lpstr>GMW</vt:lpstr>
      <vt:lpstr>GMW</vt:lpstr>
      <vt:lpstr>GMW</vt:lpstr>
      <vt:lpstr>GMW</vt:lpstr>
      <vt:lpstr>GMW</vt:lpstr>
      <vt:lpstr>GMW</vt:lpstr>
      <vt:lpstr>GMW</vt:lpstr>
      <vt:lpstr>Ben-Or Goldwasser Wigderson protocol</vt:lpstr>
      <vt:lpstr>BGW</vt:lpstr>
      <vt:lpstr>BGW</vt:lpstr>
      <vt:lpstr>BGW</vt:lpstr>
      <vt:lpstr>BGW</vt:lpstr>
      <vt:lpstr>BGW</vt:lpstr>
      <vt:lpstr>BGW</vt:lpstr>
      <vt:lpstr>BGW</vt:lpstr>
      <vt:lpstr>BGW</vt:lpstr>
      <vt:lpstr>BGW</vt:lpstr>
      <vt:lpstr>BGW</vt:lpstr>
      <vt:lpstr>BGW</vt:lpstr>
      <vt:lpstr>BGW</vt:lpstr>
      <vt:lpstr>BGW</vt:lpstr>
      <vt:lpstr>BGW</vt:lpstr>
      <vt:lpstr>BGW</vt:lpstr>
      <vt:lpstr>BGW</vt:lpstr>
      <vt:lpstr>BGW</vt:lpstr>
      <vt:lpstr>BGW</vt:lpstr>
      <vt:lpstr>BGW</vt:lpstr>
      <vt:lpstr>BGW</vt:lpstr>
      <vt:lpstr>BGW</vt:lpstr>
      <vt:lpstr>BGW</vt:lpstr>
      <vt:lpstr>BGW</vt:lpstr>
      <vt:lpstr>BGW</vt:lpstr>
      <vt:lpstr>BGW</vt:lpstr>
      <vt:lpstr>BGW</vt:lpstr>
      <vt:lpstr>BGW</vt:lpstr>
      <vt:lpstr>BGW</vt:lpstr>
      <vt:lpstr>Beaver’s Multiplication Triple</vt:lpstr>
      <vt:lpstr>Multiplication Triple (MT)</vt:lpstr>
      <vt:lpstr>Multiplication Triple (MT)</vt:lpstr>
      <vt:lpstr>Multiplication Triple (MT)</vt:lpstr>
      <vt:lpstr>Multiplication Triple (MT)</vt:lpstr>
      <vt:lpstr>Multiplication Triple (MT)</vt:lpstr>
      <vt:lpstr>Multiplication Triple (MT)</vt:lpstr>
      <vt:lpstr>Multiplication Triple (MT)</vt:lpstr>
      <vt:lpstr>Multiplication Triple (MT)</vt:lpstr>
      <vt:lpstr>Multiplication Triple (MT)</vt:lpstr>
      <vt:lpstr>Multiplication Triple (MT)</vt:lpstr>
      <vt:lpstr>Multiplication Triple (MT)</vt:lpstr>
      <vt:lpstr>Multiplication Triple (MT)</vt:lpstr>
      <vt:lpstr>Multiplication Triple (MT)</vt:lpstr>
      <vt:lpstr>Multiplication Triple (MT)</vt:lpstr>
      <vt:lpstr>Comparison &amp; Conclusion</vt:lpstr>
      <vt:lpstr>Comparison: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MPC Blitz</dc:title>
  <dc:creator>THEWATERTELLS</dc:creator>
  <cp:lastModifiedBy>THEWATERTELLS -</cp:lastModifiedBy>
  <cp:revision>72</cp:revision>
  <dcterms:created xsi:type="dcterms:W3CDTF">2024-08-08T11:46:12Z</dcterms:created>
  <dcterms:modified xsi:type="dcterms:W3CDTF">2024-10-11T05:37:18Z</dcterms:modified>
</cp:coreProperties>
</file>