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06" r:id="rId3"/>
    <p:sldId id="300" r:id="rId4"/>
    <p:sldId id="295" r:id="rId5"/>
    <p:sldId id="296" r:id="rId6"/>
    <p:sldId id="297" r:id="rId7"/>
    <p:sldId id="298" r:id="rId8"/>
    <p:sldId id="299" r:id="rId9"/>
    <p:sldId id="308" r:id="rId10"/>
    <p:sldId id="304" r:id="rId11"/>
    <p:sldId id="301" r:id="rId12"/>
    <p:sldId id="302" r:id="rId13"/>
    <p:sldId id="307" r:id="rId14"/>
    <p:sldId id="303" r:id="rId15"/>
    <p:sldId id="309" r:id="rId16"/>
    <p:sldId id="310" r:id="rId17"/>
    <p:sldId id="264" r:id="rId18"/>
    <p:sldId id="266" r:id="rId19"/>
    <p:sldId id="292" r:id="rId20"/>
    <p:sldId id="290" r:id="rId21"/>
    <p:sldId id="284" r:id="rId22"/>
    <p:sldId id="286" r:id="rId23"/>
    <p:sldId id="293" r:id="rId24"/>
    <p:sldId id="287" r:id="rId25"/>
    <p:sldId id="288" r:id="rId26"/>
    <p:sldId id="289" r:id="rId27"/>
    <p:sldId id="291" r:id="rId28"/>
    <p:sldId id="269" r:id="rId29"/>
    <p:sldId id="268" r:id="rId30"/>
    <p:sldId id="270" r:id="rId31"/>
    <p:sldId id="271" r:id="rId32"/>
    <p:sldId id="275" r:id="rId33"/>
    <p:sldId id="273" r:id="rId34"/>
    <p:sldId id="272" r:id="rId35"/>
    <p:sldId id="274" r:id="rId36"/>
    <p:sldId id="311" r:id="rId37"/>
    <p:sldId id="305" r:id="rId38"/>
    <p:sldId id="257" r:id="rId39"/>
    <p:sldId id="27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37" autoAdjust="0"/>
    <p:restoredTop sz="57557" autoAdjust="0"/>
  </p:normalViewPr>
  <p:slideViewPr>
    <p:cSldViewPr>
      <p:cViewPr varScale="1">
        <p:scale>
          <a:sx n="66" d="100"/>
          <a:sy n="66" d="100"/>
        </p:scale>
        <p:origin x="-1232"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49CDF8-BE10-45B2-AE3B-C8A4C567BA01}" type="datetimeFigureOut">
              <a:rPr lang="en-US" smtClean="0"/>
              <a:t>2/11/18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C6341F-3EFE-43AA-A7B4-4D06E08F49C0}" type="slidenum">
              <a:rPr lang="en-US" smtClean="0"/>
              <a:t>‹#›</a:t>
            </a:fld>
            <a:endParaRPr lang="en-US"/>
          </a:p>
        </p:txBody>
      </p:sp>
    </p:spTree>
    <p:extLst>
      <p:ext uri="{BB962C8B-B14F-4D97-AF65-F5344CB8AC3E}">
        <p14:creationId xmlns:p14="http://schemas.microsoft.com/office/powerpoint/2010/main" val="3557090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cosmos-db/mongodb-introduction" TargetMode="External"/><Relationship Id="rId4" Type="http://schemas.openxmlformats.org/officeDocument/2006/relationships/hyperlink" Target="https://docs.microsoft.com/en-us/azure/cosmos-db/documentdb-introduction" TargetMode="External"/><Relationship Id="rId5" Type="http://schemas.openxmlformats.org/officeDocument/2006/relationships/hyperlink" Target="https://docs.microsoft.com/en-us/azure/cosmos-db/graph-introduction" TargetMode="External"/><Relationship Id="rId6" Type="http://schemas.openxmlformats.org/officeDocument/2006/relationships/hyperlink" Target="https://docs.microsoft.com/en-us/azure/cosmos-db/table-introduction"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cosmos-db/documentdb-introduction" TargetMode="External"/><Relationship Id="rId4" Type="http://schemas.openxmlformats.org/officeDocument/2006/relationships/hyperlink" Target="https://docs.microsoft.com/en-us/azure/cosmos-db/mongodb-introduction" TargetMode="External"/><Relationship Id="rId5" Type="http://schemas.openxmlformats.org/officeDocument/2006/relationships/hyperlink" Target="https://docs.microsoft.com/en-us/azure/cosmos-db/table-introduction" TargetMode="External"/><Relationship Id="rId6" Type="http://schemas.openxmlformats.org/officeDocument/2006/relationships/hyperlink" Target="https://docs.microsoft.com/en-us/azure/cosmos-db/graph-introduction"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aka.ms/acdbsla"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s://docs.microsoft.com/en-us/azure/cosmos-db/regional-failover"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s://docs.microsoft.com/en-us/azure/cosmos-db/documentdb-sql-query"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ongodb.com/manual/introduction/" TargetMode="External"/><Relationship Id="rId4" Type="http://schemas.openxmlformats.org/officeDocument/2006/relationships/hyperlink" Target="https://docs.mongodb.org/ecosystem/drivers/" TargetMode="External"/><Relationship Id="rId5" Type="http://schemas.openxmlformats.org/officeDocument/2006/relationships/hyperlink" Target="https://azure.microsoft.com/support/legal/sla/cosmos-db"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s://docs.microsoft.com/en-us/azure/storage/storage-introduction"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mathworld.wolfram.com/Graph.html" TargetMode="External"/><Relationship Id="rId4" Type="http://schemas.openxmlformats.org/officeDocument/2006/relationships/hyperlink" Target="http://mathworld.wolfram.com/GraphVertex.html" TargetMode="External"/><Relationship Id="rId5" Type="http://schemas.openxmlformats.org/officeDocument/2006/relationships/hyperlink" Target="http://mathworld.wolfram.com/GraphEdge.html" TargetMode="External"/><Relationship Id="rId6" Type="http://schemas.openxmlformats.org/officeDocument/2006/relationships/hyperlink" Target="http://tinkerpop.apache.org/docs/current/reference/%23intro" TargetMode="External"/><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tinkerpop.apache.org/" TargetMode="External"/><Relationship Id="rId4" Type="http://schemas.openxmlformats.org/officeDocument/2006/relationships/hyperlink" Target="http://tinkerpop.apache.org/docs/current/reference/%23graph-traversal-steps" TargetMode="External"/><Relationship Id="rId5" Type="http://schemas.openxmlformats.org/officeDocument/2006/relationships/hyperlink" Target="https://docs.microsoft.com/en-us/azure/cosmos-db/spark-connector-graph" TargetMode="External"/><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en.wikipedia.org/wiki/Fallacies_of_Distributed_Comput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1</a:t>
            </a:fld>
            <a:endParaRPr lang="en-US"/>
          </a:p>
        </p:txBody>
      </p:sp>
    </p:spTree>
    <p:extLst>
      <p:ext uri="{BB962C8B-B14F-4D97-AF65-F5344CB8AC3E}">
        <p14:creationId xmlns:p14="http://schemas.microsoft.com/office/powerpoint/2010/main" val="39344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Given </a:t>
            </a:r>
            <a:r>
              <a:rPr lang="en-US" sz="1200" kern="1200" dirty="0">
                <a:solidFill>
                  <a:schemeClr val="tx1"/>
                </a:solidFill>
                <a:effectLst/>
                <a:latin typeface="+mn-lt"/>
                <a:ea typeface="+mn-ea"/>
                <a:cs typeface="+mn-cs"/>
              </a:rPr>
              <a:t>that networks aren’t completely reliable, you must tolerate partitions in a distributed system, period. Fortunately, though, you get to choose what to do when a partition does occur. </a:t>
            </a:r>
          </a:p>
          <a:p>
            <a:pPr lvl="0"/>
            <a:endParaRPr lang="en-US" sz="1200" b="1"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Wait for a response from the partitioned node which could result in a timeout error</a:t>
            </a:r>
          </a:p>
          <a:p>
            <a:pPr lvl="0"/>
            <a:r>
              <a:rPr lang="en-US" sz="1200" kern="1200" dirty="0">
                <a:solidFill>
                  <a:schemeClr val="tx1"/>
                </a:solidFill>
                <a:effectLst/>
                <a:latin typeface="+mn-lt"/>
                <a:ea typeface="+mn-ea"/>
                <a:cs typeface="+mn-cs"/>
              </a:rPr>
              <a:t>OR</a:t>
            </a:r>
          </a:p>
          <a:p>
            <a:pPr lvl="0"/>
            <a:r>
              <a:rPr lang="en-US" sz="1200" kern="1200" dirty="0">
                <a:solidFill>
                  <a:schemeClr val="tx1"/>
                </a:solidFill>
                <a:effectLst/>
                <a:latin typeface="+mn-lt"/>
                <a:ea typeface="+mn-ea"/>
                <a:cs typeface="+mn-cs"/>
              </a:rPr>
              <a:t>The system can also choose to return an error, depending on the scenario you desire. </a:t>
            </a:r>
          </a:p>
          <a:p>
            <a:pPr lvl="0"/>
            <a:r>
              <a:rPr lang="en-US" sz="1200" kern="1200" dirty="0">
                <a:solidFill>
                  <a:schemeClr val="tx1"/>
                </a:solidFill>
                <a:effectLst/>
                <a:latin typeface="+mn-lt"/>
                <a:ea typeface="+mn-ea"/>
                <a:cs typeface="+mn-cs"/>
              </a:rPr>
              <a:t>Choose Consistency over Availability when your business requirements dictate atomic reads and writes.</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11</a:t>
            </a:fld>
            <a:endParaRPr lang="en-US"/>
          </a:p>
        </p:txBody>
      </p:sp>
    </p:spTree>
    <p:extLst>
      <p:ext uri="{BB962C8B-B14F-4D97-AF65-F5344CB8AC3E}">
        <p14:creationId xmlns:p14="http://schemas.microsoft.com/office/powerpoint/2010/main" val="93923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Return the most recent version of the data you have, which could be stale.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system state will also accept writes that can be processed later when the partition is resolved.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Choose Availability over Consistency when your business requirements allow for some flexibility around when the data in the system synchronizes.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Availability is also a compelling option when the system needs to continue to function in spite of external errors (shopping carts, etc.)</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12</a:t>
            </a:fld>
            <a:endParaRPr lang="en-US"/>
          </a:p>
        </p:txBody>
      </p:sp>
    </p:spTree>
    <p:extLst>
      <p:ext uri="{BB962C8B-B14F-4D97-AF65-F5344CB8AC3E}">
        <p14:creationId xmlns:p14="http://schemas.microsoft.com/office/powerpoint/2010/main" val="400090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available  - Guarantees</a:t>
            </a:r>
            <a:r>
              <a:rPr lang="en-US" baseline="0" dirty="0" smtClean="0"/>
              <a:t> availability aka a response will get a request even if error</a:t>
            </a:r>
          </a:p>
          <a:p>
            <a:r>
              <a:rPr lang="en-US" baseline="0" dirty="0" smtClean="0"/>
              <a:t>Soft State – changes over time and could even change when no incoming data because catching up</a:t>
            </a:r>
          </a:p>
          <a:p>
            <a:r>
              <a:rPr lang="en-US" baseline="0" dirty="0" smtClean="0"/>
              <a:t>Eventual consistency – when writes stop for a while, system becomes consistent with time</a:t>
            </a:r>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13</a:t>
            </a:fld>
            <a:endParaRPr lang="en-US"/>
          </a:p>
        </p:txBody>
      </p:sp>
    </p:spTree>
    <p:extLst>
      <p:ext uri="{BB962C8B-B14F-4D97-AF65-F5344CB8AC3E}">
        <p14:creationId xmlns:p14="http://schemas.microsoft.com/office/powerpoint/2010/main" val="426975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Volume:</a:t>
            </a:r>
            <a:r>
              <a:rPr lang="en-US" baseline="0" dirty="0" smtClean="0"/>
              <a:t> Facebook has over 250 billion images in 2015, </a:t>
            </a:r>
            <a:r>
              <a:rPr lang="en-US" baseline="0" dirty="0" err="1" smtClean="0"/>
              <a:t>ToDoList</a:t>
            </a:r>
            <a:r>
              <a:rPr lang="en-US" baseline="0" dirty="0" smtClean="0"/>
              <a:t> has 10 million installs</a:t>
            </a:r>
          </a:p>
          <a:p>
            <a:r>
              <a:rPr lang="en-US" dirty="0" smtClean="0"/>
              <a:t>Velocity:</a:t>
            </a:r>
            <a:r>
              <a:rPr lang="en-US" baseline="0" dirty="0" smtClean="0"/>
              <a:t> Facebook has over 900 million photos/day.</a:t>
            </a:r>
          </a:p>
          <a:p>
            <a:r>
              <a:rPr lang="en-US" baseline="0" dirty="0" smtClean="0"/>
              <a:t>Variety: Some large company CRMs have data in spreadsheets, docs, pdfs, audio, video, emails and so on</a:t>
            </a:r>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14</a:t>
            </a:fld>
            <a:endParaRPr lang="en-US"/>
          </a:p>
        </p:txBody>
      </p:sp>
    </p:spTree>
    <p:extLst>
      <p:ext uri="{BB962C8B-B14F-4D97-AF65-F5344CB8AC3E}">
        <p14:creationId xmlns:p14="http://schemas.microsoft.com/office/powerpoint/2010/main" val="118855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effectLst/>
                <a:latin typeface="+mn-lt"/>
                <a:ea typeface="+mn-ea"/>
                <a:cs typeface="+mn-cs"/>
              </a:rPr>
              <a:t>Document databases </a:t>
            </a:r>
            <a:r>
              <a:rPr lang="en-US" sz="1200" kern="1200" dirty="0" smtClean="0">
                <a:solidFill>
                  <a:schemeClr val="tx1"/>
                </a:solidFill>
                <a:effectLst/>
                <a:latin typeface="+mn-lt"/>
                <a:ea typeface="+mn-ea"/>
                <a:cs typeface="+mn-cs"/>
              </a:rPr>
              <a:t>pair each key with a complex data structure known as a document. Documents can contain many different key-value pairs, or key-array pairs, or even nested documents. MongoDB</a:t>
            </a:r>
          </a:p>
          <a:p>
            <a:r>
              <a:rPr lang="en-US" sz="1200" b="1" kern="1200" dirty="0" smtClean="0">
                <a:solidFill>
                  <a:schemeClr val="tx1"/>
                </a:solidFill>
                <a:effectLst/>
                <a:latin typeface="+mn-lt"/>
                <a:ea typeface="+mn-ea"/>
                <a:cs typeface="+mn-cs"/>
              </a:rPr>
              <a:t>Graph stores</a:t>
            </a:r>
            <a:r>
              <a:rPr lang="en-US" sz="1200" kern="1200" dirty="0" smtClean="0">
                <a:solidFill>
                  <a:schemeClr val="tx1"/>
                </a:solidFill>
                <a:effectLst/>
                <a:latin typeface="+mn-lt"/>
                <a:ea typeface="+mn-ea"/>
                <a:cs typeface="+mn-cs"/>
              </a:rPr>
              <a:t> are used to store information about networks of data, such as social connections. Graph stores include Neo4J and </a:t>
            </a:r>
            <a:r>
              <a:rPr lang="en-US" sz="1200" kern="1200" dirty="0" err="1" smtClean="0">
                <a:solidFill>
                  <a:schemeClr val="tx1"/>
                </a:solidFill>
                <a:effectLst/>
                <a:latin typeface="+mn-lt"/>
                <a:ea typeface="+mn-ea"/>
                <a:cs typeface="+mn-cs"/>
              </a:rPr>
              <a:t>Giraph</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Key-value stores</a:t>
            </a:r>
            <a:r>
              <a:rPr lang="en-US" sz="1200" kern="1200" dirty="0" smtClean="0">
                <a:solidFill>
                  <a:schemeClr val="tx1"/>
                </a:solidFill>
                <a:effectLst/>
                <a:latin typeface="+mn-lt"/>
                <a:ea typeface="+mn-ea"/>
                <a:cs typeface="+mn-cs"/>
              </a:rPr>
              <a:t> are the simplest NoSQL databases. Every single item in the database is stored as an attribute name (or 'key'), together with its value. Examples of key-value stores are </a:t>
            </a:r>
            <a:r>
              <a:rPr lang="en-US" sz="1200" kern="1200" dirty="0" err="1" smtClean="0">
                <a:solidFill>
                  <a:schemeClr val="tx1"/>
                </a:solidFill>
                <a:effectLst/>
                <a:latin typeface="+mn-lt"/>
                <a:ea typeface="+mn-ea"/>
                <a:cs typeface="+mn-cs"/>
              </a:rPr>
              <a:t>Riak</a:t>
            </a:r>
            <a:r>
              <a:rPr lang="en-US" sz="1200" kern="1200" dirty="0" smtClean="0">
                <a:solidFill>
                  <a:schemeClr val="tx1"/>
                </a:solidFill>
                <a:effectLst/>
                <a:latin typeface="+mn-lt"/>
                <a:ea typeface="+mn-ea"/>
                <a:cs typeface="+mn-cs"/>
              </a:rPr>
              <a:t> and Berkeley DB. Some key-value stores, such as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allow each value to have a type, such as 'integer', which adds functionality.</a:t>
            </a:r>
          </a:p>
          <a:p>
            <a:r>
              <a:rPr lang="en-US" sz="1200" b="1" kern="1200" dirty="0" smtClean="0">
                <a:solidFill>
                  <a:schemeClr val="tx1"/>
                </a:solidFill>
                <a:effectLst/>
                <a:latin typeface="+mn-lt"/>
                <a:ea typeface="+mn-ea"/>
                <a:cs typeface="+mn-cs"/>
              </a:rPr>
              <a:t>Wide-column stores</a:t>
            </a:r>
            <a:r>
              <a:rPr lang="en-US" sz="1200" kern="1200" dirty="0" smtClean="0">
                <a:solidFill>
                  <a:schemeClr val="tx1"/>
                </a:solidFill>
                <a:effectLst/>
                <a:latin typeface="+mn-lt"/>
                <a:ea typeface="+mn-ea"/>
                <a:cs typeface="+mn-cs"/>
              </a:rPr>
              <a:t> such as Cassandra and </a:t>
            </a:r>
            <a:r>
              <a:rPr lang="en-US" sz="1200" kern="1200" dirty="0" err="1" smtClean="0">
                <a:solidFill>
                  <a:schemeClr val="tx1"/>
                </a:solidFill>
                <a:effectLst/>
                <a:latin typeface="+mn-lt"/>
                <a:ea typeface="+mn-ea"/>
                <a:cs typeface="+mn-cs"/>
              </a:rPr>
              <a:t>HBase</a:t>
            </a:r>
            <a:r>
              <a:rPr lang="en-US" sz="1200" kern="1200" dirty="0" smtClean="0">
                <a:solidFill>
                  <a:schemeClr val="tx1"/>
                </a:solidFill>
                <a:effectLst/>
                <a:latin typeface="+mn-lt"/>
                <a:ea typeface="+mn-ea"/>
                <a:cs typeface="+mn-cs"/>
              </a:rPr>
              <a:t> are optimized for queries over large datasets, and store columns of data together, instead of rows.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you could have one database to rule them all?</a:t>
            </a:r>
            <a:endParaRPr lang="en-US" baseline="0" dirty="0" smtClean="0"/>
          </a:p>
          <a:p>
            <a:endParaRPr lang="en-US" baseline="0" dirty="0" smtClean="0"/>
          </a:p>
          <a:p>
            <a:r>
              <a:rPr lang="en-US" baseline="0" dirty="0" smtClean="0"/>
              <a:t>What if the biggest cloud provider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if this database system was cloud bas and went planet scale with a few mouse clicks?</a:t>
            </a:r>
            <a:endParaRPr lang="en-US" dirty="0" smtClean="0"/>
          </a:p>
          <a:p>
            <a:endParaRPr lang="en-US" dirty="0" smtClean="0"/>
          </a:p>
          <a:p>
            <a:r>
              <a:rPr lang="en-US" dirty="0" smtClean="0"/>
              <a:t>Enter C</a:t>
            </a:r>
          </a:p>
          <a:p>
            <a:r>
              <a:rPr lang="en-US" sz="1200" b="0" i="0" kern="1200" dirty="0" smtClean="0">
                <a:solidFill>
                  <a:schemeClr val="tx1"/>
                </a:solidFill>
                <a:effectLst/>
                <a:latin typeface="+mn-lt"/>
                <a:ea typeface="+mn-ea"/>
                <a:cs typeface="+mn-cs"/>
              </a:rPr>
              <a:t>What</a:t>
            </a:r>
            <a:r>
              <a:rPr lang="en-US" sz="1200" b="0" i="0" kern="1200" baseline="0" dirty="0" smtClean="0">
                <a:solidFill>
                  <a:schemeClr val="tx1"/>
                </a:solidFill>
                <a:effectLst/>
                <a:latin typeface="+mn-lt"/>
                <a:ea typeface="+mn-ea"/>
                <a:cs typeface="+mn-cs"/>
              </a:rPr>
              <a:t> would </a:t>
            </a:r>
            <a:r>
              <a:rPr lang="en-US" sz="1200" b="0" i="0" kern="1200" dirty="0" smtClean="0">
                <a:solidFill>
                  <a:schemeClr val="tx1"/>
                </a:solidFill>
                <a:effectLst/>
                <a:latin typeface="+mn-lt"/>
                <a:ea typeface="+mn-ea"/>
                <a:cs typeface="+mn-cs"/>
              </a:rPr>
              <a:t>supports multiple data models: key-value, documents, graphs.</a:t>
            </a:r>
          </a:p>
          <a:p>
            <a:endParaRPr lang="en-US" baseline="0" dirty="0" smtClean="0"/>
          </a:p>
          <a:p>
            <a:r>
              <a:rPr lang="en-US" sz="1200" b="0" i="0" kern="1200" dirty="0" smtClean="0">
                <a:solidFill>
                  <a:schemeClr val="tx1"/>
                </a:solidFill>
                <a:effectLst/>
                <a:latin typeface="+mn-lt"/>
                <a:ea typeface="+mn-ea"/>
                <a:cs typeface="+mn-cs"/>
              </a:rPr>
              <a:t>In true NoSQL fashion, write optimized to ingest high volumes of data at high velocities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Completely</a:t>
            </a:r>
            <a:r>
              <a:rPr lang="en-US" sz="1200" b="0" i="0" kern="1200" baseline="0" dirty="0" smtClean="0">
                <a:solidFill>
                  <a:schemeClr val="tx1"/>
                </a:solidFill>
                <a:effectLst/>
                <a:latin typeface="+mn-lt"/>
                <a:ea typeface="+mn-ea"/>
                <a:cs typeface="+mn-cs"/>
              </a:rPr>
              <a:t> managed</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schema-agnostic database engine to store variety of data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Supports many APIs for accessing data including </a:t>
            </a:r>
            <a:r>
              <a:rPr lang="en-US" sz="1200" b="0" i="0" u="none" strike="noStrike" kern="1200" dirty="0" smtClean="0">
                <a:solidFill>
                  <a:schemeClr val="tx1"/>
                </a:solidFill>
                <a:effectLst/>
                <a:latin typeface="+mn-lt"/>
                <a:ea typeface="+mn-ea"/>
                <a:cs typeface="+mn-cs"/>
                <a:hlinkClick r:id="rId3"/>
              </a:rPr>
              <a:t>MongoDB</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4"/>
              </a:rPr>
              <a:t>DocumentDB</a:t>
            </a:r>
            <a:r>
              <a:rPr lang="en-US" sz="1200" b="0" i="0" u="none" strike="noStrike" kern="1200" dirty="0" smtClean="0">
                <a:solidFill>
                  <a:schemeClr val="tx1"/>
                </a:solidFill>
                <a:effectLst/>
                <a:latin typeface="+mn-lt"/>
                <a:ea typeface="+mn-ea"/>
                <a:cs typeface="+mn-cs"/>
                <a:hlinkClick r:id="rId4"/>
              </a:rPr>
              <a:t> SQL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Gremlin</a:t>
            </a:r>
            <a:r>
              <a:rPr lang="en-US" sz="1200" b="0" i="0" kern="1200" dirty="0" smtClean="0">
                <a:solidFill>
                  <a:schemeClr val="tx1"/>
                </a:solidFill>
                <a:effectLst/>
                <a:latin typeface="+mn-lt"/>
                <a:ea typeface="+mn-ea"/>
                <a:cs typeface="+mn-cs"/>
              </a:rPr>
              <a:t> (preview), Cassandra (preview) and </a:t>
            </a:r>
            <a:r>
              <a:rPr lang="en-US" sz="1200" b="0" i="0" u="none" strike="noStrike" kern="1200" dirty="0" smtClean="0">
                <a:solidFill>
                  <a:schemeClr val="tx1"/>
                </a:solidFill>
                <a:effectLst/>
                <a:latin typeface="+mn-lt"/>
                <a:ea typeface="+mn-ea"/>
                <a:cs typeface="+mn-cs"/>
                <a:hlinkClick r:id="rId6"/>
              </a:rPr>
              <a:t>Azure Tables</a:t>
            </a:r>
            <a:r>
              <a:rPr lang="en-US" sz="1200" b="0" i="0" kern="1200" dirty="0" smtClean="0">
                <a:solidFill>
                  <a:schemeClr val="tx1"/>
                </a:solidFill>
                <a:effectLst/>
                <a:latin typeface="+mn-lt"/>
                <a:ea typeface="+mn-ea"/>
                <a:cs typeface="+mn-cs"/>
              </a:rPr>
              <a:t> (preview), in an extensible manner.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Coming soon: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HBase</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FBC6341F-3EFE-43AA-A7B4-4D06E08F49C0}" type="slidenum">
              <a:rPr lang="en-US" smtClean="0"/>
              <a:t>16</a:t>
            </a:fld>
            <a:endParaRPr lang="en-US"/>
          </a:p>
        </p:txBody>
      </p:sp>
    </p:spTree>
    <p:extLst>
      <p:ext uri="{BB962C8B-B14F-4D97-AF65-F5344CB8AC3E}">
        <p14:creationId xmlns:p14="http://schemas.microsoft.com/office/powerpoint/2010/main" val="2955592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History</a:t>
            </a:r>
            <a:r>
              <a:rPr lang="en-US" baseline="0" dirty="0" smtClean="0"/>
              <a:t> of </a:t>
            </a:r>
            <a:r>
              <a:rPr lang="en-US" baseline="0" dirty="0" err="1" smtClean="0"/>
              <a:t>CosmosDB</a:t>
            </a:r>
            <a:r>
              <a:rPr lang="en-US" baseline="0" dirty="0" smtClean="0"/>
              <a:t> – Project Florence 2010, </a:t>
            </a:r>
            <a:r>
              <a:rPr lang="en-US" baseline="0" dirty="0" err="1" smtClean="0"/>
              <a:t>DocumentDB</a:t>
            </a:r>
            <a:r>
              <a:rPr lang="en-US" baseline="0" dirty="0" smtClean="0"/>
              <a:t> 2015, </a:t>
            </a:r>
            <a:r>
              <a:rPr lang="en-US" baseline="0" dirty="0" err="1" smtClean="0"/>
              <a:t>CosmosDB</a:t>
            </a:r>
            <a:r>
              <a:rPr lang="en-US" baseline="0" dirty="0" smtClean="0"/>
              <a:t> 2017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First class service on azure, which means new datacenter will always have </a:t>
            </a:r>
            <a:r>
              <a:rPr lang="en-US" sz="1200" b="0" i="0" kern="1200" baseline="0" dirty="0" err="1" smtClean="0">
                <a:solidFill>
                  <a:schemeClr val="tx1"/>
                </a:solidFill>
                <a:effectLst/>
                <a:latin typeface="+mn-lt"/>
                <a:ea typeface="+mn-ea"/>
                <a:cs typeface="+mn-cs"/>
              </a:rPr>
              <a:t>cosmosdb</a:t>
            </a:r>
            <a:endParaRPr lang="en-US" dirty="0" smtClean="0"/>
          </a:p>
        </p:txBody>
      </p:sp>
      <p:sp>
        <p:nvSpPr>
          <p:cNvPr id="4" name="Slide Number Placeholder 3"/>
          <p:cNvSpPr>
            <a:spLocks noGrp="1"/>
          </p:cNvSpPr>
          <p:nvPr>
            <p:ph type="sldNum" sz="quarter" idx="10"/>
          </p:nvPr>
        </p:nvSpPr>
        <p:spPr/>
        <p:txBody>
          <a:bodyPr/>
          <a:lstStyle/>
          <a:p>
            <a:fld id="{FBC6341F-3EFE-43AA-A7B4-4D06E08F49C0}" type="slidenum">
              <a:rPr lang="en-US" smtClean="0"/>
              <a:t>17</a:t>
            </a:fld>
            <a:endParaRPr lang="en-US"/>
          </a:p>
        </p:txBody>
      </p:sp>
    </p:spTree>
    <p:extLst>
      <p:ext uri="{BB962C8B-B14F-4D97-AF65-F5344CB8AC3E}">
        <p14:creationId xmlns:p14="http://schemas.microsoft.com/office/powerpoint/2010/main" val="3016707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 models including documents, key-value, graph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Cosmos DB’s database engine currently supports </a:t>
            </a:r>
            <a:r>
              <a:rPr lang="en-US" sz="1200" b="0" i="0" u="none" strike="noStrike" kern="1200" dirty="0" err="1" smtClean="0">
                <a:solidFill>
                  <a:schemeClr val="tx1"/>
                </a:solidFill>
                <a:effectLst/>
                <a:latin typeface="+mn-lt"/>
                <a:ea typeface="+mn-ea"/>
                <a:cs typeface="+mn-cs"/>
                <a:hlinkClick r:id="rId3"/>
              </a:rPr>
              <a:t>DocumentDB</a:t>
            </a:r>
            <a:r>
              <a:rPr lang="en-US" sz="1200" b="0" i="0" u="none" strike="noStrike" kern="1200" dirty="0" smtClean="0">
                <a:solidFill>
                  <a:schemeClr val="tx1"/>
                </a:solidFill>
                <a:effectLst/>
                <a:latin typeface="+mn-lt"/>
                <a:ea typeface="+mn-ea"/>
                <a:cs typeface="+mn-cs"/>
                <a:hlinkClick r:id="rId3"/>
              </a:rPr>
              <a:t> SQL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MongoDB</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Azure Tables</a:t>
            </a:r>
            <a:r>
              <a:rPr lang="en-US" sz="1200" b="0" i="0" kern="1200" dirty="0" smtClean="0">
                <a:solidFill>
                  <a:schemeClr val="tx1"/>
                </a:solidFill>
                <a:effectLst/>
                <a:latin typeface="+mn-lt"/>
                <a:ea typeface="+mn-ea"/>
                <a:cs typeface="+mn-cs"/>
              </a:rPr>
              <a:t> (preview), Cassandra (preview) and </a:t>
            </a:r>
            <a:r>
              <a:rPr lang="en-US" sz="1200" b="0" i="0" u="none" strike="noStrike" kern="1200" dirty="0" smtClean="0">
                <a:solidFill>
                  <a:schemeClr val="tx1"/>
                </a:solidFill>
                <a:effectLst/>
                <a:latin typeface="+mn-lt"/>
                <a:ea typeface="+mn-ea"/>
                <a:cs typeface="+mn-cs"/>
                <a:hlinkClick r:id="rId6"/>
              </a:rPr>
              <a:t>Gremlin</a:t>
            </a:r>
            <a:r>
              <a:rPr lang="en-US" sz="1200" b="0" i="0" kern="1200" dirty="0" smtClean="0">
                <a:solidFill>
                  <a:schemeClr val="tx1"/>
                </a:solidFill>
                <a:effectLst/>
                <a:latin typeface="+mn-lt"/>
                <a:ea typeface="+mn-ea"/>
                <a:cs typeface="+mn-cs"/>
              </a:rPr>
              <a:t>.</a:t>
            </a:r>
          </a:p>
          <a:p>
            <a:endParaRPr lang="en-US" dirty="0" smtClean="0"/>
          </a:p>
          <a:p>
            <a:r>
              <a:rPr lang="en-US" dirty="0" smtClean="0"/>
              <a:t>ARS</a:t>
            </a:r>
          </a:p>
          <a:p>
            <a:r>
              <a:rPr lang="en-US" sz="1200" b="0" i="0" kern="1200" dirty="0" smtClean="0">
                <a:solidFill>
                  <a:schemeClr val="tx1"/>
                </a:solidFill>
                <a:effectLst/>
                <a:latin typeface="+mn-lt"/>
                <a:ea typeface="+mn-ea"/>
                <a:cs typeface="+mn-cs"/>
              </a:rPr>
              <a:t>DB engine translates and projects different data models onto the ARS-based model.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white"/>
                </a:solidFill>
                <a:effectLst/>
                <a:uLnTx/>
                <a:uFillTx/>
                <a:latin typeface="+mn-lt"/>
                <a:ea typeface="+mn-ea"/>
                <a:cs typeface="+mn-cs"/>
              </a:rPr>
              <a:t>Atom-Record-Sequence</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white"/>
                </a:solidFill>
                <a:effectLst/>
                <a:uLnTx/>
                <a:uFillTx/>
                <a:latin typeface="+mn-lt"/>
                <a:ea typeface="+mn-ea"/>
                <a:cs typeface="+mn-cs"/>
              </a:rPr>
              <a:t>Atom: primitive types string, bool, and number</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white"/>
                </a:solidFill>
                <a:effectLst/>
                <a:uLnTx/>
                <a:uFillTx/>
                <a:latin typeface="+mn-lt"/>
                <a:ea typeface="+mn-ea"/>
                <a:cs typeface="+mn-cs"/>
              </a:rPr>
              <a:t>Record: </a:t>
            </a:r>
            <a:r>
              <a:rPr kumimoji="0" lang="en-US" sz="2400" b="0" i="0" u="none" strike="noStrike" kern="1200" cap="none" spc="0" normalizeH="0" baseline="0" noProof="0" dirty="0" err="1" smtClean="0">
                <a:ln>
                  <a:noFill/>
                </a:ln>
                <a:solidFill>
                  <a:prstClr val="white"/>
                </a:solidFill>
                <a:effectLst/>
                <a:uLnTx/>
                <a:uFillTx/>
                <a:latin typeface="+mn-lt"/>
                <a:ea typeface="+mn-ea"/>
                <a:cs typeface="+mn-cs"/>
              </a:rPr>
              <a:t>Structs</a:t>
            </a:r>
            <a:r>
              <a:rPr kumimoji="0" lang="en-US" sz="2400" b="0" i="0" u="none" strike="noStrike" kern="1200" cap="none" spc="0" normalizeH="0" baseline="0" noProof="0" dirty="0" smtClean="0">
                <a:ln>
                  <a:noFill/>
                </a:ln>
                <a:solidFill>
                  <a:prstClr val="white"/>
                </a:solidFill>
                <a:effectLst/>
                <a:uLnTx/>
                <a:uFillTx/>
                <a:latin typeface="+mn-lt"/>
                <a:ea typeface="+mn-ea"/>
                <a:cs typeface="+mn-cs"/>
              </a:rPr>
              <a:t> composed of atoms and other records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white"/>
                </a:solidFill>
                <a:effectLst/>
                <a:uLnTx/>
                <a:uFillTx/>
                <a:latin typeface="+mn-lt"/>
                <a:ea typeface="+mn-ea"/>
                <a:cs typeface="+mn-cs"/>
              </a:rPr>
              <a:t>Sequences: Atoms, Records and other Sequences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Core data model natively accessible from dynamically typed programming languages and exposed as-is as JSON.</a:t>
            </a:r>
          </a:p>
          <a:p>
            <a:r>
              <a:rPr lang="en-US" sz="1200" b="0" i="0" kern="1200" dirty="0" smtClean="0">
                <a:solidFill>
                  <a:schemeClr val="tx1"/>
                </a:solidFill>
                <a:effectLst/>
                <a:latin typeface="+mn-lt"/>
                <a:ea typeface="+mn-ea"/>
                <a:cs typeface="+mn-cs"/>
              </a:rPr>
              <a:t>The service also supports popular database APIs for data access and querying. </a:t>
            </a:r>
          </a:p>
          <a:p>
            <a:r>
              <a:rPr lang="en-US" sz="1200" b="0" i="0" kern="1200" dirty="0" smtClean="0">
                <a:solidFill>
                  <a:schemeClr val="tx1"/>
                </a:solidFill>
                <a:effectLst/>
                <a:latin typeface="+mn-lt"/>
                <a:ea typeface="+mn-ea"/>
                <a:cs typeface="+mn-cs"/>
              </a:rPr>
              <a:t>Ideal</a:t>
            </a:r>
            <a:r>
              <a:rPr lang="en-US" sz="1200" b="0" i="0" kern="1200" baseline="0" dirty="0" smtClean="0">
                <a:solidFill>
                  <a:schemeClr val="tx1"/>
                </a:solidFill>
                <a:effectLst/>
                <a:latin typeface="+mn-lt"/>
                <a:ea typeface="+mn-ea"/>
                <a:cs typeface="+mn-cs"/>
              </a:rPr>
              <a:t> for Polyglot persistence</a:t>
            </a:r>
          </a:p>
        </p:txBody>
      </p:sp>
      <p:sp>
        <p:nvSpPr>
          <p:cNvPr id="4" name="Slide Number Placeholder 3"/>
          <p:cNvSpPr>
            <a:spLocks noGrp="1"/>
          </p:cNvSpPr>
          <p:nvPr>
            <p:ph type="sldNum" sz="quarter" idx="10"/>
          </p:nvPr>
        </p:nvSpPr>
        <p:spPr/>
        <p:txBody>
          <a:bodyPr/>
          <a:lstStyle/>
          <a:p>
            <a:fld id="{FBC6341F-3EFE-43AA-A7B4-4D06E08F49C0}" type="slidenum">
              <a:rPr lang="en-US" smtClean="0"/>
              <a:t>18</a:t>
            </a:fld>
            <a:endParaRPr lang="en-US"/>
          </a:p>
        </p:txBody>
      </p:sp>
    </p:spTree>
    <p:extLst>
      <p:ext uri="{BB962C8B-B14F-4D97-AF65-F5344CB8AC3E}">
        <p14:creationId xmlns:p14="http://schemas.microsoft.com/office/powerpoint/2010/main" val="1334960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It offers throughput, latency, availability, and consistency guarantees with comprehensive </a:t>
            </a:r>
            <a:r>
              <a:rPr lang="en-US" sz="1200" b="0" i="0" u="none" strike="noStrike" kern="1200" dirty="0" smtClean="0">
                <a:solidFill>
                  <a:schemeClr val="tx1"/>
                </a:solidFill>
                <a:effectLst/>
                <a:latin typeface="+mn-lt"/>
                <a:ea typeface="+mn-ea"/>
                <a:cs typeface="+mn-cs"/>
                <a:hlinkClick r:id="rId3"/>
              </a:rPr>
              <a:t>service level agreements</a:t>
            </a:r>
            <a:r>
              <a:rPr lang="en-US" sz="1200" b="0" i="0" kern="1200" dirty="0" smtClean="0">
                <a:solidFill>
                  <a:schemeClr val="tx1"/>
                </a:solidFill>
                <a:effectLst/>
                <a:latin typeface="+mn-lt"/>
                <a:ea typeface="+mn-ea"/>
                <a:cs typeface="+mn-cs"/>
              </a:rPr>
              <a:t> (SLAs)</a:t>
            </a:r>
          </a:p>
          <a:p>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19</a:t>
            </a:fld>
            <a:endParaRPr lang="en-US"/>
          </a:p>
        </p:txBody>
      </p:sp>
    </p:spTree>
    <p:extLst>
      <p:ext uri="{BB962C8B-B14F-4D97-AF65-F5344CB8AC3E}">
        <p14:creationId xmlns:p14="http://schemas.microsoft.com/office/powerpoint/2010/main" val="1524799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Guaranteed low latency with P99</a:t>
            </a:r>
          </a:p>
          <a:p>
            <a:r>
              <a:rPr lang="en-US" dirty="0" smtClean="0"/>
              <a:t>Within one hour of adding a new</a:t>
            </a:r>
            <a:r>
              <a:rPr lang="en-US" baseline="0" dirty="0" smtClean="0"/>
              <a:t> region will start performing at P99</a:t>
            </a:r>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20</a:t>
            </a:fld>
            <a:endParaRPr lang="en-US"/>
          </a:p>
        </p:txBody>
      </p:sp>
    </p:spTree>
    <p:extLst>
      <p:ext uri="{BB962C8B-B14F-4D97-AF65-F5344CB8AC3E}">
        <p14:creationId xmlns:p14="http://schemas.microsoft.com/office/powerpoint/2010/main" val="2819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3</a:t>
            </a:fld>
            <a:endParaRPr lang="en-US"/>
          </a:p>
        </p:txBody>
      </p:sp>
    </p:spTree>
    <p:extLst>
      <p:ext uri="{BB962C8B-B14F-4D97-AF65-F5344CB8AC3E}">
        <p14:creationId xmlns:p14="http://schemas.microsoft.com/office/powerpoint/2010/main" val="3646494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Throughput</a:t>
            </a:r>
            <a:r>
              <a:rPr lang="en-US" baseline="0" dirty="0" smtClean="0"/>
              <a:t> = amount of items passing through a system (in and out)</a:t>
            </a:r>
          </a:p>
          <a:p>
            <a:r>
              <a:rPr lang="en-US" baseline="0" dirty="0" smtClean="0"/>
              <a:t>RU is the bitcoin of </a:t>
            </a:r>
            <a:r>
              <a:rPr lang="en-US" baseline="0" dirty="0" err="1" smtClean="0"/>
              <a:t>CosmosDB</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Horizontal scaling</a:t>
            </a:r>
          </a:p>
          <a:p>
            <a:r>
              <a:rPr lang="en-US" dirty="0" smtClean="0"/>
              <a:t>Data is stored across many nodes within a region and across multiple regions</a:t>
            </a:r>
          </a:p>
          <a:p>
            <a:r>
              <a:rPr lang="en-US" dirty="0" smtClean="0"/>
              <a:t>Defines</a:t>
            </a:r>
            <a:r>
              <a:rPr lang="en-US" baseline="0" dirty="0" smtClean="0"/>
              <a:t> how writes are stored</a:t>
            </a:r>
            <a:endParaRPr lang="en-US" dirty="0" smtClean="0"/>
          </a:p>
          <a:p>
            <a:r>
              <a:rPr lang="en-US" dirty="0" smtClean="0"/>
              <a:t>Session is</a:t>
            </a:r>
            <a:r>
              <a:rPr lang="en-US" baseline="0" dirty="0" smtClean="0"/>
              <a:t> most commonly used</a:t>
            </a:r>
          </a:p>
          <a:p>
            <a:r>
              <a:rPr lang="en-US" baseline="0" dirty="0" smtClean="0"/>
              <a:t>Consistency directly impacts RU for writes</a:t>
            </a:r>
          </a:p>
          <a:p>
            <a:endParaRPr lang="en-US" dirty="0" smtClean="0"/>
          </a:p>
          <a:p>
            <a:r>
              <a:rPr lang="en-US" dirty="0" smtClean="0"/>
              <a:t>Strong – closes to traditional relational DB (ok</a:t>
            </a:r>
            <a:r>
              <a:rPr lang="en-US" baseline="0" dirty="0" smtClean="0"/>
              <a:t> to do some this </a:t>
            </a:r>
            <a:r>
              <a:rPr lang="en-US" baseline="0" dirty="0" err="1" smtClean="0"/>
              <a:t>wau</a:t>
            </a:r>
            <a:r>
              <a:rPr lang="en-US" baseline="0" dirty="0" smtClean="0"/>
              <a:t>)</a:t>
            </a:r>
          </a:p>
          <a:p>
            <a:r>
              <a:rPr lang="en-US" dirty="0" smtClean="0"/>
              <a:t>Bounded</a:t>
            </a:r>
            <a:r>
              <a:rPr lang="en-US" baseline="0" dirty="0" smtClean="0"/>
              <a:t> staleness – can specify </a:t>
            </a:r>
            <a:r>
              <a:rPr lang="en-US" baseline="0" dirty="0" err="1" smtClean="0"/>
              <a:t>treshold</a:t>
            </a:r>
            <a:r>
              <a:rPr lang="en-US" baseline="0" dirty="0" smtClean="0"/>
              <a:t> for read inconsistency</a:t>
            </a:r>
          </a:p>
          <a:p>
            <a:r>
              <a:rPr lang="en-US" baseline="0" dirty="0" smtClean="0"/>
              <a:t>Session – write-read are traditional within that connection session</a:t>
            </a:r>
          </a:p>
          <a:p>
            <a:r>
              <a:rPr lang="en-US" baseline="0" dirty="0" smtClean="0"/>
              <a:t>Consistent prefix – reads lag but in same sequence as writes </a:t>
            </a:r>
          </a:p>
          <a:p>
            <a:r>
              <a:rPr lang="en-US" baseline="0" dirty="0" smtClean="0"/>
              <a:t>Eventual – consistent at some point but not right away usually</a:t>
            </a:r>
          </a:p>
          <a:p>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22</a:t>
            </a:fld>
            <a:endParaRPr lang="en-US"/>
          </a:p>
        </p:txBody>
      </p:sp>
    </p:spTree>
    <p:extLst>
      <p:ext uri="{BB962C8B-B14F-4D97-AF65-F5344CB8AC3E}">
        <p14:creationId xmlns:p14="http://schemas.microsoft.com/office/powerpoint/2010/main" val="2717993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99.99% Availability within a single region</a:t>
            </a:r>
          </a:p>
          <a:p>
            <a:r>
              <a:rPr lang="en-US" dirty="0" smtClean="0"/>
              <a:t>One-click deploy to multiple regions</a:t>
            </a:r>
          </a:p>
          <a:p>
            <a:r>
              <a:rPr lang="en-US" dirty="0" smtClean="0"/>
              <a:t>Turn regions on and off to simulate failure</a:t>
            </a:r>
          </a:p>
          <a:p>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23</a:t>
            </a:fld>
            <a:endParaRPr lang="en-US"/>
          </a:p>
        </p:txBody>
      </p:sp>
    </p:spTree>
    <p:extLst>
      <p:ext uri="{BB962C8B-B14F-4D97-AF65-F5344CB8AC3E}">
        <p14:creationId xmlns:p14="http://schemas.microsoft.com/office/powerpoint/2010/main" val="2538202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 data in collections</a:t>
            </a:r>
          </a:p>
          <a:p>
            <a:r>
              <a:rPr lang="en-US" dirty="0" smtClean="0"/>
              <a:t>Number of partitions is based on storage</a:t>
            </a:r>
            <a:r>
              <a:rPr lang="en-US" baseline="0" dirty="0" smtClean="0"/>
              <a:t> size</a:t>
            </a:r>
          </a:p>
          <a:p>
            <a:r>
              <a:rPr lang="en-US" baseline="0" dirty="0" smtClean="0"/>
              <a:t>Partitions managed by </a:t>
            </a:r>
            <a:r>
              <a:rPr lang="en-US" baseline="0" dirty="0" err="1" smtClean="0"/>
              <a:t>CosmosDB</a:t>
            </a:r>
            <a:r>
              <a:rPr lang="en-US" baseline="0" dirty="0" smtClean="0"/>
              <a:t> – transparent to app, handles distributing data and rerouting queries</a:t>
            </a:r>
          </a:p>
          <a:p>
            <a:r>
              <a:rPr lang="en-US" baseline="0" dirty="0" smtClean="0"/>
              <a:t>Partition Key + Row Key</a:t>
            </a:r>
          </a:p>
          <a:p>
            <a:r>
              <a:rPr lang="en-US" sz="1200" b="0" i="0" kern="1200" dirty="0" smtClean="0">
                <a:solidFill>
                  <a:schemeClr val="tx1"/>
                </a:solidFill>
                <a:effectLst/>
                <a:latin typeface="+mn-lt"/>
                <a:ea typeface="+mn-ea"/>
                <a:cs typeface="+mn-cs"/>
              </a:rPr>
              <a:t>pick a good partition key when you create your container. There are two key considerations for choosing a partition key:</a:t>
            </a:r>
          </a:p>
          <a:p>
            <a:r>
              <a:rPr lang="en-US" sz="1200" b="1" i="0" kern="1200" dirty="0" smtClean="0">
                <a:solidFill>
                  <a:schemeClr val="tx1"/>
                </a:solidFill>
                <a:effectLst/>
                <a:latin typeface="+mn-lt"/>
                <a:ea typeface="+mn-ea"/>
                <a:cs typeface="+mn-cs"/>
              </a:rPr>
              <a:t>Boundary for query and transactions, No storage and performance bottlenecks</a:t>
            </a: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you’re implementing a user profile backend, then the user ID is a good choice for partition key.</a:t>
            </a:r>
          </a:p>
          <a:p>
            <a:r>
              <a:rPr lang="en-US" sz="1200" b="0" i="0" kern="1200" dirty="0" smtClean="0">
                <a:solidFill>
                  <a:schemeClr val="tx1"/>
                </a:solidFill>
                <a:effectLst/>
                <a:latin typeface="+mn-lt"/>
                <a:ea typeface="+mn-ea"/>
                <a:cs typeface="+mn-cs"/>
              </a:rPr>
              <a:t>If you’re storing </a:t>
            </a:r>
            <a:r>
              <a:rPr lang="en-US" sz="1200" b="0" i="0" kern="1200" dirty="0" err="1" smtClean="0">
                <a:solidFill>
                  <a:schemeClr val="tx1"/>
                </a:solidFill>
                <a:effectLst/>
                <a:latin typeface="+mn-lt"/>
                <a:ea typeface="+mn-ea"/>
                <a:cs typeface="+mn-cs"/>
              </a:rPr>
              <a:t>IoT</a:t>
            </a:r>
            <a:r>
              <a:rPr lang="en-US" sz="1200" b="0" i="0" kern="1200" dirty="0" smtClean="0">
                <a:solidFill>
                  <a:schemeClr val="tx1"/>
                </a:solidFill>
                <a:effectLst/>
                <a:latin typeface="+mn-lt"/>
                <a:ea typeface="+mn-ea"/>
                <a:cs typeface="+mn-cs"/>
              </a:rPr>
              <a:t> data for example, device state, a device ID is a good choice for partition key.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24</a:t>
            </a:fld>
            <a:endParaRPr lang="en-US"/>
          </a:p>
        </p:txBody>
      </p:sp>
    </p:spTree>
    <p:extLst>
      <p:ext uri="{BB962C8B-B14F-4D97-AF65-F5344CB8AC3E}">
        <p14:creationId xmlns:p14="http://schemas.microsoft.com/office/powerpoint/2010/main" val="2013919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2 dimensions:</a:t>
            </a:r>
          </a:p>
          <a:p>
            <a:r>
              <a:rPr lang="en-US" sz="1200" b="0" i="0" kern="1200" dirty="0" smtClean="0">
                <a:solidFill>
                  <a:schemeClr val="tx1"/>
                </a:solidFill>
                <a:effectLst/>
                <a:latin typeface="+mn-lt"/>
                <a:ea typeface="+mn-ea"/>
                <a:cs typeface="+mn-cs"/>
              </a:rPr>
              <a:t>Within a given region, all resources are horizontally partitioned using resource partitions (local distribution).</a:t>
            </a:r>
          </a:p>
          <a:p>
            <a:r>
              <a:rPr lang="en-US" sz="1200" b="0" i="0" kern="1200" dirty="0" smtClean="0">
                <a:solidFill>
                  <a:schemeClr val="tx1"/>
                </a:solidFill>
                <a:effectLst/>
                <a:latin typeface="+mn-lt"/>
                <a:ea typeface="+mn-ea"/>
                <a:cs typeface="+mn-cs"/>
              </a:rPr>
              <a:t>Each resource partition is also replicated across geographical regions (global distribution).</a:t>
            </a:r>
          </a:p>
          <a:p>
            <a:r>
              <a:rPr lang="en-US" dirty="0" smtClean="0"/>
              <a:t>When</a:t>
            </a:r>
            <a:r>
              <a:rPr lang="en-US" baseline="0" dirty="0" smtClean="0"/>
              <a:t> scaling, </a:t>
            </a:r>
            <a:r>
              <a:rPr lang="en-US" baseline="0" dirty="0" err="1" smtClean="0"/>
              <a:t>CosmosDB</a:t>
            </a:r>
            <a:r>
              <a:rPr lang="en-US" baseline="0" dirty="0" smtClean="0"/>
              <a:t> automagically manages across regions keeping single system image</a:t>
            </a:r>
          </a:p>
          <a:p>
            <a:r>
              <a:rPr lang="en-US" dirty="0" smtClean="0"/>
              <a:t>Turnkey</a:t>
            </a:r>
            <a:r>
              <a:rPr lang="en-US" baseline="0" dirty="0" smtClean="0"/>
              <a:t> with few clicks can add regions </a:t>
            </a:r>
          </a:p>
          <a:p>
            <a:r>
              <a:rPr lang="en-US" baseline="0" dirty="0" smtClean="0"/>
              <a:t>New regions start operating with 99 percentile under 1 hour</a:t>
            </a:r>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25</a:t>
            </a:fld>
            <a:endParaRPr lang="en-US"/>
          </a:p>
        </p:txBody>
      </p:sp>
    </p:spTree>
    <p:extLst>
      <p:ext uri="{BB962C8B-B14F-4D97-AF65-F5344CB8AC3E}">
        <p14:creationId xmlns:p14="http://schemas.microsoft.com/office/powerpoint/2010/main" val="844171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Dynamically associate "priorities" to the regions to direct the requests to specific regions in the event of regional failures. </a:t>
            </a:r>
          </a:p>
          <a:p>
            <a:r>
              <a:rPr lang="en-US" sz="1200" b="0" i="0" kern="1200" dirty="0" smtClean="0">
                <a:solidFill>
                  <a:schemeClr val="tx1"/>
                </a:solidFill>
                <a:effectLst/>
                <a:latin typeface="+mn-lt"/>
                <a:ea typeface="+mn-ea"/>
                <a:cs typeface="+mn-cs"/>
              </a:rPr>
              <a:t>In an unlikely event of a regional disaster, Cosmos DB automatically failovers in the order of priority.</a:t>
            </a:r>
          </a:p>
          <a:p>
            <a:r>
              <a:rPr lang="en-US" sz="1200" b="0" i="0" kern="1200" dirty="0" smtClean="0">
                <a:solidFill>
                  <a:schemeClr val="tx1"/>
                </a:solidFill>
                <a:effectLst/>
                <a:latin typeface="+mn-lt"/>
                <a:ea typeface="+mn-ea"/>
                <a:cs typeface="+mn-cs"/>
              </a:rPr>
              <a:t>To test the end-to-end availability of the application, you can </a:t>
            </a:r>
            <a:r>
              <a:rPr lang="en-US" sz="1200" b="0" i="0" u="none" strike="noStrike" kern="1200" dirty="0" smtClean="0">
                <a:solidFill>
                  <a:schemeClr val="tx1"/>
                </a:solidFill>
                <a:effectLst/>
                <a:latin typeface="+mn-lt"/>
                <a:ea typeface="+mn-ea"/>
                <a:cs typeface="+mn-cs"/>
                <a:hlinkClick r:id="rId3"/>
              </a:rPr>
              <a:t>manually trigger failover</a:t>
            </a:r>
            <a:r>
              <a:rPr lang="en-US" sz="1200" b="0" i="0" kern="1200" dirty="0" smtClean="0">
                <a:solidFill>
                  <a:schemeClr val="tx1"/>
                </a:solidFill>
                <a:effectLst/>
                <a:latin typeface="+mn-lt"/>
                <a:ea typeface="+mn-ea"/>
                <a:cs typeface="+mn-cs"/>
              </a:rPr>
              <a:t> (rate limited to two operations within an hour). </a:t>
            </a:r>
          </a:p>
          <a:p>
            <a:r>
              <a:rPr lang="en-US" sz="1200" b="0" i="0" kern="1200" dirty="0" smtClean="0">
                <a:solidFill>
                  <a:schemeClr val="tx1"/>
                </a:solidFill>
                <a:effectLst/>
                <a:latin typeface="+mn-lt"/>
                <a:ea typeface="+mn-ea"/>
                <a:cs typeface="+mn-cs"/>
              </a:rPr>
              <a:t>zero data loss during manual regional failovers. upper-bound on data loss during the system-initiated automatic failover. </a:t>
            </a:r>
          </a:p>
          <a:p>
            <a:r>
              <a:rPr lang="en-US" sz="1200" b="0" i="0" kern="1200" dirty="0" smtClean="0">
                <a:solidFill>
                  <a:schemeClr val="tx1"/>
                </a:solidFill>
                <a:effectLst/>
                <a:latin typeface="+mn-lt"/>
                <a:ea typeface="+mn-ea"/>
                <a:cs typeface="+mn-cs"/>
              </a:rPr>
              <a:t>You do not have to redeploy your application after a regional failover, and availability SLAs are maintained by Azure Cosmos DB.</a:t>
            </a:r>
          </a:p>
          <a:p>
            <a:r>
              <a:rPr lang="en-US" dirty="0" smtClean="0"/>
              <a:t>CDN</a:t>
            </a:r>
            <a:r>
              <a:rPr lang="en-US" baseline="0" dirty="0" smtClean="0"/>
              <a:t> but for a database</a:t>
            </a:r>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26</a:t>
            </a:fld>
            <a:endParaRPr lang="en-US"/>
          </a:p>
        </p:txBody>
      </p:sp>
    </p:spTree>
    <p:extLst>
      <p:ext uri="{BB962C8B-B14F-4D97-AF65-F5344CB8AC3E}">
        <p14:creationId xmlns:p14="http://schemas.microsoft.com/office/powerpoint/2010/main" val="562890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#1 reason:</a:t>
            </a:r>
          </a:p>
          <a:p>
            <a:r>
              <a:rPr lang="en-US" dirty="0" smtClean="0"/>
              <a:t>OSS NoSQL database like Cassandra or MongoDB hosted on-premises</a:t>
            </a:r>
          </a:p>
          <a:p>
            <a:r>
              <a:rPr lang="en-US" dirty="0" smtClean="0"/>
              <a:t>OSS NoSQL database hosted on Azure Virtual Machines</a:t>
            </a:r>
          </a:p>
          <a:p>
            <a:r>
              <a:rPr lang="en-US" dirty="0" smtClean="0"/>
              <a:t>Using a managed NoSQL database as a service such as Azure </a:t>
            </a:r>
            <a:r>
              <a:rPr lang="en-US" dirty="0" err="1" smtClean="0"/>
              <a:t>DocumentDB</a:t>
            </a:r>
            <a:r>
              <a:rPr lang="en-US" dirty="0" smtClean="0"/>
              <a:t>.</a:t>
            </a:r>
          </a:p>
          <a:p>
            <a:endParaRPr lang="en-US" dirty="0" smtClean="0"/>
          </a:p>
          <a:p>
            <a:r>
              <a:rPr lang="en-US" sz="1200" b="1" i="0" kern="1200" dirty="0" smtClean="0">
                <a:solidFill>
                  <a:schemeClr val="tx1"/>
                </a:solidFill>
                <a:effectLst/>
                <a:latin typeface="+mn-lt"/>
                <a:ea typeface="+mn-ea"/>
                <a:cs typeface="+mn-cs"/>
              </a:rPr>
              <a:t>No NoSQL administration dev/ops required.</a:t>
            </a:r>
            <a:r>
              <a:rPr lang="en-US" sz="1200" b="0" i="0" kern="1200" dirty="0" smtClean="0">
                <a:solidFill>
                  <a:schemeClr val="tx1"/>
                </a:solidFill>
                <a:effectLst/>
                <a:latin typeface="+mn-lt"/>
                <a:ea typeface="+mn-ea"/>
                <a:cs typeface="+mn-cs"/>
              </a:rPr>
              <a:t> managed cloud service, you do not need a dev/ops team to handle deployments, maintenance, scale, patching and other day-to-day tasks required with an OSS NoSQL cluster hosted on-premises or on cloud infrastructure.</a:t>
            </a:r>
          </a:p>
          <a:p>
            <a:r>
              <a:rPr lang="en-US" sz="1200" b="1" i="0" kern="1200" dirty="0" smtClean="0">
                <a:solidFill>
                  <a:schemeClr val="tx1"/>
                </a:solidFill>
                <a:effectLst/>
                <a:latin typeface="+mn-lt"/>
                <a:ea typeface="+mn-ea"/>
                <a:cs typeface="+mn-cs"/>
              </a:rPr>
              <a:t>Superior elasticity</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throughput can be scaled up and down within seconds, allowing you to reduce the cost of ownership during non-peak times. OSS NoSQL clusters deployed on cloud infrastructure offer limited elasticity, and on-premises deployments are not elastic.</a:t>
            </a:r>
          </a:p>
          <a:p>
            <a:r>
              <a:rPr lang="en-US" sz="1200" b="1" i="0" kern="1200" dirty="0" smtClean="0">
                <a:solidFill>
                  <a:schemeClr val="tx1"/>
                </a:solidFill>
                <a:effectLst/>
                <a:latin typeface="+mn-lt"/>
                <a:ea typeface="+mn-ea"/>
                <a:cs typeface="+mn-cs"/>
              </a:rPr>
              <a:t>Economy of scale.</a:t>
            </a:r>
            <a:r>
              <a:rPr lang="en-US" sz="1200" b="0" i="0" kern="1200" dirty="0" smtClean="0">
                <a:solidFill>
                  <a:schemeClr val="tx1"/>
                </a:solidFill>
                <a:effectLst/>
                <a:latin typeface="+mn-lt"/>
                <a:ea typeface="+mn-ea"/>
                <a:cs typeface="+mn-cs"/>
              </a:rPr>
              <a:t> Managed services operating really large number of nodes, and are able to pass on savings to the customer.</a:t>
            </a:r>
          </a:p>
          <a:p>
            <a:r>
              <a:rPr lang="en-US" sz="1200" b="1" i="0" kern="1200" dirty="0" smtClean="0">
                <a:solidFill>
                  <a:schemeClr val="tx1"/>
                </a:solidFill>
                <a:effectLst/>
                <a:latin typeface="+mn-lt"/>
                <a:ea typeface="+mn-ea"/>
                <a:cs typeface="+mn-cs"/>
              </a:rPr>
              <a:t>Cloud optimized.</a:t>
            </a:r>
            <a:r>
              <a:rPr lang="en-US" sz="1200" b="0" i="0" kern="1200" dirty="0" smtClean="0">
                <a:solidFill>
                  <a:schemeClr val="tx1"/>
                </a:solidFill>
                <a:effectLst/>
                <a:latin typeface="+mn-lt"/>
                <a:ea typeface="+mn-ea"/>
                <a:cs typeface="+mn-cs"/>
              </a:rPr>
              <a:t> Managed services take full advantage of the cloud. OSS NoSQL databases at the moment are not optimized for specific cloud providers. For example, OSS NoSQL software is unaware of the differences between a node going down vs a routine image upgrade, or the fact that premium disk is already three-way replicated.</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27</a:t>
            </a:fld>
            <a:endParaRPr lang="en-US"/>
          </a:p>
        </p:txBody>
      </p:sp>
    </p:spTree>
    <p:extLst>
      <p:ext uri="{BB962C8B-B14F-4D97-AF65-F5344CB8AC3E}">
        <p14:creationId xmlns:p14="http://schemas.microsoft.com/office/powerpoint/2010/main" val="1012004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database account consists of a set of databases, each containing multiple collections, each of which can contain stored procedures, triggers, UDFs, documents/graphs/tables/</a:t>
            </a:r>
            <a:r>
              <a:rPr lang="en-US" sz="1200" b="0" i="0" kern="1200" dirty="0" err="1" smtClean="0">
                <a:solidFill>
                  <a:schemeClr val="tx1"/>
                </a:solidFill>
                <a:effectLst/>
                <a:latin typeface="+mn-lt"/>
                <a:ea typeface="+mn-ea"/>
                <a:cs typeface="+mn-cs"/>
              </a:rPr>
              <a:t>keyspaces</a:t>
            </a:r>
            <a:r>
              <a:rPr lang="en-US" sz="1200" b="0" i="0" kern="1200" dirty="0" smtClean="0">
                <a:solidFill>
                  <a:schemeClr val="tx1"/>
                </a:solidFill>
                <a:effectLst/>
                <a:latin typeface="+mn-lt"/>
                <a:ea typeface="+mn-ea"/>
                <a:cs typeface="+mn-cs"/>
              </a:rPr>
              <a:t>. A database also has associated users, each with a set of permissions to access various other collections, stored procedures, triggers, UDFs, documents, or attachments. While databases, users, permissions, and collections are system-defined resources with well-known schemas - documents, stored procedures, triggers, UDFs, and attachments contain arbitrary, user defined JSON content.</a:t>
            </a:r>
          </a:p>
          <a:p>
            <a:r>
              <a:rPr lang="en-US" sz="1200" b="0" i="0" kern="1200" dirty="0" smtClean="0">
                <a:solidFill>
                  <a:schemeClr val="tx1"/>
                </a:solidFill>
                <a:effectLst/>
                <a:latin typeface="+mn-lt"/>
                <a:ea typeface="+mn-ea"/>
                <a:cs typeface="+mn-cs"/>
              </a:rPr>
              <a:t>Documents</a:t>
            </a:r>
            <a:r>
              <a:rPr lang="en-US" sz="1200" b="0" i="0" kern="1200" baseline="0" dirty="0" smtClean="0">
                <a:solidFill>
                  <a:schemeClr val="tx1"/>
                </a:solidFill>
                <a:effectLst/>
                <a:latin typeface="+mn-lt"/>
                <a:ea typeface="+mn-ea"/>
                <a:cs typeface="+mn-cs"/>
              </a:rPr>
              <a:t> – managed (upload blob) unmanaged (link)</a:t>
            </a:r>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28</a:t>
            </a:fld>
            <a:endParaRPr lang="en-US"/>
          </a:p>
        </p:txBody>
      </p:sp>
    </p:spTree>
    <p:extLst>
      <p:ext uri="{BB962C8B-B14F-4D97-AF65-F5344CB8AC3E}">
        <p14:creationId xmlns:p14="http://schemas.microsoft.com/office/powerpoint/2010/main" val="26167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the </a:t>
            </a:r>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 API, Azure Cosmos DB provides rich and familiar </a:t>
            </a:r>
            <a:r>
              <a:rPr lang="en-US" sz="1200" b="0" i="0" u="none" strike="noStrike" kern="1200" dirty="0" smtClean="0">
                <a:solidFill>
                  <a:schemeClr val="tx1"/>
                </a:solidFill>
                <a:effectLst/>
                <a:latin typeface="+mn-lt"/>
                <a:ea typeface="+mn-ea"/>
                <a:cs typeface="+mn-cs"/>
                <a:hlinkClick r:id="rId3"/>
              </a:rPr>
              <a:t>SQL query capabilities</a:t>
            </a:r>
            <a:r>
              <a:rPr lang="en-US" sz="1200" b="0" i="0" kern="1200" dirty="0" smtClean="0">
                <a:solidFill>
                  <a:schemeClr val="tx1"/>
                </a:solidFill>
                <a:effectLst/>
                <a:latin typeface="+mn-lt"/>
                <a:ea typeface="+mn-ea"/>
                <a:cs typeface="+mn-cs"/>
              </a:rPr>
              <a:t> with consistent low latencies over schema-less JSON data. In this article, we provide an overview of the Azure Cosmos DB's </a:t>
            </a:r>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 API, and how you can use it to store massive volumes of JSON data, query them within order of milliseconds latency, and evolve the schema easily.</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29</a:t>
            </a:fld>
            <a:endParaRPr lang="en-US"/>
          </a:p>
        </p:txBody>
      </p:sp>
    </p:spTree>
    <p:extLst>
      <p:ext uri="{BB962C8B-B14F-4D97-AF65-F5344CB8AC3E}">
        <p14:creationId xmlns:p14="http://schemas.microsoft.com/office/powerpoint/2010/main" val="26167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Cosmos DB databases can be used as the data store for apps written for </a:t>
            </a:r>
            <a:r>
              <a:rPr lang="en-US" sz="1200" b="0" i="0" u="none" strike="noStrike" kern="1200" dirty="0" smtClean="0">
                <a:solidFill>
                  <a:schemeClr val="tx1"/>
                </a:solidFill>
                <a:effectLst/>
                <a:latin typeface="+mn-lt"/>
                <a:ea typeface="+mn-ea"/>
                <a:cs typeface="+mn-cs"/>
                <a:hlinkClick r:id="rId3"/>
              </a:rPr>
              <a:t>MongoDB</a:t>
            </a:r>
            <a:r>
              <a:rPr lang="en-US" sz="1200" b="0" i="0" kern="1200" dirty="0" smtClean="0">
                <a:solidFill>
                  <a:schemeClr val="tx1"/>
                </a:solidFill>
                <a:effectLst/>
                <a:latin typeface="+mn-lt"/>
                <a:ea typeface="+mn-ea"/>
                <a:cs typeface="+mn-cs"/>
              </a:rPr>
              <a:t>. This means that by using existing </a:t>
            </a:r>
            <a:r>
              <a:rPr lang="en-US" sz="1200" b="0" i="0" u="none" strike="noStrike" kern="1200" dirty="0" smtClean="0">
                <a:solidFill>
                  <a:schemeClr val="tx1"/>
                </a:solidFill>
                <a:effectLst/>
                <a:latin typeface="+mn-lt"/>
                <a:ea typeface="+mn-ea"/>
                <a:cs typeface="+mn-cs"/>
                <a:hlinkClick r:id="rId4"/>
              </a:rPr>
              <a:t>drivers</a:t>
            </a:r>
            <a:r>
              <a:rPr lang="en-US" sz="1200" b="0" i="0" kern="1200" dirty="0" smtClean="0">
                <a:solidFill>
                  <a:schemeClr val="tx1"/>
                </a:solidFill>
                <a:effectLst/>
                <a:latin typeface="+mn-lt"/>
                <a:ea typeface="+mn-ea"/>
                <a:cs typeface="+mn-cs"/>
              </a:rPr>
              <a:t>, your application written for MongoDB can now communicate with Cosmos DB and use Cosmos DB databases instead of MongoDB databases. In many cases, you can switch from using MongoDB to Cosmos DB by simply changing a connection string. Using this functionality, you can easily build and run MongoDB database applications in the Azure cloud with Azure Cosmos DB's global distribution and </a:t>
            </a:r>
            <a:r>
              <a:rPr lang="en-US" sz="1200" b="0" i="0" u="none" strike="noStrike" kern="1200" dirty="0" smtClean="0">
                <a:solidFill>
                  <a:schemeClr val="tx1"/>
                </a:solidFill>
                <a:effectLst/>
                <a:latin typeface="+mn-lt"/>
                <a:ea typeface="+mn-ea"/>
                <a:cs typeface="+mn-cs"/>
                <a:hlinkClick r:id="rId5"/>
              </a:rPr>
              <a:t>comprehensive industry leading SLAs</a:t>
            </a:r>
            <a:r>
              <a:rPr lang="en-US" sz="1200" b="0" i="0" kern="1200" dirty="0" smtClean="0">
                <a:solidFill>
                  <a:schemeClr val="tx1"/>
                </a:solidFill>
                <a:effectLst/>
                <a:latin typeface="+mn-lt"/>
                <a:ea typeface="+mn-ea"/>
                <a:cs typeface="+mn-cs"/>
              </a:rPr>
              <a:t>, while continuing to use familiar skills and tools for MongoDB.</a:t>
            </a:r>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30</a:t>
            </a:fld>
            <a:endParaRPr lang="en-US"/>
          </a:p>
        </p:txBody>
      </p:sp>
    </p:spTree>
    <p:extLst>
      <p:ext uri="{BB962C8B-B14F-4D97-AF65-F5344CB8AC3E}">
        <p14:creationId xmlns:p14="http://schemas.microsoft.com/office/powerpoint/2010/main" val="2616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data is read and written by disassembling, or “shredding,” and reassembling objects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is the object-relational “impedance mismatch.” The workaround is object-relational mapping frameworks, which are inefficient at best, problematic at worst.</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Azure Cosmos DB provides the Table API for applications that need a key-value store with flexible schema. </a:t>
            </a:r>
            <a:r>
              <a:rPr lang="en-US" sz="1200" b="0" i="0" u="none" strike="noStrike" kern="1200" dirty="0" smtClean="0">
                <a:solidFill>
                  <a:schemeClr val="tx1"/>
                </a:solidFill>
                <a:effectLst/>
                <a:latin typeface="+mn-lt"/>
                <a:ea typeface="+mn-ea"/>
                <a:cs typeface="+mn-cs"/>
                <a:hlinkClick r:id="rId3"/>
              </a:rPr>
              <a:t>Azure Table storage</a:t>
            </a:r>
            <a:r>
              <a:rPr lang="en-US" sz="1200" b="0" i="0" kern="1200" dirty="0" smtClean="0">
                <a:solidFill>
                  <a:schemeClr val="tx1"/>
                </a:solidFill>
                <a:effectLst/>
                <a:latin typeface="+mn-lt"/>
                <a:ea typeface="+mn-ea"/>
                <a:cs typeface="+mn-cs"/>
              </a:rPr>
              <a:t> SDKs and REST APIs can be used to work with Azure Cosmos DB. You can use Azure Cosmos DB to create tables with high throughput requirements. Azure Cosmos DB supports throughput-optimized tables (informally called "premium tables"), currently in public preview.</a:t>
            </a:r>
          </a:p>
          <a:p>
            <a:r>
              <a:rPr lang="en-US" sz="1200" b="0" i="0" kern="1200" dirty="0" smtClean="0">
                <a:solidFill>
                  <a:schemeClr val="tx1"/>
                </a:solidFill>
                <a:effectLst/>
                <a:latin typeface="+mn-lt"/>
                <a:ea typeface="+mn-ea"/>
                <a:cs typeface="+mn-cs"/>
              </a:rPr>
              <a:t>You can continue to use Azure Table storage for tables with high storage and lower throughput requirements. Azure Cosmos DB will introduce support for storage-optimized tables in a future update, and existing and new Azure Table storage accounts will be upgraded to Azure Cosmos DB.</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C6341F-3EFE-43AA-A7B4-4D06E08F49C0}" type="slidenum">
              <a:rPr lang="en-US" smtClean="0"/>
              <a:t>31</a:t>
            </a:fld>
            <a:endParaRPr lang="en-US"/>
          </a:p>
        </p:txBody>
      </p:sp>
    </p:spTree>
    <p:extLst>
      <p:ext uri="{BB962C8B-B14F-4D97-AF65-F5344CB8AC3E}">
        <p14:creationId xmlns:p14="http://schemas.microsoft.com/office/powerpoint/2010/main" val="26167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Pro:</a:t>
            </a:r>
            <a:r>
              <a:rPr lang="en-US" dirty="0" smtClean="0"/>
              <a:t/>
            </a:r>
            <a:br>
              <a:rPr lang="en-US" dirty="0" smtClean="0"/>
            </a:br>
            <a:r>
              <a:rPr lang="en-US" dirty="0" smtClean="0"/>
              <a:t>Supports simple queries very efficiently.</a:t>
            </a:r>
            <a:br>
              <a:rPr lang="en-US" dirty="0" smtClean="0"/>
            </a:br>
            <a:r>
              <a:rPr lang="en-US" dirty="0" smtClean="0"/>
              <a:t>Very simple data-modeling pattern, should be understandable by anyone.</a:t>
            </a:r>
          </a:p>
          <a:p>
            <a:r>
              <a:rPr lang="en-US" dirty="0" smtClean="0"/>
              <a:t/>
            </a:r>
            <a:br>
              <a:rPr lang="en-US" dirty="0" smtClean="0"/>
            </a:br>
            <a:r>
              <a:rPr lang="en-US" b="1" dirty="0" smtClean="0"/>
              <a:t>Con:</a:t>
            </a:r>
            <a:r>
              <a:rPr lang="en-US" dirty="0" smtClean="0"/>
              <a:t/>
            </a:r>
            <a:br>
              <a:rPr lang="en-US" dirty="0" smtClean="0"/>
            </a:br>
            <a:r>
              <a:rPr lang="en-US" dirty="0" smtClean="0"/>
              <a:t>The </a:t>
            </a:r>
            <a:r>
              <a:rPr lang="en-US" i="1" dirty="0" smtClean="0"/>
              <a:t>only</a:t>
            </a:r>
            <a:r>
              <a:rPr lang="en-US" dirty="0" smtClean="0"/>
              <a:t> queries that are efficient are simple, one-row-at-a-time queries.</a:t>
            </a:r>
          </a:p>
          <a:p>
            <a:r>
              <a:rPr lang="en-US" dirty="0" smtClean="0"/>
              <a:t>Not really a data model at all, in that there's no association between attributes that form an entity.</a:t>
            </a:r>
          </a:p>
          <a:p>
            <a:r>
              <a:rPr lang="en-US" dirty="0" smtClean="0"/>
              <a:t>Hard to use most ordinary SQL operations such as JOIN or GROUP BY.</a:t>
            </a:r>
          </a:p>
          <a:p>
            <a:r>
              <a:rPr lang="en-US" dirty="0" smtClean="0"/>
              <a:t>You can't choose an appropriate SQL data type for the value.</a:t>
            </a:r>
          </a:p>
          <a:p>
            <a:r>
              <a:rPr lang="en-US" dirty="0" smtClean="0"/>
              <a:t>You can't use many SQL constraints such as FOREIGN KEY or NOT NULL.</a:t>
            </a:r>
          </a:p>
          <a:p>
            <a:r>
              <a:rPr lang="en-US" dirty="0" smtClean="0"/>
              <a:t>Pivoting the result to resemble a conventional result (one column per attribute) is a complex and expensive query.</a:t>
            </a:r>
          </a:p>
          <a:p>
            <a:r>
              <a:rPr lang="en-US" dirty="0" smtClean="0"/>
              <a:t>You have to write a lot more application code to reassemble collections of key/value pairs into objects.</a:t>
            </a:r>
          </a:p>
          <a:p>
            <a:r>
              <a:rPr lang="en-US" dirty="0" smtClean="0"/>
              <a:t/>
            </a:r>
            <a:br>
              <a:rPr lang="en-US" dirty="0" smtClean="0"/>
            </a:br>
            <a:endParaRPr lang="en-US" dirty="0" smtClean="0"/>
          </a:p>
          <a:p>
            <a:pPr marL="0" indent="0">
              <a:buNone/>
            </a:pPr>
            <a:endParaRPr lang="en-US" dirty="0" smtClean="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C6341F-3EFE-43AA-A7B4-4D06E08F49C0}" type="slidenum">
              <a:rPr lang="en-US" smtClean="0"/>
              <a:t>32</a:t>
            </a:fld>
            <a:endParaRPr lang="en-US"/>
          </a:p>
        </p:txBody>
      </p:sp>
    </p:spTree>
    <p:extLst>
      <p:ext uri="{BB962C8B-B14F-4D97-AF65-F5344CB8AC3E}">
        <p14:creationId xmlns:p14="http://schemas.microsoft.com/office/powerpoint/2010/main" val="26167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 as it appears in the real world is naturally connected. Traditional data modeling focuses on entities. But for many applications, there is also a need to model the rich relationships between entities. Graphs allow you to model both entities and relationships naturally.</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a:rPr>
              <a:t>graph</a:t>
            </a:r>
            <a:r>
              <a:rPr lang="en-US" sz="1200" b="0" i="0" kern="1200" dirty="0" smtClean="0">
                <a:solidFill>
                  <a:schemeClr val="tx1"/>
                </a:solidFill>
                <a:effectLst/>
                <a:latin typeface="+mn-lt"/>
                <a:ea typeface="+mn-ea"/>
                <a:cs typeface="+mn-cs"/>
              </a:rPr>
              <a:t> is a structure composed of </a:t>
            </a:r>
            <a:r>
              <a:rPr lang="en-US" sz="1200" b="0" i="0" u="none" strike="noStrike" kern="1200" dirty="0" smtClean="0">
                <a:solidFill>
                  <a:schemeClr val="tx1"/>
                </a:solidFill>
                <a:effectLst/>
                <a:latin typeface="+mn-lt"/>
                <a:ea typeface="+mn-ea"/>
                <a:cs typeface="+mn-cs"/>
                <a:hlinkClick r:id="rId4"/>
              </a:rPr>
              <a:t>vertices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edges</a:t>
            </a:r>
            <a:r>
              <a:rPr lang="en-US" sz="1200" b="0" i="0" kern="1200" dirty="0" smtClean="0">
                <a:solidFill>
                  <a:schemeClr val="tx1"/>
                </a:solidFill>
                <a:effectLst/>
                <a:latin typeface="+mn-lt"/>
                <a:ea typeface="+mn-ea"/>
                <a:cs typeface="+mn-cs"/>
              </a:rPr>
              <a:t>. Both vertices and edges can have an arbitrary number of properties. Vertices denote discrete objects such as a person, a place, or an event. Edges denote relationships between vertices. For instance, a person may know another person, have been involved in an event, and/or was recently at a particular place. Properties express information about the vertices and edges. Example properties include a vertex having a name, an age, and an edge having a timestamp and/or a weight. More formally, this model is known as a </a:t>
            </a:r>
            <a:r>
              <a:rPr lang="en-US" sz="1200" b="0" i="0" u="none" strike="noStrike" kern="1200" dirty="0" smtClean="0">
                <a:solidFill>
                  <a:schemeClr val="tx1"/>
                </a:solidFill>
                <a:effectLst/>
                <a:latin typeface="+mn-lt"/>
                <a:ea typeface="+mn-ea"/>
                <a:cs typeface="+mn-cs"/>
                <a:hlinkClick r:id="rId6"/>
              </a:rPr>
              <a:t>property graph</a:t>
            </a:r>
            <a:r>
              <a:rPr lang="en-US" sz="1200" b="0" i="0" kern="1200" dirty="0" smtClean="0">
                <a:solidFill>
                  <a:schemeClr val="tx1"/>
                </a:solidFill>
                <a:effectLst/>
                <a:latin typeface="+mn-lt"/>
                <a:ea typeface="+mn-ea"/>
                <a:cs typeface="+mn-cs"/>
              </a:rPr>
              <a:t>. Azure Cosmos DB supports the property graph model.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C6341F-3EFE-43AA-A7B4-4D06E08F49C0}" type="slidenum">
              <a:rPr lang="en-US" smtClean="0"/>
              <a:t>33</a:t>
            </a:fld>
            <a:endParaRPr lang="en-US"/>
          </a:p>
        </p:txBody>
      </p:sp>
    </p:spTree>
    <p:extLst>
      <p:ext uri="{BB962C8B-B14F-4D97-AF65-F5344CB8AC3E}">
        <p14:creationId xmlns:p14="http://schemas.microsoft.com/office/powerpoint/2010/main" val="26167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Azure Cosmos DB provides graph modeling and traversal APIs along with turn-key global distribution, elastic scaling of storage and throughput, &lt;10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read latencies and &lt;15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at p99, automatic indexing and query, tunable consistency levels, and comprehensive SLAs including 99.99% availability. Azure Cosmos DB can be queried using </a:t>
            </a:r>
            <a:r>
              <a:rPr lang="en-US" sz="1200" b="0" i="0" u="none" strike="noStrike" kern="1200" dirty="0" smtClean="0">
                <a:solidFill>
                  <a:schemeClr val="tx1"/>
                </a:solidFill>
                <a:effectLst/>
                <a:latin typeface="+mn-lt"/>
                <a:ea typeface="+mn-ea"/>
                <a:cs typeface="+mn-cs"/>
                <a:hlinkClick r:id="rId3"/>
              </a:rPr>
              <a:t>Apache </a:t>
            </a:r>
            <a:r>
              <a:rPr lang="en-US" sz="1200" b="0" i="0" u="none" strike="noStrike" kern="1200" dirty="0" err="1" smtClean="0">
                <a:solidFill>
                  <a:schemeClr val="tx1"/>
                </a:solidFill>
                <a:effectLst/>
                <a:latin typeface="+mn-lt"/>
                <a:ea typeface="+mn-ea"/>
                <a:cs typeface="+mn-cs"/>
                <a:hlinkClick r:id="rId3"/>
              </a:rPr>
              <a:t>TinkerPop's</a:t>
            </a:r>
            <a:r>
              <a:rPr lang="en-US" sz="1200" b="0" i="0" kern="1200" dirty="0" smtClean="0">
                <a:solidFill>
                  <a:schemeClr val="tx1"/>
                </a:solidFill>
                <a:effectLst/>
                <a:latin typeface="+mn-lt"/>
                <a:ea typeface="+mn-ea"/>
                <a:cs typeface="+mn-cs"/>
              </a:rPr>
              <a:t> graph traversal language, </a:t>
            </a:r>
            <a:r>
              <a:rPr lang="en-US" sz="1200" b="0" i="0" u="none" strike="noStrike" kern="1200" dirty="0" smtClean="0">
                <a:solidFill>
                  <a:schemeClr val="tx1"/>
                </a:solidFill>
                <a:effectLst/>
                <a:latin typeface="+mn-lt"/>
                <a:ea typeface="+mn-ea"/>
                <a:cs typeface="+mn-cs"/>
                <a:hlinkClick r:id="rId4"/>
              </a:rPr>
              <a:t>Gremlin</a:t>
            </a:r>
            <a:r>
              <a:rPr lang="en-US" sz="1200" b="0" i="0" kern="1200" dirty="0" smtClean="0">
                <a:solidFill>
                  <a:schemeClr val="tx1"/>
                </a:solidFill>
                <a:effectLst/>
                <a:latin typeface="+mn-lt"/>
                <a:ea typeface="+mn-ea"/>
                <a:cs typeface="+mn-cs"/>
              </a:rPr>
              <a:t>, and integrates with other </a:t>
            </a:r>
            <a:r>
              <a:rPr lang="en-US" sz="1200" b="0" i="0" kern="1200" dirty="0" err="1" smtClean="0">
                <a:solidFill>
                  <a:schemeClr val="tx1"/>
                </a:solidFill>
                <a:effectLst/>
                <a:latin typeface="+mn-lt"/>
                <a:ea typeface="+mn-ea"/>
                <a:cs typeface="+mn-cs"/>
              </a:rPr>
              <a:t>TinkerPop</a:t>
            </a:r>
            <a:r>
              <a:rPr lang="en-US" sz="1200" b="0" i="0" kern="1200" dirty="0" smtClean="0">
                <a:solidFill>
                  <a:schemeClr val="tx1"/>
                </a:solidFill>
                <a:effectLst/>
                <a:latin typeface="+mn-lt"/>
                <a:ea typeface="+mn-ea"/>
                <a:cs typeface="+mn-cs"/>
              </a:rPr>
              <a:t>-compatible graph systems like </a:t>
            </a:r>
            <a:r>
              <a:rPr lang="en-US" sz="1200" b="0" i="0" u="none" strike="noStrike" kern="1200" dirty="0" smtClean="0">
                <a:solidFill>
                  <a:schemeClr val="tx1"/>
                </a:solidFill>
                <a:effectLst/>
                <a:latin typeface="+mn-lt"/>
                <a:ea typeface="+mn-ea"/>
                <a:cs typeface="+mn-cs"/>
                <a:hlinkClick r:id="rId5"/>
              </a:rPr>
              <a:t>Apache Spark </a:t>
            </a:r>
            <a:r>
              <a:rPr lang="en-US" sz="1200" b="0" i="0" u="none" strike="noStrike" kern="1200" dirty="0" err="1" smtClean="0">
                <a:solidFill>
                  <a:schemeClr val="tx1"/>
                </a:solidFill>
                <a:effectLst/>
                <a:latin typeface="+mn-lt"/>
                <a:ea typeface="+mn-ea"/>
                <a:cs typeface="+mn-cs"/>
                <a:hlinkClick r:id="rId5"/>
              </a:rPr>
              <a:t>GraphX</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C6341F-3EFE-43AA-A7B4-4D06E08F49C0}" type="slidenum">
              <a:rPr lang="en-US" smtClean="0"/>
              <a:t>34</a:t>
            </a:fld>
            <a:endParaRPr lang="en-US"/>
          </a:p>
        </p:txBody>
      </p:sp>
    </p:spTree>
    <p:extLst>
      <p:ext uri="{BB962C8B-B14F-4D97-AF65-F5344CB8AC3E}">
        <p14:creationId xmlns:p14="http://schemas.microsoft.com/office/powerpoint/2010/main" val="26167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really fast queries when you are looking for relationships between nodes</a:t>
            </a:r>
          </a:p>
          <a:p>
            <a:r>
              <a:rPr lang="en-US" dirty="0" smtClean="0"/>
              <a:t>Fast to traverse nodes</a:t>
            </a:r>
          </a:p>
          <a:p>
            <a:r>
              <a:rPr lang="en-US" dirty="0" smtClean="0"/>
              <a:t>Can represent multiple dimensions</a:t>
            </a:r>
            <a:br>
              <a:rPr lang="en-US" dirty="0" smtClean="0"/>
            </a:br>
            <a:endParaRPr lang="en-US" dirty="0" smtClean="0"/>
          </a:p>
          <a:p>
            <a:r>
              <a:rPr lang="en-US" sz="1200" b="0" i="0" kern="1200" dirty="0" smtClean="0">
                <a:solidFill>
                  <a:schemeClr val="tx1"/>
                </a:solidFill>
                <a:effectLst/>
                <a:latin typeface="+mn-lt"/>
                <a:ea typeface="+mn-ea"/>
                <a:cs typeface="+mn-cs"/>
              </a:rPr>
              <a:t>CONS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Inappropriate for transactional information, like accounting records where relationships between records are simpler</a:t>
            </a:r>
          </a:p>
          <a:p>
            <a:r>
              <a:rPr lang="en-US" dirty="0" smtClean="0"/>
              <a:t>Harder to do summing queries and max queries efficiently - counting queries not harder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Usually need to learn a new query language like Gremlin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Fewer vendors to choose from, and smaller user base, so harder to get support when you run into issues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BC6341F-3EFE-43AA-A7B4-4D06E08F49C0}" type="slidenum">
              <a:rPr lang="en-US" smtClean="0"/>
              <a:t>35</a:t>
            </a:fld>
            <a:endParaRPr lang="en-US"/>
          </a:p>
        </p:txBody>
      </p:sp>
    </p:spTree>
    <p:extLst>
      <p:ext uri="{BB962C8B-B14F-4D97-AF65-F5344CB8AC3E}">
        <p14:creationId xmlns:p14="http://schemas.microsoft.com/office/powerpoint/2010/main" val="26167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grouping</a:t>
            </a:r>
            <a:r>
              <a:rPr lang="en-US" baseline="0" dirty="0" smtClean="0"/>
              <a:t> columns together you can often load entire set of columns in memory for super fast calculations</a:t>
            </a:r>
          </a:p>
          <a:p>
            <a:r>
              <a:rPr lang="en-US" baseline="0" dirty="0" smtClean="0"/>
              <a:t>Partition using logical partition keys</a:t>
            </a:r>
          </a:p>
          <a:p>
            <a:r>
              <a:rPr lang="en-US" baseline="0" dirty="0" smtClean="0"/>
              <a:t>Best for range based calculations</a:t>
            </a:r>
          </a:p>
          <a:p>
            <a:r>
              <a:rPr lang="en-US" baseline="0" dirty="0" smtClean="0"/>
              <a:t>Great use case is time series data like </a:t>
            </a:r>
            <a:r>
              <a:rPr lang="en-US" baseline="0" smtClean="0"/>
              <a:t>web analytics</a:t>
            </a:r>
            <a:endParaRPr lang="en-US" baseline="0" dirty="0" smtClean="0"/>
          </a:p>
        </p:txBody>
      </p:sp>
      <p:sp>
        <p:nvSpPr>
          <p:cNvPr id="4" name="Slide Number Placeholder 3"/>
          <p:cNvSpPr>
            <a:spLocks noGrp="1"/>
          </p:cNvSpPr>
          <p:nvPr>
            <p:ph type="sldNum" sz="quarter" idx="10"/>
          </p:nvPr>
        </p:nvSpPr>
        <p:spPr/>
        <p:txBody>
          <a:bodyPr/>
          <a:lstStyle/>
          <a:p>
            <a:fld id="{FBC6341F-3EFE-43AA-A7B4-4D06E08F49C0}" type="slidenum">
              <a:rPr lang="en-US" smtClean="0"/>
              <a:t>36</a:t>
            </a:fld>
            <a:endParaRPr lang="en-US"/>
          </a:p>
        </p:txBody>
      </p:sp>
    </p:spTree>
    <p:extLst>
      <p:ext uri="{BB962C8B-B14F-4D97-AF65-F5344CB8AC3E}">
        <p14:creationId xmlns:p14="http://schemas.microsoft.com/office/powerpoint/2010/main" val="335665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is the object-relational “impedance mismatch.” The workaround is object-relational mapping frameworks, which are inefficient at best, problematic at worst.</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contrast, a document-oriented </a:t>
            </a:r>
            <a:r>
              <a:rPr lang="en-US" sz="1200" kern="1200" dirty="0" err="1">
                <a:solidFill>
                  <a:schemeClr val="tx1"/>
                </a:solidFill>
                <a:latin typeface="+mn-lt"/>
                <a:ea typeface="+mn-ea"/>
                <a:cs typeface="+mn-cs"/>
              </a:rPr>
              <a:t>NoSQL</a:t>
            </a:r>
            <a:r>
              <a:rPr lang="en-US" sz="1200" kern="1200" dirty="0">
                <a:solidFill>
                  <a:schemeClr val="tx1"/>
                </a:solidFill>
                <a:latin typeface="+mn-lt"/>
                <a:ea typeface="+mn-ea"/>
                <a:cs typeface="+mn-cs"/>
              </a:rPr>
              <a:t> database reads and writes data formatted in JSON – which is the de facto standard for consuming and producing data for web, mobile, and </a:t>
            </a:r>
            <a:r>
              <a:rPr lang="en-US" sz="1200" kern="1200" dirty="0" err="1">
                <a:solidFill>
                  <a:schemeClr val="tx1"/>
                </a:solidFill>
                <a:latin typeface="+mn-lt"/>
                <a:ea typeface="+mn-ea"/>
                <a:cs typeface="+mn-cs"/>
              </a:rPr>
              <a:t>IoT</a:t>
            </a:r>
            <a:r>
              <a:rPr lang="en-US" sz="1200" kern="1200" dirty="0">
                <a:solidFill>
                  <a:schemeClr val="tx1"/>
                </a:solidFill>
                <a:latin typeface="+mn-lt"/>
                <a:ea typeface="+mn-ea"/>
                <a:cs typeface="+mn-cs"/>
              </a:rPr>
              <a:t> applications. It not only eliminates the object-relational impedance mismatch, it eliminates the overhead of ORM frameworks and simplifies application development because objects are read and written without “shredding” them – i.e., a single object can be read or written as a single document, as illustrated here: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DO</a:t>
            </a:r>
            <a:r>
              <a:rPr lang="en-US" sz="1200" kern="1200" baseline="0" dirty="0">
                <a:solidFill>
                  <a:schemeClr val="tx1"/>
                </a:solidFill>
                <a:latin typeface="+mn-lt"/>
                <a:ea typeface="+mn-ea"/>
                <a:cs typeface="+mn-cs"/>
              </a:rPr>
              <a:t> NOT SWITCH SOLELY FOR THIS REASON!!!</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Database has to be able to scale reads, writes,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storage</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Several years ago, building performance into a software system was simple - you either increased your hardware resources (scale up) or modified your application to run more efficiently (performance tuning). Today, there’s a third option: horizontal scaling (scale out).</a:t>
            </a:r>
          </a:p>
          <a:p>
            <a:endParaRPr lang="en-US" dirty="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7</a:t>
            </a:fld>
            <a:endParaRPr lang="en-US"/>
          </a:p>
        </p:txBody>
      </p:sp>
    </p:spTree>
    <p:extLst>
      <p:ext uri="{BB962C8B-B14F-4D97-AF65-F5344CB8AC3E}">
        <p14:creationId xmlns:p14="http://schemas.microsoft.com/office/powerpoint/2010/main" val="140570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Scaling up on single machine </a:t>
            </a:r>
          </a:p>
          <a:p>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User experience good</a:t>
            </a:r>
            <a:r>
              <a:rPr lang="en-US" sz="1200" b="0" i="0" kern="1200" baseline="0" dirty="0">
                <a:solidFill>
                  <a:schemeClr val="tx1"/>
                </a:solidFill>
                <a:effectLst/>
                <a:latin typeface="+mn-lt"/>
                <a:ea typeface="+mn-ea"/>
                <a:cs typeface="+mn-cs"/>
              </a:rPr>
              <a:t> until server efficiency reached</a:t>
            </a:r>
          </a:p>
          <a:p>
            <a:pPr marL="171450" indent="-171450">
              <a:buFontTx/>
              <a:buChar char="-"/>
            </a:pPr>
            <a:r>
              <a:rPr lang="en-US" dirty="0"/>
              <a:t>After exceeding</a:t>
            </a:r>
            <a:r>
              <a:rPr lang="en-US" baseline="0" dirty="0"/>
              <a:t> server efficiency, user experience sucks</a:t>
            </a:r>
          </a:p>
          <a:p>
            <a:pPr marL="171450" indent="-171450">
              <a:buFontTx/>
              <a:buChar char="-"/>
            </a:pPr>
            <a:r>
              <a:rPr lang="en-US" baseline="0" dirty="0"/>
              <a:t>Almost half of capacity unused</a:t>
            </a:r>
            <a:endParaRPr lang="en-US" dirty="0"/>
          </a:p>
          <a:p>
            <a:endParaRPr lang="en-US" dirty="0"/>
          </a:p>
          <a:p>
            <a:r>
              <a:rPr lang="en-US" sz="1200" kern="1200" dirty="0">
                <a:solidFill>
                  <a:schemeClr val="tx1"/>
                </a:solidFill>
                <a:effectLst/>
                <a:latin typeface="+mn-lt"/>
                <a:ea typeface="+mn-ea"/>
                <a:cs typeface="+mn-cs"/>
              </a:rPr>
              <a:t>Horizontal scaling – positives – unlimited scaling – negative – complexity</a:t>
            </a:r>
          </a:p>
          <a:p>
            <a:r>
              <a:rPr lang="en-US" sz="1200" kern="1200" dirty="0">
                <a:solidFill>
                  <a:schemeClr val="tx1"/>
                </a:solidFill>
                <a:effectLst/>
                <a:latin typeface="+mn-lt"/>
                <a:ea typeface="+mn-ea"/>
                <a:cs typeface="+mn-cs"/>
              </a:rPr>
              <a:t>Data records vary across clients/nodes in different locations. Single points of failure destroy system up-time, and intermittent network issues creep up at the worst possible time</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8</a:t>
            </a:fld>
            <a:endParaRPr lang="en-US"/>
          </a:p>
        </p:txBody>
      </p:sp>
    </p:spTree>
    <p:extLst>
      <p:ext uri="{BB962C8B-B14F-4D97-AF65-F5344CB8AC3E}">
        <p14:creationId xmlns:p14="http://schemas.microsoft.com/office/powerpoint/2010/main" val="93719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application</a:t>
            </a:r>
            <a:r>
              <a:rPr lang="en-US" baseline="0" dirty="0"/>
              <a:t> usage increases keep adding nodes</a:t>
            </a:r>
          </a:p>
          <a:p>
            <a:endParaRPr lang="en-US" baseline="0" dirty="0"/>
          </a:p>
          <a:p>
            <a:r>
              <a:rPr lang="en-US" dirty="0"/>
              <a:t>Even if</a:t>
            </a:r>
            <a:r>
              <a:rPr lang="en-US" baseline="0" dirty="0"/>
              <a:t> nodes fail, system is able to keep </a:t>
            </a:r>
            <a:r>
              <a:rPr lang="en-US" baseline="0" dirty="0" smtClean="0"/>
              <a:t>responding</a:t>
            </a:r>
          </a:p>
          <a:p>
            <a:endParaRPr lang="en-US" baseline="0" dirty="0" smtClean="0"/>
          </a:p>
          <a:p>
            <a:r>
              <a:rPr lang="en-US" dirty="0" smtClean="0"/>
              <a:t>NoSQL scale out – run on commodity hardware on multiple nodes</a:t>
            </a:r>
          </a:p>
          <a:p>
            <a:pPr lvl="1"/>
            <a:r>
              <a:rPr lang="en-US" dirty="0" smtClean="0"/>
              <a:t>Easy to add and remove nodes to handle loads</a:t>
            </a:r>
          </a:p>
          <a:p>
            <a:pPr lvl="1"/>
            <a:r>
              <a:rPr lang="en-US" dirty="0" smtClean="0"/>
              <a:t>No single </a:t>
            </a:r>
            <a:r>
              <a:rPr lang="en-US" dirty="0" err="1" smtClean="0"/>
              <a:t>PoF</a:t>
            </a:r>
            <a:endParaRPr lang="en-US" dirty="0" smtClean="0"/>
          </a:p>
          <a:p>
            <a:pPr lvl="1"/>
            <a:r>
              <a:rPr lang="en-US" dirty="0" smtClean="0"/>
              <a:t>Flexibility in handling trade offs (CAP Theorem)</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9</a:t>
            </a:fld>
            <a:endParaRPr lang="en-US"/>
          </a:p>
        </p:txBody>
      </p:sp>
    </p:spTree>
    <p:extLst>
      <p:ext uri="{BB962C8B-B14F-4D97-AF65-F5344CB8AC3E}">
        <p14:creationId xmlns:p14="http://schemas.microsoft.com/office/powerpoint/2010/main" val="147363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smtClean="0">
                <a:solidFill>
                  <a:schemeClr val="tx1"/>
                </a:solidFill>
                <a:effectLst/>
                <a:latin typeface="+mn-lt"/>
                <a:ea typeface="+mn-ea"/>
                <a:cs typeface="+mn-cs"/>
              </a:rPr>
              <a:t>Applies</a:t>
            </a:r>
            <a:r>
              <a:rPr lang="en-US" sz="1200" b="0" kern="1200" baseline="0" dirty="0" smtClean="0">
                <a:solidFill>
                  <a:schemeClr val="tx1"/>
                </a:solidFill>
                <a:effectLst/>
                <a:latin typeface="+mn-lt"/>
                <a:ea typeface="+mn-ea"/>
                <a:cs typeface="+mn-cs"/>
              </a:rPr>
              <a:t> for distributed systems in general</a:t>
            </a:r>
            <a:endParaRPr lang="en-US" sz="1200" b="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Consistency</a:t>
            </a:r>
            <a:r>
              <a:rPr lang="en-US" sz="1200" kern="1200" dirty="0">
                <a:solidFill>
                  <a:schemeClr val="tx1"/>
                </a:solidFill>
                <a:effectLst/>
                <a:latin typeface="+mn-lt"/>
                <a:ea typeface="+mn-ea"/>
                <a:cs typeface="+mn-cs"/>
              </a:rPr>
              <a:t> - A read is guaranteed to return the most recent write for a given client.</a:t>
            </a:r>
          </a:p>
          <a:p>
            <a:pPr lvl="0"/>
            <a:r>
              <a:rPr lang="en-US" sz="1200" b="1" kern="1200" dirty="0">
                <a:solidFill>
                  <a:schemeClr val="tx1"/>
                </a:solidFill>
                <a:effectLst/>
                <a:latin typeface="+mn-lt"/>
                <a:ea typeface="+mn-ea"/>
                <a:cs typeface="+mn-cs"/>
              </a:rPr>
              <a:t>Availability</a:t>
            </a:r>
            <a:r>
              <a:rPr lang="en-US" sz="1200" kern="1200" dirty="0">
                <a:solidFill>
                  <a:schemeClr val="tx1"/>
                </a:solidFill>
                <a:effectLst/>
                <a:latin typeface="+mn-lt"/>
                <a:ea typeface="+mn-ea"/>
                <a:cs typeface="+mn-cs"/>
              </a:rPr>
              <a:t> - A non-failing node will return a reasonable response within a reasonable amount of time (no error or timeout).</a:t>
            </a:r>
          </a:p>
          <a:p>
            <a:pPr lvl="0"/>
            <a:r>
              <a:rPr lang="en-US" sz="1200" b="1" kern="1200" dirty="0">
                <a:solidFill>
                  <a:schemeClr val="tx1"/>
                </a:solidFill>
                <a:effectLst/>
                <a:latin typeface="+mn-lt"/>
                <a:ea typeface="+mn-ea"/>
                <a:cs typeface="+mn-cs"/>
              </a:rPr>
              <a:t>Partition Tolerance</a:t>
            </a:r>
            <a:r>
              <a:rPr lang="en-US" sz="1200" kern="1200" dirty="0">
                <a:solidFill>
                  <a:schemeClr val="tx1"/>
                </a:solidFill>
                <a:effectLst/>
                <a:latin typeface="+mn-lt"/>
                <a:ea typeface="+mn-ea"/>
                <a:cs typeface="+mn-cs"/>
              </a:rPr>
              <a:t> - The system will continue to function when network partitions occur.</a:t>
            </a:r>
          </a:p>
          <a:p>
            <a:r>
              <a:rPr lang="en-US" sz="1200" kern="1200" dirty="0">
                <a:solidFill>
                  <a:schemeClr val="tx1"/>
                </a:solidFill>
                <a:effectLst/>
                <a:latin typeface="+mn-lt"/>
                <a:ea typeface="+mn-ea"/>
                <a:cs typeface="+mn-cs"/>
              </a:rPr>
              <a:t>Widely distributed aka networking factors comes into play. Object Oriented Programming != Network Programming.</a:t>
            </a:r>
          </a:p>
          <a:p>
            <a:r>
              <a:rPr lang="en-US" sz="1200" kern="1200" dirty="0">
                <a:solidFill>
                  <a:schemeClr val="tx1"/>
                </a:solidFill>
                <a:effectLst/>
                <a:latin typeface="+mn-lt"/>
                <a:ea typeface="+mn-ea"/>
                <a:cs typeface="+mn-cs"/>
              </a:rPr>
              <a:t>One such </a:t>
            </a:r>
            <a:r>
              <a:rPr lang="en-US" sz="1200" i="1" u="sng" kern="1200" dirty="0">
                <a:solidFill>
                  <a:schemeClr val="tx1"/>
                </a:solidFill>
                <a:effectLst/>
                <a:latin typeface="+mn-lt"/>
                <a:ea typeface="+mn-ea"/>
                <a:cs typeface="+mn-cs"/>
                <a:hlinkClick r:id="rId3"/>
              </a:rPr>
              <a:t>fallacy of distributed computing</a:t>
            </a:r>
            <a:r>
              <a:rPr lang="en-US" sz="1200" kern="1200" dirty="0">
                <a:solidFill>
                  <a:schemeClr val="tx1"/>
                </a:solidFill>
                <a:effectLst/>
                <a:latin typeface="+mn-lt"/>
                <a:ea typeface="+mn-ea"/>
                <a:cs typeface="+mn-cs"/>
              </a:rPr>
              <a:t> is that networks are reliable. They aren’t. Networks and parts of networks go down frequently and unexpectedly. Network failures </a:t>
            </a:r>
            <a:r>
              <a:rPr lang="en-US" sz="1200" i="1" kern="1200" dirty="0">
                <a:solidFill>
                  <a:schemeClr val="tx1"/>
                </a:solidFill>
                <a:effectLst/>
                <a:latin typeface="+mn-lt"/>
                <a:ea typeface="+mn-ea"/>
                <a:cs typeface="+mn-cs"/>
              </a:rPr>
              <a:t>happen to your system</a:t>
            </a:r>
            <a:r>
              <a:rPr lang="en-US" sz="1200" kern="1200" dirty="0">
                <a:solidFill>
                  <a:schemeClr val="tx1"/>
                </a:solidFill>
                <a:effectLst/>
                <a:latin typeface="+mn-lt"/>
                <a:ea typeface="+mn-ea"/>
                <a:cs typeface="+mn-cs"/>
              </a:rPr>
              <a:t> and you don’t get to choose when they occur.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10</a:t>
            </a:fld>
            <a:endParaRPr lang="en-US"/>
          </a:p>
        </p:txBody>
      </p:sp>
    </p:spTree>
    <p:extLst>
      <p:ext uri="{BB962C8B-B14F-4D97-AF65-F5344CB8AC3E}">
        <p14:creationId xmlns:p14="http://schemas.microsoft.com/office/powerpoint/2010/main" val="404737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035336-EA8D-4537-B662-704AE8009B46}"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429329808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35336-EA8D-4537-B662-704AE8009B46}" type="datetimeFigureOut">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252038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35336-EA8D-4537-B662-704AE8009B46}"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613727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35336-EA8D-4537-B662-704AE8009B46}"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163239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@_s_hari</a:t>
            </a:r>
            <a:endParaRPr lang="en-US" dirty="0"/>
          </a:p>
        </p:txBody>
      </p:sp>
      <p:sp>
        <p:nvSpPr>
          <p:cNvPr id="4" name="Footer Placeholder 3"/>
          <p:cNvSpPr>
            <a:spLocks noGrp="1"/>
          </p:cNvSpPr>
          <p:nvPr>
            <p:ph type="ftr" sz="quarter" idx="11"/>
          </p:nvPr>
        </p:nvSpPr>
        <p:spPr/>
        <p:txBody>
          <a:bodyPr/>
          <a:lstStyle/>
          <a:p>
            <a:r>
              <a:rPr lang="en-US" smtClean="0"/>
              <a:t>#Azure #CosmosDB</a:t>
            </a:r>
            <a:endParaRPr lang="en-US" dirty="0"/>
          </a:p>
        </p:txBody>
      </p:sp>
      <p:sp>
        <p:nvSpPr>
          <p:cNvPr id="5" name="Slide Number Placeholder 4"/>
          <p:cNvSpPr>
            <a:spLocks noGrp="1"/>
          </p:cNvSpPr>
          <p:nvPr>
            <p:ph type="sldNum" sz="quarter" idx="12"/>
          </p:nvPr>
        </p:nvSpPr>
        <p:spPr/>
        <p:txBody>
          <a:bodyPr/>
          <a:lstStyle/>
          <a:p>
            <a:r>
              <a:rPr lang="en-US" smtClean="0"/>
              <a:t>@ONETUG</a:t>
            </a:r>
            <a:endParaRPr lang="en-US" dirty="0"/>
          </a:p>
        </p:txBody>
      </p:sp>
    </p:spTree>
    <p:extLst>
      <p:ext uri="{BB962C8B-B14F-4D97-AF65-F5344CB8AC3E}">
        <p14:creationId xmlns:p14="http://schemas.microsoft.com/office/powerpoint/2010/main" val="180420819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35336-EA8D-4537-B662-704AE8009B46}"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119992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35336-EA8D-4537-B662-704AE8009B46}"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337901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035336-EA8D-4537-B662-704AE8009B46}" type="datetimeFigureOut">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143701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35336-EA8D-4537-B662-704AE8009B46}" type="datetimeFigureOut">
              <a:rPr lang="en-US" smtClean="0"/>
              <a:t>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355118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035336-EA8D-4537-B662-704AE8009B46}" type="datetimeFigureOut">
              <a:rPr lang="en-US" smtClean="0"/>
              <a:t>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73773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35336-EA8D-4537-B662-704AE8009B46}" type="datetimeFigureOut">
              <a:rPr lang="en-US" smtClean="0"/>
              <a:t>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148151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35336-EA8D-4537-B662-704AE8009B46}" type="datetimeFigureOut">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74E6C-B567-4A86-B206-DBCE631F9422}" type="slidenum">
              <a:rPr lang="en-US" smtClean="0"/>
              <a:t>‹#›</a:t>
            </a:fld>
            <a:endParaRPr lang="en-US"/>
          </a:p>
        </p:txBody>
      </p:sp>
    </p:spTree>
    <p:extLst>
      <p:ext uri="{BB962C8B-B14F-4D97-AF65-F5344CB8AC3E}">
        <p14:creationId xmlns:p14="http://schemas.microsoft.com/office/powerpoint/2010/main" val="1538259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@_</a:t>
            </a:r>
            <a:r>
              <a:rPr lang="en-US" dirty="0" err="1" smtClean="0"/>
              <a:t>s_hari</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#Azure #</a:t>
            </a:r>
            <a:r>
              <a:rPr lang="en-US" dirty="0" err="1" smtClean="0"/>
              <a:t>CosmosDB</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@ONETUG</a:t>
            </a:r>
            <a:endParaRPr lang="en-US" dirty="0"/>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008689" y="35607"/>
            <a:ext cx="1105400" cy="878793"/>
          </a:xfrm>
          <a:prstGeom prst="rect">
            <a:avLst/>
          </a:prstGeom>
        </p:spPr>
      </p:pic>
    </p:spTree>
    <p:extLst>
      <p:ext uri="{BB962C8B-B14F-4D97-AF65-F5344CB8AC3E}">
        <p14:creationId xmlns:p14="http://schemas.microsoft.com/office/powerpoint/2010/main" val="1741973250"/>
      </p:ext>
    </p:extLst>
  </p:cSld>
  <p:clrMap bg1="dk1" tx1="lt1" bg2="dk2" tx2="lt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robertgreiner.com/uploads/images/2014/CAP-AP-full.png" TargetMode="External"/><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jpeg"/><Relationship Id="rId6" Type="http://schemas.openxmlformats.org/officeDocument/2006/relationships/image" Target="../media/image24.png"/><Relationship Id="rId7"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hyperlink" Target="https://www.documentdb.com/capacityplanner" TargetMode="External"/><Relationship Id="rId4" Type="http://schemas.openxmlformats.org/officeDocument/2006/relationships/hyperlink" Target="https://docs.microsoft.com/en-us/azure/cosmos-db/" TargetMode="External"/><Relationship Id="rId5" Type="http://schemas.openxmlformats.org/officeDocument/2006/relationships/hyperlink" Target="https://github.com/Azure-Samples/azure-cosmos-db-graph-dotnet-getting-started" TargetMode="External"/><Relationship Id="rId6" Type="http://schemas.openxmlformats.org/officeDocument/2006/relationships/hyperlink" Target="https://github.com/Azure-Samples/azure-cosmos-db-table-dotnet-getting-started" TargetMode="External"/><Relationship Id="rId7" Type="http://schemas.openxmlformats.org/officeDocument/2006/relationships/hyperlink" Target="https://github.com/Azure-Samples/azure-cosmos-db-mongodb-dotnet-getting-started" TargetMode="External"/><Relationship Id="rId8" Type="http://schemas.openxmlformats.org/officeDocument/2006/relationships/hyperlink" Target="http://tinkerpop.apache.org/docs/current/" TargetMode="External"/><Relationship Id="rId9" Type="http://schemas.openxmlformats.org/officeDocument/2006/relationships/hyperlink" Target="https://docs.microsoft.com/en-us/azure/search/search-howto-index-documentdb" TargetMode="External"/><Relationship Id="rId1" Type="http://schemas.openxmlformats.org/officeDocument/2006/relationships/slideLayout" Target="../slideLayouts/slideLayout3.xml"/><Relationship Id="rId2" Type="http://schemas.openxmlformats.org/officeDocument/2006/relationships/hyperlink" Target="https://docs.microsoft.com/en-us/azure/cosmos-db/local-emulator%23developing-with-the-emula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11" y="914400"/>
            <a:ext cx="8943689" cy="541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smtClean="0"/>
              <a:t>Azure </a:t>
            </a:r>
            <a:r>
              <a:rPr lang="en-US" dirty="0" err="1" smtClean="0"/>
              <a:t>CosmosDB</a:t>
            </a:r>
            <a:endParaRPr lang="en-US" dirty="0"/>
          </a:p>
        </p:txBody>
      </p:sp>
      <p:sp>
        <p:nvSpPr>
          <p:cNvPr id="3" name="Subtitle 2"/>
          <p:cNvSpPr>
            <a:spLocks noGrp="1"/>
          </p:cNvSpPr>
          <p:nvPr>
            <p:ph type="subTitle" idx="1"/>
          </p:nvPr>
        </p:nvSpPr>
        <p:spPr>
          <a:xfrm>
            <a:off x="124110" y="4343400"/>
            <a:ext cx="8867489" cy="1752600"/>
          </a:xfrm>
        </p:spPr>
        <p:txBody>
          <a:bodyPr/>
          <a:lstStyle/>
          <a:p>
            <a:r>
              <a:rPr lang="en-US" dirty="0" smtClean="0"/>
              <a:t>Santosh Hari</a:t>
            </a:r>
          </a:p>
          <a:p>
            <a:r>
              <a:rPr lang="en-US" dirty="0" smtClean="0"/>
              <a:t>@_</a:t>
            </a:r>
            <a:r>
              <a:rPr lang="en-US" dirty="0" err="1" smtClean="0"/>
              <a:t>s_hari</a:t>
            </a:r>
            <a:r>
              <a:rPr lang="en-US" dirty="0" smtClean="0"/>
              <a:t> @</a:t>
            </a:r>
            <a:r>
              <a:rPr lang="en-US" dirty="0" err="1" smtClean="0"/>
              <a:t>AzureCosmosDB</a:t>
            </a:r>
            <a:endParaRPr lang="en-US" dirty="0"/>
          </a:p>
        </p:txBody>
      </p:sp>
    </p:spTree>
    <p:extLst>
      <p:ext uri="{BB962C8B-B14F-4D97-AF65-F5344CB8AC3E}">
        <p14:creationId xmlns:p14="http://schemas.microsoft.com/office/powerpoint/2010/main" val="28221660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pic>
        <p:nvPicPr>
          <p:cNvPr id="5" name="Picture 4"/>
          <p:cNvPicPr>
            <a:picLocks noChangeAspect="1"/>
          </p:cNvPicPr>
          <p:nvPr/>
        </p:nvPicPr>
        <p:blipFill>
          <a:blip r:embed="rId3"/>
          <a:stretch>
            <a:fillRect/>
          </a:stretch>
        </p:blipFill>
        <p:spPr>
          <a:xfrm>
            <a:off x="796175" y="1236755"/>
            <a:ext cx="8040680" cy="4869079"/>
          </a:xfrm>
          <a:prstGeom prst="rect">
            <a:avLst/>
          </a:prstGeom>
        </p:spPr>
      </p:pic>
      <p:sp>
        <p:nvSpPr>
          <p:cNvPr id="6" name="Rectangle 5"/>
          <p:cNvSpPr/>
          <p:nvPr/>
        </p:nvSpPr>
        <p:spPr>
          <a:xfrm>
            <a:off x="669471" y="1417639"/>
            <a:ext cx="702129" cy="455861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257302" y="1417639"/>
            <a:ext cx="3167743" cy="4558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39334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417639"/>
          </a:xfrm>
        </p:spPr>
        <p:txBody>
          <a:bodyPr>
            <a:normAutofit fontScale="90000"/>
          </a:bodyPr>
          <a:lstStyle/>
          <a:p>
            <a:r>
              <a:rPr lang="en-US" dirty="0"/>
              <a:t>CAP Reality 1 – </a:t>
            </a:r>
            <a:r>
              <a:rPr lang="en-US" dirty="0" err="1"/>
              <a:t>Consistent+Partition</a:t>
            </a:r>
            <a:r>
              <a:rPr lang="en-US" dirty="0"/>
              <a:t> Tolerant</a:t>
            </a:r>
          </a:p>
        </p:txBody>
      </p:sp>
      <p:pic>
        <p:nvPicPr>
          <p:cNvPr id="5" name="Picture 4"/>
          <p:cNvPicPr>
            <a:picLocks noChangeAspect="1"/>
          </p:cNvPicPr>
          <p:nvPr/>
        </p:nvPicPr>
        <p:blipFill>
          <a:blip r:embed="rId3"/>
          <a:stretch>
            <a:fillRect/>
          </a:stretch>
        </p:blipFill>
        <p:spPr>
          <a:xfrm>
            <a:off x="2009936" y="1548194"/>
            <a:ext cx="5078408" cy="4371211"/>
          </a:xfrm>
          <a:prstGeom prst="rect">
            <a:avLst/>
          </a:prstGeom>
        </p:spPr>
      </p:pic>
    </p:spTree>
    <p:extLst>
      <p:ext uri="{BB962C8B-B14F-4D97-AF65-F5344CB8AC3E}">
        <p14:creationId xmlns:p14="http://schemas.microsoft.com/office/powerpoint/2010/main" val="13963767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417639"/>
          </a:xfrm>
        </p:spPr>
        <p:txBody>
          <a:bodyPr>
            <a:normAutofit fontScale="90000"/>
          </a:bodyPr>
          <a:lstStyle/>
          <a:p>
            <a:r>
              <a:rPr lang="en-US" dirty="0"/>
              <a:t>CAP Reality 2 – Availability + Partition Tolerant </a:t>
            </a:r>
          </a:p>
        </p:txBody>
      </p:sp>
      <p:pic>
        <p:nvPicPr>
          <p:cNvPr id="5" name="Picture 4" descr="AP Theorem Trade-offs AP">
            <a:hlinkClick r:id="rId3"/>
          </p:cNvPr>
          <p:cNvPicPr/>
          <p:nvPr/>
        </p:nvPicPr>
        <p:blipFill>
          <a:blip r:embed="rId4"/>
          <a:srcRect/>
          <a:stretch>
            <a:fillRect/>
          </a:stretch>
        </p:blipFill>
        <p:spPr bwMode="auto">
          <a:xfrm>
            <a:off x="1693637" y="1363436"/>
            <a:ext cx="5756729" cy="4992915"/>
          </a:xfrm>
          <a:prstGeom prst="rect">
            <a:avLst/>
          </a:prstGeom>
          <a:noFill/>
          <a:ln w="9525">
            <a:noFill/>
            <a:miter lim="800000"/>
            <a:headEnd/>
            <a:tailEnd/>
          </a:ln>
        </p:spPr>
      </p:pic>
    </p:spTree>
    <p:extLst>
      <p:ext uri="{BB962C8B-B14F-4D97-AF65-F5344CB8AC3E}">
        <p14:creationId xmlns:p14="http://schemas.microsoft.com/office/powerpoint/2010/main" val="40103917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becomes BASE</a:t>
            </a:r>
            <a:endParaRPr lang="en-US" dirty="0"/>
          </a:p>
        </p:txBody>
      </p:sp>
      <p:sp>
        <p:nvSpPr>
          <p:cNvPr id="3" name="Content Placeholder 2"/>
          <p:cNvSpPr>
            <a:spLocks noGrp="1"/>
          </p:cNvSpPr>
          <p:nvPr>
            <p:ph idx="1"/>
          </p:nvPr>
        </p:nvSpPr>
        <p:spPr/>
        <p:txBody>
          <a:bodyPr/>
          <a:lstStyle/>
          <a:p>
            <a:r>
              <a:rPr lang="en-US" sz="7200" dirty="0" smtClean="0"/>
              <a:t>A</a:t>
            </a:r>
            <a:r>
              <a:rPr lang="en-US" dirty="0" smtClean="0"/>
              <a:t>tomic </a:t>
            </a:r>
            <a:r>
              <a:rPr lang="en-US" sz="7200" dirty="0"/>
              <a:t>C</a:t>
            </a:r>
            <a:r>
              <a:rPr lang="en-US" dirty="0" smtClean="0"/>
              <a:t>onsistent </a:t>
            </a:r>
            <a:r>
              <a:rPr lang="en-US" sz="7200" dirty="0"/>
              <a:t>I</a:t>
            </a:r>
            <a:r>
              <a:rPr lang="en-US" dirty="0" smtClean="0"/>
              <a:t>solated </a:t>
            </a:r>
            <a:r>
              <a:rPr lang="en-US" sz="7200" dirty="0" smtClean="0"/>
              <a:t>D</a:t>
            </a:r>
            <a:r>
              <a:rPr lang="en-US" dirty="0" smtClean="0"/>
              <a:t>urable – relational</a:t>
            </a:r>
          </a:p>
          <a:p>
            <a:r>
              <a:rPr lang="en-US" sz="7200" dirty="0"/>
              <a:t>B</a:t>
            </a:r>
            <a:r>
              <a:rPr lang="en-US" dirty="0" smtClean="0"/>
              <a:t>asically </a:t>
            </a:r>
            <a:r>
              <a:rPr lang="en-US" sz="7200" dirty="0"/>
              <a:t>A</a:t>
            </a:r>
            <a:r>
              <a:rPr lang="en-US" dirty="0" smtClean="0"/>
              <a:t>vailable </a:t>
            </a:r>
            <a:r>
              <a:rPr lang="en-US" sz="7200" dirty="0"/>
              <a:t>S</a:t>
            </a:r>
            <a:r>
              <a:rPr lang="en-US" dirty="0" smtClean="0"/>
              <a:t>oft state </a:t>
            </a:r>
            <a:r>
              <a:rPr lang="en-US" sz="7200" dirty="0"/>
              <a:t>E</a:t>
            </a:r>
            <a:r>
              <a:rPr lang="en-US" dirty="0" smtClean="0"/>
              <a:t>ventually consistent – NoSQL</a:t>
            </a:r>
            <a:endParaRPr lang="en-US" dirty="0"/>
          </a:p>
        </p:txBody>
      </p:sp>
    </p:spTree>
    <p:extLst>
      <p:ext uri="{BB962C8B-B14F-4D97-AF65-F5344CB8AC3E}">
        <p14:creationId xmlns:p14="http://schemas.microsoft.com/office/powerpoint/2010/main" val="1275201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3Vs</a:t>
            </a:r>
            <a:endParaRPr lang="en-US" dirty="0"/>
          </a:p>
        </p:txBody>
      </p:sp>
      <p:pic>
        <p:nvPicPr>
          <p:cNvPr id="2050" name="Picture 2" descr="The 3Vs of big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06" y="954503"/>
            <a:ext cx="7139747" cy="535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3747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Types of NoSQL</a:t>
            </a:r>
          </a:p>
        </p:txBody>
      </p:sp>
      <p:sp>
        <p:nvSpPr>
          <p:cNvPr id="3" name="Content Placeholder 2"/>
          <p:cNvSpPr>
            <a:spLocks noGrp="1"/>
          </p:cNvSpPr>
          <p:nvPr>
            <p:ph idx="1"/>
          </p:nvPr>
        </p:nvSpPr>
        <p:spPr>
          <a:xfrm>
            <a:off x="457200" y="1132764"/>
            <a:ext cx="8229600" cy="4525963"/>
          </a:xfrm>
        </p:spPr>
        <p:txBody>
          <a:bodyPr>
            <a:normAutofit/>
          </a:bodyPr>
          <a:lstStyle/>
          <a:p>
            <a:r>
              <a:rPr lang="en-US" dirty="0"/>
              <a:t>Document </a:t>
            </a:r>
            <a:r>
              <a:rPr lang="en-US" dirty="0" smtClean="0"/>
              <a:t>databases - JSON documents</a:t>
            </a:r>
            <a:r>
              <a:rPr lang="en-US" dirty="0"/>
              <a:t>. </a:t>
            </a:r>
            <a:r>
              <a:rPr lang="en-US" dirty="0" smtClean="0"/>
              <a:t>MongoDB</a:t>
            </a:r>
            <a:endParaRPr lang="en-US" dirty="0"/>
          </a:p>
          <a:p>
            <a:r>
              <a:rPr lang="en-US" dirty="0" smtClean="0"/>
              <a:t>Graph </a:t>
            </a:r>
            <a:r>
              <a:rPr lang="en-US" dirty="0"/>
              <a:t>stores </a:t>
            </a:r>
            <a:r>
              <a:rPr lang="en-US" dirty="0" smtClean="0"/>
              <a:t>- </a:t>
            </a:r>
            <a:r>
              <a:rPr lang="en-US" dirty="0"/>
              <a:t>Neo4J and </a:t>
            </a:r>
            <a:r>
              <a:rPr lang="en-US" dirty="0" err="1"/>
              <a:t>Giraph</a:t>
            </a:r>
            <a:r>
              <a:rPr lang="en-US" dirty="0"/>
              <a:t>.</a:t>
            </a:r>
          </a:p>
          <a:p>
            <a:r>
              <a:rPr lang="en-US" dirty="0" smtClean="0"/>
              <a:t>Key-value </a:t>
            </a:r>
            <a:r>
              <a:rPr lang="en-US" dirty="0"/>
              <a:t>stores </a:t>
            </a:r>
            <a:r>
              <a:rPr lang="en-US" dirty="0" smtClean="0"/>
              <a:t>- </a:t>
            </a:r>
            <a:r>
              <a:rPr lang="en-US" dirty="0" err="1" smtClean="0"/>
              <a:t>Redis</a:t>
            </a:r>
            <a:endParaRPr lang="en-US" dirty="0"/>
          </a:p>
          <a:p>
            <a:r>
              <a:rPr lang="en-US" dirty="0" smtClean="0"/>
              <a:t>Wide-column - </a:t>
            </a:r>
            <a:r>
              <a:rPr lang="en-US" dirty="0"/>
              <a:t>Cassandra and </a:t>
            </a:r>
            <a:r>
              <a:rPr lang="en-US" dirty="0" err="1" smtClean="0"/>
              <a:t>Hbase</a:t>
            </a:r>
            <a:endParaRPr lang="en-US" dirty="0"/>
          </a:p>
        </p:txBody>
      </p:sp>
    </p:spTree>
    <p:extLst>
      <p:ext uri="{BB962C8B-B14F-4D97-AF65-F5344CB8AC3E}">
        <p14:creationId xmlns:p14="http://schemas.microsoft.com/office/powerpoint/2010/main" val="26401375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database to rule them all</a:t>
            </a:r>
            <a:endParaRPr lang="en-US" dirty="0"/>
          </a:p>
        </p:txBody>
      </p:sp>
      <p:pic>
        <p:nvPicPr>
          <p:cNvPr id="1026" name="Picture 2" descr="Image result for gollum precio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24" y="1450383"/>
            <a:ext cx="36576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smos d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28837"/>
            <a:ext cx="3657600" cy="192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324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CosmosDB</a:t>
            </a:r>
            <a:endParaRPr lang="en-US" dirty="0"/>
          </a:p>
        </p:txBody>
      </p:sp>
      <p:pic>
        <p:nvPicPr>
          <p:cNvPr id="6146" name="Picture 2" descr="Azure Cosmos DB is Microsoft's globally distributed database service with elastic scale out, guaranteed low latency, five consistency models, and comprehensive guaranteed SL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8458200" cy="507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7974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Multi-model, multi-API</a:t>
            </a:r>
            <a:endParaRPr lang="en-US" dirty="0"/>
          </a:p>
        </p:txBody>
      </p:sp>
      <p:sp>
        <p:nvSpPr>
          <p:cNvPr id="6" name="Content Placeholder 5"/>
          <p:cNvSpPr>
            <a:spLocks noGrp="1"/>
          </p:cNvSpPr>
          <p:nvPr>
            <p:ph sz="half" idx="1"/>
          </p:nvPr>
        </p:nvSpPr>
        <p:spPr>
          <a:xfrm>
            <a:off x="457200" y="1219200"/>
            <a:ext cx="4800600" cy="5334000"/>
          </a:xfrm>
        </p:spPr>
        <p:txBody>
          <a:bodyPr>
            <a:normAutofit/>
          </a:bodyPr>
          <a:lstStyle/>
          <a:p>
            <a:r>
              <a:rPr lang="en-US" dirty="0"/>
              <a:t>5</a:t>
            </a:r>
            <a:r>
              <a:rPr lang="en-US" dirty="0" smtClean="0"/>
              <a:t> </a:t>
            </a:r>
            <a:r>
              <a:rPr lang="en-US" dirty="0"/>
              <a:t>offerings – </a:t>
            </a:r>
            <a:r>
              <a:rPr lang="en-US" dirty="0" err="1" smtClean="0"/>
              <a:t>DocumentDB</a:t>
            </a:r>
            <a:r>
              <a:rPr lang="en-US" dirty="0" smtClean="0"/>
              <a:t> (SQL), </a:t>
            </a:r>
            <a:r>
              <a:rPr lang="en-US" dirty="0"/>
              <a:t>MongoDB, Table*, Graph (Gremlin</a:t>
            </a:r>
            <a:r>
              <a:rPr lang="en-US" dirty="0" smtClean="0"/>
              <a:t>), Cassandra*</a:t>
            </a:r>
          </a:p>
          <a:p>
            <a:r>
              <a:rPr lang="en-US" dirty="0" smtClean="0"/>
              <a:t>Atom-Record-Sequence</a:t>
            </a:r>
          </a:p>
          <a:p>
            <a:r>
              <a:rPr lang="en-US" dirty="0" smtClean="0"/>
              <a:t>Polyglot!!!</a:t>
            </a:r>
          </a:p>
        </p:txBody>
      </p:sp>
      <p:pic>
        <p:nvPicPr>
          <p:cNvPr id="8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052945"/>
            <a:ext cx="3381375" cy="56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90558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SLA</a:t>
            </a:r>
            <a:endParaRPr lang="en-US" dirty="0"/>
          </a:p>
        </p:txBody>
      </p:sp>
      <p:sp>
        <p:nvSpPr>
          <p:cNvPr id="7" name="Content Placeholder 6"/>
          <p:cNvSpPr>
            <a:spLocks noGrp="1"/>
          </p:cNvSpPr>
          <p:nvPr>
            <p:ph sz="half" idx="1"/>
          </p:nvPr>
        </p:nvSpPr>
        <p:spPr>
          <a:xfrm>
            <a:off x="457200" y="1600200"/>
            <a:ext cx="2819400" cy="4525963"/>
          </a:xfrm>
        </p:spPr>
        <p:txBody>
          <a:bodyPr/>
          <a:lstStyle/>
          <a:p>
            <a:r>
              <a:rPr lang="en-US" dirty="0" smtClean="0"/>
              <a:t>Latency</a:t>
            </a:r>
          </a:p>
          <a:p>
            <a:r>
              <a:rPr lang="en-US" dirty="0" smtClean="0"/>
              <a:t>Throughput</a:t>
            </a:r>
            <a:endParaRPr lang="en-US" dirty="0"/>
          </a:p>
          <a:p>
            <a:r>
              <a:rPr lang="en-US" dirty="0"/>
              <a:t>Consistency</a:t>
            </a:r>
          </a:p>
          <a:p>
            <a:r>
              <a:rPr lang="en-US" dirty="0" smtClean="0"/>
              <a:t>Availability </a:t>
            </a:r>
          </a:p>
          <a:p>
            <a:r>
              <a:rPr lang="en-US" dirty="0" smtClean="0"/>
              <a:t>Fine print: Within a region</a:t>
            </a:r>
          </a:p>
          <a:p>
            <a:r>
              <a:rPr lang="en-US" dirty="0" smtClean="0"/>
              <a:t>Fine print: SLA depends on lowest metric</a:t>
            </a:r>
            <a:endParaRPr lang="en-US" dirty="0"/>
          </a:p>
        </p:txBody>
      </p:sp>
      <p:pic>
        <p:nvPicPr>
          <p:cNvPr id="1026" name="Picture 2" descr="https://santoshhari.files.wordpress.com/2016/04/condescendingwonk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0" y="1600200"/>
            <a:ext cx="4762500"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6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NoSQL concepts</a:t>
            </a:r>
          </a:p>
          <a:p>
            <a:r>
              <a:rPr lang="en-US" dirty="0" smtClean="0"/>
              <a:t>Why </a:t>
            </a:r>
            <a:r>
              <a:rPr lang="en-US" dirty="0" err="1" smtClean="0"/>
              <a:t>CosmosDB</a:t>
            </a:r>
            <a:endParaRPr lang="en-US" dirty="0" smtClean="0"/>
          </a:p>
          <a:p>
            <a:r>
              <a:rPr lang="en-US" dirty="0" err="1" smtClean="0"/>
              <a:t>CosmosDB</a:t>
            </a:r>
            <a:r>
              <a:rPr lang="en-US" dirty="0" smtClean="0"/>
              <a:t> concepts</a:t>
            </a:r>
          </a:p>
          <a:p>
            <a:r>
              <a:rPr lang="en-US" dirty="0" smtClean="0"/>
              <a:t>10 minute </a:t>
            </a:r>
            <a:r>
              <a:rPr lang="en-US" dirty="0" err="1" smtClean="0"/>
              <a:t>quickstart</a:t>
            </a:r>
            <a:r>
              <a:rPr lang="en-US" dirty="0" smtClean="0"/>
              <a:t> tutorial</a:t>
            </a:r>
          </a:p>
          <a:p>
            <a:endParaRPr lang="en-US" dirty="0"/>
          </a:p>
        </p:txBody>
      </p:sp>
    </p:spTree>
    <p:extLst>
      <p:ext uri="{BB962C8B-B14F-4D97-AF65-F5344CB8AC3E}">
        <p14:creationId xmlns:p14="http://schemas.microsoft.com/office/powerpoint/2010/main" val="13092583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 - @ P99</a:t>
            </a:r>
            <a:endParaRPr lang="en-US" dirty="0"/>
          </a:p>
        </p:txBody>
      </p:sp>
      <p:sp>
        <p:nvSpPr>
          <p:cNvPr id="3" name="Content Placeholder 2"/>
          <p:cNvSpPr>
            <a:spLocks noGrp="1"/>
          </p:cNvSpPr>
          <p:nvPr>
            <p:ph idx="1"/>
          </p:nvPr>
        </p:nvSpPr>
        <p:spPr>
          <a:xfrm>
            <a:off x="457200" y="3962400"/>
            <a:ext cx="8229600" cy="2163763"/>
          </a:xfrm>
        </p:spPr>
        <p:txBody>
          <a:bodyPr>
            <a:normAutofit fontScale="77500" lnSpcReduction="20000"/>
          </a:bodyPr>
          <a:lstStyle/>
          <a:p>
            <a:r>
              <a:rPr lang="en-US" dirty="0" smtClean="0"/>
              <a:t>Globally distributed with reads and writes served from local region</a:t>
            </a:r>
          </a:p>
          <a:p>
            <a:r>
              <a:rPr lang="en-US" dirty="0" smtClean="0"/>
              <a:t>Write optimized, latch-free database engine designed for SSDs and low latency access</a:t>
            </a:r>
          </a:p>
          <a:p>
            <a:r>
              <a:rPr lang="en-US" dirty="0" smtClean="0"/>
              <a:t>Synchronous and automatic indexing at sustained ingestion rates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219200"/>
            <a:ext cx="740092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07263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Throughput - Currency RU/s</a:t>
            </a:r>
            <a:endParaRPr lang="en-US" dirty="0"/>
          </a:p>
        </p:txBody>
      </p:sp>
      <p:sp>
        <p:nvSpPr>
          <p:cNvPr id="8" name="TextBox 7"/>
          <p:cNvSpPr txBox="1"/>
          <p:nvPr/>
        </p:nvSpPr>
        <p:spPr>
          <a:xfrm>
            <a:off x="457200" y="912169"/>
            <a:ext cx="8447764" cy="461665"/>
          </a:xfrm>
          <a:prstGeom prst="rect">
            <a:avLst/>
          </a:prstGeom>
          <a:noFill/>
        </p:spPr>
        <p:txBody>
          <a:bodyPr wrap="square" rtlCol="0">
            <a:spAutoFit/>
          </a:bodyPr>
          <a:lstStyle/>
          <a:p>
            <a:r>
              <a:rPr lang="en-US" sz="2400" dirty="0" smtClean="0"/>
              <a:t>Measured in </a:t>
            </a:r>
            <a:r>
              <a:rPr lang="en-US" sz="2400" dirty="0" err="1" smtClean="0"/>
              <a:t>RUs</a:t>
            </a:r>
            <a:r>
              <a:rPr lang="en-US" sz="2400" dirty="0" smtClean="0"/>
              <a:t>, 1 </a:t>
            </a:r>
            <a:r>
              <a:rPr lang="en-US" sz="2400" dirty="0" err="1" smtClean="0"/>
              <a:t>RUs</a:t>
            </a:r>
            <a:r>
              <a:rPr lang="en-US" sz="2400" dirty="0" smtClean="0"/>
              <a:t> = throughput for a 1KB document/second</a:t>
            </a:r>
            <a:endParaRPr lang="en-US" sz="2400" dirty="0"/>
          </a:p>
        </p:txBody>
      </p:sp>
      <p:graphicFrame>
        <p:nvGraphicFramePr>
          <p:cNvPr id="9" name="Table 8"/>
          <p:cNvGraphicFramePr>
            <a:graphicFrameLocks noGrp="1"/>
          </p:cNvGraphicFramePr>
          <p:nvPr/>
        </p:nvGraphicFramePr>
        <p:xfrm>
          <a:off x="2032000" y="1373832"/>
          <a:ext cx="4588934" cy="1402080"/>
        </p:xfrm>
        <a:graphic>
          <a:graphicData uri="http://schemas.openxmlformats.org/drawingml/2006/table">
            <a:tbl>
              <a:tblPr firstRow="1" bandRow="1">
                <a:tableStyleId>{69CF1AB2-1976-4502-BF36-3FF5EA218861}</a:tableStyleId>
              </a:tblPr>
              <a:tblGrid>
                <a:gridCol w="3098800"/>
                <a:gridCol w="1490134"/>
              </a:tblGrid>
              <a:tr h="467360">
                <a:tc>
                  <a:txBody>
                    <a:bodyPr/>
                    <a:lstStyle/>
                    <a:p>
                      <a:pPr marL="0" marR="0" fontAlgn="t">
                        <a:spcBef>
                          <a:spcPts val="0"/>
                        </a:spcBef>
                        <a:spcAft>
                          <a:spcPts val="0"/>
                        </a:spcAft>
                      </a:pPr>
                      <a:r>
                        <a:rPr lang="en-US" sz="2400" b="0" dirty="0"/>
                        <a:t>Create document</a:t>
                      </a:r>
                      <a:endParaRPr lang="en-US" sz="2400" b="0" dirty="0">
                        <a:solidFill>
                          <a:srgbClr val="505050"/>
                        </a:solidFill>
                        <a:latin typeface="Calibri"/>
                      </a:endParaRPr>
                    </a:p>
                  </a:txBody>
                  <a:tcPr marL="50800" marR="50800" marT="50800" marB="50800"/>
                </a:tc>
                <a:tc>
                  <a:txBody>
                    <a:bodyPr/>
                    <a:lstStyle/>
                    <a:p>
                      <a:pPr marL="0" marR="0" fontAlgn="t">
                        <a:spcBef>
                          <a:spcPts val="0"/>
                        </a:spcBef>
                        <a:spcAft>
                          <a:spcPts val="0"/>
                        </a:spcAft>
                      </a:pPr>
                      <a:r>
                        <a:rPr lang="en-US" sz="2400" b="0" dirty="0"/>
                        <a:t>~15 RU</a:t>
                      </a:r>
                      <a:endParaRPr lang="en-US" sz="2400" b="0" dirty="0">
                        <a:solidFill>
                          <a:srgbClr val="505050"/>
                        </a:solidFill>
                        <a:latin typeface="Calibri"/>
                      </a:endParaRPr>
                    </a:p>
                  </a:txBody>
                  <a:tcPr marL="50800" marR="50800" marT="50800" marB="50800"/>
                </a:tc>
              </a:tr>
              <a:tr h="467360">
                <a:tc>
                  <a:txBody>
                    <a:bodyPr/>
                    <a:lstStyle/>
                    <a:p>
                      <a:pPr marL="0" marR="0" fontAlgn="t">
                        <a:spcBef>
                          <a:spcPts val="0"/>
                        </a:spcBef>
                        <a:spcAft>
                          <a:spcPts val="0"/>
                        </a:spcAft>
                      </a:pPr>
                      <a:r>
                        <a:rPr lang="en-US" sz="2400"/>
                        <a:t>Read document</a:t>
                      </a:r>
                      <a:endParaRPr lang="en-US" sz="2400">
                        <a:solidFill>
                          <a:srgbClr val="505050"/>
                        </a:solidFill>
                        <a:latin typeface="Calibri"/>
                      </a:endParaRPr>
                    </a:p>
                  </a:txBody>
                  <a:tcPr marL="50800" marR="50800" marT="50800" marB="50800"/>
                </a:tc>
                <a:tc>
                  <a:txBody>
                    <a:bodyPr/>
                    <a:lstStyle/>
                    <a:p>
                      <a:pPr marL="0" marR="0" fontAlgn="t">
                        <a:spcBef>
                          <a:spcPts val="0"/>
                        </a:spcBef>
                        <a:spcAft>
                          <a:spcPts val="0"/>
                        </a:spcAft>
                      </a:pPr>
                      <a:r>
                        <a:rPr lang="en-US" sz="2400" dirty="0"/>
                        <a:t>~1 RU</a:t>
                      </a:r>
                      <a:endParaRPr lang="en-US" sz="2400" dirty="0">
                        <a:solidFill>
                          <a:srgbClr val="505050"/>
                        </a:solidFill>
                        <a:latin typeface="Calibri"/>
                      </a:endParaRPr>
                    </a:p>
                  </a:txBody>
                  <a:tcPr marL="50800" marR="50800" marT="50800" marB="50800"/>
                </a:tc>
              </a:tr>
              <a:tr h="467360">
                <a:tc>
                  <a:txBody>
                    <a:bodyPr/>
                    <a:lstStyle/>
                    <a:p>
                      <a:pPr marL="0" marR="0" fontAlgn="t">
                        <a:spcBef>
                          <a:spcPts val="0"/>
                        </a:spcBef>
                        <a:spcAft>
                          <a:spcPts val="0"/>
                        </a:spcAft>
                      </a:pPr>
                      <a:r>
                        <a:rPr lang="en-US" sz="2400"/>
                        <a:t>Query document by id</a:t>
                      </a:r>
                      <a:endParaRPr lang="en-US" sz="2400">
                        <a:solidFill>
                          <a:srgbClr val="505050"/>
                        </a:solidFill>
                        <a:latin typeface="Calibri"/>
                      </a:endParaRPr>
                    </a:p>
                  </a:txBody>
                  <a:tcPr marL="50800" marR="50800" marT="50800" marB="50800"/>
                </a:tc>
                <a:tc>
                  <a:txBody>
                    <a:bodyPr/>
                    <a:lstStyle/>
                    <a:p>
                      <a:pPr marL="0" marR="0" fontAlgn="t">
                        <a:spcBef>
                          <a:spcPts val="0"/>
                        </a:spcBef>
                        <a:spcAft>
                          <a:spcPts val="0"/>
                        </a:spcAft>
                      </a:pPr>
                      <a:r>
                        <a:rPr lang="en-US" sz="2400" dirty="0"/>
                        <a:t>~2.5 RU</a:t>
                      </a:r>
                      <a:endParaRPr lang="en-US" sz="2400" dirty="0">
                        <a:solidFill>
                          <a:srgbClr val="505050"/>
                        </a:solidFill>
                        <a:latin typeface="Calibri"/>
                      </a:endParaRPr>
                    </a:p>
                  </a:txBody>
                  <a:tcPr marL="50800" marR="50800" marT="50800" marB="5080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29685677"/>
              </p:ext>
            </p:extLst>
          </p:nvPr>
        </p:nvGraphicFramePr>
        <p:xfrm>
          <a:off x="457202" y="2953301"/>
          <a:ext cx="8236423" cy="3258340"/>
        </p:xfrm>
        <a:graphic>
          <a:graphicData uri="http://schemas.openxmlformats.org/drawingml/2006/table">
            <a:tbl>
              <a:tblPr firstRow="1" bandRow="1">
                <a:tableStyleId>{69CF1AB2-1976-4502-BF36-3FF5EA218861}</a:tableStyleId>
              </a:tblPr>
              <a:tblGrid>
                <a:gridCol w="3360632"/>
                <a:gridCol w="2200878"/>
                <a:gridCol w="2674913"/>
              </a:tblGrid>
              <a:tr h="833120">
                <a:tc>
                  <a:txBody>
                    <a:bodyPr/>
                    <a:lstStyle/>
                    <a:p>
                      <a:pPr marL="0" marR="0" fontAlgn="t">
                        <a:spcBef>
                          <a:spcPts val="0"/>
                        </a:spcBef>
                        <a:spcAft>
                          <a:spcPts val="0"/>
                        </a:spcAft>
                      </a:pPr>
                      <a:r>
                        <a:rPr lang="en-US" sz="2400" dirty="0">
                          <a:solidFill>
                            <a:srgbClr val="505050"/>
                          </a:solidFill>
                          <a:latin typeface="Calibri"/>
                        </a:rPr>
                        <a:t>Query</a:t>
                      </a:r>
                    </a:p>
                  </a:txBody>
                  <a:tcPr marL="50800" marR="50800" marT="50800" marB="50800"/>
                </a:tc>
                <a:tc>
                  <a:txBody>
                    <a:bodyPr/>
                    <a:lstStyle/>
                    <a:p>
                      <a:pPr marL="0" marR="0" fontAlgn="t">
                        <a:spcBef>
                          <a:spcPts val="0"/>
                        </a:spcBef>
                        <a:spcAft>
                          <a:spcPts val="0"/>
                        </a:spcAft>
                      </a:pPr>
                      <a:r>
                        <a:rPr lang="en-US" sz="2400" dirty="0">
                          <a:solidFill>
                            <a:srgbClr val="505050"/>
                          </a:solidFill>
                          <a:latin typeface="Calibri"/>
                        </a:rPr>
                        <a:t>Request Unit Charge</a:t>
                      </a:r>
                    </a:p>
                  </a:txBody>
                  <a:tcPr marL="50800" marR="50800" marT="50800" marB="50800"/>
                </a:tc>
                <a:tc>
                  <a:txBody>
                    <a:bodyPr/>
                    <a:lstStyle/>
                    <a:p>
                      <a:pPr marL="0" marR="0" fontAlgn="t">
                        <a:spcBef>
                          <a:spcPts val="0"/>
                        </a:spcBef>
                        <a:spcAft>
                          <a:spcPts val="0"/>
                        </a:spcAft>
                      </a:pPr>
                      <a:r>
                        <a:rPr lang="en-US" sz="2400" dirty="0">
                          <a:solidFill>
                            <a:srgbClr val="505050"/>
                          </a:solidFill>
                          <a:latin typeface="Calibri"/>
                        </a:rPr>
                        <a:t># of Returned Documents</a:t>
                      </a:r>
                    </a:p>
                  </a:txBody>
                  <a:tcPr marL="50800" marR="50800" marT="50800" marB="50800"/>
                </a:tc>
              </a:tr>
              <a:tr h="382055">
                <a:tc>
                  <a:txBody>
                    <a:bodyPr/>
                    <a:lstStyle/>
                    <a:p>
                      <a:pPr marL="0" marR="0" fontAlgn="t">
                        <a:spcBef>
                          <a:spcPts val="0"/>
                        </a:spcBef>
                        <a:spcAft>
                          <a:spcPts val="0"/>
                        </a:spcAft>
                      </a:pPr>
                      <a:r>
                        <a:rPr lang="en-US" sz="1600">
                          <a:solidFill>
                            <a:srgbClr val="505050"/>
                          </a:solidFill>
                          <a:latin typeface="Calibri"/>
                        </a:rPr>
                        <a:t>Select food by id</a:t>
                      </a:r>
                    </a:p>
                  </a:txBody>
                  <a:tcPr marL="50800" marR="50800" marT="50800" marB="50800"/>
                </a:tc>
                <a:tc>
                  <a:txBody>
                    <a:bodyPr/>
                    <a:lstStyle/>
                    <a:p>
                      <a:pPr marL="0" marR="0" fontAlgn="t">
                        <a:spcBef>
                          <a:spcPts val="0"/>
                        </a:spcBef>
                        <a:spcAft>
                          <a:spcPts val="0"/>
                        </a:spcAft>
                      </a:pPr>
                      <a:r>
                        <a:rPr lang="en-US" sz="1600">
                          <a:solidFill>
                            <a:srgbClr val="505050"/>
                          </a:solidFill>
                          <a:latin typeface="Calibri"/>
                        </a:rPr>
                        <a:t>~2.5 RU</a:t>
                      </a:r>
                    </a:p>
                  </a:txBody>
                  <a:tcPr marL="50800" marR="50800" marT="50800" marB="50800"/>
                </a:tc>
                <a:tc>
                  <a:txBody>
                    <a:bodyPr/>
                    <a:lstStyle/>
                    <a:p>
                      <a:pPr marL="0" marR="0" fontAlgn="t">
                        <a:spcBef>
                          <a:spcPts val="0"/>
                        </a:spcBef>
                        <a:spcAft>
                          <a:spcPts val="0"/>
                        </a:spcAft>
                      </a:pPr>
                      <a:r>
                        <a:rPr lang="en-US" sz="1600" dirty="0">
                          <a:solidFill>
                            <a:srgbClr val="505050"/>
                          </a:solidFill>
                          <a:latin typeface="Calibri"/>
                        </a:rPr>
                        <a:t>1</a:t>
                      </a:r>
                    </a:p>
                  </a:txBody>
                  <a:tcPr marL="50800" marR="50800" marT="50800" marB="50800"/>
                </a:tc>
              </a:tr>
              <a:tr h="681055">
                <a:tc>
                  <a:txBody>
                    <a:bodyPr/>
                    <a:lstStyle/>
                    <a:p>
                      <a:pPr marL="0" marR="0" fontAlgn="t">
                        <a:spcBef>
                          <a:spcPts val="0"/>
                        </a:spcBef>
                        <a:spcAft>
                          <a:spcPts val="0"/>
                        </a:spcAft>
                      </a:pPr>
                      <a:r>
                        <a:rPr lang="en-US" sz="1600">
                          <a:solidFill>
                            <a:srgbClr val="505050"/>
                          </a:solidFill>
                          <a:latin typeface="Calibri"/>
                        </a:rPr>
                        <a:t>Select foods by manufacturer</a:t>
                      </a:r>
                    </a:p>
                  </a:txBody>
                  <a:tcPr marL="50800" marR="50800" marT="50800" marB="50800"/>
                </a:tc>
                <a:tc>
                  <a:txBody>
                    <a:bodyPr/>
                    <a:lstStyle/>
                    <a:p>
                      <a:pPr marL="0" marR="0" fontAlgn="t">
                        <a:spcBef>
                          <a:spcPts val="0"/>
                        </a:spcBef>
                        <a:spcAft>
                          <a:spcPts val="0"/>
                        </a:spcAft>
                      </a:pPr>
                      <a:r>
                        <a:rPr lang="en-US" sz="1600">
                          <a:solidFill>
                            <a:srgbClr val="505050"/>
                          </a:solidFill>
                          <a:latin typeface="Calibri"/>
                        </a:rPr>
                        <a:t>~7 RU</a:t>
                      </a:r>
                    </a:p>
                  </a:txBody>
                  <a:tcPr marL="50800" marR="50800" marT="50800" marB="50800"/>
                </a:tc>
                <a:tc>
                  <a:txBody>
                    <a:bodyPr/>
                    <a:lstStyle/>
                    <a:p>
                      <a:pPr marL="0" marR="0" fontAlgn="t">
                        <a:spcBef>
                          <a:spcPts val="0"/>
                        </a:spcBef>
                        <a:spcAft>
                          <a:spcPts val="0"/>
                        </a:spcAft>
                      </a:pPr>
                      <a:r>
                        <a:rPr lang="en-US" sz="1600" dirty="0">
                          <a:solidFill>
                            <a:srgbClr val="505050"/>
                          </a:solidFill>
                          <a:latin typeface="Calibri"/>
                        </a:rPr>
                        <a:t>7</a:t>
                      </a:r>
                    </a:p>
                  </a:txBody>
                  <a:tcPr marL="50800" marR="50800" marT="50800" marB="50800"/>
                </a:tc>
              </a:tr>
              <a:tr h="681055">
                <a:tc>
                  <a:txBody>
                    <a:bodyPr/>
                    <a:lstStyle/>
                    <a:p>
                      <a:pPr marL="0" marR="0" fontAlgn="t">
                        <a:spcBef>
                          <a:spcPts val="0"/>
                        </a:spcBef>
                        <a:spcAft>
                          <a:spcPts val="0"/>
                        </a:spcAft>
                      </a:pPr>
                      <a:r>
                        <a:rPr lang="en-US" sz="1600">
                          <a:solidFill>
                            <a:srgbClr val="505050"/>
                          </a:solidFill>
                          <a:latin typeface="Calibri"/>
                        </a:rPr>
                        <a:t>Select by food group and order by weight</a:t>
                      </a:r>
                    </a:p>
                  </a:txBody>
                  <a:tcPr marL="50800" marR="50800" marT="50800" marB="50800"/>
                </a:tc>
                <a:tc>
                  <a:txBody>
                    <a:bodyPr/>
                    <a:lstStyle/>
                    <a:p>
                      <a:pPr marL="0" marR="0" fontAlgn="t">
                        <a:spcBef>
                          <a:spcPts val="0"/>
                        </a:spcBef>
                        <a:spcAft>
                          <a:spcPts val="0"/>
                        </a:spcAft>
                      </a:pPr>
                      <a:r>
                        <a:rPr lang="en-US" sz="1600">
                          <a:solidFill>
                            <a:srgbClr val="505050"/>
                          </a:solidFill>
                          <a:latin typeface="Calibri"/>
                        </a:rPr>
                        <a:t>~70 RU</a:t>
                      </a:r>
                    </a:p>
                  </a:txBody>
                  <a:tcPr marL="50800" marR="50800" marT="50800" marB="50800"/>
                </a:tc>
                <a:tc>
                  <a:txBody>
                    <a:bodyPr/>
                    <a:lstStyle/>
                    <a:p>
                      <a:pPr marL="0" marR="0" fontAlgn="t">
                        <a:spcBef>
                          <a:spcPts val="0"/>
                        </a:spcBef>
                        <a:spcAft>
                          <a:spcPts val="0"/>
                        </a:spcAft>
                      </a:pPr>
                      <a:r>
                        <a:rPr lang="en-US" sz="1600" dirty="0">
                          <a:solidFill>
                            <a:srgbClr val="505050"/>
                          </a:solidFill>
                          <a:latin typeface="Calibri"/>
                        </a:rPr>
                        <a:t>100</a:t>
                      </a:r>
                    </a:p>
                  </a:txBody>
                  <a:tcPr marL="50800" marR="50800" marT="50800" marB="50800"/>
                </a:tc>
              </a:tr>
              <a:tr h="681055">
                <a:tc>
                  <a:txBody>
                    <a:bodyPr/>
                    <a:lstStyle/>
                    <a:p>
                      <a:pPr marL="0" marR="0" fontAlgn="t">
                        <a:spcBef>
                          <a:spcPts val="0"/>
                        </a:spcBef>
                        <a:spcAft>
                          <a:spcPts val="0"/>
                        </a:spcAft>
                      </a:pPr>
                      <a:r>
                        <a:rPr lang="en-US" sz="1600">
                          <a:solidFill>
                            <a:srgbClr val="505050"/>
                          </a:solidFill>
                          <a:latin typeface="Calibri"/>
                        </a:rPr>
                        <a:t>Select top 10 foods in a food group</a:t>
                      </a:r>
                    </a:p>
                  </a:txBody>
                  <a:tcPr marL="50800" marR="50800" marT="50800" marB="50800"/>
                </a:tc>
                <a:tc>
                  <a:txBody>
                    <a:bodyPr/>
                    <a:lstStyle/>
                    <a:p>
                      <a:pPr marL="0" marR="0" fontAlgn="t">
                        <a:spcBef>
                          <a:spcPts val="0"/>
                        </a:spcBef>
                        <a:spcAft>
                          <a:spcPts val="0"/>
                        </a:spcAft>
                      </a:pPr>
                      <a:r>
                        <a:rPr lang="en-US" sz="1600">
                          <a:solidFill>
                            <a:srgbClr val="505050"/>
                          </a:solidFill>
                          <a:latin typeface="Calibri"/>
                        </a:rPr>
                        <a:t>~10 RU</a:t>
                      </a:r>
                    </a:p>
                  </a:txBody>
                  <a:tcPr marL="50800" marR="50800" marT="50800" marB="50800"/>
                </a:tc>
                <a:tc>
                  <a:txBody>
                    <a:bodyPr/>
                    <a:lstStyle/>
                    <a:p>
                      <a:pPr marL="0" marR="0" fontAlgn="t">
                        <a:spcBef>
                          <a:spcPts val="0"/>
                        </a:spcBef>
                        <a:spcAft>
                          <a:spcPts val="0"/>
                        </a:spcAft>
                      </a:pPr>
                      <a:r>
                        <a:rPr lang="en-US" sz="1600" dirty="0">
                          <a:solidFill>
                            <a:srgbClr val="505050"/>
                          </a:solidFill>
                          <a:latin typeface="Calibri"/>
                        </a:rPr>
                        <a:t>10</a:t>
                      </a:r>
                    </a:p>
                  </a:txBody>
                  <a:tcPr marL="50800" marR="50800" marT="50800" marB="50800"/>
                </a:tc>
              </a:tr>
            </a:tbl>
          </a:graphicData>
        </a:graphic>
      </p:graphicFrame>
    </p:spTree>
    <p:extLst>
      <p:ext uri="{BB962C8B-B14F-4D97-AF65-F5344CB8AC3E}">
        <p14:creationId xmlns:p14="http://schemas.microsoft.com/office/powerpoint/2010/main" val="41787909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(from CAP)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0570354"/>
              </p:ext>
            </p:extLst>
          </p:nvPr>
        </p:nvGraphicFramePr>
        <p:xfrm>
          <a:off x="457200" y="3733800"/>
          <a:ext cx="8229600" cy="2565399"/>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endParaRPr lang="en-US" dirty="0"/>
                    </a:p>
                  </a:txBody>
                  <a:tcPr/>
                </a:tc>
                <a:tc>
                  <a:txBody>
                    <a:bodyPr/>
                    <a:lstStyle/>
                    <a:p>
                      <a:r>
                        <a:rPr lang="en-US" dirty="0" smtClean="0"/>
                        <a:t>Strong</a:t>
                      </a:r>
                      <a:endParaRPr lang="en-US" dirty="0"/>
                    </a:p>
                  </a:txBody>
                  <a:tcPr/>
                </a:tc>
                <a:tc>
                  <a:txBody>
                    <a:bodyPr/>
                    <a:lstStyle/>
                    <a:p>
                      <a:r>
                        <a:rPr lang="en-US" dirty="0" smtClean="0"/>
                        <a:t>Bounded</a:t>
                      </a:r>
                      <a:r>
                        <a:rPr lang="en-US" baseline="0" dirty="0" smtClean="0"/>
                        <a:t> Staleness</a:t>
                      </a:r>
                      <a:endParaRPr lang="en-US" dirty="0"/>
                    </a:p>
                  </a:txBody>
                  <a:tcPr/>
                </a:tc>
                <a:tc>
                  <a:txBody>
                    <a:bodyPr/>
                    <a:lstStyle/>
                    <a:p>
                      <a:r>
                        <a:rPr lang="en-US" dirty="0" smtClean="0"/>
                        <a:t>Session</a:t>
                      </a:r>
                      <a:endParaRPr lang="en-US" dirty="0"/>
                    </a:p>
                  </a:txBody>
                  <a:tcPr/>
                </a:tc>
                <a:tc>
                  <a:txBody>
                    <a:bodyPr/>
                    <a:lstStyle/>
                    <a:p>
                      <a:r>
                        <a:rPr lang="en-US" dirty="0" smtClean="0"/>
                        <a:t>Consistent Prefix</a:t>
                      </a:r>
                      <a:endParaRPr lang="en-US" dirty="0"/>
                    </a:p>
                  </a:txBody>
                  <a:tcPr/>
                </a:tc>
                <a:tc>
                  <a:txBody>
                    <a:bodyPr/>
                    <a:lstStyle/>
                    <a:p>
                      <a:r>
                        <a:rPr lang="en-US" dirty="0" smtClean="0"/>
                        <a:t>Eventual</a:t>
                      </a:r>
                      <a:endParaRPr lang="en-US" dirty="0"/>
                    </a:p>
                  </a:txBody>
                  <a:tcPr/>
                </a:tc>
              </a:tr>
              <a:tr h="370840">
                <a:tc>
                  <a:txBody>
                    <a:bodyPr/>
                    <a:lstStyle/>
                    <a:p>
                      <a:r>
                        <a:rPr lang="en-US" dirty="0" smtClean="0"/>
                        <a:t>Regions</a:t>
                      </a:r>
                      <a:endParaRPr lang="en-US" dirty="0"/>
                    </a:p>
                  </a:txBody>
                  <a:tcPr/>
                </a:tc>
                <a:tc>
                  <a:txBody>
                    <a:bodyPr/>
                    <a:lstStyle/>
                    <a:p>
                      <a:r>
                        <a:rPr lang="en-US" dirty="0" smtClean="0"/>
                        <a:t>One</a:t>
                      </a:r>
                      <a:endParaRPr lang="en-US" dirty="0"/>
                    </a:p>
                  </a:txBody>
                  <a:tcPr/>
                </a:tc>
                <a:tc>
                  <a:txBody>
                    <a:bodyPr/>
                    <a:lstStyle/>
                    <a:p>
                      <a:r>
                        <a:rPr lang="en-US" dirty="0" smtClean="0"/>
                        <a:t>Multiple</a:t>
                      </a:r>
                      <a:endParaRPr lang="en-US" dirty="0"/>
                    </a:p>
                  </a:txBody>
                  <a:tcPr/>
                </a:tc>
                <a:tc>
                  <a:txBody>
                    <a:bodyPr/>
                    <a:lstStyle/>
                    <a:p>
                      <a:r>
                        <a:rPr lang="en-US" dirty="0" smtClean="0"/>
                        <a:t>Multiple</a:t>
                      </a:r>
                      <a:endParaRPr lang="en-US" dirty="0"/>
                    </a:p>
                  </a:txBody>
                  <a:tcPr/>
                </a:tc>
                <a:tc>
                  <a:txBody>
                    <a:bodyPr/>
                    <a:lstStyle/>
                    <a:p>
                      <a:r>
                        <a:rPr lang="en-US" dirty="0" smtClean="0"/>
                        <a:t>Multiple</a:t>
                      </a:r>
                      <a:endParaRPr lang="en-US" dirty="0"/>
                    </a:p>
                  </a:txBody>
                  <a:tcPr/>
                </a:tc>
                <a:tc>
                  <a:txBody>
                    <a:bodyPr/>
                    <a:lstStyle/>
                    <a:p>
                      <a:r>
                        <a:rPr lang="en-US" dirty="0" smtClean="0"/>
                        <a:t>Multiple</a:t>
                      </a:r>
                      <a:endParaRPr lang="en-US" dirty="0"/>
                    </a:p>
                  </a:txBody>
                  <a:tcPr/>
                </a:tc>
              </a:tr>
              <a:tr h="370840">
                <a:tc>
                  <a:txBody>
                    <a:bodyPr/>
                    <a:lstStyle/>
                    <a:p>
                      <a:r>
                        <a:rPr lang="en-US" dirty="0" smtClean="0"/>
                        <a:t>Throughput Cost</a:t>
                      </a:r>
                      <a:endParaRPr lang="en-US" dirty="0"/>
                    </a:p>
                  </a:txBody>
                  <a:tcPr/>
                </a:tc>
                <a:tc>
                  <a:txBody>
                    <a:bodyPr/>
                    <a:lstStyle/>
                    <a:p>
                      <a:r>
                        <a:rPr lang="en-US" dirty="0" smtClean="0"/>
                        <a:t>Costliest read</a:t>
                      </a:r>
                      <a:endParaRPr lang="en-US" dirty="0"/>
                    </a:p>
                  </a:txBody>
                  <a:tcPr/>
                </a:tc>
                <a:tc>
                  <a:txBody>
                    <a:bodyPr/>
                    <a:lstStyle/>
                    <a:p>
                      <a:r>
                        <a:rPr lang="en-US" dirty="0" smtClean="0"/>
                        <a:t>Costliest read</a:t>
                      </a:r>
                      <a:endParaRPr lang="en-US" dirty="0"/>
                    </a:p>
                  </a:txBody>
                  <a:tcPr/>
                </a:tc>
                <a:tc>
                  <a:txBody>
                    <a:bodyPr/>
                    <a:lstStyle/>
                    <a:p>
                      <a:r>
                        <a:rPr lang="en-US" dirty="0" smtClean="0"/>
                        <a:t>Medium cost read</a:t>
                      </a:r>
                      <a:endParaRPr lang="en-US" dirty="0"/>
                    </a:p>
                  </a:txBody>
                  <a:tcPr/>
                </a:tc>
                <a:tc>
                  <a:txBody>
                    <a:bodyPr/>
                    <a:lstStyle/>
                    <a:p>
                      <a:r>
                        <a:rPr lang="en-US" dirty="0" smtClean="0"/>
                        <a:t>Medium cost</a:t>
                      </a:r>
                      <a:r>
                        <a:rPr lang="en-US" baseline="0" dirty="0" smtClean="0"/>
                        <a:t> read</a:t>
                      </a:r>
                      <a:endParaRPr lang="en-US" dirty="0"/>
                    </a:p>
                  </a:txBody>
                  <a:tcPr/>
                </a:tc>
                <a:tc>
                  <a:txBody>
                    <a:bodyPr/>
                    <a:lstStyle/>
                    <a:p>
                      <a:r>
                        <a:rPr lang="en-US" dirty="0" smtClean="0"/>
                        <a:t>Cheapest read</a:t>
                      </a:r>
                      <a:endParaRPr lang="en-US" dirty="0"/>
                    </a:p>
                  </a:txBody>
                  <a:tcPr/>
                </a:tc>
              </a:tr>
              <a:tr h="370840">
                <a:tc>
                  <a:txBody>
                    <a:bodyPr/>
                    <a:lstStyle/>
                    <a:p>
                      <a:r>
                        <a:rPr lang="en-US" dirty="0" smtClean="0"/>
                        <a:t>Reading writes</a:t>
                      </a:r>
                      <a:endParaRPr lang="en-US" dirty="0"/>
                    </a:p>
                  </a:txBody>
                  <a:tcPr/>
                </a:tc>
                <a:tc>
                  <a:txBody>
                    <a:bodyPr/>
                    <a:lstStyle/>
                    <a:p>
                      <a:r>
                        <a:rPr lang="en-US" dirty="0" smtClean="0"/>
                        <a:t>Guaranteed</a:t>
                      </a:r>
                      <a:endParaRPr lang="en-US" dirty="0"/>
                    </a:p>
                  </a:txBody>
                  <a:tcPr/>
                </a:tc>
                <a:tc>
                  <a:txBody>
                    <a:bodyPr/>
                    <a:lstStyle/>
                    <a:p>
                      <a:r>
                        <a:rPr lang="en-US" dirty="0" smtClean="0"/>
                        <a:t>Guaranteed same region </a:t>
                      </a:r>
                      <a:endParaRPr lang="en-US" dirty="0"/>
                    </a:p>
                  </a:txBody>
                  <a:tcPr/>
                </a:tc>
                <a:tc>
                  <a:txBody>
                    <a:bodyPr/>
                    <a:lstStyle/>
                    <a:p>
                      <a:r>
                        <a:rPr lang="en-US" dirty="0" smtClean="0"/>
                        <a:t>RYW</a:t>
                      </a:r>
                      <a:endParaRPr lang="en-US" dirty="0"/>
                    </a:p>
                  </a:txBody>
                  <a:tcPr/>
                </a:tc>
                <a:tc>
                  <a:txBody>
                    <a:bodyPr/>
                    <a:lstStyle/>
                    <a:p>
                      <a:r>
                        <a:rPr lang="en-US" baseline="0" dirty="0" smtClean="0"/>
                        <a:t>R in order of W</a:t>
                      </a:r>
                      <a:endParaRPr lang="en-US" dirty="0"/>
                    </a:p>
                  </a:txBody>
                  <a:tcPr/>
                </a:tc>
                <a:tc>
                  <a:txBody>
                    <a:bodyPr/>
                    <a:lstStyle/>
                    <a:p>
                      <a:r>
                        <a:rPr lang="en-US" dirty="0" smtClean="0"/>
                        <a:t>R may</a:t>
                      </a:r>
                      <a:r>
                        <a:rPr lang="en-US" baseline="0" dirty="0" smtClean="0"/>
                        <a:t> be out of order of W</a:t>
                      </a:r>
                      <a:endParaRPr lang="en-US" dirty="0"/>
                    </a:p>
                  </a:txBody>
                  <a:tcPr/>
                </a:tc>
              </a:tr>
            </a:tbl>
          </a:graphicData>
        </a:graphic>
      </p:graphicFrame>
      <p:pic>
        <p:nvPicPr>
          <p:cNvPr id="2050" name="Picture 2" descr="Azure Cosmos DB offers multiple, well defined (relaxed) consistency models to choose fr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199"/>
            <a:ext cx="7696200" cy="2422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10000" y="1219199"/>
            <a:ext cx="1447800" cy="1295401"/>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577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lstStyle/>
          <a:p>
            <a:r>
              <a:rPr lang="en-US" dirty="0" smtClean="0"/>
              <a:t>99.999%</a:t>
            </a:r>
          </a:p>
          <a:p>
            <a:r>
              <a:rPr lang="en-US" dirty="0" smtClean="0"/>
              <a:t>One-click deploy</a:t>
            </a:r>
          </a:p>
          <a:p>
            <a:r>
              <a:rPr lang="en-US" dirty="0" smtClean="0"/>
              <a:t>Simulate failure</a:t>
            </a:r>
            <a:endParaRPr lang="en-US" dirty="0"/>
          </a:p>
        </p:txBody>
      </p:sp>
    </p:spTree>
    <p:extLst>
      <p:ext uri="{BB962C8B-B14F-4D97-AF65-F5344CB8AC3E}">
        <p14:creationId xmlns:p14="http://schemas.microsoft.com/office/powerpoint/2010/main" val="3011296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Availability - Partitioning</a:t>
            </a:r>
            <a:endParaRPr lang="en-US" dirty="0"/>
          </a:p>
        </p:txBody>
      </p:sp>
      <p:pic>
        <p:nvPicPr>
          <p:cNvPr id="4098" name="Picture 2" descr="horizon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315200" cy="5694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5629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858125" cy="838200"/>
          </a:xfrm>
        </p:spPr>
        <p:txBody>
          <a:bodyPr>
            <a:normAutofit/>
          </a:bodyPr>
          <a:lstStyle/>
          <a:p>
            <a:r>
              <a:rPr lang="en-US" sz="3600" dirty="0" smtClean="0"/>
              <a:t>Availability - Global Distro</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6175"/>
            <a:ext cx="9150350" cy="456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739712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Availability - Transparent multi-homing</a:t>
            </a:r>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425575"/>
            <a:ext cx="8970468" cy="474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6113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9"/>
            <a:ext cx="8077200" cy="792162"/>
          </a:xfrm>
        </p:spPr>
        <p:txBody>
          <a:bodyPr>
            <a:normAutofit/>
          </a:bodyPr>
          <a:lstStyle/>
          <a:p>
            <a:r>
              <a:rPr lang="en-US" dirty="0" smtClean="0"/>
              <a:t>TCO: Total cost of (non)ownership</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67918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684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0"/>
            <a:ext cx="8229600" cy="1143000"/>
          </a:xfrm>
        </p:spPr>
        <p:txBody>
          <a:bodyPr>
            <a:normAutofit/>
          </a:bodyPr>
          <a:lstStyle/>
          <a:p>
            <a:r>
              <a:rPr lang="en-US" dirty="0" smtClean="0"/>
              <a:t>Structure</a:t>
            </a:r>
            <a:endParaRPr lang="en-US" dirty="0"/>
          </a:p>
        </p:txBody>
      </p:sp>
      <p:pic>
        <p:nvPicPr>
          <p:cNvPr id="11266" name="Picture 2" descr="The hierarchical relationship between resources in Azure Cosmos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429500" cy="54387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1219200"/>
            <a:ext cx="22669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4" descr="Image result for azure storage tab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azure storage tab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result for azure storage tab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535" y="1143000"/>
            <a:ext cx="219075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7794" y="1233407"/>
            <a:ext cx="2353355" cy="169322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11668" y="1219200"/>
            <a:ext cx="2345606" cy="134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788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05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05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err="1" smtClean="0"/>
              <a:t>DocumentDB</a:t>
            </a:r>
            <a:endParaRPr lang="en-US" dirty="0"/>
          </a:p>
        </p:txBody>
      </p:sp>
      <p:sp>
        <p:nvSpPr>
          <p:cNvPr id="4" name="Content Placeholder 3"/>
          <p:cNvSpPr>
            <a:spLocks noGrp="1"/>
          </p:cNvSpPr>
          <p:nvPr>
            <p:ph idx="1"/>
          </p:nvPr>
        </p:nvSpPr>
        <p:spPr>
          <a:xfrm>
            <a:off x="457200" y="3188138"/>
            <a:ext cx="8229600" cy="2938025"/>
          </a:xfrm>
        </p:spPr>
        <p:txBody>
          <a:bodyPr/>
          <a:lstStyle/>
          <a:p>
            <a:r>
              <a:rPr lang="en-US" dirty="0" smtClean="0"/>
              <a:t>Document Oriented NoSQL database</a:t>
            </a:r>
          </a:p>
          <a:p>
            <a:r>
              <a:rPr lang="en-US" dirty="0" smtClean="0"/>
              <a:t>Schema-less JSON data</a:t>
            </a:r>
          </a:p>
          <a:p>
            <a:r>
              <a:rPr lang="en-US" dirty="0" smtClean="0"/>
              <a:t>SQL query capabilities</a:t>
            </a:r>
          </a:p>
          <a:p>
            <a:endParaRPr lang="en-US" dirty="0"/>
          </a:p>
        </p:txBody>
      </p:sp>
      <p:pic>
        <p:nvPicPr>
          <p:cNvPr id="10242" name="Picture 2" descr="Azure DocumentDB AP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295400"/>
            <a:ext cx="7375525" cy="189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0268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NoSQL basics</a:t>
            </a:r>
            <a:endParaRPr lang="en-US" dirty="0"/>
          </a:p>
        </p:txBody>
      </p:sp>
      <p:sp>
        <p:nvSpPr>
          <p:cNvPr id="3" name="Content Placeholder 2"/>
          <p:cNvSpPr>
            <a:spLocks noGrp="1"/>
          </p:cNvSpPr>
          <p:nvPr>
            <p:ph idx="1"/>
          </p:nvPr>
        </p:nvSpPr>
        <p:spPr/>
        <p:txBody>
          <a:bodyPr/>
          <a:lstStyle/>
          <a:p>
            <a:r>
              <a:rPr lang="en-US" dirty="0" smtClean="0"/>
              <a:t>CAP Theorem</a:t>
            </a:r>
          </a:p>
          <a:p>
            <a:pPr lvl="1"/>
            <a:r>
              <a:rPr lang="en-US" dirty="0" smtClean="0"/>
              <a:t>Consistency, Availability and </a:t>
            </a:r>
            <a:r>
              <a:rPr lang="en-US" dirty="0" err="1" smtClean="0"/>
              <a:t>Parititioning</a:t>
            </a:r>
            <a:endParaRPr lang="en-US" dirty="0" smtClean="0"/>
          </a:p>
          <a:p>
            <a:r>
              <a:rPr lang="en-US" dirty="0" smtClean="0"/>
              <a:t>3Vs</a:t>
            </a:r>
          </a:p>
          <a:p>
            <a:pPr lvl="1"/>
            <a:r>
              <a:rPr lang="en-US" dirty="0" smtClean="0"/>
              <a:t>Volume, Velocity and Variety</a:t>
            </a:r>
            <a:endParaRPr lang="en-US" dirty="0"/>
          </a:p>
        </p:txBody>
      </p:sp>
    </p:spTree>
    <p:extLst>
      <p:ext uri="{BB962C8B-B14F-4D97-AF65-F5344CB8AC3E}">
        <p14:creationId xmlns:p14="http://schemas.microsoft.com/office/powerpoint/2010/main" val="38259869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MongoDB</a:t>
            </a:r>
            <a:endParaRPr lang="en-US" dirty="0"/>
          </a:p>
        </p:txBody>
      </p:sp>
      <p:pic>
        <p:nvPicPr>
          <p:cNvPr id="12290" name="Picture 2" descr="Azure Cosmos DB: MongoDB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 y="2133600"/>
            <a:ext cx="9115425" cy="256747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a:spLocks noGrp="1"/>
          </p:cNvSpPr>
          <p:nvPr>
            <p:ph idx="1"/>
          </p:nvPr>
        </p:nvSpPr>
        <p:spPr>
          <a:xfrm>
            <a:off x="449716" y="4712582"/>
            <a:ext cx="8229600" cy="1425089"/>
          </a:xfrm>
        </p:spPr>
        <p:txBody>
          <a:bodyPr/>
          <a:lstStyle/>
          <a:p>
            <a:r>
              <a:rPr lang="en-US" dirty="0" smtClean="0"/>
              <a:t>Document Oriented NoSQL database</a:t>
            </a:r>
          </a:p>
        </p:txBody>
      </p:sp>
    </p:spTree>
    <p:extLst>
      <p:ext uri="{BB962C8B-B14F-4D97-AF65-F5344CB8AC3E}">
        <p14:creationId xmlns:p14="http://schemas.microsoft.com/office/powerpoint/2010/main" val="155194039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Table Storage</a:t>
            </a:r>
            <a:endParaRPr lang="en-US" dirty="0"/>
          </a:p>
        </p:txBody>
      </p:sp>
      <p:pic>
        <p:nvPicPr>
          <p:cNvPr id="13314" name="Picture 2" descr="Azure Table storage API and Azure Cosmos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85" y="1219200"/>
            <a:ext cx="8727115" cy="297179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a:spLocks noGrp="1"/>
          </p:cNvSpPr>
          <p:nvPr>
            <p:ph idx="1"/>
          </p:nvPr>
        </p:nvSpPr>
        <p:spPr>
          <a:xfrm>
            <a:off x="457200" y="4267200"/>
            <a:ext cx="8229600" cy="2514600"/>
          </a:xfrm>
        </p:spPr>
        <p:txBody>
          <a:bodyPr/>
          <a:lstStyle/>
          <a:p>
            <a:r>
              <a:rPr lang="en-US" dirty="0" smtClean="0"/>
              <a:t>Key-Value NoSQL storage</a:t>
            </a:r>
          </a:p>
          <a:p>
            <a:r>
              <a:rPr lang="en-US" dirty="0" smtClean="0"/>
              <a:t>Same as Azure Table Storage but premium</a:t>
            </a:r>
          </a:p>
          <a:p>
            <a:r>
              <a:rPr lang="en-US" dirty="0" smtClean="0"/>
              <a:t>In Preview currently!!</a:t>
            </a:r>
            <a:endParaRPr lang="en-US" dirty="0"/>
          </a:p>
        </p:txBody>
      </p:sp>
    </p:spTree>
    <p:extLst>
      <p:ext uri="{BB962C8B-B14F-4D97-AF65-F5344CB8AC3E}">
        <p14:creationId xmlns:p14="http://schemas.microsoft.com/office/powerpoint/2010/main" val="108152921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3. Table Storage</a:t>
            </a:r>
            <a:endParaRPr lang="en-US" dirty="0"/>
          </a:p>
        </p:txBody>
      </p:sp>
      <p:sp>
        <p:nvSpPr>
          <p:cNvPr id="5" name="Content Placeholder 3"/>
          <p:cNvSpPr>
            <a:spLocks noGrp="1"/>
          </p:cNvSpPr>
          <p:nvPr>
            <p:ph idx="1"/>
          </p:nvPr>
        </p:nvSpPr>
        <p:spPr>
          <a:xfrm>
            <a:off x="457200" y="1066800"/>
            <a:ext cx="8229600" cy="5105400"/>
          </a:xfrm>
        </p:spPr>
        <p:txBody>
          <a:bodyPr>
            <a:normAutofit/>
          </a:bodyPr>
          <a:lstStyle/>
          <a:p>
            <a:pPr marL="0" indent="0">
              <a:buNone/>
            </a:pPr>
            <a:r>
              <a:rPr lang="en-US" dirty="0" smtClean="0"/>
              <a:t>Pros:</a:t>
            </a:r>
          </a:p>
          <a:p>
            <a:r>
              <a:rPr lang="en-US" dirty="0" smtClean="0"/>
              <a:t>Simple queries</a:t>
            </a:r>
            <a:endParaRPr lang="en-US" dirty="0"/>
          </a:p>
          <a:p>
            <a:r>
              <a:rPr lang="en-US" dirty="0" smtClean="0"/>
              <a:t>Simple data-modeling</a:t>
            </a:r>
          </a:p>
          <a:p>
            <a:pPr marL="0" indent="0">
              <a:buNone/>
            </a:pPr>
            <a:r>
              <a:rPr lang="en-US" dirty="0" smtClean="0"/>
              <a:t/>
            </a:r>
            <a:br>
              <a:rPr lang="en-US" dirty="0" smtClean="0"/>
            </a:br>
            <a:r>
              <a:rPr lang="en-US" dirty="0" smtClean="0"/>
              <a:t>Cons:</a:t>
            </a:r>
          </a:p>
          <a:p>
            <a:r>
              <a:rPr lang="en-US" dirty="0" smtClean="0"/>
              <a:t>Bad for returning large datasets.</a:t>
            </a:r>
          </a:p>
          <a:p>
            <a:r>
              <a:rPr lang="en-US" dirty="0" smtClean="0"/>
              <a:t>Bad at relational data</a:t>
            </a:r>
            <a:endParaRPr lang="en-US" dirty="0"/>
          </a:p>
          <a:p>
            <a:r>
              <a:rPr lang="en-US" dirty="0" smtClean="0"/>
              <a:t>Bad at aggregation.</a:t>
            </a:r>
          </a:p>
        </p:txBody>
      </p:sp>
    </p:spTree>
    <p:extLst>
      <p:ext uri="{BB962C8B-B14F-4D97-AF65-F5344CB8AC3E}">
        <p14:creationId xmlns:p14="http://schemas.microsoft.com/office/powerpoint/2010/main" val="417357957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Graph (Gremlin)</a:t>
            </a:r>
            <a:endParaRPr lang="en-US"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49828"/>
            <a:ext cx="8300501"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499778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Graph (Gremlin)</a:t>
            </a:r>
            <a:endParaRPr lang="en-US" dirty="0"/>
          </a:p>
        </p:txBody>
      </p:sp>
      <p:sp>
        <p:nvSpPr>
          <p:cNvPr id="5" name="Content Placeholder 3"/>
          <p:cNvSpPr>
            <a:spLocks noGrp="1"/>
          </p:cNvSpPr>
          <p:nvPr>
            <p:ph idx="1"/>
          </p:nvPr>
        </p:nvSpPr>
        <p:spPr>
          <a:xfrm>
            <a:off x="457200" y="4267200"/>
            <a:ext cx="8229600" cy="2514600"/>
          </a:xfrm>
        </p:spPr>
        <p:txBody>
          <a:bodyPr/>
          <a:lstStyle/>
          <a:p>
            <a:r>
              <a:rPr lang="en-US" dirty="0" smtClean="0"/>
              <a:t>Graph NoSQL storage</a:t>
            </a:r>
          </a:p>
          <a:p>
            <a:pPr lvl="1"/>
            <a:r>
              <a:rPr lang="en-US" dirty="0" smtClean="0"/>
              <a:t>Graph computing framework – Apache </a:t>
            </a:r>
            <a:r>
              <a:rPr lang="en-US" dirty="0" err="1" smtClean="0"/>
              <a:t>Tinkerpop</a:t>
            </a:r>
            <a:endParaRPr lang="en-US" dirty="0" smtClean="0"/>
          </a:p>
          <a:p>
            <a:pPr lvl="1"/>
            <a:r>
              <a:rPr lang="en-US" dirty="0" smtClean="0"/>
              <a:t>Graph traversal language – Gremlin </a:t>
            </a:r>
          </a:p>
          <a:p>
            <a:r>
              <a:rPr lang="en-US" dirty="0" smtClean="0"/>
              <a:t>Super relational</a:t>
            </a:r>
            <a:endParaRPr lang="en-US" dirty="0"/>
          </a:p>
        </p:txBody>
      </p:sp>
      <p:pic>
        <p:nvPicPr>
          <p:cNvPr id="14338" name="Picture 2" descr="Gremlin, graph, and Azure Cosmos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47697"/>
            <a:ext cx="8800288" cy="269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7027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4. Graph (Gremlin)</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r>
              <a:rPr lang="en-US" dirty="0"/>
              <a:t>Pro: </a:t>
            </a:r>
            <a:r>
              <a:rPr lang="en-US" dirty="0" smtClean="0"/>
              <a:t>Fast relationship queries</a:t>
            </a:r>
          </a:p>
          <a:p>
            <a:r>
              <a:rPr lang="en-US" dirty="0" smtClean="0"/>
              <a:t>Pro</a:t>
            </a:r>
            <a:r>
              <a:rPr lang="en-US" dirty="0"/>
              <a:t>: </a:t>
            </a:r>
            <a:r>
              <a:rPr lang="en-US" dirty="0" smtClean="0"/>
              <a:t>Fast </a:t>
            </a:r>
            <a:r>
              <a:rPr lang="en-US" dirty="0"/>
              <a:t>to traverse </a:t>
            </a:r>
            <a:r>
              <a:rPr lang="en-US" dirty="0" smtClean="0"/>
              <a:t>nodes</a:t>
            </a:r>
            <a:endParaRPr lang="en-US" dirty="0"/>
          </a:p>
          <a:p>
            <a:r>
              <a:rPr lang="en-US" dirty="0" smtClean="0"/>
              <a:t>Pro: Multiple dimensions</a:t>
            </a:r>
            <a:br>
              <a:rPr lang="en-US" dirty="0" smtClean="0"/>
            </a:br>
            <a:endParaRPr lang="en-US" dirty="0" smtClean="0"/>
          </a:p>
          <a:p>
            <a:r>
              <a:rPr lang="en-US" dirty="0" smtClean="0"/>
              <a:t>Con</a:t>
            </a:r>
            <a:r>
              <a:rPr lang="en-US" dirty="0"/>
              <a:t>: </a:t>
            </a:r>
            <a:r>
              <a:rPr lang="en-US" dirty="0" smtClean="0"/>
              <a:t>Bad in transactions</a:t>
            </a:r>
          </a:p>
          <a:p>
            <a:r>
              <a:rPr lang="en-US" dirty="0" smtClean="0"/>
              <a:t>Con: Bad at aggregation</a:t>
            </a:r>
          </a:p>
        </p:txBody>
      </p:sp>
    </p:spTree>
    <p:extLst>
      <p:ext uri="{BB962C8B-B14F-4D97-AF65-F5344CB8AC3E}">
        <p14:creationId xmlns:p14="http://schemas.microsoft.com/office/powerpoint/2010/main" val="73511887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Cassandra</a:t>
            </a:r>
            <a:endParaRPr lang="en-US" dirty="0"/>
          </a:p>
        </p:txBody>
      </p:sp>
      <p:sp>
        <p:nvSpPr>
          <p:cNvPr id="3" name="Content Placeholder 2"/>
          <p:cNvSpPr>
            <a:spLocks noGrp="1"/>
          </p:cNvSpPr>
          <p:nvPr>
            <p:ph idx="1"/>
          </p:nvPr>
        </p:nvSpPr>
        <p:spPr>
          <a:xfrm>
            <a:off x="457200" y="3657600"/>
            <a:ext cx="8229600" cy="2667000"/>
          </a:xfrm>
        </p:spPr>
        <p:txBody>
          <a:bodyPr/>
          <a:lstStyle/>
          <a:p>
            <a:r>
              <a:rPr lang="en-US" dirty="0" smtClean="0"/>
              <a:t>Column Oriented Database</a:t>
            </a:r>
          </a:p>
          <a:p>
            <a:r>
              <a:rPr lang="en-US" dirty="0" smtClean="0"/>
              <a:t>Clusters by columns instead of rows</a:t>
            </a:r>
            <a:endParaRPr lang="en-US" dirty="0"/>
          </a:p>
        </p:txBody>
      </p:sp>
      <p:pic>
        <p:nvPicPr>
          <p:cNvPr id="4" name="Picture 1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95400"/>
            <a:ext cx="3544338" cy="203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8720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Quickstart</a:t>
            </a:r>
            <a:r>
              <a:rPr lang="en-US" dirty="0" smtClean="0"/>
              <a:t> Tutorial</a:t>
            </a:r>
            <a:endParaRPr lang="en-US" dirty="0"/>
          </a:p>
        </p:txBody>
      </p:sp>
    </p:spTree>
    <p:extLst>
      <p:ext uri="{BB962C8B-B14F-4D97-AF65-F5344CB8AC3E}">
        <p14:creationId xmlns:p14="http://schemas.microsoft.com/office/powerpoint/2010/main" val="441617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28" y="1371600"/>
            <a:ext cx="8709887" cy="306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6701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Resources</a:t>
            </a:r>
            <a:endParaRPr lang="en-US" dirty="0"/>
          </a:p>
        </p:txBody>
      </p:sp>
      <p:sp>
        <p:nvSpPr>
          <p:cNvPr id="3" name="Content Placeholder 2"/>
          <p:cNvSpPr>
            <a:spLocks noGrp="1"/>
          </p:cNvSpPr>
          <p:nvPr>
            <p:ph idx="1"/>
          </p:nvPr>
        </p:nvSpPr>
        <p:spPr>
          <a:xfrm>
            <a:off x="457200" y="914400"/>
            <a:ext cx="8229600" cy="5791200"/>
          </a:xfrm>
        </p:spPr>
        <p:txBody>
          <a:bodyPr>
            <a:normAutofit fontScale="62500" lnSpcReduction="20000"/>
          </a:bodyPr>
          <a:lstStyle/>
          <a:p>
            <a:r>
              <a:rPr lang="en-US" dirty="0" smtClean="0"/>
              <a:t>Local emulator </a:t>
            </a:r>
            <a:r>
              <a:rPr lang="en-US" dirty="0" smtClean="0">
                <a:hlinkClick r:id="rId2"/>
              </a:rPr>
              <a:t>https://docs.microsoft.com/en-us/azure/cosmos-db/local-emulator#developing-with-the-emulator</a:t>
            </a:r>
            <a:r>
              <a:rPr lang="en-US" dirty="0" smtClean="0"/>
              <a:t> </a:t>
            </a:r>
          </a:p>
          <a:p>
            <a:r>
              <a:rPr lang="en-US" dirty="0" smtClean="0"/>
              <a:t>Throughput planner </a:t>
            </a:r>
            <a:r>
              <a:rPr lang="en-US" dirty="0" smtClean="0">
                <a:hlinkClick r:id="rId3"/>
              </a:rPr>
              <a:t>https://www.documentdb.com/capacityplanner</a:t>
            </a:r>
            <a:r>
              <a:rPr lang="en-US" dirty="0" smtClean="0"/>
              <a:t> </a:t>
            </a:r>
          </a:p>
          <a:p>
            <a:r>
              <a:rPr lang="en-US" dirty="0" err="1" smtClean="0"/>
              <a:t>CosmosDB</a:t>
            </a:r>
            <a:r>
              <a:rPr lang="en-US" dirty="0" smtClean="0"/>
              <a:t> docs </a:t>
            </a:r>
            <a:r>
              <a:rPr lang="en-US" dirty="0" smtClean="0">
                <a:hlinkClick r:id="rId4"/>
              </a:rPr>
              <a:t>https://docs.microsoft.com/en-us/azure/cosmos-db/</a:t>
            </a:r>
            <a:r>
              <a:rPr lang="en-US" dirty="0" smtClean="0"/>
              <a:t> </a:t>
            </a:r>
          </a:p>
          <a:p>
            <a:r>
              <a:rPr lang="en-US" dirty="0" smtClean="0"/>
              <a:t>Graph Code samples </a:t>
            </a:r>
            <a:r>
              <a:rPr lang="en-US" dirty="0" smtClean="0">
                <a:hlinkClick r:id="rId5"/>
              </a:rPr>
              <a:t>https://github.com/Azure-Samples/azure-cosmos-db-graph-dotnet-getting-started</a:t>
            </a:r>
            <a:r>
              <a:rPr lang="en-US" dirty="0" smtClean="0"/>
              <a:t> </a:t>
            </a:r>
          </a:p>
          <a:p>
            <a:r>
              <a:rPr lang="en-US" dirty="0" smtClean="0"/>
              <a:t>Table Code Samples </a:t>
            </a:r>
            <a:r>
              <a:rPr lang="en-US" dirty="0" smtClean="0">
                <a:hlinkClick r:id="rId6"/>
              </a:rPr>
              <a:t>https://github.com/Azure-Samples/azure-cosmos-db-table-dotnet-getting-started</a:t>
            </a:r>
            <a:r>
              <a:rPr lang="en-US" dirty="0" smtClean="0"/>
              <a:t> </a:t>
            </a:r>
          </a:p>
          <a:p>
            <a:r>
              <a:rPr lang="en-US" dirty="0" smtClean="0"/>
              <a:t>Mongo Code Samples </a:t>
            </a:r>
            <a:r>
              <a:rPr lang="en-US" dirty="0" smtClean="0">
                <a:hlinkClick r:id="rId7"/>
              </a:rPr>
              <a:t>https://github.com/Azure-Samples/azure-cosmos-db-mongodb-dotnet-getting-started</a:t>
            </a:r>
            <a:endParaRPr lang="en-US" dirty="0" smtClean="0"/>
          </a:p>
          <a:p>
            <a:r>
              <a:rPr lang="en-US" dirty="0" err="1" smtClean="0"/>
              <a:t>TinkerPop</a:t>
            </a:r>
            <a:r>
              <a:rPr lang="en-US" dirty="0" smtClean="0"/>
              <a:t> and Gremlin docs </a:t>
            </a:r>
            <a:r>
              <a:rPr lang="en-US" dirty="0" smtClean="0">
                <a:hlinkClick r:id="rId8"/>
              </a:rPr>
              <a:t>http://tinkerpop.apache.org/docs/current/</a:t>
            </a:r>
            <a:r>
              <a:rPr lang="en-US" dirty="0" smtClean="0"/>
              <a:t> </a:t>
            </a:r>
          </a:p>
          <a:p>
            <a:r>
              <a:rPr lang="en-US" dirty="0" smtClean="0"/>
              <a:t>Azure Search (elastic search and </a:t>
            </a:r>
            <a:r>
              <a:rPr lang="en-US" dirty="0" err="1" smtClean="0"/>
              <a:t>CosmosDB</a:t>
            </a:r>
            <a:r>
              <a:rPr lang="en-US" dirty="0"/>
              <a:t>) </a:t>
            </a:r>
            <a:r>
              <a:rPr lang="en-US" dirty="0">
                <a:hlinkClick r:id="rId9"/>
              </a:rPr>
              <a:t>https://</a:t>
            </a:r>
            <a:r>
              <a:rPr lang="en-US" dirty="0" smtClean="0">
                <a:hlinkClick r:id="rId9"/>
              </a:rPr>
              <a:t>docs.microsoft.com/en-us/azure/search/search-howto-index-documentdb</a:t>
            </a:r>
            <a:r>
              <a:rPr lang="en-US" dirty="0" smtClean="0"/>
              <a:t> </a:t>
            </a:r>
            <a:endParaRPr lang="en-US" dirty="0"/>
          </a:p>
        </p:txBody>
      </p:sp>
    </p:spTree>
    <p:extLst>
      <p:ext uri="{BB962C8B-B14F-4D97-AF65-F5344CB8AC3E}">
        <p14:creationId xmlns:p14="http://schemas.microsoft.com/office/powerpoint/2010/main" val="3463873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RDBMS – Reads, Writes, data shredding and reassembling</a:t>
            </a:r>
          </a:p>
        </p:txBody>
      </p:sp>
      <p:pic>
        <p:nvPicPr>
          <p:cNvPr id="4" name="Picture 3"/>
          <p:cNvPicPr>
            <a:picLocks noChangeAspect="1"/>
          </p:cNvPicPr>
          <p:nvPr/>
        </p:nvPicPr>
        <p:blipFill>
          <a:blip r:embed="rId3"/>
          <a:stretch>
            <a:fillRect/>
          </a:stretch>
        </p:blipFill>
        <p:spPr>
          <a:xfrm>
            <a:off x="0" y="1181957"/>
            <a:ext cx="9144000" cy="5578043"/>
          </a:xfrm>
          <a:prstGeom prst="rect">
            <a:avLst/>
          </a:prstGeom>
        </p:spPr>
      </p:pic>
    </p:spTree>
    <p:extLst>
      <p:ext uri="{BB962C8B-B14F-4D97-AF65-F5344CB8AC3E}">
        <p14:creationId xmlns:p14="http://schemas.microsoft.com/office/powerpoint/2010/main" val="35007752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RDBMS – read operation – takes six rows from three tables</a:t>
            </a:r>
          </a:p>
        </p:txBody>
      </p:sp>
      <p:pic>
        <p:nvPicPr>
          <p:cNvPr id="6" name="Picture 5"/>
          <p:cNvPicPr>
            <a:picLocks noChangeAspect="1"/>
          </p:cNvPicPr>
          <p:nvPr/>
        </p:nvPicPr>
        <p:blipFill>
          <a:blip r:embed="rId3"/>
          <a:stretch>
            <a:fillRect/>
          </a:stretch>
        </p:blipFill>
        <p:spPr>
          <a:xfrm>
            <a:off x="0" y="1417639"/>
            <a:ext cx="9227202" cy="3900931"/>
          </a:xfrm>
          <a:prstGeom prst="rect">
            <a:avLst/>
          </a:prstGeom>
        </p:spPr>
      </p:pic>
      <p:sp>
        <p:nvSpPr>
          <p:cNvPr id="4" name="TextBox 3"/>
          <p:cNvSpPr txBox="1"/>
          <p:nvPr/>
        </p:nvSpPr>
        <p:spPr>
          <a:xfrm>
            <a:off x="1770226" y="5120641"/>
            <a:ext cx="5686750" cy="830997"/>
          </a:xfrm>
          <a:prstGeom prst="rect">
            <a:avLst/>
          </a:prstGeom>
          <a:noFill/>
        </p:spPr>
        <p:txBody>
          <a:bodyPr wrap="none" rtlCol="0">
            <a:spAutoFit/>
          </a:bodyPr>
          <a:lstStyle/>
          <a:p>
            <a:r>
              <a:rPr lang="en-US" sz="4800" b="1" dirty="0" smtClean="0">
                <a:solidFill>
                  <a:srgbClr val="FF0000"/>
                </a:solidFill>
              </a:rPr>
              <a:t>Impedance Mismatch</a:t>
            </a:r>
            <a:endParaRPr lang="en-US" sz="4800" b="1" dirty="0">
              <a:solidFill>
                <a:srgbClr val="FF0000"/>
              </a:solidFill>
            </a:endParaRPr>
          </a:p>
        </p:txBody>
      </p:sp>
    </p:spTree>
    <p:extLst>
      <p:ext uri="{BB962C8B-B14F-4D97-AF65-F5344CB8AC3E}">
        <p14:creationId xmlns:p14="http://schemas.microsoft.com/office/powerpoint/2010/main" val="6935303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1143000"/>
          </a:xfrm>
        </p:spPr>
        <p:txBody>
          <a:bodyPr>
            <a:normAutofit fontScale="90000"/>
          </a:bodyPr>
          <a:lstStyle/>
          <a:p>
            <a:r>
              <a:rPr lang="en-US" dirty="0"/>
              <a:t>NoSQL – 6 rows of data, no joins, one fetch</a:t>
            </a:r>
          </a:p>
        </p:txBody>
      </p:sp>
      <p:pic>
        <p:nvPicPr>
          <p:cNvPr id="7" name="Picture 6"/>
          <p:cNvPicPr>
            <a:picLocks noChangeAspect="1"/>
          </p:cNvPicPr>
          <p:nvPr/>
        </p:nvPicPr>
        <p:blipFill>
          <a:blip r:embed="rId3"/>
          <a:stretch>
            <a:fillRect/>
          </a:stretch>
        </p:blipFill>
        <p:spPr>
          <a:xfrm>
            <a:off x="12901" y="1854400"/>
            <a:ext cx="9131101" cy="4227363"/>
          </a:xfrm>
          <a:prstGeom prst="rect">
            <a:avLst/>
          </a:prstGeom>
        </p:spPr>
      </p:pic>
    </p:spTree>
    <p:extLst>
      <p:ext uri="{BB962C8B-B14F-4D97-AF65-F5344CB8AC3E}">
        <p14:creationId xmlns:p14="http://schemas.microsoft.com/office/powerpoint/2010/main" val="31385653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RDBMS – Scale Vertical Single Server</a:t>
            </a:r>
          </a:p>
        </p:txBody>
      </p:sp>
      <p:cxnSp>
        <p:nvCxnSpPr>
          <p:cNvPr id="6" name="Straight Arrow Connector 5"/>
          <p:cNvCxnSpPr/>
          <p:nvPr/>
        </p:nvCxnSpPr>
        <p:spPr>
          <a:xfrm flipV="1">
            <a:off x="1273630" y="5829301"/>
            <a:ext cx="7576457" cy="163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069771" y="5845630"/>
            <a:ext cx="3314700" cy="584775"/>
          </a:xfrm>
          <a:prstGeom prst="rect">
            <a:avLst/>
          </a:prstGeom>
          <a:noFill/>
        </p:spPr>
        <p:txBody>
          <a:bodyPr wrap="square" rtlCol="0">
            <a:spAutoFit/>
          </a:bodyPr>
          <a:lstStyle>
            <a:defPPr>
              <a:defRPr lang="en-US"/>
            </a:defPPr>
            <a:lvl1pPr>
              <a:defRPr sz="3200"/>
            </a:lvl1pPr>
          </a:lstStyle>
          <a:p>
            <a:r>
              <a:rPr lang="en-US" dirty="0"/>
              <a:t>Increase in Users</a:t>
            </a:r>
          </a:p>
        </p:txBody>
      </p:sp>
      <p:cxnSp>
        <p:nvCxnSpPr>
          <p:cNvPr id="11" name="Straight Arrow Connector 10"/>
          <p:cNvCxnSpPr/>
          <p:nvPr/>
        </p:nvCxnSpPr>
        <p:spPr>
          <a:xfrm flipV="1">
            <a:off x="1273629" y="1240971"/>
            <a:ext cx="0" cy="458833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16200000">
            <a:off x="-552060" y="3675457"/>
            <a:ext cx="3233059" cy="584775"/>
          </a:xfrm>
          <a:prstGeom prst="rect">
            <a:avLst/>
          </a:prstGeom>
          <a:noFill/>
        </p:spPr>
        <p:txBody>
          <a:bodyPr wrap="square" rtlCol="0">
            <a:spAutoFit/>
          </a:bodyPr>
          <a:lstStyle/>
          <a:p>
            <a:r>
              <a:rPr lang="en-US" sz="3200" dirty="0"/>
              <a:t>Server load</a:t>
            </a:r>
          </a:p>
        </p:txBody>
      </p:sp>
      <p:cxnSp>
        <p:nvCxnSpPr>
          <p:cNvPr id="15" name="Straight Connector 14"/>
          <p:cNvCxnSpPr/>
          <p:nvPr/>
        </p:nvCxnSpPr>
        <p:spPr>
          <a:xfrm flipV="1">
            <a:off x="1273629" y="1417639"/>
            <a:ext cx="7282542" cy="4427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Cylinder 15"/>
          <p:cNvSpPr/>
          <p:nvPr/>
        </p:nvSpPr>
        <p:spPr>
          <a:xfrm>
            <a:off x="2498271" y="5061858"/>
            <a:ext cx="1175658" cy="76744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t>S</a:t>
            </a:r>
          </a:p>
        </p:txBody>
      </p:sp>
      <p:sp>
        <p:nvSpPr>
          <p:cNvPr id="17" name="Cylinder 16"/>
          <p:cNvSpPr/>
          <p:nvPr/>
        </p:nvSpPr>
        <p:spPr>
          <a:xfrm>
            <a:off x="4727121" y="3665766"/>
            <a:ext cx="1257300" cy="215537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t>M</a:t>
            </a:r>
          </a:p>
          <a:p>
            <a:pPr algn="ctr"/>
            <a:endParaRPr lang="en-US" dirty="0"/>
          </a:p>
        </p:txBody>
      </p:sp>
      <p:sp>
        <p:nvSpPr>
          <p:cNvPr id="18" name="Cylinder 17"/>
          <p:cNvSpPr/>
          <p:nvPr/>
        </p:nvSpPr>
        <p:spPr>
          <a:xfrm>
            <a:off x="6890657" y="2351315"/>
            <a:ext cx="1183822" cy="346982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t>L</a:t>
            </a:r>
          </a:p>
        </p:txBody>
      </p:sp>
      <p:sp>
        <p:nvSpPr>
          <p:cNvPr id="19" name="TextBox 18"/>
          <p:cNvSpPr txBox="1"/>
          <p:nvPr/>
        </p:nvSpPr>
        <p:spPr>
          <a:xfrm rot="19689496">
            <a:off x="6876802" y="1134389"/>
            <a:ext cx="2395352" cy="1077218"/>
          </a:xfrm>
          <a:prstGeom prst="rect">
            <a:avLst/>
          </a:prstGeom>
          <a:noFill/>
        </p:spPr>
        <p:txBody>
          <a:bodyPr wrap="square" rtlCol="0">
            <a:spAutoFit/>
          </a:bodyPr>
          <a:lstStyle/>
          <a:p>
            <a:r>
              <a:rPr lang="en-US" sz="3200" dirty="0"/>
              <a:t>Concurrent Connections</a:t>
            </a:r>
          </a:p>
        </p:txBody>
      </p:sp>
      <p:sp>
        <p:nvSpPr>
          <p:cNvPr id="14" name="Rectangle: Folded Corner 13"/>
          <p:cNvSpPr/>
          <p:nvPr/>
        </p:nvSpPr>
        <p:spPr>
          <a:xfrm>
            <a:off x="3543301" y="1240971"/>
            <a:ext cx="1959429" cy="158387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Application</a:t>
            </a:r>
          </a:p>
        </p:txBody>
      </p:sp>
      <p:cxnSp>
        <p:nvCxnSpPr>
          <p:cNvPr id="20" name="Connector: Curved 19"/>
          <p:cNvCxnSpPr>
            <a:endCxn id="16" idx="1"/>
          </p:cNvCxnSpPr>
          <p:nvPr/>
        </p:nvCxnSpPr>
        <p:spPr>
          <a:xfrm rot="5400000">
            <a:off x="2686051" y="3224894"/>
            <a:ext cx="2237015" cy="1436914"/>
          </a:xfrm>
          <a:prstGeom prst="curvedConnector3">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p:cNvCxnSpPr>
            <a:stCxn id="14" idx="2"/>
            <a:endCxn id="17" idx="1"/>
          </p:cNvCxnSpPr>
          <p:nvPr/>
        </p:nvCxnSpPr>
        <p:spPr>
          <a:xfrm rot="16200000" flipH="1">
            <a:off x="4518931" y="2828927"/>
            <a:ext cx="840923" cy="832757"/>
          </a:xfrm>
          <a:prstGeom prst="curvedConnector3">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p:cNvCxnSpPr>
            <a:stCxn id="14" idx="2"/>
            <a:endCxn id="18" idx="0"/>
          </p:cNvCxnSpPr>
          <p:nvPr/>
        </p:nvCxnSpPr>
        <p:spPr>
          <a:xfrm rot="5400000" flipH="1" flipV="1">
            <a:off x="5914005" y="1256280"/>
            <a:ext cx="177573" cy="2959554"/>
          </a:xfrm>
          <a:prstGeom prst="curvedConnector5">
            <a:avLst>
              <a:gd name="adj1" fmla="val -128736"/>
              <a:gd name="adj2" fmla="val 56552"/>
              <a:gd name="adj3" fmla="val 228736"/>
            </a:avLst>
          </a:prstGeom>
          <a:ln w="38100">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799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6" grpId="0" animBg="1"/>
      <p:bldP spid="16" grpId="1" animBg="1"/>
      <p:bldP spid="17" grpId="0" animBg="1"/>
      <p:bldP spid="17" grpId="1" animBg="1"/>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sosceles Triangle 18"/>
          <p:cNvSpPr/>
          <p:nvPr/>
        </p:nvSpPr>
        <p:spPr>
          <a:xfrm>
            <a:off x="1273629" y="1527675"/>
            <a:ext cx="7282542" cy="4293463"/>
          </a:xfrm>
          <a:prstGeom prst="triangle">
            <a:avLst>
              <a:gd name="adj" fmla="val 10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sz="3200" dirty="0"/>
              <a:t>Negative User Experience</a:t>
            </a:r>
          </a:p>
        </p:txBody>
      </p:sp>
      <p:sp>
        <p:nvSpPr>
          <p:cNvPr id="2" name="Title 1"/>
          <p:cNvSpPr>
            <a:spLocks noGrp="1"/>
          </p:cNvSpPr>
          <p:nvPr>
            <p:ph type="title"/>
          </p:nvPr>
        </p:nvSpPr>
        <p:spPr/>
        <p:txBody>
          <a:bodyPr>
            <a:normAutofit fontScale="90000"/>
          </a:bodyPr>
          <a:lstStyle/>
          <a:p>
            <a:r>
              <a:rPr lang="en-US" dirty="0"/>
              <a:t>RDBMS – Scale Vertical Single Server</a:t>
            </a:r>
          </a:p>
        </p:txBody>
      </p:sp>
      <p:cxnSp>
        <p:nvCxnSpPr>
          <p:cNvPr id="6" name="Straight Arrow Connector 5"/>
          <p:cNvCxnSpPr/>
          <p:nvPr/>
        </p:nvCxnSpPr>
        <p:spPr>
          <a:xfrm flipV="1">
            <a:off x="1273630" y="5829301"/>
            <a:ext cx="7576457" cy="163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069771" y="5845630"/>
            <a:ext cx="3314700" cy="584775"/>
          </a:xfrm>
          <a:prstGeom prst="rect">
            <a:avLst/>
          </a:prstGeom>
          <a:noFill/>
        </p:spPr>
        <p:txBody>
          <a:bodyPr wrap="square" rtlCol="0">
            <a:spAutoFit/>
          </a:bodyPr>
          <a:lstStyle>
            <a:defPPr>
              <a:defRPr lang="en-US"/>
            </a:defPPr>
            <a:lvl1pPr>
              <a:defRPr sz="3200"/>
            </a:lvl1pPr>
          </a:lstStyle>
          <a:p>
            <a:r>
              <a:rPr lang="en-US" dirty="0"/>
              <a:t>Increase in Users</a:t>
            </a:r>
          </a:p>
        </p:txBody>
      </p:sp>
      <p:cxnSp>
        <p:nvCxnSpPr>
          <p:cNvPr id="11" name="Straight Arrow Connector 10"/>
          <p:cNvCxnSpPr/>
          <p:nvPr/>
        </p:nvCxnSpPr>
        <p:spPr>
          <a:xfrm flipV="1">
            <a:off x="1273629" y="1240971"/>
            <a:ext cx="0" cy="458833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16200000">
            <a:off x="-635259" y="3592258"/>
            <a:ext cx="3399456" cy="584775"/>
          </a:xfrm>
          <a:prstGeom prst="rect">
            <a:avLst/>
          </a:prstGeom>
          <a:noFill/>
        </p:spPr>
        <p:txBody>
          <a:bodyPr wrap="square" rtlCol="0">
            <a:spAutoFit/>
          </a:bodyPr>
          <a:lstStyle/>
          <a:p>
            <a:r>
              <a:rPr lang="en-US" sz="3200" dirty="0"/>
              <a:t>Server load</a:t>
            </a:r>
          </a:p>
        </p:txBody>
      </p:sp>
      <p:cxnSp>
        <p:nvCxnSpPr>
          <p:cNvPr id="15" name="Straight Connector 14"/>
          <p:cNvCxnSpPr/>
          <p:nvPr/>
        </p:nvCxnSpPr>
        <p:spPr>
          <a:xfrm flipV="1">
            <a:off x="1273631" y="1240971"/>
            <a:ext cx="7870371" cy="460466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9689496">
            <a:off x="6876802" y="1134389"/>
            <a:ext cx="2395352" cy="1077218"/>
          </a:xfrm>
          <a:prstGeom prst="rect">
            <a:avLst/>
          </a:prstGeom>
          <a:noFill/>
        </p:spPr>
        <p:txBody>
          <a:bodyPr wrap="square" rtlCol="0">
            <a:spAutoFit/>
          </a:bodyPr>
          <a:lstStyle/>
          <a:p>
            <a:r>
              <a:rPr lang="en-US" sz="3200" dirty="0"/>
              <a:t>Concurrent Connections</a:t>
            </a:r>
          </a:p>
        </p:txBody>
      </p:sp>
      <p:sp>
        <p:nvSpPr>
          <p:cNvPr id="3" name="Isosceles Triangle 2"/>
          <p:cNvSpPr/>
          <p:nvPr/>
        </p:nvSpPr>
        <p:spPr>
          <a:xfrm>
            <a:off x="1273630" y="3236325"/>
            <a:ext cx="4349931" cy="2576649"/>
          </a:xfrm>
          <a:prstGeom prst="triangle">
            <a:avLst>
              <a:gd name="adj" fmla="val 100000"/>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a:t>Postive</a:t>
            </a:r>
            <a:r>
              <a:rPr lang="en-US" sz="3200" dirty="0"/>
              <a:t> User Experience</a:t>
            </a:r>
          </a:p>
        </p:txBody>
      </p:sp>
      <p:cxnSp>
        <p:nvCxnSpPr>
          <p:cNvPr id="14" name="Straight Connector 13"/>
          <p:cNvCxnSpPr/>
          <p:nvPr/>
        </p:nvCxnSpPr>
        <p:spPr>
          <a:xfrm>
            <a:off x="1273630" y="3236324"/>
            <a:ext cx="7576457"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650671" y="2596533"/>
            <a:ext cx="3314700" cy="584775"/>
          </a:xfrm>
          <a:prstGeom prst="rect">
            <a:avLst/>
          </a:prstGeom>
          <a:noFill/>
        </p:spPr>
        <p:txBody>
          <a:bodyPr wrap="square" rtlCol="0">
            <a:spAutoFit/>
          </a:bodyPr>
          <a:lstStyle>
            <a:defPPr>
              <a:defRPr lang="en-US"/>
            </a:defPPr>
            <a:lvl1pPr>
              <a:defRPr sz="3200"/>
            </a:lvl1pPr>
          </a:lstStyle>
          <a:p>
            <a:r>
              <a:rPr lang="en-US" dirty="0"/>
              <a:t>Server efficiency</a:t>
            </a:r>
          </a:p>
        </p:txBody>
      </p:sp>
      <p:sp>
        <p:nvSpPr>
          <p:cNvPr id="21" name="TextBox 20"/>
          <p:cNvSpPr txBox="1"/>
          <p:nvPr/>
        </p:nvSpPr>
        <p:spPr>
          <a:xfrm>
            <a:off x="1974075" y="3617883"/>
            <a:ext cx="1797827" cy="1077218"/>
          </a:xfrm>
          <a:prstGeom prst="rect">
            <a:avLst/>
          </a:prstGeom>
          <a:noFill/>
        </p:spPr>
        <p:txBody>
          <a:bodyPr wrap="square" rtlCol="0">
            <a:spAutoFit/>
          </a:bodyPr>
          <a:lstStyle>
            <a:defPPr>
              <a:defRPr lang="en-US"/>
            </a:defPPr>
            <a:lvl1pPr>
              <a:defRPr sz="3200"/>
            </a:lvl1pPr>
          </a:lstStyle>
          <a:p>
            <a:r>
              <a:rPr lang="en-US" b="1" dirty="0"/>
              <a:t>Unused</a:t>
            </a:r>
          </a:p>
          <a:p>
            <a:r>
              <a:rPr lang="en-US" b="1" dirty="0"/>
              <a:t>Capacity</a:t>
            </a:r>
          </a:p>
        </p:txBody>
      </p:sp>
    </p:spTree>
    <p:extLst>
      <p:ext uri="{BB962C8B-B14F-4D97-AF65-F5344CB8AC3E}">
        <p14:creationId xmlns:p14="http://schemas.microsoft.com/office/powerpoint/2010/main" val="1282985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Scale </a:t>
            </a:r>
            <a:r>
              <a:rPr lang="en-US" dirty="0"/>
              <a:t>horizontal many servers</a:t>
            </a:r>
          </a:p>
        </p:txBody>
      </p:sp>
      <p:sp>
        <p:nvSpPr>
          <p:cNvPr id="5" name="Rectangle: Folded Corner 4"/>
          <p:cNvSpPr/>
          <p:nvPr/>
        </p:nvSpPr>
        <p:spPr>
          <a:xfrm>
            <a:off x="3543301" y="1240971"/>
            <a:ext cx="1959429" cy="158387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Application</a:t>
            </a:r>
          </a:p>
        </p:txBody>
      </p:sp>
      <p:sp>
        <p:nvSpPr>
          <p:cNvPr id="7" name="Cylinder 6"/>
          <p:cNvSpPr/>
          <p:nvPr/>
        </p:nvSpPr>
        <p:spPr>
          <a:xfrm>
            <a:off x="277588" y="5061858"/>
            <a:ext cx="1926771" cy="101237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DocDB</a:t>
            </a:r>
            <a:endParaRPr lang="en-US" sz="3200" dirty="0"/>
          </a:p>
        </p:txBody>
      </p:sp>
      <p:cxnSp>
        <p:nvCxnSpPr>
          <p:cNvPr id="9" name="Connector: Curved 8"/>
          <p:cNvCxnSpPr>
            <a:stCxn id="5" idx="2"/>
            <a:endCxn id="7" idx="1"/>
          </p:cNvCxnSpPr>
          <p:nvPr/>
        </p:nvCxnSpPr>
        <p:spPr>
          <a:xfrm rot="5400000">
            <a:off x="1763487" y="2302330"/>
            <a:ext cx="2237015" cy="3282042"/>
          </a:xfrm>
          <a:prstGeom prst="curvedConnector3">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14" name="Cylinder 13"/>
          <p:cNvSpPr/>
          <p:nvPr/>
        </p:nvSpPr>
        <p:spPr>
          <a:xfrm>
            <a:off x="2596245" y="5068207"/>
            <a:ext cx="1926771" cy="101237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DocDB</a:t>
            </a:r>
            <a:endParaRPr lang="en-US" sz="3200" dirty="0"/>
          </a:p>
        </p:txBody>
      </p:sp>
      <p:sp>
        <p:nvSpPr>
          <p:cNvPr id="17" name="Cylinder 16"/>
          <p:cNvSpPr/>
          <p:nvPr/>
        </p:nvSpPr>
        <p:spPr>
          <a:xfrm>
            <a:off x="4897211" y="5074555"/>
            <a:ext cx="1926771" cy="101237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DocDB</a:t>
            </a:r>
            <a:endParaRPr lang="en-US" sz="3200" dirty="0"/>
          </a:p>
        </p:txBody>
      </p:sp>
      <p:cxnSp>
        <p:nvCxnSpPr>
          <p:cNvPr id="20" name="Straight Connector 19"/>
          <p:cNvCxnSpPr/>
          <p:nvPr/>
        </p:nvCxnSpPr>
        <p:spPr>
          <a:xfrm>
            <a:off x="6972300" y="4766129"/>
            <a:ext cx="18288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2" name="Connector: Curved 21"/>
          <p:cNvCxnSpPr>
            <a:stCxn id="5" idx="2"/>
            <a:endCxn id="14" idx="1"/>
          </p:cNvCxnSpPr>
          <p:nvPr/>
        </p:nvCxnSpPr>
        <p:spPr>
          <a:xfrm rot="5400000">
            <a:off x="2919642" y="3464833"/>
            <a:ext cx="2243363" cy="963385"/>
          </a:xfrm>
          <a:prstGeom prst="curvedConnector3">
            <a:avLst>
              <a:gd name="adj1" fmla="val 50000"/>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Connector: Curved 24"/>
          <p:cNvCxnSpPr>
            <a:stCxn id="5" idx="2"/>
            <a:endCxn id="17" idx="1"/>
          </p:cNvCxnSpPr>
          <p:nvPr/>
        </p:nvCxnSpPr>
        <p:spPr>
          <a:xfrm rot="16200000" flipH="1">
            <a:off x="4066949" y="3280908"/>
            <a:ext cx="2249712" cy="1337582"/>
          </a:xfrm>
          <a:prstGeom prst="curvedConnector3">
            <a:avLst>
              <a:gd name="adj1" fmla="val 50000"/>
            </a:avLst>
          </a:prstGeom>
          <a:ln w="38100">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2140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4" grpId="1"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42835</TotalTime>
  <Words>2367</Words>
  <Application>Microsoft Macintosh PowerPoint</Application>
  <PresentationFormat>On-screen Show (4:3)</PresentationFormat>
  <Paragraphs>366</Paragraphs>
  <Slides>39</Slides>
  <Notes>35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Azure CosmosDB</vt:lpstr>
      <vt:lpstr>Agenda</vt:lpstr>
      <vt:lpstr>Some NoSQL basics</vt:lpstr>
      <vt:lpstr>RDBMS – Reads, Writes, data shredding and reassembling</vt:lpstr>
      <vt:lpstr>RDBMS – read operation – takes six rows from three tables</vt:lpstr>
      <vt:lpstr>NoSQL – 6 rows of data, no joins, one fetch</vt:lpstr>
      <vt:lpstr>RDBMS – Scale Vertical Single Server</vt:lpstr>
      <vt:lpstr>RDBMS – Scale Vertical Single Server</vt:lpstr>
      <vt:lpstr>Scale horizontal many servers</vt:lpstr>
      <vt:lpstr>CAP Theorem</vt:lpstr>
      <vt:lpstr>CAP Reality 1 – Consistent+Partition Tolerant</vt:lpstr>
      <vt:lpstr>CAP Reality 2 – Availability + Partition Tolerant </vt:lpstr>
      <vt:lpstr>ACID becomes BASE</vt:lpstr>
      <vt:lpstr>3Vs</vt:lpstr>
      <vt:lpstr>Types of NoSQL</vt:lpstr>
      <vt:lpstr>One database to rule them all</vt:lpstr>
      <vt:lpstr>CosmosDB</vt:lpstr>
      <vt:lpstr>Multi-model, multi-API</vt:lpstr>
      <vt:lpstr>SLA</vt:lpstr>
      <vt:lpstr>Latency - @ P99</vt:lpstr>
      <vt:lpstr>Throughput - Currency RU/s</vt:lpstr>
      <vt:lpstr>Consistency (from CAP)</vt:lpstr>
      <vt:lpstr>Availability</vt:lpstr>
      <vt:lpstr>Availability - Partitioning</vt:lpstr>
      <vt:lpstr>Availability - Global Distro</vt:lpstr>
      <vt:lpstr>Availability - Transparent multi-homing</vt:lpstr>
      <vt:lpstr>TCO: Total cost of (non)ownership</vt:lpstr>
      <vt:lpstr>Structure</vt:lpstr>
      <vt:lpstr>1. DocumentDB</vt:lpstr>
      <vt:lpstr>2. MongoDB</vt:lpstr>
      <vt:lpstr>3. Table Storage</vt:lpstr>
      <vt:lpstr>3. Table Storage</vt:lpstr>
      <vt:lpstr>4. Graph (Gremlin)</vt:lpstr>
      <vt:lpstr>4. Graph (Gremlin)</vt:lpstr>
      <vt:lpstr>4. Graph (Gremlin)</vt:lpstr>
      <vt:lpstr>5. Cassandra</vt:lpstr>
      <vt:lpstr>Quickstart Tutorial</vt:lpstr>
      <vt:lpstr>PowerPoint Presentation</vt:lpstr>
      <vt:lpstr>Resources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CosmosDB</dc:title>
  <dc:creator>santosh</dc:creator>
  <cp:lastModifiedBy>Santosh Hari</cp:lastModifiedBy>
  <cp:revision>112</cp:revision>
  <dcterms:created xsi:type="dcterms:W3CDTF">2017-06-07T00:13:21Z</dcterms:created>
  <dcterms:modified xsi:type="dcterms:W3CDTF">2018-02-12T00:09:15Z</dcterms:modified>
</cp:coreProperties>
</file>