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2" r:id="rId4"/>
    <p:sldId id="258" r:id="rId5"/>
    <p:sldId id="259" r:id="rId6"/>
    <p:sldId id="264" r:id="rId7"/>
    <p:sldId id="260" r:id="rId8"/>
    <p:sldId id="263" r:id="rId9"/>
    <p:sldId id="265" r:id="rId10"/>
    <p:sldId id="267" r:id="rId11"/>
    <p:sldId id="269" r:id="rId12"/>
    <p:sldId id="270" r:id="rId13"/>
    <p:sldId id="266" r:id="rId14"/>
    <p:sldId id="272"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13" autoAdjust="0"/>
  </p:normalViewPr>
  <p:slideViewPr>
    <p:cSldViewPr snapToGrid="0">
      <p:cViewPr varScale="1">
        <p:scale>
          <a:sx n="90" d="100"/>
          <a:sy n="90" d="100"/>
        </p:scale>
        <p:origin x="12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7C645-34BD-4FFF-8E09-067D779295B8}" type="datetimeFigureOut">
              <a:rPr lang="en-US" smtClean="0"/>
              <a:t>3/16/2018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8C07B-F5F6-4123-A634-0D48DC155DE7}" type="slidenum">
              <a:rPr lang="en-US" smtClean="0"/>
              <a:t>‹#›</a:t>
            </a:fld>
            <a:endParaRPr lang="en-US"/>
          </a:p>
        </p:txBody>
      </p:sp>
    </p:spTree>
    <p:extLst>
      <p:ext uri="{BB962C8B-B14F-4D97-AF65-F5344CB8AC3E}">
        <p14:creationId xmlns:p14="http://schemas.microsoft.com/office/powerpoint/2010/main" val="141218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years, application architectures have moved from single</a:t>
            </a:r>
            <a:r>
              <a:rPr lang="en-US" baseline="0" dirty="0" smtClean="0"/>
              <a:t> procedural programs to complex, distributed, loosely-coupled applications typically consisting of a user interface on anything from a watch to a refrigerator with some code running locally with data storage and other processes running in “the cloud” (which, as we know is just someone else’s computer). Whether you are building a web application, mobile application, or scheduler for your espresso machine, the “cloud” side of your application is pretty much the same – some form of storage and processing that happens periodically upon request from software in some remote device. We aren’t talking about applications like YouTube or Netflix where you have a constant stream of data to millions of users at the same time. However, we could be talking about Candy Crush where you need to keep track of which level someone is on, track how many special candies and gold bars they have, allow them to buy gold bars, etc. At first this might just be you and your friends, but ideally it will eventually be millions of users.</a:t>
            </a:r>
            <a:endParaRPr lang="en-US" dirty="0"/>
          </a:p>
        </p:txBody>
      </p:sp>
      <p:sp>
        <p:nvSpPr>
          <p:cNvPr id="4" name="Slide Number Placeholder 3"/>
          <p:cNvSpPr>
            <a:spLocks noGrp="1"/>
          </p:cNvSpPr>
          <p:nvPr>
            <p:ph type="sldNum" sz="quarter" idx="10"/>
          </p:nvPr>
        </p:nvSpPr>
        <p:spPr/>
        <p:txBody>
          <a:bodyPr/>
          <a:lstStyle/>
          <a:p>
            <a:fld id="{42C8C07B-F5F6-4123-A634-0D48DC155DE7}" type="slidenum">
              <a:rPr lang="en-US" smtClean="0"/>
              <a:t>3</a:t>
            </a:fld>
            <a:endParaRPr lang="en-US"/>
          </a:p>
        </p:txBody>
      </p:sp>
    </p:spTree>
    <p:extLst>
      <p:ext uri="{BB962C8B-B14F-4D97-AF65-F5344CB8AC3E}">
        <p14:creationId xmlns:p14="http://schemas.microsoft.com/office/powerpoint/2010/main" val="153589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most people learn to build web applications and by extension web APIs, they think in term of communicating with a single dedicated server. In fact during development, this is the most common scenario</a:t>
            </a:r>
            <a:r>
              <a:rPr lang="en-US" baseline="0" dirty="0" smtClean="0"/>
              <a:t> where the “server” is actually the same machine as the client which happens to be the developer’s laptop. Most developers, especially early in their careers, think in terms of this architecture. One of the first complexities people usually encounter is the idea of a load balancer where you can no longer depend on users hitting a specific server. For static content, this isn’t a big concern since you can just replicate the data across multiple servers but the more complicated the application the more complicated the architecture. Eventually you end up with more complex, distributed architectures with various operations being performed by multiple servers behind the scenes so you can handle issues like performance, capacity, resiliency, etc. The one thing that is consistent across all of these architectures is the concept of the servers. Whether they are virtual or physical servers doesn’t matter. They exist and have to be managed.</a:t>
            </a:r>
            <a:endParaRPr lang="en-US" dirty="0"/>
          </a:p>
        </p:txBody>
      </p:sp>
      <p:sp>
        <p:nvSpPr>
          <p:cNvPr id="4" name="Slide Number Placeholder 3"/>
          <p:cNvSpPr>
            <a:spLocks noGrp="1"/>
          </p:cNvSpPr>
          <p:nvPr>
            <p:ph type="sldNum" sz="quarter" idx="10"/>
          </p:nvPr>
        </p:nvSpPr>
        <p:spPr/>
        <p:txBody>
          <a:bodyPr/>
          <a:lstStyle/>
          <a:p>
            <a:fld id="{42C8C07B-F5F6-4123-A634-0D48DC155DE7}" type="slidenum">
              <a:rPr lang="en-US" smtClean="0"/>
              <a:t>4</a:t>
            </a:fld>
            <a:endParaRPr lang="en-US"/>
          </a:p>
        </p:txBody>
      </p:sp>
    </p:spTree>
    <p:extLst>
      <p:ext uri="{BB962C8B-B14F-4D97-AF65-F5344CB8AC3E}">
        <p14:creationId xmlns:p14="http://schemas.microsoft.com/office/powerpoint/2010/main" val="258050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 technologies like Docker and Kubernetes have allowed us to at least move into</a:t>
            </a:r>
            <a:r>
              <a:rPr lang="en-US" baseline="0" dirty="0" smtClean="0"/>
              <a:t> architectures where we don’t care about how servers are configured and we can make sure all of the dependencies we need to run our code can be placed in a container. This means we don’t worry about server configurations any more (other than making sure that they are running our preferred container management software). Once you start building containerized applications, you quickly realize that concepts like distributed storage, centralized messaging, distributed worker processes, and even distributed databases are much simpler to implement so while they are necessary for large, distributed architectures, you can implement them early in the development process to make sure your application is ready to scale. When you add the ability to add nodes and containers to meet demand, you can see why containerization is so popular. However, one thing containerization has not addressed is physical storage. Containers are transient by design so storage is always handled at a server level. Even if the physical device is network storage and not local storage on the server, you still have to mount that volume to your container so the container can store its data. So even if you use a central data store like </a:t>
            </a:r>
            <a:r>
              <a:rPr lang="en-US" baseline="0" dirty="0" err="1" smtClean="0"/>
              <a:t>Redis</a:t>
            </a:r>
            <a:r>
              <a:rPr lang="en-US" baseline="0" dirty="0" smtClean="0"/>
              <a:t> or MongoDB or even SQL Server, you are still writing to a file system that has to be configured and managed. Also, what about when your total combined workload doesn’t even require a single server? How much does it cost to keep a server up and running for the few times a day/week/month that you and your friends are testing your new awesome app?</a:t>
            </a:r>
            <a:endParaRPr lang="en-US" dirty="0"/>
          </a:p>
        </p:txBody>
      </p:sp>
      <p:sp>
        <p:nvSpPr>
          <p:cNvPr id="4" name="Slide Number Placeholder 3"/>
          <p:cNvSpPr>
            <a:spLocks noGrp="1"/>
          </p:cNvSpPr>
          <p:nvPr>
            <p:ph type="sldNum" sz="quarter" idx="10"/>
          </p:nvPr>
        </p:nvSpPr>
        <p:spPr/>
        <p:txBody>
          <a:bodyPr/>
          <a:lstStyle/>
          <a:p>
            <a:fld id="{42C8C07B-F5F6-4123-A634-0D48DC155DE7}" type="slidenum">
              <a:rPr lang="en-US" smtClean="0"/>
              <a:t>5</a:t>
            </a:fld>
            <a:endParaRPr lang="en-US"/>
          </a:p>
        </p:txBody>
      </p:sp>
    </p:spTree>
    <p:extLst>
      <p:ext uri="{BB962C8B-B14F-4D97-AF65-F5344CB8AC3E}">
        <p14:creationId xmlns:p14="http://schemas.microsoft.com/office/powerpoint/2010/main" val="3213462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Serverless</a:t>
            </a:r>
            <a:r>
              <a:rPr lang="en-US" dirty="0" smtClean="0"/>
              <a:t> architectures are, well, </a:t>
            </a:r>
            <a:r>
              <a:rPr lang="en-US" dirty="0" err="1" smtClean="0"/>
              <a:t>serverless</a:t>
            </a:r>
            <a:r>
              <a:rPr lang="en-US" dirty="0" smtClean="0"/>
              <a:t>. Your client code interacts with APIs which are</a:t>
            </a:r>
            <a:r>
              <a:rPr lang="en-US" baseline="0" dirty="0" smtClean="0"/>
              <a:t> only used when required. These APIs can provide content and data storage, authentication and authorization, and even execute your own custom code. Unlike server architectures, you do not run a server waiting for one of these API calls to happen. A provider such as Amazon provides managed services which leverage economies of scale across thousands or even millions of customers so your processes are only executed when needed and you are only charged for what you need.</a:t>
            </a:r>
            <a:endParaRPr lang="en-US" dirty="0"/>
          </a:p>
        </p:txBody>
      </p:sp>
      <p:sp>
        <p:nvSpPr>
          <p:cNvPr id="4" name="Slide Number Placeholder 3"/>
          <p:cNvSpPr>
            <a:spLocks noGrp="1"/>
          </p:cNvSpPr>
          <p:nvPr>
            <p:ph type="sldNum" sz="quarter" idx="10"/>
          </p:nvPr>
        </p:nvSpPr>
        <p:spPr/>
        <p:txBody>
          <a:bodyPr/>
          <a:lstStyle/>
          <a:p>
            <a:fld id="{42C8C07B-F5F6-4123-A634-0D48DC155DE7}" type="slidenum">
              <a:rPr lang="en-US" smtClean="0"/>
              <a:t>6</a:t>
            </a:fld>
            <a:endParaRPr lang="en-US"/>
          </a:p>
        </p:txBody>
      </p:sp>
    </p:spTree>
    <p:extLst>
      <p:ext uri="{BB962C8B-B14F-4D97-AF65-F5344CB8AC3E}">
        <p14:creationId xmlns:p14="http://schemas.microsoft.com/office/powerpoint/2010/main" val="21101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Amazon AWS offers an extensive variety of services but I would like to focus on a few that are key to </a:t>
            </a:r>
            <a:r>
              <a:rPr lang="en-US" dirty="0" err="1" smtClean="0"/>
              <a:t>serverless</a:t>
            </a:r>
            <a:r>
              <a:rPr lang="en-US" dirty="0" smtClean="0"/>
              <a:t> architectures. S3 allows you to store data in “buckets”. Think of S3 as a web-based file</a:t>
            </a:r>
            <a:r>
              <a:rPr lang="en-US" baseline="0" dirty="0" smtClean="0"/>
              <a:t> system with worldwide availability and low latency. </a:t>
            </a:r>
            <a:r>
              <a:rPr lang="en-US" baseline="0" dirty="0" err="1" smtClean="0"/>
              <a:t>DynamoDB</a:t>
            </a:r>
            <a:r>
              <a:rPr lang="en-US" baseline="0" dirty="0" smtClean="0"/>
              <a:t> provides NoSQL support. Amazon RDS supports popular platforms such as MSSQL, Oracle, MySQL, Postgres, etc. but these are more traditional server based solution and the pricing reflects this. Aurora is Amazon’s relational DB engine and both Aurora and </a:t>
            </a:r>
            <a:r>
              <a:rPr lang="en-US" baseline="0" dirty="0" err="1" smtClean="0"/>
              <a:t>DynamoDB</a:t>
            </a:r>
            <a:r>
              <a:rPr lang="en-US" baseline="0" dirty="0" smtClean="0"/>
              <a:t> are priced based on throughput and storage making them a truly pay-as-you-use service. IAM and </a:t>
            </a:r>
            <a:r>
              <a:rPr lang="en-US" baseline="0" dirty="0" err="1" smtClean="0"/>
              <a:t>Cognito</a:t>
            </a:r>
            <a:r>
              <a:rPr lang="en-US" baseline="0" dirty="0" smtClean="0"/>
              <a:t> work side by side to allow you to authenticate users and control access. IAM gives you a single identity for your application or its users that you can use across your application. </a:t>
            </a:r>
            <a:r>
              <a:rPr lang="en-US" baseline="0" dirty="0" err="1" smtClean="0"/>
              <a:t>Cognito</a:t>
            </a:r>
            <a:r>
              <a:rPr lang="en-US" baseline="0" dirty="0" smtClean="0"/>
              <a:t> adds third-party login support and user directory. Lambda allows you to define functions that can be invoked only when triggered (say from an HTTP request). This means that if you have intermittent tasks (which will be particularly prevalent during development and ramp up), you only pay for the processing you use and you aren’t paying for a server to run 24/7 waiting for requests. Finally, the API gateway allows you to manage and secure APIs </a:t>
            </a:r>
            <a:endParaRPr lang="en-US" dirty="0"/>
          </a:p>
        </p:txBody>
      </p:sp>
      <p:sp>
        <p:nvSpPr>
          <p:cNvPr id="4" name="Slide Number Placeholder 3"/>
          <p:cNvSpPr>
            <a:spLocks noGrp="1"/>
          </p:cNvSpPr>
          <p:nvPr>
            <p:ph type="sldNum" sz="quarter" idx="10"/>
          </p:nvPr>
        </p:nvSpPr>
        <p:spPr/>
        <p:txBody>
          <a:bodyPr/>
          <a:lstStyle/>
          <a:p>
            <a:fld id="{42C8C07B-F5F6-4123-A634-0D48DC155DE7}" type="slidenum">
              <a:rPr lang="en-US" smtClean="0"/>
              <a:t>7</a:t>
            </a:fld>
            <a:endParaRPr lang="en-US"/>
          </a:p>
        </p:txBody>
      </p:sp>
    </p:spTree>
    <p:extLst>
      <p:ext uri="{BB962C8B-B14F-4D97-AF65-F5344CB8AC3E}">
        <p14:creationId xmlns:p14="http://schemas.microsoft.com/office/powerpoint/2010/main" val="1005476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a:t>
            </a:r>
            <a:r>
              <a:rPr lang="en-US" baseline="0" dirty="0" smtClean="0"/>
              <a:t> a look at these requirements, the server-side code would be mostly concerned with </a:t>
            </a:r>
            <a:endParaRPr lang="en-US" dirty="0"/>
          </a:p>
        </p:txBody>
      </p:sp>
      <p:sp>
        <p:nvSpPr>
          <p:cNvPr id="4" name="Slide Number Placeholder 3"/>
          <p:cNvSpPr>
            <a:spLocks noGrp="1"/>
          </p:cNvSpPr>
          <p:nvPr>
            <p:ph type="sldNum" sz="quarter" idx="10"/>
          </p:nvPr>
        </p:nvSpPr>
        <p:spPr/>
        <p:txBody>
          <a:bodyPr/>
          <a:lstStyle/>
          <a:p>
            <a:fld id="{42C8C07B-F5F6-4123-A634-0D48DC155DE7}" type="slidenum">
              <a:rPr lang="en-US" smtClean="0"/>
              <a:t>8</a:t>
            </a:fld>
            <a:endParaRPr lang="en-US"/>
          </a:p>
        </p:txBody>
      </p:sp>
    </p:spTree>
    <p:extLst>
      <p:ext uri="{BB962C8B-B14F-4D97-AF65-F5344CB8AC3E}">
        <p14:creationId xmlns:p14="http://schemas.microsoft.com/office/powerpoint/2010/main" val="209066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C8C07B-F5F6-4123-A634-0D48DC155DE7}" type="slidenum">
              <a:rPr lang="en-US" smtClean="0"/>
              <a:t>9</a:t>
            </a:fld>
            <a:endParaRPr lang="en-US"/>
          </a:p>
        </p:txBody>
      </p:sp>
    </p:spTree>
    <p:extLst>
      <p:ext uri="{BB962C8B-B14F-4D97-AF65-F5344CB8AC3E}">
        <p14:creationId xmlns:p14="http://schemas.microsoft.com/office/powerpoint/2010/main" val="204577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each step of game play, we</a:t>
            </a:r>
            <a:r>
              <a:rPr lang="en-US" baseline="0" dirty="0" smtClean="0"/>
              <a:t> can use lambda to authenticate the user based on a token provided in the API call, validate the game state from </a:t>
            </a:r>
            <a:r>
              <a:rPr lang="en-US" baseline="0" dirty="0" err="1" smtClean="0"/>
              <a:t>DynamoDB</a:t>
            </a:r>
            <a:r>
              <a:rPr lang="en-US" baseline="0" dirty="0" smtClean="0"/>
              <a:t> or Aurora, then queue the requested result in SQS. This allows us have multiple listeners to the result of each step in the game. For example, we will always store the result and update the leaderboard in the database, but depending on user preferences we may push a notification to their mobile device using SNS or send them an e-mail from SES.</a:t>
            </a:r>
            <a:endParaRPr lang="en-US" dirty="0"/>
          </a:p>
        </p:txBody>
      </p:sp>
      <p:sp>
        <p:nvSpPr>
          <p:cNvPr id="4" name="Slide Number Placeholder 3"/>
          <p:cNvSpPr>
            <a:spLocks noGrp="1"/>
          </p:cNvSpPr>
          <p:nvPr>
            <p:ph type="sldNum" sz="quarter" idx="10"/>
          </p:nvPr>
        </p:nvSpPr>
        <p:spPr/>
        <p:txBody>
          <a:bodyPr/>
          <a:lstStyle/>
          <a:p>
            <a:fld id="{42C8C07B-F5F6-4123-A634-0D48DC155DE7}" type="slidenum">
              <a:rPr lang="en-US" smtClean="0"/>
              <a:t>12</a:t>
            </a:fld>
            <a:endParaRPr lang="en-US"/>
          </a:p>
        </p:txBody>
      </p:sp>
    </p:spTree>
    <p:extLst>
      <p:ext uri="{BB962C8B-B14F-4D97-AF65-F5344CB8AC3E}">
        <p14:creationId xmlns:p14="http://schemas.microsoft.com/office/powerpoint/2010/main" val="190184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1.png"/><Relationship Id="rId10" Type="http://schemas.openxmlformats.org/officeDocument/2006/relationships/image" Target="../media/image22.png"/><Relationship Id="rId4" Type="http://schemas.openxmlformats.org/officeDocument/2006/relationships/image" Target="../media/image23.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0.png"/><Relationship Id="rId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SERVERLESS</a:t>
            </a:r>
            <a:endParaRPr lang="en-US" dirty="0"/>
          </a:p>
        </p:txBody>
      </p:sp>
      <p:sp>
        <p:nvSpPr>
          <p:cNvPr id="3" name="Subtitle 2"/>
          <p:cNvSpPr>
            <a:spLocks noGrp="1"/>
          </p:cNvSpPr>
          <p:nvPr>
            <p:ph type="subTitle" idx="1"/>
          </p:nvPr>
        </p:nvSpPr>
        <p:spPr/>
        <p:txBody>
          <a:bodyPr/>
          <a:lstStyle/>
          <a:p>
            <a:r>
              <a:rPr lang="en-US" dirty="0" smtClean="0"/>
              <a:t>Doug Lampe</a:t>
            </a:r>
          </a:p>
          <a:p>
            <a:r>
              <a:rPr lang="en-US" dirty="0"/>
              <a:t>Orlando </a:t>
            </a:r>
            <a:r>
              <a:rPr lang="en-US" dirty="0" smtClean="0"/>
              <a:t>Code Camp 2018</a:t>
            </a:r>
            <a:endParaRPr lang="en-US" dirty="0"/>
          </a:p>
        </p:txBody>
      </p:sp>
    </p:spTree>
    <p:extLst>
      <p:ext uri="{BB962C8B-B14F-4D97-AF65-F5344CB8AC3E}">
        <p14:creationId xmlns:p14="http://schemas.microsoft.com/office/powerpoint/2010/main" val="3154515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Application</a:t>
            </a:r>
            <a:br>
              <a:rPr lang="en-US" dirty="0" smtClean="0"/>
            </a:br>
            <a:r>
              <a:rPr lang="en-US" dirty="0" smtClean="0"/>
              <a:t>Register User</a:t>
            </a:r>
            <a:endParaRPr lang="en-US" dirty="0"/>
          </a:p>
        </p:txBody>
      </p:sp>
      <p:pic>
        <p:nvPicPr>
          <p:cNvPr id="3" name="Picture 4" descr="mobile phone, smart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625" y="2518628"/>
            <a:ext cx="797300" cy="797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computer, laptop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75" y="3767224"/>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06056" y="2083803"/>
            <a:ext cx="1712437" cy="369332"/>
          </a:xfrm>
          <a:prstGeom prst="rect">
            <a:avLst/>
          </a:prstGeom>
          <a:noFill/>
        </p:spPr>
        <p:txBody>
          <a:bodyPr wrap="square" rtlCol="0">
            <a:spAutoFit/>
          </a:bodyPr>
          <a:lstStyle/>
          <a:p>
            <a:pPr algn="ctr"/>
            <a:r>
              <a:rPr lang="en-US" dirty="0" smtClean="0"/>
              <a:t>Mobile App</a:t>
            </a:r>
            <a:endParaRPr lang="en-US" dirty="0"/>
          </a:p>
        </p:txBody>
      </p:sp>
      <p:sp>
        <p:nvSpPr>
          <p:cNvPr id="8" name="TextBox 7"/>
          <p:cNvSpPr txBox="1"/>
          <p:nvPr/>
        </p:nvSpPr>
        <p:spPr>
          <a:xfrm>
            <a:off x="1006056" y="5068389"/>
            <a:ext cx="1712437" cy="369332"/>
          </a:xfrm>
          <a:prstGeom prst="rect">
            <a:avLst/>
          </a:prstGeom>
          <a:noFill/>
        </p:spPr>
        <p:txBody>
          <a:bodyPr wrap="square" rtlCol="0">
            <a:spAutoFit/>
          </a:bodyPr>
          <a:lstStyle/>
          <a:p>
            <a:pPr algn="ctr"/>
            <a:r>
              <a:rPr lang="en-US" dirty="0" smtClean="0"/>
              <a:t>Browser App</a:t>
            </a:r>
            <a:endParaRPr lang="en-US" dirty="0"/>
          </a:p>
        </p:txBody>
      </p:sp>
      <p:pic>
        <p:nvPicPr>
          <p:cNvPr id="38" name="Picture 12" descr="Image result for route 53 icon site:amazon.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670" y="2950578"/>
            <a:ext cx="18288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3016851" y="4267700"/>
            <a:ext cx="1712437" cy="369332"/>
          </a:xfrm>
          <a:prstGeom prst="rect">
            <a:avLst/>
          </a:prstGeom>
          <a:noFill/>
        </p:spPr>
        <p:txBody>
          <a:bodyPr wrap="square" rtlCol="0">
            <a:spAutoFit/>
          </a:bodyPr>
          <a:lstStyle/>
          <a:p>
            <a:pPr algn="ctr"/>
            <a:r>
              <a:rPr lang="en-US" dirty="0" smtClean="0"/>
              <a:t>Route 53</a:t>
            </a:r>
            <a:endParaRPr lang="en-US" dirty="0"/>
          </a:p>
        </p:txBody>
      </p:sp>
      <p:sp>
        <p:nvSpPr>
          <p:cNvPr id="41" name="Right Arrow 40"/>
          <p:cNvSpPr/>
          <p:nvPr/>
        </p:nvSpPr>
        <p:spPr>
          <a:xfrm>
            <a:off x="2718493"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8254670"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4495522"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6383527"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8" descr="Image result for lambda icon site:amazon.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4142" y="2974773"/>
            <a:ext cx="17145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8474142" y="4257222"/>
            <a:ext cx="1712437" cy="369332"/>
          </a:xfrm>
          <a:prstGeom prst="rect">
            <a:avLst/>
          </a:prstGeom>
          <a:noFill/>
        </p:spPr>
        <p:txBody>
          <a:bodyPr wrap="square" rtlCol="0">
            <a:spAutoFit/>
          </a:bodyPr>
          <a:lstStyle/>
          <a:p>
            <a:pPr algn="ctr"/>
            <a:r>
              <a:rPr lang="en-US" dirty="0" smtClean="0"/>
              <a:t>Lambda</a:t>
            </a:r>
            <a:endParaRPr lang="en-US" dirty="0"/>
          </a:p>
        </p:txBody>
      </p:sp>
      <p:pic>
        <p:nvPicPr>
          <p:cNvPr id="47" name="Picture 30" descr="Image result for aws cognito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7947" y="1256045"/>
            <a:ext cx="1313325" cy="1313325"/>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058390" y="2549562"/>
            <a:ext cx="1712437" cy="369332"/>
          </a:xfrm>
          <a:prstGeom prst="rect">
            <a:avLst/>
          </a:prstGeom>
          <a:noFill/>
        </p:spPr>
        <p:txBody>
          <a:bodyPr wrap="square" rtlCol="0">
            <a:spAutoFit/>
          </a:bodyPr>
          <a:lstStyle/>
          <a:p>
            <a:pPr algn="ctr"/>
            <a:r>
              <a:rPr lang="en-US" dirty="0" err="1" smtClean="0"/>
              <a:t>Cognito</a:t>
            </a:r>
            <a:endParaRPr lang="en-US" dirty="0"/>
          </a:p>
        </p:txBody>
      </p:sp>
      <p:pic>
        <p:nvPicPr>
          <p:cNvPr id="49" name="Picture 16" descr="Image result for iam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65057" y="2804535"/>
            <a:ext cx="1578725" cy="1578725"/>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0398200" y="4291895"/>
            <a:ext cx="1712437" cy="369332"/>
          </a:xfrm>
          <a:prstGeom prst="rect">
            <a:avLst/>
          </a:prstGeom>
          <a:noFill/>
        </p:spPr>
        <p:txBody>
          <a:bodyPr wrap="square" rtlCol="0">
            <a:spAutoFit/>
          </a:bodyPr>
          <a:lstStyle/>
          <a:p>
            <a:pPr algn="ctr"/>
            <a:r>
              <a:rPr lang="en-US" dirty="0" smtClean="0"/>
              <a:t>IAM</a:t>
            </a:r>
            <a:endParaRPr lang="en-US" dirty="0"/>
          </a:p>
        </p:txBody>
      </p:sp>
      <p:pic>
        <p:nvPicPr>
          <p:cNvPr id="51" name="Picture 2" descr="Image result for aws dynamodb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8221" y="4755729"/>
            <a:ext cx="1669312" cy="166931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056659" y="6240375"/>
            <a:ext cx="1712437" cy="369332"/>
          </a:xfrm>
          <a:prstGeom prst="rect">
            <a:avLst/>
          </a:prstGeom>
          <a:noFill/>
        </p:spPr>
        <p:txBody>
          <a:bodyPr wrap="square" rtlCol="0">
            <a:spAutoFit/>
          </a:bodyPr>
          <a:lstStyle/>
          <a:p>
            <a:pPr algn="ctr"/>
            <a:r>
              <a:rPr lang="en-US" dirty="0" err="1" smtClean="0"/>
              <a:t>DynamoDB</a:t>
            </a:r>
            <a:endParaRPr lang="en-US" dirty="0"/>
          </a:p>
        </p:txBody>
      </p:sp>
      <p:sp>
        <p:nvSpPr>
          <p:cNvPr id="54" name="Right Arrow 53"/>
          <p:cNvSpPr/>
          <p:nvPr/>
        </p:nvSpPr>
        <p:spPr>
          <a:xfrm rot="2700000">
            <a:off x="9823573" y="4501973"/>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5"/>
          <p:cNvSpPr/>
          <p:nvPr/>
        </p:nvSpPr>
        <p:spPr>
          <a:xfrm rot="18900000">
            <a:off x="9417548" y="2327682"/>
            <a:ext cx="893466" cy="6631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eft-Right Arrow 56"/>
          <p:cNvSpPr/>
          <p:nvPr/>
        </p:nvSpPr>
        <p:spPr>
          <a:xfrm>
            <a:off x="10010000" y="3275768"/>
            <a:ext cx="809276" cy="6631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776513" y="4267700"/>
            <a:ext cx="1712437" cy="369332"/>
          </a:xfrm>
          <a:prstGeom prst="rect">
            <a:avLst/>
          </a:prstGeom>
          <a:noFill/>
        </p:spPr>
        <p:txBody>
          <a:bodyPr wrap="square" rtlCol="0">
            <a:spAutoFit/>
          </a:bodyPr>
          <a:lstStyle/>
          <a:p>
            <a:pPr algn="ctr"/>
            <a:r>
              <a:rPr lang="en-US" dirty="0" err="1" smtClean="0"/>
              <a:t>CloudFront</a:t>
            </a:r>
            <a:endParaRPr lang="en-US" dirty="0"/>
          </a:p>
        </p:txBody>
      </p:sp>
      <p:pic>
        <p:nvPicPr>
          <p:cNvPr id="59" name="Picture 4" descr="Image result for cloudfront icon site:amazon.co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1049" y="2985251"/>
            <a:ext cx="17145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Image result for api gateway icon site:amazon.co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5530" y="2985251"/>
            <a:ext cx="17145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6687593" y="4267700"/>
            <a:ext cx="1712437" cy="369332"/>
          </a:xfrm>
          <a:prstGeom prst="rect">
            <a:avLst/>
          </a:prstGeom>
          <a:noFill/>
        </p:spPr>
        <p:txBody>
          <a:bodyPr wrap="square" rtlCol="0">
            <a:spAutoFit/>
          </a:bodyPr>
          <a:lstStyle/>
          <a:p>
            <a:pPr algn="ctr"/>
            <a:r>
              <a:rPr lang="en-US" dirty="0" smtClean="0"/>
              <a:t>API Gateway</a:t>
            </a:r>
            <a:endParaRPr lang="en-US" dirty="0"/>
          </a:p>
        </p:txBody>
      </p:sp>
    </p:spTree>
    <p:extLst>
      <p:ext uri="{BB962C8B-B14F-4D97-AF65-F5344CB8AC3E}">
        <p14:creationId xmlns:p14="http://schemas.microsoft.com/office/powerpoint/2010/main" val="15612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Application</a:t>
            </a:r>
            <a:br>
              <a:rPr lang="en-US" dirty="0" smtClean="0"/>
            </a:br>
            <a:r>
              <a:rPr lang="en-US" dirty="0" smtClean="0"/>
              <a:t>Query Data</a:t>
            </a:r>
            <a:endParaRPr lang="en-US" dirty="0"/>
          </a:p>
        </p:txBody>
      </p:sp>
      <p:pic>
        <p:nvPicPr>
          <p:cNvPr id="3" name="Picture 4" descr="mobile phone, smart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607" y="2518628"/>
            <a:ext cx="797300" cy="797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computer, laptop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657" y="3767224"/>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4038" y="2083803"/>
            <a:ext cx="1712437" cy="369332"/>
          </a:xfrm>
          <a:prstGeom prst="rect">
            <a:avLst/>
          </a:prstGeom>
          <a:noFill/>
        </p:spPr>
        <p:txBody>
          <a:bodyPr wrap="square" rtlCol="0">
            <a:spAutoFit/>
          </a:bodyPr>
          <a:lstStyle/>
          <a:p>
            <a:pPr algn="ctr"/>
            <a:r>
              <a:rPr lang="en-US" dirty="0" smtClean="0"/>
              <a:t>Mobile App</a:t>
            </a:r>
            <a:endParaRPr lang="en-US" dirty="0"/>
          </a:p>
        </p:txBody>
      </p:sp>
      <p:sp>
        <p:nvSpPr>
          <p:cNvPr id="8" name="TextBox 7"/>
          <p:cNvSpPr txBox="1"/>
          <p:nvPr/>
        </p:nvSpPr>
        <p:spPr>
          <a:xfrm>
            <a:off x="804038" y="5068389"/>
            <a:ext cx="1712437" cy="369332"/>
          </a:xfrm>
          <a:prstGeom prst="rect">
            <a:avLst/>
          </a:prstGeom>
          <a:noFill/>
        </p:spPr>
        <p:txBody>
          <a:bodyPr wrap="square" rtlCol="0">
            <a:spAutoFit/>
          </a:bodyPr>
          <a:lstStyle/>
          <a:p>
            <a:pPr algn="ctr"/>
            <a:r>
              <a:rPr lang="en-US" dirty="0" smtClean="0"/>
              <a:t>Browser App</a:t>
            </a:r>
            <a:endParaRPr lang="en-US" dirty="0"/>
          </a:p>
        </p:txBody>
      </p:sp>
      <p:pic>
        <p:nvPicPr>
          <p:cNvPr id="38" name="Picture 12" descr="Image result for route 53 icon site:amazon.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52" y="2950578"/>
            <a:ext cx="18288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2814833" y="4267700"/>
            <a:ext cx="1712437" cy="369332"/>
          </a:xfrm>
          <a:prstGeom prst="rect">
            <a:avLst/>
          </a:prstGeom>
          <a:noFill/>
        </p:spPr>
        <p:txBody>
          <a:bodyPr wrap="square" rtlCol="0">
            <a:spAutoFit/>
          </a:bodyPr>
          <a:lstStyle/>
          <a:p>
            <a:pPr algn="ctr"/>
            <a:r>
              <a:rPr lang="en-US" dirty="0" smtClean="0"/>
              <a:t>Route 53</a:t>
            </a:r>
            <a:endParaRPr lang="en-US" dirty="0"/>
          </a:p>
        </p:txBody>
      </p:sp>
      <p:sp>
        <p:nvSpPr>
          <p:cNvPr id="41" name="Right Arrow 40"/>
          <p:cNvSpPr/>
          <p:nvPr/>
        </p:nvSpPr>
        <p:spPr>
          <a:xfrm>
            <a:off x="2516475"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8052652"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4293504"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6181509"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8" descr="Image result for lambda icon site:amazon.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2124" y="2974773"/>
            <a:ext cx="17145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8272124" y="4257222"/>
            <a:ext cx="1712437" cy="369332"/>
          </a:xfrm>
          <a:prstGeom prst="rect">
            <a:avLst/>
          </a:prstGeom>
          <a:noFill/>
        </p:spPr>
        <p:txBody>
          <a:bodyPr wrap="square" rtlCol="0">
            <a:spAutoFit/>
          </a:bodyPr>
          <a:lstStyle/>
          <a:p>
            <a:pPr algn="ctr"/>
            <a:r>
              <a:rPr lang="en-US" dirty="0" smtClean="0"/>
              <a:t>Lambda</a:t>
            </a:r>
            <a:endParaRPr lang="en-US" dirty="0"/>
          </a:p>
        </p:txBody>
      </p:sp>
      <p:pic>
        <p:nvPicPr>
          <p:cNvPr id="51" name="Picture 2" descr="Image result for aws dynamodb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1258" y="2772576"/>
            <a:ext cx="1669312" cy="166931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399696" y="4257222"/>
            <a:ext cx="1712437" cy="369332"/>
          </a:xfrm>
          <a:prstGeom prst="rect">
            <a:avLst/>
          </a:prstGeom>
          <a:noFill/>
        </p:spPr>
        <p:txBody>
          <a:bodyPr wrap="square" rtlCol="0">
            <a:spAutoFit/>
          </a:bodyPr>
          <a:lstStyle/>
          <a:p>
            <a:pPr algn="ctr"/>
            <a:r>
              <a:rPr lang="en-US" dirty="0" err="1" smtClean="0"/>
              <a:t>DynamoDB</a:t>
            </a:r>
            <a:endParaRPr lang="en-US" dirty="0"/>
          </a:p>
        </p:txBody>
      </p:sp>
      <p:sp>
        <p:nvSpPr>
          <p:cNvPr id="57" name="Left-Right Arrow 56"/>
          <p:cNvSpPr/>
          <p:nvPr/>
        </p:nvSpPr>
        <p:spPr>
          <a:xfrm>
            <a:off x="9761967" y="3291587"/>
            <a:ext cx="809276" cy="6631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574495" y="4267700"/>
            <a:ext cx="1712437" cy="369332"/>
          </a:xfrm>
          <a:prstGeom prst="rect">
            <a:avLst/>
          </a:prstGeom>
          <a:noFill/>
        </p:spPr>
        <p:txBody>
          <a:bodyPr wrap="square" rtlCol="0">
            <a:spAutoFit/>
          </a:bodyPr>
          <a:lstStyle/>
          <a:p>
            <a:pPr algn="ctr"/>
            <a:r>
              <a:rPr lang="en-US" dirty="0" err="1" smtClean="0"/>
              <a:t>CloudFront</a:t>
            </a:r>
            <a:endParaRPr lang="en-US" dirty="0"/>
          </a:p>
        </p:txBody>
      </p:sp>
      <p:pic>
        <p:nvPicPr>
          <p:cNvPr id="59" name="Picture 4" descr="Image result for cloudfront icon site:amazon.co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9031" y="2985251"/>
            <a:ext cx="17145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Image result for api gateway icon site:amazon.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3512" y="2985251"/>
            <a:ext cx="17145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6485575" y="4267700"/>
            <a:ext cx="1712437" cy="369332"/>
          </a:xfrm>
          <a:prstGeom prst="rect">
            <a:avLst/>
          </a:prstGeom>
          <a:noFill/>
        </p:spPr>
        <p:txBody>
          <a:bodyPr wrap="square" rtlCol="0">
            <a:spAutoFit/>
          </a:bodyPr>
          <a:lstStyle/>
          <a:p>
            <a:pPr algn="ctr"/>
            <a:r>
              <a:rPr lang="en-US" dirty="0" smtClean="0"/>
              <a:t>API Gateway</a:t>
            </a:r>
            <a:endParaRPr lang="en-US" dirty="0"/>
          </a:p>
        </p:txBody>
      </p:sp>
      <p:sp>
        <p:nvSpPr>
          <p:cNvPr id="22" name="Flowchart: Document 21"/>
          <p:cNvSpPr/>
          <p:nvPr/>
        </p:nvSpPr>
        <p:spPr>
          <a:xfrm>
            <a:off x="8543551" y="5437721"/>
            <a:ext cx="1169582" cy="9994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JSON</a:t>
            </a:r>
            <a:endParaRPr lang="en-US" dirty="0"/>
          </a:p>
        </p:txBody>
      </p:sp>
      <p:sp>
        <p:nvSpPr>
          <p:cNvPr id="23" name="Right Arrow 22"/>
          <p:cNvSpPr/>
          <p:nvPr/>
        </p:nvSpPr>
        <p:spPr>
          <a:xfrm rot="5400000">
            <a:off x="8896986" y="4642665"/>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33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Application</a:t>
            </a:r>
            <a:br>
              <a:rPr lang="en-US" dirty="0" smtClean="0"/>
            </a:br>
            <a:r>
              <a:rPr lang="en-US" dirty="0" smtClean="0"/>
              <a:t>Play Game</a:t>
            </a:r>
            <a:endParaRPr lang="en-US" dirty="0"/>
          </a:p>
        </p:txBody>
      </p:sp>
      <p:pic>
        <p:nvPicPr>
          <p:cNvPr id="3" name="Picture 4" descr="mobile phone, smartphon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607" y="2518628"/>
            <a:ext cx="797300" cy="797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computer, laptop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657" y="3767224"/>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4038" y="2083803"/>
            <a:ext cx="1712437" cy="369332"/>
          </a:xfrm>
          <a:prstGeom prst="rect">
            <a:avLst/>
          </a:prstGeom>
          <a:noFill/>
        </p:spPr>
        <p:txBody>
          <a:bodyPr wrap="square" rtlCol="0">
            <a:spAutoFit/>
          </a:bodyPr>
          <a:lstStyle/>
          <a:p>
            <a:pPr algn="ctr"/>
            <a:r>
              <a:rPr lang="en-US" dirty="0" smtClean="0"/>
              <a:t>Mobile App</a:t>
            </a:r>
            <a:endParaRPr lang="en-US" dirty="0"/>
          </a:p>
        </p:txBody>
      </p:sp>
      <p:sp>
        <p:nvSpPr>
          <p:cNvPr id="8" name="TextBox 7"/>
          <p:cNvSpPr txBox="1"/>
          <p:nvPr/>
        </p:nvSpPr>
        <p:spPr>
          <a:xfrm>
            <a:off x="804038" y="5068389"/>
            <a:ext cx="1712437" cy="369332"/>
          </a:xfrm>
          <a:prstGeom prst="rect">
            <a:avLst/>
          </a:prstGeom>
          <a:noFill/>
        </p:spPr>
        <p:txBody>
          <a:bodyPr wrap="square" rtlCol="0">
            <a:spAutoFit/>
          </a:bodyPr>
          <a:lstStyle/>
          <a:p>
            <a:pPr algn="ctr"/>
            <a:r>
              <a:rPr lang="en-US" dirty="0" smtClean="0"/>
              <a:t>Browser App</a:t>
            </a:r>
            <a:endParaRPr lang="en-US" dirty="0"/>
          </a:p>
        </p:txBody>
      </p:sp>
      <p:pic>
        <p:nvPicPr>
          <p:cNvPr id="38" name="Picture 12" descr="Image result for route 53 icon site:amazon.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6652" y="2950578"/>
            <a:ext cx="18288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2814833" y="4267700"/>
            <a:ext cx="1712437" cy="369332"/>
          </a:xfrm>
          <a:prstGeom prst="rect">
            <a:avLst/>
          </a:prstGeom>
          <a:noFill/>
        </p:spPr>
        <p:txBody>
          <a:bodyPr wrap="square" rtlCol="0">
            <a:spAutoFit/>
          </a:bodyPr>
          <a:lstStyle/>
          <a:p>
            <a:pPr algn="ctr"/>
            <a:r>
              <a:rPr lang="en-US" dirty="0" smtClean="0"/>
              <a:t>Route 53</a:t>
            </a:r>
            <a:endParaRPr lang="en-US" dirty="0"/>
          </a:p>
        </p:txBody>
      </p:sp>
      <p:sp>
        <p:nvSpPr>
          <p:cNvPr id="41" name="Right Arrow 40"/>
          <p:cNvSpPr/>
          <p:nvPr/>
        </p:nvSpPr>
        <p:spPr>
          <a:xfrm>
            <a:off x="2516475"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8052652"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4293504"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6181509" y="329158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8" descr="Image result for lambda icon site:amazon.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2124" y="2974773"/>
            <a:ext cx="17145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8272124" y="4257222"/>
            <a:ext cx="1712437" cy="369332"/>
          </a:xfrm>
          <a:prstGeom prst="rect">
            <a:avLst/>
          </a:prstGeom>
          <a:noFill/>
        </p:spPr>
        <p:txBody>
          <a:bodyPr wrap="square" rtlCol="0">
            <a:spAutoFit/>
          </a:bodyPr>
          <a:lstStyle/>
          <a:p>
            <a:pPr algn="ctr"/>
            <a:r>
              <a:rPr lang="en-US" dirty="0" smtClean="0"/>
              <a:t>Lambda</a:t>
            </a:r>
            <a:endParaRPr lang="en-US" dirty="0"/>
          </a:p>
        </p:txBody>
      </p:sp>
      <p:pic>
        <p:nvPicPr>
          <p:cNvPr id="51" name="Picture 2" descr="Image result for aws dynamodb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84561" y="1030757"/>
            <a:ext cx="1669312" cy="166931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9962999" y="2515403"/>
            <a:ext cx="1712437" cy="369332"/>
          </a:xfrm>
          <a:prstGeom prst="rect">
            <a:avLst/>
          </a:prstGeom>
          <a:noFill/>
        </p:spPr>
        <p:txBody>
          <a:bodyPr wrap="square" rtlCol="0">
            <a:spAutoFit/>
          </a:bodyPr>
          <a:lstStyle/>
          <a:p>
            <a:pPr algn="ctr"/>
            <a:r>
              <a:rPr lang="en-US" dirty="0" err="1" smtClean="0"/>
              <a:t>DynamoDB</a:t>
            </a:r>
            <a:endParaRPr lang="en-US" dirty="0"/>
          </a:p>
        </p:txBody>
      </p:sp>
      <p:sp>
        <p:nvSpPr>
          <p:cNvPr id="57" name="Left-Right Arrow 56"/>
          <p:cNvSpPr/>
          <p:nvPr/>
        </p:nvSpPr>
        <p:spPr>
          <a:xfrm>
            <a:off x="9761967" y="3291587"/>
            <a:ext cx="809276" cy="6631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574495" y="4267700"/>
            <a:ext cx="1712437" cy="369332"/>
          </a:xfrm>
          <a:prstGeom prst="rect">
            <a:avLst/>
          </a:prstGeom>
          <a:noFill/>
        </p:spPr>
        <p:txBody>
          <a:bodyPr wrap="square" rtlCol="0">
            <a:spAutoFit/>
          </a:bodyPr>
          <a:lstStyle/>
          <a:p>
            <a:pPr algn="ctr"/>
            <a:r>
              <a:rPr lang="en-US" dirty="0" err="1" smtClean="0"/>
              <a:t>CloudFront</a:t>
            </a:r>
            <a:endParaRPr lang="en-US" dirty="0"/>
          </a:p>
        </p:txBody>
      </p:sp>
      <p:pic>
        <p:nvPicPr>
          <p:cNvPr id="59" name="Picture 4" descr="Image result for cloudfront icon site:amazon.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9031" y="2985251"/>
            <a:ext cx="17145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Image result for api gateway icon site:amazon.co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3512" y="2985251"/>
            <a:ext cx="17145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6485575" y="4267700"/>
            <a:ext cx="1712437" cy="369332"/>
          </a:xfrm>
          <a:prstGeom prst="rect">
            <a:avLst/>
          </a:prstGeom>
          <a:noFill/>
        </p:spPr>
        <p:txBody>
          <a:bodyPr wrap="square" rtlCol="0">
            <a:spAutoFit/>
          </a:bodyPr>
          <a:lstStyle/>
          <a:p>
            <a:pPr algn="ctr"/>
            <a:r>
              <a:rPr lang="en-US" dirty="0" smtClean="0"/>
              <a:t>API Gateway</a:t>
            </a:r>
            <a:endParaRPr lang="en-US" dirty="0"/>
          </a:p>
        </p:txBody>
      </p:sp>
      <p:sp>
        <p:nvSpPr>
          <p:cNvPr id="22" name="Left-Right Arrow 21"/>
          <p:cNvSpPr/>
          <p:nvPr/>
        </p:nvSpPr>
        <p:spPr>
          <a:xfrm rot="18900000">
            <a:off x="9417548" y="2327682"/>
            <a:ext cx="893466" cy="6631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6" descr="Image result for amazon sqs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200" y="2750391"/>
            <a:ext cx="1749985" cy="17499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0421909" y="4319508"/>
            <a:ext cx="1712437" cy="369332"/>
          </a:xfrm>
          <a:prstGeom prst="rect">
            <a:avLst/>
          </a:prstGeom>
          <a:noFill/>
        </p:spPr>
        <p:txBody>
          <a:bodyPr wrap="square" rtlCol="0">
            <a:spAutoFit/>
          </a:bodyPr>
          <a:lstStyle/>
          <a:p>
            <a:pPr algn="ctr"/>
            <a:r>
              <a:rPr lang="en-US" dirty="0" smtClean="0"/>
              <a:t>SQS</a:t>
            </a:r>
            <a:endParaRPr lang="en-US" dirty="0"/>
          </a:p>
        </p:txBody>
      </p:sp>
      <p:sp>
        <p:nvSpPr>
          <p:cNvPr id="25" name="Right Arrow 24"/>
          <p:cNvSpPr/>
          <p:nvPr/>
        </p:nvSpPr>
        <p:spPr>
          <a:xfrm rot="5400000">
            <a:off x="11061062" y="4588493"/>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8" descr="Image result for lambda icon site:amazon.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200" y="5205230"/>
            <a:ext cx="1714500" cy="12382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36200" y="6487679"/>
            <a:ext cx="1712437" cy="369332"/>
          </a:xfrm>
          <a:prstGeom prst="rect">
            <a:avLst/>
          </a:prstGeom>
          <a:noFill/>
        </p:spPr>
        <p:txBody>
          <a:bodyPr wrap="square" rtlCol="0">
            <a:spAutoFit/>
          </a:bodyPr>
          <a:lstStyle/>
          <a:p>
            <a:pPr algn="ctr"/>
            <a:r>
              <a:rPr lang="en-US" dirty="0" smtClean="0"/>
              <a:t>Lambda</a:t>
            </a:r>
            <a:endParaRPr lang="en-US" dirty="0"/>
          </a:p>
        </p:txBody>
      </p:sp>
      <p:pic>
        <p:nvPicPr>
          <p:cNvPr id="28" name="Picture 26" descr="Image result for amazon sqs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0955" y="4936991"/>
            <a:ext cx="1749985" cy="174998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8266664" y="6506108"/>
            <a:ext cx="1712437" cy="369332"/>
          </a:xfrm>
          <a:prstGeom prst="rect">
            <a:avLst/>
          </a:prstGeom>
          <a:noFill/>
        </p:spPr>
        <p:txBody>
          <a:bodyPr wrap="square" rtlCol="0">
            <a:spAutoFit/>
          </a:bodyPr>
          <a:lstStyle/>
          <a:p>
            <a:pPr algn="ctr"/>
            <a:r>
              <a:rPr lang="en-US" dirty="0" smtClean="0"/>
              <a:t>SQS</a:t>
            </a:r>
            <a:endParaRPr lang="en-US" dirty="0"/>
          </a:p>
        </p:txBody>
      </p:sp>
      <p:sp>
        <p:nvSpPr>
          <p:cNvPr id="32" name="Right Arrow 31"/>
          <p:cNvSpPr/>
          <p:nvPr/>
        </p:nvSpPr>
        <p:spPr>
          <a:xfrm rot="10800000">
            <a:off x="10002215" y="5480595"/>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8" descr="Image result for lambda icon site:amazon.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0165" y="5020755"/>
            <a:ext cx="765976" cy="5532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Image result for lambda icon site:amazon.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9508" y="5590919"/>
            <a:ext cx="765976" cy="5532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Image result for lambda icon site:amazon.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9508" y="6195671"/>
            <a:ext cx="765976" cy="55320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aws dynamodb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2682" y="4917490"/>
            <a:ext cx="759733" cy="759733"/>
          </a:xfrm>
          <a:prstGeom prst="rect">
            <a:avLst/>
          </a:prstGeom>
          <a:noFill/>
          <a:extLst>
            <a:ext uri="{909E8E84-426E-40DD-AFC4-6F175D3DCCD1}">
              <a14:hiddenFill xmlns:a14="http://schemas.microsoft.com/office/drawing/2010/main">
                <a:solidFill>
                  <a:srgbClr val="FFFFFF"/>
                </a:solidFill>
              </a14:hiddenFill>
            </a:ext>
          </a:extLst>
        </p:spPr>
      </p:pic>
      <p:sp>
        <p:nvSpPr>
          <p:cNvPr id="39" name="Right Arrow 38"/>
          <p:cNvSpPr/>
          <p:nvPr/>
        </p:nvSpPr>
        <p:spPr>
          <a:xfrm rot="10800000">
            <a:off x="7928293" y="5480595"/>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10800000">
            <a:off x="6576694" y="4953597"/>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6587849" y="5523761"/>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rot="10800000">
            <a:off x="6620215" y="6128513"/>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4" descr="Image result for amazon sns 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3533" y="5580700"/>
            <a:ext cx="579157" cy="5791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8" descr="Related imag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25972" y="6074561"/>
            <a:ext cx="853155" cy="85315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6" descr="Image result for iam ic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83242" y="222209"/>
            <a:ext cx="1578725" cy="157872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116385" y="1655906"/>
            <a:ext cx="1712437" cy="369332"/>
          </a:xfrm>
          <a:prstGeom prst="rect">
            <a:avLst/>
          </a:prstGeom>
          <a:noFill/>
        </p:spPr>
        <p:txBody>
          <a:bodyPr wrap="square" rtlCol="0">
            <a:spAutoFit/>
          </a:bodyPr>
          <a:lstStyle/>
          <a:p>
            <a:pPr algn="ctr"/>
            <a:r>
              <a:rPr lang="en-US" dirty="0" smtClean="0"/>
              <a:t>IAM</a:t>
            </a:r>
            <a:endParaRPr lang="en-US" dirty="0"/>
          </a:p>
        </p:txBody>
      </p:sp>
      <p:sp>
        <p:nvSpPr>
          <p:cNvPr id="56" name="Left-Right Arrow 55"/>
          <p:cNvSpPr/>
          <p:nvPr/>
        </p:nvSpPr>
        <p:spPr>
          <a:xfrm rot="16200000">
            <a:off x="8535602" y="2150488"/>
            <a:ext cx="893466" cy="6631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0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lstStyle/>
          <a:p>
            <a:r>
              <a:rPr lang="en-US" dirty="0" err="1" smtClean="0"/>
              <a:t>Serverless</a:t>
            </a:r>
            <a:r>
              <a:rPr lang="en-US" dirty="0" smtClean="0"/>
              <a:t> architectures:</a:t>
            </a:r>
          </a:p>
          <a:p>
            <a:pPr lvl="1"/>
            <a:r>
              <a:rPr lang="en-US" dirty="0" smtClean="0"/>
              <a:t>Allow you to pay only for the computing resources you use</a:t>
            </a:r>
          </a:p>
          <a:p>
            <a:pPr lvl="1"/>
            <a:r>
              <a:rPr lang="en-US" dirty="0" smtClean="0"/>
              <a:t>Encourage “good” design patterns that support resiliency, performance, and scale</a:t>
            </a:r>
          </a:p>
          <a:p>
            <a:r>
              <a:rPr lang="en-US" dirty="0" smtClean="0"/>
              <a:t>But they also:</a:t>
            </a:r>
          </a:p>
          <a:p>
            <a:pPr lvl="1"/>
            <a:r>
              <a:rPr lang="en-US" dirty="0" smtClean="0"/>
              <a:t>Create opportunities for bad design patterns by locking into specific implementations</a:t>
            </a:r>
          </a:p>
          <a:p>
            <a:pPr lvl="1"/>
            <a:r>
              <a:rPr lang="en-US" dirty="0" smtClean="0"/>
              <a:t>Can actually end up costing more than “</a:t>
            </a:r>
            <a:r>
              <a:rPr lang="en-US" dirty="0" err="1" smtClean="0"/>
              <a:t>serverfull</a:t>
            </a:r>
            <a:r>
              <a:rPr lang="en-US" dirty="0" smtClean="0"/>
              <a:t>” architectures</a:t>
            </a:r>
            <a:endParaRPr lang="en-US" dirty="0"/>
          </a:p>
        </p:txBody>
      </p:sp>
    </p:spTree>
    <p:extLst>
      <p:ext uri="{BB962C8B-B14F-4D97-AF65-F5344CB8AC3E}">
        <p14:creationId xmlns:p14="http://schemas.microsoft.com/office/powerpoint/2010/main" val="353896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Lambda Supports C#</a:t>
            </a:r>
            <a:endParaRPr lang="en-US" dirty="0"/>
          </a:p>
        </p:txBody>
      </p:sp>
      <p:pic>
        <p:nvPicPr>
          <p:cNvPr id="3" name="Picture 8" descr="Image result for lambda icon site:amazon.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04" y="2171700"/>
            <a:ext cx="2520708" cy="1820511"/>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ChangeAspect="1"/>
          </p:cNvPicPr>
          <p:nvPr/>
        </p:nvPicPr>
        <p:blipFill>
          <a:blip r:embed="rId3"/>
          <a:stretch>
            <a:fillRect/>
          </a:stretch>
        </p:blipFill>
        <p:spPr>
          <a:xfrm>
            <a:off x="5558604" y="2399782"/>
            <a:ext cx="5414196" cy="3581400"/>
          </a:xfrm>
          <a:prstGeom prst="rect">
            <a:avLst/>
          </a:prstGeom>
        </p:spPr>
      </p:pic>
      <p:pic>
        <p:nvPicPr>
          <p:cNvPr id="1028" name="Picture 4" descr="Image result for c#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2301" y="4472069"/>
            <a:ext cx="1509113" cy="15091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559176" y="5981182"/>
            <a:ext cx="3413051" cy="369332"/>
          </a:xfrm>
          <a:prstGeom prst="rect">
            <a:avLst/>
          </a:prstGeom>
          <a:noFill/>
        </p:spPr>
        <p:txBody>
          <a:bodyPr wrap="square" rtlCol="0">
            <a:spAutoFit/>
          </a:bodyPr>
          <a:lstStyle/>
          <a:p>
            <a:pPr algn="ctr"/>
            <a:r>
              <a:rPr lang="en-US" dirty="0" smtClean="0"/>
              <a:t>AWS SDK Extension for VS 2017</a:t>
            </a:r>
            <a:endParaRPr lang="en-US" dirty="0"/>
          </a:p>
        </p:txBody>
      </p:sp>
    </p:spTree>
    <p:extLst>
      <p:ext uri="{BB962C8B-B14F-4D97-AF65-F5344CB8AC3E}">
        <p14:creationId xmlns:p14="http://schemas.microsoft.com/office/powerpoint/2010/main" val="103973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br>
              <a:rPr lang="en-US" dirty="0" smtClean="0"/>
            </a:br>
            <a:r>
              <a:rPr lang="en-US" dirty="0" smtClean="0"/>
              <a:t>AWS “Less-Server” Services</a:t>
            </a:r>
            <a:endParaRPr lang="en-US" dirty="0"/>
          </a:p>
        </p:txBody>
      </p:sp>
      <p:sp>
        <p:nvSpPr>
          <p:cNvPr id="3" name="Content Placeholder 2"/>
          <p:cNvSpPr>
            <a:spLocks noGrp="1"/>
          </p:cNvSpPr>
          <p:nvPr>
            <p:ph idx="1"/>
          </p:nvPr>
        </p:nvSpPr>
        <p:spPr/>
        <p:txBody>
          <a:bodyPr/>
          <a:lstStyle/>
          <a:p>
            <a:r>
              <a:rPr lang="en-US" dirty="0" smtClean="0"/>
              <a:t>AWS Batch – Spin up server, run job, dispose of server</a:t>
            </a:r>
          </a:p>
          <a:p>
            <a:r>
              <a:rPr lang="en-US" dirty="0" smtClean="0"/>
              <a:t>Elastic Beanstalk – Spin servers up and down as demand changes</a:t>
            </a:r>
          </a:p>
          <a:p>
            <a:r>
              <a:rPr lang="en-US" dirty="0"/>
              <a:t>Elastic Container Service (ECS/EKS</a:t>
            </a:r>
            <a:r>
              <a:rPr lang="en-US" dirty="0" smtClean="0"/>
              <a:t>) – AWS spins servers up and down as demand changes</a:t>
            </a:r>
            <a:endParaRPr lang="en-US" dirty="0"/>
          </a:p>
        </p:txBody>
      </p:sp>
    </p:spTree>
    <p:extLst>
      <p:ext uri="{BB962C8B-B14F-4D97-AF65-F5344CB8AC3E}">
        <p14:creationId xmlns:p14="http://schemas.microsoft.com/office/powerpoint/2010/main" val="74950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Evolution of Application Architecture</a:t>
            </a:r>
          </a:p>
          <a:p>
            <a:r>
              <a:rPr lang="en-US" dirty="0" smtClean="0"/>
              <a:t>Traditional Architectures</a:t>
            </a:r>
          </a:p>
          <a:p>
            <a:r>
              <a:rPr lang="en-US" dirty="0" smtClean="0"/>
              <a:t>Containerized Architectures</a:t>
            </a:r>
          </a:p>
          <a:p>
            <a:r>
              <a:rPr lang="en-US" dirty="0" err="1"/>
              <a:t>Serverless</a:t>
            </a:r>
            <a:r>
              <a:rPr lang="en-US" dirty="0"/>
              <a:t> Architectures</a:t>
            </a:r>
          </a:p>
          <a:p>
            <a:r>
              <a:rPr lang="en-US" dirty="0" smtClean="0"/>
              <a:t>AWS </a:t>
            </a:r>
            <a:r>
              <a:rPr lang="en-US" dirty="0"/>
              <a:t>“</a:t>
            </a:r>
            <a:r>
              <a:rPr lang="en-US" dirty="0" err="1"/>
              <a:t>Serverless</a:t>
            </a:r>
            <a:r>
              <a:rPr lang="en-US" dirty="0"/>
              <a:t>” </a:t>
            </a:r>
            <a:r>
              <a:rPr lang="en-US" dirty="0" smtClean="0"/>
              <a:t>Services</a:t>
            </a:r>
          </a:p>
          <a:p>
            <a:r>
              <a:rPr lang="en-US" dirty="0" smtClean="0"/>
              <a:t>Sample Application</a:t>
            </a:r>
          </a:p>
          <a:p>
            <a:r>
              <a:rPr lang="en-US" dirty="0" smtClean="0"/>
              <a:t>Takeaways</a:t>
            </a:r>
            <a:endParaRPr lang="en-US" dirty="0"/>
          </a:p>
        </p:txBody>
      </p:sp>
    </p:spTree>
    <p:extLst>
      <p:ext uri="{BB962C8B-B14F-4D97-AF65-F5344CB8AC3E}">
        <p14:creationId xmlns:p14="http://schemas.microsoft.com/office/powerpoint/2010/main" val="190515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14" descr="Image result for refrigerator ico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9658" y="1990601"/>
            <a:ext cx="2871176" cy="29299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v icon"/>
          <p:cNvPicPr>
            <a:picLocks noChangeAspect="1" noChangeArrowheads="1"/>
          </p:cNvPicPr>
          <p:nvPr/>
        </p:nvPicPr>
        <p:blipFill rotWithShape="1">
          <a:blip r:embed="rId4">
            <a:extLst>
              <a:ext uri="{28A0092B-C50C-407E-A947-70E740481C1C}">
                <a14:useLocalDpi xmlns:a14="http://schemas.microsoft.com/office/drawing/2010/main" val="0"/>
              </a:ext>
            </a:extLst>
          </a:blip>
          <a:srcRect t="17094" b="13598"/>
          <a:stretch/>
        </p:blipFill>
        <p:spPr bwMode="auto">
          <a:xfrm>
            <a:off x="7764300" y="1858293"/>
            <a:ext cx="2255138" cy="15629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Evolution of Application Architecture</a:t>
            </a:r>
            <a:endParaRPr lang="en-US" dirty="0"/>
          </a:p>
        </p:txBody>
      </p:sp>
      <p:pic>
        <p:nvPicPr>
          <p:cNvPr id="2050" name="Picture 2" descr="Image result for eaten by a g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925" y="1798082"/>
            <a:ext cx="4876800" cy="346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881962" y="1428750"/>
            <a:ext cx="3306726" cy="369332"/>
          </a:xfrm>
          <a:prstGeom prst="rect">
            <a:avLst/>
          </a:prstGeom>
          <a:noFill/>
        </p:spPr>
        <p:txBody>
          <a:bodyPr wrap="square" rtlCol="0">
            <a:spAutoFit/>
          </a:bodyPr>
          <a:lstStyle/>
          <a:p>
            <a:pPr algn="ctr"/>
            <a:r>
              <a:rPr lang="en-US" dirty="0" smtClean="0"/>
              <a:t>Single Procedural Program</a:t>
            </a:r>
            <a:endParaRPr lang="en-US" dirty="0"/>
          </a:p>
        </p:txBody>
      </p:sp>
      <p:pic>
        <p:nvPicPr>
          <p:cNvPr id="2052" name="Picture 4" descr="mobile phone, smartphon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1563" y="3597445"/>
            <a:ext cx="797300" cy="797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mputer, laptop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2269" y="342127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evice, smartwatch, technology, time, watch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9556" y="3531632"/>
            <a:ext cx="954679" cy="9546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943060" y="1428750"/>
            <a:ext cx="3906046" cy="369332"/>
          </a:xfrm>
          <a:prstGeom prst="rect">
            <a:avLst/>
          </a:prstGeom>
          <a:noFill/>
        </p:spPr>
        <p:txBody>
          <a:bodyPr wrap="square" rtlCol="0">
            <a:spAutoFit/>
          </a:bodyPr>
          <a:lstStyle/>
          <a:p>
            <a:pPr algn="ctr"/>
            <a:r>
              <a:rPr lang="en-US" dirty="0" smtClean="0"/>
              <a:t>Device with Software and Cloud API</a:t>
            </a:r>
            <a:endParaRPr lang="en-US" dirty="0"/>
          </a:p>
        </p:txBody>
      </p:sp>
      <p:pic>
        <p:nvPicPr>
          <p:cNvPr id="2064" name="Picture 16" descr="Image result for free cloud icon site:iconfinder.co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34745" y="4640480"/>
            <a:ext cx="2321997" cy="232199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542380" y="6297960"/>
            <a:ext cx="3306726" cy="369332"/>
          </a:xfrm>
          <a:prstGeom prst="rect">
            <a:avLst/>
          </a:prstGeom>
          <a:noFill/>
        </p:spPr>
        <p:txBody>
          <a:bodyPr wrap="square" rtlCol="0">
            <a:spAutoFit/>
          </a:bodyPr>
          <a:lstStyle/>
          <a:p>
            <a:pPr algn="ctr"/>
            <a:r>
              <a:rPr lang="en-US" dirty="0" smtClean="0"/>
              <a:t>Just Someone Else’s Computer</a:t>
            </a:r>
            <a:endParaRPr lang="en-US" dirty="0"/>
          </a:p>
        </p:txBody>
      </p:sp>
    </p:spTree>
    <p:extLst>
      <p:ext uri="{BB962C8B-B14F-4D97-AF65-F5344CB8AC3E}">
        <p14:creationId xmlns:p14="http://schemas.microsoft.com/office/powerpoint/2010/main" val="10891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Architectures</a:t>
            </a:r>
            <a:endParaRPr lang="en-US" dirty="0"/>
          </a:p>
        </p:txBody>
      </p:sp>
      <p:pic>
        <p:nvPicPr>
          <p:cNvPr id="3" name="Picture 2"/>
          <p:cNvPicPr>
            <a:picLocks noChangeAspect="1"/>
          </p:cNvPicPr>
          <p:nvPr/>
        </p:nvPicPr>
        <p:blipFill>
          <a:blip r:embed="rId3"/>
          <a:stretch>
            <a:fillRect/>
          </a:stretch>
        </p:blipFill>
        <p:spPr>
          <a:xfrm>
            <a:off x="1373459" y="2578100"/>
            <a:ext cx="1908000" cy="2925000"/>
          </a:xfrm>
          <a:prstGeom prst="rect">
            <a:avLst/>
          </a:prstGeom>
        </p:spPr>
      </p:pic>
      <p:sp>
        <p:nvSpPr>
          <p:cNvPr id="4" name="TextBox 3"/>
          <p:cNvSpPr txBox="1"/>
          <p:nvPr/>
        </p:nvSpPr>
        <p:spPr>
          <a:xfrm>
            <a:off x="1150592" y="2171700"/>
            <a:ext cx="2683934" cy="369332"/>
          </a:xfrm>
          <a:prstGeom prst="rect">
            <a:avLst/>
          </a:prstGeom>
          <a:noFill/>
        </p:spPr>
        <p:txBody>
          <a:bodyPr wrap="square" rtlCol="0">
            <a:spAutoFit/>
          </a:bodyPr>
          <a:lstStyle/>
          <a:p>
            <a:pPr algn="ctr"/>
            <a:r>
              <a:rPr lang="en-US" dirty="0" smtClean="0"/>
              <a:t>Single Dedicated Server</a:t>
            </a:r>
            <a:endParaRPr lang="en-US" dirty="0"/>
          </a:p>
        </p:txBody>
      </p:sp>
      <p:sp>
        <p:nvSpPr>
          <p:cNvPr id="6" name="TextBox 5"/>
          <p:cNvSpPr txBox="1"/>
          <p:nvPr/>
        </p:nvSpPr>
        <p:spPr>
          <a:xfrm>
            <a:off x="4695876" y="2171700"/>
            <a:ext cx="2683934" cy="369332"/>
          </a:xfrm>
          <a:prstGeom prst="rect">
            <a:avLst/>
          </a:prstGeom>
          <a:noFill/>
        </p:spPr>
        <p:txBody>
          <a:bodyPr wrap="square" rtlCol="0">
            <a:spAutoFit/>
          </a:bodyPr>
          <a:lstStyle/>
          <a:p>
            <a:pPr algn="ctr"/>
            <a:r>
              <a:rPr lang="en-US" dirty="0" smtClean="0"/>
              <a:t>Load Balanced</a:t>
            </a:r>
            <a:endParaRPr lang="en-US" dirty="0"/>
          </a:p>
        </p:txBody>
      </p:sp>
      <p:pic>
        <p:nvPicPr>
          <p:cNvPr id="7" name="Picture 6"/>
          <p:cNvPicPr>
            <a:picLocks noChangeAspect="1"/>
          </p:cNvPicPr>
          <p:nvPr/>
        </p:nvPicPr>
        <p:blipFill>
          <a:blip r:embed="rId4"/>
          <a:stretch>
            <a:fillRect/>
          </a:stretch>
        </p:blipFill>
        <p:spPr>
          <a:xfrm>
            <a:off x="4670810" y="2578100"/>
            <a:ext cx="2709000" cy="3429000"/>
          </a:xfrm>
          <a:prstGeom prst="rect">
            <a:avLst/>
          </a:prstGeom>
        </p:spPr>
      </p:pic>
      <p:pic>
        <p:nvPicPr>
          <p:cNvPr id="9" name="Picture 8"/>
          <p:cNvPicPr>
            <a:picLocks noChangeAspect="1"/>
          </p:cNvPicPr>
          <p:nvPr/>
        </p:nvPicPr>
        <p:blipFill>
          <a:blip r:embed="rId5"/>
          <a:stretch>
            <a:fillRect/>
          </a:stretch>
        </p:blipFill>
        <p:spPr>
          <a:xfrm>
            <a:off x="8216094" y="2541032"/>
            <a:ext cx="2659330" cy="4078134"/>
          </a:xfrm>
          <a:prstGeom prst="rect">
            <a:avLst/>
          </a:prstGeom>
        </p:spPr>
      </p:pic>
      <p:sp>
        <p:nvSpPr>
          <p:cNvPr id="10" name="TextBox 9"/>
          <p:cNvSpPr txBox="1"/>
          <p:nvPr/>
        </p:nvSpPr>
        <p:spPr>
          <a:xfrm>
            <a:off x="7738560" y="2171700"/>
            <a:ext cx="2683934" cy="369332"/>
          </a:xfrm>
          <a:prstGeom prst="rect">
            <a:avLst/>
          </a:prstGeom>
          <a:noFill/>
        </p:spPr>
        <p:txBody>
          <a:bodyPr wrap="square" rtlCol="0">
            <a:spAutoFit/>
          </a:bodyPr>
          <a:lstStyle/>
          <a:p>
            <a:pPr algn="ctr"/>
            <a:r>
              <a:rPr lang="en-US" dirty="0" smtClean="0"/>
              <a:t>Distributed</a:t>
            </a:r>
            <a:endParaRPr lang="en-US" dirty="0"/>
          </a:p>
        </p:txBody>
      </p:sp>
      <p:sp>
        <p:nvSpPr>
          <p:cNvPr id="11" name="TextBox 10"/>
          <p:cNvSpPr txBox="1"/>
          <p:nvPr/>
        </p:nvSpPr>
        <p:spPr>
          <a:xfrm>
            <a:off x="10606391" y="4580099"/>
            <a:ext cx="925234" cy="369332"/>
          </a:xfrm>
          <a:prstGeom prst="rect">
            <a:avLst/>
          </a:prstGeom>
          <a:noFill/>
        </p:spPr>
        <p:txBody>
          <a:bodyPr wrap="square" rtlCol="0">
            <a:spAutoFit/>
          </a:bodyPr>
          <a:lstStyle/>
          <a:p>
            <a:r>
              <a:rPr lang="en-US" dirty="0" smtClean="0"/>
              <a:t>Web</a:t>
            </a:r>
            <a:endParaRPr lang="en-US" dirty="0"/>
          </a:p>
        </p:txBody>
      </p:sp>
      <p:sp>
        <p:nvSpPr>
          <p:cNvPr id="12" name="TextBox 11"/>
          <p:cNvSpPr txBox="1"/>
          <p:nvPr/>
        </p:nvSpPr>
        <p:spPr>
          <a:xfrm>
            <a:off x="7738560" y="6129499"/>
            <a:ext cx="536200" cy="369332"/>
          </a:xfrm>
          <a:prstGeom prst="rect">
            <a:avLst/>
          </a:prstGeom>
          <a:noFill/>
        </p:spPr>
        <p:txBody>
          <a:bodyPr wrap="square" rtlCol="0">
            <a:spAutoFit/>
          </a:bodyPr>
          <a:lstStyle/>
          <a:p>
            <a:pPr algn="r"/>
            <a:r>
              <a:rPr lang="en-US" dirty="0" smtClean="0"/>
              <a:t>DB</a:t>
            </a:r>
            <a:endParaRPr lang="en-US" dirty="0"/>
          </a:p>
        </p:txBody>
      </p:sp>
      <p:sp>
        <p:nvSpPr>
          <p:cNvPr id="13" name="TextBox 12"/>
          <p:cNvSpPr txBox="1"/>
          <p:nvPr/>
        </p:nvSpPr>
        <p:spPr>
          <a:xfrm>
            <a:off x="10890340" y="6007100"/>
            <a:ext cx="1081551" cy="369332"/>
          </a:xfrm>
          <a:prstGeom prst="rect">
            <a:avLst/>
          </a:prstGeom>
          <a:noFill/>
        </p:spPr>
        <p:txBody>
          <a:bodyPr wrap="square" rtlCol="0">
            <a:spAutoFit/>
          </a:bodyPr>
          <a:lstStyle/>
          <a:p>
            <a:r>
              <a:rPr lang="en-US" dirty="0" smtClean="0"/>
              <a:t>Workers</a:t>
            </a:r>
            <a:endParaRPr lang="en-US" dirty="0"/>
          </a:p>
        </p:txBody>
      </p:sp>
    </p:spTree>
    <p:extLst>
      <p:ext uri="{BB962C8B-B14F-4D97-AF65-F5344CB8AC3E}">
        <p14:creationId xmlns:p14="http://schemas.microsoft.com/office/powerpoint/2010/main" val="366493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Containerized Architectures</a:t>
            </a:r>
            <a:endParaRPr lang="en-US" dirty="0"/>
          </a:p>
        </p:txBody>
      </p:sp>
      <p:pic>
        <p:nvPicPr>
          <p:cNvPr id="4" name="Picture 3"/>
          <p:cNvPicPr>
            <a:picLocks noChangeAspect="1"/>
          </p:cNvPicPr>
          <p:nvPr/>
        </p:nvPicPr>
        <p:blipFill>
          <a:blip r:embed="rId3"/>
          <a:stretch>
            <a:fillRect/>
          </a:stretch>
        </p:blipFill>
        <p:spPr>
          <a:xfrm>
            <a:off x="2976546" y="1684865"/>
            <a:ext cx="2711335" cy="4803167"/>
          </a:xfrm>
          <a:prstGeom prst="rect">
            <a:avLst/>
          </a:prstGeom>
        </p:spPr>
      </p:pic>
      <p:sp>
        <p:nvSpPr>
          <p:cNvPr id="5" name="TextBox 4"/>
          <p:cNvSpPr txBox="1"/>
          <p:nvPr/>
        </p:nvSpPr>
        <p:spPr>
          <a:xfrm>
            <a:off x="2163338" y="4011849"/>
            <a:ext cx="1297742" cy="369332"/>
          </a:xfrm>
          <a:prstGeom prst="rect">
            <a:avLst/>
          </a:prstGeom>
          <a:noFill/>
        </p:spPr>
        <p:txBody>
          <a:bodyPr wrap="square" rtlCol="0">
            <a:spAutoFit/>
          </a:bodyPr>
          <a:lstStyle/>
          <a:p>
            <a:pPr algn="r"/>
            <a:r>
              <a:rPr lang="en-US" dirty="0" smtClean="0"/>
              <a:t>Managers</a:t>
            </a:r>
            <a:endParaRPr lang="en-US" dirty="0"/>
          </a:p>
        </p:txBody>
      </p:sp>
      <p:sp>
        <p:nvSpPr>
          <p:cNvPr id="6" name="TextBox 5"/>
          <p:cNvSpPr txBox="1"/>
          <p:nvPr/>
        </p:nvSpPr>
        <p:spPr>
          <a:xfrm>
            <a:off x="1921071" y="5928198"/>
            <a:ext cx="1297742" cy="369332"/>
          </a:xfrm>
          <a:prstGeom prst="rect">
            <a:avLst/>
          </a:prstGeom>
          <a:noFill/>
        </p:spPr>
        <p:txBody>
          <a:bodyPr wrap="square" rtlCol="0">
            <a:spAutoFit/>
          </a:bodyPr>
          <a:lstStyle/>
          <a:p>
            <a:pPr algn="r"/>
            <a:r>
              <a:rPr lang="en-US" dirty="0" smtClean="0"/>
              <a:t>Workers</a:t>
            </a:r>
            <a:endParaRPr lang="en-US" dirty="0"/>
          </a:p>
        </p:txBody>
      </p:sp>
      <p:pic>
        <p:nvPicPr>
          <p:cNvPr id="1026" name="Picture 2" descr="https://myjavabytes.files.wordpress.com/2017/02/01-docker-container.jpg?w=500"/>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777" t="21394" r="9755" b="4113"/>
          <a:stretch/>
        </p:blipFill>
        <p:spPr bwMode="auto">
          <a:xfrm>
            <a:off x="6280653" y="3857852"/>
            <a:ext cx="1602068" cy="11683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myjavabytes.files.wordpress.com/2017/02/01-docker-container.jpg?w=500"/>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777" t="21394" r="9755" b="4113"/>
          <a:stretch/>
        </p:blipFill>
        <p:spPr bwMode="auto">
          <a:xfrm>
            <a:off x="6464231" y="4472388"/>
            <a:ext cx="1602068" cy="1168398"/>
          </a:xfrm>
          <a:prstGeom prst="rect">
            <a:avLst/>
          </a:prstGeom>
          <a:noFill/>
          <a:extLst>
            <a:ext uri="{909E8E84-426E-40DD-AFC4-6F175D3DCCD1}">
              <a14:hiddenFill xmlns:a14="http://schemas.microsoft.com/office/drawing/2010/main">
                <a:solidFill>
                  <a:srgbClr val="FFFFFF"/>
                </a:solidFill>
              </a14:hiddenFill>
            </a:ext>
          </a:extLst>
        </p:spPr>
      </p:pic>
      <p:sp>
        <p:nvSpPr>
          <p:cNvPr id="7" name="Left Brace 6"/>
          <p:cNvSpPr/>
          <p:nvPr/>
        </p:nvSpPr>
        <p:spPr>
          <a:xfrm>
            <a:off x="5715000" y="3776132"/>
            <a:ext cx="626615" cy="2472267"/>
          </a:xfrm>
          <a:prstGeom prst="leftBrace">
            <a:avLst>
              <a:gd name="adj1" fmla="val 8333"/>
              <a:gd name="adj2" fmla="val 507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 name="Picture 2" descr="https://myjavabytes.files.wordpress.com/2017/02/01-docker-container.jpg?w=500"/>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777" t="21394" r="9755" b="4113"/>
          <a:stretch/>
        </p:blipFill>
        <p:spPr bwMode="auto">
          <a:xfrm>
            <a:off x="6609155" y="5080002"/>
            <a:ext cx="1602068" cy="11683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464231" y="3535349"/>
            <a:ext cx="1297742" cy="369332"/>
          </a:xfrm>
          <a:prstGeom prst="rect">
            <a:avLst/>
          </a:prstGeom>
          <a:noFill/>
        </p:spPr>
        <p:txBody>
          <a:bodyPr wrap="square" rtlCol="0">
            <a:spAutoFit/>
          </a:bodyPr>
          <a:lstStyle/>
          <a:p>
            <a:pPr algn="ctr"/>
            <a:r>
              <a:rPr lang="en-US" dirty="0" smtClean="0"/>
              <a:t>Web</a:t>
            </a:r>
            <a:endParaRPr lang="en-US" dirty="0"/>
          </a:p>
        </p:txBody>
      </p:sp>
      <p:sp>
        <p:nvSpPr>
          <p:cNvPr id="19" name="TextBox 18"/>
          <p:cNvSpPr txBox="1"/>
          <p:nvPr/>
        </p:nvSpPr>
        <p:spPr>
          <a:xfrm>
            <a:off x="8140386" y="3532786"/>
            <a:ext cx="1297742" cy="369332"/>
          </a:xfrm>
          <a:prstGeom prst="rect">
            <a:avLst/>
          </a:prstGeom>
          <a:noFill/>
        </p:spPr>
        <p:txBody>
          <a:bodyPr wrap="square" rtlCol="0">
            <a:spAutoFit/>
          </a:bodyPr>
          <a:lstStyle/>
          <a:p>
            <a:pPr algn="ctr"/>
            <a:r>
              <a:rPr lang="en-US" dirty="0" smtClean="0"/>
              <a:t>DB</a:t>
            </a:r>
            <a:endParaRPr lang="en-US" dirty="0"/>
          </a:p>
        </p:txBody>
      </p:sp>
      <p:sp>
        <p:nvSpPr>
          <p:cNvPr id="20" name="TextBox 19"/>
          <p:cNvSpPr txBox="1"/>
          <p:nvPr/>
        </p:nvSpPr>
        <p:spPr>
          <a:xfrm>
            <a:off x="9906733" y="3532786"/>
            <a:ext cx="1297742" cy="369332"/>
          </a:xfrm>
          <a:prstGeom prst="rect">
            <a:avLst/>
          </a:prstGeom>
          <a:noFill/>
        </p:spPr>
        <p:txBody>
          <a:bodyPr wrap="square" rtlCol="0">
            <a:spAutoFit/>
          </a:bodyPr>
          <a:lstStyle/>
          <a:p>
            <a:pPr algn="ctr"/>
            <a:r>
              <a:rPr lang="en-US" dirty="0" smtClean="0"/>
              <a:t>Worker</a:t>
            </a:r>
            <a:endParaRPr lang="en-US" dirty="0"/>
          </a:p>
        </p:txBody>
      </p:sp>
      <p:pic>
        <p:nvPicPr>
          <p:cNvPr id="21" name="Picture 2" descr="https://myjavabytes.files.wordpress.com/2017/02/01-docker-container.jpg?w=500"/>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777" t="21394" r="9755" b="4113"/>
          <a:stretch/>
        </p:blipFill>
        <p:spPr bwMode="auto">
          <a:xfrm>
            <a:off x="8006390" y="3857852"/>
            <a:ext cx="1602068" cy="116839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myjavabytes.files.wordpress.com/2017/02/01-docker-container.jpg?w=500"/>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777" t="21394" r="9755" b="4113"/>
          <a:stretch/>
        </p:blipFill>
        <p:spPr bwMode="auto">
          <a:xfrm>
            <a:off x="8189968" y="4472388"/>
            <a:ext cx="1602068" cy="116839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myjavabytes.files.wordpress.com/2017/02/01-docker-container.jpg?w=500"/>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777" t="21394" r="9755" b="4113"/>
          <a:stretch/>
        </p:blipFill>
        <p:spPr bwMode="auto">
          <a:xfrm>
            <a:off x="8334892" y="5080002"/>
            <a:ext cx="1602068" cy="116839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myjavabytes.files.wordpress.com/2017/02/01-docker-container.jpg?w=500"/>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777" t="21394" r="9755" b="4113"/>
          <a:stretch/>
        </p:blipFill>
        <p:spPr bwMode="auto">
          <a:xfrm>
            <a:off x="9725023" y="3857852"/>
            <a:ext cx="1602068" cy="116839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myjavabytes.files.wordpress.com/2017/02/01-docker-container.jpg?w=500"/>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777" t="21394" r="9755" b="4113"/>
          <a:stretch/>
        </p:blipFill>
        <p:spPr bwMode="auto">
          <a:xfrm>
            <a:off x="9908601" y="4472388"/>
            <a:ext cx="1602068" cy="116839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myjavabytes.files.wordpress.com/2017/02/01-docker-container.jpg?w=500"/>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777" t="21394" r="9755" b="4113"/>
          <a:stretch/>
        </p:blipFill>
        <p:spPr bwMode="auto">
          <a:xfrm>
            <a:off x="10053525" y="5080002"/>
            <a:ext cx="1602068" cy="1168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22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Serverless</a:t>
            </a:r>
            <a:r>
              <a:rPr lang="en-US" dirty="0" smtClean="0"/>
              <a:t> Architecture</a:t>
            </a:r>
            <a:endParaRPr lang="en-US" dirty="0"/>
          </a:p>
        </p:txBody>
      </p:sp>
      <p:pic>
        <p:nvPicPr>
          <p:cNvPr id="3" name="Picture 2"/>
          <p:cNvPicPr>
            <a:picLocks noChangeAspect="1"/>
          </p:cNvPicPr>
          <p:nvPr/>
        </p:nvPicPr>
        <p:blipFill>
          <a:blip r:embed="rId3"/>
          <a:stretch>
            <a:fillRect/>
          </a:stretch>
        </p:blipFill>
        <p:spPr>
          <a:xfrm>
            <a:off x="4890000" y="2079000"/>
            <a:ext cx="2412000" cy="2700000"/>
          </a:xfrm>
          <a:prstGeom prst="rect">
            <a:avLst/>
          </a:prstGeom>
        </p:spPr>
      </p:pic>
    </p:spTree>
    <p:extLst>
      <p:ext uri="{BB962C8B-B14F-4D97-AF65-F5344CB8AC3E}">
        <p14:creationId xmlns:p14="http://schemas.microsoft.com/office/powerpoint/2010/main" val="62098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t>
            </a:r>
            <a:r>
              <a:rPr lang="en-US" dirty="0" err="1" smtClean="0"/>
              <a:t>Serverless</a:t>
            </a:r>
            <a:r>
              <a:rPr lang="en-US" dirty="0" smtClean="0"/>
              <a:t>” Services</a:t>
            </a:r>
            <a:endParaRPr lang="en-US" dirty="0"/>
          </a:p>
        </p:txBody>
      </p:sp>
      <p:sp>
        <p:nvSpPr>
          <p:cNvPr id="3" name="Content Placeholder 2"/>
          <p:cNvSpPr>
            <a:spLocks noGrp="1"/>
          </p:cNvSpPr>
          <p:nvPr>
            <p:ph sz="half" idx="1"/>
          </p:nvPr>
        </p:nvSpPr>
        <p:spPr>
          <a:xfrm>
            <a:off x="1796904" y="2285999"/>
            <a:ext cx="4447786" cy="3581401"/>
          </a:xfrm>
        </p:spPr>
        <p:txBody>
          <a:bodyPr>
            <a:normAutofit fontScale="92500" lnSpcReduction="10000"/>
          </a:bodyPr>
          <a:lstStyle/>
          <a:p>
            <a:pPr marL="0" indent="0">
              <a:buNone/>
            </a:pPr>
            <a:r>
              <a:rPr lang="en-US" dirty="0" smtClean="0"/>
              <a:t>Simple Storage Service (S3) – Cloud storage</a:t>
            </a:r>
          </a:p>
          <a:p>
            <a:pPr marL="0" indent="0">
              <a:buNone/>
            </a:pPr>
            <a:r>
              <a:rPr lang="en-US" dirty="0" err="1" smtClean="0"/>
              <a:t>CoudFront</a:t>
            </a:r>
            <a:r>
              <a:rPr lang="en-US" dirty="0" smtClean="0"/>
              <a:t> – Content delivery (CDN)</a:t>
            </a:r>
            <a:endParaRPr lang="en-US" dirty="0"/>
          </a:p>
          <a:p>
            <a:pPr marL="0" indent="0">
              <a:buNone/>
            </a:pPr>
            <a:r>
              <a:rPr lang="en-US" dirty="0" err="1" smtClean="0"/>
              <a:t>DynamoDB</a:t>
            </a:r>
            <a:r>
              <a:rPr lang="en-US" dirty="0" smtClean="0"/>
              <a:t> and RDS Aurora – NoSQL and Relational DB</a:t>
            </a:r>
            <a:endParaRPr lang="en-US" dirty="0"/>
          </a:p>
          <a:p>
            <a:pPr marL="0" indent="0">
              <a:buNone/>
            </a:pPr>
            <a:r>
              <a:rPr lang="en-US" dirty="0" smtClean="0"/>
              <a:t>Identity &amp; Access Management (IAM) – Manage user access</a:t>
            </a:r>
          </a:p>
          <a:p>
            <a:pPr marL="0" indent="0">
              <a:buNone/>
            </a:pPr>
            <a:r>
              <a:rPr lang="en-US" dirty="0" err="1" smtClean="0"/>
              <a:t>Cognito</a:t>
            </a:r>
            <a:r>
              <a:rPr lang="en-US" dirty="0" smtClean="0"/>
              <a:t> – Identity Management and authentication</a:t>
            </a:r>
          </a:p>
          <a:p>
            <a:pPr marL="0" indent="0">
              <a:buNone/>
            </a:pPr>
            <a:r>
              <a:rPr lang="en-US" dirty="0" smtClean="0"/>
              <a:t>Simple Queue Service (SQS) – Message queueing</a:t>
            </a:r>
          </a:p>
        </p:txBody>
      </p:sp>
      <p:sp>
        <p:nvSpPr>
          <p:cNvPr id="4" name="Content Placeholder 3"/>
          <p:cNvSpPr>
            <a:spLocks noGrp="1"/>
          </p:cNvSpPr>
          <p:nvPr>
            <p:ph sz="half" idx="2"/>
          </p:nvPr>
        </p:nvSpPr>
        <p:spPr>
          <a:xfrm>
            <a:off x="6950707" y="2285999"/>
            <a:ext cx="4447786" cy="3581401"/>
          </a:xfrm>
        </p:spPr>
        <p:txBody>
          <a:bodyPr>
            <a:normAutofit fontScale="92500" lnSpcReduction="10000"/>
          </a:bodyPr>
          <a:lstStyle/>
          <a:p>
            <a:pPr marL="0" indent="0">
              <a:buNone/>
            </a:pPr>
            <a:r>
              <a:rPr lang="en-US" dirty="0"/>
              <a:t>Simple Notification Service (SNS) – Push notifications and SMS</a:t>
            </a:r>
          </a:p>
          <a:p>
            <a:pPr marL="0" indent="0">
              <a:buNone/>
            </a:pPr>
            <a:r>
              <a:rPr lang="en-US" dirty="0"/>
              <a:t>Lambda – Run code only when you need it</a:t>
            </a:r>
          </a:p>
          <a:p>
            <a:pPr marL="0" indent="0">
              <a:buNone/>
            </a:pPr>
            <a:r>
              <a:rPr lang="en-US" dirty="0"/>
              <a:t>API Gateway – Manage APIs (including integration with Lambda)</a:t>
            </a:r>
          </a:p>
          <a:p>
            <a:pPr marL="0" indent="0">
              <a:buNone/>
            </a:pPr>
            <a:r>
              <a:rPr lang="en-US" dirty="0"/>
              <a:t>Route 53 – Domain name management</a:t>
            </a:r>
          </a:p>
          <a:p>
            <a:pPr marL="0" indent="0">
              <a:buNone/>
            </a:pPr>
            <a:r>
              <a:rPr lang="en-US" dirty="0"/>
              <a:t>Simple Email Service (SES) – Send and receive e-mail</a:t>
            </a:r>
          </a:p>
          <a:p>
            <a:pPr marL="0" indent="0">
              <a:buNone/>
            </a:pPr>
            <a:endParaRPr lang="en-US" dirty="0"/>
          </a:p>
        </p:txBody>
      </p:sp>
      <p:pic>
        <p:nvPicPr>
          <p:cNvPr id="5" name="Picture 14" descr="Image result for s3 icon site:amazon.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851" y="2384351"/>
            <a:ext cx="610146" cy="4406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cloudfront icon site:amazon.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851" y="2849526"/>
            <a:ext cx="588880" cy="4253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ws dynamodb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4220" y="3299342"/>
            <a:ext cx="577407" cy="5774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Image result for iam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0590" y="3901263"/>
            <a:ext cx="577407" cy="5774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0" descr="Image result for aws cognito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6136" y="4618791"/>
            <a:ext cx="486314" cy="486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descr="Image result for amazon sqs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7807" y="5217168"/>
            <a:ext cx="650232" cy="6502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descr="Image result for amazon sns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2870" y="2359836"/>
            <a:ext cx="465175" cy="465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Image result for lambda icon site:amazon.co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41739" y="2981249"/>
            <a:ext cx="687435" cy="4964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api gateway icon site:amazon.co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9038" y="3633967"/>
            <a:ext cx="592836" cy="4281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Image result for route 53 icon site:amazon.com"/>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8194" y="4172980"/>
            <a:ext cx="593680" cy="4019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Related im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1816" y="4574951"/>
            <a:ext cx="626435" cy="62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6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Application: </a:t>
            </a:r>
            <a:br>
              <a:rPr lang="en-US" dirty="0" smtClean="0"/>
            </a:br>
            <a:r>
              <a:rPr lang="en-US" dirty="0" smtClean="0"/>
              <a:t>Rock Paper Scissors Lizard Spock</a:t>
            </a:r>
            <a:endParaRPr lang="en-US" dirty="0"/>
          </a:p>
        </p:txBody>
      </p:sp>
      <p:sp>
        <p:nvSpPr>
          <p:cNvPr id="3" name="Content Placeholder 2"/>
          <p:cNvSpPr>
            <a:spLocks noGrp="1"/>
          </p:cNvSpPr>
          <p:nvPr>
            <p:ph idx="1"/>
          </p:nvPr>
        </p:nvSpPr>
        <p:spPr/>
        <p:txBody>
          <a:bodyPr/>
          <a:lstStyle/>
          <a:p>
            <a:r>
              <a:rPr lang="en-US" dirty="0" smtClean="0"/>
              <a:t>User registration and login with 3</a:t>
            </a:r>
            <a:r>
              <a:rPr lang="en-US" baseline="30000" dirty="0" smtClean="0"/>
              <a:t>rd</a:t>
            </a:r>
            <a:r>
              <a:rPr lang="en-US" dirty="0" smtClean="0"/>
              <a:t> party login support</a:t>
            </a:r>
          </a:p>
          <a:p>
            <a:r>
              <a:rPr lang="en-US" dirty="0" smtClean="0"/>
              <a:t>Find friends by phone or e-mail</a:t>
            </a:r>
          </a:p>
          <a:p>
            <a:r>
              <a:rPr lang="en-US" dirty="0" smtClean="0"/>
              <a:t>Challenge AI, friends, or strangers</a:t>
            </a:r>
          </a:p>
          <a:p>
            <a:r>
              <a:rPr lang="en-US" dirty="0" smtClean="0"/>
              <a:t>Record guesses</a:t>
            </a:r>
          </a:p>
          <a:p>
            <a:r>
              <a:rPr lang="en-US" dirty="0" smtClean="0"/>
              <a:t>Determine results</a:t>
            </a:r>
          </a:p>
          <a:p>
            <a:r>
              <a:rPr lang="en-US" dirty="0" smtClean="0"/>
              <a:t>Record results</a:t>
            </a:r>
          </a:p>
          <a:p>
            <a:r>
              <a:rPr lang="en-US" dirty="0" smtClean="0"/>
              <a:t>Track leader board</a:t>
            </a:r>
          </a:p>
          <a:p>
            <a:endParaRPr lang="en-US" dirty="0"/>
          </a:p>
        </p:txBody>
      </p:sp>
      <p:pic>
        <p:nvPicPr>
          <p:cNvPr id="1026" name="Picture 2" descr="Image result for rock paper scissors lizard sp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800277"/>
            <a:ext cx="3848986" cy="384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56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lowchart: Document 45"/>
          <p:cNvSpPr/>
          <p:nvPr/>
        </p:nvSpPr>
        <p:spPr>
          <a:xfrm>
            <a:off x="10750471" y="5170755"/>
            <a:ext cx="1169582" cy="9994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Images</a:t>
            </a:r>
            <a:endParaRPr lang="en-US" dirty="0"/>
          </a:p>
        </p:txBody>
      </p:sp>
      <p:sp>
        <p:nvSpPr>
          <p:cNvPr id="2" name="Title 1"/>
          <p:cNvSpPr>
            <a:spLocks noGrp="1"/>
          </p:cNvSpPr>
          <p:nvPr>
            <p:ph type="title"/>
          </p:nvPr>
        </p:nvSpPr>
        <p:spPr/>
        <p:txBody>
          <a:bodyPr/>
          <a:lstStyle/>
          <a:p>
            <a:r>
              <a:rPr lang="en-US" dirty="0" smtClean="0"/>
              <a:t>Sample Application</a:t>
            </a:r>
            <a:br>
              <a:rPr lang="en-US" dirty="0" smtClean="0"/>
            </a:br>
            <a:r>
              <a:rPr lang="en-US" dirty="0" smtClean="0"/>
              <a:t>Bowser App Load</a:t>
            </a:r>
            <a:endParaRPr lang="en-US" dirty="0"/>
          </a:p>
        </p:txBody>
      </p:sp>
      <p:pic>
        <p:nvPicPr>
          <p:cNvPr id="4" name="Picture 6" descr="computer, laptop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132" y="3064653"/>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273897" y="4206447"/>
            <a:ext cx="1712437" cy="369332"/>
          </a:xfrm>
          <a:prstGeom prst="rect">
            <a:avLst/>
          </a:prstGeom>
          <a:noFill/>
        </p:spPr>
        <p:txBody>
          <a:bodyPr wrap="square" rtlCol="0">
            <a:spAutoFit/>
          </a:bodyPr>
          <a:lstStyle/>
          <a:p>
            <a:pPr algn="ctr"/>
            <a:r>
              <a:rPr lang="en-US" dirty="0" err="1" smtClean="0"/>
              <a:t>CloudFront</a:t>
            </a:r>
            <a:endParaRPr lang="en-US" dirty="0"/>
          </a:p>
        </p:txBody>
      </p:sp>
      <p:pic>
        <p:nvPicPr>
          <p:cNvPr id="2052" name="Picture 4" descr="Image result for cloudfront icon site:amazon.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433" y="2923998"/>
            <a:ext cx="17145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pi gateway icon site:amazon.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2914" y="2923998"/>
            <a:ext cx="1714500" cy="123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4977" y="4206447"/>
            <a:ext cx="1712437" cy="369332"/>
          </a:xfrm>
          <a:prstGeom prst="rect">
            <a:avLst/>
          </a:prstGeom>
          <a:noFill/>
        </p:spPr>
        <p:txBody>
          <a:bodyPr wrap="square" rtlCol="0">
            <a:spAutoFit/>
          </a:bodyPr>
          <a:lstStyle/>
          <a:p>
            <a:pPr algn="ctr"/>
            <a:r>
              <a:rPr lang="en-US" dirty="0" smtClean="0"/>
              <a:t>API Gateway</a:t>
            </a:r>
            <a:endParaRPr lang="en-US" dirty="0"/>
          </a:p>
        </p:txBody>
      </p:sp>
      <p:sp>
        <p:nvSpPr>
          <p:cNvPr id="18" name="TextBox 17"/>
          <p:cNvSpPr txBox="1"/>
          <p:nvPr/>
        </p:nvSpPr>
        <p:spPr>
          <a:xfrm>
            <a:off x="9112656" y="4262861"/>
            <a:ext cx="1712437" cy="369332"/>
          </a:xfrm>
          <a:prstGeom prst="rect">
            <a:avLst/>
          </a:prstGeom>
          <a:noFill/>
        </p:spPr>
        <p:txBody>
          <a:bodyPr wrap="square" rtlCol="0">
            <a:spAutoFit/>
          </a:bodyPr>
          <a:lstStyle/>
          <a:p>
            <a:pPr algn="ctr"/>
            <a:r>
              <a:rPr lang="en-US" dirty="0" smtClean="0"/>
              <a:t>S3</a:t>
            </a:r>
            <a:endParaRPr lang="en-US" dirty="0"/>
          </a:p>
        </p:txBody>
      </p:sp>
      <p:pic>
        <p:nvPicPr>
          <p:cNvPr id="2060" name="Picture 12" descr="Image result for route 53 icon site:amazon.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309" y="2929580"/>
            <a:ext cx="1828800" cy="12382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513490" y="4246702"/>
            <a:ext cx="1712437" cy="369332"/>
          </a:xfrm>
          <a:prstGeom prst="rect">
            <a:avLst/>
          </a:prstGeom>
          <a:noFill/>
        </p:spPr>
        <p:txBody>
          <a:bodyPr wrap="square" rtlCol="0">
            <a:spAutoFit/>
          </a:bodyPr>
          <a:lstStyle/>
          <a:p>
            <a:pPr algn="ctr"/>
            <a:r>
              <a:rPr lang="en-US" dirty="0" smtClean="0"/>
              <a:t>Route 53</a:t>
            </a:r>
            <a:endParaRPr lang="en-US" dirty="0"/>
          </a:p>
        </p:txBody>
      </p:sp>
      <p:pic>
        <p:nvPicPr>
          <p:cNvPr id="2062" name="Picture 14" descr="Image result for s3 icon site:amazon.co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10593" y="2980412"/>
            <a:ext cx="1714500" cy="1238250"/>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3215132" y="3270589"/>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8751309" y="3270589"/>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4992161" y="3270589"/>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6880166" y="3270589"/>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rot="5400000">
            <a:off x="9752744" y="4622474"/>
            <a:ext cx="462711" cy="687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Document 46"/>
          <p:cNvSpPr/>
          <p:nvPr/>
        </p:nvSpPr>
        <p:spPr>
          <a:xfrm>
            <a:off x="10607125" y="5244043"/>
            <a:ext cx="1169582" cy="9994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Images</a:t>
            </a:r>
            <a:endParaRPr lang="en-US" dirty="0"/>
          </a:p>
        </p:txBody>
      </p:sp>
      <p:sp>
        <p:nvSpPr>
          <p:cNvPr id="48" name="Flowchart: Document 47"/>
          <p:cNvSpPr/>
          <p:nvPr/>
        </p:nvSpPr>
        <p:spPr>
          <a:xfrm>
            <a:off x="10463779" y="5337456"/>
            <a:ext cx="1169582" cy="9994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Images</a:t>
            </a:r>
            <a:endParaRPr lang="en-US" dirty="0"/>
          </a:p>
        </p:txBody>
      </p:sp>
      <p:sp>
        <p:nvSpPr>
          <p:cNvPr id="45" name="Flowchart: Document 44"/>
          <p:cNvSpPr/>
          <p:nvPr/>
        </p:nvSpPr>
        <p:spPr>
          <a:xfrm>
            <a:off x="9483783" y="5670485"/>
            <a:ext cx="1169582" cy="9994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JS</a:t>
            </a:r>
            <a:endParaRPr lang="en-US" dirty="0"/>
          </a:p>
        </p:txBody>
      </p:sp>
      <p:sp>
        <p:nvSpPr>
          <p:cNvPr id="13" name="Flowchart: Document 12"/>
          <p:cNvSpPr/>
          <p:nvPr/>
        </p:nvSpPr>
        <p:spPr>
          <a:xfrm>
            <a:off x="8637733" y="5424796"/>
            <a:ext cx="1169582" cy="9994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HTML</a:t>
            </a:r>
            <a:endParaRPr lang="en-US" dirty="0"/>
          </a:p>
        </p:txBody>
      </p:sp>
    </p:spTree>
    <p:extLst>
      <p:ext uri="{BB962C8B-B14F-4D97-AF65-F5344CB8AC3E}">
        <p14:creationId xmlns:p14="http://schemas.microsoft.com/office/powerpoint/2010/main" val="389019278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387</TotalTime>
  <Words>1522</Words>
  <Application>Microsoft Office PowerPoint</Application>
  <PresentationFormat>Widescreen</PresentationFormat>
  <Paragraphs>118</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Franklin Gothic Book</vt:lpstr>
      <vt:lpstr>Crop</vt:lpstr>
      <vt:lpstr>SERVERLESS</vt:lpstr>
      <vt:lpstr>AGENDA</vt:lpstr>
      <vt:lpstr>Evolution of Application Architecture</vt:lpstr>
      <vt:lpstr>Traditional Architectures</vt:lpstr>
      <vt:lpstr>Containerized Architectures</vt:lpstr>
      <vt:lpstr>Serverless Architecture</vt:lpstr>
      <vt:lpstr>AWS “Serverless” Services</vt:lpstr>
      <vt:lpstr>Sample Application:  Rock Paper Scissors Lizard Spock</vt:lpstr>
      <vt:lpstr>Sample Application Bowser App Load</vt:lpstr>
      <vt:lpstr>Sample Application Register User</vt:lpstr>
      <vt:lpstr>Sample Application Query Data</vt:lpstr>
      <vt:lpstr>Sample Application Play Game</vt:lpstr>
      <vt:lpstr>Takeaways</vt:lpstr>
      <vt:lpstr>AWS Lambda Supports C#</vt:lpstr>
      <vt:lpstr>Appendix: AWS “Less-Server” Services</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dc:title>
  <dc:creator>Lampe, Doug</dc:creator>
  <cp:lastModifiedBy>Lampe, Doug</cp:lastModifiedBy>
  <cp:revision>82</cp:revision>
  <dcterms:created xsi:type="dcterms:W3CDTF">2018-03-16T15:03:26Z</dcterms:created>
  <dcterms:modified xsi:type="dcterms:W3CDTF">2018-03-17T01:14:17Z</dcterms:modified>
</cp:coreProperties>
</file>