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3" r:id="rId1"/>
  </p:sldMasterIdLst>
  <p:notesMasterIdLst>
    <p:notesMasterId r:id="rId53"/>
  </p:notesMasterIdLst>
  <p:handoutMasterIdLst>
    <p:handoutMasterId r:id="rId54"/>
  </p:handoutMasterIdLst>
  <p:sldIdLst>
    <p:sldId id="263" r:id="rId2"/>
    <p:sldId id="265" r:id="rId3"/>
    <p:sldId id="266" r:id="rId4"/>
    <p:sldId id="267" r:id="rId5"/>
    <p:sldId id="302" r:id="rId6"/>
    <p:sldId id="305" r:id="rId7"/>
    <p:sldId id="314" r:id="rId8"/>
    <p:sldId id="315" r:id="rId9"/>
    <p:sldId id="317" r:id="rId10"/>
    <p:sldId id="304" r:id="rId11"/>
    <p:sldId id="316" r:id="rId12"/>
    <p:sldId id="306" r:id="rId13"/>
    <p:sldId id="301" r:id="rId14"/>
    <p:sldId id="300" r:id="rId15"/>
    <p:sldId id="293" r:id="rId16"/>
    <p:sldId id="303" r:id="rId17"/>
    <p:sldId id="268" r:id="rId18"/>
    <p:sldId id="307" r:id="rId19"/>
    <p:sldId id="269" r:id="rId20"/>
    <p:sldId id="273" r:id="rId21"/>
    <p:sldId id="270" r:id="rId22"/>
    <p:sldId id="271" r:id="rId23"/>
    <p:sldId id="272" r:id="rId24"/>
    <p:sldId id="275" r:id="rId25"/>
    <p:sldId id="276" r:id="rId26"/>
    <p:sldId id="313" r:id="rId27"/>
    <p:sldId id="298" r:id="rId28"/>
    <p:sldId id="277" r:id="rId29"/>
    <p:sldId id="278" r:id="rId30"/>
    <p:sldId id="295" r:id="rId31"/>
    <p:sldId id="312" r:id="rId32"/>
    <p:sldId id="279" r:id="rId33"/>
    <p:sldId id="308" r:id="rId34"/>
    <p:sldId id="280" r:id="rId35"/>
    <p:sldId id="281" r:id="rId36"/>
    <p:sldId id="282" r:id="rId37"/>
    <p:sldId id="283" r:id="rId38"/>
    <p:sldId id="284" r:id="rId39"/>
    <p:sldId id="285" r:id="rId40"/>
    <p:sldId id="288" r:id="rId41"/>
    <p:sldId id="289" r:id="rId42"/>
    <p:sldId id="286" r:id="rId43"/>
    <p:sldId id="287" r:id="rId44"/>
    <p:sldId id="296" r:id="rId45"/>
    <p:sldId id="309" r:id="rId46"/>
    <p:sldId id="310" r:id="rId47"/>
    <p:sldId id="311" r:id="rId48"/>
    <p:sldId id="290" r:id="rId49"/>
    <p:sldId id="294" r:id="rId50"/>
    <p:sldId id="291" r:id="rId51"/>
    <p:sldId id="292" r:id="rId52"/>
  </p:sldIdLst>
  <p:sldSz cx="11520488" cy="6480175"/>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CF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05" autoAdjust="0"/>
    <p:restoredTop sz="96178" autoAdjust="0"/>
  </p:normalViewPr>
  <p:slideViewPr>
    <p:cSldViewPr snapToGrid="0" snapToObjects="1">
      <p:cViewPr varScale="1">
        <p:scale>
          <a:sx n="82" d="100"/>
          <a:sy n="82" d="100"/>
        </p:scale>
        <p:origin x="60" y="672"/>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EE37DC-D7D1-46DE-9795-BED4CED9895C}"/>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6C0F93E5-3E8D-441D-A99D-FE2DAE847424}"/>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31779DF-5DD4-4246-82D1-8281A52F8632}" type="datetimeFigureOut">
              <a:rPr lang="en-US" smtClean="0"/>
              <a:t>3/17/2018</a:t>
            </a:fld>
            <a:endParaRPr lang="en-US"/>
          </a:p>
        </p:txBody>
      </p:sp>
      <p:sp>
        <p:nvSpPr>
          <p:cNvPr id="4" name="Footer Placeholder 3">
            <a:extLst>
              <a:ext uri="{FF2B5EF4-FFF2-40B4-BE49-F238E27FC236}">
                <a16:creationId xmlns:a16="http://schemas.microsoft.com/office/drawing/2014/main" id="{CEED32A4-DAEE-411D-BCFF-EAD9159A7C14}"/>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872B39-ECA2-4236-B421-7E55A24FF5B8}"/>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2D593FB-F4CF-422B-B837-70F1C9003046}" type="slidenum">
              <a:rPr lang="en-US" smtClean="0"/>
              <a:t>‹#›</a:t>
            </a:fld>
            <a:endParaRPr lang="en-US"/>
          </a:p>
        </p:txBody>
      </p:sp>
    </p:spTree>
    <p:extLst>
      <p:ext uri="{BB962C8B-B14F-4D97-AF65-F5344CB8AC3E}">
        <p14:creationId xmlns:p14="http://schemas.microsoft.com/office/powerpoint/2010/main" val="363585414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3-18T01:16:16.229"/>
    </inkml:context>
    <inkml:brush xml:id="br0">
      <inkml:brushProperty name="width" value="0.05" units="cm"/>
      <inkml:brushProperty name="height" value="0.05" units="cm"/>
    </inkml:brush>
  </inkml:definitions>
  <inkml:trace contextRef="#ctx0" brushRef="#br0">0 98 3968,'0'-9'855,"0"4"-366,0 4-241,1 0-46,-1 1-45,2-1-44,2 1-10,3 0-20,-7 1-79,0-1 0,0 0 0,0 0 0,0 0 0,0 0-1,0 0 1,0 0 0,0 0 0,0 0 0,1 0 0,-1 0 0,0 0-1,0 0 1,0 0 0,0 0 0,0 0 0,0 0 0,0 0-1,0 0 1,0 0 0,1 0 0,-1-1 0,0 1 0,0 0-1,0 0 1,0 0 0,0 0 0,0 0 0,0 0 0,0 0-1,0 0 1,0 0 0,0 0 0,0 0 0,0 0 0,0 0-1,0 0 1,0-1 0,1 1 0,-1 0 0,0 0 0,0 0-1,0 0 1,0 0 0,0 0 0,0 0 0,0 0 0,0 0-1,0 0 1,0-1 0,0 1 0,0 0 0,0 0 0,0 0-1,-1 0 1,1 0 0,0 0-4,2-8 107,4 4-54,11 2-65,-12 2-8,-2 0-49,-3 0-17,2 0-36,4 0-31,-1 0-52,-2 0-77,-3 0-91,0 0-571,0 0 590,0 0-135,0 0-306,0 0 38,0 0 69,0 0 16</inkml:trace>
  <inkml:trace contextRef="#ctx0" brushRef="#br0" timeOffset="1140.5883">97 81 3456,'-8'0'646,"3"-3"-106,4 1-316,0 0-33,0-1-37,1 0-37,0 0 325,0 3 204,0 0-417,0-2 64,0-5 36,0 0-149,0 0-73,0 0-54,0 2-61,0 1-55,0 0-64,0 1-72,0 1-132,0 2-324,0 0-545</inkml:trace>
  <inkml:trace contextRef="#ctx0" brushRef="#br0" timeOffset="1408.7884">81 1 2464,'0'0'-1408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7ECEB9C-2D63-410A-8003-1A053A0DDFB9}" type="datetimeFigureOut">
              <a:rPr lang="en-US" smtClean="0"/>
              <a:t>3/17/2018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9AE855B-3151-4FAA-8944-15F259DC55E2}" type="slidenum">
              <a:rPr lang="en-US" smtClean="0"/>
              <a:t>‹#›</a:t>
            </a:fld>
            <a:endParaRPr lang="en-US"/>
          </a:p>
        </p:txBody>
      </p:sp>
    </p:spTree>
    <p:extLst>
      <p:ext uri="{BB962C8B-B14F-4D97-AF65-F5344CB8AC3E}">
        <p14:creationId xmlns:p14="http://schemas.microsoft.com/office/powerpoint/2010/main" val="31110007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mmunity.powerbi.com/t5/Themes-Gallery/bd-p/ThemesGaller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powerbi.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mailto:47758@ocps.k12.fl.u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istrictcollaboration.ocps.net/team/webservices/antonovich"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391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Let’s start with something simple, a basic table.</a:t>
            </a:r>
          </a:p>
          <a:p>
            <a:endParaRPr lang="en-US" b="1" dirty="0"/>
          </a:p>
          <a:p>
            <a:r>
              <a:rPr lang="en-US" b="1" dirty="0"/>
              <a:t>Slide 5</a:t>
            </a:r>
          </a:p>
          <a:p>
            <a:r>
              <a:rPr lang="en-US" b="1" dirty="0"/>
              <a:t>Go To Tab:  Page 1</a:t>
            </a:r>
          </a:p>
          <a:p>
            <a:r>
              <a:rPr lang="en-US" dirty="0"/>
              <a:t>Formatting – Table Style: </a:t>
            </a:r>
            <a:r>
              <a:rPr lang="en-US" dirty="0" err="1"/>
              <a:t>BoldHeader</a:t>
            </a:r>
            <a:r>
              <a:rPr lang="en-US" dirty="0"/>
              <a:t> Flashy Rows</a:t>
            </a:r>
          </a:p>
          <a:p>
            <a:r>
              <a:rPr lang="en-US" dirty="0"/>
              <a:t>Formatting – Values – Change background </a:t>
            </a:r>
            <a:r>
              <a:rPr lang="en-US" dirty="0">
                <a:sym typeface="Wingdings" panose="05000000000000000000" pitchFamily="2" charset="2"/>
              </a:rPr>
              <a:t></a:t>
            </a:r>
            <a:r>
              <a:rPr lang="en-US" dirty="0"/>
              <a:t> color to show customization</a:t>
            </a:r>
          </a:p>
          <a:p>
            <a:r>
              <a:rPr lang="en-US" dirty="0"/>
              <a:t>Formatting – 	Title	Total Profit by Month/Year/Channel</a:t>
            </a:r>
          </a:p>
          <a:p>
            <a:r>
              <a:rPr lang="en-US" dirty="0"/>
              <a:t>Background Color	Black</a:t>
            </a:r>
          </a:p>
          <a:p>
            <a:r>
              <a:rPr lang="en-US" dirty="0"/>
              <a:t>Foreground Color	White</a:t>
            </a:r>
          </a:p>
          <a:p>
            <a:r>
              <a:rPr lang="en-US" dirty="0" err="1"/>
              <a:t>FontSize</a:t>
            </a:r>
            <a:r>
              <a:rPr lang="en-US" dirty="0"/>
              <a:t>		14</a:t>
            </a:r>
          </a:p>
          <a:p>
            <a:endParaRPr lang="en-US" dirty="0"/>
          </a:p>
          <a:p>
            <a:r>
              <a:rPr lang="en-US" dirty="0"/>
              <a:t>One way to select colors is to use the Theme Gallery: </a:t>
            </a:r>
            <a:r>
              <a:rPr lang="en-US" u="sng" dirty="0">
                <a:hlinkClick r:id="rId3"/>
              </a:rPr>
              <a:t>https://community.powerbi.com/t5/Themes-Gallery/bd-p/ThemesGallery</a:t>
            </a:r>
            <a:r>
              <a:rPr lang="en-US" u="none" dirty="0"/>
              <a:t>, but we will get to that later, first, let’s take a quick look at some color basics.</a:t>
            </a:r>
          </a:p>
          <a:p>
            <a:endParaRPr lang="en-US" dirty="0"/>
          </a:p>
        </p:txBody>
      </p:sp>
    </p:spTree>
    <p:extLst>
      <p:ext uri="{BB962C8B-B14F-4D97-AF65-F5344CB8AC3E}">
        <p14:creationId xmlns:p14="http://schemas.microsoft.com/office/powerpoint/2010/main" val="60395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Slides 6-10</a:t>
            </a:r>
          </a:p>
          <a:p>
            <a:r>
              <a:rPr lang="en-US" b="1" dirty="0"/>
              <a:t>Go To Tab: Page 2</a:t>
            </a:r>
          </a:p>
          <a:p>
            <a:r>
              <a:rPr lang="en-US" dirty="0"/>
              <a:t>Matrix Style 			Bold Header</a:t>
            </a:r>
          </a:p>
          <a:p>
            <a:r>
              <a:rPr lang="en-US" dirty="0"/>
              <a:t>Row Header Background Color	Dark Aqua</a:t>
            </a:r>
          </a:p>
          <a:p>
            <a:r>
              <a:rPr lang="en-US" dirty="0"/>
              <a:t>Subtotals Font color		Dark Aqua</a:t>
            </a:r>
          </a:p>
          <a:p>
            <a:r>
              <a:rPr lang="en-US" dirty="0"/>
              <a:t> </a:t>
            </a:r>
          </a:p>
          <a:p>
            <a:r>
              <a:rPr lang="en-US" dirty="0"/>
              <a:t>When you have a large amount of data, you often need a way to select just the data you want to see.  In Power BI that calls for the use of a Slicer (filter).  However, for matrix tables, a single slicer is usually not enough.  You need to select fields from the hierarchy and thus the Hierarchy Slicer was developed.  Where can you find it?  In with other visualizations in the Power BI store.</a:t>
            </a:r>
          </a:p>
        </p:txBody>
      </p:sp>
    </p:spTree>
    <p:extLst>
      <p:ext uri="{BB962C8B-B14F-4D97-AF65-F5344CB8AC3E}">
        <p14:creationId xmlns:p14="http://schemas.microsoft.com/office/powerpoint/2010/main" val="377183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existing data may not always be enough.</a:t>
            </a:r>
          </a:p>
          <a:p>
            <a:endParaRPr lang="en-US" dirty="0"/>
          </a:p>
          <a:p>
            <a:r>
              <a:rPr lang="en-US" dirty="0"/>
              <a:t>Introduce the advantage of a hierarchy slicer which is not a standard visualization, but a custom one.</a:t>
            </a:r>
          </a:p>
        </p:txBody>
      </p:sp>
    </p:spTree>
    <p:extLst>
      <p:ext uri="{BB962C8B-B14F-4D97-AF65-F5344CB8AC3E}">
        <p14:creationId xmlns:p14="http://schemas.microsoft.com/office/powerpoint/2010/main" val="1610206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 adds the 3</a:t>
            </a:r>
            <a:r>
              <a:rPr lang="en-US" baseline="30000" dirty="0"/>
              <a:t>rd</a:t>
            </a:r>
            <a:r>
              <a:rPr lang="en-US" dirty="0"/>
              <a:t> party visualization to the current project.  It does not become a permanent addition to the Power BI visualizations.  So if you want to use it in a different project, you have to re-upload it </a:t>
            </a:r>
            <a:r>
              <a:rPr lang="en-US" dirty="0" err="1"/>
              <a:t>inot</a:t>
            </a:r>
            <a:r>
              <a:rPr lang="en-US" dirty="0"/>
              <a:t> that project.  However, it does get saved with the project so you do not have to re-upload it each time you open the project.</a:t>
            </a:r>
          </a:p>
        </p:txBody>
      </p:sp>
    </p:spTree>
    <p:extLst>
      <p:ext uri="{BB962C8B-B14F-4D97-AF65-F5344CB8AC3E}">
        <p14:creationId xmlns:p14="http://schemas.microsoft.com/office/powerpoint/2010/main" val="294355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the use of the hierarchy Slicer and the search for blackberry.</a:t>
            </a:r>
          </a:p>
        </p:txBody>
      </p:sp>
    </p:spTree>
    <p:extLst>
      <p:ext uri="{BB962C8B-B14F-4D97-AF65-F5344CB8AC3E}">
        <p14:creationId xmlns:p14="http://schemas.microsoft.com/office/powerpoint/2010/main" val="353527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Drill down lets you view variability or to hide minor fluctuations to see the big picture.</a:t>
            </a:r>
          </a:p>
          <a:p>
            <a:endParaRPr lang="en-US" dirty="0"/>
          </a:p>
        </p:txBody>
      </p:sp>
    </p:spTree>
    <p:extLst>
      <p:ext uri="{BB962C8B-B14F-4D97-AF65-F5344CB8AC3E}">
        <p14:creationId xmlns:p14="http://schemas.microsoft.com/office/powerpoint/2010/main" val="382029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accessibility is more than just line density and analytics.  Users need to be able to tell one line from another.</a:t>
            </a:r>
          </a:p>
        </p:txBody>
      </p:sp>
    </p:spTree>
    <p:extLst>
      <p:ext uri="{BB962C8B-B14F-4D97-AF65-F5344CB8AC3E}">
        <p14:creationId xmlns:p14="http://schemas.microsoft.com/office/powerpoint/2010/main" val="280891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Slides 12-13 – Trends</a:t>
            </a:r>
          </a:p>
          <a:p>
            <a:r>
              <a:rPr lang="en-US" b="1" dirty="0"/>
              <a:t>Go To Tab:  Page 3</a:t>
            </a:r>
          </a:p>
          <a:p>
            <a:r>
              <a:rPr lang="en-US" dirty="0"/>
              <a:t>Add a line chart of Sales Amount by </a:t>
            </a:r>
            <a:r>
              <a:rPr lang="en-US" dirty="0" err="1"/>
              <a:t>Datakey</a:t>
            </a:r>
            <a:endParaRPr lang="en-US" dirty="0"/>
          </a:p>
          <a:p>
            <a:r>
              <a:rPr lang="en-US" dirty="0"/>
              <a:t>Show Analytics for:  Trend line;    Min Line;   Max Line</a:t>
            </a:r>
          </a:p>
          <a:p>
            <a:r>
              <a:rPr lang="en-US" dirty="0"/>
              <a:t>Go into Format --&gt; Data Labels and change the density of the labels</a:t>
            </a:r>
          </a:p>
          <a:p>
            <a:r>
              <a:rPr lang="en-US" dirty="0"/>
              <a:t>Show drill down capability</a:t>
            </a:r>
          </a:p>
          <a:p>
            <a:endParaRPr lang="en-US" dirty="0"/>
          </a:p>
          <a:p>
            <a:r>
              <a:rPr lang="en-US" dirty="0"/>
              <a:t>Show trend, min, max and forecast.</a:t>
            </a:r>
          </a:p>
          <a:p>
            <a:endParaRPr lang="en-US" dirty="0"/>
          </a:p>
        </p:txBody>
      </p:sp>
    </p:spTree>
    <p:extLst>
      <p:ext uri="{BB962C8B-B14F-4D97-AF65-F5344CB8AC3E}">
        <p14:creationId xmlns:p14="http://schemas.microsoft.com/office/powerpoint/2010/main" val="358179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Go To Tab: Page 6</a:t>
            </a:r>
          </a:p>
          <a:p>
            <a:r>
              <a:rPr lang="en-US" b="1" dirty="0"/>
              <a:t>There are 24 different combinations of line types and markers to help make matching of lines to legend keys easier.</a:t>
            </a:r>
          </a:p>
          <a:p>
            <a:r>
              <a:rPr lang="en-US" b="1" dirty="0"/>
              <a:t>	3 line types</a:t>
            </a:r>
          </a:p>
          <a:p>
            <a:r>
              <a:rPr lang="en-US" b="1" dirty="0"/>
              <a:t>	8 Marker types</a:t>
            </a:r>
          </a:p>
          <a:p>
            <a:endParaRPr lang="en-US" b="1" dirty="0"/>
          </a:p>
        </p:txBody>
      </p:sp>
    </p:spTree>
    <p:extLst>
      <p:ext uri="{BB962C8B-B14F-4D97-AF65-F5344CB8AC3E}">
        <p14:creationId xmlns:p14="http://schemas.microsoft.com/office/powerpoint/2010/main" val="2724474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Slides 16</a:t>
            </a:r>
          </a:p>
          <a:p>
            <a:r>
              <a:rPr lang="en-US" b="1" dirty="0"/>
              <a:t>Go To Tab: Page 3 – Upper Right</a:t>
            </a:r>
          </a:p>
          <a:p>
            <a:r>
              <a:rPr lang="en-US" dirty="0"/>
              <a:t>To bar chart, add tooltips: Sales Quantity and Total Profit.</a:t>
            </a:r>
          </a:p>
          <a:p>
            <a:endParaRPr lang="en-US" dirty="0"/>
          </a:p>
          <a:p>
            <a:r>
              <a:rPr lang="en-US" dirty="0"/>
              <a:t>Show how to change the sort order.</a:t>
            </a:r>
          </a:p>
        </p:txBody>
      </p:sp>
    </p:spTree>
    <p:extLst>
      <p:ext uri="{BB962C8B-B14F-4D97-AF65-F5344CB8AC3E}">
        <p14:creationId xmlns:p14="http://schemas.microsoft.com/office/powerpoint/2010/main" val="191337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a:t>
            </a:r>
            <a:r>
              <a:rPr lang="en-US" baseline="0" dirty="0"/>
              <a:t> slide is up, ask everyone to introduce themselves to someone around </a:t>
            </a:r>
            <a:r>
              <a:rPr lang="en-US" baseline="0"/>
              <a:t>them that they do not know.</a:t>
            </a:r>
            <a:endParaRPr lang="en-US" dirty="0"/>
          </a:p>
        </p:txBody>
      </p:sp>
    </p:spTree>
    <p:extLst>
      <p:ext uri="{BB962C8B-B14F-4D97-AF65-F5344CB8AC3E}">
        <p14:creationId xmlns:p14="http://schemas.microsoft.com/office/powerpoint/2010/main" val="409843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b="1" dirty="0"/>
              <a:t>Slide 15</a:t>
            </a:r>
          </a:p>
          <a:p>
            <a:r>
              <a:rPr lang="en-US" b="1" dirty="0"/>
              <a:t>Page 3</a:t>
            </a:r>
          </a:p>
          <a:p>
            <a:r>
              <a:rPr lang="en-US" dirty="0"/>
              <a:t>Change to % of total in Quick </a:t>
            </a:r>
            <a:r>
              <a:rPr lang="en-US" dirty="0" err="1"/>
              <a:t>Calc</a:t>
            </a:r>
            <a:r>
              <a:rPr lang="en-US" dirty="0"/>
              <a:t> for tooltip</a:t>
            </a:r>
          </a:p>
          <a:p>
            <a:endParaRPr lang="en-US" dirty="0"/>
          </a:p>
          <a:p>
            <a:r>
              <a:rPr lang="en-US" dirty="0"/>
              <a:t>Quick </a:t>
            </a:r>
            <a:r>
              <a:rPr lang="en-US" dirty="0" err="1"/>
              <a:t>Calc</a:t>
            </a:r>
            <a:r>
              <a:rPr lang="en-US" dirty="0"/>
              <a:t> expressions are common calculations on data that could also be performed using DAX but would require more effort.  They can be modified after using them.  Think of them as a short cut to many common calculations.</a:t>
            </a:r>
          </a:p>
        </p:txBody>
      </p:sp>
    </p:spTree>
    <p:extLst>
      <p:ext uri="{BB962C8B-B14F-4D97-AF65-F5344CB8AC3E}">
        <p14:creationId xmlns:p14="http://schemas.microsoft.com/office/powerpoint/2010/main" val="127065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chart is displayed, a person with visual challenges may not be able to interpret what it is displayed.  ADA requires that charts also include tables of the data used to build the chart.</a:t>
            </a:r>
          </a:p>
        </p:txBody>
      </p:sp>
    </p:spTree>
    <p:extLst>
      <p:ext uri="{BB962C8B-B14F-4D97-AF65-F5344CB8AC3E}">
        <p14:creationId xmlns:p14="http://schemas.microsoft.com/office/powerpoint/2010/main" val="3413798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a theme exists, does not mean that it is ADA compliant for all visually challenged people.  There are 3 major types of color blindness, each with their own unique combinations of colors.</a:t>
            </a:r>
          </a:p>
        </p:txBody>
      </p:sp>
    </p:spTree>
    <p:extLst>
      <p:ext uri="{BB962C8B-B14F-4D97-AF65-F5344CB8AC3E}">
        <p14:creationId xmlns:p14="http://schemas.microsoft.com/office/powerpoint/2010/main" val="2955541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16</a:t>
            </a:r>
          </a:p>
          <a:p>
            <a:r>
              <a:rPr lang="en-US" b="1" dirty="0"/>
              <a:t>Go To Tab: Page 4</a:t>
            </a:r>
          </a:p>
          <a:p>
            <a:r>
              <a:rPr lang="en-US" dirty="0"/>
              <a:t>Change table style to: Contrast alternating Rows</a:t>
            </a:r>
          </a:p>
          <a:p>
            <a:r>
              <a:rPr lang="en-US" dirty="0"/>
              <a:t>Sales Amount under Values &amp; apply conditional</a:t>
            </a:r>
          </a:p>
          <a:p>
            <a:r>
              <a:rPr lang="en-US" dirty="0"/>
              <a:t>Add a diverging value to be a midpoint of 100,000,000 otherwise by default the </a:t>
            </a:r>
            <a:r>
              <a:rPr lang="en-US" dirty="0" err="1"/>
              <a:t>midpt</a:t>
            </a:r>
            <a:r>
              <a:rPr lang="en-US" dirty="0"/>
              <a:t> is 3,500,000,000</a:t>
            </a:r>
          </a:p>
          <a:p>
            <a:r>
              <a:rPr lang="en-US" dirty="0"/>
              <a:t> </a:t>
            </a:r>
          </a:p>
          <a:p>
            <a:r>
              <a:rPr lang="en-US" b="1" dirty="0"/>
              <a:t>Page 4 – Column Chart</a:t>
            </a:r>
          </a:p>
          <a:p>
            <a:r>
              <a:rPr lang="en-US" dirty="0"/>
              <a:t>Data Labels – Where are they displayed and what is their orientation</a:t>
            </a:r>
          </a:p>
          <a:p>
            <a:endParaRPr lang="en-US" dirty="0"/>
          </a:p>
          <a:p>
            <a:r>
              <a:rPr lang="en-US" dirty="0"/>
              <a:t>Under formatting Data Colors</a:t>
            </a:r>
          </a:p>
          <a:p>
            <a:r>
              <a:rPr lang="en-US" dirty="0"/>
              <a:t>	Show how to highlight a single column to emphasize a particular category</a:t>
            </a:r>
          </a:p>
          <a:p>
            <a:endParaRPr lang="en-US" dirty="0"/>
          </a:p>
          <a:p>
            <a:r>
              <a:rPr lang="en-US" dirty="0"/>
              <a:t>Under Fields </a:t>
            </a:r>
            <a:r>
              <a:rPr lang="en-US" dirty="0">
                <a:sym typeface="Wingdings" panose="05000000000000000000" pitchFamily="2" charset="2"/>
              </a:rPr>
              <a:t> </a:t>
            </a:r>
            <a:r>
              <a:rPr lang="en-US" dirty="0"/>
              <a:t>Color Saturation – Put Sales Quantity to show variation by another measure in which shading reflects relative size of that measure</a:t>
            </a:r>
          </a:p>
          <a:p>
            <a:endParaRPr lang="en-US" dirty="0"/>
          </a:p>
          <a:p>
            <a:r>
              <a:rPr lang="en-US" dirty="0"/>
              <a:t>Change Column chart to display total sales, costs, and profits</a:t>
            </a:r>
          </a:p>
          <a:p>
            <a:endParaRPr lang="en-US" i="1" dirty="0"/>
          </a:p>
          <a:p>
            <a:r>
              <a:rPr lang="en-US" i="1" dirty="0"/>
              <a:t>Overall chart selection guides: </a:t>
            </a:r>
          </a:p>
          <a:p>
            <a:r>
              <a:rPr lang="en-US" dirty="0"/>
              <a:t>	Use line, area, ribbon, waterfall charts for data that varies with time</a:t>
            </a:r>
          </a:p>
          <a:p>
            <a:r>
              <a:rPr lang="en-US" dirty="0"/>
              <a:t>	Use bar, column, pie, charts for data that varies with categories.</a:t>
            </a:r>
          </a:p>
        </p:txBody>
      </p:sp>
    </p:spTree>
    <p:extLst>
      <p:ext uri="{BB962C8B-B14F-4D97-AF65-F5344CB8AC3E}">
        <p14:creationId xmlns:p14="http://schemas.microsoft.com/office/powerpoint/2010/main" val="1268747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16</a:t>
            </a:r>
          </a:p>
          <a:p>
            <a:r>
              <a:rPr lang="en-US" b="1" dirty="0"/>
              <a:t>Go To Tab: Page 4</a:t>
            </a:r>
          </a:p>
          <a:p>
            <a:r>
              <a:rPr lang="en-US" dirty="0"/>
              <a:t>Change table style to: Contrast alternating Rows</a:t>
            </a:r>
          </a:p>
          <a:p>
            <a:r>
              <a:rPr lang="en-US" dirty="0"/>
              <a:t>Sales Amount under Values &amp; apply conditional</a:t>
            </a:r>
          </a:p>
          <a:p>
            <a:r>
              <a:rPr lang="en-US" dirty="0"/>
              <a:t>Add a diverging value to be a midpoint of 100,000,000 otherwise by default the </a:t>
            </a:r>
            <a:r>
              <a:rPr lang="en-US" dirty="0" err="1"/>
              <a:t>midpt</a:t>
            </a:r>
            <a:r>
              <a:rPr lang="en-US" dirty="0"/>
              <a:t> is 3,500,000,000</a:t>
            </a:r>
          </a:p>
          <a:p>
            <a:r>
              <a:rPr lang="en-US" dirty="0"/>
              <a:t> </a:t>
            </a:r>
          </a:p>
          <a:p>
            <a:r>
              <a:rPr lang="en-US" b="1" dirty="0"/>
              <a:t>Page 4 – Column Chart</a:t>
            </a:r>
          </a:p>
          <a:p>
            <a:r>
              <a:rPr lang="en-US" dirty="0"/>
              <a:t>Data Labels – Where are they displayed and what is their orientation</a:t>
            </a:r>
          </a:p>
          <a:p>
            <a:endParaRPr lang="en-US" dirty="0"/>
          </a:p>
          <a:p>
            <a:r>
              <a:rPr lang="en-US" dirty="0"/>
              <a:t>Under formatting Data Colors</a:t>
            </a:r>
          </a:p>
          <a:p>
            <a:r>
              <a:rPr lang="en-US" dirty="0"/>
              <a:t>	Show how to highlight a single column to emphasize a particular category</a:t>
            </a:r>
          </a:p>
          <a:p>
            <a:endParaRPr lang="en-US" dirty="0"/>
          </a:p>
          <a:p>
            <a:r>
              <a:rPr lang="en-US" dirty="0"/>
              <a:t>Under Fields </a:t>
            </a:r>
            <a:r>
              <a:rPr lang="en-US" dirty="0">
                <a:sym typeface="Wingdings" panose="05000000000000000000" pitchFamily="2" charset="2"/>
              </a:rPr>
              <a:t> </a:t>
            </a:r>
            <a:r>
              <a:rPr lang="en-US" dirty="0"/>
              <a:t>Color Saturation – Put Sales Quantity to show variation by another measure in which shading reflects relative size of that measure</a:t>
            </a:r>
          </a:p>
          <a:p>
            <a:endParaRPr lang="en-US" dirty="0"/>
          </a:p>
          <a:p>
            <a:r>
              <a:rPr lang="en-US" dirty="0"/>
              <a:t>Change Column chart to display total sales, costs, and profits</a:t>
            </a:r>
          </a:p>
          <a:p>
            <a:endParaRPr lang="en-US" i="1" dirty="0"/>
          </a:p>
          <a:p>
            <a:r>
              <a:rPr lang="en-US" i="1" dirty="0"/>
              <a:t>Overall chart selection guides: </a:t>
            </a:r>
          </a:p>
          <a:p>
            <a:r>
              <a:rPr lang="en-US" dirty="0"/>
              <a:t>	Use line, area, ribbon, waterfall charts for data that varies with time</a:t>
            </a:r>
          </a:p>
          <a:p>
            <a:r>
              <a:rPr lang="en-US" dirty="0"/>
              <a:t>	Use bar, column, pie, charts for data that varies with categories.</a:t>
            </a:r>
          </a:p>
        </p:txBody>
      </p:sp>
    </p:spTree>
    <p:extLst>
      <p:ext uri="{BB962C8B-B14F-4D97-AF65-F5344CB8AC3E}">
        <p14:creationId xmlns:p14="http://schemas.microsoft.com/office/powerpoint/2010/main" val="1108362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17</a:t>
            </a:r>
          </a:p>
          <a:p>
            <a:r>
              <a:rPr lang="en-US" dirty="0"/>
              <a:t>Create new page using Sales Amount for color saturation and </a:t>
            </a:r>
            <a:r>
              <a:rPr lang="en-US" dirty="0" err="1"/>
              <a:t>Geograph.state</a:t>
            </a:r>
            <a:r>
              <a:rPr lang="en-US" dirty="0"/>
              <a:t> for the location</a:t>
            </a:r>
          </a:p>
          <a:p>
            <a:r>
              <a:rPr lang="en-US" dirty="0"/>
              <a:t>Make State borders more pronounced</a:t>
            </a:r>
          </a:p>
          <a:p>
            <a:r>
              <a:rPr lang="en-US" dirty="0"/>
              <a:t>Change Data Color perhaps red to green.</a:t>
            </a:r>
          </a:p>
          <a:p>
            <a:endParaRPr lang="en-US" dirty="0"/>
          </a:p>
          <a:p>
            <a:r>
              <a:rPr lang="en-US" dirty="0"/>
              <a:t>Area and Circle representation of map data.</a:t>
            </a:r>
          </a:p>
          <a:p>
            <a:r>
              <a:rPr lang="en-US" dirty="0"/>
              <a:t>	Filled Map can only represent one measure via color</a:t>
            </a:r>
          </a:p>
          <a:p>
            <a:r>
              <a:rPr lang="en-US" dirty="0"/>
              <a:t>	Map (with circles) represents two measures via the size of the circle and its color.</a:t>
            </a:r>
          </a:p>
        </p:txBody>
      </p:sp>
    </p:spTree>
    <p:extLst>
      <p:ext uri="{BB962C8B-B14F-4D97-AF65-F5344CB8AC3E}">
        <p14:creationId xmlns:p14="http://schemas.microsoft.com/office/powerpoint/2010/main" val="1924143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http://www.powerbi.com</a:t>
            </a:r>
          </a:p>
          <a:p>
            <a:endParaRPr lang="en-US" dirty="0"/>
          </a:p>
        </p:txBody>
      </p:sp>
    </p:spTree>
    <p:extLst>
      <p:ext uri="{BB962C8B-B14F-4D97-AF65-F5344CB8AC3E}">
        <p14:creationId xmlns:p14="http://schemas.microsoft.com/office/powerpoint/2010/main" val="1037746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158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18-</a:t>
            </a:r>
          </a:p>
          <a:p>
            <a:r>
              <a:rPr lang="en-US" dirty="0"/>
              <a:t>Login into </a:t>
            </a:r>
            <a:r>
              <a:rPr lang="en-US" u="sng" dirty="0">
                <a:hlinkClick r:id="rId3"/>
              </a:rPr>
              <a:t>http://www.powerbi.com</a:t>
            </a:r>
            <a:endParaRPr lang="en-US" dirty="0"/>
          </a:p>
          <a:p>
            <a:r>
              <a:rPr lang="en-US" dirty="0"/>
              <a:t>Username: </a:t>
            </a:r>
            <a:r>
              <a:rPr lang="en-US" u="sng" dirty="0">
                <a:hlinkClick r:id="rId4"/>
              </a:rPr>
              <a:t>47758@ocps.k12.fl.us</a:t>
            </a:r>
            <a:endParaRPr lang="en-US" dirty="0"/>
          </a:p>
          <a:p>
            <a:r>
              <a:rPr lang="en-US" dirty="0"/>
              <a:t>Password:</a:t>
            </a:r>
          </a:p>
          <a:p>
            <a:endParaRPr lang="en-US" dirty="0"/>
          </a:p>
          <a:p>
            <a:r>
              <a:rPr lang="en-US" dirty="0"/>
              <a:t>Both Reports and Dashboards can be printed.</a:t>
            </a:r>
          </a:p>
        </p:txBody>
      </p:sp>
    </p:spTree>
    <p:extLst>
      <p:ext uri="{BB962C8B-B14F-4D97-AF65-F5344CB8AC3E}">
        <p14:creationId xmlns:p14="http://schemas.microsoft.com/office/powerpoint/2010/main" val="380993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995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Contoso B</a:t>
            </a:r>
          </a:p>
          <a:p>
            <a:endParaRPr lang="en-US" dirty="0"/>
          </a:p>
          <a:p>
            <a:r>
              <a:rPr lang="en-US" dirty="0"/>
              <a:t>These are some of the topics I hope to cover.  If I don’t cover them all, you can pull down the slide deck and review anything I don’t get to at a later date.</a:t>
            </a:r>
          </a:p>
          <a:p>
            <a:endParaRPr lang="en-US" dirty="0"/>
          </a:p>
          <a:p>
            <a:r>
              <a:rPr lang="en-US" dirty="0"/>
              <a:t>A couple of months ago I read a book titled, “Let’s Start with Why?” by Simon Sinek.  The basic premise is that if you do not have a good why, you will not succeed in whatever you attempt to do.  So, Let’s Start with Why?</a:t>
            </a:r>
          </a:p>
          <a:p>
            <a:endParaRPr lang="en-US" dirty="0"/>
          </a:p>
          <a:p>
            <a:endParaRPr lang="en-US" dirty="0"/>
          </a:p>
        </p:txBody>
      </p:sp>
    </p:spTree>
    <p:extLst>
      <p:ext uri="{BB962C8B-B14F-4D97-AF65-F5344CB8AC3E}">
        <p14:creationId xmlns:p14="http://schemas.microsoft.com/office/powerpoint/2010/main" val="585687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publish reports to the web or to SharePoint by either:</a:t>
            </a:r>
          </a:p>
          <a:p>
            <a:pPr lvl="1"/>
            <a:r>
              <a:rPr lang="en-US" dirty="0"/>
              <a:t>Using a link to go to the report</a:t>
            </a:r>
          </a:p>
          <a:p>
            <a:pPr lvl="1"/>
            <a:r>
              <a:rPr lang="en-US" dirty="0"/>
              <a:t>Embed the information inside a page to display the report automatically</a:t>
            </a:r>
          </a:p>
          <a:p>
            <a:endParaRPr lang="en-US" dirty="0"/>
          </a:p>
          <a:p>
            <a:endParaRPr lang="en-US" dirty="0"/>
          </a:p>
        </p:txBody>
      </p:sp>
    </p:spTree>
    <p:extLst>
      <p:ext uri="{BB962C8B-B14F-4D97-AF65-F5344CB8AC3E}">
        <p14:creationId xmlns:p14="http://schemas.microsoft.com/office/powerpoint/2010/main" val="4153191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Show page: </a:t>
            </a:r>
            <a:r>
              <a:rPr lang="en-US" u="sng" dirty="0">
                <a:hlinkClick r:id="rId3"/>
              </a:rPr>
              <a:t>https://districtcollaboration.ocps.net/team/webservices/antonovich</a:t>
            </a:r>
            <a:endParaRPr lang="en-US" dirty="0"/>
          </a:p>
          <a:p>
            <a:endParaRPr lang="en-US" dirty="0"/>
          </a:p>
          <a:p>
            <a:r>
              <a:rPr lang="en-US" dirty="0"/>
              <a:t>If it refuses to load because file is already open, </a:t>
            </a:r>
            <a:r>
              <a:rPr lang="en-US" dirty="0" err="1"/>
              <a:t>goto</a:t>
            </a:r>
            <a:r>
              <a:rPr lang="en-US" dirty="0"/>
              <a:t>:</a:t>
            </a:r>
          </a:p>
          <a:p>
            <a:r>
              <a:rPr lang="en-US" dirty="0"/>
              <a:t>C:\users\MPA_O\AppData\Local\Microsoft\Power%20BI%20Desktop\ </a:t>
            </a:r>
          </a:p>
          <a:p>
            <a:r>
              <a:rPr lang="en-US" dirty="0"/>
              <a:t>And clear out  </a:t>
            </a:r>
            <a:r>
              <a:rPr lang="en-US" dirty="0" err="1"/>
              <a:t>tempSaves</a:t>
            </a:r>
            <a:r>
              <a:rPr lang="en-US" dirty="0"/>
              <a:t> and </a:t>
            </a:r>
            <a:r>
              <a:rPr lang="en-US" dirty="0" err="1"/>
              <a:t>AutoRecovery</a:t>
            </a:r>
            <a:r>
              <a:rPr lang="en-US" dirty="0"/>
              <a:t> folders.</a:t>
            </a:r>
          </a:p>
          <a:p>
            <a:endParaRPr lang="en-US" dirty="0"/>
          </a:p>
        </p:txBody>
      </p:sp>
    </p:spTree>
    <p:extLst>
      <p:ext uri="{BB962C8B-B14F-4D97-AF65-F5344CB8AC3E}">
        <p14:creationId xmlns:p14="http://schemas.microsoft.com/office/powerpoint/2010/main" val="237173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print Reports and/or Dashboards.  </a:t>
            </a:r>
          </a:p>
        </p:txBody>
      </p:sp>
    </p:spTree>
    <p:extLst>
      <p:ext uri="{BB962C8B-B14F-4D97-AF65-F5344CB8AC3E}">
        <p14:creationId xmlns:p14="http://schemas.microsoft.com/office/powerpoint/2010/main" val="2257238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You can create Dashboard views for both the web and your phone.</a:t>
            </a:r>
          </a:p>
          <a:p>
            <a:endParaRPr lang="en-US" dirty="0"/>
          </a:p>
          <a:p>
            <a:r>
              <a:rPr lang="en-US" b="1" dirty="0"/>
              <a:t>Dashboards can be refreshed (with updated data) on a regular basis </a:t>
            </a:r>
            <a:r>
              <a:rPr lang="en-US" dirty="0"/>
              <a:t>(See my Google Analytics dashboard)</a:t>
            </a:r>
          </a:p>
          <a:p>
            <a:endParaRPr lang="en-US" dirty="0"/>
          </a:p>
          <a:p>
            <a:r>
              <a:rPr lang="en-US" b="1" dirty="0"/>
              <a:t>You can send an email link to anyone to view your dashboard (by default to only those who have rights to www.powerbi.com), but with </a:t>
            </a:r>
            <a:r>
              <a:rPr lang="en-US" b="1" dirty="0" err="1"/>
              <a:t>PowerBI</a:t>
            </a:r>
            <a:r>
              <a:rPr lang="en-US" b="1" dirty="0"/>
              <a:t> Premium, you can send a link to anyone.</a:t>
            </a:r>
          </a:p>
          <a:p>
            <a:endParaRPr lang="en-US" dirty="0"/>
          </a:p>
          <a:p>
            <a:r>
              <a:rPr lang="en-US" dirty="0"/>
              <a:t>With </a:t>
            </a:r>
            <a:r>
              <a:rPr lang="en-US" b="1" dirty="0" err="1"/>
              <a:t>PowerBI</a:t>
            </a:r>
            <a:r>
              <a:rPr lang="en-US" b="1" dirty="0"/>
              <a:t> Premium</a:t>
            </a:r>
            <a:r>
              <a:rPr lang="en-US" dirty="0"/>
              <a:t>, you get:</a:t>
            </a:r>
          </a:p>
          <a:p>
            <a:pPr marL="628650" lvl="1" indent="-171450">
              <a:buFontTx/>
              <a:buChar char="-"/>
            </a:pPr>
            <a:r>
              <a:rPr lang="en-US" dirty="0">
                <a:effectLst/>
              </a:rPr>
              <a:t>Your BI audience is widespread. </a:t>
            </a:r>
            <a:r>
              <a:rPr lang="en-US" b="1" dirty="0">
                <a:effectLst/>
              </a:rPr>
              <a:t>Power BI Premium lets you distribute dashboards, reports, and other content broadly, without purchasing individual licenses for each recipient</a:t>
            </a:r>
            <a:r>
              <a:rPr lang="en-US" dirty="0">
                <a:effectLst/>
              </a:rPr>
              <a:t>—whether they’re inside or outside your organization.</a:t>
            </a:r>
          </a:p>
          <a:p>
            <a:pPr marL="628650" lvl="1" indent="-171450">
              <a:buFontTx/>
              <a:buChar char="-"/>
            </a:pPr>
            <a:r>
              <a:rPr lang="en-US" dirty="0">
                <a:effectLst/>
              </a:rPr>
              <a:t>Get the performance your organization, department, or team needs—with even more capacity in the Power BI service allocated exclusively to you. Soon you’ll be able to publish datasets up to 10 GB and refresh up to 48x per day.</a:t>
            </a:r>
          </a:p>
          <a:p>
            <a:pPr marL="628650" lvl="1" indent="-171450">
              <a:buFontTx/>
              <a:buChar char="-"/>
            </a:pPr>
            <a:endParaRPr lang="en-US" dirty="0"/>
          </a:p>
        </p:txBody>
      </p:sp>
    </p:spTree>
    <p:extLst>
      <p:ext uri="{BB962C8B-B14F-4D97-AF65-F5344CB8AC3E}">
        <p14:creationId xmlns:p14="http://schemas.microsoft.com/office/powerpoint/2010/main" val="595980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411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 of building reports/dashboards is data/model preparation.  20% is presentation.</a:t>
            </a:r>
          </a:p>
          <a:p>
            <a:pPr marL="171450" indent="-171450">
              <a:buFontTx/>
              <a:buChar char="-"/>
            </a:pPr>
            <a:r>
              <a:rPr lang="en-US" dirty="0"/>
              <a:t>PowerPoint has a great storyboard feature.</a:t>
            </a:r>
          </a:p>
          <a:p>
            <a:pPr marL="171450" indent="-171450">
              <a:buFontTx/>
              <a:buChar char="-"/>
            </a:pPr>
            <a:r>
              <a:rPr lang="en-US" dirty="0"/>
              <a:t>Use a grid to align components.</a:t>
            </a:r>
          </a:p>
        </p:txBody>
      </p:sp>
    </p:spTree>
    <p:extLst>
      <p:ext uri="{BB962C8B-B14F-4D97-AF65-F5344CB8AC3E}">
        <p14:creationId xmlns:p14="http://schemas.microsoft.com/office/powerpoint/2010/main" val="174853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Axis that start at different values or use different scales distorts perception.</a:t>
            </a:r>
          </a:p>
          <a:p>
            <a:pPr marL="171450" indent="-171450">
              <a:buFont typeface="Arial" panose="020B0604020202020204" pitchFamily="34" charset="0"/>
              <a:buChar char="•"/>
            </a:pPr>
            <a:r>
              <a:rPr lang="en-US" dirty="0"/>
              <a:t>Avoid excessive precision of large number.  Really not necessary to get point across</a:t>
            </a:r>
          </a:p>
        </p:txBody>
      </p:sp>
    </p:spTree>
    <p:extLst>
      <p:ext uri="{BB962C8B-B14F-4D97-AF65-F5344CB8AC3E}">
        <p14:creationId xmlns:p14="http://schemas.microsoft.com/office/powerpoint/2010/main" val="3854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do that?</a:t>
            </a:r>
          </a:p>
          <a:p>
            <a:r>
              <a:rPr lang="en-US" dirty="0"/>
              <a:t>With data listings (tables) and charts.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listings by themselves can be boring to interpret.  However, the data listing may be displayed instead as a chart to show trends, variability,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reports may also be made available to provide ADA compliance for charts and graphs.</a:t>
            </a:r>
          </a:p>
          <a:p>
            <a:r>
              <a:rPr lang="en-US" dirty="0"/>
              <a:t>In any case, we have to pay attention to how we create reports and what they look like and what point they get across compared to what point we wanted to get across.</a:t>
            </a:r>
          </a:p>
          <a:p>
            <a:endParaRPr lang="en-US" dirty="0"/>
          </a:p>
          <a:p>
            <a:r>
              <a:rPr lang="en-US" dirty="0"/>
              <a:t>Selecting the wrong chart type can be ineffective or even deceptive.</a:t>
            </a:r>
          </a:p>
          <a:p>
            <a:endParaRPr lang="en-US" dirty="0"/>
          </a:p>
          <a:p>
            <a:r>
              <a:rPr lang="en-US" dirty="0"/>
              <a:t>Recently, a greater emphasis has been placed on readability and clarity by everyone through the ADA</a:t>
            </a:r>
          </a:p>
        </p:txBody>
      </p:sp>
    </p:spTree>
    <p:extLst>
      <p:ext uri="{BB962C8B-B14F-4D97-AF65-F5344CB8AC3E}">
        <p14:creationId xmlns:p14="http://schemas.microsoft.com/office/powerpoint/2010/main" val="333720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Dashboards </a:t>
            </a:r>
          </a:p>
          <a:p>
            <a:pPr marL="228600" indent="-228600">
              <a:buAutoNum type="arabicParenR"/>
            </a:pPr>
            <a:r>
              <a:rPr lang="en-US" dirty="0"/>
              <a:t>Are for Upper Management</a:t>
            </a:r>
          </a:p>
          <a:p>
            <a:pPr marL="228600" indent="-228600">
              <a:buAutoNum type="arabicParenR"/>
            </a:pPr>
            <a:r>
              <a:rPr lang="en-US" dirty="0"/>
              <a:t>Used to make decisions without diving into the weeds.</a:t>
            </a:r>
          </a:p>
          <a:p>
            <a:pPr marL="228600" indent="-228600">
              <a:buAutoNum type="arabicParenR"/>
            </a:pPr>
            <a:r>
              <a:rPr lang="en-US" dirty="0"/>
              <a:t>Heavy on visualizations</a:t>
            </a:r>
          </a:p>
          <a:p>
            <a:pPr marL="0" indent="0">
              <a:buNone/>
            </a:pPr>
            <a:endParaRPr lang="en-US" dirty="0"/>
          </a:p>
          <a:p>
            <a:pPr marL="0" indent="0">
              <a:buNone/>
            </a:pPr>
            <a:r>
              <a:rPr lang="en-US" b="1" dirty="0"/>
              <a:t>Reports</a:t>
            </a:r>
          </a:p>
          <a:p>
            <a:pPr marL="228600" indent="-228600">
              <a:buAutoNum type="arabicParenR"/>
            </a:pPr>
            <a:r>
              <a:rPr lang="en-US" dirty="0"/>
              <a:t>Generally for consumption by middle to low management</a:t>
            </a:r>
          </a:p>
          <a:p>
            <a:pPr marL="228600" indent="-228600">
              <a:buAutoNum type="arabicParenR"/>
            </a:pPr>
            <a:r>
              <a:rPr lang="en-US" dirty="0"/>
              <a:t>Contain the information needed to backup any visuals in the Dashboards </a:t>
            </a:r>
          </a:p>
          <a:p>
            <a:pPr marL="228600" indent="-228600">
              <a:buAutoNum type="arabicParenR"/>
            </a:pPr>
            <a:r>
              <a:rPr lang="en-US" dirty="0"/>
              <a:t>Heavy on tables</a:t>
            </a:r>
          </a:p>
          <a:p>
            <a:pPr marL="228600" indent="-228600">
              <a:buAutoNum type="arabicParenR"/>
            </a:pPr>
            <a:endParaRPr lang="en-US" dirty="0"/>
          </a:p>
        </p:txBody>
      </p:sp>
    </p:spTree>
    <p:extLst>
      <p:ext uri="{BB962C8B-B14F-4D97-AF65-F5344CB8AC3E}">
        <p14:creationId xmlns:p14="http://schemas.microsoft.com/office/powerpoint/2010/main" val="35815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color selection can best be examined by using a color wheel.</a:t>
            </a:r>
          </a:p>
        </p:txBody>
      </p:sp>
    </p:spTree>
    <p:extLst>
      <p:ext uri="{BB962C8B-B14F-4D97-AF65-F5344CB8AC3E}">
        <p14:creationId xmlns:p14="http://schemas.microsoft.com/office/powerpoint/2010/main" val="122378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Tints, Shades, and Tones.</a:t>
            </a:r>
          </a:p>
          <a:p>
            <a:endParaRPr lang="en-US" dirty="0"/>
          </a:p>
          <a:p>
            <a:r>
              <a:rPr lang="en-US" dirty="0"/>
              <a:t>Another important aspect of selecting colors is color contrast between foreground and background colors, particularly text.</a:t>
            </a:r>
          </a:p>
        </p:txBody>
      </p:sp>
    </p:spTree>
    <p:extLst>
      <p:ext uri="{BB962C8B-B14F-4D97-AF65-F5344CB8AC3E}">
        <p14:creationId xmlns:p14="http://schemas.microsoft.com/office/powerpoint/2010/main" val="381039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American Disabilities Association has defined a set of rules to insure that all people with different vision challenges can clearly read text.</a:t>
            </a:r>
          </a:p>
          <a:p>
            <a:endParaRPr lang="en-US" dirty="0"/>
          </a:p>
          <a:p>
            <a:r>
              <a:rPr lang="en-US" dirty="0"/>
              <a:t>The most obvious rule is color contrast.</a:t>
            </a:r>
          </a:p>
          <a:p>
            <a:r>
              <a:rPr lang="en-US" dirty="0"/>
              <a:t>There are three major type of color blindness and this tool has options to help you select colors that work with them all.</a:t>
            </a:r>
          </a:p>
          <a:p>
            <a:endParaRPr lang="en-US" dirty="0"/>
          </a:p>
        </p:txBody>
      </p:sp>
    </p:spTree>
    <p:extLst>
      <p:ext uri="{BB962C8B-B14F-4D97-AF65-F5344CB8AC3E}">
        <p14:creationId xmlns:p14="http://schemas.microsoft.com/office/powerpoint/2010/main" val="291408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5649" y="1508583"/>
            <a:ext cx="9619620" cy="1731505"/>
          </a:xfrm>
          <a:noFill/>
          <a:effectLst>
            <a:outerShdw blurRad="50800" dist="38100" dir="2700000" algn="tl" rotWithShape="0">
              <a:prstClr val="black">
                <a:alpha val="40000"/>
              </a:prstClr>
            </a:outerShdw>
          </a:effectLst>
        </p:spPr>
        <p:txBody>
          <a:bodyPr>
            <a:normAutofit/>
          </a:bodyPr>
          <a:lstStyle>
            <a:lvl1pPr algn="l">
              <a:defRPr sz="4536">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5650" y="3240087"/>
            <a:ext cx="10004179" cy="769558"/>
          </a:xfrm>
        </p:spPr>
        <p:txBody>
          <a:bodyPr>
            <a:normAutofit/>
          </a:bodyPr>
          <a:lstStyle>
            <a:lvl1pPr marL="0" indent="0" algn="l">
              <a:buNone/>
              <a:defRPr sz="3528" b="0" i="0">
                <a:solidFill>
                  <a:schemeClr val="bg1"/>
                </a:solidFill>
              </a:defRPr>
            </a:lvl1pPr>
            <a:lvl2pPr marL="576026" indent="0" algn="ctr">
              <a:buNone/>
              <a:defRPr>
                <a:solidFill>
                  <a:schemeClr val="tx1">
                    <a:tint val="75000"/>
                  </a:schemeClr>
                </a:solidFill>
              </a:defRPr>
            </a:lvl2pPr>
            <a:lvl3pPr marL="1152053" indent="0" algn="ctr">
              <a:buNone/>
              <a:defRPr>
                <a:solidFill>
                  <a:schemeClr val="tx1">
                    <a:tint val="75000"/>
                  </a:schemeClr>
                </a:solidFill>
              </a:defRPr>
            </a:lvl3pPr>
            <a:lvl4pPr marL="1728079" indent="0" algn="ctr">
              <a:buNone/>
              <a:defRPr>
                <a:solidFill>
                  <a:schemeClr val="tx1">
                    <a:tint val="75000"/>
                  </a:schemeClr>
                </a:solidFill>
              </a:defRPr>
            </a:lvl4pPr>
            <a:lvl5pPr marL="2304105" indent="0" algn="ctr">
              <a:buNone/>
              <a:defRPr>
                <a:solidFill>
                  <a:schemeClr val="tx1">
                    <a:tint val="75000"/>
                  </a:schemeClr>
                </a:solidFill>
              </a:defRPr>
            </a:lvl5pPr>
            <a:lvl6pPr marL="2880131" indent="0" algn="ctr">
              <a:buNone/>
              <a:defRPr>
                <a:solidFill>
                  <a:schemeClr val="tx1">
                    <a:tint val="75000"/>
                  </a:schemeClr>
                </a:solidFill>
              </a:defRPr>
            </a:lvl6pPr>
            <a:lvl7pPr marL="3456158" indent="0" algn="ctr">
              <a:buNone/>
              <a:defRPr>
                <a:solidFill>
                  <a:schemeClr val="tx1">
                    <a:tint val="75000"/>
                  </a:schemeClr>
                </a:solidFill>
              </a:defRPr>
            </a:lvl7pPr>
            <a:lvl8pPr marL="4032184" indent="0" algn="ctr">
              <a:buNone/>
              <a:defRPr>
                <a:solidFill>
                  <a:schemeClr val="tx1">
                    <a:tint val="75000"/>
                  </a:schemeClr>
                </a:solidFill>
              </a:defRPr>
            </a:lvl8pPr>
            <a:lvl9pPr marL="460821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85060244"/>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8096" y="4536122"/>
            <a:ext cx="6912293" cy="535516"/>
          </a:xfrm>
        </p:spPr>
        <p:txBody>
          <a:bodyPr anchor="b"/>
          <a:lstStyle>
            <a:lvl1pPr algn="l">
              <a:defRPr sz="2520" b="1"/>
            </a:lvl1pPr>
          </a:lstStyle>
          <a:p>
            <a:r>
              <a:rPr lang="en-US"/>
              <a:t>Click to edit Master title style</a:t>
            </a:r>
          </a:p>
        </p:txBody>
      </p:sp>
      <p:sp>
        <p:nvSpPr>
          <p:cNvPr id="3" name="Picture Placeholder 2"/>
          <p:cNvSpPr>
            <a:spLocks noGrp="1"/>
          </p:cNvSpPr>
          <p:nvPr>
            <p:ph type="pic" idx="1"/>
          </p:nvPr>
        </p:nvSpPr>
        <p:spPr>
          <a:xfrm>
            <a:off x="2258096" y="579015"/>
            <a:ext cx="6912293" cy="3888105"/>
          </a:xfrm>
        </p:spPr>
        <p:txBody>
          <a:bodyPr/>
          <a:lstStyle>
            <a:lvl1pPr marL="0" indent="0">
              <a:buNone/>
              <a:defRPr sz="4032"/>
            </a:lvl1pPr>
            <a:lvl2pPr marL="576026" indent="0">
              <a:buNone/>
              <a:defRPr sz="3528"/>
            </a:lvl2pPr>
            <a:lvl3pPr marL="1152053" indent="0">
              <a:buNone/>
              <a:defRPr sz="3024"/>
            </a:lvl3pPr>
            <a:lvl4pPr marL="1728079" indent="0">
              <a:buNone/>
              <a:defRPr sz="2520"/>
            </a:lvl4pPr>
            <a:lvl5pPr marL="2304105" indent="0">
              <a:buNone/>
              <a:defRPr sz="2520"/>
            </a:lvl5pPr>
            <a:lvl6pPr marL="2880131" indent="0">
              <a:buNone/>
              <a:defRPr sz="2520"/>
            </a:lvl6pPr>
            <a:lvl7pPr marL="3456158" indent="0">
              <a:buNone/>
              <a:defRPr sz="2520"/>
            </a:lvl7pPr>
            <a:lvl8pPr marL="4032184" indent="0">
              <a:buNone/>
              <a:defRPr sz="2520"/>
            </a:lvl8pPr>
            <a:lvl9pPr marL="4608210" indent="0">
              <a:buNone/>
              <a:defRPr sz="2520"/>
            </a:lvl9pPr>
          </a:lstStyle>
          <a:p>
            <a:r>
              <a:rPr lang="en-US"/>
              <a:t>Click icon to add picture</a:t>
            </a:r>
          </a:p>
        </p:txBody>
      </p:sp>
      <p:sp>
        <p:nvSpPr>
          <p:cNvPr id="4" name="Text Placeholder 3"/>
          <p:cNvSpPr>
            <a:spLocks noGrp="1"/>
          </p:cNvSpPr>
          <p:nvPr>
            <p:ph type="body" sz="half" idx="2"/>
          </p:nvPr>
        </p:nvSpPr>
        <p:spPr>
          <a:xfrm>
            <a:off x="2258096" y="5071637"/>
            <a:ext cx="6912293" cy="760521"/>
          </a:xfrm>
        </p:spPr>
        <p:txBody>
          <a:bodyPr/>
          <a:lstStyle>
            <a:lvl1pPr marL="0" indent="0">
              <a:buNone/>
              <a:defRPr sz="1764"/>
            </a:lvl1pPr>
            <a:lvl2pPr marL="576026" indent="0">
              <a:buNone/>
              <a:defRPr sz="1512"/>
            </a:lvl2pPr>
            <a:lvl3pPr marL="1152053" indent="0">
              <a:buNone/>
              <a:defRPr sz="1260"/>
            </a:lvl3pPr>
            <a:lvl4pPr marL="1728079" indent="0">
              <a:buNone/>
              <a:defRPr sz="1134"/>
            </a:lvl4pPr>
            <a:lvl5pPr marL="2304105" indent="0">
              <a:buNone/>
              <a:defRPr sz="1134"/>
            </a:lvl5pPr>
            <a:lvl6pPr marL="2880131" indent="0">
              <a:buNone/>
              <a:defRPr sz="1134"/>
            </a:lvl6pPr>
            <a:lvl7pPr marL="3456158" indent="0">
              <a:buNone/>
              <a:defRPr sz="1134"/>
            </a:lvl7pPr>
            <a:lvl8pPr marL="4032184" indent="0">
              <a:buNone/>
              <a:defRPr sz="1134"/>
            </a:lvl8pPr>
            <a:lvl9pPr marL="4608210" indent="0">
              <a:buNone/>
              <a:defRPr sz="1134"/>
            </a:lvl9pPr>
          </a:lstStyle>
          <a:p>
            <a:pPr lvl="0"/>
            <a:r>
              <a:rPr lang="en-US"/>
              <a:t>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20067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333251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354" y="259508"/>
            <a:ext cx="2592110" cy="5529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025" y="259508"/>
            <a:ext cx="7584321" cy="55291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26005C90-ED64-4253-A15A-9B03AF885C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36658" y="2930742"/>
            <a:ext cx="1844215" cy="66390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0796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spTree>
    <p:extLst>
      <p:ext uri="{BB962C8B-B14F-4D97-AF65-F5344CB8AC3E}">
        <p14:creationId xmlns:p14="http://schemas.microsoft.com/office/powerpoint/2010/main" val="102509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bg>
      <p:bgPr>
        <a:solidFill>
          <a:srgbClr val="F2FCF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675" y="2448066"/>
            <a:ext cx="7778354" cy="2664072"/>
          </a:xfrm>
        </p:spPr>
        <p:txBody>
          <a:bodyPr anchor="b">
            <a:normAutofit/>
          </a:bodyPr>
          <a:lstStyle>
            <a:lvl1pPr algn="l">
              <a:defRPr sz="4536" b="0" cap="none" baseline="0"/>
            </a:lvl1pPr>
          </a:lstStyle>
          <a:p>
            <a:r>
              <a:rPr lang="en-US"/>
              <a:t>Click to edit Master title style</a:t>
            </a:r>
            <a:endParaRPr/>
          </a:p>
        </p:txBody>
      </p:sp>
      <p:sp>
        <p:nvSpPr>
          <p:cNvPr id="3" name="Text Placeholder 2"/>
          <p:cNvSpPr>
            <a:spLocks noGrp="1"/>
          </p:cNvSpPr>
          <p:nvPr>
            <p:ph type="body" idx="1"/>
          </p:nvPr>
        </p:nvSpPr>
        <p:spPr>
          <a:xfrm>
            <a:off x="573174" y="5112138"/>
            <a:ext cx="7779855" cy="720019"/>
          </a:xfrm>
        </p:spPr>
        <p:txBody>
          <a:bodyPr anchor="t">
            <a:normAutofit/>
          </a:bodyPr>
          <a:lstStyle>
            <a:lvl1pPr marL="0" indent="0">
              <a:spcBef>
                <a:spcPts val="0"/>
              </a:spcBef>
              <a:buNone/>
              <a:defRPr sz="2268">
                <a:solidFill>
                  <a:schemeClr val="tx1"/>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703630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rgbClr val="F2FCF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p:bg>
      <p:bgPr>
        <a:solidFill>
          <a:srgbClr val="F2FCFC"/>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5649" y="161856"/>
            <a:ext cx="10389190" cy="1154337"/>
          </a:xfrm>
        </p:spPr>
        <p:txBody>
          <a:bodyPr>
            <a:normAutofit/>
          </a:bodyPr>
          <a:lstStyle>
            <a:lvl1pPr algn="l">
              <a:defRPr sz="4536"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65650" y="1700972"/>
            <a:ext cx="10389190" cy="4424954"/>
          </a:xfrm>
        </p:spPr>
        <p:txBody>
          <a:bodyPr/>
          <a:lstStyle>
            <a:lvl1pPr algn="l">
              <a:defRPr sz="3528">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2405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5649" y="546635"/>
            <a:ext cx="8272873" cy="721461"/>
          </a:xfrm>
        </p:spPr>
        <p:txBody>
          <a:bodyPr>
            <a:normAutofit/>
          </a:bodyPr>
          <a:lstStyle>
            <a:lvl1pPr algn="l">
              <a:defRPr sz="4536">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65649" y="1316194"/>
            <a:ext cx="8272873" cy="4423503"/>
          </a:xfrm>
        </p:spPr>
        <p:txBody>
          <a:bodyPr/>
          <a:lstStyle>
            <a:lvl1pPr>
              <a:defRPr sz="3528">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pPr/>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022961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0039" y="4164114"/>
            <a:ext cx="9792415" cy="1287034"/>
          </a:xfrm>
        </p:spPr>
        <p:txBody>
          <a:bodyPr anchor="t"/>
          <a:lstStyle>
            <a:lvl1pPr algn="l">
              <a:defRPr sz="5040" b="1" cap="all"/>
            </a:lvl1pPr>
          </a:lstStyle>
          <a:p>
            <a:r>
              <a:rPr lang="en-US"/>
              <a:t>Click to edit Master title style</a:t>
            </a:r>
          </a:p>
        </p:txBody>
      </p:sp>
      <p:sp>
        <p:nvSpPr>
          <p:cNvPr id="3" name="Text Placeholder 2"/>
          <p:cNvSpPr>
            <a:spLocks noGrp="1"/>
          </p:cNvSpPr>
          <p:nvPr>
            <p:ph type="body" idx="1"/>
          </p:nvPr>
        </p:nvSpPr>
        <p:spPr>
          <a:xfrm>
            <a:off x="910039" y="2746575"/>
            <a:ext cx="9792415" cy="1417537"/>
          </a:xfrm>
        </p:spPr>
        <p:txBody>
          <a:bodyPr anchor="b"/>
          <a:lstStyle>
            <a:lvl1pPr marL="0" indent="0">
              <a:buNone/>
              <a:defRPr sz="2520">
                <a:solidFill>
                  <a:schemeClr val="tx1">
                    <a:tint val="75000"/>
                  </a:schemeClr>
                </a:solidFill>
              </a:defRPr>
            </a:lvl1pPr>
            <a:lvl2pPr marL="576026" indent="0">
              <a:buNone/>
              <a:defRPr sz="2268">
                <a:solidFill>
                  <a:schemeClr val="tx1">
                    <a:tint val="75000"/>
                  </a:schemeClr>
                </a:solidFill>
              </a:defRPr>
            </a:lvl2pPr>
            <a:lvl3pPr marL="1152053" indent="0">
              <a:buNone/>
              <a:defRPr sz="2016">
                <a:solidFill>
                  <a:schemeClr val="tx1">
                    <a:tint val="75000"/>
                  </a:schemeClr>
                </a:solidFill>
              </a:defRPr>
            </a:lvl3pPr>
            <a:lvl4pPr marL="1728079" indent="0">
              <a:buNone/>
              <a:defRPr sz="1764">
                <a:solidFill>
                  <a:schemeClr val="tx1">
                    <a:tint val="75000"/>
                  </a:schemeClr>
                </a:solidFill>
              </a:defRPr>
            </a:lvl4pPr>
            <a:lvl5pPr marL="2304105" indent="0">
              <a:buNone/>
              <a:defRPr sz="1764">
                <a:solidFill>
                  <a:schemeClr val="tx1">
                    <a:tint val="75000"/>
                  </a:schemeClr>
                </a:solidFill>
              </a:defRPr>
            </a:lvl5pPr>
            <a:lvl6pPr marL="2880131" indent="0">
              <a:buNone/>
              <a:defRPr sz="1764">
                <a:solidFill>
                  <a:schemeClr val="tx1">
                    <a:tint val="75000"/>
                  </a:schemeClr>
                </a:solidFill>
              </a:defRPr>
            </a:lvl6pPr>
            <a:lvl7pPr marL="3456158" indent="0">
              <a:buNone/>
              <a:defRPr sz="1764">
                <a:solidFill>
                  <a:schemeClr val="tx1">
                    <a:tint val="75000"/>
                  </a:schemeClr>
                </a:solidFill>
              </a:defRPr>
            </a:lvl7pPr>
            <a:lvl8pPr marL="4032184" indent="0">
              <a:buNone/>
              <a:defRPr sz="1764">
                <a:solidFill>
                  <a:schemeClr val="tx1">
                    <a:tint val="75000"/>
                  </a:schemeClr>
                </a:solidFill>
              </a:defRPr>
            </a:lvl8pPr>
            <a:lvl9pPr marL="4608210"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6971282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6024" y="1512042"/>
            <a:ext cx="5088216" cy="4276616"/>
          </a:xfrm>
        </p:spPr>
        <p:txBody>
          <a:bodyPr/>
          <a:lstStyle>
            <a:lvl1pPr>
              <a:defRPr sz="3528"/>
            </a:lvl1pPr>
            <a:lvl2pPr>
              <a:defRPr sz="3024"/>
            </a:lvl2pPr>
            <a:lvl3pPr>
              <a:defRPr sz="2520"/>
            </a:lvl3pPr>
            <a:lvl4pPr>
              <a:defRPr sz="2268"/>
            </a:lvl4pPr>
            <a:lvl5pPr>
              <a:defRPr sz="2268"/>
            </a:lvl5pPr>
            <a:lvl6pPr>
              <a:defRPr sz="2268"/>
            </a:lvl6pPr>
            <a:lvl7pPr>
              <a:defRPr sz="2268"/>
            </a:lvl7pPr>
            <a:lvl8pPr>
              <a:defRPr sz="2268"/>
            </a:lvl8pPr>
            <a:lvl9pPr>
              <a:defRPr sz="226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6248" y="1512042"/>
            <a:ext cx="5088216" cy="4276616"/>
          </a:xfrm>
        </p:spPr>
        <p:txBody>
          <a:bodyPr/>
          <a:lstStyle>
            <a:lvl1pPr>
              <a:defRPr sz="3528"/>
            </a:lvl1pPr>
            <a:lvl2pPr>
              <a:defRPr sz="3024"/>
            </a:lvl2pPr>
            <a:lvl3pPr>
              <a:defRPr sz="2520"/>
            </a:lvl3pPr>
            <a:lvl4pPr>
              <a:defRPr sz="2268"/>
            </a:lvl4pPr>
            <a:lvl5pPr>
              <a:defRPr sz="2268"/>
            </a:lvl5pPr>
            <a:lvl6pPr>
              <a:defRPr sz="2268"/>
            </a:lvl6pPr>
            <a:lvl7pPr>
              <a:defRPr sz="2268"/>
            </a:lvl7pPr>
            <a:lvl8pPr>
              <a:defRPr sz="2268"/>
            </a:lvl8pPr>
            <a:lvl9pPr>
              <a:defRPr sz="226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855616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5650" y="161857"/>
            <a:ext cx="10004404" cy="961947"/>
          </a:xfrm>
        </p:spPr>
        <p:txBody>
          <a:bodyPr>
            <a:normAutofit/>
          </a:bodyPr>
          <a:lstStyle>
            <a:lvl1pPr algn="l">
              <a:defRPr sz="4536"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76412" y="1866015"/>
            <a:ext cx="5090216" cy="604516"/>
          </a:xfrm>
        </p:spPr>
        <p:txBody>
          <a:bodyPr anchor="b"/>
          <a:lstStyle>
            <a:lvl1pPr marL="0" indent="0" algn="ctr">
              <a:buNone/>
              <a:defRPr sz="3024" b="1">
                <a:solidFill>
                  <a:schemeClr val="accent6">
                    <a:lumMod val="75000"/>
                  </a:schemeClr>
                </a:solidFill>
              </a:defRPr>
            </a:lvl1pPr>
            <a:lvl2pPr marL="576026" indent="0">
              <a:buNone/>
              <a:defRPr sz="2520" b="1"/>
            </a:lvl2pPr>
            <a:lvl3pPr marL="1152053" indent="0">
              <a:buNone/>
              <a:defRPr sz="2268" b="1"/>
            </a:lvl3pPr>
            <a:lvl4pPr marL="1728079" indent="0">
              <a:buNone/>
              <a:defRPr sz="2016" b="1"/>
            </a:lvl4pPr>
            <a:lvl5pPr marL="2304105" indent="0">
              <a:buNone/>
              <a:defRPr sz="2016" b="1"/>
            </a:lvl5pPr>
            <a:lvl6pPr marL="2880131" indent="0">
              <a:buNone/>
              <a:defRPr sz="2016" b="1"/>
            </a:lvl6pPr>
            <a:lvl7pPr marL="3456158" indent="0">
              <a:buNone/>
              <a:defRPr sz="2016" b="1"/>
            </a:lvl7pPr>
            <a:lvl8pPr marL="4032184" indent="0">
              <a:buNone/>
              <a:defRPr sz="2016" b="1"/>
            </a:lvl8pPr>
            <a:lvl9pPr marL="4608210" indent="0">
              <a:buNone/>
              <a:defRPr sz="2016" b="1"/>
            </a:lvl9pPr>
          </a:lstStyle>
          <a:p>
            <a:pPr lvl="0"/>
            <a:r>
              <a:rPr lang="en-US"/>
              <a:t>Edit Master text styles</a:t>
            </a:r>
          </a:p>
        </p:txBody>
      </p:sp>
      <p:sp>
        <p:nvSpPr>
          <p:cNvPr id="4" name="Content Placeholder 3"/>
          <p:cNvSpPr>
            <a:spLocks noGrp="1"/>
          </p:cNvSpPr>
          <p:nvPr>
            <p:ph sz="half" idx="2"/>
          </p:nvPr>
        </p:nvSpPr>
        <p:spPr>
          <a:xfrm>
            <a:off x="676412" y="2470530"/>
            <a:ext cx="5090216" cy="2693454"/>
          </a:xfrm>
        </p:spPr>
        <p:txBody>
          <a:bodyPr/>
          <a:lstStyle>
            <a:lvl1pPr algn="ctr">
              <a:defRPr sz="3024">
                <a:solidFill>
                  <a:schemeClr val="tx1"/>
                </a:solidFill>
              </a:defRPr>
            </a:lvl1pPr>
            <a:lvl2pPr algn="ctr">
              <a:defRPr sz="2520">
                <a:solidFill>
                  <a:schemeClr val="tx1"/>
                </a:solidFill>
              </a:defRPr>
            </a:lvl2pPr>
            <a:lvl3pPr algn="ctr">
              <a:defRPr sz="2268">
                <a:solidFill>
                  <a:schemeClr val="tx1"/>
                </a:solidFill>
              </a:defRPr>
            </a:lvl3pPr>
            <a:lvl4pPr algn="ctr">
              <a:defRPr sz="2016">
                <a:solidFill>
                  <a:schemeClr val="tx1"/>
                </a:solidFill>
              </a:defRPr>
            </a:lvl4pPr>
            <a:lvl5pPr algn="ctr">
              <a:defRPr sz="2016">
                <a:solidFill>
                  <a:schemeClr val="tx1"/>
                </a:solidFill>
              </a:defRPr>
            </a:lvl5pPr>
            <a:lvl6pPr>
              <a:defRPr sz="2016"/>
            </a:lvl6pPr>
            <a:lvl7pPr>
              <a:defRPr sz="2016"/>
            </a:lvl7pPr>
            <a:lvl8pPr>
              <a:defRPr sz="2016"/>
            </a:lvl8pPr>
            <a:lvl9pPr>
              <a:defRPr sz="201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0244" y="1866015"/>
            <a:ext cx="5092216" cy="604516"/>
          </a:xfrm>
        </p:spPr>
        <p:txBody>
          <a:bodyPr anchor="b"/>
          <a:lstStyle>
            <a:lvl1pPr marL="0" indent="0" algn="ctr">
              <a:buNone/>
              <a:defRPr sz="3024" b="1">
                <a:solidFill>
                  <a:schemeClr val="accent6">
                    <a:lumMod val="75000"/>
                  </a:schemeClr>
                </a:solidFill>
              </a:defRPr>
            </a:lvl1pPr>
            <a:lvl2pPr marL="576026" indent="0">
              <a:buNone/>
              <a:defRPr sz="2520" b="1"/>
            </a:lvl2pPr>
            <a:lvl3pPr marL="1152053" indent="0">
              <a:buNone/>
              <a:defRPr sz="2268" b="1"/>
            </a:lvl3pPr>
            <a:lvl4pPr marL="1728079" indent="0">
              <a:buNone/>
              <a:defRPr sz="2016" b="1"/>
            </a:lvl4pPr>
            <a:lvl5pPr marL="2304105" indent="0">
              <a:buNone/>
              <a:defRPr sz="2016" b="1"/>
            </a:lvl5pPr>
            <a:lvl6pPr marL="2880131" indent="0">
              <a:buNone/>
              <a:defRPr sz="2016" b="1"/>
            </a:lvl6pPr>
            <a:lvl7pPr marL="3456158" indent="0">
              <a:buNone/>
              <a:defRPr sz="2016" b="1"/>
            </a:lvl7pPr>
            <a:lvl8pPr marL="4032184" indent="0">
              <a:buNone/>
              <a:defRPr sz="2016" b="1"/>
            </a:lvl8pPr>
            <a:lvl9pPr marL="4608210" indent="0">
              <a:buNone/>
              <a:defRPr sz="2016" b="1"/>
            </a:lvl9pPr>
          </a:lstStyle>
          <a:p>
            <a:pPr lvl="0"/>
            <a:r>
              <a:rPr lang="en-US"/>
              <a:t>Edit Master text styles</a:t>
            </a:r>
          </a:p>
        </p:txBody>
      </p:sp>
      <p:sp>
        <p:nvSpPr>
          <p:cNvPr id="6" name="Content Placeholder 5"/>
          <p:cNvSpPr>
            <a:spLocks noGrp="1"/>
          </p:cNvSpPr>
          <p:nvPr>
            <p:ph sz="quarter" idx="4"/>
          </p:nvPr>
        </p:nvSpPr>
        <p:spPr>
          <a:xfrm>
            <a:off x="5760244" y="2470530"/>
            <a:ext cx="5092216" cy="2693454"/>
          </a:xfrm>
        </p:spPr>
        <p:txBody>
          <a:bodyPr/>
          <a:lstStyle>
            <a:lvl1pPr algn="ctr">
              <a:defRPr sz="3024">
                <a:solidFill>
                  <a:schemeClr val="tx1"/>
                </a:solidFill>
              </a:defRPr>
            </a:lvl1pPr>
            <a:lvl2pPr algn="ctr">
              <a:defRPr sz="2520">
                <a:solidFill>
                  <a:schemeClr val="tx1"/>
                </a:solidFill>
              </a:defRPr>
            </a:lvl2pPr>
            <a:lvl3pPr algn="ctr">
              <a:defRPr sz="2268">
                <a:solidFill>
                  <a:schemeClr val="tx1"/>
                </a:solidFill>
              </a:defRPr>
            </a:lvl3pPr>
            <a:lvl4pPr algn="ctr">
              <a:defRPr sz="2016">
                <a:solidFill>
                  <a:schemeClr val="tx1"/>
                </a:solidFill>
              </a:defRPr>
            </a:lvl4pPr>
            <a:lvl5pPr algn="ctr">
              <a:defRPr sz="2016">
                <a:solidFill>
                  <a:schemeClr val="tx1"/>
                </a:solidFill>
              </a:defRPr>
            </a:lvl5pPr>
            <a:lvl6pPr>
              <a:defRPr sz="2016"/>
            </a:lvl6pPr>
            <a:lvl7pPr>
              <a:defRPr sz="2016"/>
            </a:lvl7pPr>
            <a:lvl8pPr>
              <a:defRPr sz="2016"/>
            </a:lvl8pPr>
            <a:lvl9pPr>
              <a:defRPr sz="201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642335419"/>
      </p:ext>
    </p:extLst>
  </p:cSld>
  <p:clrMapOvr>
    <a:masterClrMapping/>
  </p:clrMapOvr>
  <p:hf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8858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3/17/2018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960442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026" y="258006"/>
            <a:ext cx="3790161" cy="1098030"/>
          </a:xfrm>
        </p:spPr>
        <p:txBody>
          <a:bodyPr anchor="b"/>
          <a:lstStyle>
            <a:lvl1pPr algn="l">
              <a:defRPr sz="2520" b="1"/>
            </a:lvl1pPr>
          </a:lstStyle>
          <a:p>
            <a:r>
              <a:rPr lang="en-US"/>
              <a:t>Click to edit Master title style</a:t>
            </a:r>
          </a:p>
        </p:txBody>
      </p:sp>
      <p:sp>
        <p:nvSpPr>
          <p:cNvPr id="3" name="Content Placeholder 2"/>
          <p:cNvSpPr>
            <a:spLocks noGrp="1"/>
          </p:cNvSpPr>
          <p:nvPr>
            <p:ph idx="1"/>
          </p:nvPr>
        </p:nvSpPr>
        <p:spPr>
          <a:xfrm>
            <a:off x="4504191" y="258008"/>
            <a:ext cx="6440273" cy="5530650"/>
          </a:xfrm>
        </p:spPr>
        <p:txBody>
          <a:bodyPr/>
          <a:lstStyle>
            <a:lvl1pPr>
              <a:defRPr sz="4032"/>
            </a:lvl1pPr>
            <a:lvl2pPr>
              <a:defRPr sz="3528"/>
            </a:lvl2pPr>
            <a:lvl3pPr>
              <a:defRPr sz="3024"/>
            </a:lvl3pPr>
            <a:lvl4pPr>
              <a:defRPr sz="2520"/>
            </a:lvl4pPr>
            <a:lvl5pPr>
              <a:defRPr sz="2520"/>
            </a:lvl5pPr>
            <a:lvl6pPr>
              <a:defRPr sz="2520"/>
            </a:lvl6pPr>
            <a:lvl7pPr>
              <a:defRPr sz="2520"/>
            </a:lvl7pPr>
            <a:lvl8pPr>
              <a:defRPr sz="2520"/>
            </a:lvl8pPr>
            <a:lvl9pPr>
              <a:defRPr sz="25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026" y="1356038"/>
            <a:ext cx="3790161" cy="4432620"/>
          </a:xfrm>
        </p:spPr>
        <p:txBody>
          <a:bodyPr/>
          <a:lstStyle>
            <a:lvl1pPr marL="0" indent="0">
              <a:buNone/>
              <a:defRPr sz="1764"/>
            </a:lvl1pPr>
            <a:lvl2pPr marL="576026" indent="0">
              <a:buNone/>
              <a:defRPr sz="1512"/>
            </a:lvl2pPr>
            <a:lvl3pPr marL="1152053" indent="0">
              <a:buNone/>
              <a:defRPr sz="1260"/>
            </a:lvl3pPr>
            <a:lvl4pPr marL="1728079" indent="0">
              <a:buNone/>
              <a:defRPr sz="1134"/>
            </a:lvl4pPr>
            <a:lvl5pPr marL="2304105" indent="0">
              <a:buNone/>
              <a:defRPr sz="1134"/>
            </a:lvl5pPr>
            <a:lvl6pPr marL="2880131" indent="0">
              <a:buNone/>
              <a:defRPr sz="1134"/>
            </a:lvl6pPr>
            <a:lvl7pPr marL="3456158" indent="0">
              <a:buNone/>
              <a:defRPr sz="1134"/>
            </a:lvl7pPr>
            <a:lvl8pPr marL="4032184" indent="0">
              <a:buNone/>
              <a:defRPr sz="1134"/>
            </a:lvl8pPr>
            <a:lvl9pPr marL="4608210" indent="0">
              <a:buNone/>
              <a:defRPr sz="1134"/>
            </a:lvl9pPr>
          </a:lstStyle>
          <a:p>
            <a:pPr lvl="0"/>
            <a:r>
              <a:rPr lang="en-US"/>
              <a:t>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07033934"/>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025" y="259508"/>
            <a:ext cx="10368439" cy="108002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6025" y="1512042"/>
            <a:ext cx="10368439" cy="42766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024" y="6156959"/>
            <a:ext cx="2761536" cy="194213"/>
          </a:xfrm>
          <a:prstGeom prst="rect">
            <a:avLst/>
          </a:prstGeom>
        </p:spPr>
        <p:txBody>
          <a:bodyPr vert="horz" lIns="91440" tIns="45720" rIns="91440" bIns="45720" rtlCol="0" anchor="ctr"/>
          <a:lstStyle>
            <a:lvl1pPr algn="l">
              <a:defRPr sz="1000">
                <a:solidFill>
                  <a:schemeClr val="tx1">
                    <a:tint val="75000"/>
                  </a:schemeClr>
                </a:solidFill>
              </a:defRPr>
            </a:lvl1pPr>
          </a:lstStyle>
          <a:p>
            <a:fld id="{BB02557A-7053-4340-A874-8AB926A8EDA1}" type="datetimeFigureOut">
              <a:rPr lang="en-US" smtClean="0"/>
              <a:pPr/>
              <a:t>3/17/2018</a:t>
            </a:fld>
            <a:endParaRPr lang="en-US" dirty="0"/>
          </a:p>
        </p:txBody>
      </p:sp>
      <p:sp>
        <p:nvSpPr>
          <p:cNvPr id="5" name="Footer Placeholder 4"/>
          <p:cNvSpPr>
            <a:spLocks noGrp="1"/>
          </p:cNvSpPr>
          <p:nvPr>
            <p:ph type="ftr" sz="quarter" idx="3"/>
          </p:nvPr>
        </p:nvSpPr>
        <p:spPr>
          <a:xfrm>
            <a:off x="3936167" y="6006163"/>
            <a:ext cx="3648155" cy="345010"/>
          </a:xfrm>
          <a:prstGeom prst="rect">
            <a:avLst/>
          </a:prstGeom>
        </p:spPr>
        <p:txBody>
          <a:bodyPr vert="horz" lIns="91440" tIns="45720" rIns="91440" bIns="45720" rtlCol="0" anchor="ctr"/>
          <a:lstStyle>
            <a:lvl1pPr algn="ctr">
              <a:defRPr sz="151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256350" y="6156959"/>
            <a:ext cx="2688114" cy="194214"/>
          </a:xfrm>
          <a:prstGeom prst="rect">
            <a:avLst/>
          </a:prstGeom>
        </p:spPr>
        <p:txBody>
          <a:bodyPr vert="horz" lIns="91440" tIns="45720" rIns="91440" bIns="45720" rtlCol="0" anchor="ctr"/>
          <a:lstStyle>
            <a:lvl1pPr algn="r">
              <a:defRPr sz="1050">
                <a:solidFill>
                  <a:schemeClr val="tx1">
                    <a:tint val="75000"/>
                  </a:schemeClr>
                </a:solidFill>
              </a:defRPr>
            </a:lvl1pPr>
          </a:lstStyle>
          <a:p>
            <a:fld id="{FAEF9944-A4F6-4C59-AEBD-678D6480B8EA}" type="slidenum">
              <a:rPr lang="en-US" smtClean="0"/>
              <a:pPr/>
              <a:t>‹#›</a:t>
            </a:fld>
            <a:endParaRPr lang="en-US" dirty="0"/>
          </a:p>
        </p:txBody>
      </p:sp>
      <p:sp>
        <p:nvSpPr>
          <p:cNvPr id="7" name="TextBox 6">
            <a:extLst>
              <a:ext uri="{FF2B5EF4-FFF2-40B4-BE49-F238E27FC236}">
                <a16:creationId xmlns:a16="http://schemas.microsoft.com/office/drawing/2014/main" id="{3E27E6E7-689E-4538-BDA0-3E8CAA5893F7}"/>
              </a:ext>
            </a:extLst>
          </p:cNvPr>
          <p:cNvSpPr txBox="1"/>
          <p:nvPr/>
        </p:nvSpPr>
        <p:spPr>
          <a:xfrm>
            <a:off x="-11527" y="6568678"/>
            <a:ext cx="10570054" cy="635302"/>
          </a:xfrm>
          <a:prstGeom prst="rect">
            <a:avLst/>
          </a:prstGeom>
          <a:noFill/>
        </p:spPr>
        <p:txBody>
          <a:bodyPr wrap="square" rtlCol="0">
            <a:spAutoFit/>
          </a:bodyPr>
          <a:lstStyle/>
          <a:p>
            <a:r>
              <a:rPr lang="en-US" sz="1764">
                <a:solidFill>
                  <a:schemeClr val="bg1">
                    <a:lumMod val="65000"/>
                  </a:schemeClr>
                </a:solidFill>
              </a:rPr>
              <a:t>This presentation uses a free template provided by FPPT.com</a:t>
            </a:r>
          </a:p>
          <a:p>
            <a:r>
              <a:rPr lang="en-US" sz="1764">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CAC4C553-3909-43E1-A6F7-E74F159491C9}"/>
              </a:ext>
            </a:extLst>
          </p:cNvPr>
          <p:cNvSpPr txBox="1"/>
          <p:nvPr userDrawn="1"/>
        </p:nvSpPr>
        <p:spPr>
          <a:xfrm>
            <a:off x="1587525" y="1153073"/>
            <a:ext cx="184731" cy="441339"/>
          </a:xfrm>
          <a:prstGeom prst="rect">
            <a:avLst/>
          </a:prstGeom>
          <a:noFill/>
        </p:spPr>
        <p:txBody>
          <a:bodyPr wrap="none" rtlCol="0">
            <a:spAutoFit/>
          </a:bodyPr>
          <a:lstStyle/>
          <a:p>
            <a:endParaRPr lang="en-US" sz="2268" dirty="0"/>
          </a:p>
        </p:txBody>
      </p:sp>
    </p:spTree>
    <p:extLst>
      <p:ext uri="{BB962C8B-B14F-4D97-AF65-F5344CB8AC3E}">
        <p14:creationId xmlns:p14="http://schemas.microsoft.com/office/powerpoint/2010/main" val="302674756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651" r:id="rId15"/>
    <p:sldLayoutId id="2147483656" r:id="rId16"/>
  </p:sldLayoutIdLst>
  <p:hf hdr="0" ftr="0" dt="0"/>
  <p:txStyles>
    <p:titleStyle>
      <a:lvl1pPr algn="ctr" defTabSz="1152053" rtl="0" eaLnBrk="1" latinLnBrk="0" hangingPunct="1">
        <a:spcBef>
          <a:spcPct val="0"/>
        </a:spcBef>
        <a:buNone/>
        <a:defRPr sz="5544" kern="1200">
          <a:solidFill>
            <a:schemeClr val="tx1"/>
          </a:solidFill>
          <a:latin typeface="+mj-lt"/>
          <a:ea typeface="+mj-ea"/>
          <a:cs typeface="+mj-cs"/>
        </a:defRPr>
      </a:lvl1pPr>
    </p:titleStyle>
    <p:bodyStyle>
      <a:lvl1pPr marL="432020" indent="-432020" algn="l" defTabSz="1152053" rtl="0" eaLnBrk="1" latinLnBrk="0" hangingPunct="1">
        <a:spcBef>
          <a:spcPct val="20000"/>
        </a:spcBef>
        <a:buFont typeface="Arial" pitchFamily="34" charset="0"/>
        <a:buChar char="•"/>
        <a:defRPr sz="4032" kern="1200">
          <a:solidFill>
            <a:schemeClr val="tx1"/>
          </a:solidFill>
          <a:latin typeface="+mn-lt"/>
          <a:ea typeface="+mn-ea"/>
          <a:cs typeface="+mn-cs"/>
        </a:defRPr>
      </a:lvl1pPr>
      <a:lvl2pPr marL="936043" indent="-360016" algn="l" defTabSz="1152053" rtl="0" eaLnBrk="1" latinLnBrk="0" hangingPunct="1">
        <a:spcBef>
          <a:spcPct val="20000"/>
        </a:spcBef>
        <a:buFont typeface="Arial" pitchFamily="34" charset="0"/>
        <a:buChar char="–"/>
        <a:defRPr sz="3528" kern="1200">
          <a:solidFill>
            <a:schemeClr val="tx1"/>
          </a:solidFill>
          <a:latin typeface="+mn-lt"/>
          <a:ea typeface="+mn-ea"/>
          <a:cs typeface="+mn-cs"/>
        </a:defRPr>
      </a:lvl2pPr>
      <a:lvl3pPr marL="1440066" indent="-288013" algn="l" defTabSz="1152053" rtl="0" eaLnBrk="1" latinLnBrk="0" hangingPunct="1">
        <a:spcBef>
          <a:spcPct val="20000"/>
        </a:spcBef>
        <a:buFont typeface="Arial" pitchFamily="34" charset="0"/>
        <a:buChar char="•"/>
        <a:defRPr sz="3024" kern="1200">
          <a:solidFill>
            <a:schemeClr val="tx1"/>
          </a:solidFill>
          <a:latin typeface="+mn-lt"/>
          <a:ea typeface="+mn-ea"/>
          <a:cs typeface="+mn-cs"/>
        </a:defRPr>
      </a:lvl3pPr>
      <a:lvl4pPr marL="2016092"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4pPr>
      <a:lvl5pPr marL="2592118"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5pPr>
      <a:lvl6pPr marL="3168145"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6pPr>
      <a:lvl7pPr marL="3744171"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7pPr>
      <a:lvl8pPr marL="4320197"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8pPr>
      <a:lvl9pPr marL="4896223" indent="-288013" algn="l" defTabSz="1152053" rtl="0" eaLnBrk="1" latinLnBrk="0" hangingPunct="1">
        <a:spcBef>
          <a:spcPct val="20000"/>
        </a:spcBef>
        <a:buFont typeface="Arial" pitchFamily="34" charset="0"/>
        <a:buChar char="•"/>
        <a:defRPr sz="2520" kern="1200">
          <a:solidFill>
            <a:schemeClr val="tx1"/>
          </a:solidFill>
          <a:latin typeface="+mn-lt"/>
          <a:ea typeface="+mn-ea"/>
          <a:cs typeface="+mn-cs"/>
        </a:defRPr>
      </a:lvl9pPr>
    </p:bodyStyle>
    <p:otherStyle>
      <a:defPPr>
        <a:defRPr lang="en-US"/>
      </a:defPPr>
      <a:lvl1pPr marL="0" algn="l" defTabSz="1152053" rtl="0" eaLnBrk="1" latinLnBrk="0" hangingPunct="1">
        <a:defRPr sz="2268" kern="1200">
          <a:solidFill>
            <a:schemeClr val="tx1"/>
          </a:solidFill>
          <a:latin typeface="+mn-lt"/>
          <a:ea typeface="+mn-ea"/>
          <a:cs typeface="+mn-cs"/>
        </a:defRPr>
      </a:lvl1pPr>
      <a:lvl2pPr marL="576026" algn="l" defTabSz="1152053" rtl="0" eaLnBrk="1" latinLnBrk="0" hangingPunct="1">
        <a:defRPr sz="2268" kern="1200">
          <a:solidFill>
            <a:schemeClr val="tx1"/>
          </a:solidFill>
          <a:latin typeface="+mn-lt"/>
          <a:ea typeface="+mn-ea"/>
          <a:cs typeface="+mn-cs"/>
        </a:defRPr>
      </a:lvl2pPr>
      <a:lvl3pPr marL="1152053" algn="l" defTabSz="1152053" rtl="0" eaLnBrk="1" latinLnBrk="0" hangingPunct="1">
        <a:defRPr sz="2268" kern="1200">
          <a:solidFill>
            <a:schemeClr val="tx1"/>
          </a:solidFill>
          <a:latin typeface="+mn-lt"/>
          <a:ea typeface="+mn-ea"/>
          <a:cs typeface="+mn-cs"/>
        </a:defRPr>
      </a:lvl3pPr>
      <a:lvl4pPr marL="1728079" algn="l" defTabSz="1152053" rtl="0" eaLnBrk="1" latinLnBrk="0" hangingPunct="1">
        <a:defRPr sz="2268" kern="1200">
          <a:solidFill>
            <a:schemeClr val="tx1"/>
          </a:solidFill>
          <a:latin typeface="+mn-lt"/>
          <a:ea typeface="+mn-ea"/>
          <a:cs typeface="+mn-cs"/>
        </a:defRPr>
      </a:lvl4pPr>
      <a:lvl5pPr marL="2304105" algn="l" defTabSz="1152053" rtl="0" eaLnBrk="1" latinLnBrk="0" hangingPunct="1">
        <a:defRPr sz="2268" kern="1200">
          <a:solidFill>
            <a:schemeClr val="tx1"/>
          </a:solidFill>
          <a:latin typeface="+mn-lt"/>
          <a:ea typeface="+mn-ea"/>
          <a:cs typeface="+mn-cs"/>
        </a:defRPr>
      </a:lvl5pPr>
      <a:lvl6pPr marL="2880131" algn="l" defTabSz="1152053" rtl="0" eaLnBrk="1" latinLnBrk="0" hangingPunct="1">
        <a:defRPr sz="2268" kern="1200">
          <a:solidFill>
            <a:schemeClr val="tx1"/>
          </a:solidFill>
          <a:latin typeface="+mn-lt"/>
          <a:ea typeface="+mn-ea"/>
          <a:cs typeface="+mn-cs"/>
        </a:defRPr>
      </a:lvl6pPr>
      <a:lvl7pPr marL="3456158" algn="l" defTabSz="1152053" rtl="0" eaLnBrk="1" latinLnBrk="0" hangingPunct="1">
        <a:defRPr sz="2268" kern="1200">
          <a:solidFill>
            <a:schemeClr val="tx1"/>
          </a:solidFill>
          <a:latin typeface="+mn-lt"/>
          <a:ea typeface="+mn-ea"/>
          <a:cs typeface="+mn-cs"/>
        </a:defRPr>
      </a:lvl7pPr>
      <a:lvl8pPr marL="4032184" algn="l" defTabSz="1152053" rtl="0" eaLnBrk="1" latinLnBrk="0" hangingPunct="1">
        <a:defRPr sz="2268" kern="1200">
          <a:solidFill>
            <a:schemeClr val="tx1"/>
          </a:solidFill>
          <a:latin typeface="+mn-lt"/>
          <a:ea typeface="+mn-ea"/>
          <a:cs typeface="+mn-cs"/>
        </a:defRPr>
      </a:lvl8pPr>
      <a:lvl9pPr marL="4608210" algn="l" defTabSz="1152053"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6" orient="horz" pos="680" userDrawn="1">
          <p15:clr>
            <a:srgbClr val="F26B43"/>
          </p15:clr>
        </p15:guide>
        <p15:guide id="7" orient="horz" pos="907" userDrawn="1">
          <p15:clr>
            <a:srgbClr val="F26B43"/>
          </p15:clr>
        </p15:guide>
        <p15:guide id="8" orient="horz" pos="3855" userDrawn="1">
          <p15:clr>
            <a:srgbClr val="F26B43"/>
          </p15:clr>
        </p15:guide>
        <p15:guide id="9"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harepointmike.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powerbi.microsoft.com/en-us/calculator"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owerbi.microsoft.com/en-us/pric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paciellogroup.com/resources/contrastanalys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paciellogroup.com/resources/contrastanalys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pp.powerbi.com/visuals/"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color.adobe.com/create/color-wheel/" TargetMode="External"/><Relationship Id="rId3" Type="http://schemas.openxmlformats.org/officeDocument/2006/relationships/image" Target="../media/image39.png"/><Relationship Id="rId7" Type="http://schemas.openxmlformats.org/officeDocument/2006/relationships/hyperlink" Target="https://community.powerbi.com/t5/Themes-Gallery/bd-p/ThemesGallery" TargetMode="External"/><Relationship Id="rId12"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customXml" Target="../ink/ink1.xml"/><Relationship Id="rId5" Type="http://schemas.openxmlformats.org/officeDocument/2006/relationships/image" Target="../media/image41.png"/><Relationship Id="rId10" Type="http://schemas.openxmlformats.org/officeDocument/2006/relationships/hyperlink" Target="https://powerbi.tips/tools/advanced-color-theme-generator/" TargetMode="External"/><Relationship Id="rId4" Type="http://schemas.openxmlformats.org/officeDocument/2006/relationships/image" Target="../media/image40.png"/><Relationship Id="rId9" Type="http://schemas.openxmlformats.org/officeDocument/2006/relationships/hyperlink" Target="https://powerbi.tips/tools/report-theme-generator-v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visual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powerbi.microsoft.com/en-us/guided-learning/" TargetMode="External"/><Relationship Id="rId5" Type="http://schemas.openxmlformats.org/officeDocument/2006/relationships/hyperlink" Target="http://districtcollaboration.ocps.net/team/webservices/antonovich" TargetMode="External"/><Relationship Id="rId4" Type="http://schemas.openxmlformats.org/officeDocument/2006/relationships/hyperlink" Target="http://www.powerbi.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districtcollaboration.ocps.net/team/webservices" TargetMode="External"/><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ql.bi/visual-reference" TargetMode="External"/><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hyperlink" Target="https://community.powerbi.com/t5/Data-Stories-Gallery/Choose-your-Power-BI-chart/td-p/34319" TargetMode="External"/><Relationship Id="rId4" Type="http://schemas.openxmlformats.org/officeDocument/2006/relationships/hyperlink" Target="http://extremepresentation.typepad.com/files/choosing-a-good-chart-09.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hyperlink" Target="https://developer.paciellogroup.com/resources/contrastanalyser/" TargetMode="External"/><Relationship Id="rId13" Type="http://schemas.openxmlformats.org/officeDocument/2006/relationships/hyperlink" Target="https://community.powerbi.com/t5/Data-Stories-Gallery/Choose-your-power-bi-chart/m-p/34319" TargetMode="External"/><Relationship Id="rId3" Type="http://schemas.openxmlformats.org/officeDocument/2006/relationships/hyperlink" Target="https://youtu.be/d2bZpNZ6uIA" TargetMode="External"/><Relationship Id="rId7" Type="http://schemas.openxmlformats.org/officeDocument/2006/relationships/hyperlink" Target="https://community.powerbi.com/t5/Themes-Gallery/bd-p/ThemesGallery" TargetMode="External"/><Relationship Id="rId12" Type="http://schemas.openxmlformats.org/officeDocument/2006/relationships/hyperlink" Target="https://youtu.be/rS8xmkoasQU" TargetMode="External"/><Relationship Id="rId2" Type="http://schemas.openxmlformats.org/officeDocument/2006/relationships/hyperlink" Target="https://www.microsoft.com/en-us/download/details.aspx?id=18279&amp;751be11f-ede8-5a0c-058c-2ee190a24fa6=True" TargetMode="External"/><Relationship Id="rId16" Type="http://schemas.openxmlformats.org/officeDocument/2006/relationships/hyperlink" Target="http://www.techrepublic.com/blog/web-designer/creating-an-ada-compliant-website/" TargetMode="External"/><Relationship Id="rId1" Type="http://schemas.openxmlformats.org/officeDocument/2006/relationships/slideLayout" Target="../slideLayouts/slideLayout2.xml"/><Relationship Id="rId6" Type="http://schemas.openxmlformats.org/officeDocument/2006/relationships/hyperlink" Target="https://community.powerbi.com/t5/Quick-Measures-Gallery/bd-p/QuickMeasuresGallery" TargetMode="External"/><Relationship Id="rId11" Type="http://schemas.openxmlformats.org/officeDocument/2006/relationships/hyperlink" Target="https://powerbi.tips/tools/report-theme-generator-v3/" TargetMode="External"/><Relationship Id="rId5" Type="http://schemas.openxmlformats.org/officeDocument/2006/relationships/hyperlink" Target="http://www.tigercolor.com/color-lab/color-theory/color-theory-intro.htm" TargetMode="External"/><Relationship Id="rId15" Type="http://schemas.openxmlformats.org/officeDocument/2006/relationships/hyperlink" Target="https://powerbi.microsoft.com/en-us/blog/announcing-arcgis-maps-for-power-bi-by-esri-preview/" TargetMode="External"/><Relationship Id="rId10" Type="http://schemas.openxmlformats.org/officeDocument/2006/relationships/hyperlink" Target="http://paletton.com/#uid=1000u0kllllaFw0g0qFqFg0w0aF" TargetMode="External"/><Relationship Id="rId4" Type="http://schemas.openxmlformats.org/officeDocument/2006/relationships/hyperlink" Target="https://youtu.be/1c01r_pAZdk" TargetMode="External"/><Relationship Id="rId9" Type="http://schemas.openxmlformats.org/officeDocument/2006/relationships/hyperlink" Target="https://color.adobe.com/create/color-wheel/" TargetMode="External"/><Relationship Id="rId14" Type="http://schemas.openxmlformats.org/officeDocument/2006/relationships/hyperlink" Target="http://doc.arcgis.com/en/maps-for-powerbi/design/specify-location-type.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harepointmike.wordpress.com/" TargetMode="External"/><Relationship Id="rId2" Type="http://schemas.openxmlformats.org/officeDocument/2006/relationships/hyperlink" Target="mailto:Mike_Antonovich@hotmail.com" TargetMode="External"/><Relationship Id="rId1"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image" Target="../media/image78.jpg"/><Relationship Id="rId4" Type="http://schemas.openxmlformats.org/officeDocument/2006/relationships/hyperlink" Target="http://www.linkedin.com/in/michaelpantonovich"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741175" y="4859852"/>
            <a:ext cx="4597385" cy="1447612"/>
          </a:xfrm>
        </p:spPr>
        <p:txBody>
          <a:bodyPr/>
          <a:lstStyle/>
          <a:p>
            <a:r>
              <a:rPr lang="en-US" sz="2800" dirty="0"/>
              <a:t>By Michael P. Antonovich</a:t>
            </a:r>
          </a:p>
          <a:p>
            <a:r>
              <a:rPr lang="en-US" sz="2000" dirty="0">
                <a:hlinkClick r:id="rId3"/>
              </a:rPr>
              <a:t>http://sharepointmike.wordpress.com</a:t>
            </a:r>
            <a:endParaRPr lang="en-US" sz="2000" dirty="0"/>
          </a:p>
          <a:p>
            <a:r>
              <a:rPr lang="en-US" sz="2000" dirty="0"/>
              <a:t>#</a:t>
            </a:r>
            <a:r>
              <a:rPr lang="en-US" sz="2000" dirty="0" err="1"/>
              <a:t>Sharepointmikea</a:t>
            </a:r>
            <a:endParaRPr lang="en-US" sz="2000" dirty="0"/>
          </a:p>
        </p:txBody>
      </p:sp>
      <p:sp>
        <p:nvSpPr>
          <p:cNvPr id="4" name="Rectangle 3">
            <a:extLst>
              <a:ext uri="{FF2B5EF4-FFF2-40B4-BE49-F238E27FC236}">
                <a16:creationId xmlns:a16="http://schemas.microsoft.com/office/drawing/2014/main" id="{9426411D-9953-40D8-9E6A-152332E1EB2A}"/>
              </a:ext>
            </a:extLst>
          </p:cNvPr>
          <p:cNvSpPr/>
          <p:nvPr/>
        </p:nvSpPr>
        <p:spPr>
          <a:xfrm>
            <a:off x="361157" y="2521812"/>
            <a:ext cx="6185558" cy="3785652"/>
          </a:xfrm>
          <a:prstGeom prst="rect">
            <a:avLst/>
          </a:prstGeom>
          <a:noFill/>
        </p:spPr>
        <p:txBody>
          <a:bodyPr wrap="square" lIns="91440" tIns="45720" rIns="91440" bIns="45720">
            <a:spAutoFit/>
          </a:bodyPr>
          <a:lstStyle/>
          <a:p>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Creating Reports and Dashboards with Power  BI</a:t>
            </a:r>
          </a:p>
        </p:txBody>
      </p:sp>
    </p:spTree>
    <p:extLst>
      <p:ext uri="{BB962C8B-B14F-4D97-AF65-F5344CB8AC3E}">
        <p14:creationId xmlns:p14="http://schemas.microsoft.com/office/powerpoint/2010/main" val="3947886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9246-3523-4235-8D51-5886F0A4C0CC}"/>
              </a:ext>
            </a:extLst>
          </p:cNvPr>
          <p:cNvSpPr>
            <a:spLocks noGrp="1"/>
          </p:cNvSpPr>
          <p:nvPr>
            <p:ph type="title"/>
          </p:nvPr>
        </p:nvSpPr>
        <p:spPr>
          <a:xfrm>
            <a:off x="565649" y="161856"/>
            <a:ext cx="3979191" cy="906453"/>
          </a:xfrm>
        </p:spPr>
        <p:txBody>
          <a:bodyPr>
            <a:normAutofit/>
          </a:bodyPr>
          <a:lstStyle/>
          <a:p>
            <a:r>
              <a:rPr lang="en-US" sz="3200" dirty="0" err="1"/>
              <a:t>PowerBI</a:t>
            </a:r>
            <a:r>
              <a:rPr lang="en-US" sz="3200" dirty="0"/>
              <a:t> Pricing</a:t>
            </a:r>
          </a:p>
        </p:txBody>
      </p:sp>
      <p:pic>
        <p:nvPicPr>
          <p:cNvPr id="4" name="Content Placeholder 3">
            <a:extLst>
              <a:ext uri="{FF2B5EF4-FFF2-40B4-BE49-F238E27FC236}">
                <a16:creationId xmlns:a16="http://schemas.microsoft.com/office/drawing/2014/main" id="{5C50E001-32CD-40CD-B9A0-E91A6195B2A4}"/>
              </a:ext>
            </a:extLst>
          </p:cNvPr>
          <p:cNvPicPr>
            <a:picLocks noGrp="1" noChangeAspect="1"/>
          </p:cNvPicPr>
          <p:nvPr>
            <p:ph idx="1"/>
          </p:nvPr>
        </p:nvPicPr>
        <p:blipFill>
          <a:blip r:embed="rId2"/>
          <a:stretch>
            <a:fillRect/>
          </a:stretch>
        </p:blipFill>
        <p:spPr>
          <a:xfrm>
            <a:off x="1674086" y="1892369"/>
            <a:ext cx="5741508" cy="4425950"/>
          </a:xfrm>
          <a:prstGeom prst="rect">
            <a:avLst/>
          </a:prstGeom>
          <a:ln w="15875" cmpd="thickThin">
            <a:solidFill>
              <a:schemeClr val="accent1"/>
            </a:solidFill>
          </a:ln>
        </p:spPr>
      </p:pic>
      <p:sp>
        <p:nvSpPr>
          <p:cNvPr id="3" name="TextBox 2">
            <a:extLst>
              <a:ext uri="{FF2B5EF4-FFF2-40B4-BE49-F238E27FC236}">
                <a16:creationId xmlns:a16="http://schemas.microsoft.com/office/drawing/2014/main" id="{75A7C027-1A1D-470D-A9C6-B14DC83E2871}"/>
              </a:ext>
            </a:extLst>
          </p:cNvPr>
          <p:cNvSpPr txBox="1"/>
          <p:nvPr/>
        </p:nvSpPr>
        <p:spPr>
          <a:xfrm>
            <a:off x="7785981" y="3005750"/>
            <a:ext cx="3259248" cy="1477328"/>
          </a:xfrm>
          <a:prstGeom prst="rect">
            <a:avLst/>
          </a:prstGeom>
          <a:noFill/>
        </p:spPr>
        <p:txBody>
          <a:bodyPr wrap="square" rtlCol="0">
            <a:spAutoFit/>
          </a:bodyPr>
          <a:lstStyle/>
          <a:p>
            <a:r>
              <a:rPr lang="en-US" b="1" dirty="0"/>
              <a:t>Tip: </a:t>
            </a:r>
          </a:p>
          <a:p>
            <a:r>
              <a:rPr lang="en-US" dirty="0"/>
              <a:t>Premium Pricing Calculator can be found at: </a:t>
            </a:r>
            <a:r>
              <a:rPr lang="en-US" dirty="0">
                <a:hlinkClick r:id="rId3"/>
              </a:rPr>
              <a:t>https://powerbi.Microsoft.com/en-us/calculator</a:t>
            </a:r>
            <a:r>
              <a:rPr lang="en-US" dirty="0"/>
              <a:t> </a:t>
            </a:r>
          </a:p>
        </p:txBody>
      </p:sp>
      <p:sp>
        <p:nvSpPr>
          <p:cNvPr id="5" name="TextBox 4">
            <a:extLst>
              <a:ext uri="{FF2B5EF4-FFF2-40B4-BE49-F238E27FC236}">
                <a16:creationId xmlns:a16="http://schemas.microsoft.com/office/drawing/2014/main" id="{9B9F2063-4C71-4DC2-BFCA-05ADD4EE23B2}"/>
              </a:ext>
            </a:extLst>
          </p:cNvPr>
          <p:cNvSpPr txBox="1"/>
          <p:nvPr/>
        </p:nvSpPr>
        <p:spPr>
          <a:xfrm>
            <a:off x="7415594" y="6041320"/>
            <a:ext cx="3573479" cy="276999"/>
          </a:xfrm>
          <a:prstGeom prst="rect">
            <a:avLst/>
          </a:prstGeom>
          <a:noFill/>
        </p:spPr>
        <p:txBody>
          <a:bodyPr wrap="none" rtlCol="0">
            <a:spAutoFit/>
          </a:bodyPr>
          <a:lstStyle/>
          <a:p>
            <a:r>
              <a:rPr lang="en-US" sz="1200" dirty="0"/>
              <a:t>Source: </a:t>
            </a:r>
            <a:r>
              <a:rPr lang="en-US" sz="1200" dirty="0">
                <a:hlinkClick r:id="rId4"/>
              </a:rPr>
              <a:t>https://powerbi.microsoft.com/en-us/pricing/</a:t>
            </a:r>
            <a:endParaRPr lang="en-US" sz="1200" dirty="0"/>
          </a:p>
        </p:txBody>
      </p:sp>
    </p:spTree>
    <p:extLst>
      <p:ext uri="{BB962C8B-B14F-4D97-AF65-F5344CB8AC3E}">
        <p14:creationId xmlns:p14="http://schemas.microsoft.com/office/powerpoint/2010/main" val="1145168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B8CF-097B-4016-9CE4-F2297CB2BFEE}"/>
              </a:ext>
            </a:extLst>
          </p:cNvPr>
          <p:cNvSpPr>
            <a:spLocks noGrp="1"/>
          </p:cNvSpPr>
          <p:nvPr>
            <p:ph type="title"/>
          </p:nvPr>
        </p:nvSpPr>
        <p:spPr>
          <a:xfrm>
            <a:off x="355385" y="0"/>
            <a:ext cx="10389190" cy="1154337"/>
          </a:xfrm>
        </p:spPr>
        <p:txBody>
          <a:bodyPr>
            <a:normAutofit/>
          </a:bodyPr>
          <a:lstStyle/>
          <a:p>
            <a:r>
              <a:rPr lang="en-US" sz="3200" dirty="0"/>
              <a:t>Power BI Report Server</a:t>
            </a:r>
            <a:br>
              <a:rPr lang="en-US" sz="3200" dirty="0"/>
            </a:br>
            <a:r>
              <a:rPr lang="en-US" sz="1600" dirty="0"/>
              <a:t>(included with Premium)</a:t>
            </a:r>
          </a:p>
        </p:txBody>
      </p:sp>
      <p:sp>
        <p:nvSpPr>
          <p:cNvPr id="3" name="Content Placeholder 2">
            <a:extLst>
              <a:ext uri="{FF2B5EF4-FFF2-40B4-BE49-F238E27FC236}">
                <a16:creationId xmlns:a16="http://schemas.microsoft.com/office/drawing/2014/main" id="{9EE54783-8F60-494A-84B5-7C9775F9DC68}"/>
              </a:ext>
            </a:extLst>
          </p:cNvPr>
          <p:cNvSpPr>
            <a:spLocks noGrp="1"/>
          </p:cNvSpPr>
          <p:nvPr>
            <p:ph idx="1"/>
          </p:nvPr>
        </p:nvSpPr>
        <p:spPr>
          <a:xfrm>
            <a:off x="355385" y="1816135"/>
            <a:ext cx="10389190" cy="1915427"/>
          </a:xfrm>
        </p:spPr>
        <p:txBody>
          <a:bodyPr>
            <a:normAutofit fontScale="92500" lnSpcReduction="10000"/>
          </a:bodyPr>
          <a:lstStyle/>
          <a:p>
            <a:pPr marL="0" indent="0">
              <a:buNone/>
            </a:pPr>
            <a:r>
              <a:rPr lang="en-US" sz="2800" dirty="0"/>
              <a:t>Power BI Report Server reports don’t support:</a:t>
            </a:r>
          </a:p>
          <a:p>
            <a:pPr lvl="2"/>
            <a:r>
              <a:rPr lang="en-US" sz="2200" dirty="0"/>
              <a:t>R visuals</a:t>
            </a:r>
          </a:p>
          <a:p>
            <a:pPr lvl="2"/>
            <a:r>
              <a:rPr lang="en-US" sz="2200" dirty="0"/>
              <a:t>ArcGIS maps</a:t>
            </a:r>
          </a:p>
          <a:p>
            <a:pPr lvl="2"/>
            <a:r>
              <a:rPr lang="en-US" sz="2200" dirty="0"/>
              <a:t>Breadcrumbs</a:t>
            </a:r>
          </a:p>
          <a:p>
            <a:pPr lvl="2"/>
            <a:r>
              <a:rPr lang="en-US" sz="2200" dirty="0"/>
              <a:t>Power BI Desktop preview features</a:t>
            </a:r>
          </a:p>
          <a:p>
            <a:endParaRPr lang="en-US" dirty="0"/>
          </a:p>
        </p:txBody>
      </p:sp>
      <p:sp>
        <p:nvSpPr>
          <p:cNvPr id="4" name="Slide Number Placeholder 3">
            <a:extLst>
              <a:ext uri="{FF2B5EF4-FFF2-40B4-BE49-F238E27FC236}">
                <a16:creationId xmlns:a16="http://schemas.microsoft.com/office/drawing/2014/main" id="{7DBBD189-B146-4ED8-8265-184358FCE341}"/>
              </a:ext>
            </a:extLst>
          </p:cNvPr>
          <p:cNvSpPr>
            <a:spLocks noGrp="1"/>
          </p:cNvSpPr>
          <p:nvPr>
            <p:ph type="sldNum" sz="quarter" idx="12"/>
          </p:nvPr>
        </p:nvSpPr>
        <p:spPr/>
        <p:txBody>
          <a:bodyPr/>
          <a:lstStyle/>
          <a:p>
            <a:fld id="{FAEF9944-A4F6-4C59-AEBD-678D6480B8EA}" type="slidenum">
              <a:rPr lang="en-US" smtClean="0"/>
              <a:t>11</a:t>
            </a:fld>
            <a:endParaRPr lang="en-US" dirty="0"/>
          </a:p>
        </p:txBody>
      </p:sp>
      <p:sp>
        <p:nvSpPr>
          <p:cNvPr id="5" name="Rectangle 4">
            <a:extLst>
              <a:ext uri="{FF2B5EF4-FFF2-40B4-BE49-F238E27FC236}">
                <a16:creationId xmlns:a16="http://schemas.microsoft.com/office/drawing/2014/main" id="{155AD7B9-8698-41BD-BD62-A6E2ED783890}"/>
              </a:ext>
            </a:extLst>
          </p:cNvPr>
          <p:cNvSpPr/>
          <p:nvPr/>
        </p:nvSpPr>
        <p:spPr>
          <a:xfrm>
            <a:off x="355385" y="3741590"/>
            <a:ext cx="10867672" cy="2523768"/>
          </a:xfrm>
          <a:prstGeom prst="rect">
            <a:avLst/>
          </a:prstGeom>
        </p:spPr>
        <p:txBody>
          <a:bodyPr wrap="square">
            <a:spAutoFit/>
          </a:bodyPr>
          <a:lstStyle/>
          <a:p>
            <a:r>
              <a:rPr lang="en-US" sz="2400" dirty="0">
                <a:solidFill>
                  <a:srgbClr val="000000"/>
                </a:solidFill>
                <a:latin typeface="segoe-ui_normal"/>
              </a:rPr>
              <a:t>Power BI Report Server reports don’t support these features in the Power BI mobile apps: </a:t>
            </a:r>
          </a:p>
          <a:p>
            <a:pPr marL="1440066" lvl="2" indent="-288013" defTabSz="1152053">
              <a:lnSpc>
                <a:spcPct val="90000"/>
              </a:lnSpc>
              <a:spcBef>
                <a:spcPct val="20000"/>
              </a:spcBef>
              <a:buFont typeface="Arial" pitchFamily="34" charset="0"/>
              <a:buChar char="•"/>
            </a:pPr>
            <a:r>
              <a:rPr lang="en-US" sz="2000" dirty="0"/>
              <a:t>R visuals</a:t>
            </a:r>
          </a:p>
          <a:p>
            <a:pPr marL="1440066" lvl="2" indent="-288013" defTabSz="1152053">
              <a:lnSpc>
                <a:spcPct val="90000"/>
              </a:lnSpc>
              <a:spcBef>
                <a:spcPct val="20000"/>
              </a:spcBef>
              <a:buFont typeface="Arial" pitchFamily="34" charset="0"/>
              <a:buChar char="•"/>
            </a:pPr>
            <a:r>
              <a:rPr lang="en-US" sz="2000" dirty="0"/>
              <a:t>ArcGIS maps</a:t>
            </a:r>
          </a:p>
          <a:p>
            <a:pPr marL="1440066" lvl="2" indent="-288013" defTabSz="1152053">
              <a:lnSpc>
                <a:spcPct val="90000"/>
              </a:lnSpc>
              <a:spcBef>
                <a:spcPct val="20000"/>
              </a:spcBef>
              <a:buFont typeface="Arial" pitchFamily="34" charset="0"/>
              <a:buChar char="•"/>
            </a:pPr>
            <a:r>
              <a:rPr lang="en-US" sz="2000" dirty="0"/>
              <a:t>Custom visuals</a:t>
            </a:r>
          </a:p>
          <a:p>
            <a:pPr marL="1440066" lvl="2" indent="-288013" defTabSz="1152053">
              <a:lnSpc>
                <a:spcPct val="90000"/>
              </a:lnSpc>
              <a:spcBef>
                <a:spcPct val="20000"/>
              </a:spcBef>
              <a:buFont typeface="Arial" pitchFamily="34" charset="0"/>
              <a:buChar char="•"/>
            </a:pPr>
            <a:r>
              <a:rPr lang="en-US" sz="2000" dirty="0"/>
              <a:t>Breadcrumbs</a:t>
            </a:r>
          </a:p>
          <a:p>
            <a:pPr marL="1440066" lvl="2" indent="-288013" defTabSz="1152053">
              <a:lnSpc>
                <a:spcPct val="90000"/>
              </a:lnSpc>
              <a:spcBef>
                <a:spcPct val="20000"/>
              </a:spcBef>
              <a:buFont typeface="Arial" pitchFamily="34" charset="0"/>
              <a:buChar char="•"/>
            </a:pPr>
            <a:r>
              <a:rPr lang="en-US" sz="2000" dirty="0" err="1"/>
              <a:t>Geofiltering</a:t>
            </a:r>
            <a:r>
              <a:rPr lang="en-US" sz="2000" dirty="0"/>
              <a:t> or bar codes</a:t>
            </a:r>
          </a:p>
        </p:txBody>
      </p:sp>
    </p:spTree>
    <p:extLst>
      <p:ext uri="{BB962C8B-B14F-4D97-AF65-F5344CB8AC3E}">
        <p14:creationId xmlns:p14="http://schemas.microsoft.com/office/powerpoint/2010/main" val="1209404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7771-83B7-4BCC-BDE1-DA241F47CA42}"/>
              </a:ext>
            </a:extLst>
          </p:cNvPr>
          <p:cNvSpPr>
            <a:spLocks noGrp="1"/>
          </p:cNvSpPr>
          <p:nvPr>
            <p:ph type="title"/>
          </p:nvPr>
        </p:nvSpPr>
        <p:spPr>
          <a:xfrm>
            <a:off x="454554" y="92974"/>
            <a:ext cx="4365274" cy="1154337"/>
          </a:xfrm>
        </p:spPr>
        <p:txBody>
          <a:bodyPr>
            <a:normAutofit/>
          </a:bodyPr>
          <a:lstStyle/>
          <a:p>
            <a:r>
              <a:rPr lang="en-US" sz="3200" dirty="0"/>
              <a:t>What is Accessibility</a:t>
            </a:r>
          </a:p>
        </p:txBody>
      </p:sp>
      <p:sp>
        <p:nvSpPr>
          <p:cNvPr id="3" name="Content Placeholder 2">
            <a:extLst>
              <a:ext uri="{FF2B5EF4-FFF2-40B4-BE49-F238E27FC236}">
                <a16:creationId xmlns:a16="http://schemas.microsoft.com/office/drawing/2014/main" id="{5B4245C2-41B6-4218-BC12-E1D3106E36EF}"/>
              </a:ext>
            </a:extLst>
          </p:cNvPr>
          <p:cNvSpPr>
            <a:spLocks noGrp="1"/>
          </p:cNvSpPr>
          <p:nvPr>
            <p:ph idx="1"/>
          </p:nvPr>
        </p:nvSpPr>
        <p:spPr>
          <a:xfrm>
            <a:off x="1647706" y="2393106"/>
            <a:ext cx="8225075" cy="2270150"/>
          </a:xfrm>
        </p:spPr>
        <p:txBody>
          <a:bodyPr>
            <a:noAutofit/>
          </a:bodyPr>
          <a:lstStyle/>
          <a:p>
            <a:r>
              <a:rPr lang="en-US" dirty="0"/>
              <a:t>People with disabilities have access to and use of information and data comparable to the information provided to those who do not have a disability.</a:t>
            </a:r>
          </a:p>
        </p:txBody>
      </p:sp>
      <p:sp>
        <p:nvSpPr>
          <p:cNvPr id="4" name="TextBox 3">
            <a:extLst>
              <a:ext uri="{FF2B5EF4-FFF2-40B4-BE49-F238E27FC236}">
                <a16:creationId xmlns:a16="http://schemas.microsoft.com/office/drawing/2014/main" id="{5BCA0B2F-7F45-46BE-A2EF-5A7AAE26C913}"/>
              </a:ext>
            </a:extLst>
          </p:cNvPr>
          <p:cNvSpPr txBox="1"/>
          <p:nvPr/>
        </p:nvSpPr>
        <p:spPr>
          <a:xfrm>
            <a:off x="2000591" y="4908299"/>
            <a:ext cx="6673494" cy="923330"/>
          </a:xfrm>
          <a:prstGeom prst="rect">
            <a:avLst/>
          </a:prstGeom>
          <a:noFill/>
        </p:spPr>
        <p:txBody>
          <a:bodyPr wrap="none" rtlCol="0">
            <a:spAutoFit/>
          </a:bodyPr>
          <a:lstStyle/>
          <a:p>
            <a:r>
              <a:rPr lang="en-US" b="1" dirty="0"/>
              <a:t>Standards include: </a:t>
            </a:r>
            <a:r>
              <a:rPr lang="en-US" dirty="0"/>
              <a:t>	WCAG 2.0 – Web Content Accessibility Guidelines</a:t>
            </a:r>
          </a:p>
          <a:p>
            <a:r>
              <a:rPr lang="en-US" dirty="0"/>
              <a:t>		Section 508 of the Rehabilitation Act</a:t>
            </a:r>
          </a:p>
          <a:p>
            <a:r>
              <a:rPr lang="en-US" dirty="0"/>
              <a:t>		EN 301 548 – A European Standard</a:t>
            </a:r>
          </a:p>
        </p:txBody>
      </p:sp>
    </p:spTree>
    <p:extLst>
      <p:ext uri="{BB962C8B-B14F-4D97-AF65-F5344CB8AC3E}">
        <p14:creationId xmlns:p14="http://schemas.microsoft.com/office/powerpoint/2010/main" val="983979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7E0B-6EA0-41C8-8385-70F7874205E8}"/>
              </a:ext>
            </a:extLst>
          </p:cNvPr>
          <p:cNvSpPr>
            <a:spLocks noGrp="1"/>
          </p:cNvSpPr>
          <p:nvPr>
            <p:ph type="title"/>
          </p:nvPr>
        </p:nvSpPr>
        <p:spPr>
          <a:xfrm>
            <a:off x="0" y="81481"/>
            <a:ext cx="5115208" cy="957318"/>
          </a:xfrm>
        </p:spPr>
        <p:txBody>
          <a:bodyPr>
            <a:normAutofit fontScale="90000"/>
          </a:bodyPr>
          <a:lstStyle/>
          <a:p>
            <a:r>
              <a:rPr lang="en-US" sz="3200" dirty="0"/>
              <a:t>   Selecting Colors – Part 1 </a:t>
            </a:r>
            <a:br>
              <a:rPr lang="en-US" sz="3200" dirty="0"/>
            </a:br>
            <a:r>
              <a:rPr lang="en-US" sz="3200" dirty="0"/>
              <a:t>   Basic Hue Selection</a:t>
            </a:r>
          </a:p>
        </p:txBody>
      </p:sp>
      <p:sp>
        <p:nvSpPr>
          <p:cNvPr id="3" name="Content Placeholder 2">
            <a:extLst>
              <a:ext uri="{FF2B5EF4-FFF2-40B4-BE49-F238E27FC236}">
                <a16:creationId xmlns:a16="http://schemas.microsoft.com/office/drawing/2014/main" id="{68136A8A-612F-458C-8514-9AB765908573}"/>
              </a:ext>
            </a:extLst>
          </p:cNvPr>
          <p:cNvSpPr>
            <a:spLocks noGrp="1"/>
          </p:cNvSpPr>
          <p:nvPr>
            <p:ph idx="1"/>
          </p:nvPr>
        </p:nvSpPr>
        <p:spPr>
          <a:xfrm>
            <a:off x="782247" y="2637054"/>
            <a:ext cx="2813876" cy="690325"/>
          </a:xfrm>
        </p:spPr>
        <p:txBody>
          <a:bodyPr>
            <a:normAutofit fontScale="62500" lnSpcReduction="20000"/>
          </a:bodyPr>
          <a:lstStyle/>
          <a:p>
            <a:pPr marL="0" indent="0" algn="ctr">
              <a:buNone/>
            </a:pPr>
            <a:r>
              <a:rPr lang="en-US" sz="3400" dirty="0"/>
              <a:t>Complimentary Colors</a:t>
            </a:r>
          </a:p>
          <a:p>
            <a:pPr marL="0" indent="0" algn="ctr">
              <a:buNone/>
            </a:pPr>
            <a:r>
              <a:rPr lang="en-US" sz="1900" dirty="0"/>
              <a:t>Colors that are opposite of each other on the color wheel</a:t>
            </a:r>
          </a:p>
          <a:p>
            <a:pPr algn="ctr"/>
            <a:endParaRPr lang="en-US" dirty="0"/>
          </a:p>
        </p:txBody>
      </p:sp>
      <p:pic>
        <p:nvPicPr>
          <p:cNvPr id="4" name="Picture 3">
            <a:extLst>
              <a:ext uri="{FF2B5EF4-FFF2-40B4-BE49-F238E27FC236}">
                <a16:creationId xmlns:a16="http://schemas.microsoft.com/office/drawing/2014/main" id="{B0C75E6B-53AA-4BEE-B822-316676D3B57D}"/>
              </a:ext>
            </a:extLst>
          </p:cNvPr>
          <p:cNvPicPr>
            <a:picLocks noChangeAspect="1"/>
          </p:cNvPicPr>
          <p:nvPr/>
        </p:nvPicPr>
        <p:blipFill>
          <a:blip r:embed="rId3"/>
          <a:stretch>
            <a:fillRect/>
          </a:stretch>
        </p:blipFill>
        <p:spPr>
          <a:xfrm>
            <a:off x="1293946" y="3610064"/>
            <a:ext cx="1790476" cy="1800000"/>
          </a:xfrm>
          <a:prstGeom prst="rect">
            <a:avLst/>
          </a:prstGeom>
          <a:ln w="15875" cmpd="thickThin">
            <a:solidFill>
              <a:schemeClr val="accent1"/>
            </a:solidFill>
          </a:ln>
        </p:spPr>
      </p:pic>
      <p:sp>
        <p:nvSpPr>
          <p:cNvPr id="5" name="Content Placeholder 2">
            <a:extLst>
              <a:ext uri="{FF2B5EF4-FFF2-40B4-BE49-F238E27FC236}">
                <a16:creationId xmlns:a16="http://schemas.microsoft.com/office/drawing/2014/main" id="{CF1FF0E0-284A-4A98-8922-2829D8F7BAF4}"/>
              </a:ext>
            </a:extLst>
          </p:cNvPr>
          <p:cNvSpPr txBox="1">
            <a:spLocks/>
          </p:cNvSpPr>
          <p:nvPr/>
        </p:nvSpPr>
        <p:spPr>
          <a:xfrm>
            <a:off x="4350895" y="2654207"/>
            <a:ext cx="2967148" cy="690325"/>
          </a:xfrm>
          <a:prstGeom prst="rect">
            <a:avLst/>
          </a:prstGeom>
        </p:spPr>
        <p:txBody>
          <a:bodyPr vert="horz" lIns="0" tIns="0" rIns="0" bIns="0" rtlCol="0" anchor="t">
            <a:normAutofit fontScale="55000" lnSpcReduction="20000"/>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algn="ctr"/>
            <a:r>
              <a:rPr lang="en-US" sz="4400" dirty="0"/>
              <a:t>Analogous Colors</a:t>
            </a:r>
          </a:p>
          <a:p>
            <a:pPr algn="ctr"/>
            <a:r>
              <a:rPr lang="en-US" sz="2200" dirty="0"/>
              <a:t>Colors that are next to each other on the color wheel</a:t>
            </a:r>
          </a:p>
          <a:p>
            <a:endParaRPr lang="en-US" dirty="0"/>
          </a:p>
        </p:txBody>
      </p:sp>
      <p:pic>
        <p:nvPicPr>
          <p:cNvPr id="6" name="Picture 5">
            <a:extLst>
              <a:ext uri="{FF2B5EF4-FFF2-40B4-BE49-F238E27FC236}">
                <a16:creationId xmlns:a16="http://schemas.microsoft.com/office/drawing/2014/main" id="{24CFB24D-8FC6-41EE-A4CB-786DA584B868}"/>
              </a:ext>
            </a:extLst>
          </p:cNvPr>
          <p:cNvPicPr>
            <a:picLocks noChangeAspect="1"/>
          </p:cNvPicPr>
          <p:nvPr/>
        </p:nvPicPr>
        <p:blipFill>
          <a:blip r:embed="rId4"/>
          <a:stretch>
            <a:fillRect/>
          </a:stretch>
        </p:blipFill>
        <p:spPr>
          <a:xfrm>
            <a:off x="4827078" y="3531568"/>
            <a:ext cx="1790476" cy="1771429"/>
          </a:xfrm>
          <a:prstGeom prst="rect">
            <a:avLst/>
          </a:prstGeom>
          <a:ln w="15875" cmpd="thickThin">
            <a:solidFill>
              <a:schemeClr val="accent1"/>
            </a:solidFill>
          </a:ln>
        </p:spPr>
      </p:pic>
      <p:sp>
        <p:nvSpPr>
          <p:cNvPr id="7" name="Content Placeholder 2">
            <a:extLst>
              <a:ext uri="{FF2B5EF4-FFF2-40B4-BE49-F238E27FC236}">
                <a16:creationId xmlns:a16="http://schemas.microsoft.com/office/drawing/2014/main" id="{C1CFDFEF-BECE-4CD6-9F83-DD2625F31EA1}"/>
              </a:ext>
            </a:extLst>
          </p:cNvPr>
          <p:cNvSpPr txBox="1">
            <a:spLocks/>
          </p:cNvSpPr>
          <p:nvPr/>
        </p:nvSpPr>
        <p:spPr>
          <a:xfrm>
            <a:off x="8072815" y="2637053"/>
            <a:ext cx="2924193" cy="690325"/>
          </a:xfrm>
          <a:prstGeom prst="rect">
            <a:avLst/>
          </a:prstGeom>
        </p:spPr>
        <p:txBody>
          <a:bodyPr vert="horz" lIns="0" tIns="0" rIns="0" bIns="0" rtlCol="0" anchor="t">
            <a:normAutofit fontScale="55000" lnSpcReduction="20000"/>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algn="ctr"/>
            <a:r>
              <a:rPr lang="en-US" sz="4400" dirty="0"/>
              <a:t>Triadic Colors</a:t>
            </a:r>
          </a:p>
          <a:p>
            <a:pPr algn="ctr"/>
            <a:r>
              <a:rPr lang="en-US" sz="2200" dirty="0"/>
              <a:t>Colors that are evenly spaced around the color wheel</a:t>
            </a:r>
          </a:p>
          <a:p>
            <a:endParaRPr lang="en-US" dirty="0"/>
          </a:p>
        </p:txBody>
      </p:sp>
      <p:pic>
        <p:nvPicPr>
          <p:cNvPr id="8" name="Picture 7">
            <a:extLst>
              <a:ext uri="{FF2B5EF4-FFF2-40B4-BE49-F238E27FC236}">
                <a16:creationId xmlns:a16="http://schemas.microsoft.com/office/drawing/2014/main" id="{24E12D58-73EE-460F-BDD8-8CBC06039F2C}"/>
              </a:ext>
            </a:extLst>
          </p:cNvPr>
          <p:cNvPicPr>
            <a:picLocks noChangeAspect="1"/>
          </p:cNvPicPr>
          <p:nvPr/>
        </p:nvPicPr>
        <p:blipFill>
          <a:blip r:embed="rId5"/>
          <a:stretch>
            <a:fillRect/>
          </a:stretch>
        </p:blipFill>
        <p:spPr>
          <a:xfrm>
            <a:off x="8653957" y="3627218"/>
            <a:ext cx="1761905" cy="1776190"/>
          </a:xfrm>
          <a:prstGeom prst="rect">
            <a:avLst/>
          </a:prstGeom>
          <a:ln w="15875" cmpd="thickThin">
            <a:solidFill>
              <a:schemeClr val="accent1"/>
            </a:solidFill>
          </a:ln>
        </p:spPr>
      </p:pic>
      <p:sp>
        <p:nvSpPr>
          <p:cNvPr id="9" name="TextBox 8">
            <a:extLst>
              <a:ext uri="{FF2B5EF4-FFF2-40B4-BE49-F238E27FC236}">
                <a16:creationId xmlns:a16="http://schemas.microsoft.com/office/drawing/2014/main" id="{163C06BB-D136-484D-A2E7-67F6310DDA75}"/>
              </a:ext>
            </a:extLst>
          </p:cNvPr>
          <p:cNvSpPr txBox="1"/>
          <p:nvPr/>
        </p:nvSpPr>
        <p:spPr>
          <a:xfrm>
            <a:off x="1312233" y="5518394"/>
            <a:ext cx="9121916" cy="646331"/>
          </a:xfrm>
          <a:prstGeom prst="rect">
            <a:avLst/>
          </a:prstGeom>
          <a:noFill/>
        </p:spPr>
        <p:txBody>
          <a:bodyPr wrap="square" rtlCol="0">
            <a:spAutoFit/>
          </a:bodyPr>
          <a:lstStyle/>
          <a:p>
            <a:r>
              <a:rPr lang="en-US" dirty="0"/>
              <a:t>One method not shown here is to just select a single color and choose different tints, shades and tones.  This is called </a:t>
            </a:r>
            <a:r>
              <a:rPr lang="en-US" b="1" dirty="0"/>
              <a:t>Monochromatic colors</a:t>
            </a:r>
            <a:r>
              <a:rPr lang="en-US" dirty="0"/>
              <a:t>.</a:t>
            </a:r>
          </a:p>
        </p:txBody>
      </p:sp>
      <p:sp>
        <p:nvSpPr>
          <p:cNvPr id="10" name="TextBox 9">
            <a:extLst>
              <a:ext uri="{FF2B5EF4-FFF2-40B4-BE49-F238E27FC236}">
                <a16:creationId xmlns:a16="http://schemas.microsoft.com/office/drawing/2014/main" id="{A1009951-D306-4168-821E-2F1C2CFD8D7A}"/>
              </a:ext>
            </a:extLst>
          </p:cNvPr>
          <p:cNvSpPr txBox="1"/>
          <p:nvPr/>
        </p:nvSpPr>
        <p:spPr>
          <a:xfrm>
            <a:off x="782247" y="2014009"/>
            <a:ext cx="9777758" cy="461665"/>
          </a:xfrm>
          <a:prstGeom prst="rect">
            <a:avLst/>
          </a:prstGeom>
          <a:noFill/>
        </p:spPr>
        <p:txBody>
          <a:bodyPr wrap="square" rtlCol="0">
            <a:spAutoFit/>
          </a:bodyPr>
          <a:lstStyle/>
          <a:p>
            <a:r>
              <a:rPr lang="en-US" sz="2400" dirty="0"/>
              <a:t>Base color selection on the standard color wheel of 12 hues.</a:t>
            </a:r>
          </a:p>
        </p:txBody>
      </p:sp>
    </p:spTree>
    <p:extLst>
      <p:ext uri="{BB962C8B-B14F-4D97-AF65-F5344CB8AC3E}">
        <p14:creationId xmlns:p14="http://schemas.microsoft.com/office/powerpoint/2010/main" val="2669877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7"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7E0B-6EA0-41C8-8385-70F7874205E8}"/>
              </a:ext>
            </a:extLst>
          </p:cNvPr>
          <p:cNvSpPr>
            <a:spLocks noGrp="1"/>
          </p:cNvSpPr>
          <p:nvPr>
            <p:ph type="title"/>
          </p:nvPr>
        </p:nvSpPr>
        <p:spPr>
          <a:xfrm>
            <a:off x="0" y="0"/>
            <a:ext cx="5151422" cy="1154337"/>
          </a:xfrm>
        </p:spPr>
        <p:txBody>
          <a:bodyPr>
            <a:normAutofit/>
          </a:bodyPr>
          <a:lstStyle/>
          <a:p>
            <a:r>
              <a:rPr lang="en-US" sz="2900" dirty="0"/>
              <a:t>   Selecting Colors – Part 2 </a:t>
            </a:r>
            <a:br>
              <a:rPr lang="en-US" sz="2900" dirty="0"/>
            </a:br>
            <a:r>
              <a:rPr lang="en-US" sz="2900" dirty="0"/>
              <a:t>   Tints, Shades, Tones</a:t>
            </a:r>
          </a:p>
        </p:txBody>
      </p:sp>
      <p:pic>
        <p:nvPicPr>
          <p:cNvPr id="6" name="Picture 5">
            <a:extLst>
              <a:ext uri="{FF2B5EF4-FFF2-40B4-BE49-F238E27FC236}">
                <a16:creationId xmlns:a16="http://schemas.microsoft.com/office/drawing/2014/main" id="{78EA90F0-40E3-427B-B20D-6CD0248820A6}"/>
              </a:ext>
            </a:extLst>
          </p:cNvPr>
          <p:cNvPicPr>
            <a:picLocks noChangeAspect="1"/>
          </p:cNvPicPr>
          <p:nvPr/>
        </p:nvPicPr>
        <p:blipFill>
          <a:blip r:embed="rId3"/>
          <a:stretch>
            <a:fillRect/>
          </a:stretch>
        </p:blipFill>
        <p:spPr>
          <a:xfrm>
            <a:off x="2575711" y="1581181"/>
            <a:ext cx="6273451" cy="4654496"/>
          </a:xfrm>
          <a:prstGeom prst="rect">
            <a:avLst/>
          </a:prstGeom>
          <a:ln w="15875" cmpd="thickThin">
            <a:solidFill>
              <a:schemeClr val="accent1"/>
            </a:solidFill>
          </a:ln>
        </p:spPr>
      </p:pic>
    </p:spTree>
    <p:extLst>
      <p:ext uri="{BB962C8B-B14F-4D97-AF65-F5344CB8AC3E}">
        <p14:creationId xmlns:p14="http://schemas.microsoft.com/office/powerpoint/2010/main" val="2617767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E404-8A3E-4D3D-9C6C-9827CB54B85F}"/>
              </a:ext>
            </a:extLst>
          </p:cNvPr>
          <p:cNvSpPr>
            <a:spLocks noGrp="1"/>
          </p:cNvSpPr>
          <p:nvPr>
            <p:ph type="title"/>
          </p:nvPr>
        </p:nvSpPr>
        <p:spPr>
          <a:xfrm>
            <a:off x="0" y="126748"/>
            <a:ext cx="5160475" cy="1032817"/>
          </a:xfrm>
        </p:spPr>
        <p:txBody>
          <a:bodyPr>
            <a:normAutofit/>
          </a:bodyPr>
          <a:lstStyle/>
          <a:p>
            <a:r>
              <a:rPr lang="en-US" sz="2900" dirty="0"/>
              <a:t>   Accessibility </a:t>
            </a:r>
            <a:br>
              <a:rPr lang="en-US" sz="2900" dirty="0"/>
            </a:br>
            <a:r>
              <a:rPr lang="en-US" sz="2900" dirty="0"/>
              <a:t>   </a:t>
            </a:r>
            <a:r>
              <a:rPr lang="en-US" sz="2900" dirty="0" err="1"/>
              <a:t>Colour</a:t>
            </a:r>
            <a:r>
              <a:rPr lang="en-US" sz="2900" dirty="0"/>
              <a:t> Contrast Analyzer</a:t>
            </a:r>
          </a:p>
        </p:txBody>
      </p:sp>
      <p:graphicFrame>
        <p:nvGraphicFramePr>
          <p:cNvPr id="8" name="Content Placeholder 7">
            <a:extLst>
              <a:ext uri="{FF2B5EF4-FFF2-40B4-BE49-F238E27FC236}">
                <a16:creationId xmlns:a16="http://schemas.microsoft.com/office/drawing/2014/main" id="{AEE805F4-77E1-4292-9EF3-E1BEF6D37776}"/>
              </a:ext>
            </a:extLst>
          </p:cNvPr>
          <p:cNvGraphicFramePr>
            <a:graphicFrameLocks noGrp="1"/>
          </p:cNvGraphicFramePr>
          <p:nvPr>
            <p:ph idx="1"/>
            <p:extLst>
              <p:ext uri="{D42A27DB-BD31-4B8C-83A1-F6EECF244321}">
                <p14:modId xmlns:p14="http://schemas.microsoft.com/office/powerpoint/2010/main" val="1227764947"/>
              </p:ext>
            </p:extLst>
          </p:nvPr>
        </p:nvGraphicFramePr>
        <p:xfrm>
          <a:off x="2522527" y="5917712"/>
          <a:ext cx="6476606" cy="435715"/>
        </p:xfrm>
        <a:graphic>
          <a:graphicData uri="http://schemas.openxmlformats.org/drawingml/2006/table">
            <a:tbl>
              <a:tblPr firstCol="1" bandRow="1">
                <a:tableStyleId>{5C22544A-7EE6-4342-B048-85BDC9FD1C3A}</a:tableStyleId>
              </a:tblPr>
              <a:tblGrid>
                <a:gridCol w="6476606">
                  <a:extLst>
                    <a:ext uri="{9D8B030D-6E8A-4147-A177-3AD203B41FA5}">
                      <a16:colId xmlns:a16="http://schemas.microsoft.com/office/drawing/2014/main" val="1798574222"/>
                    </a:ext>
                  </a:extLst>
                </a:gridCol>
              </a:tblGrid>
              <a:tr h="435715">
                <a:tc>
                  <a:txBody>
                    <a:bodyPr/>
                    <a:lstStyle/>
                    <a:p>
                      <a:pPr marL="0" marR="0">
                        <a:spcBef>
                          <a:spcPts val="0"/>
                        </a:spcBef>
                        <a:spcAft>
                          <a:spcPts val="0"/>
                        </a:spcAft>
                      </a:pPr>
                      <a:r>
                        <a:rPr lang="en-US" sz="1600" b="1" u="sng" dirty="0">
                          <a:solidFill>
                            <a:schemeClr val="tx1"/>
                          </a:solidFill>
                          <a:effectLst/>
                          <a:hlinkClick r:id="rId3"/>
                        </a:rPr>
                        <a:t>https://developer.paciellogroup.com/resources/contrastanalyser/</a:t>
                      </a:r>
                      <a:r>
                        <a:rPr lang="en-US" sz="1600" b="1" dirty="0">
                          <a:solidFill>
                            <a:schemeClr val="tx1"/>
                          </a:solidFill>
                          <a:effectLst/>
                        </a:rPr>
                        <a:t> </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874155341"/>
                  </a:ext>
                </a:extLst>
              </a:tr>
            </a:tbl>
          </a:graphicData>
        </a:graphic>
      </p:graphicFrame>
      <p:pic>
        <p:nvPicPr>
          <p:cNvPr id="7" name="Picture 6">
            <a:extLst>
              <a:ext uri="{FF2B5EF4-FFF2-40B4-BE49-F238E27FC236}">
                <a16:creationId xmlns:a16="http://schemas.microsoft.com/office/drawing/2014/main" id="{222541AD-F5DA-4D3C-996E-FCFC20F510ED}"/>
              </a:ext>
            </a:extLst>
          </p:cNvPr>
          <p:cNvPicPr>
            <a:picLocks noChangeAspect="1"/>
          </p:cNvPicPr>
          <p:nvPr/>
        </p:nvPicPr>
        <p:blipFill>
          <a:blip r:embed="rId4"/>
          <a:stretch>
            <a:fillRect/>
          </a:stretch>
        </p:blipFill>
        <p:spPr>
          <a:xfrm>
            <a:off x="548074" y="1873663"/>
            <a:ext cx="6476190" cy="3809524"/>
          </a:xfrm>
          <a:prstGeom prst="rect">
            <a:avLst/>
          </a:prstGeom>
        </p:spPr>
      </p:pic>
      <p:sp>
        <p:nvSpPr>
          <p:cNvPr id="9" name="Rectangle 8">
            <a:extLst>
              <a:ext uri="{FF2B5EF4-FFF2-40B4-BE49-F238E27FC236}">
                <a16:creationId xmlns:a16="http://schemas.microsoft.com/office/drawing/2014/main" id="{C3DDAF8E-963C-44D7-BA1A-279A8A6340AC}"/>
              </a:ext>
            </a:extLst>
          </p:cNvPr>
          <p:cNvSpPr/>
          <p:nvPr/>
        </p:nvSpPr>
        <p:spPr>
          <a:xfrm>
            <a:off x="7289972" y="1873663"/>
            <a:ext cx="3890460" cy="3970318"/>
          </a:xfrm>
          <a:prstGeom prst="rect">
            <a:avLst/>
          </a:prstGeom>
        </p:spPr>
        <p:txBody>
          <a:bodyPr wrap="square">
            <a:spAutoFit/>
          </a:bodyPr>
          <a:lstStyle/>
          <a:p>
            <a:r>
              <a:rPr lang="en-US" dirty="0">
                <a:solidFill>
                  <a:srgbClr val="000000"/>
                </a:solidFill>
                <a:latin typeface="Helvetica" panose="020B0604020202020204" pitchFamily="34" charset="0"/>
                <a:ea typeface="Times New Roman" panose="02020603050405020304" pitchFamily="18" charset="0"/>
              </a:rPr>
              <a:t>Does your report have a contrast ratio of at least 4.5:1 exist between text, and images of text, and background behind the text?</a:t>
            </a:r>
          </a:p>
          <a:p>
            <a:endParaRPr lang="en-US" dirty="0">
              <a:solidFill>
                <a:srgbClr val="000000"/>
              </a:solidFill>
              <a:latin typeface="Helvetica" panose="020B0604020202020204" pitchFamily="34" charset="0"/>
            </a:endParaRPr>
          </a:p>
          <a:p>
            <a:r>
              <a:rPr lang="en-US" dirty="0"/>
              <a:t>AA = Contrast ratio of at least 4.5:1 between background and foreground. 3:1 for large text (over 18 point or 14 point bold)</a:t>
            </a:r>
          </a:p>
          <a:p>
            <a:endParaRPr lang="en-US" dirty="0"/>
          </a:p>
          <a:p>
            <a:r>
              <a:rPr lang="en-US" dirty="0"/>
              <a:t>AAA = Contrast ratio of at least 7:1 between background and foreground. 4.5:1 for large text (over 18 point or 14 point bold)</a:t>
            </a:r>
          </a:p>
        </p:txBody>
      </p:sp>
    </p:spTree>
    <p:extLst>
      <p:ext uri="{BB962C8B-B14F-4D97-AF65-F5344CB8AC3E}">
        <p14:creationId xmlns:p14="http://schemas.microsoft.com/office/powerpoint/2010/main" val="2872325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E404-8A3E-4D3D-9C6C-9827CB54B85F}"/>
              </a:ext>
            </a:extLst>
          </p:cNvPr>
          <p:cNvSpPr>
            <a:spLocks noGrp="1"/>
          </p:cNvSpPr>
          <p:nvPr>
            <p:ph type="title"/>
          </p:nvPr>
        </p:nvSpPr>
        <p:spPr>
          <a:xfrm>
            <a:off x="0" y="113955"/>
            <a:ext cx="5124261" cy="969443"/>
          </a:xfrm>
        </p:spPr>
        <p:txBody>
          <a:bodyPr>
            <a:normAutofit fontScale="90000"/>
          </a:bodyPr>
          <a:lstStyle/>
          <a:p>
            <a:r>
              <a:rPr lang="en-US" sz="2900" dirty="0"/>
              <a:t>   Accessibility </a:t>
            </a:r>
            <a:br>
              <a:rPr lang="en-US" sz="2900" dirty="0"/>
            </a:br>
            <a:r>
              <a:rPr lang="en-US" sz="2900" dirty="0"/>
              <a:t>   </a:t>
            </a:r>
            <a:r>
              <a:rPr lang="en-US" sz="2900" dirty="0" err="1"/>
              <a:t>Colour</a:t>
            </a:r>
            <a:r>
              <a:rPr lang="en-US" sz="2900" dirty="0"/>
              <a:t> Contrast Analyzer</a:t>
            </a:r>
          </a:p>
        </p:txBody>
      </p:sp>
      <p:graphicFrame>
        <p:nvGraphicFramePr>
          <p:cNvPr id="8" name="Content Placeholder 7">
            <a:extLst>
              <a:ext uri="{FF2B5EF4-FFF2-40B4-BE49-F238E27FC236}">
                <a16:creationId xmlns:a16="http://schemas.microsoft.com/office/drawing/2014/main" id="{AEE805F4-77E1-4292-9EF3-E1BEF6D37776}"/>
              </a:ext>
            </a:extLst>
          </p:cNvPr>
          <p:cNvGraphicFramePr>
            <a:graphicFrameLocks noGrp="1"/>
          </p:cNvGraphicFramePr>
          <p:nvPr>
            <p:ph idx="1"/>
            <p:extLst>
              <p:ext uri="{D42A27DB-BD31-4B8C-83A1-F6EECF244321}">
                <p14:modId xmlns:p14="http://schemas.microsoft.com/office/powerpoint/2010/main" val="2101157298"/>
              </p:ext>
            </p:extLst>
          </p:nvPr>
        </p:nvGraphicFramePr>
        <p:xfrm>
          <a:off x="2522527" y="5936304"/>
          <a:ext cx="6476606" cy="435715"/>
        </p:xfrm>
        <a:graphic>
          <a:graphicData uri="http://schemas.openxmlformats.org/drawingml/2006/table">
            <a:tbl>
              <a:tblPr firstCol="1" bandRow="1">
                <a:tableStyleId>{5C22544A-7EE6-4342-B048-85BDC9FD1C3A}</a:tableStyleId>
              </a:tblPr>
              <a:tblGrid>
                <a:gridCol w="6476606">
                  <a:extLst>
                    <a:ext uri="{9D8B030D-6E8A-4147-A177-3AD203B41FA5}">
                      <a16:colId xmlns:a16="http://schemas.microsoft.com/office/drawing/2014/main" val="1798574222"/>
                    </a:ext>
                  </a:extLst>
                </a:gridCol>
              </a:tblGrid>
              <a:tr h="435715">
                <a:tc>
                  <a:txBody>
                    <a:bodyPr/>
                    <a:lstStyle/>
                    <a:p>
                      <a:pPr marL="0" marR="0">
                        <a:spcBef>
                          <a:spcPts val="0"/>
                        </a:spcBef>
                        <a:spcAft>
                          <a:spcPts val="0"/>
                        </a:spcAft>
                      </a:pPr>
                      <a:r>
                        <a:rPr lang="en-US" sz="1600" b="1" u="sng" dirty="0">
                          <a:solidFill>
                            <a:schemeClr val="tx1"/>
                          </a:solidFill>
                          <a:effectLst/>
                          <a:hlinkClick r:id="rId3"/>
                        </a:rPr>
                        <a:t>https://developer.paciellogroup.com/resources/contrastanalyser/</a:t>
                      </a:r>
                      <a:r>
                        <a:rPr lang="en-US" sz="1600" b="1" dirty="0">
                          <a:solidFill>
                            <a:schemeClr val="tx1"/>
                          </a:solidFill>
                          <a:effectLst/>
                        </a:rPr>
                        <a:t> </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874155341"/>
                  </a:ext>
                </a:extLst>
              </a:tr>
            </a:tbl>
          </a:graphicData>
        </a:graphic>
      </p:graphicFrame>
      <p:pic>
        <p:nvPicPr>
          <p:cNvPr id="7" name="Picture 6">
            <a:extLst>
              <a:ext uri="{FF2B5EF4-FFF2-40B4-BE49-F238E27FC236}">
                <a16:creationId xmlns:a16="http://schemas.microsoft.com/office/drawing/2014/main" id="{222541AD-F5DA-4D3C-996E-FCFC20F510ED}"/>
              </a:ext>
            </a:extLst>
          </p:cNvPr>
          <p:cNvPicPr>
            <a:picLocks noChangeAspect="1"/>
          </p:cNvPicPr>
          <p:nvPr/>
        </p:nvPicPr>
        <p:blipFill>
          <a:blip r:embed="rId4"/>
          <a:stretch>
            <a:fillRect/>
          </a:stretch>
        </p:blipFill>
        <p:spPr>
          <a:xfrm>
            <a:off x="548074" y="1929012"/>
            <a:ext cx="6476190" cy="3809524"/>
          </a:xfrm>
          <a:prstGeom prst="rect">
            <a:avLst/>
          </a:prstGeom>
        </p:spPr>
      </p:pic>
      <p:sp>
        <p:nvSpPr>
          <p:cNvPr id="9" name="Rectangle 8">
            <a:extLst>
              <a:ext uri="{FF2B5EF4-FFF2-40B4-BE49-F238E27FC236}">
                <a16:creationId xmlns:a16="http://schemas.microsoft.com/office/drawing/2014/main" id="{C3DDAF8E-963C-44D7-BA1A-279A8A6340AC}"/>
              </a:ext>
            </a:extLst>
          </p:cNvPr>
          <p:cNvSpPr/>
          <p:nvPr/>
        </p:nvSpPr>
        <p:spPr>
          <a:xfrm>
            <a:off x="7289972" y="1866666"/>
            <a:ext cx="3890460" cy="3693319"/>
          </a:xfrm>
          <a:prstGeom prst="rect">
            <a:avLst/>
          </a:prstGeom>
        </p:spPr>
        <p:txBody>
          <a:bodyPr wrap="square">
            <a:spAutoFit/>
          </a:bodyPr>
          <a:lstStyle/>
          <a:p>
            <a:r>
              <a:rPr lang="en-US" sz="2000" b="1" dirty="0">
                <a:solidFill>
                  <a:srgbClr val="000000"/>
                </a:solidFill>
                <a:latin typeface="Helvetica" panose="020B0604020202020204" pitchFamily="34" charset="0"/>
                <a:ea typeface="Times New Roman" panose="02020603050405020304" pitchFamily="18" charset="0"/>
              </a:rPr>
              <a:t>Types of Color </a:t>
            </a:r>
            <a:r>
              <a:rPr lang="en-US" sz="2000" b="1" dirty="0" err="1">
                <a:solidFill>
                  <a:srgbClr val="000000"/>
                </a:solidFill>
                <a:latin typeface="Helvetica" panose="020B0604020202020204" pitchFamily="34" charset="0"/>
                <a:ea typeface="Times New Roman" panose="02020603050405020304" pitchFamily="18" charset="0"/>
              </a:rPr>
              <a:t>Bindness</a:t>
            </a:r>
            <a:endParaRPr lang="en-US" sz="2000" b="1" dirty="0">
              <a:solidFill>
                <a:srgbClr val="000000"/>
              </a:solidFill>
              <a:latin typeface="Helvetica" panose="020B0604020202020204" pitchFamily="34" charset="0"/>
              <a:ea typeface="Times New Roman" panose="02020603050405020304" pitchFamily="18" charset="0"/>
            </a:endParaRPr>
          </a:p>
          <a:p>
            <a:endParaRPr lang="en-US" dirty="0">
              <a:solidFill>
                <a:srgbClr val="000000"/>
              </a:solidFill>
              <a:latin typeface="Helvetica" panose="020B0604020202020204" pitchFamily="34" charset="0"/>
            </a:endParaRPr>
          </a:p>
          <a:p>
            <a:r>
              <a:rPr lang="en-US" b="1" dirty="0" err="1">
                <a:solidFill>
                  <a:srgbClr val="000000"/>
                </a:solidFill>
                <a:latin typeface="Helvetica" panose="020B0604020202020204" pitchFamily="34" charset="0"/>
              </a:rPr>
              <a:t>Protanopeia</a:t>
            </a:r>
            <a:r>
              <a:rPr lang="en-US" dirty="0">
                <a:solidFill>
                  <a:srgbClr val="000000"/>
                </a:solidFill>
                <a:latin typeface="Helvetica" panose="020B0604020202020204" pitchFamily="34" charset="0"/>
              </a:rPr>
              <a:t> – Red-Green color blindness relates more to their sensitivity to red or green light.</a:t>
            </a:r>
          </a:p>
          <a:p>
            <a:endParaRPr lang="en-US" dirty="0">
              <a:solidFill>
                <a:srgbClr val="000000"/>
              </a:solidFill>
              <a:latin typeface="Helvetica" panose="020B0604020202020204" pitchFamily="34" charset="0"/>
            </a:endParaRPr>
          </a:p>
          <a:p>
            <a:r>
              <a:rPr lang="en-US" b="1" dirty="0">
                <a:solidFill>
                  <a:srgbClr val="000000"/>
                </a:solidFill>
                <a:latin typeface="Helvetica" panose="020B0604020202020204" pitchFamily="34" charset="0"/>
              </a:rPr>
              <a:t>Deuteranopia</a:t>
            </a:r>
            <a:r>
              <a:rPr lang="en-US" dirty="0">
                <a:solidFill>
                  <a:srgbClr val="000000"/>
                </a:solidFill>
                <a:latin typeface="Helvetica" panose="020B0604020202020204" pitchFamily="34" charset="0"/>
              </a:rPr>
              <a:t> – Red-Green color blindness is the most common form and is found in 6% of males.</a:t>
            </a:r>
          </a:p>
          <a:p>
            <a:endParaRPr lang="en-US" dirty="0">
              <a:solidFill>
                <a:srgbClr val="000000"/>
              </a:solidFill>
              <a:latin typeface="Helvetica" panose="020B0604020202020204" pitchFamily="34" charset="0"/>
            </a:endParaRPr>
          </a:p>
          <a:p>
            <a:r>
              <a:rPr lang="en-US" b="1" dirty="0">
                <a:solidFill>
                  <a:srgbClr val="000000"/>
                </a:solidFill>
                <a:latin typeface="Helvetica" panose="020B0604020202020204" pitchFamily="34" charset="0"/>
              </a:rPr>
              <a:t>Tritanopia</a:t>
            </a:r>
            <a:r>
              <a:rPr lang="en-US" dirty="0">
                <a:solidFill>
                  <a:srgbClr val="000000"/>
                </a:solidFill>
                <a:latin typeface="Helvetica" panose="020B0604020202020204" pitchFamily="34" charset="0"/>
              </a:rPr>
              <a:t> – Blue-Yellow color blindness confuse blue with green an yellow with violet.</a:t>
            </a:r>
            <a:endParaRPr lang="en-US" dirty="0"/>
          </a:p>
        </p:txBody>
      </p:sp>
      <p:pic>
        <p:nvPicPr>
          <p:cNvPr id="3" name="Picture 2">
            <a:extLst>
              <a:ext uri="{FF2B5EF4-FFF2-40B4-BE49-F238E27FC236}">
                <a16:creationId xmlns:a16="http://schemas.microsoft.com/office/drawing/2014/main" id="{8EF09FD2-BE43-46E5-8ADD-0740ACAAC516}"/>
              </a:ext>
            </a:extLst>
          </p:cNvPr>
          <p:cNvPicPr>
            <a:picLocks noChangeAspect="1"/>
          </p:cNvPicPr>
          <p:nvPr/>
        </p:nvPicPr>
        <p:blipFill>
          <a:blip r:embed="rId5"/>
          <a:stretch>
            <a:fillRect/>
          </a:stretch>
        </p:blipFill>
        <p:spPr>
          <a:xfrm>
            <a:off x="548074" y="1894450"/>
            <a:ext cx="6476189" cy="3809524"/>
          </a:xfrm>
          <a:prstGeom prst="rect">
            <a:avLst/>
          </a:prstGeom>
        </p:spPr>
      </p:pic>
    </p:spTree>
    <p:extLst>
      <p:ext uri="{BB962C8B-B14F-4D97-AF65-F5344CB8AC3E}">
        <p14:creationId xmlns:p14="http://schemas.microsoft.com/office/powerpoint/2010/main" val="3130660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65139" y="84942"/>
            <a:ext cx="4808513" cy="1043101"/>
          </a:xfrm>
          <a:effectLst>
            <a:outerShdw blurRad="50800" dist="38100" dir="2700000" algn="tl" rotWithShape="0">
              <a:prstClr val="black">
                <a:alpha val="40000"/>
              </a:prstClr>
            </a:outerShdw>
          </a:effectLst>
        </p:spPr>
        <p:txBody>
          <a:bodyPr>
            <a:noAutofit/>
          </a:bodyPr>
          <a:lstStyle/>
          <a:p>
            <a:pPr marL="0" indent="0">
              <a:buNone/>
            </a:pPr>
            <a:r>
              <a:rPr lang="en-US" sz="3200" dirty="0">
                <a:solidFill>
                  <a:schemeClr val="bg1"/>
                </a:solidFill>
                <a:latin typeface="+mj-lt"/>
                <a:ea typeface="+mj-ea"/>
                <a:cs typeface="+mj-cs"/>
              </a:rPr>
              <a:t>Table Visualizations have Formatting Options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877" y="1643808"/>
            <a:ext cx="4241282" cy="4539281"/>
          </a:xfrm>
          <a:prstGeom prst="rect">
            <a:avLst/>
          </a:prstGeom>
          <a:ln w="15875" cmpd="thickThin">
            <a:solidFill>
              <a:schemeClr val="accent1"/>
            </a:solidFill>
          </a:ln>
        </p:spPr>
      </p:pic>
      <p:sp>
        <p:nvSpPr>
          <p:cNvPr id="7" name="TextBox 6"/>
          <p:cNvSpPr txBox="1"/>
          <p:nvPr/>
        </p:nvSpPr>
        <p:spPr>
          <a:xfrm>
            <a:off x="3990886" y="1827149"/>
            <a:ext cx="2785929" cy="4018408"/>
          </a:xfrm>
          <a:prstGeom prst="rect">
            <a:avLst/>
          </a:prstGeom>
          <a:noFill/>
        </p:spPr>
        <p:txBody>
          <a:bodyPr wrap="square" rtlCol="0">
            <a:spAutoFit/>
          </a:bodyPr>
          <a:lstStyle/>
          <a:p>
            <a:r>
              <a:rPr lang="en-US" sz="1701" dirty="0"/>
              <a:t>Each release of Power BI adds more formatting options and visualizations.</a:t>
            </a:r>
          </a:p>
          <a:p>
            <a:endParaRPr lang="en-US" sz="1701" dirty="0"/>
          </a:p>
          <a:p>
            <a:r>
              <a:rPr lang="en-US" sz="1701" dirty="0"/>
              <a:t>Table styles provide a basic framework within which you can customize the colors, fonts, and line sizes further.</a:t>
            </a:r>
          </a:p>
          <a:p>
            <a:endParaRPr lang="en-US" sz="1701" dirty="0"/>
          </a:p>
          <a:p>
            <a:r>
              <a:rPr lang="en-US" sz="1701" dirty="0"/>
              <a:t>The table on the left was formatted with just a few options to appear as the table on the right.  Some of the format options are also visible.</a:t>
            </a:r>
          </a:p>
        </p:txBody>
      </p:sp>
      <p:pic>
        <p:nvPicPr>
          <p:cNvPr id="5" name="Picture 4">
            <a:extLst>
              <a:ext uri="{FF2B5EF4-FFF2-40B4-BE49-F238E27FC236}">
                <a16:creationId xmlns:a16="http://schemas.microsoft.com/office/drawing/2014/main" id="{CA14394E-67C8-4713-B56D-AD15D449EE94}"/>
              </a:ext>
            </a:extLst>
          </p:cNvPr>
          <p:cNvPicPr>
            <a:picLocks noChangeAspect="1"/>
          </p:cNvPicPr>
          <p:nvPr/>
        </p:nvPicPr>
        <p:blipFill>
          <a:blip r:embed="rId4"/>
          <a:stretch>
            <a:fillRect/>
          </a:stretch>
        </p:blipFill>
        <p:spPr>
          <a:xfrm>
            <a:off x="274329" y="1335470"/>
            <a:ext cx="3485714" cy="4847619"/>
          </a:xfrm>
          <a:prstGeom prst="rect">
            <a:avLst/>
          </a:prstGeom>
        </p:spPr>
      </p:pic>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7742-26B4-4E3B-B636-B317B1B3713B}"/>
              </a:ext>
            </a:extLst>
          </p:cNvPr>
          <p:cNvSpPr>
            <a:spLocks noGrp="1"/>
          </p:cNvSpPr>
          <p:nvPr>
            <p:ph type="title"/>
          </p:nvPr>
        </p:nvSpPr>
        <p:spPr>
          <a:xfrm>
            <a:off x="428916" y="51276"/>
            <a:ext cx="4296908" cy="1154337"/>
          </a:xfrm>
        </p:spPr>
        <p:txBody>
          <a:bodyPr>
            <a:normAutofit/>
          </a:bodyPr>
          <a:lstStyle/>
          <a:p>
            <a:r>
              <a:rPr lang="en-US" sz="3200" dirty="0"/>
              <a:t>Consider the Effect of Printing</a:t>
            </a:r>
          </a:p>
        </p:txBody>
      </p:sp>
      <p:sp>
        <p:nvSpPr>
          <p:cNvPr id="3" name="Content Placeholder 2">
            <a:extLst>
              <a:ext uri="{FF2B5EF4-FFF2-40B4-BE49-F238E27FC236}">
                <a16:creationId xmlns:a16="http://schemas.microsoft.com/office/drawing/2014/main" id="{49DB2936-A8A1-49F9-AD5D-6BC356603AF4}"/>
              </a:ext>
            </a:extLst>
          </p:cNvPr>
          <p:cNvSpPr>
            <a:spLocks noGrp="1"/>
          </p:cNvSpPr>
          <p:nvPr>
            <p:ph idx="1"/>
          </p:nvPr>
        </p:nvSpPr>
        <p:spPr>
          <a:xfrm>
            <a:off x="1142999" y="2213445"/>
            <a:ext cx="9156701" cy="3932287"/>
          </a:xfrm>
        </p:spPr>
        <p:txBody>
          <a:bodyPr>
            <a:normAutofit fontScale="70000" lnSpcReduction="20000"/>
          </a:bodyPr>
          <a:lstStyle/>
          <a:p>
            <a:pPr marL="571500" indent="-571500">
              <a:buFont typeface="Arial" panose="020B0604020202020204" pitchFamily="34" charset="0"/>
              <a:buChar char="•"/>
            </a:pPr>
            <a:r>
              <a:rPr lang="en-US" b="1" dirty="0"/>
              <a:t>Don’t use dark colored backgrounds. </a:t>
            </a:r>
            <a:r>
              <a:rPr lang="en-US" dirty="0"/>
              <a:t>Often people use dark colors for backgrounds of text or even for the entire visualization.  While you may think this looks good on the screen, it often does not print well.  In any case, you still must consider the rules of color contrast between the foreground and background.</a:t>
            </a:r>
          </a:p>
          <a:p>
            <a:endParaRPr lang="en-US" dirty="0"/>
          </a:p>
          <a:p>
            <a:pPr marL="571500" indent="-571500">
              <a:buFont typeface="Arial" panose="020B0604020202020204" pitchFamily="34" charset="0"/>
              <a:buChar char="•"/>
            </a:pPr>
            <a:r>
              <a:rPr lang="en-US" dirty="0"/>
              <a:t>Also consider that printed colors do not always appear the same as colors on the screen.</a:t>
            </a:r>
          </a:p>
          <a:p>
            <a:endParaRPr lang="en-US" dirty="0"/>
          </a:p>
          <a:p>
            <a:pPr marL="571500" indent="-571500">
              <a:buFont typeface="Arial" panose="020B0604020202020204" pitchFamily="34" charset="0"/>
              <a:buChar char="•"/>
            </a:pPr>
            <a:r>
              <a:rPr lang="en-US" dirty="0"/>
              <a:t>When text crosses other chart elements, the color contrast ratio must be considered for each color combination.</a:t>
            </a:r>
          </a:p>
        </p:txBody>
      </p:sp>
    </p:spTree>
    <p:extLst>
      <p:ext uri="{BB962C8B-B14F-4D97-AF65-F5344CB8AC3E}">
        <p14:creationId xmlns:p14="http://schemas.microsoft.com/office/powerpoint/2010/main" val="95212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194" y="1838970"/>
            <a:ext cx="3439812" cy="736258"/>
          </a:xfrm>
          <a:solidFill>
            <a:schemeClr val="bg1"/>
          </a:solidFill>
          <a:effectLst>
            <a:outerShdw blurRad="50800" dist="50800" dir="5400000" sx="1000" sy="1000" algn="ctr" rotWithShape="0">
              <a:srgbClr val="000000"/>
            </a:outerShdw>
          </a:effectLst>
        </p:spPr>
        <p:txBody>
          <a:bodyPr>
            <a:normAutofit fontScale="90000"/>
          </a:bodyPr>
          <a:lstStyle/>
          <a:p>
            <a:r>
              <a:rPr lang="en-US" sz="2646" dirty="0"/>
              <a:t>Using predefined styles, then further customize.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82" y="883036"/>
            <a:ext cx="6977593" cy="3384384"/>
          </a:xfrm>
          <a:prstGeom prst="rect">
            <a:avLst/>
          </a:prstGeom>
          <a:ln w="15875" cmpd="thickThin">
            <a:solidFill>
              <a:schemeClr val="accent1"/>
            </a:solidFill>
          </a:ln>
        </p:spPr>
      </p:pic>
      <p:sp>
        <p:nvSpPr>
          <p:cNvPr id="6" name="TextBox 5"/>
          <p:cNvSpPr txBox="1"/>
          <p:nvPr/>
        </p:nvSpPr>
        <p:spPr>
          <a:xfrm>
            <a:off x="288096" y="4267667"/>
            <a:ext cx="4069895" cy="1924501"/>
          </a:xfrm>
          <a:prstGeom prst="rect">
            <a:avLst/>
          </a:prstGeom>
          <a:noFill/>
        </p:spPr>
        <p:txBody>
          <a:bodyPr wrap="square" rtlCol="0">
            <a:spAutoFit/>
          </a:bodyPr>
          <a:lstStyle/>
          <a:p>
            <a:r>
              <a:rPr lang="en-US" sz="1701" dirty="0"/>
              <a:t>Part of creating a good report is formatting the data, tables and charts to make them attractive to the eye.</a:t>
            </a:r>
          </a:p>
          <a:p>
            <a:endParaRPr lang="en-US" sz="1701" dirty="0"/>
          </a:p>
          <a:p>
            <a:r>
              <a:rPr lang="en-US" sz="1701" dirty="0"/>
              <a:t>Try to stay in the same color family and font family at least within the same report page if not the entire set of.</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212" y="2828191"/>
            <a:ext cx="6797572" cy="3384384"/>
          </a:xfrm>
          <a:prstGeom prst="rect">
            <a:avLst/>
          </a:prstGeom>
          <a:ln w="15875" cmpd="thickThin">
            <a:solidFill>
              <a:schemeClr val="accent1"/>
            </a:solidFill>
          </a:ln>
        </p:spPr>
      </p:pic>
      <p:sp>
        <p:nvSpPr>
          <p:cNvPr id="8" name="TextBox 7">
            <a:extLst>
              <a:ext uri="{FF2B5EF4-FFF2-40B4-BE49-F238E27FC236}">
                <a16:creationId xmlns:a16="http://schemas.microsoft.com/office/drawing/2014/main" id="{F4017519-7190-47C5-974F-EC7B0AE6CF79}"/>
              </a:ext>
            </a:extLst>
          </p:cNvPr>
          <p:cNvSpPr txBox="1"/>
          <p:nvPr/>
        </p:nvSpPr>
        <p:spPr>
          <a:xfrm>
            <a:off x="302463" y="193576"/>
            <a:ext cx="4282290" cy="584775"/>
          </a:xfrm>
          <a:prstGeom prst="rect">
            <a:avLst/>
          </a:prstGeom>
          <a:noFill/>
        </p:spPr>
        <p:txBody>
          <a:bodyPr wrap="square" rtlCol="0">
            <a:spAutoFit/>
          </a:bodyPr>
          <a:lstStyle/>
          <a:p>
            <a:r>
              <a:rPr lang="en-US" sz="3200" dirty="0">
                <a:solidFill>
                  <a:schemeClr val="bg1"/>
                </a:solidFill>
                <a:effectLst>
                  <a:outerShdw blurRad="50800" dist="38100" dir="2700000" algn="tl" rotWithShape="0">
                    <a:prstClr val="black">
                      <a:alpha val="40000"/>
                    </a:prstClr>
                  </a:outerShdw>
                </a:effectLst>
                <a:latin typeface="+mj-lt"/>
                <a:ea typeface="+mj-ea"/>
                <a:cs typeface="+mj-cs"/>
              </a:rPr>
              <a:t>Format Matrix Tables</a:t>
            </a:r>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65701" y="2027227"/>
            <a:ext cx="3619727" cy="2158928"/>
          </a:xfrm>
          <a:prstGeom prst="rect">
            <a:avLst/>
          </a:prstGeom>
          <a:effectLst>
            <a:outerShdw blurRad="50800" dist="38100" dir="2700000" algn="tl" rotWithShape="0">
              <a:prstClr val="black">
                <a:alpha val="40000"/>
              </a:prstClr>
            </a:outerShdw>
          </a:effectLst>
        </p:spPr>
        <p:txBody>
          <a:bodyPr vert="horz" lIns="86380" tIns="43190" rIns="86380" bIns="43190" rtlCol="0" anchor="ctr">
            <a:normAutofit fontScale="97500"/>
          </a:bodyPr>
          <a:lstStyle>
            <a:lvl1pPr algn="l" defTabSz="685983" rtl="0" eaLnBrk="1" latinLnBrk="0" hangingPunct="1">
              <a:lnSpc>
                <a:spcPct val="80000"/>
              </a:lnSpc>
              <a:spcBef>
                <a:spcPct val="0"/>
              </a:spcBef>
              <a:buNone/>
              <a:defRPr sz="3601" b="0" kern="1200" cap="none" spc="75" baseline="0">
                <a:solidFill>
                  <a:schemeClr val="tx1"/>
                </a:solidFill>
                <a:latin typeface="+mj-lt"/>
                <a:ea typeface="+mj-ea"/>
                <a:cs typeface="+mj-cs"/>
              </a:defRPr>
            </a:lvl1pPr>
          </a:lstStyle>
          <a:p>
            <a:pPr algn="r">
              <a:lnSpc>
                <a:spcPct val="90000"/>
              </a:lnSpc>
            </a:pPr>
            <a:r>
              <a:rPr lang="en-US" sz="4157" dirty="0"/>
              <a:t>Please silence </a:t>
            </a:r>
            <a:br>
              <a:rPr lang="en-US" sz="4157" dirty="0"/>
            </a:br>
            <a:r>
              <a:rPr lang="en-US" sz="4157" dirty="0"/>
              <a:t>cell phones</a:t>
            </a:r>
          </a:p>
        </p:txBody>
      </p:sp>
      <p:sp>
        <p:nvSpPr>
          <p:cNvPr id="7" name="Teardrop 6"/>
          <p:cNvSpPr/>
          <p:nvPr/>
        </p:nvSpPr>
        <p:spPr>
          <a:xfrm rot="8100000">
            <a:off x="7122864" y="1206462"/>
            <a:ext cx="1814840" cy="1836651"/>
          </a:xfrm>
          <a:prstGeom prst="teardrop">
            <a:avLst>
              <a:gd name="adj" fmla="val 2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00"/>
          </a:p>
        </p:txBody>
      </p:sp>
      <p:pic>
        <p:nvPicPr>
          <p:cNvPr id="8" name="Picture 7"/>
          <p:cNvPicPr>
            <a:picLocks noChangeAspect="1"/>
          </p:cNvPicPr>
          <p:nvPr/>
        </p:nvPicPr>
        <p:blipFill>
          <a:blip r:embed="rId2">
            <a:lum bright="70000" contrast="-70000"/>
          </a:blip>
          <a:stretch>
            <a:fillRect/>
          </a:stretch>
        </p:blipFill>
        <p:spPr>
          <a:xfrm>
            <a:off x="7689008" y="1625749"/>
            <a:ext cx="665533" cy="1198747"/>
          </a:xfrm>
          <a:prstGeom prst="rect">
            <a:avLst/>
          </a:prstGeom>
        </p:spPr>
      </p:pic>
    </p:spTree>
    <p:extLst>
      <p:ext uri="{BB962C8B-B14F-4D97-AF65-F5344CB8AC3E}">
        <p14:creationId xmlns:p14="http://schemas.microsoft.com/office/powerpoint/2010/main" val="3737611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5098" y="2053980"/>
            <a:ext cx="6381172" cy="4078910"/>
          </a:xfrm>
          <a:prstGeom prst="rect">
            <a:avLst/>
          </a:prstGeom>
        </p:spPr>
      </p:pic>
      <p:sp>
        <p:nvSpPr>
          <p:cNvPr id="5" name="TextBox 4"/>
          <p:cNvSpPr txBox="1"/>
          <p:nvPr/>
        </p:nvSpPr>
        <p:spPr>
          <a:xfrm>
            <a:off x="244349" y="17965"/>
            <a:ext cx="4219009" cy="107721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latin typeface="+mj-lt"/>
                <a:ea typeface="+mj-ea"/>
                <a:cs typeface="+mj-cs"/>
              </a:rPr>
              <a:t>Space Saving Matrix Style for Tables</a:t>
            </a:r>
          </a:p>
        </p:txBody>
      </p:sp>
      <p:sp>
        <p:nvSpPr>
          <p:cNvPr id="6" name="TextBox 5"/>
          <p:cNvSpPr txBox="1"/>
          <p:nvPr/>
        </p:nvSpPr>
        <p:spPr>
          <a:xfrm>
            <a:off x="7056279" y="2648135"/>
            <a:ext cx="3672099" cy="3494931"/>
          </a:xfrm>
          <a:prstGeom prst="rect">
            <a:avLst/>
          </a:prstGeom>
          <a:noFill/>
        </p:spPr>
        <p:txBody>
          <a:bodyPr wrap="square" rtlCol="0">
            <a:spAutoFit/>
          </a:bodyPr>
          <a:lstStyle/>
          <a:p>
            <a:r>
              <a:rPr lang="en-US" sz="1701" dirty="0"/>
              <a:t>There is a new matrix visualization.  It’s main advantage is the way it displays the hierarchy of row headers.  Rather than use a separate column for each level, it uses an indentation.  This will save you horizontal space and you can control the indentation through the properties.  You can even revert to the old style.</a:t>
            </a:r>
          </a:p>
          <a:p>
            <a:endParaRPr lang="en-US" sz="1701" dirty="0"/>
          </a:p>
          <a:p>
            <a:r>
              <a:rPr lang="en-US" sz="1701" b="1" dirty="0">
                <a:solidFill>
                  <a:srgbClr val="0070C0"/>
                </a:solidFill>
              </a:rPr>
              <a:t>Note:</a:t>
            </a:r>
            <a:r>
              <a:rPr lang="en-US" sz="1701" dirty="0"/>
              <a:t> Totals are always in the header of each section.</a:t>
            </a:r>
          </a:p>
        </p:txBody>
      </p:sp>
    </p:spTree>
    <p:extLst>
      <p:ext uri="{BB962C8B-B14F-4D97-AF65-F5344CB8AC3E}">
        <p14:creationId xmlns:p14="http://schemas.microsoft.com/office/powerpoint/2010/main" val="2554195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2553" y="2614842"/>
            <a:ext cx="5633161" cy="2709716"/>
          </a:xfrm>
          <a:prstGeom prst="rect">
            <a:avLst/>
          </a:prstGeom>
          <a:noFill/>
        </p:spPr>
        <p:txBody>
          <a:bodyPr wrap="square" rtlCol="0">
            <a:spAutoFit/>
          </a:bodyPr>
          <a:lstStyle/>
          <a:p>
            <a:r>
              <a:rPr lang="en-US" sz="1701" dirty="0"/>
              <a:t>You can download Power  BI Visualizations at: </a:t>
            </a:r>
            <a:r>
              <a:rPr lang="en-US" sz="1701" dirty="0">
                <a:hlinkClick r:id="rId2"/>
              </a:rPr>
              <a:t>https://app.powerbi.com/visuals/</a:t>
            </a:r>
            <a:endParaRPr lang="en-US" sz="1701" dirty="0"/>
          </a:p>
          <a:p>
            <a:endParaRPr lang="en-US" sz="1701" dirty="0"/>
          </a:p>
          <a:p>
            <a:r>
              <a:rPr lang="en-US" sz="1701" dirty="0"/>
              <a:t>Each month, you will usually find new ones.</a:t>
            </a:r>
          </a:p>
          <a:p>
            <a:endParaRPr lang="en-US" sz="1701" dirty="0"/>
          </a:p>
          <a:p>
            <a:r>
              <a:rPr lang="en-US" sz="1701" dirty="0"/>
              <a:t>In this case, I want to use the Hierarchy Slicer.</a:t>
            </a:r>
          </a:p>
          <a:p>
            <a:endParaRPr lang="en-US" sz="1701" dirty="0"/>
          </a:p>
          <a:p>
            <a:r>
              <a:rPr lang="en-US" sz="1701" dirty="0"/>
              <a:t>You only have to download and install the visualization once on your machine and then you can use it in multiple reports.</a:t>
            </a:r>
          </a:p>
        </p:txBody>
      </p:sp>
      <p:sp>
        <p:nvSpPr>
          <p:cNvPr id="5" name="Text Placeholder 2"/>
          <p:cNvSpPr txBox="1">
            <a:spLocks/>
          </p:cNvSpPr>
          <p:nvPr/>
        </p:nvSpPr>
        <p:spPr>
          <a:xfrm>
            <a:off x="325925" y="135802"/>
            <a:ext cx="4762123" cy="944227"/>
          </a:xfrm>
          <a:prstGeom prst="rect">
            <a:avLst/>
          </a:prstGeom>
          <a:effectLst>
            <a:outerShdw blurRad="50800" dist="38100" dir="2700000" algn="tl" rotWithShape="0">
              <a:prstClr val="black">
                <a:alpha val="40000"/>
              </a:prstClr>
            </a:outerShdw>
          </a:effectLst>
        </p:spPr>
        <p:txBody>
          <a:bodyPr>
            <a:no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None/>
            </a:pPr>
            <a:r>
              <a:rPr lang="en-US" sz="3200" dirty="0">
                <a:solidFill>
                  <a:schemeClr val="bg1"/>
                </a:solidFill>
                <a:latin typeface="+mj-lt"/>
                <a:ea typeface="+mj-ea"/>
                <a:cs typeface="+mj-cs"/>
              </a:rPr>
              <a:t>Custom Visualizations from     3rd Parties</a:t>
            </a:r>
          </a:p>
        </p:txBody>
      </p:sp>
      <p:pic>
        <p:nvPicPr>
          <p:cNvPr id="2" name="Picture 1">
            <a:extLst>
              <a:ext uri="{FF2B5EF4-FFF2-40B4-BE49-F238E27FC236}">
                <a16:creationId xmlns:a16="http://schemas.microsoft.com/office/drawing/2014/main" id="{1EE8265B-05D9-4E4B-BD58-F11BDB818FF0}"/>
              </a:ext>
            </a:extLst>
          </p:cNvPr>
          <p:cNvPicPr>
            <a:picLocks noChangeAspect="1"/>
          </p:cNvPicPr>
          <p:nvPr/>
        </p:nvPicPr>
        <p:blipFill>
          <a:blip r:embed="rId3"/>
          <a:stretch>
            <a:fillRect/>
          </a:stretch>
        </p:blipFill>
        <p:spPr>
          <a:xfrm>
            <a:off x="454774" y="1595027"/>
            <a:ext cx="4504424" cy="4749346"/>
          </a:xfrm>
          <a:prstGeom prst="rect">
            <a:avLst/>
          </a:prstGeom>
        </p:spPr>
      </p:pic>
    </p:spTree>
    <p:extLst>
      <p:ext uri="{BB962C8B-B14F-4D97-AF65-F5344CB8AC3E}">
        <p14:creationId xmlns:p14="http://schemas.microsoft.com/office/powerpoint/2010/main" val="627050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10" y="108642"/>
            <a:ext cx="4800377" cy="977774"/>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Adding and Using 3</a:t>
            </a:r>
            <a:r>
              <a:rPr lang="en-US" sz="3200" baseline="30000" dirty="0">
                <a:solidFill>
                  <a:schemeClr val="bg1"/>
                </a:solidFill>
              </a:rPr>
              <a:t>rd</a:t>
            </a:r>
            <a:r>
              <a:rPr lang="en-US" sz="3200" dirty="0">
                <a:solidFill>
                  <a:schemeClr val="bg1"/>
                </a:solidFill>
              </a:rPr>
              <a:t> Party Visualizations To Power BI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98" y="1989436"/>
            <a:ext cx="3289180" cy="360009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193" y="3761369"/>
            <a:ext cx="7200194" cy="2430799"/>
          </a:xfrm>
          <a:prstGeom prst="rect">
            <a:avLst/>
          </a:prstGeom>
          <a:ln w="15875" cmpd="thickThin">
            <a:solidFill>
              <a:schemeClr val="accent1"/>
            </a:solidFill>
          </a:ln>
        </p:spPr>
      </p:pic>
      <p:sp>
        <p:nvSpPr>
          <p:cNvPr id="5" name="TextBox 4"/>
          <p:cNvSpPr txBox="1"/>
          <p:nvPr/>
        </p:nvSpPr>
        <p:spPr>
          <a:xfrm>
            <a:off x="4104199" y="2035241"/>
            <a:ext cx="6768183" cy="1662763"/>
          </a:xfrm>
          <a:prstGeom prst="rect">
            <a:avLst/>
          </a:prstGeom>
          <a:noFill/>
        </p:spPr>
        <p:txBody>
          <a:bodyPr wrap="square" rtlCol="0">
            <a:spAutoFit/>
          </a:bodyPr>
          <a:lstStyle/>
          <a:p>
            <a:r>
              <a:rPr lang="en-US" sz="1701" dirty="0"/>
              <a:t>You add a downloaded visualization by clicking on the ellipsis button in the bottom row of the Visualizations section</a:t>
            </a:r>
          </a:p>
          <a:p>
            <a:endParaRPr lang="en-US" sz="1701" dirty="0"/>
          </a:p>
          <a:p>
            <a:r>
              <a:rPr lang="en-US" sz="1701" dirty="0"/>
              <a:t>After it is added, it appears as an icon and can be added to any report by adding one or more fields to an empty area and then clicking the icon for the visualization.</a:t>
            </a:r>
          </a:p>
        </p:txBody>
      </p:sp>
    </p:spTree>
    <p:extLst>
      <p:ext uri="{BB962C8B-B14F-4D97-AF65-F5344CB8AC3E}">
        <p14:creationId xmlns:p14="http://schemas.microsoft.com/office/powerpoint/2010/main" val="673440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04498" y="52285"/>
            <a:ext cx="4381877" cy="1028586"/>
          </a:xfrm>
          <a:effectLst>
            <a:outerShdw blurRad="50800" dist="38100" dir="2700000" algn="tl" rotWithShape="0">
              <a:prstClr val="black">
                <a:alpha val="40000"/>
              </a:prstClr>
            </a:outerShdw>
          </a:effectLst>
        </p:spPr>
        <p:txBody>
          <a:bodyPr>
            <a:noAutofit/>
          </a:bodyPr>
          <a:lstStyle/>
          <a:p>
            <a:pPr marL="0" indent="0">
              <a:buNone/>
            </a:pPr>
            <a:r>
              <a:rPr lang="en-US" sz="3200" dirty="0">
                <a:solidFill>
                  <a:schemeClr val="bg1"/>
                </a:solidFill>
                <a:latin typeface="+mj-lt"/>
                <a:ea typeface="+mj-ea"/>
                <a:cs typeface="+mj-cs"/>
              </a:rPr>
              <a:t>Use Search in the Hierarchy Slicer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730" y="1972267"/>
            <a:ext cx="7417260" cy="4320117"/>
          </a:xfrm>
          <a:prstGeom prst="rect">
            <a:avLst/>
          </a:prstGeom>
          <a:ln w="15875" cmpd="thickThin">
            <a:solidFill>
              <a:schemeClr val="accent1"/>
            </a:solidFill>
          </a:ln>
        </p:spPr>
      </p:pic>
      <p:sp>
        <p:nvSpPr>
          <p:cNvPr id="6" name="TextBox 5"/>
          <p:cNvSpPr txBox="1"/>
          <p:nvPr/>
        </p:nvSpPr>
        <p:spPr>
          <a:xfrm>
            <a:off x="833593" y="5250020"/>
            <a:ext cx="2676057" cy="877548"/>
          </a:xfrm>
          <a:prstGeom prst="rect">
            <a:avLst/>
          </a:prstGeom>
          <a:noFill/>
        </p:spPr>
        <p:txBody>
          <a:bodyPr wrap="square" rtlCol="0">
            <a:spAutoFit/>
          </a:bodyPr>
          <a:lstStyle/>
          <a:p>
            <a:pPr algn="r"/>
            <a:r>
              <a:rPr lang="en-US" sz="1701" dirty="0"/>
              <a:t>Use </a:t>
            </a:r>
            <a:r>
              <a:rPr lang="en-US" sz="1701" dirty="0">
                <a:solidFill>
                  <a:schemeClr val="accent6">
                    <a:lumMod val="75000"/>
                  </a:schemeClr>
                </a:solidFill>
              </a:rPr>
              <a:t>Search</a:t>
            </a:r>
            <a:r>
              <a:rPr lang="en-US" sz="1701" dirty="0"/>
              <a:t> to find a specific product such as  all the Blackberry phones.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98" y="2352513"/>
            <a:ext cx="3397464" cy="2059494"/>
          </a:xfrm>
          <a:prstGeom prst="rect">
            <a:avLst/>
          </a:prstGeom>
          <a:ln w="15875" cmpd="thickThin">
            <a:solidFill>
              <a:schemeClr val="accent1"/>
            </a:solidFill>
          </a:ln>
        </p:spPr>
      </p:pic>
    </p:spTree>
    <p:extLst>
      <p:ext uri="{BB962C8B-B14F-4D97-AF65-F5344CB8AC3E}">
        <p14:creationId xmlns:p14="http://schemas.microsoft.com/office/powerpoint/2010/main" val="3097197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60" y="165612"/>
            <a:ext cx="3369504" cy="993897"/>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Drill Down Using a Timeline Chart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539" y="4990141"/>
            <a:ext cx="2169059" cy="558015"/>
          </a:xfrm>
          <a:prstGeom prst="rect">
            <a:avLst/>
          </a:prstGeom>
          <a:ln w="15875">
            <a:solidFill>
              <a:schemeClr val="accent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080" y="3705046"/>
            <a:ext cx="5544150" cy="2601070"/>
          </a:xfrm>
          <a:prstGeom prst="rect">
            <a:avLst/>
          </a:prstGeom>
          <a:ln w="15875" cmpd="thickThin">
            <a:solidFill>
              <a:schemeClr val="accent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2672" y="2962310"/>
            <a:ext cx="5274142" cy="2556069"/>
          </a:xfrm>
          <a:prstGeom prst="rect">
            <a:avLst/>
          </a:prstGeom>
          <a:ln w="15875" cmpd="thickThin">
            <a:solidFill>
              <a:schemeClr val="accent1"/>
            </a:solidFill>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258" y="1418570"/>
            <a:ext cx="5400146" cy="2637071"/>
          </a:xfrm>
          <a:prstGeom prst="rect">
            <a:avLst/>
          </a:prstGeom>
          <a:ln w="15875" cmpd="thickThin">
            <a:solidFill>
              <a:schemeClr val="accent1"/>
            </a:solidFill>
          </a:ln>
        </p:spPr>
      </p:pic>
      <p:sp>
        <p:nvSpPr>
          <p:cNvPr id="5" name="TextBox 4"/>
          <p:cNvSpPr txBox="1"/>
          <p:nvPr/>
        </p:nvSpPr>
        <p:spPr>
          <a:xfrm>
            <a:off x="6529915" y="1993023"/>
            <a:ext cx="4763109" cy="1139286"/>
          </a:xfrm>
          <a:prstGeom prst="rect">
            <a:avLst/>
          </a:prstGeom>
          <a:noFill/>
        </p:spPr>
        <p:txBody>
          <a:bodyPr wrap="square" rtlCol="0">
            <a:spAutoFit/>
          </a:bodyPr>
          <a:lstStyle/>
          <a:p>
            <a:pPr algn="r"/>
            <a:r>
              <a:rPr lang="en-US" sz="1701" dirty="0"/>
              <a:t>Drilldown works with a timeline chart  or one with a hierarchy as the x-axis and allows you to move between different levels of aggregation with a simple click of the button.</a:t>
            </a:r>
          </a:p>
        </p:txBody>
      </p:sp>
    </p:spTree>
    <p:extLst>
      <p:ext uri="{BB962C8B-B14F-4D97-AF65-F5344CB8AC3E}">
        <p14:creationId xmlns:p14="http://schemas.microsoft.com/office/powerpoint/2010/main" val="840580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99" y="216005"/>
            <a:ext cx="2537010" cy="576016"/>
          </a:xfrm>
          <a:effectLst>
            <a:outerShdw blurRad="50800" dist="38100" dir="2700000" algn="tl" rotWithShape="0">
              <a:prstClr val="black">
                <a:alpha val="40000"/>
              </a:prstClr>
            </a:outerShdw>
          </a:effectLst>
        </p:spPr>
        <p:txBody>
          <a:bodyPr>
            <a:normAutofit fontScale="90000"/>
          </a:bodyPr>
          <a:lstStyle/>
          <a:p>
            <a:r>
              <a:rPr lang="en-US" sz="3600" dirty="0">
                <a:solidFill>
                  <a:schemeClr val="bg1"/>
                </a:solidFill>
              </a:rPr>
              <a:t>Label Density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97" y="1066099"/>
            <a:ext cx="4781879" cy="2232060"/>
          </a:xfrm>
          <a:prstGeom prst="rect">
            <a:avLst/>
          </a:prstGeom>
          <a:ln w="15875" cmpd="thickThi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846" y="3298159"/>
            <a:ext cx="5100498" cy="2538069"/>
          </a:xfrm>
          <a:prstGeom prst="rect">
            <a:avLst/>
          </a:prstGeom>
          <a:ln w="15875" cmpd="thickThin">
            <a:solidFill>
              <a:schemeClr val="accent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9170" y="3415126"/>
            <a:ext cx="1245741" cy="2880327"/>
          </a:xfrm>
          <a:prstGeom prst="rect">
            <a:avLst/>
          </a:prstGeom>
        </p:spPr>
      </p:pic>
      <p:sp>
        <p:nvSpPr>
          <p:cNvPr id="4" name="TextBox 3"/>
          <p:cNvSpPr txBox="1"/>
          <p:nvPr/>
        </p:nvSpPr>
        <p:spPr>
          <a:xfrm>
            <a:off x="6059891" y="1625504"/>
            <a:ext cx="5100498" cy="1569660"/>
          </a:xfrm>
          <a:prstGeom prst="rect">
            <a:avLst/>
          </a:prstGeom>
          <a:noFill/>
        </p:spPr>
        <p:txBody>
          <a:bodyPr wrap="square" rtlCol="0">
            <a:spAutoFit/>
          </a:bodyPr>
          <a:lstStyle/>
          <a:p>
            <a:pPr algn="ctr"/>
            <a:r>
              <a:rPr lang="en-US" sz="2400" dirty="0">
                <a:solidFill>
                  <a:schemeClr val="accent5">
                    <a:lumMod val="50000"/>
                  </a:schemeClr>
                </a:solidFill>
              </a:rPr>
              <a:t>Can you have too many labels on a chart?   </a:t>
            </a:r>
          </a:p>
          <a:p>
            <a:pPr algn="ctr"/>
            <a:endParaRPr lang="en-US" sz="2400" dirty="0"/>
          </a:p>
          <a:p>
            <a:pPr algn="ctr"/>
            <a:r>
              <a:rPr lang="en-US" sz="2400" dirty="0">
                <a:solidFill>
                  <a:schemeClr val="accent5">
                    <a:lumMod val="50000"/>
                  </a:schemeClr>
                </a:solidFill>
              </a:rPr>
              <a:t>Yes!</a:t>
            </a:r>
          </a:p>
        </p:txBody>
      </p:sp>
      <p:sp>
        <p:nvSpPr>
          <p:cNvPr id="7" name="TextBox 6"/>
          <p:cNvSpPr txBox="1"/>
          <p:nvPr/>
        </p:nvSpPr>
        <p:spPr>
          <a:xfrm>
            <a:off x="360098" y="3430535"/>
            <a:ext cx="3816103" cy="2924903"/>
          </a:xfrm>
          <a:prstGeom prst="rect">
            <a:avLst/>
          </a:prstGeom>
          <a:noFill/>
        </p:spPr>
        <p:txBody>
          <a:bodyPr wrap="square" rtlCol="0">
            <a:spAutoFit/>
          </a:bodyPr>
          <a:lstStyle/>
          <a:p>
            <a:r>
              <a:rPr lang="en-US" sz="1701" dirty="0"/>
              <a:t>The Line visualization has an option called Label density which allows you to change how many labels are displayed.  Just look at the two versions of the same chart on this page.  One has 10 data point labels and the other only has 4 data point labels.</a:t>
            </a:r>
          </a:p>
          <a:p>
            <a:endParaRPr lang="en-US" sz="1600" dirty="0"/>
          </a:p>
          <a:p>
            <a:r>
              <a:rPr lang="en-US" sz="1600" b="1" dirty="0">
                <a:solidFill>
                  <a:srgbClr val="FF0000"/>
                </a:solidFill>
              </a:rPr>
              <a:t>Note:</a:t>
            </a:r>
            <a:r>
              <a:rPr lang="en-US" sz="1600" dirty="0"/>
              <a:t> Axis must have continuous values (numbers or dates), not categories.</a:t>
            </a:r>
          </a:p>
        </p:txBody>
      </p:sp>
    </p:spTree>
    <p:extLst>
      <p:ext uri="{BB962C8B-B14F-4D97-AF65-F5344CB8AC3E}">
        <p14:creationId xmlns:p14="http://schemas.microsoft.com/office/powerpoint/2010/main" val="48313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97" y="1"/>
            <a:ext cx="4391819" cy="1213502"/>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Use Data Analytics to Show Trends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97" y="1334287"/>
            <a:ext cx="5409146" cy="2502068"/>
          </a:xfrm>
          <a:prstGeom prst="rect">
            <a:avLst/>
          </a:prstGeom>
          <a:ln w="15875" cmpd="thickThi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374" y="3957139"/>
            <a:ext cx="1611044" cy="2352700"/>
          </a:xfrm>
          <a:prstGeom prst="rect">
            <a:avLst/>
          </a:prstGeom>
        </p:spPr>
      </p:pic>
      <p:sp>
        <p:nvSpPr>
          <p:cNvPr id="6" name="TextBox 5"/>
          <p:cNvSpPr txBox="1"/>
          <p:nvPr/>
        </p:nvSpPr>
        <p:spPr>
          <a:xfrm>
            <a:off x="6080671" y="2128759"/>
            <a:ext cx="5020316" cy="1401025"/>
          </a:xfrm>
          <a:prstGeom prst="rect">
            <a:avLst/>
          </a:prstGeom>
          <a:noFill/>
        </p:spPr>
        <p:txBody>
          <a:bodyPr wrap="square" numCol="2" rtlCol="0">
            <a:spAutoFit/>
          </a:bodyPr>
          <a:lstStyle/>
          <a:p>
            <a:pPr marL="702013" lvl="1" indent="-270005">
              <a:buFont typeface="Arial" panose="020B0604020202020204" pitchFamily="34" charset="0"/>
              <a:buChar char="•"/>
            </a:pPr>
            <a:r>
              <a:rPr lang="en-US" sz="1701" dirty="0"/>
              <a:t>Trend Line	</a:t>
            </a:r>
          </a:p>
          <a:p>
            <a:pPr marL="702013" lvl="1" indent="-270005">
              <a:buFont typeface="Arial" panose="020B0604020202020204" pitchFamily="34" charset="0"/>
              <a:buChar char="•"/>
            </a:pPr>
            <a:r>
              <a:rPr lang="en-US" sz="1701" dirty="0"/>
              <a:t>Constant Line</a:t>
            </a:r>
          </a:p>
          <a:p>
            <a:pPr marL="702013" lvl="1" indent="-270005">
              <a:buFont typeface="Arial" panose="020B0604020202020204" pitchFamily="34" charset="0"/>
              <a:buChar char="•"/>
            </a:pPr>
            <a:r>
              <a:rPr lang="en-US" sz="1701" dirty="0"/>
              <a:t>Minimum</a:t>
            </a:r>
          </a:p>
          <a:p>
            <a:pPr marL="702013" lvl="1" indent="-270005">
              <a:buFont typeface="Arial" panose="020B0604020202020204" pitchFamily="34" charset="0"/>
              <a:buChar char="•"/>
            </a:pPr>
            <a:r>
              <a:rPr lang="en-US" sz="1701" dirty="0"/>
              <a:t>Maximum</a:t>
            </a:r>
          </a:p>
          <a:p>
            <a:pPr marL="702013" lvl="1" indent="-270005">
              <a:buFont typeface="Arial" panose="020B0604020202020204" pitchFamily="34" charset="0"/>
              <a:buChar char="•"/>
            </a:pPr>
            <a:r>
              <a:rPr lang="en-US" sz="1701" dirty="0"/>
              <a:t>Average</a:t>
            </a:r>
          </a:p>
          <a:p>
            <a:pPr marL="702013" lvl="1" indent="-270005">
              <a:buFont typeface="Arial" panose="020B0604020202020204" pitchFamily="34" charset="0"/>
              <a:buChar char="•"/>
            </a:pPr>
            <a:r>
              <a:rPr lang="en-US" sz="1701" dirty="0"/>
              <a:t>Median</a:t>
            </a:r>
          </a:p>
          <a:p>
            <a:pPr marL="702013" lvl="1" indent="-270005">
              <a:buFont typeface="Arial" panose="020B0604020202020204" pitchFamily="34" charset="0"/>
              <a:buChar char="•"/>
            </a:pPr>
            <a:r>
              <a:rPr lang="en-US" sz="1701" dirty="0"/>
              <a:t>Percentile Line</a:t>
            </a:r>
          </a:p>
          <a:p>
            <a:pPr marL="702013" lvl="1" indent="-270005">
              <a:buFont typeface="Arial" panose="020B0604020202020204" pitchFamily="34" charset="0"/>
              <a:buChar char="•"/>
            </a:pPr>
            <a:r>
              <a:rPr lang="en-US" sz="1701" dirty="0"/>
              <a:t>Forecast</a:t>
            </a:r>
          </a:p>
          <a:p>
            <a:pPr marL="702013" lvl="1" indent="-270005">
              <a:buFont typeface="Arial" panose="020B0604020202020204" pitchFamily="34" charset="0"/>
              <a:buChar char="•"/>
            </a:pPr>
            <a:endParaRPr lang="en-US" sz="1701" dirty="0"/>
          </a:p>
        </p:txBody>
      </p:sp>
      <p:pic>
        <p:nvPicPr>
          <p:cNvPr id="7" name="Picture 6">
            <a:extLst>
              <a:ext uri="{FF2B5EF4-FFF2-40B4-BE49-F238E27FC236}">
                <a16:creationId xmlns:a16="http://schemas.microsoft.com/office/drawing/2014/main" id="{9FC0CECB-3D0D-48B8-A15D-EC75C5431EBF}"/>
              </a:ext>
            </a:extLst>
          </p:cNvPr>
          <p:cNvPicPr>
            <a:picLocks noChangeAspect="1"/>
          </p:cNvPicPr>
          <p:nvPr/>
        </p:nvPicPr>
        <p:blipFill>
          <a:blip r:embed="rId5"/>
          <a:stretch>
            <a:fillRect/>
          </a:stretch>
        </p:blipFill>
        <p:spPr>
          <a:xfrm>
            <a:off x="5075497" y="3621306"/>
            <a:ext cx="6025490" cy="2502068"/>
          </a:xfrm>
          <a:prstGeom prst="rect">
            <a:avLst/>
          </a:prstGeom>
        </p:spPr>
      </p:pic>
      <p:sp>
        <p:nvSpPr>
          <p:cNvPr id="5" name="TextBox 4">
            <a:extLst>
              <a:ext uri="{FF2B5EF4-FFF2-40B4-BE49-F238E27FC236}">
                <a16:creationId xmlns:a16="http://schemas.microsoft.com/office/drawing/2014/main" id="{CC895EB7-23DD-4199-9145-945B45B216E8}"/>
              </a:ext>
            </a:extLst>
          </p:cNvPr>
          <p:cNvSpPr txBox="1"/>
          <p:nvPr/>
        </p:nvSpPr>
        <p:spPr>
          <a:xfrm>
            <a:off x="6449907" y="1607835"/>
            <a:ext cx="4881716" cy="369332"/>
          </a:xfrm>
          <a:prstGeom prst="rect">
            <a:avLst/>
          </a:prstGeom>
          <a:noFill/>
        </p:spPr>
        <p:txBody>
          <a:bodyPr wrap="square" rtlCol="0">
            <a:spAutoFit/>
          </a:bodyPr>
          <a:lstStyle/>
          <a:p>
            <a:r>
              <a:rPr lang="en-US" dirty="0"/>
              <a:t>The Types of data analytics included are:</a:t>
            </a:r>
          </a:p>
        </p:txBody>
      </p:sp>
    </p:spTree>
    <p:extLst>
      <p:ext uri="{BB962C8B-B14F-4D97-AF65-F5344CB8AC3E}">
        <p14:creationId xmlns:p14="http://schemas.microsoft.com/office/powerpoint/2010/main" val="260873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09F9-7827-4473-B44B-9708A9B607C5}"/>
              </a:ext>
            </a:extLst>
          </p:cNvPr>
          <p:cNvSpPr>
            <a:spLocks noGrp="1"/>
          </p:cNvSpPr>
          <p:nvPr>
            <p:ph type="title"/>
          </p:nvPr>
        </p:nvSpPr>
        <p:spPr>
          <a:xfrm>
            <a:off x="357419" y="80375"/>
            <a:ext cx="4757789" cy="1154337"/>
          </a:xfrm>
        </p:spPr>
        <p:txBody>
          <a:bodyPr>
            <a:normAutofit/>
          </a:bodyPr>
          <a:lstStyle/>
          <a:p>
            <a:r>
              <a:rPr lang="en-US" sz="3200" dirty="0"/>
              <a:t>Accessibility – Use Line Styles and Markers</a:t>
            </a:r>
          </a:p>
        </p:txBody>
      </p:sp>
      <p:pic>
        <p:nvPicPr>
          <p:cNvPr id="4" name="Content Placeholder 3">
            <a:extLst>
              <a:ext uri="{FF2B5EF4-FFF2-40B4-BE49-F238E27FC236}">
                <a16:creationId xmlns:a16="http://schemas.microsoft.com/office/drawing/2014/main" id="{6F8BDAB8-F1F8-42A1-A75B-26A25A1434AD}"/>
              </a:ext>
            </a:extLst>
          </p:cNvPr>
          <p:cNvPicPr>
            <a:picLocks noGrp="1" noChangeAspect="1"/>
          </p:cNvPicPr>
          <p:nvPr>
            <p:ph idx="1"/>
          </p:nvPr>
        </p:nvPicPr>
        <p:blipFill>
          <a:blip r:embed="rId3"/>
          <a:stretch>
            <a:fillRect/>
          </a:stretch>
        </p:blipFill>
        <p:spPr>
          <a:xfrm>
            <a:off x="2160622" y="2018923"/>
            <a:ext cx="7199243" cy="4107240"/>
          </a:xfrm>
          <a:prstGeom prst="rect">
            <a:avLst/>
          </a:prstGeom>
          <a:ln w="15875" cmpd="thickThin">
            <a:solidFill>
              <a:schemeClr val="accent1"/>
            </a:solidFill>
          </a:ln>
        </p:spPr>
      </p:pic>
    </p:spTree>
    <p:extLst>
      <p:ext uri="{BB962C8B-B14F-4D97-AF65-F5344CB8AC3E}">
        <p14:creationId xmlns:p14="http://schemas.microsoft.com/office/powerpoint/2010/main" val="3814833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917" y="113437"/>
            <a:ext cx="4574041" cy="925157"/>
          </a:xfrm>
          <a:effectLst>
            <a:outerShdw blurRad="50800" dist="38100" dir="2700000" algn="tl" rotWithShape="0">
              <a:prstClr val="black">
                <a:alpha val="40000"/>
              </a:prstClr>
            </a:outerShdw>
          </a:effectLst>
        </p:spPr>
        <p:txBody>
          <a:bodyPr>
            <a:normAutofit fontScale="90000"/>
          </a:bodyPr>
          <a:lstStyle/>
          <a:p>
            <a:r>
              <a:rPr lang="en-US" sz="3600" dirty="0">
                <a:solidFill>
                  <a:schemeClr val="bg1"/>
                </a:solidFill>
              </a:rPr>
              <a:t>Add Measures to ToolTips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98" y="1777257"/>
            <a:ext cx="8651120" cy="4536123"/>
          </a:xfrm>
          <a:prstGeom prst="rect">
            <a:avLst/>
          </a:prstGeom>
          <a:ln w="15875" cmpd="thickThin">
            <a:solidFill>
              <a:schemeClr val="accent1"/>
            </a:solidFill>
          </a:ln>
        </p:spPr>
      </p:pic>
      <p:sp>
        <p:nvSpPr>
          <p:cNvPr id="4" name="TextBox 3"/>
          <p:cNvSpPr txBox="1"/>
          <p:nvPr/>
        </p:nvSpPr>
        <p:spPr>
          <a:xfrm>
            <a:off x="9360341" y="1906271"/>
            <a:ext cx="1800049" cy="4278094"/>
          </a:xfrm>
          <a:prstGeom prst="rect">
            <a:avLst/>
          </a:prstGeom>
          <a:noFill/>
        </p:spPr>
        <p:txBody>
          <a:bodyPr wrap="square" rtlCol="0">
            <a:spAutoFit/>
          </a:bodyPr>
          <a:lstStyle/>
          <a:p>
            <a:r>
              <a:rPr lang="en-US" sz="1600" dirty="0"/>
              <a:t>Tooltips originally displayed the data used to generate the chart.</a:t>
            </a:r>
          </a:p>
          <a:p>
            <a:endParaRPr lang="en-US" sz="1600" dirty="0"/>
          </a:p>
          <a:p>
            <a:r>
              <a:rPr lang="en-US" sz="1600" dirty="0"/>
              <a:t>Now you include any other numeric value and Power BI automatically calculates the sum of that factor.  But you have other aggregate options as well</a:t>
            </a:r>
          </a:p>
        </p:txBody>
      </p:sp>
    </p:spTree>
    <p:extLst>
      <p:ext uri="{BB962C8B-B14F-4D97-AF65-F5344CB8AC3E}">
        <p14:creationId xmlns:p14="http://schemas.microsoft.com/office/powerpoint/2010/main" val="1424261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02" y="144856"/>
            <a:ext cx="3008643" cy="932506"/>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‘Quick </a:t>
            </a:r>
            <a:r>
              <a:rPr lang="en-US" sz="3600" dirty="0" err="1">
                <a:solidFill>
                  <a:schemeClr val="bg1"/>
                </a:solidFill>
              </a:rPr>
              <a:t>Calc</a:t>
            </a:r>
            <a:r>
              <a:rPr lang="en-US" sz="3600" dirty="0">
                <a:solidFill>
                  <a:schemeClr val="bg1"/>
                </a:solidFill>
              </a:rPr>
              <a:t>’ – Show Value As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085" y="1603379"/>
            <a:ext cx="6624179" cy="3830221"/>
          </a:xfrm>
          <a:prstGeom prst="rect">
            <a:avLst/>
          </a:prstGeom>
          <a:ln w="15875" cmpd="thickThin">
            <a:solidFill>
              <a:schemeClr val="accent1"/>
            </a:solidFill>
          </a:ln>
        </p:spPr>
      </p:pic>
      <p:sp>
        <p:nvSpPr>
          <p:cNvPr id="7" name="TextBox 6"/>
          <p:cNvSpPr txBox="1"/>
          <p:nvPr/>
        </p:nvSpPr>
        <p:spPr>
          <a:xfrm>
            <a:off x="3829617" y="5615371"/>
            <a:ext cx="6619919" cy="615810"/>
          </a:xfrm>
          <a:prstGeom prst="rect">
            <a:avLst/>
          </a:prstGeom>
          <a:noFill/>
        </p:spPr>
        <p:txBody>
          <a:bodyPr wrap="square" rtlCol="0">
            <a:spAutoFit/>
          </a:bodyPr>
          <a:lstStyle/>
          <a:p>
            <a:r>
              <a:rPr lang="en-US" sz="1701" dirty="0"/>
              <a:t>One interesting quick </a:t>
            </a:r>
            <a:r>
              <a:rPr lang="en-US" sz="1701" dirty="0" err="1"/>
              <a:t>calc</a:t>
            </a:r>
            <a:r>
              <a:rPr lang="en-US" sz="1701" dirty="0"/>
              <a:t> you can perform for a tooltip property is a calculated measure of the Percent of Grand Total of the base field.</a:t>
            </a:r>
          </a:p>
        </p:txBody>
      </p:sp>
      <p:pic>
        <p:nvPicPr>
          <p:cNvPr id="4" name="Picture 3">
            <a:extLst>
              <a:ext uri="{FF2B5EF4-FFF2-40B4-BE49-F238E27FC236}">
                <a16:creationId xmlns:a16="http://schemas.microsoft.com/office/drawing/2014/main" id="{30973C22-2937-480C-937A-3CB354C4B43B}"/>
              </a:ext>
            </a:extLst>
          </p:cNvPr>
          <p:cNvPicPr>
            <a:picLocks noChangeAspect="1"/>
          </p:cNvPicPr>
          <p:nvPr/>
        </p:nvPicPr>
        <p:blipFill>
          <a:blip r:embed="rId4"/>
          <a:stretch>
            <a:fillRect/>
          </a:stretch>
        </p:blipFill>
        <p:spPr>
          <a:xfrm>
            <a:off x="1033224" y="1603379"/>
            <a:ext cx="2179540" cy="3830221"/>
          </a:xfrm>
          <a:prstGeom prst="rect">
            <a:avLst/>
          </a:prstGeom>
          <a:ln w="15875" cmpd="thickThin">
            <a:solidFill>
              <a:schemeClr val="accent1"/>
            </a:solidFill>
          </a:ln>
        </p:spPr>
      </p:pic>
      <p:pic>
        <p:nvPicPr>
          <p:cNvPr id="8" name="Picture 7">
            <a:extLst>
              <a:ext uri="{FF2B5EF4-FFF2-40B4-BE49-F238E27FC236}">
                <a16:creationId xmlns:a16="http://schemas.microsoft.com/office/drawing/2014/main" id="{16982965-79C4-4889-9DC7-F9D6EA931DF0}"/>
              </a:ext>
            </a:extLst>
          </p:cNvPr>
          <p:cNvPicPr>
            <a:picLocks noChangeAspect="1"/>
          </p:cNvPicPr>
          <p:nvPr/>
        </p:nvPicPr>
        <p:blipFill>
          <a:blip r:embed="rId5"/>
          <a:stretch>
            <a:fillRect/>
          </a:stretch>
        </p:blipFill>
        <p:spPr>
          <a:xfrm>
            <a:off x="1033224" y="5623282"/>
            <a:ext cx="2179540" cy="607899"/>
          </a:xfrm>
          <a:prstGeom prst="rect">
            <a:avLst/>
          </a:prstGeom>
          <a:ln w="15875" cmpd="thickThin">
            <a:solidFill>
              <a:schemeClr val="accent1"/>
            </a:solidFill>
          </a:ln>
        </p:spPr>
      </p:pic>
    </p:spTree>
    <p:extLst>
      <p:ext uri="{BB962C8B-B14F-4D97-AF65-F5344CB8AC3E}">
        <p14:creationId xmlns:p14="http://schemas.microsoft.com/office/powerpoint/2010/main" val="17312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046"/>
            <a:ext cx="4988061" cy="647848"/>
          </a:xfrm>
          <a:effectLst>
            <a:outerShdw blurRad="50800" dist="38100" dir="2700000" algn="tl" rotWithShape="0">
              <a:prstClr val="black">
                <a:alpha val="40000"/>
              </a:prstClr>
            </a:outerShdw>
          </a:effectLst>
        </p:spPr>
        <p:txBody>
          <a:bodyPr>
            <a:normAutofit fontScale="90000"/>
          </a:bodyPr>
          <a:lstStyle/>
          <a:p>
            <a:r>
              <a:rPr lang="en-US" sz="3779" dirty="0"/>
              <a:t>   My Published Books</a:t>
            </a:r>
          </a:p>
        </p:txBody>
      </p:sp>
      <p:sp>
        <p:nvSpPr>
          <p:cNvPr id="3" name="Content Placeholder 2"/>
          <p:cNvSpPr>
            <a:spLocks noGrp="1"/>
          </p:cNvSpPr>
          <p:nvPr>
            <p:ph idx="1"/>
          </p:nvPr>
        </p:nvSpPr>
        <p:spPr>
          <a:xfrm>
            <a:off x="0" y="2138042"/>
            <a:ext cx="11520488" cy="2634424"/>
          </a:xfrm>
          <a:prstGeom prst="rect">
            <a:avLst/>
          </a:prstGeom>
        </p:spPr>
        <p:txBody>
          <a:bodyPr>
            <a:normAutofit fontScale="92500" lnSpcReduction="20000"/>
          </a:bodyPr>
          <a:lstStyle/>
          <a:p>
            <a:pPr algn="ctr">
              <a:defRPr/>
            </a:pPr>
            <a:r>
              <a:rPr lang="en-US" sz="1400" dirty="0"/>
              <a:t>User’s Guide to the Apple ][ - 1983</a:t>
            </a:r>
          </a:p>
          <a:p>
            <a:pPr algn="ctr">
              <a:defRPr/>
            </a:pPr>
            <a:r>
              <a:rPr lang="en-US" sz="1700" dirty="0"/>
              <a:t>FoxPro 2 Programming Guide – 1992</a:t>
            </a:r>
          </a:p>
          <a:p>
            <a:pPr algn="ctr">
              <a:defRPr/>
            </a:pPr>
            <a:r>
              <a:rPr lang="en-US" sz="2200" dirty="0"/>
              <a:t>Debugging and Maintaining FoxPro – 1992</a:t>
            </a:r>
          </a:p>
          <a:p>
            <a:pPr algn="ctr">
              <a:defRPr/>
            </a:pPr>
            <a:r>
              <a:rPr lang="en-US" sz="2600" dirty="0"/>
              <a:t>Using Visual FoxPro 3.0 – 1995</a:t>
            </a:r>
          </a:p>
          <a:p>
            <a:pPr algn="ctr">
              <a:defRPr/>
            </a:pPr>
            <a:r>
              <a:rPr lang="en-US" sz="3000" dirty="0"/>
              <a:t>Using Visual FoxPro 5.0 – 1996</a:t>
            </a:r>
          </a:p>
          <a:p>
            <a:pPr algn="ctr">
              <a:defRPr/>
            </a:pPr>
            <a:r>
              <a:rPr lang="en-US" sz="3200" b="1" dirty="0">
                <a:solidFill>
                  <a:schemeClr val="tx2">
                    <a:lumMod val="90000"/>
                  </a:schemeClr>
                </a:solidFill>
              </a:rPr>
              <a:t>Office and SharePoint User’s Guide – 2007</a:t>
            </a:r>
          </a:p>
          <a:p>
            <a:pPr algn="ctr">
              <a:defRPr/>
            </a:pPr>
            <a:r>
              <a:rPr lang="en-US" sz="3900" b="1" dirty="0">
                <a:solidFill>
                  <a:schemeClr val="tx2">
                    <a:lumMod val="90000"/>
                  </a:schemeClr>
                </a:solidFill>
              </a:rPr>
              <a:t>Office and SharePoint User’s Guide – 2010</a:t>
            </a:r>
            <a:endParaRPr lang="en-US" sz="3900" dirty="0"/>
          </a:p>
        </p:txBody>
      </p:sp>
      <p:sp>
        <p:nvSpPr>
          <p:cNvPr id="7" name="TextBox 6"/>
          <p:cNvSpPr txBox="1"/>
          <p:nvPr/>
        </p:nvSpPr>
        <p:spPr>
          <a:xfrm>
            <a:off x="4584421" y="4981721"/>
            <a:ext cx="1658886" cy="441211"/>
          </a:xfrm>
          <a:prstGeom prst="rect">
            <a:avLst/>
          </a:prstGeom>
          <a:noFill/>
        </p:spPr>
        <p:txBody>
          <a:bodyPr wrap="square" rtlCol="0">
            <a:spAutoFit/>
          </a:bodyPr>
          <a:lstStyle/>
          <a:p>
            <a:r>
              <a:rPr lang="en-US" sz="2267" dirty="0">
                <a:solidFill>
                  <a:schemeClr val="accent1">
                    <a:lumMod val="50000"/>
                  </a:schemeClr>
                </a:solidFill>
              </a:rPr>
              <a:t>Speaker at:</a:t>
            </a:r>
          </a:p>
        </p:txBody>
      </p:sp>
      <p:sp>
        <p:nvSpPr>
          <p:cNvPr id="8" name="TextBox 7"/>
          <p:cNvSpPr txBox="1"/>
          <p:nvPr/>
        </p:nvSpPr>
        <p:spPr>
          <a:xfrm>
            <a:off x="6106625" y="4950464"/>
            <a:ext cx="4368073" cy="1255793"/>
          </a:xfrm>
          <a:prstGeom prst="rect">
            <a:avLst/>
          </a:prstGeom>
          <a:noFill/>
        </p:spPr>
        <p:txBody>
          <a:bodyPr wrap="square" rtlCol="0">
            <a:spAutoFit/>
          </a:bodyPr>
          <a:lstStyle/>
          <a:p>
            <a:r>
              <a:rPr lang="en-US" sz="1512" dirty="0"/>
              <a:t>Code Camp Orlando</a:t>
            </a:r>
          </a:p>
          <a:p>
            <a:r>
              <a:rPr lang="en-US" sz="1512" dirty="0"/>
              <a:t>SharePoint Saturday Tampa &amp; Orlando</a:t>
            </a:r>
          </a:p>
          <a:p>
            <a:r>
              <a:rPr lang="en-US" sz="1512" dirty="0"/>
              <a:t>SQL Saturday - #1, and over 30 others since then</a:t>
            </a:r>
          </a:p>
          <a:p>
            <a:r>
              <a:rPr lang="en-US" sz="1512" dirty="0"/>
              <a:t>IT </a:t>
            </a:r>
            <a:r>
              <a:rPr lang="en-US" sz="1512" dirty="0" err="1"/>
              <a:t>PROCamp</a:t>
            </a:r>
            <a:endParaRPr lang="en-US" sz="1512" dirty="0"/>
          </a:p>
          <a:p>
            <a:r>
              <a:rPr lang="en-US" sz="1512" dirty="0"/>
              <a:t>PASS Summit 2012, 2013</a:t>
            </a:r>
          </a:p>
        </p:txBody>
      </p:sp>
    </p:spTree>
    <p:extLst>
      <p:ext uri="{BB962C8B-B14F-4D97-AF65-F5344CB8AC3E}">
        <p14:creationId xmlns:p14="http://schemas.microsoft.com/office/powerpoint/2010/main" val="48949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852E-32CA-467A-9E13-3D824EC679BB}"/>
              </a:ext>
            </a:extLst>
          </p:cNvPr>
          <p:cNvSpPr>
            <a:spLocks noGrp="1"/>
          </p:cNvSpPr>
          <p:nvPr>
            <p:ph type="title"/>
          </p:nvPr>
        </p:nvSpPr>
        <p:spPr>
          <a:xfrm>
            <a:off x="438901" y="26054"/>
            <a:ext cx="4422810" cy="1154337"/>
          </a:xfrm>
        </p:spPr>
        <p:txBody>
          <a:bodyPr>
            <a:normAutofit/>
          </a:bodyPr>
          <a:lstStyle/>
          <a:p>
            <a:r>
              <a:rPr lang="en-US" sz="3200" dirty="0"/>
              <a:t>Accessibility – </a:t>
            </a:r>
            <a:br>
              <a:rPr lang="en-US" sz="3200" dirty="0"/>
            </a:br>
            <a:r>
              <a:rPr lang="en-US" sz="3200" dirty="0"/>
              <a:t>See Data from a Chart</a:t>
            </a:r>
          </a:p>
        </p:txBody>
      </p:sp>
      <p:pic>
        <p:nvPicPr>
          <p:cNvPr id="7" name="Content Placeholder 6">
            <a:extLst>
              <a:ext uri="{FF2B5EF4-FFF2-40B4-BE49-F238E27FC236}">
                <a16:creationId xmlns:a16="http://schemas.microsoft.com/office/drawing/2014/main" id="{41C8A9D1-A2A3-41A8-9F8E-39416B3B3A60}"/>
              </a:ext>
            </a:extLst>
          </p:cNvPr>
          <p:cNvPicPr>
            <a:picLocks noGrp="1" noChangeAspect="1"/>
          </p:cNvPicPr>
          <p:nvPr>
            <p:ph idx="1"/>
          </p:nvPr>
        </p:nvPicPr>
        <p:blipFill>
          <a:blip r:embed="rId3"/>
          <a:stretch>
            <a:fillRect/>
          </a:stretch>
        </p:blipFill>
        <p:spPr>
          <a:xfrm>
            <a:off x="361038" y="1620569"/>
            <a:ext cx="7072339" cy="4580725"/>
          </a:xfrm>
          <a:prstGeom prst="rect">
            <a:avLst/>
          </a:prstGeom>
          <a:ln w="15875" cmpd="thickThin">
            <a:solidFill>
              <a:schemeClr val="accent1"/>
            </a:solidFill>
          </a:ln>
        </p:spPr>
      </p:pic>
      <p:sp>
        <p:nvSpPr>
          <p:cNvPr id="8" name="TextBox 7">
            <a:extLst>
              <a:ext uri="{FF2B5EF4-FFF2-40B4-BE49-F238E27FC236}">
                <a16:creationId xmlns:a16="http://schemas.microsoft.com/office/drawing/2014/main" id="{2ED7B18C-87B5-4588-B66D-74458BAF0FFF}"/>
              </a:ext>
            </a:extLst>
          </p:cNvPr>
          <p:cNvSpPr txBox="1"/>
          <p:nvPr/>
        </p:nvSpPr>
        <p:spPr>
          <a:xfrm>
            <a:off x="7956620" y="3033768"/>
            <a:ext cx="2362200" cy="1754326"/>
          </a:xfrm>
          <a:prstGeom prst="rect">
            <a:avLst/>
          </a:prstGeom>
          <a:noFill/>
        </p:spPr>
        <p:txBody>
          <a:bodyPr wrap="square" rtlCol="0">
            <a:spAutoFit/>
          </a:bodyPr>
          <a:lstStyle/>
          <a:p>
            <a:r>
              <a:rPr lang="en-US" dirty="0"/>
              <a:t>To see the data that makes up a chart, simply select the chart first and then click ALT+SHIFT + F11</a:t>
            </a:r>
          </a:p>
        </p:txBody>
      </p:sp>
    </p:spTree>
    <p:extLst>
      <p:ext uri="{BB962C8B-B14F-4D97-AF65-F5344CB8AC3E}">
        <p14:creationId xmlns:p14="http://schemas.microsoft.com/office/powerpoint/2010/main" val="2568771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99C9-51DF-4CFA-AA1B-F482C71A6F02}"/>
              </a:ext>
            </a:extLst>
          </p:cNvPr>
          <p:cNvSpPr>
            <a:spLocks noGrp="1"/>
          </p:cNvSpPr>
          <p:nvPr>
            <p:ph type="title"/>
          </p:nvPr>
        </p:nvSpPr>
        <p:spPr>
          <a:xfrm>
            <a:off x="377025" y="57325"/>
            <a:ext cx="4605173" cy="1154337"/>
          </a:xfrm>
        </p:spPr>
        <p:txBody>
          <a:bodyPr>
            <a:normAutofit/>
          </a:bodyPr>
          <a:lstStyle/>
          <a:p>
            <a:r>
              <a:rPr lang="en-US" sz="3200" dirty="0"/>
              <a:t>Accessibility –  Not all Themes are Good</a:t>
            </a:r>
          </a:p>
        </p:txBody>
      </p:sp>
      <p:pic>
        <p:nvPicPr>
          <p:cNvPr id="15" name="Content Placeholder 14">
            <a:extLst>
              <a:ext uri="{FF2B5EF4-FFF2-40B4-BE49-F238E27FC236}">
                <a16:creationId xmlns:a16="http://schemas.microsoft.com/office/drawing/2014/main" id="{E71CE87D-14FA-463B-B29B-B2384B8871F8}"/>
              </a:ext>
            </a:extLst>
          </p:cNvPr>
          <p:cNvPicPr>
            <a:picLocks noGrp="1" noChangeAspect="1"/>
          </p:cNvPicPr>
          <p:nvPr>
            <p:ph idx="1"/>
          </p:nvPr>
        </p:nvPicPr>
        <p:blipFill>
          <a:blip r:embed="rId3"/>
          <a:stretch>
            <a:fillRect/>
          </a:stretch>
        </p:blipFill>
        <p:spPr>
          <a:xfrm>
            <a:off x="479653" y="1596729"/>
            <a:ext cx="2926334" cy="2629128"/>
          </a:xfrm>
          <a:prstGeom prst="rect">
            <a:avLst/>
          </a:prstGeom>
          <a:ln w="15875" cmpd="thickThin">
            <a:solidFill>
              <a:schemeClr val="accent1"/>
            </a:solidFill>
          </a:ln>
        </p:spPr>
      </p:pic>
      <p:pic>
        <p:nvPicPr>
          <p:cNvPr id="9" name="Picture 8">
            <a:extLst>
              <a:ext uri="{FF2B5EF4-FFF2-40B4-BE49-F238E27FC236}">
                <a16:creationId xmlns:a16="http://schemas.microsoft.com/office/drawing/2014/main" id="{E0C1FC6F-8D34-49E5-9E4E-4FE914F02625}"/>
              </a:ext>
            </a:extLst>
          </p:cNvPr>
          <p:cNvPicPr>
            <a:picLocks noChangeAspect="1"/>
          </p:cNvPicPr>
          <p:nvPr/>
        </p:nvPicPr>
        <p:blipFill>
          <a:blip r:embed="rId4"/>
          <a:stretch>
            <a:fillRect/>
          </a:stretch>
        </p:blipFill>
        <p:spPr>
          <a:xfrm>
            <a:off x="4238193" y="1597761"/>
            <a:ext cx="2918713" cy="2667231"/>
          </a:xfrm>
          <a:prstGeom prst="rect">
            <a:avLst/>
          </a:prstGeom>
          <a:ln w="15875" cmpd="thickThin">
            <a:solidFill>
              <a:schemeClr val="accent1"/>
            </a:solidFill>
          </a:ln>
        </p:spPr>
      </p:pic>
      <p:pic>
        <p:nvPicPr>
          <p:cNvPr id="10" name="Picture 9">
            <a:extLst>
              <a:ext uri="{FF2B5EF4-FFF2-40B4-BE49-F238E27FC236}">
                <a16:creationId xmlns:a16="http://schemas.microsoft.com/office/drawing/2014/main" id="{9484E13F-22E5-4A85-A251-BB1956EFCDA6}"/>
              </a:ext>
            </a:extLst>
          </p:cNvPr>
          <p:cNvPicPr>
            <a:picLocks noChangeAspect="1"/>
          </p:cNvPicPr>
          <p:nvPr/>
        </p:nvPicPr>
        <p:blipFill>
          <a:blip r:embed="rId5"/>
          <a:stretch>
            <a:fillRect/>
          </a:stretch>
        </p:blipFill>
        <p:spPr>
          <a:xfrm>
            <a:off x="7992571" y="1596729"/>
            <a:ext cx="3048264" cy="2667625"/>
          </a:xfrm>
          <a:prstGeom prst="rect">
            <a:avLst/>
          </a:prstGeom>
          <a:ln w="15875" cmpd="thickThin">
            <a:solidFill>
              <a:schemeClr val="accent1"/>
            </a:solidFill>
          </a:ln>
        </p:spPr>
      </p:pic>
      <p:sp>
        <p:nvSpPr>
          <p:cNvPr id="11" name="TextBox 10">
            <a:extLst>
              <a:ext uri="{FF2B5EF4-FFF2-40B4-BE49-F238E27FC236}">
                <a16:creationId xmlns:a16="http://schemas.microsoft.com/office/drawing/2014/main" id="{CA3ADD85-B08D-4F48-98AF-B5299FB09769}"/>
              </a:ext>
            </a:extLst>
          </p:cNvPr>
          <p:cNvSpPr txBox="1"/>
          <p:nvPr/>
        </p:nvSpPr>
        <p:spPr>
          <a:xfrm>
            <a:off x="9111438" y="4275842"/>
            <a:ext cx="803618" cy="369332"/>
          </a:xfrm>
          <a:prstGeom prst="rect">
            <a:avLst/>
          </a:prstGeom>
          <a:noFill/>
        </p:spPr>
        <p:txBody>
          <a:bodyPr wrap="none" rtlCol="0">
            <a:spAutoFit/>
          </a:bodyPr>
          <a:lstStyle/>
          <a:p>
            <a:r>
              <a:rPr lang="en-US" dirty="0"/>
              <a:t>Urban</a:t>
            </a:r>
          </a:p>
        </p:txBody>
      </p:sp>
      <p:sp>
        <p:nvSpPr>
          <p:cNvPr id="12" name="TextBox 11">
            <a:extLst>
              <a:ext uri="{FF2B5EF4-FFF2-40B4-BE49-F238E27FC236}">
                <a16:creationId xmlns:a16="http://schemas.microsoft.com/office/drawing/2014/main" id="{05B45280-B4BA-46A2-9B39-B432D7C4ADC4}"/>
              </a:ext>
            </a:extLst>
          </p:cNvPr>
          <p:cNvSpPr txBox="1"/>
          <p:nvPr/>
        </p:nvSpPr>
        <p:spPr>
          <a:xfrm>
            <a:off x="5106860" y="4273394"/>
            <a:ext cx="1306768" cy="369332"/>
          </a:xfrm>
          <a:prstGeom prst="rect">
            <a:avLst/>
          </a:prstGeom>
          <a:noFill/>
        </p:spPr>
        <p:txBody>
          <a:bodyPr wrap="none" rtlCol="0">
            <a:spAutoFit/>
          </a:bodyPr>
          <a:lstStyle/>
          <a:p>
            <a:r>
              <a:rPr lang="en-US" dirty="0"/>
              <a:t>Color Blind</a:t>
            </a:r>
          </a:p>
        </p:txBody>
      </p:sp>
      <p:sp>
        <p:nvSpPr>
          <p:cNvPr id="16" name="TextBox 15">
            <a:extLst>
              <a:ext uri="{FF2B5EF4-FFF2-40B4-BE49-F238E27FC236}">
                <a16:creationId xmlns:a16="http://schemas.microsoft.com/office/drawing/2014/main" id="{C9A1DB83-ED79-4A72-9482-86F76FD3F935}"/>
              </a:ext>
            </a:extLst>
          </p:cNvPr>
          <p:cNvSpPr txBox="1"/>
          <p:nvPr/>
        </p:nvSpPr>
        <p:spPr>
          <a:xfrm>
            <a:off x="1593205" y="4225857"/>
            <a:ext cx="699230" cy="369332"/>
          </a:xfrm>
          <a:prstGeom prst="rect">
            <a:avLst/>
          </a:prstGeom>
          <a:noFill/>
        </p:spPr>
        <p:txBody>
          <a:bodyPr wrap="none" rtlCol="0">
            <a:spAutoFit/>
          </a:bodyPr>
          <a:lstStyle/>
          <a:p>
            <a:r>
              <a:rPr lang="en-US" dirty="0"/>
              <a:t>Plum</a:t>
            </a:r>
          </a:p>
        </p:txBody>
      </p:sp>
      <p:pic>
        <p:nvPicPr>
          <p:cNvPr id="17" name="Picture 16">
            <a:extLst>
              <a:ext uri="{FF2B5EF4-FFF2-40B4-BE49-F238E27FC236}">
                <a16:creationId xmlns:a16="http://schemas.microsoft.com/office/drawing/2014/main" id="{41DC1475-6B85-4EC8-84D6-C8EF9705455D}"/>
              </a:ext>
            </a:extLst>
          </p:cNvPr>
          <p:cNvPicPr>
            <a:picLocks noChangeAspect="1"/>
          </p:cNvPicPr>
          <p:nvPr/>
        </p:nvPicPr>
        <p:blipFill>
          <a:blip r:embed="rId6"/>
          <a:stretch>
            <a:fillRect/>
          </a:stretch>
        </p:blipFill>
        <p:spPr>
          <a:xfrm>
            <a:off x="490538" y="4770571"/>
            <a:ext cx="1964648" cy="1459847"/>
          </a:xfrm>
          <a:prstGeom prst="rect">
            <a:avLst/>
          </a:prstGeom>
          <a:ln w="15875" cmpd="thickThin">
            <a:solidFill>
              <a:schemeClr val="accent1"/>
            </a:solidFill>
          </a:ln>
        </p:spPr>
      </p:pic>
      <p:sp>
        <p:nvSpPr>
          <p:cNvPr id="3" name="TextBox 2">
            <a:extLst>
              <a:ext uri="{FF2B5EF4-FFF2-40B4-BE49-F238E27FC236}">
                <a16:creationId xmlns:a16="http://schemas.microsoft.com/office/drawing/2014/main" id="{FEA60A4C-2E3C-47C0-A06E-23A982076FF5}"/>
              </a:ext>
            </a:extLst>
          </p:cNvPr>
          <p:cNvSpPr txBox="1"/>
          <p:nvPr/>
        </p:nvSpPr>
        <p:spPr>
          <a:xfrm>
            <a:off x="2963428" y="4595189"/>
            <a:ext cx="8066522" cy="1785104"/>
          </a:xfrm>
          <a:prstGeom prst="rect">
            <a:avLst/>
          </a:prstGeom>
          <a:noFill/>
        </p:spPr>
        <p:txBody>
          <a:bodyPr wrap="square" rtlCol="0">
            <a:spAutoFit/>
          </a:bodyPr>
          <a:lstStyle/>
          <a:p>
            <a:r>
              <a:rPr lang="en-US" sz="2000" b="1" dirty="0"/>
              <a:t>Download Themes: </a:t>
            </a:r>
          </a:p>
          <a:p>
            <a:r>
              <a:rPr lang="en-US" sz="1600" dirty="0">
                <a:hlinkClick r:id="rId7"/>
              </a:rPr>
              <a:t>https://community.powerbi.com/t5/Themes-Gallery/bd-p/ThemesGallery</a:t>
            </a:r>
            <a:endParaRPr lang="en-US" sz="1600" dirty="0"/>
          </a:p>
          <a:p>
            <a:r>
              <a:rPr lang="en-US" sz="2000" b="1" dirty="0"/>
              <a:t>Tools to help create color themes:</a:t>
            </a:r>
            <a:endParaRPr lang="en-US" sz="2000" b="1" dirty="0">
              <a:hlinkClick r:id="rId8"/>
            </a:endParaRPr>
          </a:p>
          <a:p>
            <a:r>
              <a:rPr lang="en-US" dirty="0">
                <a:hlinkClick r:id="rId8"/>
              </a:rPr>
              <a:t>https://color.adobe.com/create/color-wheel/</a:t>
            </a:r>
            <a:r>
              <a:rPr lang="en-US" dirty="0"/>
              <a:t> </a:t>
            </a:r>
          </a:p>
          <a:p>
            <a:r>
              <a:rPr lang="en-US" dirty="0">
                <a:hlinkClick r:id="rId9"/>
              </a:rPr>
              <a:t>https://powerbi.tips/tools/report-theme-generator-v3/</a:t>
            </a:r>
            <a:r>
              <a:rPr lang="en-US" dirty="0"/>
              <a:t>  </a:t>
            </a:r>
          </a:p>
          <a:p>
            <a:r>
              <a:rPr lang="en-US" dirty="0">
                <a:hlinkClick r:id="rId10"/>
              </a:rPr>
              <a:t>https://powerbi.tips/tools/advanced-color-theme-generator/</a:t>
            </a:r>
            <a:r>
              <a:rPr lang="en-US" dirty="0"/>
              <a:t> </a:t>
            </a:r>
          </a:p>
        </p:txBody>
      </p:sp>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6031432F-BEEC-4C6F-8706-A95E6011A0E7}"/>
                  </a:ext>
                </a:extLst>
              </p14:cNvPr>
              <p14:cNvContentPartPr/>
              <p14:nvPr/>
            </p14:nvContentPartPr>
            <p14:xfrm>
              <a:off x="3220716" y="5049378"/>
              <a:ext cx="35280" cy="35280"/>
            </p14:xfrm>
          </p:contentPart>
        </mc:Choice>
        <mc:Fallback>
          <p:pic>
            <p:nvPicPr>
              <p:cNvPr id="13" name="Ink 12">
                <a:extLst>
                  <a:ext uri="{FF2B5EF4-FFF2-40B4-BE49-F238E27FC236}">
                    <a16:creationId xmlns:a16="http://schemas.microsoft.com/office/drawing/2014/main" id="{6031432F-BEEC-4C6F-8706-A95E6011A0E7}"/>
                  </a:ext>
                </a:extLst>
              </p:cNvPr>
              <p:cNvPicPr/>
              <p:nvPr/>
            </p:nvPicPr>
            <p:blipFill>
              <a:blip r:embed="rId12"/>
              <a:stretch>
                <a:fillRect/>
              </a:stretch>
            </p:blipFill>
            <p:spPr>
              <a:xfrm>
                <a:off x="3211716" y="5040738"/>
                <a:ext cx="52920" cy="52920"/>
              </a:xfrm>
              <a:prstGeom prst="rect">
                <a:avLst/>
              </a:prstGeom>
            </p:spPr>
          </p:pic>
        </mc:Fallback>
      </mc:AlternateContent>
    </p:spTree>
    <p:extLst>
      <p:ext uri="{BB962C8B-B14F-4D97-AF65-F5344CB8AC3E}">
        <p14:creationId xmlns:p14="http://schemas.microsoft.com/office/powerpoint/2010/main" val="114922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874" y="126750"/>
            <a:ext cx="4491121" cy="954980"/>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Combining Styles with Conditional Formatting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24" y="1457608"/>
            <a:ext cx="2322063" cy="4778088"/>
          </a:xfrm>
          <a:prstGeom prst="rect">
            <a:avLst/>
          </a:prstGeom>
          <a:ln w="15875" cmpd="thickThi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6172" y="1369740"/>
            <a:ext cx="1971053" cy="194405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6364" y="1539040"/>
            <a:ext cx="2988081" cy="1557042"/>
          </a:xfrm>
          <a:prstGeom prst="rect">
            <a:avLst/>
          </a:prstGeom>
          <a:ln w="15875" cmpd="thickThin">
            <a:solidFill>
              <a:schemeClr val="accent1"/>
            </a:solid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3583" y="1457608"/>
            <a:ext cx="2043055" cy="4778088"/>
          </a:xfrm>
          <a:prstGeom prst="rect">
            <a:avLst/>
          </a:prstGeom>
          <a:ln w="15875" cmpd="thickThin">
            <a:solidFill>
              <a:schemeClr val="accent1"/>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6172" y="3384092"/>
            <a:ext cx="5188273" cy="2851604"/>
          </a:xfrm>
          <a:prstGeom prst="rect">
            <a:avLst/>
          </a:prstGeom>
          <a:ln w="15875" cmpd="thickThin">
            <a:solidFill>
              <a:schemeClr val="accent1"/>
            </a:solidFill>
          </a:ln>
        </p:spPr>
      </p:pic>
    </p:spTree>
    <p:extLst>
      <p:ext uri="{BB962C8B-B14F-4D97-AF65-F5344CB8AC3E}">
        <p14:creationId xmlns:p14="http://schemas.microsoft.com/office/powerpoint/2010/main" val="34052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874" y="126750"/>
            <a:ext cx="4426317" cy="954980"/>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Rule Based Conditional Formatting</a:t>
            </a:r>
          </a:p>
        </p:txBody>
      </p:sp>
      <p:pic>
        <p:nvPicPr>
          <p:cNvPr id="6" name="Picture 5">
            <a:extLst>
              <a:ext uri="{FF2B5EF4-FFF2-40B4-BE49-F238E27FC236}">
                <a16:creationId xmlns:a16="http://schemas.microsoft.com/office/drawing/2014/main" id="{62493D88-BE58-4393-8F60-7D767038547D}"/>
              </a:ext>
            </a:extLst>
          </p:cNvPr>
          <p:cNvPicPr>
            <a:picLocks noChangeAspect="1"/>
          </p:cNvPicPr>
          <p:nvPr/>
        </p:nvPicPr>
        <p:blipFill>
          <a:blip r:embed="rId3"/>
          <a:stretch>
            <a:fillRect/>
          </a:stretch>
        </p:blipFill>
        <p:spPr>
          <a:xfrm>
            <a:off x="1402090" y="1994695"/>
            <a:ext cx="8716307" cy="4219130"/>
          </a:xfrm>
          <a:prstGeom prst="rect">
            <a:avLst/>
          </a:prstGeom>
        </p:spPr>
      </p:pic>
    </p:spTree>
    <p:extLst>
      <p:ext uri="{BB962C8B-B14F-4D97-AF65-F5344CB8AC3E}">
        <p14:creationId xmlns:p14="http://schemas.microsoft.com/office/powerpoint/2010/main" val="59739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68" y="158038"/>
            <a:ext cx="4710694" cy="919324"/>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Using Filled Maps to Show Geographic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02" y="2995496"/>
            <a:ext cx="3102813" cy="332664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102" y="1466660"/>
            <a:ext cx="1826833" cy="1385181"/>
          </a:xfrm>
          <a:prstGeom prst="rect">
            <a:avLst/>
          </a:prstGeom>
        </p:spPr>
      </p:pic>
      <p:pic>
        <p:nvPicPr>
          <p:cNvPr id="3" name="Picture 2">
            <a:extLst>
              <a:ext uri="{FF2B5EF4-FFF2-40B4-BE49-F238E27FC236}">
                <a16:creationId xmlns:a16="http://schemas.microsoft.com/office/drawing/2014/main" id="{4DEF92E5-245E-4AE8-9949-66E73880EEDA}"/>
              </a:ext>
            </a:extLst>
          </p:cNvPr>
          <p:cNvPicPr>
            <a:picLocks noChangeAspect="1"/>
          </p:cNvPicPr>
          <p:nvPr/>
        </p:nvPicPr>
        <p:blipFill>
          <a:blip r:embed="rId5"/>
          <a:stretch>
            <a:fillRect/>
          </a:stretch>
        </p:blipFill>
        <p:spPr>
          <a:xfrm>
            <a:off x="4304716" y="1377780"/>
            <a:ext cx="6711670" cy="2492320"/>
          </a:xfrm>
          <a:prstGeom prst="rect">
            <a:avLst/>
          </a:prstGeom>
        </p:spPr>
      </p:pic>
      <p:pic>
        <p:nvPicPr>
          <p:cNvPr id="7" name="Picture 6">
            <a:extLst>
              <a:ext uri="{FF2B5EF4-FFF2-40B4-BE49-F238E27FC236}">
                <a16:creationId xmlns:a16="http://schemas.microsoft.com/office/drawing/2014/main" id="{CD693488-5E45-4E4F-87B6-F0960BA7907B}"/>
              </a:ext>
            </a:extLst>
          </p:cNvPr>
          <p:cNvPicPr>
            <a:picLocks noChangeAspect="1"/>
          </p:cNvPicPr>
          <p:nvPr/>
        </p:nvPicPr>
        <p:blipFill>
          <a:blip r:embed="rId6"/>
          <a:stretch>
            <a:fillRect/>
          </a:stretch>
        </p:blipFill>
        <p:spPr>
          <a:xfrm>
            <a:off x="5316817" y="3928901"/>
            <a:ext cx="4687468" cy="2393236"/>
          </a:xfrm>
          <a:prstGeom prst="rect">
            <a:avLst/>
          </a:prstGeom>
        </p:spPr>
      </p:pic>
    </p:spTree>
    <p:extLst>
      <p:ext uri="{BB962C8B-B14F-4D97-AF65-F5344CB8AC3E}">
        <p14:creationId xmlns:p14="http://schemas.microsoft.com/office/powerpoint/2010/main" val="2063475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99" y="190329"/>
            <a:ext cx="4004271" cy="846022"/>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Publishing/Sharing Your Data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50" y="1808496"/>
            <a:ext cx="486013" cy="846023"/>
          </a:xfrm>
          <a:prstGeom prst="rect">
            <a:avLst/>
          </a:prstGeom>
          <a:ln w="15875" cmpd="thickThi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50" y="2823429"/>
            <a:ext cx="3904113" cy="146704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241" y="4459379"/>
            <a:ext cx="4509122" cy="1737047"/>
          </a:xfrm>
          <a:prstGeom prst="rect">
            <a:avLst/>
          </a:prstGeom>
        </p:spPr>
      </p:pic>
      <p:sp>
        <p:nvSpPr>
          <p:cNvPr id="7" name="TextBox 6"/>
          <p:cNvSpPr txBox="1"/>
          <p:nvPr/>
        </p:nvSpPr>
        <p:spPr>
          <a:xfrm>
            <a:off x="1461100" y="1562402"/>
            <a:ext cx="4004271" cy="1139286"/>
          </a:xfrm>
          <a:prstGeom prst="rect">
            <a:avLst/>
          </a:prstGeom>
          <a:noFill/>
        </p:spPr>
        <p:txBody>
          <a:bodyPr wrap="square" rtlCol="0">
            <a:spAutoFit/>
          </a:bodyPr>
          <a:lstStyle/>
          <a:p>
            <a:r>
              <a:rPr lang="en-US" sz="1701" dirty="0"/>
              <a:t>Select the Publish button from the ribbon.</a:t>
            </a:r>
          </a:p>
          <a:p>
            <a:endParaRPr lang="en-US" sz="1701" dirty="0"/>
          </a:p>
          <a:p>
            <a:r>
              <a:rPr lang="en-US" sz="1701" dirty="0"/>
              <a:t>Then follow the screens to log into your Power BI account.</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962" y="2251207"/>
            <a:ext cx="4669277" cy="3945219"/>
          </a:xfrm>
          <a:prstGeom prst="rect">
            <a:avLst/>
          </a:prstGeom>
          <a:ln w="15875" cmpd="thickThin">
            <a:solidFill>
              <a:schemeClr val="accent1"/>
            </a:solidFill>
          </a:ln>
        </p:spPr>
      </p:pic>
      <p:sp>
        <p:nvSpPr>
          <p:cNvPr id="10" name="TextBox 9"/>
          <p:cNvSpPr txBox="1"/>
          <p:nvPr/>
        </p:nvSpPr>
        <p:spPr>
          <a:xfrm>
            <a:off x="5760244" y="1616639"/>
            <a:ext cx="5004613" cy="615810"/>
          </a:xfrm>
          <a:prstGeom prst="rect">
            <a:avLst/>
          </a:prstGeom>
          <a:noFill/>
        </p:spPr>
        <p:txBody>
          <a:bodyPr wrap="square" rtlCol="0">
            <a:spAutoFit/>
          </a:bodyPr>
          <a:lstStyle/>
          <a:p>
            <a:r>
              <a:rPr lang="en-US" sz="1701" dirty="0"/>
              <a:t>Publishing can take several minutes depending on the size of your file</a:t>
            </a:r>
          </a:p>
        </p:txBody>
      </p:sp>
    </p:spTree>
    <p:extLst>
      <p:ext uri="{BB962C8B-B14F-4D97-AF65-F5344CB8AC3E}">
        <p14:creationId xmlns:p14="http://schemas.microsoft.com/office/powerpoint/2010/main" val="399553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03" y="117693"/>
            <a:ext cx="4475303" cy="988553"/>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Example of Published Power BI Reports</a:t>
            </a:r>
          </a:p>
        </p:txBody>
      </p:sp>
      <p:sp>
        <p:nvSpPr>
          <p:cNvPr id="6" name="TextBox 5"/>
          <p:cNvSpPr txBox="1"/>
          <p:nvPr/>
        </p:nvSpPr>
        <p:spPr>
          <a:xfrm>
            <a:off x="911801" y="1694722"/>
            <a:ext cx="9143235" cy="354071"/>
          </a:xfrm>
          <a:prstGeom prst="rect">
            <a:avLst/>
          </a:prstGeom>
          <a:noFill/>
        </p:spPr>
        <p:txBody>
          <a:bodyPr wrap="square" rtlCol="0">
            <a:spAutoFit/>
          </a:bodyPr>
          <a:lstStyle/>
          <a:p>
            <a:pPr algn="ctr"/>
            <a:r>
              <a:rPr lang="en-US" sz="1701" dirty="0"/>
              <a:t>Login into your account at: http://www.powerbi.com</a:t>
            </a:r>
          </a:p>
        </p:txBody>
      </p:sp>
      <p:pic>
        <p:nvPicPr>
          <p:cNvPr id="4" name="Picture 3">
            <a:extLst>
              <a:ext uri="{FF2B5EF4-FFF2-40B4-BE49-F238E27FC236}">
                <a16:creationId xmlns:a16="http://schemas.microsoft.com/office/drawing/2014/main" id="{4AC641BC-46C3-47BE-9D88-36C55EE34649}"/>
              </a:ext>
            </a:extLst>
          </p:cNvPr>
          <p:cNvPicPr>
            <a:picLocks noChangeAspect="1"/>
          </p:cNvPicPr>
          <p:nvPr/>
        </p:nvPicPr>
        <p:blipFill>
          <a:blip r:embed="rId3"/>
          <a:stretch>
            <a:fillRect/>
          </a:stretch>
        </p:blipFill>
        <p:spPr>
          <a:xfrm>
            <a:off x="504102" y="2118510"/>
            <a:ext cx="9922160" cy="4053689"/>
          </a:xfrm>
          <a:prstGeom prst="rect">
            <a:avLst/>
          </a:prstGeom>
        </p:spPr>
      </p:pic>
    </p:spTree>
    <p:extLst>
      <p:ext uri="{BB962C8B-B14F-4D97-AF65-F5344CB8AC3E}">
        <p14:creationId xmlns:p14="http://schemas.microsoft.com/office/powerpoint/2010/main" val="335118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41487"/>
            <a:ext cx="4565839" cy="929499"/>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Pinning Report Elements to a Dashboard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04" y="3261121"/>
            <a:ext cx="3033082" cy="2898078"/>
          </a:xfrm>
          <a:prstGeom prst="rect">
            <a:avLst/>
          </a:prstGeom>
          <a:ln w="15875" cmpd="thickThin">
            <a:solidFill>
              <a:schemeClr val="accent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96" y="2894837"/>
            <a:ext cx="6910838" cy="3271402"/>
          </a:xfrm>
          <a:prstGeom prst="rect">
            <a:avLst/>
          </a:prstGeom>
          <a:ln w="15875" cmpd="thickThin">
            <a:solidFill>
              <a:schemeClr val="accent1"/>
            </a:solidFill>
          </a:ln>
        </p:spPr>
      </p:pic>
      <p:sp>
        <p:nvSpPr>
          <p:cNvPr id="6" name="TextBox 5"/>
          <p:cNvSpPr txBox="1"/>
          <p:nvPr/>
        </p:nvSpPr>
        <p:spPr>
          <a:xfrm>
            <a:off x="504102" y="1830570"/>
            <a:ext cx="3105084" cy="354071"/>
          </a:xfrm>
          <a:prstGeom prst="rect">
            <a:avLst/>
          </a:prstGeom>
          <a:noFill/>
        </p:spPr>
        <p:txBody>
          <a:bodyPr wrap="square" rtlCol="0">
            <a:spAutoFit/>
          </a:bodyPr>
          <a:lstStyle/>
          <a:p>
            <a:r>
              <a:rPr lang="en-US" sz="1701" dirty="0"/>
              <a:t>Pin an entire report</a:t>
            </a:r>
          </a:p>
        </p:txBody>
      </p:sp>
      <p:sp>
        <p:nvSpPr>
          <p:cNvPr id="7" name="TextBox 6"/>
          <p:cNvSpPr txBox="1"/>
          <p:nvPr/>
        </p:nvSpPr>
        <p:spPr>
          <a:xfrm>
            <a:off x="576103" y="2823048"/>
            <a:ext cx="3168086" cy="354071"/>
          </a:xfrm>
          <a:prstGeom prst="rect">
            <a:avLst/>
          </a:prstGeom>
          <a:noFill/>
        </p:spPr>
        <p:txBody>
          <a:bodyPr wrap="square" rtlCol="0">
            <a:spAutoFit/>
          </a:bodyPr>
          <a:lstStyle/>
          <a:p>
            <a:r>
              <a:rPr lang="en-US" sz="1701" dirty="0"/>
              <a:t>Pin individual visualizations</a:t>
            </a:r>
          </a:p>
        </p:txBody>
      </p:sp>
      <p:sp>
        <p:nvSpPr>
          <p:cNvPr id="8" name="TextBox 7"/>
          <p:cNvSpPr txBox="1"/>
          <p:nvPr/>
        </p:nvSpPr>
        <p:spPr>
          <a:xfrm>
            <a:off x="3946694" y="1850638"/>
            <a:ext cx="6996340" cy="877548"/>
          </a:xfrm>
          <a:prstGeom prst="rect">
            <a:avLst/>
          </a:prstGeom>
          <a:noFill/>
        </p:spPr>
        <p:txBody>
          <a:bodyPr wrap="square" rtlCol="0">
            <a:spAutoFit/>
          </a:bodyPr>
          <a:lstStyle/>
          <a:p>
            <a:r>
              <a:rPr lang="en-US" sz="1701" dirty="0"/>
              <a:t>You can pin a report or an individual data visualization to an existing dashboard by selecting the dashboard by name or you can create a new dashboard by entering a new dashboard name.</a:t>
            </a:r>
          </a:p>
        </p:txBody>
      </p:sp>
      <p:pic>
        <p:nvPicPr>
          <p:cNvPr id="9" name="Picture 8">
            <a:extLst>
              <a:ext uri="{FF2B5EF4-FFF2-40B4-BE49-F238E27FC236}">
                <a16:creationId xmlns:a16="http://schemas.microsoft.com/office/drawing/2014/main" id="{15E8F6FF-2C5B-4DF9-82FB-14A3957B0FCE}"/>
              </a:ext>
            </a:extLst>
          </p:cNvPr>
          <p:cNvPicPr>
            <a:picLocks noChangeAspect="1"/>
          </p:cNvPicPr>
          <p:nvPr/>
        </p:nvPicPr>
        <p:blipFill>
          <a:blip r:embed="rId5"/>
          <a:stretch>
            <a:fillRect/>
          </a:stretch>
        </p:blipFill>
        <p:spPr>
          <a:xfrm>
            <a:off x="504102" y="2204731"/>
            <a:ext cx="3240087" cy="381187"/>
          </a:xfrm>
          <a:prstGeom prst="rect">
            <a:avLst/>
          </a:prstGeom>
        </p:spPr>
      </p:pic>
    </p:spTree>
    <p:extLst>
      <p:ext uri="{BB962C8B-B14F-4D97-AF65-F5344CB8AC3E}">
        <p14:creationId xmlns:p14="http://schemas.microsoft.com/office/powerpoint/2010/main" val="276172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65" y="207538"/>
            <a:ext cx="4357609" cy="796930"/>
          </a:xfrm>
          <a:effectLst>
            <a:outerShdw blurRad="50800" dist="38100" dir="2700000" algn="tl" rotWithShape="0">
              <a:prstClr val="black">
                <a:alpha val="40000"/>
              </a:prstClr>
            </a:outerShdw>
          </a:effectLst>
        </p:spPr>
        <p:txBody>
          <a:bodyPr>
            <a:normAutofit/>
          </a:bodyPr>
          <a:lstStyle/>
          <a:p>
            <a:pPr algn="l"/>
            <a:r>
              <a:rPr lang="en-US" sz="3600" dirty="0">
                <a:solidFill>
                  <a:schemeClr val="bg1"/>
                </a:solidFill>
              </a:rPr>
              <a:t>Viewing Dashboards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120" y="2175362"/>
            <a:ext cx="7089857" cy="4114256"/>
          </a:xfrm>
          <a:prstGeom prst="rect">
            <a:avLst/>
          </a:prstGeom>
          <a:ln w="15875" cmpd="thickThin">
            <a:solidFill>
              <a:schemeClr val="accent1"/>
            </a:solidFill>
          </a:ln>
        </p:spPr>
      </p:pic>
      <p:sp>
        <p:nvSpPr>
          <p:cNvPr id="5" name="TextBox 4"/>
          <p:cNvSpPr txBox="1"/>
          <p:nvPr/>
        </p:nvSpPr>
        <p:spPr>
          <a:xfrm>
            <a:off x="277765" y="1595713"/>
            <a:ext cx="10391472" cy="877548"/>
          </a:xfrm>
          <a:prstGeom prst="rect">
            <a:avLst/>
          </a:prstGeom>
          <a:noFill/>
        </p:spPr>
        <p:txBody>
          <a:bodyPr wrap="square" rtlCol="0">
            <a:spAutoFit/>
          </a:bodyPr>
          <a:lstStyle/>
          <a:p>
            <a:r>
              <a:rPr lang="en-US" sz="1701" dirty="0"/>
              <a:t>After pinning your visualizations to dashboards, you can open any one you want by clicking on its name.</a:t>
            </a:r>
          </a:p>
          <a:p>
            <a:endParaRPr lang="en-US" sz="1701" dirty="0"/>
          </a:p>
          <a:p>
            <a:r>
              <a:rPr lang="en-US" sz="1701" dirty="0"/>
              <a:t>An asterisk indicates a new dashboard</a:t>
            </a:r>
          </a:p>
        </p:txBody>
      </p:sp>
      <p:pic>
        <p:nvPicPr>
          <p:cNvPr id="6" name="Picture 5">
            <a:extLst>
              <a:ext uri="{FF2B5EF4-FFF2-40B4-BE49-F238E27FC236}">
                <a16:creationId xmlns:a16="http://schemas.microsoft.com/office/drawing/2014/main" id="{7386F8E7-7E31-4E3B-ACBC-99466026A339}"/>
              </a:ext>
            </a:extLst>
          </p:cNvPr>
          <p:cNvPicPr>
            <a:picLocks noChangeAspect="1"/>
          </p:cNvPicPr>
          <p:nvPr/>
        </p:nvPicPr>
        <p:blipFill>
          <a:blip r:embed="rId4"/>
          <a:stretch>
            <a:fillRect/>
          </a:stretch>
        </p:blipFill>
        <p:spPr>
          <a:xfrm>
            <a:off x="694225" y="2638853"/>
            <a:ext cx="2699445" cy="3610260"/>
          </a:xfrm>
          <a:prstGeom prst="rect">
            <a:avLst/>
          </a:prstGeom>
          <a:ln w="15875" cmpd="thickThin">
            <a:solidFill>
              <a:schemeClr val="accent1"/>
            </a:solidFill>
          </a:ln>
        </p:spPr>
      </p:pic>
    </p:spTree>
    <p:extLst>
      <p:ext uri="{BB962C8B-B14F-4D97-AF65-F5344CB8AC3E}">
        <p14:creationId xmlns:p14="http://schemas.microsoft.com/office/powerpoint/2010/main" val="332202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10" y="144856"/>
            <a:ext cx="4195072" cy="1013988"/>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Querying the Data in your 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88" y="1508918"/>
            <a:ext cx="3915106" cy="3069619"/>
          </a:xfrm>
          <a:prstGeom prst="rect">
            <a:avLst/>
          </a:prstGeom>
          <a:ln w="12700" cmpd="thickThi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626" y="2603489"/>
            <a:ext cx="6711174" cy="3632919"/>
          </a:xfrm>
          <a:prstGeom prst="rect">
            <a:avLst/>
          </a:prstGeom>
          <a:ln w="15875" cmpd="thickThin">
            <a:solidFill>
              <a:schemeClr val="accent1"/>
            </a:solidFill>
          </a:ln>
        </p:spPr>
      </p:pic>
      <p:sp>
        <p:nvSpPr>
          <p:cNvPr id="6" name="TextBox 5"/>
          <p:cNvSpPr txBox="1"/>
          <p:nvPr/>
        </p:nvSpPr>
        <p:spPr>
          <a:xfrm>
            <a:off x="4508625" y="1725941"/>
            <a:ext cx="6717671" cy="877548"/>
          </a:xfrm>
          <a:prstGeom prst="rect">
            <a:avLst/>
          </a:prstGeom>
          <a:noFill/>
        </p:spPr>
        <p:txBody>
          <a:bodyPr wrap="square" rtlCol="0">
            <a:spAutoFit/>
          </a:bodyPr>
          <a:lstStyle/>
          <a:p>
            <a:r>
              <a:rPr lang="en-US" sz="1701" dirty="0"/>
              <a:t>From the dashboard, you can ask questions about the data in the dashboard using English.   Power Bi determines the best way to display your answer, numeric, table, or chart.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688" y="4707887"/>
            <a:ext cx="3915106" cy="1528522"/>
          </a:xfrm>
          <a:prstGeom prst="rect">
            <a:avLst/>
          </a:prstGeom>
          <a:ln w="15875" cmpd="thickThin">
            <a:solidFill>
              <a:schemeClr val="accent1"/>
            </a:solidFill>
          </a:ln>
        </p:spPr>
      </p:pic>
    </p:spTree>
    <p:extLst>
      <p:ext uri="{BB962C8B-B14F-4D97-AF65-F5344CB8AC3E}">
        <p14:creationId xmlns:p14="http://schemas.microsoft.com/office/powerpoint/2010/main" val="206298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3276"/>
            <a:ext cx="2452644" cy="67390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779" dirty="0">
                <a:solidFill>
                  <a:schemeClr val="accent1"/>
                </a:solidFill>
                <a:latin typeface="+mj-lt"/>
                <a:ea typeface="+mj-ea"/>
                <a:cs typeface="+mj-cs"/>
              </a:rPr>
              <a:t>   </a:t>
            </a:r>
            <a:r>
              <a:rPr lang="en-US" sz="3779" dirty="0">
                <a:solidFill>
                  <a:schemeClr val="bg1"/>
                </a:solidFill>
                <a:latin typeface="+mj-lt"/>
                <a:ea typeface="+mj-ea"/>
                <a:cs typeface="+mj-cs"/>
              </a:rPr>
              <a:t>Agenda</a:t>
            </a:r>
          </a:p>
        </p:txBody>
      </p:sp>
      <p:sp>
        <p:nvSpPr>
          <p:cNvPr id="3" name="TextBox 2"/>
          <p:cNvSpPr txBox="1"/>
          <p:nvPr/>
        </p:nvSpPr>
        <p:spPr>
          <a:xfrm>
            <a:off x="1080118" y="1618382"/>
            <a:ext cx="9718879" cy="4746171"/>
          </a:xfrm>
          <a:prstGeom prst="rect">
            <a:avLst/>
          </a:prstGeom>
          <a:noFill/>
        </p:spPr>
        <p:txBody>
          <a:bodyPr wrap="none" rtlCol="0">
            <a:spAutoFit/>
          </a:bodyPr>
          <a:lstStyle/>
          <a:p>
            <a:pPr marL="285750" indent="-285750" fontAlgn="ctr">
              <a:buFont typeface="Arial" panose="020B0604020202020204" pitchFamily="34" charset="0"/>
              <a:buChar char="•"/>
            </a:pPr>
            <a:r>
              <a:rPr lang="en-US" sz="1512" dirty="0"/>
              <a:t>Show Reports pages using different built-in visualizations.  Show switching from one visualization to another.</a:t>
            </a:r>
          </a:p>
          <a:p>
            <a:pPr marL="285750" indent="-285750" fontAlgn="ctr">
              <a:buFont typeface="Arial" panose="020B0604020202020204" pitchFamily="34" charset="0"/>
              <a:buChar char="•"/>
            </a:pPr>
            <a:r>
              <a:rPr lang="en-US" sz="1512" dirty="0"/>
              <a:t>Show how to format visualization tables and charts.</a:t>
            </a:r>
          </a:p>
          <a:p>
            <a:pPr marL="285750" indent="-285750" fontAlgn="ctr">
              <a:buFont typeface="Arial" panose="020B0604020202020204" pitchFamily="34" charset="0"/>
              <a:buChar char="•"/>
            </a:pPr>
            <a:r>
              <a:rPr lang="en-US" sz="1512" dirty="0"/>
              <a:t>Show how to add a Quick </a:t>
            </a:r>
            <a:r>
              <a:rPr lang="en-US" sz="1512" dirty="0" err="1"/>
              <a:t>Calc</a:t>
            </a:r>
            <a:r>
              <a:rPr lang="en-US" sz="1512" dirty="0"/>
              <a:t> Column in a table.</a:t>
            </a:r>
          </a:p>
          <a:p>
            <a:pPr marL="285750" indent="-285750" fontAlgn="ctr">
              <a:buFont typeface="Arial" panose="020B0604020202020204" pitchFamily="34" charset="0"/>
              <a:buChar char="•"/>
            </a:pPr>
            <a:r>
              <a:rPr lang="en-US" sz="1512" dirty="0"/>
              <a:t>Show Condition Formatting.</a:t>
            </a:r>
          </a:p>
          <a:p>
            <a:pPr marL="285750" indent="-285750" fontAlgn="ctr">
              <a:buFont typeface="Arial" panose="020B0604020202020204" pitchFamily="34" charset="0"/>
              <a:buChar char="•"/>
            </a:pPr>
            <a:r>
              <a:rPr lang="en-US" sz="1512" dirty="0"/>
              <a:t>Show Customizable Tooltips to display more data.</a:t>
            </a:r>
          </a:p>
          <a:p>
            <a:pPr marL="285750" indent="-285750" fontAlgn="ctr">
              <a:buFont typeface="Arial" panose="020B0604020202020204" pitchFamily="34" charset="0"/>
              <a:buChar char="•"/>
            </a:pPr>
            <a:r>
              <a:rPr lang="en-US" sz="1512" dirty="0"/>
              <a:t>Create a Shape Map.</a:t>
            </a:r>
          </a:p>
          <a:p>
            <a:pPr marL="285750" indent="-285750" fontAlgn="ctr">
              <a:buFont typeface="Arial" panose="020B0604020202020204" pitchFamily="34" charset="0"/>
              <a:buChar char="•"/>
            </a:pPr>
            <a:r>
              <a:rPr lang="en-US" sz="1512" dirty="0"/>
              <a:t>Show Table Styles.</a:t>
            </a:r>
          </a:p>
          <a:p>
            <a:pPr marL="285750" indent="-285750" fontAlgn="ctr">
              <a:buFont typeface="Arial" panose="020B0604020202020204" pitchFamily="34" charset="0"/>
              <a:buChar char="•"/>
            </a:pPr>
            <a:r>
              <a:rPr lang="en-US" sz="1512" dirty="0"/>
              <a:t>Show Line Drilldown.</a:t>
            </a:r>
          </a:p>
          <a:p>
            <a:pPr marL="285750" indent="-285750" fontAlgn="ctr">
              <a:buFont typeface="Arial" panose="020B0604020202020204" pitchFamily="34" charset="0"/>
              <a:buChar char="•"/>
            </a:pPr>
            <a:r>
              <a:rPr lang="en-US" sz="1512" dirty="0"/>
              <a:t>Show 3rd party  visualizations web page: </a:t>
            </a:r>
            <a:r>
              <a:rPr lang="en-US" sz="1512" dirty="0">
                <a:hlinkClick r:id="rId3"/>
              </a:rPr>
              <a:t>https://app.powerbi.com/visuals/</a:t>
            </a:r>
            <a:endParaRPr lang="en-US" sz="1512" dirty="0"/>
          </a:p>
          <a:p>
            <a:pPr marL="285750" indent="-285750" fontAlgn="ctr">
              <a:buFont typeface="Arial" panose="020B0604020202020204" pitchFamily="34" charset="0"/>
              <a:buChar char="•"/>
            </a:pPr>
            <a:r>
              <a:rPr lang="en-US" sz="1512" dirty="0"/>
              <a:t>Show how to use a 3rd party visualization - Hierarchical Slicer</a:t>
            </a:r>
          </a:p>
          <a:p>
            <a:pPr marL="285750" indent="-285750" fontAlgn="ctr">
              <a:buFont typeface="Arial" panose="020B0604020202020204" pitchFamily="34" charset="0"/>
              <a:buChar char="•"/>
            </a:pPr>
            <a:r>
              <a:rPr lang="en-US" sz="1512" dirty="0"/>
              <a:t>Show how to publish to PowerBI.com</a:t>
            </a:r>
          </a:p>
          <a:p>
            <a:pPr marL="285750" indent="-285750" fontAlgn="ctr">
              <a:buFont typeface="Arial" panose="020B0604020202020204" pitchFamily="34" charset="0"/>
              <a:buChar char="•"/>
            </a:pPr>
            <a:r>
              <a:rPr lang="en-US" sz="1512" dirty="0"/>
              <a:t>Explain the different sharing models between PowerBI.com and Power BI desktop.</a:t>
            </a:r>
          </a:p>
          <a:p>
            <a:pPr marL="285750" indent="-285750" fontAlgn="ctr">
              <a:buFont typeface="Arial" panose="020B0604020202020204" pitchFamily="34" charset="0"/>
              <a:buChar char="•"/>
            </a:pPr>
            <a:r>
              <a:rPr lang="en-US" sz="1512" dirty="0"/>
              <a:t>Show what PowerBI.com looks like - Open CONTOSO B    </a:t>
            </a:r>
            <a:r>
              <a:rPr lang="en-US" sz="1512" dirty="0">
                <a:hlinkClick r:id="rId4"/>
              </a:rPr>
              <a:t>http://www.powerbi.com</a:t>
            </a:r>
            <a:r>
              <a:rPr lang="en-US" sz="1512" dirty="0"/>
              <a:t> </a:t>
            </a:r>
          </a:p>
          <a:p>
            <a:pPr marL="285750" indent="-285750" fontAlgn="ctr">
              <a:buFont typeface="Arial" panose="020B0604020202020204" pitchFamily="34" charset="0"/>
              <a:buChar char="•"/>
            </a:pPr>
            <a:r>
              <a:rPr lang="en-US" sz="1512" dirty="0"/>
              <a:t>Show how to add (pin) a visualization to a desktop</a:t>
            </a:r>
          </a:p>
          <a:p>
            <a:pPr marL="285750" indent="-285750" fontAlgn="ctr">
              <a:buFont typeface="Arial" panose="020B0604020202020204" pitchFamily="34" charset="0"/>
              <a:buChar char="•"/>
            </a:pPr>
            <a:r>
              <a:rPr lang="en-US" sz="1512" dirty="0"/>
              <a:t>Create a new desktop.</a:t>
            </a:r>
          </a:p>
          <a:p>
            <a:pPr marL="285750" indent="-285750" fontAlgn="ctr">
              <a:buFont typeface="Arial" panose="020B0604020202020204" pitchFamily="34" charset="0"/>
              <a:buChar char="•"/>
            </a:pPr>
            <a:r>
              <a:rPr lang="en-US" sz="1512" dirty="0"/>
              <a:t>Talk about printing reports and desktops.</a:t>
            </a:r>
          </a:p>
          <a:p>
            <a:pPr marL="285750" indent="-285750" fontAlgn="ctr">
              <a:buFont typeface="Arial" panose="020B0604020202020204" pitchFamily="34" charset="0"/>
              <a:buChar char="•"/>
            </a:pPr>
            <a:r>
              <a:rPr lang="en-US" sz="1512" dirty="0"/>
              <a:t>Show how to publish your results to a website. </a:t>
            </a:r>
          </a:p>
          <a:p>
            <a:pPr marL="285750" indent="-285750" fontAlgn="ctr">
              <a:buFont typeface="Arial" panose="020B0604020202020204" pitchFamily="34" charset="0"/>
              <a:buChar char="•"/>
            </a:pPr>
            <a:r>
              <a:rPr lang="en-US" sz="1512" dirty="0"/>
              <a:t>Show website: </a:t>
            </a:r>
            <a:r>
              <a:rPr lang="en-US" sz="1512" dirty="0">
                <a:hlinkClick r:id="rId5"/>
              </a:rPr>
              <a:t>http://districtcollaboration.ocps.net/team/webservices/antonovich</a:t>
            </a:r>
            <a:r>
              <a:rPr lang="en-US" sz="1512" dirty="0"/>
              <a:t> (Not open to public)</a:t>
            </a:r>
          </a:p>
          <a:p>
            <a:pPr marL="285750" indent="-285750" fontAlgn="ctr">
              <a:buFont typeface="Arial" panose="020B0604020202020204" pitchFamily="34" charset="0"/>
              <a:buChar char="•"/>
            </a:pPr>
            <a:r>
              <a:rPr lang="en-US" sz="1512" dirty="0"/>
              <a:t>Show </a:t>
            </a:r>
            <a:r>
              <a:rPr lang="en-US" sz="1512" dirty="0" err="1"/>
              <a:t>PowerBI</a:t>
            </a:r>
            <a:r>
              <a:rPr lang="en-US" sz="1512" dirty="0"/>
              <a:t> Mobile App on iPhone</a:t>
            </a:r>
          </a:p>
          <a:p>
            <a:pPr marL="285750" indent="-285750" fontAlgn="ctr">
              <a:buFont typeface="Arial" panose="020B0604020202020204" pitchFamily="34" charset="0"/>
              <a:buChar char="•"/>
            </a:pPr>
            <a:r>
              <a:rPr lang="en-US" sz="1512" dirty="0"/>
              <a:t>Start learning now at: </a:t>
            </a:r>
            <a:r>
              <a:rPr lang="en-US" sz="1512" dirty="0">
                <a:hlinkClick r:id="rId6"/>
              </a:rPr>
              <a:t>https://powerbi.microsoft.com/en-us/guided-learning/</a:t>
            </a:r>
            <a:endParaRPr lang="en-US" sz="1512" dirty="0"/>
          </a:p>
        </p:txBody>
      </p:sp>
    </p:spTree>
    <p:extLst>
      <p:ext uri="{BB962C8B-B14F-4D97-AF65-F5344CB8AC3E}">
        <p14:creationId xmlns:p14="http://schemas.microsoft.com/office/powerpoint/2010/main" val="3940557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55" y="158910"/>
            <a:ext cx="4387882" cy="954665"/>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Get the Code to Publish Your Report to the Web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06" y="2189462"/>
            <a:ext cx="4387882" cy="2297709"/>
          </a:xfrm>
          <a:prstGeom prst="rect">
            <a:avLst/>
          </a:prstGeom>
        </p:spPr>
      </p:pic>
      <p:sp>
        <p:nvSpPr>
          <p:cNvPr id="5" name="TextBox 4"/>
          <p:cNvSpPr txBox="1"/>
          <p:nvPr/>
        </p:nvSpPr>
        <p:spPr>
          <a:xfrm>
            <a:off x="1114000" y="4683958"/>
            <a:ext cx="3456093" cy="1662763"/>
          </a:xfrm>
          <a:prstGeom prst="rect">
            <a:avLst/>
          </a:prstGeom>
          <a:noFill/>
        </p:spPr>
        <p:txBody>
          <a:bodyPr wrap="square" rtlCol="0">
            <a:spAutoFit/>
          </a:bodyPr>
          <a:lstStyle/>
          <a:p>
            <a:r>
              <a:rPr lang="en-US" sz="1701" dirty="0"/>
              <a:t>When you select: Publish to Web, a dialog provides a link you can use on a web page, not just in email, and the &lt;iframe&gt; code to embed the report in any web page.</a:t>
            </a:r>
          </a:p>
        </p:txBody>
      </p:sp>
      <p:pic>
        <p:nvPicPr>
          <p:cNvPr id="6" name="Picture 5">
            <a:extLst>
              <a:ext uri="{FF2B5EF4-FFF2-40B4-BE49-F238E27FC236}">
                <a16:creationId xmlns:a16="http://schemas.microsoft.com/office/drawing/2014/main" id="{51C6883D-26E5-417D-BAD4-74524B5304BB}"/>
              </a:ext>
            </a:extLst>
          </p:cNvPr>
          <p:cNvPicPr>
            <a:picLocks noChangeAspect="1"/>
          </p:cNvPicPr>
          <p:nvPr/>
        </p:nvPicPr>
        <p:blipFill>
          <a:blip r:embed="rId4"/>
          <a:stretch>
            <a:fillRect/>
          </a:stretch>
        </p:blipFill>
        <p:spPr>
          <a:xfrm>
            <a:off x="5547111" y="2189462"/>
            <a:ext cx="5019048" cy="3447619"/>
          </a:xfrm>
          <a:prstGeom prst="rect">
            <a:avLst/>
          </a:prstGeom>
          <a:ln w="15875" cmpd="thickThin">
            <a:solidFill>
              <a:schemeClr val="accent1"/>
            </a:solidFill>
          </a:ln>
        </p:spPr>
      </p:pic>
    </p:spTree>
    <p:extLst>
      <p:ext uri="{BB962C8B-B14F-4D97-AF65-F5344CB8AC3E}">
        <p14:creationId xmlns:p14="http://schemas.microsoft.com/office/powerpoint/2010/main" val="2793772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28" y="108984"/>
            <a:ext cx="4859968" cy="977431"/>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How Your Report Might Look on a Web Page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7609" y="2175477"/>
            <a:ext cx="4606775" cy="1135918"/>
          </a:xfrm>
          <a:prstGeom prst="rect">
            <a:avLst/>
          </a:prstGeom>
          <a:ln w="15875" cmpd="thickThi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610" y="3921993"/>
            <a:ext cx="4606774" cy="1881051"/>
          </a:xfrm>
          <a:prstGeom prst="rect">
            <a:avLst/>
          </a:prstGeom>
          <a:ln w="15875" cmpd="thickThin">
            <a:solidFill>
              <a:schemeClr val="accent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104" y="1748281"/>
            <a:ext cx="5400146" cy="4428515"/>
          </a:xfrm>
          <a:prstGeom prst="rect">
            <a:avLst/>
          </a:prstGeom>
          <a:ln w="15875" cmpd="thickThin">
            <a:solidFill>
              <a:schemeClr val="accent1"/>
            </a:solidFill>
          </a:ln>
        </p:spPr>
      </p:pic>
      <p:sp>
        <p:nvSpPr>
          <p:cNvPr id="5" name="TextBox 4"/>
          <p:cNvSpPr txBox="1"/>
          <p:nvPr/>
        </p:nvSpPr>
        <p:spPr>
          <a:xfrm>
            <a:off x="6409611" y="1735756"/>
            <a:ext cx="4464121" cy="354071"/>
          </a:xfrm>
          <a:prstGeom prst="rect">
            <a:avLst/>
          </a:prstGeom>
          <a:noFill/>
        </p:spPr>
        <p:txBody>
          <a:bodyPr wrap="square" rtlCol="0">
            <a:spAutoFit/>
          </a:bodyPr>
          <a:lstStyle/>
          <a:p>
            <a:r>
              <a:rPr lang="en-US" sz="1701" dirty="0"/>
              <a:t>Add a simple hyperlink:</a:t>
            </a:r>
          </a:p>
        </p:txBody>
      </p:sp>
      <p:sp>
        <p:nvSpPr>
          <p:cNvPr id="6" name="TextBox 5"/>
          <p:cNvSpPr txBox="1"/>
          <p:nvPr/>
        </p:nvSpPr>
        <p:spPr>
          <a:xfrm>
            <a:off x="6337609" y="3561984"/>
            <a:ext cx="4606775" cy="354071"/>
          </a:xfrm>
          <a:prstGeom prst="rect">
            <a:avLst/>
          </a:prstGeom>
          <a:noFill/>
        </p:spPr>
        <p:txBody>
          <a:bodyPr wrap="square" rtlCol="0">
            <a:spAutoFit/>
          </a:bodyPr>
          <a:lstStyle/>
          <a:p>
            <a:r>
              <a:rPr lang="en-US" sz="1701" dirty="0"/>
              <a:t>Or embed the code for the report</a:t>
            </a:r>
          </a:p>
        </p:txBody>
      </p:sp>
      <p:sp>
        <p:nvSpPr>
          <p:cNvPr id="8" name="TextBox 7"/>
          <p:cNvSpPr txBox="1"/>
          <p:nvPr/>
        </p:nvSpPr>
        <p:spPr>
          <a:xfrm>
            <a:off x="6327206" y="5886101"/>
            <a:ext cx="4617178" cy="307777"/>
          </a:xfrm>
          <a:prstGeom prst="rect">
            <a:avLst/>
          </a:prstGeom>
          <a:noFill/>
        </p:spPr>
        <p:txBody>
          <a:bodyPr wrap="square" rtlCol="0">
            <a:spAutoFit/>
          </a:bodyPr>
          <a:lstStyle/>
          <a:p>
            <a:r>
              <a:rPr lang="en-US" sz="1400" dirty="0">
                <a:solidFill>
                  <a:schemeClr val="accent5">
                    <a:lumMod val="50000"/>
                  </a:schemeClr>
                </a:solidFill>
                <a:hlinkClick r:id="rId6"/>
              </a:rPr>
              <a:t>http://districtcollaboration.ocps.net/team/webservices</a:t>
            </a:r>
            <a:r>
              <a:rPr lang="en-US" sz="1400" dirty="0">
                <a:solidFill>
                  <a:schemeClr val="accent5">
                    <a:lumMod val="50000"/>
                  </a:schemeClr>
                </a:solidFill>
              </a:rPr>
              <a:t> </a:t>
            </a:r>
          </a:p>
        </p:txBody>
      </p:sp>
    </p:spTree>
    <p:extLst>
      <p:ext uri="{BB962C8B-B14F-4D97-AF65-F5344CB8AC3E}">
        <p14:creationId xmlns:p14="http://schemas.microsoft.com/office/powerpoint/2010/main" val="182142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57" y="153507"/>
            <a:ext cx="4813237" cy="969469"/>
          </a:xfrm>
          <a:effectLst>
            <a:outerShdw blurRad="50800" dist="38100" dir="2700000" algn="tl" rotWithShape="0">
              <a:prstClr val="black">
                <a:alpha val="40000"/>
              </a:prstClr>
            </a:outerShdw>
          </a:effectLst>
        </p:spPr>
        <p:txBody>
          <a:bodyPr>
            <a:normAutofit fontScale="90000"/>
          </a:bodyPr>
          <a:lstStyle/>
          <a:p>
            <a:pPr algn="l"/>
            <a:r>
              <a:rPr lang="en-US" sz="3600" dirty="0">
                <a:solidFill>
                  <a:schemeClr val="bg1"/>
                </a:solidFill>
              </a:rPr>
              <a:t>Print your Reports &amp; Dashboards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928" y="2947531"/>
            <a:ext cx="2357691" cy="3372073"/>
          </a:xfrm>
          <a:prstGeom prst="rect">
            <a:avLst/>
          </a:prstGeom>
          <a:ln w="15875" cmpd="thickThin">
            <a:solidFill>
              <a:schemeClr val="accent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306" y="1387471"/>
            <a:ext cx="6655320" cy="4932133"/>
          </a:xfrm>
          <a:prstGeom prst="rect">
            <a:avLst/>
          </a:prstGeom>
          <a:ln w="15875" cmpd="thickThin">
            <a:solidFill>
              <a:schemeClr val="accent1"/>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4078" y="1387471"/>
            <a:ext cx="2820003" cy="1476691"/>
          </a:xfrm>
          <a:prstGeom prst="rect">
            <a:avLst/>
          </a:prstGeom>
        </p:spPr>
      </p:pic>
      <p:sp>
        <p:nvSpPr>
          <p:cNvPr id="6" name="TextBox 5"/>
          <p:cNvSpPr txBox="1"/>
          <p:nvPr/>
        </p:nvSpPr>
        <p:spPr>
          <a:xfrm>
            <a:off x="265757" y="1685760"/>
            <a:ext cx="939949" cy="615810"/>
          </a:xfrm>
          <a:prstGeom prst="rect">
            <a:avLst/>
          </a:prstGeom>
          <a:noFill/>
        </p:spPr>
        <p:txBody>
          <a:bodyPr wrap="square" rtlCol="0">
            <a:spAutoFit/>
          </a:bodyPr>
          <a:lstStyle/>
          <a:p>
            <a:pPr algn="r"/>
            <a:r>
              <a:rPr lang="en-US" sz="1701" dirty="0"/>
              <a:t>Print Report</a:t>
            </a:r>
          </a:p>
        </p:txBody>
      </p:sp>
      <p:sp>
        <p:nvSpPr>
          <p:cNvPr id="7" name="TextBox 6"/>
          <p:cNvSpPr txBox="1"/>
          <p:nvPr/>
        </p:nvSpPr>
        <p:spPr>
          <a:xfrm>
            <a:off x="265757" y="4332427"/>
            <a:ext cx="1368037" cy="615810"/>
          </a:xfrm>
          <a:prstGeom prst="rect">
            <a:avLst/>
          </a:prstGeom>
          <a:noFill/>
        </p:spPr>
        <p:txBody>
          <a:bodyPr wrap="square" rtlCol="0">
            <a:spAutoFit/>
          </a:bodyPr>
          <a:lstStyle/>
          <a:p>
            <a:pPr algn="r"/>
            <a:r>
              <a:rPr lang="en-US" sz="1701" dirty="0"/>
              <a:t>Print Dashboard</a:t>
            </a:r>
          </a:p>
        </p:txBody>
      </p:sp>
    </p:spTree>
    <p:extLst>
      <p:ext uri="{BB962C8B-B14F-4D97-AF65-F5344CB8AC3E}">
        <p14:creationId xmlns:p14="http://schemas.microsoft.com/office/powerpoint/2010/main" val="2872214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66" y="87126"/>
            <a:ext cx="4656374" cy="1033799"/>
          </a:xfrm>
          <a:effectLst>
            <a:outerShdw blurRad="50800" dist="38100" dir="2700000" algn="tl" rotWithShape="0">
              <a:prstClr val="black">
                <a:alpha val="40000"/>
              </a:prstClr>
            </a:outerShdw>
          </a:effectLst>
        </p:spPr>
        <p:txBody>
          <a:bodyPr>
            <a:noAutofit/>
          </a:bodyPr>
          <a:lstStyle/>
          <a:p>
            <a:pPr algn="l"/>
            <a:r>
              <a:rPr lang="en-US" sz="3200" dirty="0">
                <a:solidFill>
                  <a:schemeClr val="bg1"/>
                </a:solidFill>
              </a:rPr>
              <a:t>Check How the Dashboard Will Look on Your Phone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567" y="1507602"/>
            <a:ext cx="5391146" cy="4684566"/>
          </a:xfrm>
          <a:prstGeom prst="rect">
            <a:avLst/>
          </a:prstGeom>
          <a:ln w="15875" cmpd="thickThin">
            <a:solidFill>
              <a:schemeClr val="accent1"/>
            </a:solidFill>
          </a:ln>
        </p:spPr>
      </p:pic>
      <p:sp>
        <p:nvSpPr>
          <p:cNvPr id="5" name="TextBox 4"/>
          <p:cNvSpPr txBox="1"/>
          <p:nvPr/>
        </p:nvSpPr>
        <p:spPr>
          <a:xfrm>
            <a:off x="450299" y="1776720"/>
            <a:ext cx="4824130" cy="1924501"/>
          </a:xfrm>
          <a:prstGeom prst="rect">
            <a:avLst/>
          </a:prstGeom>
          <a:noFill/>
        </p:spPr>
        <p:txBody>
          <a:bodyPr wrap="square" rtlCol="0">
            <a:spAutoFit/>
          </a:bodyPr>
          <a:lstStyle/>
          <a:p>
            <a:r>
              <a:rPr lang="en-US" sz="1701" dirty="0"/>
              <a:t>You don’t have to have or even open a smartphone to see how your dashboard looks on a this small screen format.  All you need to do is select Phone from the Edit View options.  You can resize, reorder and remove individual tiles from the phone view without affecting the web view.</a:t>
            </a:r>
          </a:p>
        </p:txBody>
      </p:sp>
      <p:pic>
        <p:nvPicPr>
          <p:cNvPr id="6" name="Picture 5">
            <a:extLst>
              <a:ext uri="{FF2B5EF4-FFF2-40B4-BE49-F238E27FC236}">
                <a16:creationId xmlns:a16="http://schemas.microsoft.com/office/drawing/2014/main" id="{22DF034E-B910-47FC-AA94-C17C71CB3A72}"/>
              </a:ext>
            </a:extLst>
          </p:cNvPr>
          <p:cNvPicPr>
            <a:picLocks noChangeAspect="1"/>
          </p:cNvPicPr>
          <p:nvPr/>
        </p:nvPicPr>
        <p:blipFill>
          <a:blip r:embed="rId4"/>
          <a:stretch>
            <a:fillRect/>
          </a:stretch>
        </p:blipFill>
        <p:spPr>
          <a:xfrm>
            <a:off x="1900540" y="4074108"/>
            <a:ext cx="2016832" cy="1571738"/>
          </a:xfrm>
          <a:prstGeom prst="rect">
            <a:avLst/>
          </a:prstGeom>
        </p:spPr>
      </p:pic>
    </p:spTree>
    <p:extLst>
      <p:ext uri="{BB962C8B-B14F-4D97-AF65-F5344CB8AC3E}">
        <p14:creationId xmlns:p14="http://schemas.microsoft.com/office/powerpoint/2010/main" val="316034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38D7-00F8-49F3-A0E8-8B7DAA79CD6A}"/>
              </a:ext>
            </a:extLst>
          </p:cNvPr>
          <p:cNvSpPr>
            <a:spLocks noGrp="1"/>
          </p:cNvSpPr>
          <p:nvPr>
            <p:ph type="title"/>
          </p:nvPr>
        </p:nvSpPr>
        <p:spPr>
          <a:xfrm>
            <a:off x="457253" y="98482"/>
            <a:ext cx="3381662" cy="1078469"/>
          </a:xfrm>
        </p:spPr>
        <p:txBody>
          <a:bodyPr>
            <a:normAutofit/>
          </a:bodyPr>
          <a:lstStyle/>
          <a:p>
            <a:r>
              <a:rPr lang="en-US" sz="3200" dirty="0"/>
              <a:t>Accessibility - Other Features</a:t>
            </a:r>
          </a:p>
        </p:txBody>
      </p:sp>
      <p:sp>
        <p:nvSpPr>
          <p:cNvPr id="3" name="Content Placeholder 2">
            <a:extLst>
              <a:ext uri="{FF2B5EF4-FFF2-40B4-BE49-F238E27FC236}">
                <a16:creationId xmlns:a16="http://schemas.microsoft.com/office/drawing/2014/main" id="{9AA41ACF-37FE-4FDD-8199-DDF69BA04016}"/>
              </a:ext>
            </a:extLst>
          </p:cNvPr>
          <p:cNvSpPr>
            <a:spLocks noGrp="1"/>
          </p:cNvSpPr>
          <p:nvPr>
            <p:ph idx="1"/>
          </p:nvPr>
        </p:nvSpPr>
        <p:spPr>
          <a:xfrm>
            <a:off x="360126" y="2163778"/>
            <a:ext cx="7879866" cy="4056152"/>
          </a:xfrm>
        </p:spPr>
        <p:txBody>
          <a:bodyPr>
            <a:normAutofit fontScale="62500" lnSpcReduction="20000"/>
          </a:bodyPr>
          <a:lstStyle/>
          <a:p>
            <a:pPr marL="571500" indent="-571500">
              <a:buFont typeface="Arial" panose="020B0604020202020204" pitchFamily="34" charset="0"/>
              <a:buChar char="•"/>
            </a:pPr>
            <a:r>
              <a:rPr lang="en-US" sz="3100" dirty="0">
                <a:solidFill>
                  <a:schemeClr val="tx1"/>
                </a:solidFill>
              </a:rPr>
              <a:t>Since June 2017, Power BI Reports support Screen Readers and Keyboard Navigation</a:t>
            </a:r>
          </a:p>
          <a:p>
            <a:pPr marL="571500" indent="-571500">
              <a:buFont typeface="Arial" panose="020B0604020202020204" pitchFamily="34" charset="0"/>
              <a:buChar char="•"/>
            </a:pPr>
            <a:endParaRPr lang="en-US" sz="3100" dirty="0">
              <a:solidFill>
                <a:schemeClr val="tx1"/>
              </a:solidFill>
            </a:endParaRPr>
          </a:p>
          <a:p>
            <a:pPr marL="571500" indent="-571500">
              <a:buFont typeface="Arial" panose="020B0604020202020204" pitchFamily="34" charset="0"/>
              <a:buChar char="•"/>
            </a:pPr>
            <a:r>
              <a:rPr lang="en-US" sz="3100" dirty="0">
                <a:solidFill>
                  <a:schemeClr val="tx1"/>
                </a:solidFill>
              </a:rPr>
              <a:t>For line, area, and combo charts, make sure to use different markers for each line. This will make is easier for report consumers to differentiate lines from each other.</a:t>
            </a:r>
          </a:p>
          <a:p>
            <a:pPr marL="571500" indent="-571500">
              <a:buFont typeface="Arial" panose="020B0604020202020204" pitchFamily="34" charset="0"/>
              <a:buChar char="•"/>
            </a:pPr>
            <a:endParaRPr lang="en-US" sz="3100" dirty="0">
              <a:solidFill>
                <a:schemeClr val="tx1"/>
              </a:solidFill>
            </a:endParaRPr>
          </a:p>
          <a:p>
            <a:pPr marL="571500" indent="-571500">
              <a:buFont typeface="Arial" panose="020B0604020202020204" pitchFamily="34" charset="0"/>
              <a:buChar char="•"/>
            </a:pPr>
            <a:r>
              <a:rPr lang="en-US" sz="3100" dirty="0">
                <a:solidFill>
                  <a:schemeClr val="tx1"/>
                </a:solidFill>
              </a:rPr>
              <a:t>Pick a theme that is high contrast and color blind friendly from </a:t>
            </a:r>
            <a:r>
              <a:rPr lang="en-US" sz="3100" dirty="0"/>
              <a:t>the</a:t>
            </a:r>
            <a:r>
              <a:rPr lang="en-US" sz="3100" dirty="0">
                <a:solidFill>
                  <a:schemeClr val="tx1"/>
                </a:solidFill>
              </a:rPr>
              <a:t> theme gallery and import it using </a:t>
            </a:r>
            <a:r>
              <a:rPr lang="en-US" sz="3100" dirty="0"/>
              <a:t>the</a:t>
            </a:r>
            <a:r>
              <a:rPr lang="en-US" sz="3100" dirty="0">
                <a:solidFill>
                  <a:schemeClr val="tx1"/>
                </a:solidFill>
              </a:rPr>
              <a:t> Theming preview feature.</a:t>
            </a:r>
          </a:p>
          <a:p>
            <a:pPr marL="571500" indent="-571500">
              <a:buFont typeface="Arial" panose="020B0604020202020204" pitchFamily="34" charset="0"/>
              <a:buChar char="•"/>
            </a:pPr>
            <a:endParaRPr lang="en-US" sz="3100" dirty="0">
              <a:solidFill>
                <a:schemeClr val="tx1"/>
              </a:solidFill>
            </a:endParaRPr>
          </a:p>
          <a:p>
            <a:pPr marL="571500" indent="-571500">
              <a:buFont typeface="Arial" panose="020B0604020202020204" pitchFamily="34" charset="0"/>
              <a:buChar char="•"/>
            </a:pPr>
            <a:r>
              <a:rPr lang="en-US" sz="3100" dirty="0">
                <a:solidFill>
                  <a:schemeClr val="tx1"/>
                </a:solidFill>
              </a:rPr>
              <a:t>For every object on your report, make sure to fill in the Alt Text under the General card of the formatting pane (shown on the right). This will ensure that even if someone can’t see the chart, image, shape, or textbox, they will be able to know what you wanted to communicate.</a:t>
            </a:r>
          </a:p>
          <a:p>
            <a:endParaRPr lang="en-US" dirty="0"/>
          </a:p>
        </p:txBody>
      </p:sp>
      <p:pic>
        <p:nvPicPr>
          <p:cNvPr id="6" name="Picture 5" descr="A screenshot of a cell phone&#10;&#10;Description generated with very high confidence">
            <a:extLst>
              <a:ext uri="{FF2B5EF4-FFF2-40B4-BE49-F238E27FC236}">
                <a16:creationId xmlns:a16="http://schemas.microsoft.com/office/drawing/2014/main" id="{90438841-D028-4634-A4D1-AA65FAAD002A}"/>
              </a:ext>
            </a:extLst>
          </p:cNvPr>
          <p:cNvPicPr>
            <a:picLocks noChangeAspect="1"/>
          </p:cNvPicPr>
          <p:nvPr/>
        </p:nvPicPr>
        <p:blipFill rotWithShape="1">
          <a:blip r:embed="rId3"/>
          <a:srcRect l="9066" t="4960" r="3434" b="2846"/>
          <a:stretch/>
        </p:blipFill>
        <p:spPr>
          <a:xfrm>
            <a:off x="8498816" y="1858961"/>
            <a:ext cx="2491991" cy="4215118"/>
          </a:xfrm>
          <a:prstGeom prst="rect">
            <a:avLst/>
          </a:prstGeom>
        </p:spPr>
      </p:pic>
    </p:spTree>
    <p:extLst>
      <p:ext uri="{BB962C8B-B14F-4D97-AF65-F5344CB8AC3E}">
        <p14:creationId xmlns:p14="http://schemas.microsoft.com/office/powerpoint/2010/main" val="3043372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2108-A8C5-4010-895B-3B712A9F5103}"/>
              </a:ext>
            </a:extLst>
          </p:cNvPr>
          <p:cNvSpPr>
            <a:spLocks noGrp="1"/>
          </p:cNvSpPr>
          <p:nvPr>
            <p:ph type="title"/>
          </p:nvPr>
        </p:nvSpPr>
        <p:spPr>
          <a:xfrm>
            <a:off x="215272" y="99106"/>
            <a:ext cx="4732744" cy="1154337"/>
          </a:xfrm>
        </p:spPr>
        <p:txBody>
          <a:bodyPr>
            <a:normAutofit/>
          </a:bodyPr>
          <a:lstStyle/>
          <a:p>
            <a:r>
              <a:rPr lang="en-US" sz="3200" dirty="0"/>
              <a:t>A Baker’s Dozen Rules for Better Reports/Dashboards</a:t>
            </a:r>
          </a:p>
        </p:txBody>
      </p:sp>
      <p:sp>
        <p:nvSpPr>
          <p:cNvPr id="3" name="Content Placeholder 2">
            <a:extLst>
              <a:ext uri="{FF2B5EF4-FFF2-40B4-BE49-F238E27FC236}">
                <a16:creationId xmlns:a16="http://schemas.microsoft.com/office/drawing/2014/main" id="{CF407FB3-7420-4ABD-812C-CA9E08922698}"/>
              </a:ext>
            </a:extLst>
          </p:cNvPr>
          <p:cNvSpPr>
            <a:spLocks noGrp="1"/>
          </p:cNvSpPr>
          <p:nvPr>
            <p:ph idx="1"/>
          </p:nvPr>
        </p:nvSpPr>
        <p:spPr>
          <a:xfrm>
            <a:off x="1054893" y="2016982"/>
            <a:ext cx="9410701" cy="4364087"/>
          </a:xfrm>
        </p:spPr>
        <p:txBody>
          <a:bodyPr>
            <a:normAutofit fontScale="70000" lnSpcReduction="20000"/>
          </a:bodyPr>
          <a:lstStyle/>
          <a:p>
            <a:pPr marL="742950" indent="-742950">
              <a:buAutoNum type="arabicParenR"/>
            </a:pPr>
            <a:r>
              <a:rPr lang="en-US" dirty="0"/>
              <a:t>Start with a sketch (Storyboard) of the report/dashboard.</a:t>
            </a:r>
          </a:p>
          <a:p>
            <a:pPr marL="742950" indent="-742950">
              <a:buAutoNum type="arabicParenR"/>
            </a:pPr>
            <a:r>
              <a:rPr lang="en-US" dirty="0"/>
              <a:t>Design each report/dashboard for a specific target, goal.</a:t>
            </a:r>
          </a:p>
          <a:p>
            <a:pPr marL="742950" indent="-742950">
              <a:buAutoNum type="arabicParenR"/>
            </a:pPr>
            <a:r>
              <a:rPr lang="en-US" dirty="0"/>
              <a:t>Show variations over time or comparisons to other periods, products, or segments.</a:t>
            </a:r>
          </a:p>
          <a:p>
            <a:pPr marL="742950" indent="-742950">
              <a:buFont typeface="+mj-lt"/>
              <a:buAutoNum type="arabicParenR"/>
            </a:pPr>
            <a:r>
              <a:rPr lang="en-US" dirty="0"/>
              <a:t>Dashboards should not require scrolling.  Reports may utilize scrolling</a:t>
            </a:r>
          </a:p>
          <a:p>
            <a:pPr marL="742950" indent="-742950">
              <a:buFont typeface="+mj-lt"/>
              <a:buAutoNum type="arabicParenR"/>
            </a:pPr>
            <a:r>
              <a:rPr lang="en-US" dirty="0"/>
              <a:t>Align elements when more than one visualization appears on the screen.</a:t>
            </a:r>
          </a:p>
          <a:p>
            <a:pPr marL="742950" indent="-742950">
              <a:buFont typeface="+mj-lt"/>
              <a:buAutoNum type="arabicParenR"/>
            </a:pPr>
            <a:r>
              <a:rPr lang="en-US" dirty="0"/>
              <a:t>Use the same color scheme throughout the report or dashboard</a:t>
            </a:r>
          </a:p>
          <a:p>
            <a:pPr marL="742950" indent="-742950">
              <a:buFont typeface="+mj-lt"/>
              <a:buAutoNum type="arabicParenR"/>
            </a:pPr>
            <a:r>
              <a:rPr lang="en-US" dirty="0"/>
              <a:t>Use the right colors (color palette) – Similar information across reports/dashboards should use the same colors.</a:t>
            </a:r>
          </a:p>
        </p:txBody>
      </p:sp>
    </p:spTree>
    <p:extLst>
      <p:ext uri="{BB962C8B-B14F-4D97-AF65-F5344CB8AC3E}">
        <p14:creationId xmlns:p14="http://schemas.microsoft.com/office/powerpoint/2010/main" val="291795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2108-A8C5-4010-895B-3B712A9F5103}"/>
              </a:ext>
            </a:extLst>
          </p:cNvPr>
          <p:cNvSpPr>
            <a:spLocks noGrp="1"/>
          </p:cNvSpPr>
          <p:nvPr>
            <p:ph type="title"/>
          </p:nvPr>
        </p:nvSpPr>
        <p:spPr>
          <a:xfrm>
            <a:off x="565650" y="93488"/>
            <a:ext cx="4536190" cy="1154337"/>
          </a:xfrm>
        </p:spPr>
        <p:txBody>
          <a:bodyPr>
            <a:normAutofit/>
          </a:bodyPr>
          <a:lstStyle/>
          <a:p>
            <a:r>
              <a:rPr lang="en-US" sz="3200" dirty="0"/>
              <a:t>A Baker’s Dozen Rules cont.</a:t>
            </a:r>
          </a:p>
        </p:txBody>
      </p:sp>
      <p:sp>
        <p:nvSpPr>
          <p:cNvPr id="3" name="Content Placeholder 2">
            <a:extLst>
              <a:ext uri="{FF2B5EF4-FFF2-40B4-BE49-F238E27FC236}">
                <a16:creationId xmlns:a16="http://schemas.microsoft.com/office/drawing/2014/main" id="{CF407FB3-7420-4ABD-812C-CA9E08922698}"/>
              </a:ext>
            </a:extLst>
          </p:cNvPr>
          <p:cNvSpPr>
            <a:spLocks noGrp="1"/>
          </p:cNvSpPr>
          <p:nvPr>
            <p:ph idx="1"/>
          </p:nvPr>
        </p:nvSpPr>
        <p:spPr>
          <a:xfrm>
            <a:off x="1124743" y="2196550"/>
            <a:ext cx="9271001" cy="3853873"/>
          </a:xfrm>
        </p:spPr>
        <p:txBody>
          <a:bodyPr>
            <a:normAutofit fontScale="77500" lnSpcReduction="20000"/>
          </a:bodyPr>
          <a:lstStyle/>
          <a:p>
            <a:pPr marL="742950" indent="-742950">
              <a:buFont typeface="+mj-lt"/>
              <a:buAutoNum type="arabicParenR" startAt="8"/>
            </a:pPr>
            <a:r>
              <a:rPr lang="en-US" dirty="0"/>
              <a:t>Reduce Noise - Keep Dashboards simple, no pictures, backgrounds, decorations, etc.  Use a single font.</a:t>
            </a:r>
          </a:p>
          <a:p>
            <a:pPr marL="742950" indent="-742950">
              <a:buFont typeface="+mj-lt"/>
              <a:buAutoNum type="arabicParenR" startAt="8"/>
            </a:pPr>
            <a:r>
              <a:rPr lang="en-US" dirty="0"/>
              <a:t>It is OK to highlight important information to draw attention. View your screen from about 10 feet.  What draws your eye.</a:t>
            </a:r>
          </a:p>
          <a:p>
            <a:pPr marL="742950" indent="-742950">
              <a:buFont typeface="+mj-lt"/>
              <a:buAutoNum type="arabicParenR" startAt="8"/>
            </a:pPr>
            <a:r>
              <a:rPr lang="en-US" dirty="0"/>
              <a:t>Start all axis at the same value, preferably 0.</a:t>
            </a:r>
          </a:p>
          <a:p>
            <a:pPr marL="742950" indent="-742950">
              <a:buFont typeface="+mj-lt"/>
              <a:buAutoNum type="arabicParenR" startAt="8"/>
            </a:pPr>
            <a:r>
              <a:rPr lang="en-US" dirty="0"/>
              <a:t>Shorten numbers using thousands, millions, billions, etc.</a:t>
            </a:r>
          </a:p>
          <a:p>
            <a:pPr marL="742950" indent="-742950">
              <a:buFont typeface="+mj-lt"/>
              <a:buAutoNum type="arabicParenR" startAt="8"/>
            </a:pPr>
            <a:r>
              <a:rPr lang="en-US" dirty="0"/>
              <a:t>Pick the right chart to display the data</a:t>
            </a:r>
          </a:p>
          <a:p>
            <a:pPr marL="742950" indent="-742950">
              <a:buFont typeface="+mj-lt"/>
              <a:buAutoNum type="arabicParenR" startAt="8"/>
            </a:pPr>
            <a:r>
              <a:rPr lang="en-US" dirty="0"/>
              <a:t>Be sure to add Alt Text to each visualization for the vision impaired.</a:t>
            </a:r>
          </a:p>
        </p:txBody>
      </p:sp>
    </p:spTree>
    <p:extLst>
      <p:ext uri="{BB962C8B-B14F-4D97-AF65-F5344CB8AC3E}">
        <p14:creationId xmlns:p14="http://schemas.microsoft.com/office/powerpoint/2010/main" val="2698747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57DE-1AA6-4681-9D15-6C1102FC6FE4}"/>
              </a:ext>
            </a:extLst>
          </p:cNvPr>
          <p:cNvSpPr>
            <a:spLocks noGrp="1"/>
          </p:cNvSpPr>
          <p:nvPr>
            <p:ph type="title"/>
          </p:nvPr>
        </p:nvSpPr>
        <p:spPr/>
        <p:txBody>
          <a:bodyPr/>
          <a:lstStyle/>
          <a:p>
            <a:r>
              <a:rPr lang="en-US" dirty="0"/>
              <a:t>Types of Charts</a:t>
            </a:r>
          </a:p>
        </p:txBody>
      </p:sp>
      <p:sp>
        <p:nvSpPr>
          <p:cNvPr id="3" name="Content Placeholder 2">
            <a:extLst>
              <a:ext uri="{FF2B5EF4-FFF2-40B4-BE49-F238E27FC236}">
                <a16:creationId xmlns:a16="http://schemas.microsoft.com/office/drawing/2014/main" id="{305C0A44-C2F4-404E-BD67-8631B30A58B5}"/>
              </a:ext>
            </a:extLst>
          </p:cNvPr>
          <p:cNvSpPr>
            <a:spLocks noGrp="1"/>
          </p:cNvSpPr>
          <p:nvPr>
            <p:ph idx="1"/>
          </p:nvPr>
        </p:nvSpPr>
        <p:spPr>
          <a:xfrm>
            <a:off x="361038" y="1260088"/>
            <a:ext cx="10800000" cy="858887"/>
          </a:xfrm>
        </p:spPr>
        <p:txBody>
          <a:bodyPr>
            <a:normAutofit/>
          </a:bodyPr>
          <a:lstStyle/>
          <a:p>
            <a:r>
              <a:rPr lang="en-US" sz="2400" dirty="0"/>
              <a:t>Picking the right chart.  Different people have personal favorites, but here is a good reference chart on picking the right visualization for your data.</a:t>
            </a:r>
          </a:p>
        </p:txBody>
      </p:sp>
      <p:pic>
        <p:nvPicPr>
          <p:cNvPr id="4" name="Picture 3">
            <a:extLst>
              <a:ext uri="{FF2B5EF4-FFF2-40B4-BE49-F238E27FC236}">
                <a16:creationId xmlns:a16="http://schemas.microsoft.com/office/drawing/2014/main" id="{5C54FEE4-63BD-4D41-ABDF-E1FCC0AD0F84}"/>
              </a:ext>
            </a:extLst>
          </p:cNvPr>
          <p:cNvPicPr>
            <a:picLocks noChangeAspect="1"/>
          </p:cNvPicPr>
          <p:nvPr/>
        </p:nvPicPr>
        <p:blipFill>
          <a:blip r:embed="rId2"/>
          <a:stretch>
            <a:fillRect/>
          </a:stretch>
        </p:blipFill>
        <p:spPr>
          <a:xfrm>
            <a:off x="494863" y="2298700"/>
            <a:ext cx="5704762" cy="4057143"/>
          </a:xfrm>
          <a:prstGeom prst="rect">
            <a:avLst/>
          </a:prstGeom>
        </p:spPr>
      </p:pic>
      <p:sp>
        <p:nvSpPr>
          <p:cNvPr id="5" name="TextBox 4">
            <a:extLst>
              <a:ext uri="{FF2B5EF4-FFF2-40B4-BE49-F238E27FC236}">
                <a16:creationId xmlns:a16="http://schemas.microsoft.com/office/drawing/2014/main" id="{9DA93787-F811-42DC-82CD-54F803A193BC}"/>
              </a:ext>
            </a:extLst>
          </p:cNvPr>
          <p:cNvSpPr txBox="1"/>
          <p:nvPr/>
        </p:nvSpPr>
        <p:spPr>
          <a:xfrm>
            <a:off x="6705600" y="2298700"/>
            <a:ext cx="4116768" cy="461665"/>
          </a:xfrm>
          <a:prstGeom prst="rect">
            <a:avLst/>
          </a:prstGeom>
          <a:noFill/>
        </p:spPr>
        <p:txBody>
          <a:bodyPr wrap="none" rtlCol="0">
            <a:spAutoFit/>
          </a:bodyPr>
          <a:lstStyle/>
          <a:p>
            <a:r>
              <a:rPr lang="en-US" sz="2400" dirty="0">
                <a:hlinkClick r:id="rId3"/>
              </a:rPr>
              <a:t>http://sql.bi/visual-reference</a:t>
            </a:r>
            <a:r>
              <a:rPr lang="en-US" sz="2400" dirty="0"/>
              <a:t> </a:t>
            </a:r>
          </a:p>
        </p:txBody>
      </p:sp>
      <p:sp>
        <p:nvSpPr>
          <p:cNvPr id="6" name="TextBox 5">
            <a:extLst>
              <a:ext uri="{FF2B5EF4-FFF2-40B4-BE49-F238E27FC236}">
                <a16:creationId xmlns:a16="http://schemas.microsoft.com/office/drawing/2014/main" id="{02A74517-5D87-41C9-950C-56297C3F0F43}"/>
              </a:ext>
            </a:extLst>
          </p:cNvPr>
          <p:cNvSpPr txBox="1"/>
          <p:nvPr/>
        </p:nvSpPr>
        <p:spPr>
          <a:xfrm>
            <a:off x="6705600" y="3750491"/>
            <a:ext cx="4320025" cy="2031325"/>
          </a:xfrm>
          <a:prstGeom prst="rect">
            <a:avLst/>
          </a:prstGeom>
          <a:noFill/>
        </p:spPr>
        <p:txBody>
          <a:bodyPr wrap="square" rtlCol="0">
            <a:spAutoFit/>
          </a:bodyPr>
          <a:lstStyle/>
          <a:p>
            <a:r>
              <a:rPr lang="en-US" b="1" dirty="0"/>
              <a:t>Other chart selection sources are: </a:t>
            </a:r>
          </a:p>
          <a:p>
            <a:r>
              <a:rPr lang="en-US" dirty="0">
                <a:hlinkClick r:id="rId4"/>
              </a:rPr>
              <a:t>http://extremepresentation.typepad.com/files/choosing-a-good-chart-09.pdf</a:t>
            </a:r>
            <a:r>
              <a:rPr lang="en-US" dirty="0"/>
              <a:t> </a:t>
            </a:r>
          </a:p>
          <a:p>
            <a:endParaRPr lang="en-US" dirty="0"/>
          </a:p>
          <a:p>
            <a:r>
              <a:rPr lang="en-US" dirty="0">
                <a:hlinkClick r:id="rId5"/>
              </a:rPr>
              <a:t>https://community.powerbi.com/t5/Data-Stories-Gallery/Choose-your-Power-BI-chart/td-p/34319</a:t>
            </a:r>
            <a:r>
              <a:rPr lang="en-US" dirty="0"/>
              <a:t> </a:t>
            </a:r>
          </a:p>
        </p:txBody>
      </p:sp>
    </p:spTree>
    <p:extLst>
      <p:ext uri="{BB962C8B-B14F-4D97-AF65-F5344CB8AC3E}">
        <p14:creationId xmlns:p14="http://schemas.microsoft.com/office/powerpoint/2010/main" val="1945139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106939"/>
            <a:ext cx="4853847" cy="1042000"/>
          </a:xfrm>
          <a:effectLst>
            <a:outerShdw blurRad="50800" dist="38100" dir="2700000" algn="tl" rotWithShape="0">
              <a:prstClr val="black">
                <a:alpha val="40000"/>
              </a:prstClr>
            </a:outerShdw>
          </a:effectLst>
        </p:spPr>
        <p:txBody>
          <a:bodyPr>
            <a:normAutofit fontScale="90000"/>
          </a:bodyPr>
          <a:lstStyle/>
          <a:p>
            <a:pPr algn="l"/>
            <a:r>
              <a:rPr lang="en-US" sz="3200" dirty="0">
                <a:solidFill>
                  <a:schemeClr val="bg1"/>
                </a:solidFill>
              </a:rPr>
              <a:t>So How About Some Helpful Dashboard Guidelines</a:t>
            </a:r>
          </a:p>
        </p:txBody>
      </p:sp>
      <p:graphicFrame>
        <p:nvGraphicFramePr>
          <p:cNvPr id="3" name="Table 2"/>
          <p:cNvGraphicFramePr>
            <a:graphicFrameLocks noGrp="1"/>
          </p:cNvGraphicFramePr>
          <p:nvPr>
            <p:extLst>
              <p:ext uri="{D42A27DB-BD31-4B8C-83A1-F6EECF244321}">
                <p14:modId xmlns:p14="http://schemas.microsoft.com/office/powerpoint/2010/main" val="3778198716"/>
              </p:ext>
            </p:extLst>
          </p:nvPr>
        </p:nvGraphicFramePr>
        <p:xfrm>
          <a:off x="576104" y="1548199"/>
          <a:ext cx="10368280" cy="4667347"/>
        </p:xfrm>
        <a:graphic>
          <a:graphicData uri="http://schemas.openxmlformats.org/drawingml/2006/table">
            <a:tbl>
              <a:tblPr firstRow="1" bandRow="1">
                <a:tableStyleId>{5C22544A-7EE6-4342-B048-85BDC9FD1C3A}</a:tableStyleId>
              </a:tblPr>
              <a:tblGrid>
                <a:gridCol w="2592070">
                  <a:extLst>
                    <a:ext uri="{9D8B030D-6E8A-4147-A177-3AD203B41FA5}">
                      <a16:colId xmlns:a16="http://schemas.microsoft.com/office/drawing/2014/main" val="20000"/>
                    </a:ext>
                  </a:extLst>
                </a:gridCol>
                <a:gridCol w="7776210">
                  <a:extLst>
                    <a:ext uri="{9D8B030D-6E8A-4147-A177-3AD203B41FA5}">
                      <a16:colId xmlns:a16="http://schemas.microsoft.com/office/drawing/2014/main" val="20001"/>
                    </a:ext>
                  </a:extLst>
                </a:gridCol>
              </a:tblGrid>
              <a:tr h="250827">
                <a:tc>
                  <a:txBody>
                    <a:bodyPr/>
                    <a:lstStyle/>
                    <a:p>
                      <a:r>
                        <a:rPr lang="en-US" sz="2100" dirty="0"/>
                        <a:t>Guideline</a:t>
                      </a:r>
                    </a:p>
                  </a:txBody>
                  <a:tcPr marL="86402" marR="86402" marT="43201" marB="43201"/>
                </a:tc>
                <a:tc>
                  <a:txBody>
                    <a:bodyPr/>
                    <a:lstStyle/>
                    <a:p>
                      <a:r>
                        <a:rPr lang="en-US" sz="2100" dirty="0"/>
                        <a:t>Description</a:t>
                      </a:r>
                    </a:p>
                  </a:txBody>
                  <a:tcPr marL="86402" marR="86402" marT="43201" marB="43201"/>
                </a:tc>
                <a:extLst>
                  <a:ext uri="{0D108BD9-81ED-4DB2-BD59-A6C34878D82A}">
                    <a16:rowId xmlns:a16="http://schemas.microsoft.com/office/drawing/2014/main" val="10000"/>
                  </a:ext>
                </a:extLst>
              </a:tr>
              <a:tr h="647529">
                <a:tc>
                  <a:txBody>
                    <a:bodyPr/>
                    <a:lstStyle/>
                    <a:p>
                      <a:r>
                        <a:rPr lang="en-US" sz="1600" dirty="0"/>
                        <a:t>Start with the end</a:t>
                      </a:r>
                    </a:p>
                  </a:txBody>
                  <a:tcPr marL="86402" marR="86402" marT="43201" marB="43201"/>
                </a:tc>
                <a:tc>
                  <a:txBody>
                    <a:bodyPr/>
                    <a:lstStyle/>
                    <a:p>
                      <a:r>
                        <a:rPr lang="en-US" sz="1600" dirty="0"/>
                        <a:t>This is almost like creating a new program.  What decisions</a:t>
                      </a:r>
                      <a:r>
                        <a:rPr lang="en-US" sz="1600" baseline="0" dirty="0"/>
                        <a:t> will this dashboard attempt to answer and who within the organization needs to know.</a:t>
                      </a:r>
                      <a:endParaRPr lang="en-US" sz="1600" dirty="0"/>
                    </a:p>
                  </a:txBody>
                  <a:tcPr marL="86402" marR="86402" marT="43201" marB="43201"/>
                </a:tc>
                <a:extLst>
                  <a:ext uri="{0D108BD9-81ED-4DB2-BD59-A6C34878D82A}">
                    <a16:rowId xmlns:a16="http://schemas.microsoft.com/office/drawing/2014/main" val="10001"/>
                  </a:ext>
                </a:extLst>
              </a:tr>
              <a:tr h="647529">
                <a:tc>
                  <a:txBody>
                    <a:bodyPr/>
                    <a:lstStyle/>
                    <a:p>
                      <a:r>
                        <a:rPr lang="en-US" sz="1600" dirty="0"/>
                        <a:t>How</a:t>
                      </a:r>
                      <a:r>
                        <a:rPr lang="en-US" sz="1600" baseline="0" dirty="0"/>
                        <a:t> much interaction is needed?</a:t>
                      </a:r>
                      <a:endParaRPr lang="en-US" sz="1600" dirty="0"/>
                    </a:p>
                  </a:txBody>
                  <a:tcPr marL="86402" marR="86402" marT="43201" marB="43201"/>
                </a:tc>
                <a:tc>
                  <a:txBody>
                    <a:bodyPr/>
                    <a:lstStyle/>
                    <a:p>
                      <a:r>
                        <a:rPr lang="en-US" sz="1600" dirty="0"/>
                        <a:t>Some users just want to see the results of the analysis.  Others</a:t>
                      </a:r>
                      <a:r>
                        <a:rPr lang="en-US" sz="1600" baseline="0" dirty="0"/>
                        <a:t> will want to drill down into the data.</a:t>
                      </a:r>
                      <a:endParaRPr lang="en-US" sz="1600" dirty="0"/>
                    </a:p>
                  </a:txBody>
                  <a:tcPr marL="86402" marR="86402" marT="43201" marB="43201"/>
                </a:tc>
                <a:extLst>
                  <a:ext uri="{0D108BD9-81ED-4DB2-BD59-A6C34878D82A}">
                    <a16:rowId xmlns:a16="http://schemas.microsoft.com/office/drawing/2014/main" val="10002"/>
                  </a:ext>
                </a:extLst>
              </a:tr>
              <a:tr h="647529">
                <a:tc>
                  <a:txBody>
                    <a:bodyPr/>
                    <a:lstStyle/>
                    <a:p>
                      <a:r>
                        <a:rPr lang="en-US" sz="1600" dirty="0"/>
                        <a:t>Focus</a:t>
                      </a:r>
                      <a:r>
                        <a:rPr lang="en-US" sz="1600" baseline="0" dirty="0"/>
                        <a:t> on one thing at a time</a:t>
                      </a:r>
                      <a:endParaRPr lang="en-US" sz="1600" dirty="0"/>
                    </a:p>
                  </a:txBody>
                  <a:tcPr marL="86402" marR="86402" marT="43201" marB="43201"/>
                </a:tc>
                <a:tc>
                  <a:txBody>
                    <a:bodyPr/>
                    <a:lstStyle/>
                    <a:p>
                      <a:r>
                        <a:rPr lang="en-US" sz="1600" dirty="0"/>
                        <a:t>Use</a:t>
                      </a:r>
                      <a:r>
                        <a:rPr lang="en-US" sz="1600" baseline="0" dirty="0"/>
                        <a:t> different dashboards to show how different categories affect a single measure and to show how a single category can affect different measures.</a:t>
                      </a:r>
                    </a:p>
                  </a:txBody>
                  <a:tcPr marL="86402" marR="86402" marT="43201" marB="43201"/>
                </a:tc>
                <a:extLst>
                  <a:ext uri="{0D108BD9-81ED-4DB2-BD59-A6C34878D82A}">
                    <a16:rowId xmlns:a16="http://schemas.microsoft.com/office/drawing/2014/main" val="10003"/>
                  </a:ext>
                </a:extLst>
              </a:tr>
              <a:tr h="449178">
                <a:tc>
                  <a:txBody>
                    <a:bodyPr/>
                    <a:lstStyle/>
                    <a:p>
                      <a:r>
                        <a:rPr lang="en-US" sz="1600" dirty="0"/>
                        <a:t>Formatting is Important</a:t>
                      </a:r>
                    </a:p>
                  </a:txBody>
                  <a:tcPr marL="86402" marR="86402" marT="43201" marB="43201"/>
                </a:tc>
                <a:tc>
                  <a:txBody>
                    <a:bodyPr/>
                    <a:lstStyle/>
                    <a:p>
                      <a:r>
                        <a:rPr lang="en-US" sz="1600" baseline="0" dirty="0"/>
                        <a:t>Be careful how you format numbers, the use of colors, additional text, titles.</a:t>
                      </a:r>
                    </a:p>
                  </a:txBody>
                  <a:tcPr marL="86402" marR="86402" marT="43201" marB="43201"/>
                </a:tc>
                <a:extLst>
                  <a:ext uri="{0D108BD9-81ED-4DB2-BD59-A6C34878D82A}">
                    <a16:rowId xmlns:a16="http://schemas.microsoft.com/office/drawing/2014/main" val="10004"/>
                  </a:ext>
                </a:extLst>
              </a:tr>
              <a:tr h="647529">
                <a:tc>
                  <a:txBody>
                    <a:bodyPr/>
                    <a:lstStyle/>
                    <a:p>
                      <a:r>
                        <a:rPr lang="en-US" sz="1600" dirty="0"/>
                        <a:t>Carefully select the visualization</a:t>
                      </a:r>
                    </a:p>
                  </a:txBody>
                  <a:tcPr marL="86402" marR="86402" marT="43201" marB="43201"/>
                </a:tc>
                <a:tc>
                  <a:txBody>
                    <a:bodyPr/>
                    <a:lstStyle/>
                    <a:p>
                      <a:r>
                        <a:rPr lang="en-US" sz="1600" baseline="0" dirty="0"/>
                        <a:t>While there are many different visualizations, some are better than others when trying to get your point across and not just chart the data.</a:t>
                      </a:r>
                    </a:p>
                  </a:txBody>
                  <a:tcPr marL="86402" marR="86402" marT="43201" marB="43201"/>
                </a:tc>
                <a:extLst>
                  <a:ext uri="{0D108BD9-81ED-4DB2-BD59-A6C34878D82A}">
                    <a16:rowId xmlns:a16="http://schemas.microsoft.com/office/drawing/2014/main" val="10005"/>
                  </a:ext>
                </a:extLst>
              </a:tr>
              <a:tr h="647529">
                <a:tc>
                  <a:txBody>
                    <a:bodyPr/>
                    <a:lstStyle/>
                    <a:p>
                      <a:r>
                        <a:rPr lang="en-US" sz="1600" dirty="0"/>
                        <a:t>Position Visualization based on importance</a:t>
                      </a:r>
                    </a:p>
                  </a:txBody>
                  <a:tcPr marL="86402" marR="86402" marT="43201" marB="43201"/>
                </a:tc>
                <a:tc>
                  <a:txBody>
                    <a:bodyPr/>
                    <a:lstStyle/>
                    <a:p>
                      <a:r>
                        <a:rPr lang="en-US" sz="1600" baseline="0" dirty="0"/>
                        <a:t>Because most people read top-down, left right, put your most important information and visualization on the upper left corner and spread right and down from there.</a:t>
                      </a:r>
                    </a:p>
                  </a:txBody>
                  <a:tcPr marL="86402" marR="86402" marT="43201" marB="43201"/>
                </a:tc>
                <a:extLst>
                  <a:ext uri="{0D108BD9-81ED-4DB2-BD59-A6C34878D82A}">
                    <a16:rowId xmlns:a16="http://schemas.microsoft.com/office/drawing/2014/main" val="10006"/>
                  </a:ext>
                </a:extLst>
              </a:tr>
              <a:tr h="449178">
                <a:tc>
                  <a:txBody>
                    <a:bodyPr/>
                    <a:lstStyle/>
                    <a:p>
                      <a:r>
                        <a:rPr lang="en-US" sz="1600" dirty="0"/>
                        <a:t>Decide</a:t>
                      </a:r>
                      <a:r>
                        <a:rPr lang="en-US" sz="1600" baseline="0" dirty="0"/>
                        <a:t> what you are trying to show</a:t>
                      </a:r>
                      <a:endParaRPr lang="en-US" sz="1600" dirty="0"/>
                    </a:p>
                  </a:txBody>
                  <a:tcPr marL="86402" marR="86402" marT="43201" marB="43201"/>
                </a:tc>
                <a:tc>
                  <a:txBody>
                    <a:bodyPr/>
                    <a:lstStyle/>
                    <a:p>
                      <a:r>
                        <a:rPr lang="en-US" sz="1600" baseline="0" dirty="0"/>
                        <a:t>Are you trying to show patterns/relationships, trends, comparisons or deviations, or outliers.</a:t>
                      </a:r>
                    </a:p>
                  </a:txBody>
                  <a:tcPr marL="86402" marR="86402" marT="43201" marB="4320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3131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D882-D3BA-473F-A68E-1F149CE06A1D}"/>
              </a:ext>
            </a:extLst>
          </p:cNvPr>
          <p:cNvSpPr>
            <a:spLocks noGrp="1"/>
          </p:cNvSpPr>
          <p:nvPr>
            <p:ph type="title"/>
          </p:nvPr>
        </p:nvSpPr>
        <p:spPr>
          <a:xfrm>
            <a:off x="361038" y="98482"/>
            <a:ext cx="3988244" cy="1154337"/>
          </a:xfrm>
        </p:spPr>
        <p:txBody>
          <a:bodyPr>
            <a:normAutofit/>
          </a:bodyPr>
          <a:lstStyle/>
          <a:p>
            <a:r>
              <a:rPr lang="en-US" sz="3200" dirty="0"/>
              <a:t>…and Some Final Useful Links</a:t>
            </a:r>
          </a:p>
        </p:txBody>
      </p:sp>
      <p:graphicFrame>
        <p:nvGraphicFramePr>
          <p:cNvPr id="4" name="Content Placeholder 3">
            <a:extLst>
              <a:ext uri="{FF2B5EF4-FFF2-40B4-BE49-F238E27FC236}">
                <a16:creationId xmlns:a16="http://schemas.microsoft.com/office/drawing/2014/main" id="{BEE46EF4-0AD4-4A7A-96A5-C72B2118867C}"/>
              </a:ext>
            </a:extLst>
          </p:cNvPr>
          <p:cNvGraphicFramePr>
            <a:graphicFrameLocks noGrp="1"/>
          </p:cNvGraphicFramePr>
          <p:nvPr>
            <p:ph idx="1"/>
            <p:extLst>
              <p:ext uri="{D42A27DB-BD31-4B8C-83A1-F6EECF244321}">
                <p14:modId xmlns:p14="http://schemas.microsoft.com/office/powerpoint/2010/main" val="91005681"/>
              </p:ext>
            </p:extLst>
          </p:nvPr>
        </p:nvGraphicFramePr>
        <p:xfrm>
          <a:off x="361038" y="1542730"/>
          <a:ext cx="10800000" cy="4769536"/>
        </p:xfrm>
        <a:graphic>
          <a:graphicData uri="http://schemas.openxmlformats.org/drawingml/2006/table">
            <a:tbl>
              <a:tblPr firstCol="1" bandRow="1">
                <a:tableStyleId>{5C22544A-7EE6-4342-B048-85BDC9FD1C3A}</a:tableStyleId>
              </a:tblPr>
              <a:tblGrid>
                <a:gridCol w="3309799">
                  <a:extLst>
                    <a:ext uri="{9D8B030D-6E8A-4147-A177-3AD203B41FA5}">
                      <a16:colId xmlns:a16="http://schemas.microsoft.com/office/drawing/2014/main" val="2179199479"/>
                    </a:ext>
                  </a:extLst>
                </a:gridCol>
                <a:gridCol w="7490201">
                  <a:extLst>
                    <a:ext uri="{9D8B030D-6E8A-4147-A177-3AD203B41FA5}">
                      <a16:colId xmlns:a16="http://schemas.microsoft.com/office/drawing/2014/main" val="4175572160"/>
                    </a:ext>
                  </a:extLst>
                </a:gridCol>
              </a:tblGrid>
              <a:tr h="412135">
                <a:tc>
                  <a:txBody>
                    <a:bodyPr/>
                    <a:lstStyle/>
                    <a:p>
                      <a:pPr marL="0" marR="0">
                        <a:spcBef>
                          <a:spcPts val="0"/>
                        </a:spcBef>
                        <a:spcAft>
                          <a:spcPts val="0"/>
                        </a:spcAft>
                      </a:pPr>
                      <a:r>
                        <a:rPr lang="en-US" sz="1400" dirty="0">
                          <a:effectLst/>
                          <a:latin typeface="Segoe UI" panose="020B0502040204020203" pitchFamily="34" charset="0"/>
                          <a:ea typeface="Calibri" panose="020F0502020204030204" pitchFamily="34" charset="0"/>
                          <a:cs typeface="Segoe UI" panose="020B0502040204020203" pitchFamily="34" charset="0"/>
                        </a:rPr>
                        <a:t>Contoso Retail BI Dataset</a:t>
                      </a:r>
                    </a:p>
                  </a:txBody>
                  <a:tcPr marL="68580" marR="68580" marT="0" marB="0"/>
                </a:tc>
                <a:tc>
                  <a:txBody>
                    <a:bodyPr/>
                    <a:lstStyle/>
                    <a:p>
                      <a:pPr marL="0" marR="0">
                        <a:spcBef>
                          <a:spcPts val="0"/>
                        </a:spcBef>
                        <a:spcAft>
                          <a:spcPts val="0"/>
                        </a:spcAft>
                      </a:pPr>
                      <a:r>
                        <a:rPr lang="en-US" sz="1400" u="sng" kern="1200" dirty="0">
                          <a:solidFill>
                            <a:schemeClr val="dk1"/>
                          </a:solidFill>
                          <a:effectLst/>
                          <a:latin typeface="+mn-lt"/>
                          <a:ea typeface="+mn-ea"/>
                          <a:cs typeface="+mn-cs"/>
                          <a:hlinkClick r:id="rId2"/>
                        </a:rPr>
                        <a:t>https://www.microsoft.com/en-us/download/details.aspx?id=18279&amp;751be11f-ede8-5a0c-058c-2ee190a24fa6=True</a:t>
                      </a:r>
                      <a:r>
                        <a:rPr lang="en-US" sz="1400" u="sng" kern="1200" dirty="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2742553960"/>
                  </a:ext>
                </a:extLst>
              </a:tr>
              <a:tr h="241695">
                <a:tc>
                  <a:txBody>
                    <a:bodyPr/>
                    <a:lstStyle/>
                    <a:p>
                      <a:pPr marL="0" marR="0">
                        <a:spcBef>
                          <a:spcPts val="0"/>
                        </a:spcBef>
                        <a:spcAft>
                          <a:spcPts val="0"/>
                        </a:spcAft>
                      </a:pPr>
                      <a:r>
                        <a:rPr lang="en-US" sz="1400" dirty="0">
                          <a:effectLst/>
                        </a:rPr>
                        <a:t>Create Impactful Reports: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dirty="0">
                          <a:effectLst/>
                          <a:hlinkClick r:id="rId3"/>
                        </a:rPr>
                        <a:t>https://youtu.be/d2bZpNZ6uIA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4265272"/>
                  </a:ext>
                </a:extLst>
              </a:tr>
              <a:tr h="483392">
                <a:tc>
                  <a:txBody>
                    <a:bodyPr/>
                    <a:lstStyle/>
                    <a:p>
                      <a:pPr marL="0" marR="0">
                        <a:spcBef>
                          <a:spcPts val="0"/>
                        </a:spcBef>
                        <a:spcAft>
                          <a:spcPts val="0"/>
                        </a:spcAft>
                      </a:pPr>
                      <a:r>
                        <a:rPr lang="en-US" sz="1400" dirty="0">
                          <a:effectLst/>
                        </a:rPr>
                        <a:t>Analyzing and Visualizing Data with Power BI: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dirty="0">
                          <a:effectLst/>
                          <a:hlinkClick r:id="rId4"/>
                        </a:rPr>
                        <a:t>https://youtu.be/1c01r_pAZdk</a:t>
                      </a:r>
                      <a:r>
                        <a:rPr lang="en-US" sz="1400" dirty="0">
                          <a:effectLst/>
                        </a:rPr>
                        <a:t> (Course includes 148 videos starting here)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573913"/>
                  </a:ext>
                </a:extLst>
              </a:tr>
              <a:tr h="241695">
                <a:tc>
                  <a:txBody>
                    <a:bodyPr/>
                    <a:lstStyle/>
                    <a:p>
                      <a:pPr marL="0" marR="0">
                        <a:spcBef>
                          <a:spcPts val="0"/>
                        </a:spcBef>
                        <a:spcAft>
                          <a:spcPts val="0"/>
                        </a:spcAft>
                      </a:pPr>
                      <a:r>
                        <a:rPr lang="en-US" sz="1400">
                          <a:effectLst/>
                        </a:rPr>
                        <a:t>Introduction to Color Theory: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5"/>
                        </a:rPr>
                        <a:t>http://www.tigercolor.com/color-lab/color-theory/color-theory-intro.htm</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3410374"/>
                  </a:ext>
                </a:extLst>
              </a:tr>
              <a:tr h="241695">
                <a:tc>
                  <a:txBody>
                    <a:bodyPr/>
                    <a:lstStyle/>
                    <a:p>
                      <a:pPr marL="0" marR="0">
                        <a:spcBef>
                          <a:spcPts val="0"/>
                        </a:spcBef>
                        <a:spcAft>
                          <a:spcPts val="0"/>
                        </a:spcAft>
                      </a:pPr>
                      <a:r>
                        <a:rPr lang="en-US" sz="1400">
                          <a:effectLst/>
                        </a:rPr>
                        <a:t>Power BI Quick Measures Gallery: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6"/>
                        </a:rPr>
                        <a:t>https://community.powerbi.com/t5/Quick-Measures-Gallery/bd-p/QuickMeasuresGallery</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481821"/>
                  </a:ext>
                </a:extLst>
              </a:tr>
              <a:tr h="241695">
                <a:tc>
                  <a:txBody>
                    <a:bodyPr/>
                    <a:lstStyle/>
                    <a:p>
                      <a:pPr marL="0" marR="0">
                        <a:spcBef>
                          <a:spcPts val="0"/>
                        </a:spcBef>
                        <a:spcAft>
                          <a:spcPts val="0"/>
                        </a:spcAft>
                      </a:pPr>
                      <a:r>
                        <a:rPr lang="en-US" sz="1400">
                          <a:effectLst/>
                        </a:rPr>
                        <a:t>Power BI Theme Gallery: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7"/>
                        </a:rPr>
                        <a:t>https://community.powerbi.com/t5/Themes-Gallery/bd-p/ThemesGallery</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239810"/>
                  </a:ext>
                </a:extLst>
              </a:tr>
              <a:tr h="241695">
                <a:tc>
                  <a:txBody>
                    <a:bodyPr/>
                    <a:lstStyle/>
                    <a:p>
                      <a:pPr marL="0" marR="0">
                        <a:spcBef>
                          <a:spcPts val="0"/>
                        </a:spcBef>
                        <a:spcAft>
                          <a:spcPts val="0"/>
                        </a:spcAft>
                      </a:pPr>
                      <a:r>
                        <a:rPr lang="en-US" sz="1400">
                          <a:effectLst/>
                        </a:rPr>
                        <a:t>Color Contrast Analyzer: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8"/>
                        </a:rPr>
                        <a:t>https://developer.paciellogroup.com/resources/contrastanalyser/</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272727"/>
                  </a:ext>
                </a:extLst>
              </a:tr>
              <a:tr h="241695">
                <a:tc>
                  <a:txBody>
                    <a:bodyPr/>
                    <a:lstStyle/>
                    <a:p>
                      <a:pPr marL="0" marR="0">
                        <a:spcBef>
                          <a:spcPts val="0"/>
                        </a:spcBef>
                        <a:spcAft>
                          <a:spcPts val="0"/>
                        </a:spcAft>
                      </a:pPr>
                      <a:r>
                        <a:rPr lang="en-US" sz="1400" dirty="0">
                          <a:effectLst/>
                        </a:rPr>
                        <a:t>Adobe Color CC: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9"/>
                        </a:rPr>
                        <a:t>https://color.adobe.com/create/color-wheel/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932719"/>
                  </a:ext>
                </a:extLst>
              </a:tr>
              <a:tr h="241695">
                <a:tc>
                  <a:txBody>
                    <a:bodyPr/>
                    <a:lstStyle/>
                    <a:p>
                      <a:pPr marL="0" marR="0">
                        <a:spcBef>
                          <a:spcPts val="0"/>
                        </a:spcBef>
                        <a:spcAft>
                          <a:spcPts val="0"/>
                        </a:spcAft>
                      </a:pPr>
                      <a:r>
                        <a:rPr lang="en-US" sz="1400">
                          <a:effectLst/>
                        </a:rPr>
                        <a:t>Theme Master 500: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10"/>
                        </a:rPr>
                        <a:t>http://paletton.com/#uid=1000u0kllllaFw0g0qFqFg0w0aF</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3638427"/>
                  </a:ext>
                </a:extLst>
              </a:tr>
              <a:tr h="241695">
                <a:tc>
                  <a:txBody>
                    <a:bodyPr/>
                    <a:lstStyle/>
                    <a:p>
                      <a:pPr marL="0" marR="0">
                        <a:spcBef>
                          <a:spcPts val="0"/>
                        </a:spcBef>
                        <a:spcAft>
                          <a:spcPts val="0"/>
                        </a:spcAft>
                      </a:pPr>
                      <a:r>
                        <a:rPr lang="en-US" sz="1400">
                          <a:effectLst/>
                        </a:rPr>
                        <a:t>Create Report Color Themes: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dirty="0">
                          <a:effectLst/>
                          <a:hlinkClick r:id="rId11"/>
                        </a:rPr>
                        <a:t>https://powerbi.tips/tools/report-theme-generator-v3/</a:t>
                      </a: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376031"/>
                  </a:ext>
                </a:extLst>
              </a:tr>
              <a:tr h="412135">
                <a:tc>
                  <a:txBody>
                    <a:bodyPr/>
                    <a:lstStyle/>
                    <a:p>
                      <a:pPr marL="0" marR="0">
                        <a:spcBef>
                          <a:spcPts val="0"/>
                        </a:spcBef>
                        <a:spcAft>
                          <a:spcPts val="0"/>
                        </a:spcAft>
                      </a:pPr>
                      <a:r>
                        <a:rPr lang="en-US" sz="1400">
                          <a:effectLst/>
                        </a:rPr>
                        <a:t>How to Create Stunning Visual Reports: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12"/>
                        </a:rPr>
                        <a:t>https://youtu.be/rS8xmkoasQU</a:t>
                      </a: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4764059"/>
                  </a:ext>
                </a:extLst>
              </a:tr>
              <a:tr h="412135">
                <a:tc>
                  <a:txBody>
                    <a:bodyPr/>
                    <a:lstStyle/>
                    <a:p>
                      <a:pPr marL="0" marR="0">
                        <a:spcBef>
                          <a:spcPts val="0"/>
                        </a:spcBef>
                        <a:spcAft>
                          <a:spcPts val="0"/>
                        </a:spcAft>
                      </a:pPr>
                      <a:r>
                        <a:rPr lang="en-US" sz="1400">
                          <a:effectLst/>
                        </a:rPr>
                        <a:t>Interactive Chart Selector: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a:effectLst/>
                          <a:hlinkClick r:id="rId13"/>
                        </a:rPr>
                        <a:t>https://community.powerbi.com/t5/Data-Stories-Gallery/Choose-your-power-bi-chart/m-p/34319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767472"/>
                  </a:ext>
                </a:extLst>
              </a:tr>
              <a:tr h="618202">
                <a:tc>
                  <a:txBody>
                    <a:bodyPr/>
                    <a:lstStyle/>
                    <a:p>
                      <a:pPr marL="0" marR="0">
                        <a:spcBef>
                          <a:spcPts val="0"/>
                        </a:spcBef>
                        <a:spcAft>
                          <a:spcPts val="0"/>
                        </a:spcAft>
                      </a:pPr>
                      <a:r>
                        <a:rPr lang="en-US" sz="1400">
                          <a:effectLst/>
                        </a:rPr>
                        <a:t>ArcGIS Maps for Power BI: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sng" dirty="0">
                          <a:effectLst/>
                          <a:hlinkClick r:id="rId14"/>
                        </a:rPr>
                        <a:t>http://doc.arcgis.com/en/maps-for-powerbi/design/specify-location-type.htm</a:t>
                      </a:r>
                      <a:r>
                        <a:rPr lang="en-US" sz="1400" dirty="0">
                          <a:effectLst/>
                        </a:rPr>
                        <a:t> &amp; </a:t>
                      </a:r>
                      <a:r>
                        <a:rPr lang="en-US" sz="1400" u="sng" dirty="0">
                          <a:effectLst/>
                          <a:hlinkClick r:id="rId15"/>
                        </a:rPr>
                        <a:t>https://powerbi.microsoft.com/en-us/blog/announcing-arcgis-maps-for-power-bi-by-esri-preview/</a:t>
                      </a: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4055537"/>
                  </a:ext>
                </a:extLst>
              </a:tr>
              <a:tr h="483392">
                <a:tc>
                  <a:txBody>
                    <a:bodyPr/>
                    <a:lstStyle/>
                    <a:p>
                      <a:pPr marL="0" marR="0" algn="l" defTabSz="576026" rtl="0" eaLnBrk="1" latinLnBrk="0" hangingPunct="1">
                        <a:spcBef>
                          <a:spcPts val="0"/>
                        </a:spcBef>
                        <a:spcAft>
                          <a:spcPts val="0"/>
                        </a:spcAft>
                      </a:pPr>
                      <a:r>
                        <a:rPr lang="en-US" sz="1400" b="1" kern="1200" dirty="0">
                          <a:solidFill>
                            <a:schemeClr val="lt1"/>
                          </a:solidFill>
                          <a:effectLst/>
                          <a:latin typeface="+mn-lt"/>
                          <a:ea typeface="+mn-ea"/>
                          <a:cs typeface="+mn-cs"/>
                        </a:rPr>
                        <a:t>ADA Compliance in a Nutshell:</a:t>
                      </a:r>
                    </a:p>
                  </a:txBody>
                  <a:tcPr marL="68580" marR="68580" marT="0" marB="0"/>
                </a:tc>
                <a:tc>
                  <a:txBody>
                    <a:bodyPr/>
                    <a:lstStyle/>
                    <a:p>
                      <a:pPr marL="0" marR="0" algn="l" defTabSz="576026" rtl="0" eaLnBrk="1" latinLnBrk="0" hangingPunct="1">
                        <a:spcBef>
                          <a:spcPts val="0"/>
                        </a:spcBef>
                        <a:spcAft>
                          <a:spcPts val="0"/>
                        </a:spcAft>
                      </a:pPr>
                      <a:r>
                        <a:rPr lang="en-US" sz="1400" u="sng" kern="1200" dirty="0">
                          <a:solidFill>
                            <a:schemeClr val="dk1"/>
                          </a:solidFill>
                          <a:effectLst/>
                          <a:latin typeface="+mn-lt"/>
                          <a:ea typeface="+mn-ea"/>
                          <a:cs typeface="+mn-cs"/>
                          <a:hlinkClick r:id="rId16"/>
                        </a:rPr>
                        <a:t>http://www.techrepublic.com/blog/web-designer/creating-an-ada-compliant-website/</a:t>
                      </a:r>
                      <a:r>
                        <a:rPr lang="en-US" sz="1400" u="sng" kern="1200" dirty="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3960264785"/>
                  </a:ext>
                </a:extLst>
              </a:tr>
            </a:tbl>
          </a:graphicData>
        </a:graphic>
      </p:graphicFrame>
    </p:spTree>
    <p:extLst>
      <p:ext uri="{BB962C8B-B14F-4D97-AF65-F5344CB8AC3E}">
        <p14:creationId xmlns:p14="http://schemas.microsoft.com/office/powerpoint/2010/main" val="1616220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CA4A-8883-4FFC-BDF2-98D618F4BEF7}"/>
              </a:ext>
            </a:extLst>
          </p:cNvPr>
          <p:cNvSpPr>
            <a:spLocks noGrp="1"/>
          </p:cNvSpPr>
          <p:nvPr>
            <p:ph type="title"/>
          </p:nvPr>
        </p:nvSpPr>
        <p:spPr>
          <a:xfrm>
            <a:off x="0" y="35107"/>
            <a:ext cx="10389190" cy="1154337"/>
          </a:xfrm>
        </p:spPr>
        <p:txBody>
          <a:bodyPr>
            <a:normAutofit fontScale="90000"/>
          </a:bodyPr>
          <a:lstStyle/>
          <a:p>
            <a:r>
              <a:rPr lang="en-US" sz="3600" dirty="0"/>
              <a:t>    Why Create Reports </a:t>
            </a:r>
            <a:br>
              <a:rPr lang="en-US" sz="3600" dirty="0"/>
            </a:br>
            <a:r>
              <a:rPr lang="en-US" sz="3600" dirty="0"/>
              <a:t>    and Dashboards?</a:t>
            </a:r>
            <a:r>
              <a:rPr lang="en-US" dirty="0"/>
              <a:t>	</a:t>
            </a:r>
          </a:p>
        </p:txBody>
      </p:sp>
      <p:sp>
        <p:nvSpPr>
          <p:cNvPr id="3" name="Content Placeholder 2">
            <a:extLst>
              <a:ext uri="{FF2B5EF4-FFF2-40B4-BE49-F238E27FC236}">
                <a16:creationId xmlns:a16="http://schemas.microsoft.com/office/drawing/2014/main" id="{DD77580B-95F2-464F-8693-E8E71B68AAC3}"/>
              </a:ext>
            </a:extLst>
          </p:cNvPr>
          <p:cNvSpPr>
            <a:spLocks noGrp="1"/>
          </p:cNvSpPr>
          <p:nvPr>
            <p:ph idx="1"/>
          </p:nvPr>
        </p:nvSpPr>
        <p:spPr>
          <a:xfrm>
            <a:off x="2419007" y="3240087"/>
            <a:ext cx="6103737" cy="2864173"/>
          </a:xfrm>
        </p:spPr>
        <p:txBody>
          <a:bodyPr/>
          <a:lstStyle/>
          <a:p>
            <a:pPr algn="ctr"/>
            <a:r>
              <a:rPr lang="en-US" dirty="0"/>
              <a:t>“To convey information from the analyst to the viewer so as to initiate an action on their part.”</a:t>
            </a:r>
          </a:p>
        </p:txBody>
      </p:sp>
    </p:spTree>
    <p:extLst>
      <p:ext uri="{BB962C8B-B14F-4D97-AF65-F5344CB8AC3E}">
        <p14:creationId xmlns:p14="http://schemas.microsoft.com/office/powerpoint/2010/main" val="1611486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05" y="224561"/>
            <a:ext cx="3306290" cy="720725"/>
          </a:xfrm>
          <a:effectLst>
            <a:outerShdw blurRad="50800" dist="38100" dir="5400000" algn="t" rotWithShape="0">
              <a:prstClr val="black">
                <a:alpha val="40000"/>
              </a:prstClr>
            </a:outerShdw>
          </a:effectLst>
        </p:spPr>
        <p:txBody>
          <a:bodyPr>
            <a:normAutofit fontScale="90000"/>
          </a:bodyPr>
          <a:lstStyle/>
          <a:p>
            <a:pPr algn="l"/>
            <a:r>
              <a:rPr lang="en-US" sz="4536" b="1" dirty="0">
                <a:solidFill>
                  <a:schemeClr val="bg1"/>
                </a:solidFill>
              </a:rPr>
              <a:t>Questions</a:t>
            </a:r>
          </a:p>
        </p:txBody>
      </p:sp>
      <p:sp>
        <p:nvSpPr>
          <p:cNvPr id="3" name="Subtitle 4"/>
          <p:cNvSpPr txBox="1">
            <a:spLocks/>
          </p:cNvSpPr>
          <p:nvPr/>
        </p:nvSpPr>
        <p:spPr>
          <a:xfrm>
            <a:off x="324453" y="3733047"/>
            <a:ext cx="8887558" cy="2747128"/>
          </a:xfrm>
          <a:prstGeom prst="rect">
            <a:avLst/>
          </a:prstGeom>
        </p:spPr>
        <p:txBody>
          <a:bodyPr vert="horz" lIns="86380" tIns="43190" rIns="86380" bIns="43190" rtlCol="0">
            <a:normAutofit/>
          </a:bodyPr>
          <a:lst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a:lstStyle>
          <a:p>
            <a:pPr marL="0" indent="0">
              <a:buNone/>
            </a:pPr>
            <a:r>
              <a:rPr lang="en-US" sz="2267" b="1" dirty="0"/>
              <a:t>Contact Information:</a:t>
            </a:r>
          </a:p>
          <a:p>
            <a:pPr marL="0" indent="0">
              <a:buNone/>
            </a:pPr>
            <a:r>
              <a:rPr lang="en-US" sz="2267" dirty="0"/>
              <a:t>	Email: </a:t>
            </a:r>
            <a:r>
              <a:rPr lang="en-US" sz="2267" dirty="0">
                <a:hlinkClick r:id="rId2"/>
              </a:rPr>
              <a:t>Mike_Antonovich@hotmail.com</a:t>
            </a:r>
            <a:endParaRPr lang="en-US" sz="2267" dirty="0"/>
          </a:p>
          <a:p>
            <a:pPr marL="0" indent="0">
              <a:buNone/>
            </a:pPr>
            <a:r>
              <a:rPr lang="en-US" sz="2267" dirty="0"/>
              <a:t>	Blog: </a:t>
            </a:r>
            <a:r>
              <a:rPr lang="en-US" sz="2267" dirty="0">
                <a:hlinkClick r:id="rId3"/>
              </a:rPr>
              <a:t>http://SharePointMike.WordPress.com</a:t>
            </a:r>
            <a:endParaRPr lang="en-US" sz="2267" dirty="0"/>
          </a:p>
          <a:p>
            <a:pPr marL="0" indent="0">
              <a:buNone/>
            </a:pPr>
            <a:r>
              <a:rPr lang="en-US" sz="2267" dirty="0"/>
              <a:t>	Twitter: @</a:t>
            </a:r>
            <a:r>
              <a:rPr lang="en-US" sz="2267" dirty="0" err="1"/>
              <a:t>SharePointMikeA</a:t>
            </a:r>
            <a:r>
              <a:rPr lang="en-US" sz="2267" dirty="0"/>
              <a:t> </a:t>
            </a:r>
          </a:p>
          <a:p>
            <a:pPr marL="0" indent="0">
              <a:buNone/>
            </a:pPr>
            <a:r>
              <a:rPr lang="en-US" sz="2267" dirty="0"/>
              <a:t>	</a:t>
            </a:r>
            <a:r>
              <a:rPr lang="en-US" sz="2267" dirty="0" err="1"/>
              <a:t>Linkedin</a:t>
            </a:r>
            <a:r>
              <a:rPr lang="en-US" sz="2267" dirty="0"/>
              <a:t>: </a:t>
            </a:r>
            <a:r>
              <a:rPr lang="en-US" sz="2267" u="sng" dirty="0">
                <a:hlinkClick r:id="rId4"/>
              </a:rPr>
              <a:t>http://www.linkedin.com/in/michaelpantonovich</a:t>
            </a:r>
            <a:endParaRPr lang="en-US" sz="2267" dirty="0"/>
          </a:p>
          <a:p>
            <a:endParaRPr lang="en-US" sz="17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974" y="1782002"/>
            <a:ext cx="3690061" cy="3690061"/>
          </a:xfrm>
          <a:prstGeom prst="rect">
            <a:avLst/>
          </a:prstGeom>
          <a:ln w="15875" cmpd="thickThin">
            <a:solidFill>
              <a:schemeClr val="accent1"/>
            </a:solidFill>
          </a:ln>
        </p:spPr>
      </p:pic>
      <p:sp>
        <p:nvSpPr>
          <p:cNvPr id="7" name="TextBox 6">
            <a:extLst>
              <a:ext uri="{FF2B5EF4-FFF2-40B4-BE49-F238E27FC236}">
                <a16:creationId xmlns:a16="http://schemas.microsoft.com/office/drawing/2014/main" id="{2E150936-D32D-4516-9A0D-AFAB0F351F7C}"/>
              </a:ext>
            </a:extLst>
          </p:cNvPr>
          <p:cNvSpPr txBox="1"/>
          <p:nvPr/>
        </p:nvSpPr>
        <p:spPr>
          <a:xfrm>
            <a:off x="10315666" y="5643375"/>
            <a:ext cx="880369" cy="369332"/>
          </a:xfrm>
          <a:prstGeom prst="rect">
            <a:avLst/>
          </a:prstGeom>
          <a:noFill/>
        </p:spPr>
        <p:txBody>
          <a:bodyPr wrap="none" rtlCol="0">
            <a:spAutoFit/>
          </a:bodyPr>
          <a:lstStyle/>
          <a:p>
            <a:r>
              <a:rPr lang="en-US" dirty="0">
                <a:hlinkClick r:id="rId6" action="ppaction://hlinksldjump"/>
              </a:rPr>
              <a:t>Pricing</a:t>
            </a:r>
            <a:endParaRPr lang="en-US" dirty="0"/>
          </a:p>
        </p:txBody>
      </p:sp>
    </p:spTree>
    <p:extLst>
      <p:ext uri="{BB962C8B-B14F-4D97-AF65-F5344CB8AC3E}">
        <p14:creationId xmlns:p14="http://schemas.microsoft.com/office/powerpoint/2010/main" val="3867561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a:xfrm>
            <a:off x="5262663" y="3906099"/>
            <a:ext cx="4889699" cy="813564"/>
          </a:xfrm>
          <a:prstGeom prst="rect">
            <a:avLst/>
          </a:prstGeom>
        </p:spPr>
        <p:txBody>
          <a:bodyPr vert="horz" lIns="86380" tIns="43190" rIns="86380" bIns="43190" rtlCol="0">
            <a:noAutofit/>
          </a:bodyPr>
          <a:lstStyle>
            <a:lvl1pPr marL="167923" indent="-167923" algn="l" defTabSz="685983" rtl="0" eaLnBrk="1" latinLnBrk="0" hangingPunct="1">
              <a:lnSpc>
                <a:spcPct val="90000"/>
              </a:lnSpc>
              <a:spcBef>
                <a:spcPts val="1350"/>
              </a:spcBef>
              <a:buClr>
                <a:schemeClr val="accent1"/>
              </a:buClr>
              <a:buSzPct val="100000"/>
              <a:buFont typeface="Arial" pitchFamily="34" charset="0"/>
              <a:buChar char="•"/>
              <a:defRPr sz="1800" kern="1200">
                <a:solidFill>
                  <a:schemeClr val="tx1"/>
                </a:solidFill>
                <a:latin typeface="+mn-lt"/>
                <a:ea typeface="+mn-ea"/>
                <a:cs typeface="+mn-cs"/>
              </a:defRPr>
            </a:lvl1pPr>
            <a:lvl2pPr marL="347755" indent="-173878" algn="l" defTabSz="685983" rtl="0" eaLnBrk="1" latinLnBrk="0" hangingPunct="1">
              <a:lnSpc>
                <a:spcPct val="90000"/>
              </a:lnSpc>
              <a:spcBef>
                <a:spcPts val="900"/>
              </a:spcBef>
              <a:buClr>
                <a:schemeClr val="accent1"/>
              </a:buClr>
              <a:buSzPct val="100000"/>
              <a:buFont typeface="Arial" pitchFamily="34" charset="0"/>
              <a:buChar char="•"/>
              <a:defRPr sz="1500" kern="1200">
                <a:solidFill>
                  <a:schemeClr val="tx1"/>
                </a:solidFill>
                <a:latin typeface="+mn-lt"/>
                <a:ea typeface="+mn-ea"/>
                <a:cs typeface="+mn-cs"/>
              </a:defRPr>
            </a:lvl2pPr>
            <a:lvl3pPr marL="512105" indent="-164350" algn="l" defTabSz="685983" rtl="0" eaLnBrk="1" latinLnBrk="0" hangingPunct="1">
              <a:lnSpc>
                <a:spcPct val="90000"/>
              </a:lnSpc>
              <a:spcBef>
                <a:spcPts val="450"/>
              </a:spcBef>
              <a:buClr>
                <a:schemeClr val="accent1"/>
              </a:buClr>
              <a:buSzPct val="100000"/>
              <a:buFont typeface="Arial" pitchFamily="34" charset="0"/>
              <a:buChar char="•"/>
              <a:defRPr sz="1350" kern="1200">
                <a:solidFill>
                  <a:schemeClr val="tx1"/>
                </a:solidFill>
                <a:latin typeface="+mn-lt"/>
                <a:ea typeface="+mn-ea"/>
                <a:cs typeface="+mn-cs"/>
              </a:defRPr>
            </a:lvl3pPr>
            <a:lvl4pPr marL="643109" indent="-131004"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4pPr>
            <a:lvl5pPr marL="772922" indent="-129813" algn="l" defTabSz="685983" rtl="0" eaLnBrk="1" latinLnBrk="0" hangingPunct="1">
              <a:lnSpc>
                <a:spcPct val="90000"/>
              </a:lnSpc>
              <a:spcBef>
                <a:spcPts val="450"/>
              </a:spcBef>
              <a:buClr>
                <a:schemeClr val="accent1"/>
              </a:buClr>
              <a:buSzPct val="100000"/>
              <a:buFont typeface="Arial" pitchFamily="34" charset="0"/>
              <a:buChar char="•"/>
              <a:defRPr sz="1200" kern="1200">
                <a:solidFill>
                  <a:schemeClr val="tx1"/>
                </a:solidFill>
                <a:latin typeface="+mn-lt"/>
                <a:ea typeface="+mn-ea"/>
                <a:cs typeface="+mn-cs"/>
              </a:defRPr>
            </a:lvl5pPr>
            <a:lvl6pPr marL="905497"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834"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6171"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508" indent="-130337" algn="l" defTabSz="685983"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a:lstStyle>
          <a:p>
            <a:pPr marL="0" indent="0">
              <a:buNone/>
            </a:pPr>
            <a:r>
              <a:rPr lang="en-US" sz="2267" dirty="0"/>
              <a:t>… for attending Code Camp 2018 in Orlando, FL.</a:t>
            </a:r>
          </a:p>
        </p:txBody>
      </p:sp>
      <p:pic>
        <p:nvPicPr>
          <p:cNvPr id="45" name="Picture 44"/>
          <p:cNvPicPr>
            <a:picLocks noChangeAspect="1"/>
          </p:cNvPicPr>
          <p:nvPr/>
        </p:nvPicPr>
        <p:blipFill>
          <a:blip r:embed="rId2"/>
          <a:stretch>
            <a:fillRect/>
          </a:stretch>
        </p:blipFill>
        <p:spPr>
          <a:xfrm>
            <a:off x="836525" y="2031676"/>
            <a:ext cx="3928141" cy="3994022"/>
          </a:xfrm>
          <a:prstGeom prst="rect">
            <a:avLst/>
          </a:prstGeom>
          <a:effectLst>
            <a:outerShdw blurRad="571500" sx="102000" sy="102000" algn="ctr" rotWithShape="0">
              <a:prstClr val="black">
                <a:alpha val="40000"/>
              </a:prstClr>
            </a:outerShdw>
            <a:softEdge rad="31750"/>
          </a:effectLst>
        </p:spPr>
      </p:pic>
    </p:spTree>
    <p:extLst>
      <p:ext uri="{BB962C8B-B14F-4D97-AF65-F5344CB8AC3E}">
        <p14:creationId xmlns:p14="http://schemas.microsoft.com/office/powerpoint/2010/main" val="3384914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E046-0A54-4319-ABF3-836CAE4530A8}"/>
              </a:ext>
            </a:extLst>
          </p:cNvPr>
          <p:cNvSpPr>
            <a:spLocks noGrp="1"/>
          </p:cNvSpPr>
          <p:nvPr>
            <p:ph type="title"/>
          </p:nvPr>
        </p:nvSpPr>
        <p:spPr>
          <a:xfrm>
            <a:off x="360125" y="0"/>
            <a:ext cx="4604557" cy="1154337"/>
          </a:xfrm>
        </p:spPr>
        <p:txBody>
          <a:bodyPr>
            <a:normAutofit/>
          </a:bodyPr>
          <a:lstStyle/>
          <a:p>
            <a:r>
              <a:rPr lang="en-US" sz="3200" dirty="0"/>
              <a:t>The Difference Between a Report and a Dashboard</a:t>
            </a:r>
          </a:p>
        </p:txBody>
      </p:sp>
      <p:sp>
        <p:nvSpPr>
          <p:cNvPr id="3" name="Content Placeholder 2">
            <a:extLst>
              <a:ext uri="{FF2B5EF4-FFF2-40B4-BE49-F238E27FC236}">
                <a16:creationId xmlns:a16="http://schemas.microsoft.com/office/drawing/2014/main" id="{2502912F-0F6A-4FEF-A9B5-054DA2D9B781}"/>
              </a:ext>
            </a:extLst>
          </p:cNvPr>
          <p:cNvSpPr>
            <a:spLocks noGrp="1"/>
          </p:cNvSpPr>
          <p:nvPr>
            <p:ph idx="1"/>
          </p:nvPr>
        </p:nvSpPr>
        <p:spPr>
          <a:xfrm>
            <a:off x="360125" y="1743342"/>
            <a:ext cx="10800000" cy="4376470"/>
          </a:xfrm>
        </p:spPr>
        <p:txBody>
          <a:bodyPr>
            <a:normAutofit fontScale="92500"/>
          </a:bodyPr>
          <a:lstStyle/>
          <a:p>
            <a:pPr marL="571500" indent="-571500">
              <a:buFont typeface="Arial" panose="020B0604020202020204" pitchFamily="34" charset="0"/>
              <a:buChar char="•"/>
            </a:pPr>
            <a:r>
              <a:rPr lang="en-US" dirty="0"/>
              <a:t>A dashboard consolidates the most important information in a single screen without scroll bars to get a specific point across to the viewer.  While it may be used along with detailed reports, the best dashboard stands alone</a:t>
            </a:r>
          </a:p>
          <a:p>
            <a:pPr marL="571500" indent="-571500">
              <a:buFont typeface="Arial" panose="020B0604020202020204" pitchFamily="34" charset="0"/>
              <a:buChar char="•"/>
            </a:pPr>
            <a:r>
              <a:rPr lang="en-US" dirty="0"/>
              <a:t>Dashboards are typically mean for high management to help make decisions</a:t>
            </a:r>
          </a:p>
          <a:p>
            <a:pPr marL="571500" indent="-571500">
              <a:buFont typeface="Arial" panose="020B0604020202020204" pitchFamily="34" charset="0"/>
              <a:buChar char="•"/>
            </a:pPr>
            <a:r>
              <a:rPr lang="en-US" dirty="0"/>
              <a:t>Reports are used by middle and low management to justify those decisions.</a:t>
            </a:r>
          </a:p>
        </p:txBody>
      </p:sp>
    </p:spTree>
    <p:extLst>
      <p:ext uri="{BB962C8B-B14F-4D97-AF65-F5344CB8AC3E}">
        <p14:creationId xmlns:p14="http://schemas.microsoft.com/office/powerpoint/2010/main" val="1285582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E046-0A54-4319-ABF3-836CAE4530A8}"/>
              </a:ext>
            </a:extLst>
          </p:cNvPr>
          <p:cNvSpPr>
            <a:spLocks noGrp="1"/>
          </p:cNvSpPr>
          <p:nvPr>
            <p:ph type="title"/>
          </p:nvPr>
        </p:nvSpPr>
        <p:spPr>
          <a:xfrm>
            <a:off x="360125" y="0"/>
            <a:ext cx="4604557" cy="1154337"/>
          </a:xfrm>
        </p:spPr>
        <p:txBody>
          <a:bodyPr>
            <a:normAutofit/>
          </a:bodyPr>
          <a:lstStyle/>
          <a:p>
            <a:r>
              <a:rPr lang="en-US" sz="3200" dirty="0"/>
              <a:t>Differences Between Version of Power BI</a:t>
            </a:r>
          </a:p>
        </p:txBody>
      </p:sp>
      <p:sp>
        <p:nvSpPr>
          <p:cNvPr id="3" name="Content Placeholder 2">
            <a:extLst>
              <a:ext uri="{FF2B5EF4-FFF2-40B4-BE49-F238E27FC236}">
                <a16:creationId xmlns:a16="http://schemas.microsoft.com/office/drawing/2014/main" id="{2502912F-0F6A-4FEF-A9B5-054DA2D9B781}"/>
              </a:ext>
            </a:extLst>
          </p:cNvPr>
          <p:cNvSpPr>
            <a:spLocks noGrp="1"/>
          </p:cNvSpPr>
          <p:nvPr>
            <p:ph idx="1"/>
          </p:nvPr>
        </p:nvSpPr>
        <p:spPr>
          <a:xfrm>
            <a:off x="360125" y="1743342"/>
            <a:ext cx="10800000" cy="4376470"/>
          </a:xfrm>
        </p:spPr>
        <p:txBody>
          <a:bodyPr>
            <a:normAutofit fontScale="70000" lnSpcReduction="20000"/>
          </a:bodyPr>
          <a:lstStyle/>
          <a:p>
            <a:pPr marL="571500" indent="-571500">
              <a:buFont typeface="Arial" panose="020B0604020202020204" pitchFamily="34" charset="0"/>
              <a:buChar char="•"/>
            </a:pPr>
            <a:r>
              <a:rPr lang="en-US" dirty="0"/>
              <a:t>Power BI Desktop can create reports and publish to Power BI Pro, sometimes referred to as the free version of Power BI, but it cannot create dashboards or easily share reports with others.  Think of the desktop version as the Developer’s version.</a:t>
            </a:r>
          </a:p>
          <a:p>
            <a:pPr marL="0" indent="0">
              <a:buNone/>
            </a:pPr>
            <a:endParaRPr lang="en-US" dirty="0"/>
          </a:p>
          <a:p>
            <a:pPr marL="571500" indent="-571500">
              <a:buFont typeface="Arial" panose="020B0604020202020204" pitchFamily="34" charset="0"/>
              <a:buChar char="•"/>
            </a:pPr>
            <a:r>
              <a:rPr lang="en-US" dirty="0"/>
              <a:t>Power BI Pro can create reports and dashboards and allows you to share those reports with other Power BI Pro users within your organization.  Power BI  Premium includes Power BI Report Server and does not require individual user licenses to view reports within or outside of your organization.</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Power BI Premium allows Power BI free users to view, but only Power BI Pro users can author new content and publish to Premium.  Premium also allows you to download Power BI Server to create a local cloud.</a:t>
            </a:r>
          </a:p>
        </p:txBody>
      </p:sp>
    </p:spTree>
    <p:extLst>
      <p:ext uri="{BB962C8B-B14F-4D97-AF65-F5344CB8AC3E}">
        <p14:creationId xmlns:p14="http://schemas.microsoft.com/office/powerpoint/2010/main" val="3834482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E046-0A54-4319-ABF3-836CAE4530A8}"/>
              </a:ext>
            </a:extLst>
          </p:cNvPr>
          <p:cNvSpPr>
            <a:spLocks noGrp="1"/>
          </p:cNvSpPr>
          <p:nvPr>
            <p:ph type="title"/>
          </p:nvPr>
        </p:nvSpPr>
        <p:spPr>
          <a:xfrm>
            <a:off x="360125" y="0"/>
            <a:ext cx="4604557" cy="1154337"/>
          </a:xfrm>
        </p:spPr>
        <p:txBody>
          <a:bodyPr>
            <a:normAutofit/>
          </a:bodyPr>
          <a:lstStyle/>
          <a:p>
            <a:r>
              <a:rPr lang="en-US" sz="3200" dirty="0"/>
              <a:t>Updates to Different Versions of Power BI</a:t>
            </a:r>
          </a:p>
        </p:txBody>
      </p:sp>
      <p:sp>
        <p:nvSpPr>
          <p:cNvPr id="3" name="Content Placeholder 2">
            <a:extLst>
              <a:ext uri="{FF2B5EF4-FFF2-40B4-BE49-F238E27FC236}">
                <a16:creationId xmlns:a16="http://schemas.microsoft.com/office/drawing/2014/main" id="{2502912F-0F6A-4FEF-A9B5-054DA2D9B781}"/>
              </a:ext>
            </a:extLst>
          </p:cNvPr>
          <p:cNvSpPr>
            <a:spLocks noGrp="1"/>
          </p:cNvSpPr>
          <p:nvPr>
            <p:ph idx="1"/>
          </p:nvPr>
        </p:nvSpPr>
        <p:spPr>
          <a:xfrm>
            <a:off x="360125" y="1743342"/>
            <a:ext cx="10800000" cy="4376470"/>
          </a:xfrm>
        </p:spPr>
        <p:txBody>
          <a:bodyPr>
            <a:normAutofit fontScale="92500" lnSpcReduction="10000"/>
          </a:bodyPr>
          <a:lstStyle/>
          <a:p>
            <a:pPr marL="571500" indent="-571500">
              <a:buFont typeface="Arial" panose="020B0604020202020204" pitchFamily="34" charset="0"/>
              <a:buChar char="•"/>
            </a:pPr>
            <a:r>
              <a:rPr lang="en-US" dirty="0"/>
              <a:t>Power BI Desktop is free and can be downloaded from the Microsoft App Store.  Updates occur monthly.  Data (unless using live data connections) can only be updated manually.</a:t>
            </a:r>
          </a:p>
          <a:p>
            <a:pPr marL="0" indent="0">
              <a:buNone/>
            </a:pPr>
            <a:endParaRPr lang="en-US" dirty="0"/>
          </a:p>
          <a:p>
            <a:pPr marL="571500" indent="-571500">
              <a:buFont typeface="Arial" panose="020B0604020202020204" pitchFamily="34" charset="0"/>
              <a:buChar char="•"/>
            </a:pPr>
            <a:r>
              <a:rPr lang="en-US" dirty="0"/>
              <a:t>Power BI Pro/Premium is sold as part of the Office365 SKU (Pro version has a 60-day free trial).  Since it runs as an online services, updates can occur at any time. Data not from live data connections can be updated automatically once a day (or weekly) for Pro and hourly for Premium.</a:t>
            </a:r>
          </a:p>
        </p:txBody>
      </p:sp>
    </p:spTree>
    <p:extLst>
      <p:ext uri="{BB962C8B-B14F-4D97-AF65-F5344CB8AC3E}">
        <p14:creationId xmlns:p14="http://schemas.microsoft.com/office/powerpoint/2010/main" val="2532907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E046-0A54-4319-ABF3-836CAE4530A8}"/>
              </a:ext>
            </a:extLst>
          </p:cNvPr>
          <p:cNvSpPr>
            <a:spLocks noGrp="1"/>
          </p:cNvSpPr>
          <p:nvPr>
            <p:ph type="title"/>
          </p:nvPr>
        </p:nvSpPr>
        <p:spPr>
          <a:xfrm>
            <a:off x="360125" y="0"/>
            <a:ext cx="4604557" cy="1154337"/>
          </a:xfrm>
        </p:spPr>
        <p:txBody>
          <a:bodyPr>
            <a:normAutofit/>
          </a:bodyPr>
          <a:lstStyle/>
          <a:p>
            <a:r>
              <a:rPr lang="en-US" sz="3200" dirty="0"/>
              <a:t>Updates to Different Versions of Power BI</a:t>
            </a:r>
          </a:p>
        </p:txBody>
      </p:sp>
      <p:graphicFrame>
        <p:nvGraphicFramePr>
          <p:cNvPr id="6" name="Content Placeholder 5">
            <a:extLst>
              <a:ext uri="{FF2B5EF4-FFF2-40B4-BE49-F238E27FC236}">
                <a16:creationId xmlns:a16="http://schemas.microsoft.com/office/drawing/2014/main" id="{E0E02F69-2655-463D-8D31-94FCC1019E17}"/>
              </a:ext>
            </a:extLst>
          </p:cNvPr>
          <p:cNvGraphicFramePr>
            <a:graphicFrameLocks noGrp="1"/>
          </p:cNvGraphicFramePr>
          <p:nvPr>
            <p:ph idx="1"/>
            <p:extLst>
              <p:ext uri="{D42A27DB-BD31-4B8C-83A1-F6EECF244321}">
                <p14:modId xmlns:p14="http://schemas.microsoft.com/office/powerpoint/2010/main" val="718313694"/>
              </p:ext>
            </p:extLst>
          </p:nvPr>
        </p:nvGraphicFramePr>
        <p:xfrm>
          <a:off x="565150" y="1906841"/>
          <a:ext cx="10390188" cy="3476436"/>
        </p:xfrm>
        <a:graphic>
          <a:graphicData uri="http://schemas.openxmlformats.org/drawingml/2006/table">
            <a:tbl>
              <a:tblPr firstRow="1" bandRow="1">
                <a:tableStyleId>{69012ECD-51FC-41F1-AA8D-1B2483CD663E}</a:tableStyleId>
              </a:tblPr>
              <a:tblGrid>
                <a:gridCol w="3463396">
                  <a:extLst>
                    <a:ext uri="{9D8B030D-6E8A-4147-A177-3AD203B41FA5}">
                      <a16:colId xmlns:a16="http://schemas.microsoft.com/office/drawing/2014/main" val="235525872"/>
                    </a:ext>
                  </a:extLst>
                </a:gridCol>
                <a:gridCol w="3463396">
                  <a:extLst>
                    <a:ext uri="{9D8B030D-6E8A-4147-A177-3AD203B41FA5}">
                      <a16:colId xmlns:a16="http://schemas.microsoft.com/office/drawing/2014/main" val="3358798663"/>
                    </a:ext>
                  </a:extLst>
                </a:gridCol>
                <a:gridCol w="3463396">
                  <a:extLst>
                    <a:ext uri="{9D8B030D-6E8A-4147-A177-3AD203B41FA5}">
                      <a16:colId xmlns:a16="http://schemas.microsoft.com/office/drawing/2014/main" val="2089254761"/>
                    </a:ext>
                  </a:extLst>
                </a:gridCol>
              </a:tblGrid>
              <a:tr h="370840">
                <a:tc>
                  <a:txBody>
                    <a:bodyPr/>
                    <a:lstStyle/>
                    <a:p>
                      <a:endParaRPr lang="en-US" dirty="0"/>
                    </a:p>
                  </a:txBody>
                  <a:tcPr/>
                </a:tc>
                <a:tc>
                  <a:txBody>
                    <a:bodyPr/>
                    <a:lstStyle/>
                    <a:p>
                      <a:r>
                        <a:rPr lang="en-US" dirty="0"/>
                        <a:t>Application Updates</a:t>
                      </a:r>
                    </a:p>
                  </a:txBody>
                  <a:tcPr/>
                </a:tc>
                <a:tc>
                  <a:txBody>
                    <a:bodyPr/>
                    <a:lstStyle/>
                    <a:p>
                      <a:r>
                        <a:rPr lang="en-US" dirty="0"/>
                        <a:t>Data Updates</a:t>
                      </a:r>
                    </a:p>
                  </a:txBody>
                  <a:tcPr/>
                </a:tc>
                <a:extLst>
                  <a:ext uri="{0D108BD9-81ED-4DB2-BD59-A6C34878D82A}">
                    <a16:rowId xmlns:a16="http://schemas.microsoft.com/office/drawing/2014/main" val="3295103328"/>
                  </a:ext>
                </a:extLst>
              </a:tr>
              <a:tr h="370840">
                <a:tc>
                  <a:txBody>
                    <a:bodyPr/>
                    <a:lstStyle/>
                    <a:p>
                      <a:r>
                        <a:rPr lang="en-US" dirty="0"/>
                        <a:t>Power BI Desktop</a:t>
                      </a:r>
                    </a:p>
                  </a:txBody>
                  <a:tcPr/>
                </a:tc>
                <a:tc>
                  <a:txBody>
                    <a:bodyPr/>
                    <a:lstStyle/>
                    <a:p>
                      <a:r>
                        <a:rPr lang="en-US" dirty="0"/>
                        <a:t>Monthly</a:t>
                      </a:r>
                    </a:p>
                  </a:txBody>
                  <a:tcPr/>
                </a:tc>
                <a:tc>
                  <a:txBody>
                    <a:bodyPr/>
                    <a:lstStyle/>
                    <a:p>
                      <a:r>
                        <a:rPr lang="en-US" dirty="0"/>
                        <a:t>No auto updates other than live data connections</a:t>
                      </a:r>
                      <a:r>
                        <a:rPr lang="en-US" baseline="30000" dirty="0"/>
                        <a:t>1</a:t>
                      </a:r>
                    </a:p>
                  </a:txBody>
                  <a:tcPr/>
                </a:tc>
                <a:extLst>
                  <a:ext uri="{0D108BD9-81ED-4DB2-BD59-A6C34878D82A}">
                    <a16:rowId xmlns:a16="http://schemas.microsoft.com/office/drawing/2014/main" val="3614393763"/>
                  </a:ext>
                </a:extLst>
              </a:tr>
              <a:tr h="370840">
                <a:tc>
                  <a:txBody>
                    <a:bodyPr/>
                    <a:lstStyle/>
                    <a:p>
                      <a:r>
                        <a:rPr lang="en-US" dirty="0"/>
                        <a:t>Power BI Pro</a:t>
                      </a:r>
                    </a:p>
                  </a:txBody>
                  <a:tcPr/>
                </a:tc>
                <a:tc>
                  <a:txBody>
                    <a:bodyPr/>
                    <a:lstStyle/>
                    <a:p>
                      <a:r>
                        <a:rPr lang="en-US" dirty="0"/>
                        <a:t>At any time</a:t>
                      </a:r>
                    </a:p>
                  </a:txBody>
                  <a:tcPr/>
                </a:tc>
                <a:tc>
                  <a:txBody>
                    <a:bodyPr/>
                    <a:lstStyle/>
                    <a:p>
                      <a:r>
                        <a:rPr lang="en-US" dirty="0"/>
                        <a:t>Scheduled updates 1 time a day at 10,000 rows per hour</a:t>
                      </a:r>
                    </a:p>
                  </a:txBody>
                  <a:tcPr/>
                </a:tc>
                <a:extLst>
                  <a:ext uri="{0D108BD9-81ED-4DB2-BD59-A6C34878D82A}">
                    <a16:rowId xmlns:a16="http://schemas.microsoft.com/office/drawing/2014/main" val="2735116139"/>
                  </a:ext>
                </a:extLst>
              </a:tr>
              <a:tr h="370840">
                <a:tc>
                  <a:txBody>
                    <a:bodyPr/>
                    <a:lstStyle/>
                    <a:p>
                      <a:r>
                        <a:rPr lang="en-US" dirty="0"/>
                        <a:t>Power BI Premium</a:t>
                      </a:r>
                    </a:p>
                  </a:txBody>
                  <a:tcPr/>
                </a:tc>
                <a:tc>
                  <a:txBody>
                    <a:bodyPr/>
                    <a:lstStyle/>
                    <a:p>
                      <a:r>
                        <a:rPr lang="en-US" dirty="0"/>
                        <a:t>At any time</a:t>
                      </a:r>
                    </a:p>
                  </a:txBody>
                  <a:tcPr/>
                </a:tc>
                <a:tc>
                  <a:txBody>
                    <a:bodyPr/>
                    <a:lstStyle/>
                    <a:p>
                      <a:r>
                        <a:rPr lang="en-US" dirty="0"/>
                        <a:t>Schedule updates every 60 minutes at 1M rows per hour.</a:t>
                      </a:r>
                    </a:p>
                  </a:txBody>
                  <a:tcPr/>
                </a:tc>
                <a:extLst>
                  <a:ext uri="{0D108BD9-81ED-4DB2-BD59-A6C34878D82A}">
                    <a16:rowId xmlns:a16="http://schemas.microsoft.com/office/drawing/2014/main" val="175868096"/>
                  </a:ext>
                </a:extLst>
              </a:tr>
            </a:tbl>
          </a:graphicData>
        </a:graphic>
      </p:graphicFrame>
      <p:sp>
        <p:nvSpPr>
          <p:cNvPr id="7" name="TextBox 6">
            <a:extLst>
              <a:ext uri="{FF2B5EF4-FFF2-40B4-BE49-F238E27FC236}">
                <a16:creationId xmlns:a16="http://schemas.microsoft.com/office/drawing/2014/main" id="{D5E13A06-1952-489B-9B22-F6CC8C6AFC48}"/>
              </a:ext>
            </a:extLst>
          </p:cNvPr>
          <p:cNvSpPr txBox="1"/>
          <p:nvPr/>
        </p:nvSpPr>
        <p:spPr>
          <a:xfrm>
            <a:off x="565150" y="5383277"/>
            <a:ext cx="10703214" cy="800219"/>
          </a:xfrm>
          <a:prstGeom prst="rect">
            <a:avLst/>
          </a:prstGeom>
          <a:noFill/>
        </p:spPr>
        <p:txBody>
          <a:bodyPr wrap="square" rtlCol="0">
            <a:spAutoFit/>
          </a:bodyPr>
          <a:lstStyle/>
          <a:p>
            <a:r>
              <a:rPr lang="en-US" baseline="30000" dirty="0"/>
              <a:t>1</a:t>
            </a:r>
            <a:r>
              <a:rPr lang="en-US" dirty="0"/>
              <a:t> </a:t>
            </a:r>
            <a:r>
              <a:rPr lang="en-US" sz="1400" dirty="0"/>
              <a:t>Live Data Connections use current data at the time the report is displayed.  User must be authenticated to the data source.  Only a single data source can be live and cannot connect to other data sources.  Current data sources that support live data include: SQL Server, Analysis Services, Oracle, Teradata and SAP HANA.  Other restriction to live data may apply.</a:t>
            </a:r>
            <a:endParaRPr lang="en-US" dirty="0"/>
          </a:p>
        </p:txBody>
      </p:sp>
    </p:spTree>
    <p:extLst>
      <p:ext uri="{BB962C8B-B14F-4D97-AF65-F5344CB8AC3E}">
        <p14:creationId xmlns:p14="http://schemas.microsoft.com/office/powerpoint/2010/main" val="3374705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160098-bussines-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160098-bussines-template-16x9</Template>
  <TotalTime>4586</TotalTime>
  <Words>4465</Words>
  <Application>Microsoft Office PowerPoint</Application>
  <PresentationFormat>Custom</PresentationFormat>
  <Paragraphs>464</Paragraphs>
  <Slides>51</Slides>
  <Notes>36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Helvetica</vt:lpstr>
      <vt:lpstr>Segoe UI</vt:lpstr>
      <vt:lpstr>segoe-ui_normal</vt:lpstr>
      <vt:lpstr>Times New Roman</vt:lpstr>
      <vt:lpstr>Wingdings</vt:lpstr>
      <vt:lpstr>160098-bussines-template-16x9</vt:lpstr>
      <vt:lpstr>PowerPoint Presentation</vt:lpstr>
      <vt:lpstr>PowerPoint Presentation</vt:lpstr>
      <vt:lpstr>   My Published Books</vt:lpstr>
      <vt:lpstr>PowerPoint Presentation</vt:lpstr>
      <vt:lpstr>    Why Create Reports      and Dashboards? </vt:lpstr>
      <vt:lpstr>The Difference Between a Report and a Dashboard</vt:lpstr>
      <vt:lpstr>Differences Between Version of Power BI</vt:lpstr>
      <vt:lpstr>Updates to Different Versions of Power BI</vt:lpstr>
      <vt:lpstr>Updates to Different Versions of Power BI</vt:lpstr>
      <vt:lpstr>PowerBI Pricing</vt:lpstr>
      <vt:lpstr>Power BI Report Server (included with Premium)</vt:lpstr>
      <vt:lpstr>What is Accessibility</vt:lpstr>
      <vt:lpstr>   Selecting Colors – Part 1     Basic Hue Selection</vt:lpstr>
      <vt:lpstr>   Selecting Colors – Part 2     Tints, Shades, Tones</vt:lpstr>
      <vt:lpstr>   Accessibility     Colour Contrast Analyzer</vt:lpstr>
      <vt:lpstr>   Accessibility     Colour Contrast Analyzer</vt:lpstr>
      <vt:lpstr>PowerPoint Presentation</vt:lpstr>
      <vt:lpstr>Consider the Effect of Printing</vt:lpstr>
      <vt:lpstr>Using predefined styles, then further customize.</vt:lpstr>
      <vt:lpstr>PowerPoint Presentation</vt:lpstr>
      <vt:lpstr>PowerPoint Presentation</vt:lpstr>
      <vt:lpstr>Adding and Using 3rd Party Visualizations To Power BI</vt:lpstr>
      <vt:lpstr>PowerPoint Presentation</vt:lpstr>
      <vt:lpstr>Drill Down Using a Timeline Chart</vt:lpstr>
      <vt:lpstr>Label Density</vt:lpstr>
      <vt:lpstr>Use Data Analytics to Show Trends</vt:lpstr>
      <vt:lpstr>Accessibility – Use Line Styles and Markers</vt:lpstr>
      <vt:lpstr>Add Measures to ToolTips</vt:lpstr>
      <vt:lpstr>‘Quick Calc’ – Show Value As</vt:lpstr>
      <vt:lpstr>Accessibility –  See Data from a Chart</vt:lpstr>
      <vt:lpstr>Accessibility –  Not all Themes are Good</vt:lpstr>
      <vt:lpstr>Combining Styles with Conditional Formatting</vt:lpstr>
      <vt:lpstr>Rule Based Conditional Formatting</vt:lpstr>
      <vt:lpstr>Using Filled Maps to Show Geographic Data</vt:lpstr>
      <vt:lpstr>Publishing/Sharing Your Data</vt:lpstr>
      <vt:lpstr>Example of Published Power BI Reports</vt:lpstr>
      <vt:lpstr>Pinning Report Elements to a Dashboard</vt:lpstr>
      <vt:lpstr>Viewing Dashboards</vt:lpstr>
      <vt:lpstr>Querying the Data in your Dashboard</vt:lpstr>
      <vt:lpstr>Get the Code to Publish Your Report to the Web</vt:lpstr>
      <vt:lpstr>How Your Report Might Look on a Web Page</vt:lpstr>
      <vt:lpstr>Print your Reports &amp; Dashboards</vt:lpstr>
      <vt:lpstr>Check How the Dashboard Will Look on Your Phone</vt:lpstr>
      <vt:lpstr>Accessibility - Other Features</vt:lpstr>
      <vt:lpstr>A Baker’s Dozen Rules for Better Reports/Dashboards</vt:lpstr>
      <vt:lpstr>A Baker’s Dozen Rules cont.</vt:lpstr>
      <vt:lpstr>Types of Charts</vt:lpstr>
      <vt:lpstr>So How About Some Helpful Dashboard Guidelines</vt:lpstr>
      <vt:lpstr>…and Some Final Useful Links</vt:lpstr>
      <vt:lpstr>Questions</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Michael Antonovich</cp:lastModifiedBy>
  <cp:revision>152</cp:revision>
  <dcterms:created xsi:type="dcterms:W3CDTF">2011-08-19T20:30:49Z</dcterms:created>
  <dcterms:modified xsi:type="dcterms:W3CDTF">2018-03-18T01:22:57Z</dcterms:modified>
</cp:coreProperties>
</file>