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handoutMasterIdLst>
    <p:handoutMasterId r:id="rId27"/>
  </p:handoutMasterIdLst>
  <p:sldIdLst>
    <p:sldId id="256" r:id="rId2"/>
    <p:sldId id="302" r:id="rId3"/>
    <p:sldId id="300" r:id="rId4"/>
    <p:sldId id="305" r:id="rId5"/>
    <p:sldId id="272" r:id="rId6"/>
    <p:sldId id="303" r:id="rId7"/>
    <p:sldId id="312" r:id="rId8"/>
    <p:sldId id="271" r:id="rId9"/>
    <p:sldId id="294" r:id="rId10"/>
    <p:sldId id="306" r:id="rId11"/>
    <p:sldId id="295" r:id="rId12"/>
    <p:sldId id="304" r:id="rId13"/>
    <p:sldId id="288" r:id="rId14"/>
    <p:sldId id="307" r:id="rId15"/>
    <p:sldId id="296" r:id="rId16"/>
    <p:sldId id="297" r:id="rId17"/>
    <p:sldId id="289" r:id="rId18"/>
    <p:sldId id="309" r:id="rId19"/>
    <p:sldId id="308" r:id="rId20"/>
    <p:sldId id="310" r:id="rId21"/>
    <p:sldId id="311" r:id="rId22"/>
    <p:sldId id="298" r:id="rId23"/>
    <p:sldId id="301" r:id="rId24"/>
    <p:sldId id="293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0"/>
    <a:srgbClr val="A9A9A9"/>
    <a:srgbClr val="FE4210"/>
    <a:srgbClr val="E1E1E1"/>
    <a:srgbClr val="C8C8C8"/>
    <a:srgbClr val="AFAFAF"/>
    <a:srgbClr val="595353"/>
    <a:srgbClr val="E80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1" autoAdjust="0"/>
    <p:restoredTop sz="94674"/>
  </p:normalViewPr>
  <p:slideViewPr>
    <p:cSldViewPr>
      <p:cViewPr varScale="1">
        <p:scale>
          <a:sx n="77" d="100"/>
          <a:sy n="77" d="100"/>
        </p:scale>
        <p:origin x="112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4A5F2-F783-40FF-9A61-113DEFE2652C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96FB-EBFE-4D90-8E5C-996C47945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34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/>
        </p:nvSpPr>
        <p:spPr>
          <a:xfrm>
            <a:off x="5203287" y="3282421"/>
            <a:ext cx="4225746" cy="293157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1905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664" y="4000221"/>
            <a:ext cx="8572310" cy="2476407"/>
          </a:xfrm>
        </p:spPr>
        <p:txBody>
          <a:bodyPr anchor="b">
            <a:noAutofit/>
          </a:bodyPr>
          <a:lstStyle>
            <a:lvl1pPr algn="l">
              <a:defRPr sz="4762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86656" y="381612"/>
            <a:ext cx="8571948" cy="1142440"/>
          </a:xfrm>
        </p:spPr>
        <p:txBody>
          <a:bodyPr anchor="t">
            <a:noAutofit/>
          </a:bodyPr>
          <a:lstStyle>
            <a:lvl1pPr algn="l">
              <a:defRPr lang="en-US" sz="3175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096" y="3238504"/>
            <a:ext cx="1973878" cy="3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8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996" cy="6857997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86800" y="6172200"/>
            <a:ext cx="457198" cy="304800"/>
          </a:xfrm>
        </p:spPr>
        <p:txBody>
          <a:bodyPr>
            <a:noAutofit/>
          </a:bodyPr>
          <a:lstStyle>
            <a:lvl1pPr marL="0" indent="0">
              <a:buNone/>
              <a:defRPr sz="1700" b="1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8305800" cy="1752600"/>
          </a:xfrm>
        </p:spPr>
        <p:txBody>
          <a:bodyPr>
            <a:noAutofit/>
          </a:bodyPr>
          <a:lstStyle>
            <a:lvl1pPr algn="l">
              <a:lnSpc>
                <a:spcPts val="6000"/>
              </a:lnSpc>
              <a:defRPr sz="6200" b="0" baseline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 dirty="0"/>
              <a:t>Topic Title Goes</a:t>
            </a:r>
            <a:br>
              <a:rPr lang="en-US" dirty="0"/>
            </a:br>
            <a:r>
              <a:rPr lang="en-US" dirty="0"/>
              <a:t>Right Here</a:t>
            </a:r>
          </a:p>
        </p:txBody>
      </p:sp>
    </p:spTree>
    <p:extLst>
      <p:ext uri="{BB962C8B-B14F-4D97-AF65-F5344CB8AC3E}">
        <p14:creationId xmlns:p14="http://schemas.microsoft.com/office/powerpoint/2010/main" val="371209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Paces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997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09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997" cy="6857997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86800" y="6172200"/>
            <a:ext cx="457198" cy="304800"/>
          </a:xfrm>
        </p:spPr>
        <p:txBody>
          <a:bodyPr>
            <a:noAutofit/>
          </a:bodyPr>
          <a:lstStyle>
            <a:lvl1pPr marL="0" indent="0">
              <a:buNone/>
              <a:defRPr sz="1700" b="1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04800"/>
            <a:ext cx="8305800" cy="914400"/>
          </a:xfrm>
        </p:spPr>
        <p:txBody>
          <a:bodyPr>
            <a:noAutofit/>
          </a:bodyPr>
          <a:lstStyle>
            <a:lvl1pPr algn="l">
              <a:lnSpc>
                <a:spcPts val="5000"/>
              </a:lnSpc>
              <a:defRPr sz="4400" b="0" baseline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 dirty="0"/>
              <a:t>Content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8655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/>
        </p:nvSpPr>
        <p:spPr>
          <a:xfrm>
            <a:off x="-285738" y="3282421"/>
            <a:ext cx="4225746" cy="293157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1905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6027" y="381375"/>
            <a:ext cx="8571948" cy="6095252"/>
          </a:xfrm>
        </p:spPr>
        <p:txBody>
          <a:bodyPr anchor="ctr"/>
          <a:lstStyle>
            <a:lvl1pPr algn="r">
              <a:defRPr sz="4762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8339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457193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914384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37157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1828768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741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837" y="381374"/>
            <a:ext cx="8572137" cy="60952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457193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914384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37157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1828768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4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6562" y="1523814"/>
            <a:ext cx="4284264" cy="4952813"/>
          </a:xfrm>
        </p:spPr>
        <p:txBody>
          <a:bodyPr rIns="180000">
            <a:normAutofit/>
          </a:bodyPr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630" y="1523814"/>
            <a:ext cx="4285344" cy="4952813"/>
          </a:xfrm>
        </p:spPr>
        <p:txBody>
          <a:bodyPr lIns="180000">
            <a:normAutofit/>
          </a:bodyPr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950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31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7" cy="68579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8305800" cy="2362200"/>
          </a:xfrm>
        </p:spPr>
        <p:txBody>
          <a:bodyPr>
            <a:noAutofit/>
          </a:bodyPr>
          <a:lstStyle>
            <a:lvl1pPr algn="l">
              <a:lnSpc>
                <a:spcPts val="6000"/>
              </a:lnSpc>
              <a:defRPr sz="6200" b="0" baseline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Goes</a:t>
            </a:r>
            <a:br>
              <a:rPr lang="en-US" dirty="0"/>
            </a:br>
            <a:r>
              <a:rPr lang="en-US" dirty="0"/>
              <a:t>Right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57600"/>
            <a:ext cx="3048000" cy="381000"/>
          </a:xfrm>
        </p:spPr>
        <p:txBody>
          <a:bodyPr>
            <a:noAutofit/>
          </a:bodyPr>
          <a:lstStyle>
            <a:lvl1pPr marL="0" indent="0" algn="l">
              <a:buNone/>
              <a:defRPr sz="1800" b="0" u="none" baseline="0">
                <a:solidFill>
                  <a:schemeClr val="accent1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marL="457200" indent="0">
              <a:buNone/>
              <a:defRPr sz="1600" b="1"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400" b="1"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 sz="1200" b="1"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 sz="12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JANUARY 2OTH, 2015</a:t>
            </a:r>
          </a:p>
        </p:txBody>
      </p:sp>
    </p:spTree>
    <p:extLst>
      <p:ext uri="{BB962C8B-B14F-4D97-AF65-F5344CB8AC3E}">
        <p14:creationId xmlns:p14="http://schemas.microsoft.com/office/powerpoint/2010/main" val="22178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997" cy="685799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8305800" cy="914400"/>
          </a:xfrm>
        </p:spPr>
        <p:txBody>
          <a:bodyPr>
            <a:noAutofit/>
          </a:bodyPr>
          <a:lstStyle>
            <a:lvl1pPr algn="l">
              <a:lnSpc>
                <a:spcPts val="5000"/>
              </a:lnSpc>
              <a:defRPr sz="6200" b="0" baseline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72420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6562" y="381374"/>
            <a:ext cx="8572137" cy="7619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837" y="1523761"/>
            <a:ext cx="8572137" cy="49528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0045" y="12203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57751"/>
              </p:ext>
            </p:extLst>
          </p:nvPr>
        </p:nvGraphicFramePr>
        <p:xfrm>
          <a:off x="8503560" y="6286515"/>
          <a:ext cx="497355" cy="38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Image" r:id="rId15" imgW="2279520" imgH="1310400" progId="Photoshop.Image.18">
                  <p:embed/>
                </p:oleObj>
              </mc:Choice>
              <mc:Fallback>
                <p:oleObj name="Image" r:id="rId15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03560" y="6286515"/>
                        <a:ext cx="497355" cy="38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958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665" r:id="rId12"/>
  </p:sldLayoutIdLst>
  <p:txStyles>
    <p:titleStyle>
      <a:lvl1pPr algn="l" defTabSz="457192" rtl="0" eaLnBrk="1" latinLnBrk="0" hangingPunct="1">
        <a:spcBef>
          <a:spcPct val="0"/>
        </a:spcBef>
        <a:buNone/>
        <a:defRPr sz="3492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192" rtl="0" eaLnBrk="1" latinLnBrk="0" hangingPunct="1">
        <a:spcBef>
          <a:spcPct val="20000"/>
        </a:spcBef>
        <a:buFont typeface="Wingdings" charset="2"/>
        <a:buNone/>
        <a:defRPr sz="2857" kern="1200">
          <a:solidFill>
            <a:schemeClr val="tx2"/>
          </a:solidFill>
          <a:latin typeface="+mn-lt"/>
          <a:ea typeface="+mn-ea"/>
          <a:cs typeface="+mn-cs"/>
        </a:defRPr>
      </a:lvl1pPr>
      <a:lvl2pPr marL="457193" indent="0" algn="l" defTabSz="457192" rtl="0" eaLnBrk="1" latinLnBrk="0" hangingPunct="1">
        <a:spcBef>
          <a:spcPct val="20000"/>
        </a:spcBef>
        <a:buFont typeface="Wingdings" charset="2"/>
        <a:buNone/>
        <a:defRPr sz="2540" kern="1200">
          <a:solidFill>
            <a:schemeClr val="tx2"/>
          </a:solidFill>
          <a:latin typeface="+mn-lt"/>
          <a:ea typeface="+mn-ea"/>
          <a:cs typeface="+mn-cs"/>
        </a:defRPr>
      </a:lvl2pPr>
      <a:lvl3pPr marL="914384" indent="0" algn="l" defTabSz="457192" rtl="0" eaLnBrk="1" latinLnBrk="0" hangingPunct="1">
        <a:spcBef>
          <a:spcPct val="20000"/>
        </a:spcBef>
        <a:buFont typeface="Wingdings" charset="2"/>
        <a:buNone/>
        <a:defRPr sz="1905" kern="1200">
          <a:solidFill>
            <a:schemeClr val="tx2"/>
          </a:solidFill>
          <a:latin typeface="+mn-lt"/>
          <a:ea typeface="+mn-ea"/>
          <a:cs typeface="+mn-cs"/>
        </a:defRPr>
      </a:lvl3pPr>
      <a:lvl4pPr marL="1371576" indent="0" algn="l" defTabSz="457192" rtl="0" eaLnBrk="1" latinLnBrk="0" hangingPunct="1">
        <a:spcBef>
          <a:spcPct val="20000"/>
        </a:spcBef>
        <a:buFont typeface="Wingdings" charset="2"/>
        <a:buNone/>
        <a:defRPr sz="1905" kern="1200">
          <a:solidFill>
            <a:schemeClr val="tx2"/>
          </a:solidFill>
          <a:latin typeface="+mn-lt"/>
          <a:ea typeface="+mn-ea"/>
          <a:cs typeface="+mn-cs"/>
        </a:defRPr>
      </a:lvl4pPr>
      <a:lvl5pPr marL="1828768" indent="0" algn="l" defTabSz="457192" rtl="0" eaLnBrk="1" latinLnBrk="0" hangingPunct="1">
        <a:spcBef>
          <a:spcPct val="20000"/>
        </a:spcBef>
        <a:buFont typeface="Wingdings" charset="2"/>
        <a:buNone/>
        <a:defRPr sz="1587" kern="1200">
          <a:solidFill>
            <a:schemeClr val="tx2"/>
          </a:solidFill>
          <a:latin typeface="+mn-lt"/>
          <a:ea typeface="+mn-ea"/>
          <a:cs typeface="+mn-cs"/>
        </a:defRPr>
      </a:lvl5pPr>
      <a:lvl6pPr marL="2514557" indent="-228596" algn="l" defTabSz="4571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9" indent="-228596" algn="l" defTabSz="4571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40" indent="-228596" algn="l" defTabSz="4571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32" indent="-228596" algn="l" defTabSz="4571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6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8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3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6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>
          <p15:clr>
            <a:srgbClr val="F26B43"/>
          </p15:clr>
        </p15:guide>
        <p15:guide id="2" pos="3629">
          <p15:clr>
            <a:srgbClr val="F26B43"/>
          </p15:clr>
        </p15:guide>
        <p15:guide id="3" pos="7030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27">
          <p15:clr>
            <a:srgbClr val="F26B43"/>
          </p15:clr>
        </p15:guide>
        <p15:guide id="7" orient="horz" pos="680">
          <p15:clr>
            <a:srgbClr val="F26B43"/>
          </p15:clr>
        </p15:guide>
        <p15:guide id="8" orient="horz" pos="907">
          <p15:clr>
            <a:srgbClr val="F26B43"/>
          </p15:clr>
        </p15:guide>
        <p15:guide id="9" orient="horz" pos="3855">
          <p15:clr>
            <a:srgbClr val="F26B43"/>
          </p15:clr>
        </p15:guide>
        <p15:guide id="10" orient="horz" pos="20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technet.microsoft.com/dataplatforminsider/2017/04/19/python-in-sql-server-2017-enhanced-in-database-machine-learning/" TargetMode="External"/><Relationship Id="rId13" Type="http://schemas.openxmlformats.org/officeDocument/2006/relationships/hyperlink" Target="https://blogs.msdn.microsoft.com/mvpawardprogram/2017/02/17/friday-five-feb-17th/" TargetMode="External"/><Relationship Id="rId3" Type="http://schemas.openxmlformats.org/officeDocument/2006/relationships/hyperlink" Target="https://windowsserver.uservoice.com/forums/301869-powershell" TargetMode="External"/><Relationship Id="rId7" Type="http://schemas.openxmlformats.org/officeDocument/2006/relationships/hyperlink" Target="https://www.anaconda.com/what-is-anaconda/" TargetMode="External"/><Relationship Id="rId12" Type="http://schemas.openxmlformats.org/officeDocument/2006/relationships/hyperlink" Target="https://blogs.msdn.microsoft.com/mvpawardprogram/2017/03/10/friday-five-march-10th/" TargetMode="External"/><Relationship Id="rId2" Type="http://schemas.openxmlformats.org/officeDocument/2006/relationships/hyperlink" Target="https://github.com/PowerShell/PowerShel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logs.msdn.microsoft.com/commandline/2016/11/17/do-not-change-linux-files-using-windows-apps-and-tools/" TargetMode="External"/><Relationship Id="rId11" Type="http://schemas.openxmlformats.org/officeDocument/2006/relationships/hyperlink" Target="https://blogs.msdn.microsoft.com/mvpawardprogram/2017/05/26/friday-five-may-26th/?wt.mc_id=DX_883076" TargetMode="External"/><Relationship Id="rId5" Type="http://schemas.openxmlformats.org/officeDocument/2006/relationships/hyperlink" Target="https://blogs.msdn.microsoft.com/commandline/learn-about-bash-on-windows-subsystem-for-linux/" TargetMode="External"/><Relationship Id="rId15" Type="http://schemas.openxmlformats.org/officeDocument/2006/relationships/hyperlink" Target="https://www.mssqltips.com/sqlservertip/4557/unable-to-communicate-with-the-runtime-for-r-script-in-sql-server/" TargetMode="External"/><Relationship Id="rId10" Type="http://schemas.openxmlformats.org/officeDocument/2006/relationships/hyperlink" Target="http://www.maxtblog.com/2017/01/windows-10-bash-and-powershell-redux/" TargetMode="External"/><Relationship Id="rId4" Type="http://schemas.openxmlformats.org/officeDocument/2006/relationships/hyperlink" Target="https://github.com/mkleehammer/pyodbc" TargetMode="External"/><Relationship Id="rId9" Type="http://schemas.openxmlformats.org/officeDocument/2006/relationships/hyperlink" Target="http://www.maxtblog.com/2017/05/powershell-and-sql-server-working-with-anaconda/" TargetMode="External"/><Relationship Id="rId14" Type="http://schemas.openxmlformats.org/officeDocument/2006/relationships/hyperlink" Target="https://blogs.msdn.microsoft.com/mvpawardprogram/2016/12/23/friday-five-dec-23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40.jpg"/><Relationship Id="rId7" Type="http://schemas.openxmlformats.org/officeDocument/2006/relationships/image" Target="../media/image14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xtblog.com/" TargetMode="External"/><Relationship Id="rId2" Type="http://schemas.openxmlformats.org/officeDocument/2006/relationships/hyperlink" Target="mailto:maxt@sapien.com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zdnet.com/article/javascript-rules-but-microsoft-programming-languages-are-on-the-rise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631" y="2590071"/>
            <a:ext cx="7486469" cy="761979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PowerShell Core Working With Python (</a:t>
            </a:r>
            <a:r>
              <a:rPr lang="en-US" sz="3200" b="1" dirty="0">
                <a:solidFill>
                  <a:schemeClr val="tx1"/>
                </a:solidFill>
              </a:rPr>
              <a:t>Anaconda</a:t>
            </a:r>
            <a:r>
              <a:rPr lang="en-US" sz="2800" b="1" dirty="0">
                <a:solidFill>
                  <a:schemeClr val="tx1"/>
                </a:solidFill>
              </a:rPr>
              <a:t>) &amp; SQL Server Cross-platform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C8BBF-6875-4F5E-B31D-C5CC20BCFFEB}"/>
              </a:ext>
            </a:extLst>
          </p:cNvPr>
          <p:cNvSpPr txBox="1"/>
          <p:nvPr/>
        </p:nvSpPr>
        <p:spPr>
          <a:xfrm>
            <a:off x="609600" y="3962400"/>
            <a:ext cx="3505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Maximo Trinidad</a:t>
            </a:r>
          </a:p>
          <a:p>
            <a:r>
              <a:rPr lang="en-US" dirty="0"/>
              <a:t>SAPIEN Technology Evangelist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705790-888C-4B05-95CF-884F772F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40" y="4684631"/>
            <a:ext cx="2438400" cy="7315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D3BDFA-5CBA-478A-9AA0-693CA219C1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5449520"/>
            <a:ext cx="2311079" cy="932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767C9D-979A-4408-8D04-AEDC85FEE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245" y="4465701"/>
            <a:ext cx="1528763" cy="15287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E817E6-0797-44C5-A658-1E676614B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5213457"/>
            <a:ext cx="1143000" cy="937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D157D3-B4E7-4B11-B680-08C9AE83E1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063" y="4086247"/>
            <a:ext cx="2247533" cy="7589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4BAE99-7B2A-41DD-A9A6-C2FC65141A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489" y="4500202"/>
            <a:ext cx="1528764" cy="432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3E066E-0338-4871-9AF2-DA71CC6C8F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472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4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AF73B4-7618-4C69-9096-C1587B8B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Understanding Your Environment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32474D-AEBB-46FC-BAC8-C57B03FAE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3" y="1432726"/>
            <a:ext cx="5608321" cy="3352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1BFB24-7600-43AC-848E-FAFD5E1D5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143353"/>
            <a:ext cx="5181600" cy="3334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56EC13-1103-458E-8AB9-BBF0814BB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149188"/>
            <a:ext cx="5608321" cy="32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4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9A9A9"/>
                </a:solidFill>
              </a:rPr>
              <a:t>Windows 10 - Ubuntu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34400" y="3048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6BD0F8-1D0C-4C69-9AD8-484A1C36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42302"/>
            <a:ext cx="4902402" cy="2563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25" y="2417297"/>
            <a:ext cx="5894929" cy="3566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3CD2AE-7FDB-41A8-8004-4CAE3E742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77" y="76200"/>
            <a:ext cx="2568271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0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Understanding Your Environment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752600"/>
            <a:ext cx="7848601" cy="3953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</a:rPr>
              <a:t>-  </a:t>
            </a:r>
            <a:r>
              <a:rPr lang="en-US" sz="1800" b="1" dirty="0">
                <a:solidFill>
                  <a:schemeClr val="tx1"/>
                </a:solidFill>
              </a:rPr>
              <a:t>SQL Server 2017 on Linux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	- Version RTM (GA) 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	- Production Ready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	- SQL Agent Available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	-Full Text Search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	- ODBC Connector available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	- Azure SQL ready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	- Use VS Code </a:t>
            </a:r>
            <a:r>
              <a:rPr lang="en-US" sz="1700" dirty="0" err="1">
                <a:solidFill>
                  <a:schemeClr val="tx1"/>
                </a:solidFill>
              </a:rPr>
              <a:t>mssql</a:t>
            </a:r>
            <a:r>
              <a:rPr lang="en-US" sz="1700" dirty="0">
                <a:solidFill>
                  <a:schemeClr val="tx1"/>
                </a:solidFill>
              </a:rPr>
              <a:t> extension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- No PowerShell SQLPS Commands available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- Use PowerShell Core with either: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- SMO (availability thru SQL Tools Service Layer in GitHub or NuGet)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- Use the ADO </a:t>
            </a:r>
            <a:r>
              <a:rPr lang="en-US" sz="1300" dirty="0" err="1">
                <a:solidFill>
                  <a:schemeClr val="tx1"/>
                </a:solidFill>
              </a:rPr>
              <a:t>.Net</a:t>
            </a:r>
            <a:r>
              <a:rPr lang="en-US" sz="1300" dirty="0">
                <a:solidFill>
                  <a:schemeClr val="tx1"/>
                </a:solidFill>
              </a:rPr>
              <a:t> - </a:t>
            </a:r>
            <a:r>
              <a:rPr lang="en-US" sz="1300" dirty="0" err="1">
                <a:solidFill>
                  <a:schemeClr val="tx1"/>
                </a:solidFill>
              </a:rPr>
              <a:t>System.Data</a:t>
            </a:r>
            <a:r>
              <a:rPr lang="en-US" sz="1300" dirty="0">
                <a:solidFill>
                  <a:schemeClr val="tx1"/>
                </a:solidFill>
              </a:rPr>
              <a:t> class  (Included with PowerShell Core)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34400" y="3048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4058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PowerShell and SQL Server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882140"/>
            <a:ext cx="8686800" cy="4213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- </a:t>
            </a:r>
            <a:r>
              <a:rPr lang="en-US" sz="2000" b="1" dirty="0">
                <a:solidFill>
                  <a:schemeClr val="tx1"/>
                </a:solidFill>
              </a:rPr>
              <a:t>SQL Server PowerShell scripting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-  In Windows Only: (Windows PowerShell)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- Two PS Modules available: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		* SQLPS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SQLServer</a:t>
            </a:r>
            <a:r>
              <a:rPr lang="en-US" sz="2000" dirty="0">
                <a:solidFill>
                  <a:schemeClr val="tx1"/>
                </a:solidFill>
              </a:rPr>
              <a:t> installation)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* </a:t>
            </a:r>
            <a:r>
              <a:rPr lang="en-US" sz="2000" b="1" dirty="0" err="1">
                <a:solidFill>
                  <a:schemeClr val="tx1"/>
                </a:solidFill>
              </a:rPr>
              <a:t>SQLServer</a:t>
            </a:r>
            <a:r>
              <a:rPr lang="en-US" sz="2000" dirty="0">
                <a:solidFill>
                  <a:schemeClr val="tx1"/>
                </a:solidFill>
              </a:rPr>
              <a:t> (PowerShell Gallery for SSMS 17.4 or &gt;)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- SMO (SQL Server Management Objects) in PowerShell Core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- Windows SQLPS/</a:t>
            </a:r>
            <a:r>
              <a:rPr lang="en-US" sz="2000" dirty="0" err="1">
                <a:solidFill>
                  <a:schemeClr val="tx1"/>
                </a:solidFill>
              </a:rPr>
              <a:t>SQLServer</a:t>
            </a:r>
            <a:r>
              <a:rPr lang="en-US" sz="2000" dirty="0">
                <a:solidFill>
                  <a:schemeClr val="tx1"/>
                </a:solidFill>
              </a:rPr>
              <a:t> modules will not execute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- .NET Core SMO installed from </a:t>
            </a:r>
            <a:r>
              <a:rPr lang="en-US" sz="2000" dirty="0" err="1">
                <a:solidFill>
                  <a:schemeClr val="tx1"/>
                </a:solidFill>
              </a:rPr>
              <a:t>Nuget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- .NET Core SMO will work in both Windows and Linux.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</a:t>
            </a:r>
            <a:endParaRPr lang="en-US" sz="2000" i="1" dirty="0">
              <a:solidFill>
                <a:srgbClr val="A9A9A9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34400" y="3048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2799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80844C-914D-42AE-B343-FA3A968EA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453173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B5E85C08-9A4C-4200-A69F-BA2092DBBC27}"/>
              </a:ext>
            </a:extLst>
          </p:cNvPr>
          <p:cNvSpPr txBox="1">
            <a:spLocks/>
          </p:cNvSpPr>
          <p:nvPr/>
        </p:nvSpPr>
        <p:spPr>
          <a:xfrm>
            <a:off x="285931" y="304800"/>
            <a:ext cx="8572137" cy="7619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192" rtl="0" eaLnBrk="1" latinLnBrk="0" hangingPunct="1">
              <a:spcBef>
                <a:spcPct val="0"/>
              </a:spcBef>
              <a:buNone/>
              <a:defRPr sz="3492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PowerShell and SQL Server </a:t>
            </a:r>
          </a:p>
        </p:txBody>
      </p:sp>
    </p:spTree>
    <p:extLst>
      <p:ext uri="{BB962C8B-B14F-4D97-AF65-F5344CB8AC3E}">
        <p14:creationId xmlns:p14="http://schemas.microsoft.com/office/powerpoint/2010/main" val="3128510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PowerShell and SQL Server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34400" y="3048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7010400" cy="447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7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PowerShell and SQL Server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34400" y="3048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ED805-2D87-45D5-B451-AE4B8452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25204"/>
            <a:ext cx="6400800" cy="4140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13BB5-D1D5-434E-95A1-4F2855A5E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735" y="3247292"/>
            <a:ext cx="6494265" cy="2667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2ECA90-E027-423D-B975-0050020F9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209" y="3295625"/>
            <a:ext cx="4054191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69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Connecting to SQL Server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Python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524000"/>
            <a:ext cx="86868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- Python Anaconda Installation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- Windows Installation is easy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- Download and install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- Linux installation: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- Download using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wget</a:t>
            </a:r>
            <a:r>
              <a:rPr lang="en-US" sz="2000" dirty="0">
                <a:solidFill>
                  <a:schemeClr val="tx1"/>
                </a:solidFill>
              </a:rPr>
              <a:t> command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- Then, install using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bash</a:t>
            </a:r>
            <a:r>
              <a:rPr lang="en-US" sz="2000" dirty="0">
                <a:solidFill>
                  <a:schemeClr val="tx1"/>
                </a:solidFill>
              </a:rPr>
              <a:t> command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0" y="30480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1B1F16-D990-4B5D-88AA-0485080E2C7A}"/>
              </a:ext>
            </a:extLst>
          </p:cNvPr>
          <p:cNvSpPr/>
          <p:nvPr/>
        </p:nvSpPr>
        <p:spPr>
          <a:xfrm>
            <a:off x="457200" y="4267200"/>
            <a:ext cx="8305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## - Linux example:</a:t>
            </a:r>
          </a:p>
          <a:p>
            <a:endParaRPr lang="en-US" sz="1400" dirty="0"/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~/</a:t>
            </a:r>
            <a:r>
              <a:rPr lang="en-US" sz="1600" dirty="0"/>
              <a:t>cd Downloads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~/Downloads$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wget</a:t>
            </a:r>
            <a:r>
              <a:rPr lang="en-US" sz="1600" dirty="0"/>
              <a:t> https://repo.continuum.io/archive/Anaconda3-5.0.1-Linux-x86_64.sh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~/Downloads$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bash</a:t>
            </a:r>
            <a:r>
              <a:rPr lang="en-US" sz="1600" dirty="0"/>
              <a:t> Anaconda3-5.0.1-Linux-x86_64.sh</a:t>
            </a:r>
          </a:p>
        </p:txBody>
      </p:sp>
      <p:sp>
        <p:nvSpPr>
          <p:cNvPr id="7" name="Plaque 6">
            <a:extLst>
              <a:ext uri="{FF2B5EF4-FFF2-40B4-BE49-F238E27FC236}">
                <a16:creationId xmlns:a16="http://schemas.microsoft.com/office/drawing/2014/main" id="{5AFAD7E9-BF83-4459-B148-FBC32511B263}"/>
              </a:ext>
            </a:extLst>
          </p:cNvPr>
          <p:cNvSpPr/>
          <p:nvPr/>
        </p:nvSpPr>
        <p:spPr>
          <a:xfrm>
            <a:off x="381000" y="3962400"/>
            <a:ext cx="7848600" cy="1676400"/>
          </a:xfrm>
          <a:prstGeom prst="plaque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50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Connecting to SQL Server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Python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524000"/>
            <a:ext cx="8686800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- Two SQL Connectors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- </a:t>
            </a:r>
            <a:r>
              <a:rPr lang="en-US" sz="2000" b="1" dirty="0" err="1">
                <a:solidFill>
                  <a:srgbClr val="0070C0"/>
                </a:solidFill>
              </a:rPr>
              <a:t>pyodbc</a:t>
            </a:r>
            <a:r>
              <a:rPr lang="en-US" sz="2000" dirty="0">
                <a:solidFill>
                  <a:schemeClr val="tx1"/>
                </a:solidFill>
              </a:rPr>
              <a:t> (Included with Anaconda)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- </a:t>
            </a:r>
            <a:r>
              <a:rPr lang="en-US" sz="2000" b="1" dirty="0" err="1">
                <a:solidFill>
                  <a:srgbClr val="0070C0"/>
                </a:solidFill>
              </a:rPr>
              <a:t>pymssql</a:t>
            </a:r>
            <a:r>
              <a:rPr lang="en-US" sz="2000" dirty="0">
                <a:solidFill>
                  <a:schemeClr val="tx1"/>
                </a:solidFill>
              </a:rPr>
              <a:t> (not covered)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- Connectors Behavior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- </a:t>
            </a:r>
            <a:r>
              <a:rPr lang="en-US" sz="2000" b="1" dirty="0" err="1">
                <a:solidFill>
                  <a:srgbClr val="0070C0"/>
                </a:solidFill>
              </a:rPr>
              <a:t>pyodbc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 err="1">
                <a:solidFill>
                  <a:srgbClr val="0070C0"/>
                </a:solidFill>
              </a:rPr>
              <a:t>pymssql</a:t>
            </a:r>
            <a:r>
              <a:rPr lang="en-US" sz="2000" dirty="0">
                <a:solidFill>
                  <a:schemeClr val="tx1"/>
                </a:solidFill>
              </a:rPr>
              <a:t> can connect to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   - Windows local and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Multi-instance </a:t>
            </a:r>
            <a:r>
              <a:rPr lang="en-US" sz="2000" dirty="0" err="1">
                <a:solidFill>
                  <a:schemeClr val="tx1"/>
                </a:solidFill>
              </a:rPr>
              <a:t>SQLServer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   - Linux only single instance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9A9A9"/>
                </a:solidFill>
              </a:rPr>
              <a:t>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0" y="30480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1F13CB-D2A1-4BAA-ACAC-278E889AA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035" y="1752600"/>
            <a:ext cx="2531965" cy="30636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0EA99E-3D80-48B3-875F-CCD9D751BD21}"/>
              </a:ext>
            </a:extLst>
          </p:cNvPr>
          <p:cNvSpPr txBox="1"/>
          <p:nvPr/>
        </p:nvSpPr>
        <p:spPr>
          <a:xfrm>
            <a:off x="1295400" y="54102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*SQL Server Default Port: </a:t>
            </a:r>
            <a:r>
              <a:rPr lang="en-US" i="1" dirty="0">
                <a:solidFill>
                  <a:srgbClr val="C00000"/>
                </a:solidFill>
              </a:rPr>
              <a:t>1433</a:t>
            </a:r>
          </a:p>
        </p:txBody>
      </p:sp>
    </p:spTree>
    <p:extLst>
      <p:ext uri="{BB962C8B-B14F-4D97-AF65-F5344CB8AC3E}">
        <p14:creationId xmlns:p14="http://schemas.microsoft.com/office/powerpoint/2010/main" val="220195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1894-6C19-4086-B6F5-26618516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Connecting to SQL Server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Python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CB30A5-C414-4C90-BAD8-355EFE689649}"/>
              </a:ext>
            </a:extLst>
          </p:cNvPr>
          <p:cNvSpPr/>
          <p:nvPr/>
        </p:nvSpPr>
        <p:spPr>
          <a:xfrm>
            <a:off x="723900" y="2057400"/>
            <a:ext cx="7696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/>
              <a:t>What it brings to the table:</a:t>
            </a:r>
          </a:p>
          <a:p>
            <a:endParaRPr lang="en-US" sz="2000" dirty="0"/>
          </a:p>
          <a:p>
            <a:r>
              <a:rPr lang="en-US" sz="2000" b="1" dirty="0"/>
              <a:t>Python with PowerShell </a:t>
            </a:r>
          </a:p>
          <a:p>
            <a:r>
              <a:rPr lang="en-US" sz="2000" b="1" dirty="0"/>
              <a:t>	</a:t>
            </a:r>
            <a:r>
              <a:rPr lang="en-US" sz="2000" dirty="0"/>
              <a:t>- Data collection, and Tasks automation</a:t>
            </a:r>
          </a:p>
          <a:p>
            <a:r>
              <a:rPr lang="en-US" sz="2000" dirty="0"/>
              <a:t>	- Possibility of Cross-platform solutions</a:t>
            </a:r>
          </a:p>
          <a:p>
            <a:r>
              <a:rPr lang="en-US" sz="2000" dirty="0"/>
              <a:t>	- Take advantage of .NET objects in Linux</a:t>
            </a:r>
          </a:p>
          <a:p>
            <a:r>
              <a:rPr lang="en-US" sz="2000" dirty="0"/>
              <a:t>	- Build solutions for both On-Premise, Azure Hybrid and Cloud</a:t>
            </a:r>
          </a:p>
        </p:txBody>
      </p:sp>
    </p:spTree>
    <p:extLst>
      <p:ext uri="{BB962C8B-B14F-4D97-AF65-F5344CB8AC3E}">
        <p14:creationId xmlns:p14="http://schemas.microsoft.com/office/powerpoint/2010/main" val="123121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6D8596-EE57-4322-81DF-19E8A270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7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91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D51FAF-D72A-4CE6-BA9C-681D97888D2B}"/>
              </a:ext>
            </a:extLst>
          </p:cNvPr>
          <p:cNvSpPr/>
          <p:nvPr/>
        </p:nvSpPr>
        <p:spPr>
          <a:xfrm>
            <a:off x="286562" y="1524000"/>
            <a:ext cx="7162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</a:t>
            </a:r>
            <a:r>
              <a:rPr lang="en-US" sz="2000" b="1" dirty="0"/>
              <a:t>SQL Server 2017</a:t>
            </a:r>
            <a:r>
              <a:rPr lang="en-US" sz="2000" dirty="0"/>
              <a:t> Python Integration (Windows Only)</a:t>
            </a:r>
          </a:p>
          <a:p>
            <a:pPr lvl="1"/>
            <a:r>
              <a:rPr lang="en-US" sz="1600" dirty="0"/>
              <a:t>	</a:t>
            </a:r>
            <a:r>
              <a:rPr lang="en-US" dirty="0"/>
              <a:t>- Only a subset of Anaconda</a:t>
            </a:r>
          </a:p>
          <a:p>
            <a:pPr lvl="1"/>
            <a:endParaRPr lang="en-US" sz="1600" dirty="0"/>
          </a:p>
          <a:p>
            <a:pPr lvl="1"/>
            <a:endParaRPr lang="en-US" sz="1200" dirty="0"/>
          </a:p>
          <a:p>
            <a:pPr lvl="1"/>
            <a:r>
              <a:rPr lang="en-US" sz="1400" dirty="0"/>
              <a:t>1. Enabled External Scripts: (T-SQL)</a:t>
            </a:r>
          </a:p>
          <a:p>
            <a:pPr lvl="1"/>
            <a:endParaRPr lang="en-US" sz="1400" dirty="0"/>
          </a:p>
          <a:p>
            <a:pPr lvl="1"/>
            <a:r>
              <a:rPr lang="en-US" sz="1400" b="1" dirty="0" err="1">
                <a:solidFill>
                  <a:srgbClr val="0070C0"/>
                </a:solidFill>
              </a:rPr>
              <a:t>sp_configure</a:t>
            </a:r>
            <a:r>
              <a:rPr lang="en-US" sz="1400" b="1" dirty="0">
                <a:solidFill>
                  <a:srgbClr val="0070C0"/>
                </a:solidFill>
              </a:rPr>
              <a:t> 'external scripts enabled', 1</a:t>
            </a:r>
          </a:p>
          <a:p>
            <a:pPr lvl="1"/>
            <a:r>
              <a:rPr lang="en-US" sz="1400" b="1" dirty="0">
                <a:solidFill>
                  <a:srgbClr val="0070C0"/>
                </a:solidFill>
              </a:rPr>
              <a:t>Reconfigure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(Restarting SQL Server Services needed)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2. Run Test in SQL Query Panel:</a:t>
            </a:r>
          </a:p>
          <a:p>
            <a:pPr lvl="1"/>
            <a:endParaRPr lang="en-US" sz="1400" dirty="0"/>
          </a:p>
          <a:p>
            <a:pPr lvl="1"/>
            <a:r>
              <a:rPr lang="en-US" sz="1400" b="1" dirty="0">
                <a:solidFill>
                  <a:srgbClr val="0070C0"/>
                </a:solidFill>
              </a:rPr>
              <a:t>execute </a:t>
            </a:r>
            <a:r>
              <a:rPr lang="en-US" sz="1400" b="1" dirty="0" err="1">
                <a:solidFill>
                  <a:srgbClr val="0070C0"/>
                </a:solidFill>
              </a:rPr>
              <a:t>sp_execute_external_script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400" b="1" dirty="0">
                <a:solidFill>
                  <a:srgbClr val="0070C0"/>
                </a:solidFill>
              </a:rPr>
              <a:t>@language = </a:t>
            </a:r>
            <a:r>
              <a:rPr lang="en-US" sz="1400" b="1" dirty="0" err="1">
                <a:solidFill>
                  <a:srgbClr val="0070C0"/>
                </a:solidFill>
              </a:rPr>
              <a:t>N'python</a:t>
            </a:r>
            <a:r>
              <a:rPr lang="en-US" sz="1400" b="1" dirty="0">
                <a:solidFill>
                  <a:srgbClr val="0070C0"/>
                </a:solidFill>
              </a:rPr>
              <a:t>',</a:t>
            </a:r>
          </a:p>
          <a:p>
            <a:pPr lvl="1"/>
            <a:r>
              <a:rPr lang="en-US" sz="1400" b="1" dirty="0">
                <a:solidFill>
                  <a:srgbClr val="0070C0"/>
                </a:solidFill>
              </a:rPr>
              <a:t>@script = N'</a:t>
            </a:r>
          </a:p>
          <a:p>
            <a:pPr lvl="1"/>
            <a:r>
              <a:rPr lang="en-US" sz="1400" b="1" dirty="0">
                <a:solidFill>
                  <a:srgbClr val="0070C0"/>
                </a:solidFill>
              </a:rPr>
              <a:t>import sys</a:t>
            </a:r>
          </a:p>
          <a:p>
            <a:pPr lvl="1"/>
            <a:r>
              <a:rPr lang="en-US" sz="1400" b="1" dirty="0">
                <a:solidFill>
                  <a:srgbClr val="0070C0"/>
                </a:solidFill>
              </a:rPr>
              <a:t>print("Hello </a:t>
            </a:r>
            <a:r>
              <a:rPr lang="en-US" sz="1400" b="1" dirty="0" err="1">
                <a:solidFill>
                  <a:srgbClr val="0070C0"/>
                </a:solidFill>
              </a:rPr>
              <a:t>SQLServer</a:t>
            </a:r>
            <a:r>
              <a:rPr lang="en-US" sz="1400" b="1" dirty="0">
                <a:solidFill>
                  <a:srgbClr val="0070C0"/>
                </a:solidFill>
              </a:rPr>
              <a:t>, I am Python Version:")</a:t>
            </a:r>
          </a:p>
          <a:p>
            <a:pPr lvl="1"/>
            <a:r>
              <a:rPr lang="en-US" sz="1400" b="1" dirty="0">
                <a:solidFill>
                  <a:srgbClr val="0070C0"/>
                </a:solidFill>
              </a:rPr>
              <a:t>print(</a:t>
            </a:r>
            <a:r>
              <a:rPr lang="en-US" sz="1400" b="1" dirty="0" err="1">
                <a:solidFill>
                  <a:srgbClr val="0070C0"/>
                </a:solidFill>
              </a:rPr>
              <a:t>sys.version</a:t>
            </a:r>
            <a:r>
              <a:rPr lang="en-US" sz="1400" b="1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</a:rPr>
              <a:t>‘</a:t>
            </a:r>
          </a:p>
          <a:p>
            <a:pPr lvl="1"/>
            <a:endParaRPr lang="en-US" sz="16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FFE953D-F7DA-4BA9-B470-79F4E64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Python and SQL Server </a:t>
            </a:r>
          </a:p>
        </p:txBody>
      </p:sp>
    </p:spTree>
    <p:extLst>
      <p:ext uri="{BB962C8B-B14F-4D97-AF65-F5344CB8AC3E}">
        <p14:creationId xmlns:p14="http://schemas.microsoft.com/office/powerpoint/2010/main" val="2162977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F93A-1007-4AAD-B62C-6E74BF5D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Python and SQL 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66E75-15B4-428B-A1D5-9874D0054FC4}"/>
              </a:ext>
            </a:extLst>
          </p:cNvPr>
          <p:cNvSpPr/>
          <p:nvPr/>
        </p:nvSpPr>
        <p:spPr>
          <a:xfrm>
            <a:off x="286561" y="1285461"/>
            <a:ext cx="8572137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</a:t>
            </a:r>
            <a:r>
              <a:rPr lang="en-US" sz="2000" b="1" dirty="0"/>
              <a:t>SQL Server 2017</a:t>
            </a:r>
            <a:r>
              <a:rPr lang="en-US" sz="2000" dirty="0"/>
              <a:t> Python Integration (Windows Only)</a:t>
            </a:r>
          </a:p>
          <a:p>
            <a:pPr lvl="1"/>
            <a:r>
              <a:rPr lang="en-US" sz="1600" dirty="0"/>
              <a:t>	</a:t>
            </a:r>
            <a:r>
              <a:rPr lang="en-US" dirty="0"/>
              <a:t>- </a:t>
            </a:r>
            <a:r>
              <a:rPr lang="en-US" i="1" dirty="0"/>
              <a:t>Caveats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The following error will happen due to the SQL Server working folder path having spaces: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“</a:t>
            </a:r>
            <a:r>
              <a:rPr lang="en-US" sz="1600" dirty="0" err="1">
                <a:solidFill>
                  <a:srgbClr val="C00000"/>
                </a:solidFill>
              </a:rPr>
              <a:t>HResult</a:t>
            </a:r>
            <a:r>
              <a:rPr lang="en-US" sz="1600" dirty="0">
                <a:solidFill>
                  <a:srgbClr val="C00000"/>
                </a:solidFill>
              </a:rPr>
              <a:t> 0x9864, Level 16, State 1</a:t>
            </a: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Unable to communicate with the runtime for 'Python' script. Please check the requirements of 'Python' runtime.”</a:t>
            </a:r>
          </a:p>
          <a:p>
            <a:pPr lvl="1"/>
            <a:endParaRPr lang="en-US" sz="1600" dirty="0">
              <a:solidFill>
                <a:srgbClr val="C00000"/>
              </a:solidFill>
            </a:endParaRPr>
          </a:p>
          <a:p>
            <a:pPr lvl="1"/>
            <a:r>
              <a:rPr lang="en-US" sz="1600" b="1" dirty="0"/>
              <a:t>Resolution:</a:t>
            </a:r>
          </a:p>
          <a:p>
            <a:pPr lvl="1"/>
            <a:r>
              <a:rPr lang="en-US" sz="1600" dirty="0"/>
              <a:t>Fix working folder path in both the </a:t>
            </a:r>
            <a:r>
              <a:rPr lang="en-US" sz="1600" dirty="0" err="1"/>
              <a:t>pythonlauncher.config</a:t>
            </a:r>
            <a:r>
              <a:rPr lang="en-US" sz="1600" dirty="0"/>
              <a:t> and </a:t>
            </a:r>
            <a:r>
              <a:rPr lang="en-US" sz="1600" dirty="0" err="1"/>
              <a:t>rlauncher.config</a:t>
            </a:r>
            <a:r>
              <a:rPr lang="en-US" sz="1600" dirty="0"/>
              <a:t> files (no spaces):</a:t>
            </a:r>
          </a:p>
          <a:p>
            <a:pPr lvl="1"/>
            <a:endParaRPr lang="en-US" sz="1600" dirty="0"/>
          </a:p>
          <a:p>
            <a:pPr lvl="1"/>
            <a:r>
              <a:rPr lang="en-US" sz="1200" dirty="0"/>
              <a:t>Change:</a:t>
            </a:r>
          </a:p>
          <a:p>
            <a:pPr lvl="1"/>
            <a:r>
              <a:rPr lang="en-US" sz="1200" dirty="0">
                <a:solidFill>
                  <a:srgbClr val="C00000"/>
                </a:solidFill>
              </a:rPr>
              <a:t>WORKING_DIRECTORY=C:\Program Files\Microsoft SQL Server\MSSQL14.MSQL2K17SAT\MSSQL\</a:t>
            </a:r>
            <a:r>
              <a:rPr lang="en-US" sz="1200" dirty="0" err="1">
                <a:solidFill>
                  <a:srgbClr val="C00000"/>
                </a:solidFill>
              </a:rPr>
              <a:t>ExtensibilityData</a:t>
            </a:r>
            <a:endParaRPr lang="en-US" sz="1200" dirty="0">
              <a:solidFill>
                <a:srgbClr val="C00000"/>
              </a:solidFill>
            </a:endParaRP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To: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</a:rPr>
              <a:t>WORKING_DIRECTORY=C:\Progra~1\Micros~1\MSSQL14.MSQL2K17SAT\MSSQL\ExtensibilityData</a:t>
            </a:r>
          </a:p>
          <a:p>
            <a:pPr lvl="1"/>
            <a:endParaRPr lang="en-US" sz="1600" dirty="0"/>
          </a:p>
          <a:p>
            <a:pPr lvl="1"/>
            <a:endParaRPr lang="en-US" sz="12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3833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Demo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0" y="30480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993" y="1676400"/>
            <a:ext cx="75350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1. </a:t>
            </a:r>
            <a:r>
              <a:rPr lang="en-US" sz="1400" b="1" dirty="0"/>
              <a:t>Using you tools</a:t>
            </a:r>
          </a:p>
          <a:p>
            <a:r>
              <a:rPr lang="en-US" sz="1400" dirty="0"/>
              <a:t>SAPIEN Tools, </a:t>
            </a:r>
            <a:r>
              <a:rPr lang="en-US" sz="1400" dirty="0" err="1"/>
              <a:t>PoweShell</a:t>
            </a:r>
            <a:r>
              <a:rPr lang="en-US" sz="1400" dirty="0"/>
              <a:t> Core, Anaconda Python 3.6.x</a:t>
            </a:r>
          </a:p>
          <a:p>
            <a:r>
              <a:rPr lang="en-US" sz="1400" dirty="0"/>
              <a:t>SSMS – Windows &amp; Linux connectivity (** SQL Authentication only **)</a:t>
            </a:r>
          </a:p>
          <a:p>
            <a:r>
              <a:rPr lang="en-US" sz="1400" dirty="0"/>
              <a:t>Carbon and </a:t>
            </a:r>
            <a:r>
              <a:rPr lang="en-US" sz="1400" dirty="0" err="1"/>
              <a:t>MSSQLscripts</a:t>
            </a:r>
            <a:endParaRPr lang="en-US" sz="1400" dirty="0"/>
          </a:p>
          <a:p>
            <a:endParaRPr lang="en-US" sz="1400" dirty="0"/>
          </a:p>
          <a:p>
            <a:r>
              <a:rPr lang="en-US" sz="1400" i="1" dirty="0"/>
              <a:t>*Note: dos2unix –k *.* (text code converter win2linux format)</a:t>
            </a:r>
          </a:p>
          <a:p>
            <a:endParaRPr lang="en-US" sz="1400" dirty="0"/>
          </a:p>
          <a:p>
            <a:r>
              <a:rPr lang="en-US" sz="1400" dirty="0"/>
              <a:t>2. </a:t>
            </a:r>
            <a:r>
              <a:rPr lang="en-US" sz="1400" b="1" dirty="0"/>
              <a:t>PowerShell Getting SQL Results</a:t>
            </a:r>
          </a:p>
          <a:p>
            <a:r>
              <a:rPr lang="en-US" sz="1400" dirty="0"/>
              <a:t>Execute_nonSMO_sqlqry.ps1</a:t>
            </a:r>
          </a:p>
          <a:p>
            <a:r>
              <a:rPr lang="en-US" sz="1400" dirty="0"/>
              <a:t>PowerShellCore_SMO_Sample.ps1</a:t>
            </a:r>
          </a:p>
          <a:p>
            <a:endParaRPr lang="en-US" sz="1400" dirty="0"/>
          </a:p>
          <a:p>
            <a:r>
              <a:rPr lang="en-US" sz="1400" dirty="0"/>
              <a:t>3. </a:t>
            </a:r>
            <a:r>
              <a:rPr lang="en-US" sz="1400" b="1" dirty="0"/>
              <a:t>Python 3.6 (Anaconda)*</a:t>
            </a:r>
          </a:p>
          <a:p>
            <a:r>
              <a:rPr lang="en-US" sz="1400" dirty="0"/>
              <a:t>TestGuiRead2Gui.py</a:t>
            </a:r>
          </a:p>
          <a:p>
            <a:r>
              <a:rPr lang="en-US" sz="1400" dirty="0"/>
              <a:t>TestSqlGui.py</a:t>
            </a:r>
          </a:p>
          <a:p>
            <a:endParaRPr lang="en-US" sz="1400" dirty="0"/>
          </a:p>
          <a:p>
            <a:r>
              <a:rPr lang="en-US" sz="1400" dirty="0"/>
              <a:t>4. </a:t>
            </a:r>
            <a:r>
              <a:rPr lang="en-US" sz="1400" b="1" dirty="0"/>
              <a:t>Python/PowerShell Integration:</a:t>
            </a:r>
          </a:p>
          <a:p>
            <a:r>
              <a:rPr lang="en-US" sz="1400" dirty="0"/>
              <a:t>SamplePoweShellPythonSQL3_nogui.ps1</a:t>
            </a:r>
          </a:p>
          <a:p>
            <a:r>
              <a:rPr lang="en-US" sz="1400" dirty="0"/>
              <a:t>Function Out-CsvToGridView.ps1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51E0A4-FB64-4661-ABC3-7AB0221E9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77" y="76200"/>
            <a:ext cx="2568271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47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 Information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0" y="30480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43" y="1447800"/>
            <a:ext cx="9144000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PowerShell Open Source: </a:t>
            </a:r>
            <a:r>
              <a:rPr lang="en-US" sz="1200" dirty="0">
                <a:solidFill>
                  <a:srgbClr val="00AEE0"/>
                </a:solidFill>
                <a:hlinkClick r:id="rId2"/>
              </a:rPr>
              <a:t>https://github.com/PowerShell/PowerShell</a:t>
            </a:r>
            <a:r>
              <a:rPr lang="en-US" sz="1200" dirty="0">
                <a:solidFill>
                  <a:srgbClr val="00AEE0"/>
                </a:solidFill>
              </a:rPr>
              <a:t> </a:t>
            </a:r>
          </a:p>
          <a:p>
            <a:r>
              <a:rPr lang="en-US" sz="1200" b="1" dirty="0"/>
              <a:t>Windows PowerShell bugs use </a:t>
            </a:r>
            <a:r>
              <a:rPr lang="en-US" sz="1200" b="1" dirty="0" err="1"/>
              <a:t>UserVoice</a:t>
            </a:r>
            <a:r>
              <a:rPr lang="en-US" sz="1200" dirty="0">
                <a:solidFill>
                  <a:srgbClr val="00AEE0"/>
                </a:solidFill>
              </a:rPr>
              <a:t>: </a:t>
            </a:r>
            <a:r>
              <a:rPr lang="en-US" sz="1200" dirty="0">
                <a:solidFill>
                  <a:srgbClr val="00AEE0"/>
                </a:solidFill>
                <a:hlinkClick r:id="rId3"/>
              </a:rPr>
              <a:t>https://windowsserver.uservoice.com/forums/301869-powershell</a:t>
            </a:r>
            <a:r>
              <a:rPr lang="en-US" sz="1200" dirty="0">
                <a:solidFill>
                  <a:srgbClr val="00AEE0"/>
                </a:solidFill>
              </a:rPr>
              <a:t> </a:t>
            </a:r>
            <a:endParaRPr lang="en-US" sz="1200" dirty="0">
              <a:solidFill>
                <a:srgbClr val="A9A9A9"/>
              </a:solidFill>
            </a:endParaRPr>
          </a:p>
          <a:p>
            <a:r>
              <a:rPr lang="en-US" sz="1200" b="1" dirty="0"/>
              <a:t>Python SQL Server ODBC connector (</a:t>
            </a:r>
            <a:r>
              <a:rPr lang="en-US" sz="1200" b="1" dirty="0" err="1"/>
              <a:t>pyodbc</a:t>
            </a:r>
            <a:r>
              <a:rPr lang="en-US" sz="1200" b="1" dirty="0"/>
              <a:t>):</a:t>
            </a:r>
            <a:r>
              <a:rPr lang="en-US" sz="1200" dirty="0">
                <a:solidFill>
                  <a:srgbClr val="A9A9A9"/>
                </a:solidFill>
              </a:rPr>
              <a:t> </a:t>
            </a:r>
            <a:r>
              <a:rPr lang="en-US" sz="1200" dirty="0">
                <a:solidFill>
                  <a:srgbClr val="A9A9A9"/>
                </a:solidFill>
                <a:hlinkClick r:id="rId4"/>
              </a:rPr>
              <a:t>https://github.com/mkleehammer/pyodbc</a:t>
            </a:r>
            <a:r>
              <a:rPr lang="en-US" sz="1200" dirty="0">
                <a:solidFill>
                  <a:srgbClr val="A9A9A9"/>
                </a:solidFill>
              </a:rPr>
              <a:t> </a:t>
            </a:r>
          </a:p>
          <a:p>
            <a:endParaRPr lang="en-US" sz="1200" dirty="0">
              <a:solidFill>
                <a:srgbClr val="A9A9A9"/>
              </a:solidFill>
            </a:endParaRPr>
          </a:p>
          <a:p>
            <a:r>
              <a:rPr lang="en-US" sz="1200" b="1" dirty="0"/>
              <a:t>Bash for Windows 10: </a:t>
            </a:r>
            <a:r>
              <a:rPr lang="en-US" sz="1200" dirty="0">
                <a:solidFill>
                  <a:srgbClr val="A9A9A9"/>
                </a:solidFill>
                <a:hlinkClick r:id="rId5"/>
              </a:rPr>
              <a:t>https://blogs.msdn.microsoft.com/commandline/learn-about-bash-on-windows-subsystem-for-linux/</a:t>
            </a:r>
            <a:r>
              <a:rPr lang="en-US" sz="1200" dirty="0">
                <a:solidFill>
                  <a:srgbClr val="A9A9A9"/>
                </a:solidFill>
              </a:rPr>
              <a:t> </a:t>
            </a:r>
          </a:p>
          <a:p>
            <a:r>
              <a:rPr lang="en-US" sz="1200" dirty="0">
                <a:solidFill>
                  <a:srgbClr val="A9A9A9"/>
                </a:solidFill>
                <a:hlinkClick r:id="rId6"/>
              </a:rPr>
              <a:t>https://blogs.msdn.microsoft.com/commandline/2016/11/17/do-not-change-linux-files-using-windows-apps-and-tools/</a:t>
            </a:r>
            <a:r>
              <a:rPr lang="en-US" sz="1200" dirty="0">
                <a:solidFill>
                  <a:srgbClr val="A9A9A9"/>
                </a:solidFill>
              </a:rPr>
              <a:t> </a:t>
            </a:r>
          </a:p>
          <a:p>
            <a:endParaRPr lang="en-US" sz="1200" dirty="0">
              <a:solidFill>
                <a:srgbClr val="A9A9A9"/>
              </a:solidFill>
            </a:endParaRPr>
          </a:p>
          <a:p>
            <a:r>
              <a:rPr lang="en-US" sz="1200" b="1" dirty="0"/>
              <a:t>What is Anaconda: </a:t>
            </a:r>
            <a:r>
              <a:rPr lang="en-US" sz="1200" dirty="0">
                <a:solidFill>
                  <a:srgbClr val="A9A9A9"/>
                </a:solidFill>
                <a:hlinkClick r:id="rId7"/>
              </a:rPr>
              <a:t>https://www.anaconda.com/what-is-anaconda/</a:t>
            </a:r>
            <a:r>
              <a:rPr lang="en-US" sz="1200" dirty="0">
                <a:solidFill>
                  <a:srgbClr val="A9A9A9"/>
                </a:solidFill>
              </a:rPr>
              <a:t> </a:t>
            </a:r>
          </a:p>
          <a:p>
            <a:endParaRPr lang="en-US" sz="1200" dirty="0">
              <a:solidFill>
                <a:srgbClr val="A9A9A9"/>
              </a:solidFill>
            </a:endParaRPr>
          </a:p>
          <a:p>
            <a:r>
              <a:rPr lang="en-US" sz="1200" b="1" dirty="0"/>
              <a:t>Python 3.6 Anaconda in SQL Server 2017: </a:t>
            </a:r>
            <a:r>
              <a:rPr lang="en-US" sz="1200" dirty="0">
                <a:hlinkClick r:id="rId8"/>
              </a:rPr>
              <a:t>https://blogs.technet.microsoft.com/dataplatforminsider/2017/04/19/python-in-sql-server-2017-enhanced-in-database-machine-learning/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b="1" dirty="0"/>
              <a:t>PowerShell, and SQL Server Working with Anaconda</a:t>
            </a:r>
          </a:p>
          <a:p>
            <a:r>
              <a:rPr lang="en-US" sz="1100" b="1" dirty="0">
                <a:hlinkClick r:id="rId9"/>
              </a:rPr>
              <a:t>http://www.maxtblog.com/2017/05/powershell-and-sql-server-working-with-anaconda/</a:t>
            </a:r>
            <a:r>
              <a:rPr lang="en-US" sz="1100" b="1" dirty="0"/>
              <a:t> </a:t>
            </a:r>
          </a:p>
          <a:p>
            <a:endParaRPr lang="en-US" sz="1100" b="1" dirty="0"/>
          </a:p>
          <a:p>
            <a:r>
              <a:rPr lang="en-US" sz="1200" b="1" dirty="0"/>
              <a:t>Windows 10 Bash and PowerShell Redux</a:t>
            </a:r>
          </a:p>
          <a:p>
            <a:r>
              <a:rPr lang="en-US" sz="1100" b="1" dirty="0">
                <a:hlinkClick r:id="rId10"/>
              </a:rPr>
              <a:t>http://www.maxtblog.com/2017/01/windows-10-bash-and-powershell-redux/</a:t>
            </a:r>
            <a:r>
              <a:rPr lang="en-US" sz="1100" b="1" dirty="0"/>
              <a:t> </a:t>
            </a:r>
          </a:p>
          <a:p>
            <a:endParaRPr lang="en-US" sz="1200" dirty="0">
              <a:solidFill>
                <a:srgbClr val="A9A9A9"/>
              </a:solidFill>
            </a:endParaRPr>
          </a:p>
          <a:p>
            <a:r>
              <a:rPr lang="nn-NO" sz="1200" b="1" dirty="0"/>
              <a:t>Microsoft blog - MVP Award program Blog:</a:t>
            </a:r>
          </a:p>
          <a:p>
            <a:r>
              <a:rPr lang="en-US" sz="1200" dirty="0">
                <a:solidFill>
                  <a:srgbClr val="00AEE0"/>
                </a:solidFill>
                <a:hlinkClick r:id="rId11"/>
              </a:rPr>
              <a:t>https://blogs.msdn.microsoft.com/mvpawardprogram/2017/05/26/friday-five-may-26th/?wt.mc_id=DX_883076</a:t>
            </a:r>
            <a:r>
              <a:rPr lang="en-US" sz="1200" dirty="0">
                <a:solidFill>
                  <a:srgbClr val="00AEE0"/>
                </a:solidFill>
              </a:rPr>
              <a:t> </a:t>
            </a:r>
          </a:p>
          <a:p>
            <a:r>
              <a:rPr lang="en-US" sz="1200" dirty="0">
                <a:solidFill>
                  <a:srgbClr val="00AEE0"/>
                </a:solidFill>
                <a:hlinkClick r:id="rId12"/>
              </a:rPr>
              <a:t>https://blogs.msdn.microsoft.com/mvpawardprogram/2017/03/10/friday-five-march-10th/</a:t>
            </a:r>
            <a:r>
              <a:rPr lang="en-US" sz="1200" dirty="0">
                <a:solidFill>
                  <a:srgbClr val="00AEE0"/>
                </a:solidFill>
              </a:rPr>
              <a:t> </a:t>
            </a:r>
          </a:p>
          <a:p>
            <a:r>
              <a:rPr lang="en-US" sz="1200" dirty="0">
                <a:solidFill>
                  <a:srgbClr val="00AEE0"/>
                </a:solidFill>
                <a:hlinkClick r:id="rId13"/>
              </a:rPr>
              <a:t>https://blogs.msdn.microsoft.com/mvpawardprogram/2017/02/17/friday-five-feb-17th/</a:t>
            </a:r>
            <a:r>
              <a:rPr lang="en-US" sz="1200" dirty="0">
                <a:solidFill>
                  <a:srgbClr val="00AEE0"/>
                </a:solidFill>
              </a:rPr>
              <a:t> </a:t>
            </a:r>
          </a:p>
          <a:p>
            <a:r>
              <a:rPr lang="en-US" sz="1200" dirty="0">
                <a:solidFill>
                  <a:srgbClr val="00AEE0"/>
                </a:solidFill>
                <a:hlinkClick r:id="rId14"/>
              </a:rPr>
              <a:t>https://blogs.msdn.microsoft.com/mvpawardprogram/2016/12/23/friday-five-dec-23/</a:t>
            </a:r>
            <a:r>
              <a:rPr lang="en-US" sz="1200" dirty="0">
                <a:solidFill>
                  <a:srgbClr val="00AEE0"/>
                </a:solidFill>
              </a:rPr>
              <a:t> </a:t>
            </a:r>
          </a:p>
          <a:p>
            <a:endParaRPr lang="en-US" sz="1200" b="1" dirty="0">
              <a:solidFill>
                <a:srgbClr val="00AEE0"/>
              </a:solidFill>
            </a:endParaRPr>
          </a:p>
          <a:p>
            <a:r>
              <a:rPr lang="en-US" sz="1200" b="1" dirty="0" err="1">
                <a:solidFill>
                  <a:srgbClr val="00AEE0"/>
                </a:solidFill>
              </a:rPr>
              <a:t>MSSQLTips</a:t>
            </a:r>
            <a:endParaRPr lang="en-US" sz="1200" b="1" dirty="0">
              <a:solidFill>
                <a:srgbClr val="00AEE0"/>
              </a:solidFill>
            </a:endParaRPr>
          </a:p>
          <a:p>
            <a:r>
              <a:rPr lang="en-US" sz="1200" b="1" dirty="0"/>
              <a:t>Unable to communicate with the runtime for 'R' script in SQL Server (</a:t>
            </a:r>
            <a:r>
              <a:rPr lang="en-US" sz="1200" i="1" dirty="0"/>
              <a:t>applies to Python</a:t>
            </a:r>
            <a:r>
              <a:rPr lang="en-US" sz="1200" b="1" dirty="0"/>
              <a:t>)</a:t>
            </a:r>
          </a:p>
          <a:p>
            <a:r>
              <a:rPr lang="en-US" sz="1200" dirty="0">
                <a:solidFill>
                  <a:srgbClr val="00AEE0"/>
                </a:solidFill>
                <a:hlinkClick r:id="rId15"/>
              </a:rPr>
              <a:t>https://www.mssqltips.com/sqlservertip/4557/unable-to-communicate-with-the-runtime-for-r-script-in-sql-server/</a:t>
            </a:r>
            <a:r>
              <a:rPr lang="en-US" sz="1200" dirty="0">
                <a:solidFill>
                  <a:srgbClr val="00AEE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37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0" y="30480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86" y="2151581"/>
            <a:ext cx="1284514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2031"/>
            <a:ext cx="2847975" cy="1581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56" y="4996963"/>
            <a:ext cx="2120521" cy="5995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53D695-B1A3-405E-82B6-A2A879876D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43" y="2501432"/>
            <a:ext cx="2590483" cy="156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C04699-ED7D-4CD8-A647-5205EB4F0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4412502"/>
            <a:ext cx="1143000" cy="937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71BF60-3C35-4DEE-87E8-01D1A9875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95339"/>
            <a:ext cx="3083758" cy="10412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EB00F1-EFAF-4BC5-A611-E8970715B2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5" y="673275"/>
            <a:ext cx="1509573" cy="10717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1F7D9C-6DBD-4D72-AE06-C5866C636E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77" y="76200"/>
            <a:ext cx="2568271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91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533400"/>
            <a:ext cx="8915400" cy="990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200" b="1" kern="1200" baseline="0">
                <a:solidFill>
                  <a:schemeClr val="bg1"/>
                </a:solidFill>
                <a:latin typeface="Proxima Nova Th" pitchFamily="50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ts val="6000"/>
              </a:lnSpc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</a:rPr>
              <a:t>Contact information:</a:t>
            </a:r>
          </a:p>
          <a:p>
            <a:pPr>
              <a:lnSpc>
                <a:spcPts val="6000"/>
              </a:lnSpc>
            </a:pPr>
            <a:endParaRPr lang="en-US" sz="7000" dirty="0">
              <a:solidFill>
                <a:srgbClr val="E1E1E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C67B6-BB78-4D2B-83E7-5CE6FA8360CC}"/>
              </a:ext>
            </a:extLst>
          </p:cNvPr>
          <p:cNvSpPr txBox="1"/>
          <p:nvPr/>
        </p:nvSpPr>
        <p:spPr>
          <a:xfrm>
            <a:off x="237744" y="1828800"/>
            <a:ext cx="87447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Maximo Trinidad</a:t>
            </a:r>
          </a:p>
          <a:p>
            <a:r>
              <a:rPr lang="en-US" sz="2000" dirty="0"/>
              <a:t>Technology Evangelist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Email: </a:t>
            </a:r>
            <a:r>
              <a:rPr lang="en-US" sz="2000" dirty="0">
                <a:hlinkClick r:id="rId2"/>
              </a:rPr>
              <a:t>maxt@sapien.com</a:t>
            </a:r>
            <a:r>
              <a:rPr lang="en-US" sz="2000" dirty="0"/>
              <a:t> </a:t>
            </a:r>
          </a:p>
          <a:p>
            <a:r>
              <a:rPr lang="en-US" sz="2000" dirty="0"/>
              <a:t>Office: 707-501-4224 x. 115</a:t>
            </a:r>
          </a:p>
          <a:p>
            <a:r>
              <a:rPr lang="en-US" sz="2000" dirty="0"/>
              <a:t>SAPIEN Technologies MVP 2017</a:t>
            </a:r>
          </a:p>
          <a:p>
            <a:r>
              <a:rPr lang="en-US" sz="2000" dirty="0"/>
              <a:t>IDERA ACE member 2017</a:t>
            </a:r>
          </a:p>
          <a:p>
            <a:r>
              <a:rPr lang="en-US" sz="2000" dirty="0"/>
              <a:t>Blog: </a:t>
            </a:r>
            <a:r>
              <a:rPr lang="en-US" sz="2000" dirty="0">
                <a:hlinkClick r:id="rId3"/>
              </a:rPr>
              <a:t>http://www.maxtblog.com/</a:t>
            </a:r>
            <a:endParaRPr lang="en-US" sz="2000" dirty="0"/>
          </a:p>
          <a:p>
            <a:r>
              <a:rPr lang="en-US" sz="2000" dirty="0"/>
              <a:t>Twitter: @maxtrinidad</a:t>
            </a:r>
          </a:p>
          <a:p>
            <a:r>
              <a:rPr lang="en-US" sz="2000" dirty="0"/>
              <a:t>Microsoft MVP - Cloud and Datacenter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B7D9D4-F665-49F0-9913-8E818E54B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86" y="2667000"/>
            <a:ext cx="2049714" cy="614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70E8BE-6D93-493B-A17D-74C188F80E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8" y="5601200"/>
            <a:ext cx="1523999" cy="614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0EAA9F-B372-4ADF-8AC3-8F5428D9B9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77" y="76200"/>
            <a:ext cx="2568271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9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Top Demand Programming Languages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34400" y="3048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803755-133B-4793-B724-1070213B0FC1}"/>
              </a:ext>
            </a:extLst>
          </p:cNvPr>
          <p:cNvSpPr/>
          <p:nvPr/>
        </p:nvSpPr>
        <p:spPr>
          <a:xfrm>
            <a:off x="304800" y="1219927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2"/>
              </a:rPr>
              <a:t>http://www.zdnet.com/article/javascript-rules-but-microsoft-programming-languages-are-on-the-rise/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7A676-82C3-4D2D-A65E-F6D939147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57400"/>
            <a:ext cx="6629400" cy="38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8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708BE92-EC36-46D7-A2B8-CEAE261F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62" y="381374"/>
            <a:ext cx="8572137" cy="761979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Top Demand Programming Languages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D02EB-D879-4B54-B07E-A8A73A13B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948" y="1095301"/>
            <a:ext cx="2328103" cy="53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8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64474" y="3429000"/>
            <a:ext cx="817952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Python SQL Connectors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64474" y="1752600"/>
            <a:ext cx="802712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Understanding Your Environment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64474" y="2590800"/>
            <a:ext cx="772232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PowerShell and SQL Server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64474" y="4267200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dirty="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1074" y="34290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4500" dirty="0">
                <a:solidFill>
                  <a:srgbClr val="00AEE0"/>
                </a:solidFill>
              </a:rPr>
              <a:t>3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1074" y="1740626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4500" dirty="0">
                <a:solidFill>
                  <a:srgbClr val="00AEE0"/>
                </a:solidFill>
              </a:rPr>
              <a:t>1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1074" y="25908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4500" dirty="0">
                <a:solidFill>
                  <a:srgbClr val="00AEE0"/>
                </a:solidFill>
              </a:rPr>
              <a:t>2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31074" y="42672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4500" dirty="0">
                <a:solidFill>
                  <a:srgbClr val="00AEE0"/>
                </a:solidFill>
              </a:rPr>
              <a:t>4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534400" y="3048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64474" y="5029200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dirty="0">
                <a:solidFill>
                  <a:schemeClr val="tx1"/>
                </a:solidFill>
              </a:rPr>
              <a:t>Reference Information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31074" y="50292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4500" dirty="0">
                <a:solidFill>
                  <a:srgbClr val="00AEE0"/>
                </a:solidFill>
              </a:rPr>
              <a:t>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1950BC-0F52-4D40-B770-7F24437FC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77" y="76200"/>
            <a:ext cx="2568271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4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Understanding Your Environment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6934200" cy="388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871165"/>
            <a:ext cx="1968730" cy="556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072" y="2819400"/>
            <a:ext cx="542857" cy="5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3B89B5-A264-488C-997D-74B991D5E6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981" y="2133600"/>
            <a:ext cx="1371283" cy="826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5B77A3-FE91-4FC5-8BA8-BFAC2627D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3848100"/>
            <a:ext cx="678239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1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EC32-D946-4F61-8E15-1AEE1921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It’s All About Cross-platform Ecosystems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5E76B8-3151-4ED4-81A3-B06B2FA85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29717"/>
            <a:ext cx="1509573" cy="1071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1D64BA-95B8-442F-954F-D8C9C416A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743200"/>
            <a:ext cx="4572396" cy="256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7EC9D0-0D2F-4AFC-9D90-2442475E69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699" y="4039095"/>
            <a:ext cx="333900" cy="288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CE8333-832B-4F98-942B-C5F7AC3D8E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4005964"/>
            <a:ext cx="372261" cy="321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A7E2E5-8A59-4C0E-AD0F-15513F62D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9947">
            <a:off x="2546799" y="3341556"/>
            <a:ext cx="858764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9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Understanding Your Environment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752600"/>
            <a:ext cx="8991600" cy="373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- Install component in both Windows and Linux </a:t>
            </a:r>
            <a:r>
              <a:rPr lang="en-US" sz="2000" dirty="0" err="1">
                <a:solidFill>
                  <a:schemeClr val="tx1"/>
                </a:solidFill>
              </a:rPr>
              <a:t>Ubunbu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- PowerShell Core Open Source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- Linux SQL Server 2017 (GA)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- Linux and Windows OS use Anaconda Python 3.6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  (Includes - Python </a:t>
            </a:r>
            <a:r>
              <a:rPr lang="en-US" sz="2000" dirty="0" err="1">
                <a:solidFill>
                  <a:schemeClr val="tx1"/>
                </a:solidFill>
              </a:rPr>
              <a:t>Tcl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Tk</a:t>
            </a:r>
            <a:r>
              <a:rPr lang="en-US" sz="2000" dirty="0">
                <a:solidFill>
                  <a:schemeClr val="tx1"/>
                </a:solidFill>
              </a:rPr>
              <a:t> &amp; SQL Connectors)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- Install OpenSSH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- Install OMI (for </a:t>
            </a:r>
            <a:r>
              <a:rPr lang="en-US" sz="2000" dirty="0" err="1">
                <a:solidFill>
                  <a:schemeClr val="tx1"/>
                </a:solidFill>
              </a:rPr>
              <a:t>WinRM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34400" y="3048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1165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Understanding Your Environment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752600"/>
            <a:ext cx="80772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1700" dirty="0">
                <a:solidFill>
                  <a:schemeClr val="tx1"/>
                </a:solidFill>
              </a:rPr>
              <a:t>You're New to Linux</a:t>
            </a:r>
          </a:p>
          <a:p>
            <a:pPr lvl="1">
              <a:buFontTx/>
              <a:buChar char="-"/>
            </a:pPr>
            <a:r>
              <a:rPr lang="en-US" sz="1300" dirty="0">
                <a:solidFill>
                  <a:schemeClr val="tx1"/>
                </a:solidFill>
              </a:rPr>
              <a:t>Windows 10 Build 16299 (or Insider Preview)</a:t>
            </a:r>
          </a:p>
          <a:p>
            <a:pPr lvl="2">
              <a:buFontTx/>
              <a:buChar char="-"/>
            </a:pPr>
            <a:r>
              <a:rPr lang="en-US" sz="900" dirty="0">
                <a:solidFill>
                  <a:schemeClr val="tx1"/>
                </a:solidFill>
              </a:rPr>
              <a:t>Get WSL - “</a:t>
            </a:r>
            <a:r>
              <a:rPr lang="en-US" sz="900" b="1" dirty="0">
                <a:solidFill>
                  <a:schemeClr val="tx1"/>
                </a:solidFill>
              </a:rPr>
              <a:t>Ubuntu</a:t>
            </a:r>
            <a:r>
              <a:rPr lang="en-US" sz="900" dirty="0">
                <a:solidFill>
                  <a:schemeClr val="tx1"/>
                </a:solidFill>
              </a:rPr>
              <a:t>” from Microsoft Store</a:t>
            </a:r>
          </a:p>
          <a:p>
            <a:pPr lvl="1">
              <a:buFontTx/>
              <a:buChar char="-"/>
            </a:pPr>
            <a:r>
              <a:rPr lang="en-US" sz="1300" dirty="0">
                <a:solidFill>
                  <a:schemeClr val="tx1"/>
                </a:solidFill>
              </a:rPr>
              <a:t>PowerShell Core 6.0.2</a:t>
            </a:r>
          </a:p>
          <a:p>
            <a:pPr lvl="1">
              <a:buFontTx/>
              <a:buChar char="-"/>
            </a:pPr>
            <a:r>
              <a:rPr lang="en-US" sz="1300" dirty="0">
                <a:solidFill>
                  <a:schemeClr val="tx1"/>
                </a:solidFill>
              </a:rPr>
              <a:t>Anaconda (Python 3.6)</a:t>
            </a:r>
          </a:p>
          <a:p>
            <a:pPr>
              <a:buFontTx/>
              <a:buChar char="-"/>
            </a:pPr>
            <a:r>
              <a:rPr lang="en-US" sz="1700" dirty="0">
                <a:solidFill>
                  <a:schemeClr val="tx1"/>
                </a:solidFill>
              </a:rPr>
              <a:t>Cross-Platform Editor</a:t>
            </a:r>
          </a:p>
          <a:p>
            <a:pPr lvl="1">
              <a:buFontTx/>
              <a:buChar char="-"/>
            </a:pPr>
            <a:r>
              <a:rPr lang="en-US" sz="1300" dirty="0">
                <a:solidFill>
                  <a:schemeClr val="tx1"/>
                </a:solidFill>
              </a:rPr>
              <a:t>VS Code </a:t>
            </a:r>
            <a:r>
              <a:rPr lang="en-US" sz="1300" i="1" u="sng" dirty="0">
                <a:solidFill>
                  <a:schemeClr val="tx1"/>
                </a:solidFill>
              </a:rPr>
              <a:t>lightweight Multi-language editor</a:t>
            </a:r>
          </a:p>
          <a:p>
            <a:pPr lvl="1">
              <a:buFontTx/>
              <a:buChar char="-"/>
            </a:pPr>
            <a:r>
              <a:rPr lang="en-US" sz="1300" dirty="0">
                <a:solidFill>
                  <a:schemeClr val="tx1"/>
                </a:solidFill>
              </a:rPr>
              <a:t>VIM, GEDIT, EMACS24.</a:t>
            </a:r>
          </a:p>
          <a:p>
            <a:pPr>
              <a:buFontTx/>
              <a:buChar char="-"/>
            </a:pPr>
            <a:r>
              <a:rPr lang="en-US" sz="1700" dirty="0">
                <a:solidFill>
                  <a:schemeClr val="tx1"/>
                </a:solidFill>
              </a:rPr>
              <a:t>Enterprise-Level Editors</a:t>
            </a:r>
          </a:p>
          <a:p>
            <a:pPr lvl="1">
              <a:buFontTx/>
              <a:buChar char="-"/>
            </a:pPr>
            <a:r>
              <a:rPr lang="en-US" sz="1300" dirty="0" err="1">
                <a:solidFill>
                  <a:schemeClr val="tx1"/>
                </a:solidFill>
              </a:rPr>
              <a:t>PrimalScript</a:t>
            </a:r>
            <a:r>
              <a:rPr lang="en-US" sz="1300" dirty="0">
                <a:solidFill>
                  <a:schemeClr val="tx1"/>
                </a:solidFill>
              </a:rPr>
              <a:t> – Multi-language editor (Windows only)</a:t>
            </a:r>
          </a:p>
          <a:p>
            <a:pPr lvl="1">
              <a:buFontTx/>
              <a:buChar char="-"/>
            </a:pPr>
            <a:r>
              <a:rPr lang="en-US" sz="1300" dirty="0">
                <a:solidFill>
                  <a:schemeClr val="tx1"/>
                </a:solidFill>
              </a:rPr>
              <a:t>PowerShell Studio</a:t>
            </a:r>
            <a:endParaRPr lang="en-US" sz="17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sz="1700" dirty="0">
                <a:solidFill>
                  <a:schemeClr val="tx1"/>
                </a:solidFill>
              </a:rPr>
              <a:t>Building Virtual Machines:</a:t>
            </a:r>
          </a:p>
          <a:p>
            <a:pPr lvl="1">
              <a:buFontTx/>
              <a:buChar char="-"/>
            </a:pPr>
            <a:r>
              <a:rPr lang="en-US" sz="1300" dirty="0">
                <a:solidFill>
                  <a:schemeClr val="tx1"/>
                </a:solidFill>
              </a:rPr>
              <a:t>Hyper-V</a:t>
            </a:r>
          </a:p>
          <a:p>
            <a:pPr lvl="1">
              <a:buFontTx/>
              <a:buChar char="-"/>
            </a:pPr>
            <a:r>
              <a:rPr lang="en-US" sz="1300" dirty="0">
                <a:solidFill>
                  <a:schemeClr val="tx1"/>
                </a:solidFill>
              </a:rPr>
              <a:t>VMWare</a:t>
            </a:r>
          </a:p>
          <a:p>
            <a:pPr lvl="1">
              <a:buFontTx/>
              <a:buChar char="-"/>
            </a:pPr>
            <a:r>
              <a:rPr lang="en-US" sz="1300" dirty="0">
                <a:solidFill>
                  <a:schemeClr val="tx1"/>
                </a:solidFill>
              </a:rPr>
              <a:t>Oracle VirtualBox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A9A9A9"/>
                </a:solidFill>
              </a:rPr>
              <a:t>\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34400" y="3048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82022763"/>
      </p:ext>
    </p:extLst>
  </p:cSld>
  <p:clrMapOvr>
    <a:masterClrMapping/>
  </p:clrMapOvr>
</p:sld>
</file>

<file path=ppt/theme/theme1.xml><?xml version="1.0" encoding="utf-8"?>
<a:theme xmlns:a="http://schemas.openxmlformats.org/drawingml/2006/main" name="PASS_SQLSaturday_Slide_Theme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SS_SQLSaturday_Slide_Theme" id="{CE98DE71-AFE2-4E63-A2AE-F2CA92D5C42A}" vid="{BAAFDB30-4582-46BD-8C2A-4C58E52AA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PASS_SQLSaturday_Slide_Theme</Template>
  <TotalTime>2827</TotalTime>
  <Words>709</Words>
  <Application>Microsoft Office PowerPoint</Application>
  <PresentationFormat>On-screen Show (4:3)</PresentationFormat>
  <Paragraphs>221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Segoe UI</vt:lpstr>
      <vt:lpstr>Wingdings</vt:lpstr>
      <vt:lpstr>PASS_SQLSaturday_Slide_Theme</vt:lpstr>
      <vt:lpstr>Image</vt:lpstr>
      <vt:lpstr>PowerShell Core Working With Python (Anaconda) &amp; SQL Server Cross-platform</vt:lpstr>
      <vt:lpstr>PowerPoint Presentation</vt:lpstr>
      <vt:lpstr>Top Demand Programming Languages</vt:lpstr>
      <vt:lpstr>Top Demand Programming Languages</vt:lpstr>
      <vt:lpstr>Agenda</vt:lpstr>
      <vt:lpstr>Understanding Your Environment</vt:lpstr>
      <vt:lpstr>It’s All About Cross-platform Ecosystems</vt:lpstr>
      <vt:lpstr>Understanding Your Environment</vt:lpstr>
      <vt:lpstr>Understanding Your Environment</vt:lpstr>
      <vt:lpstr>Understanding Your Environment</vt:lpstr>
      <vt:lpstr>Windows 10 - Ubuntu</vt:lpstr>
      <vt:lpstr>Understanding Your Environment</vt:lpstr>
      <vt:lpstr>PowerShell and SQL Server </vt:lpstr>
      <vt:lpstr>PowerPoint Presentation</vt:lpstr>
      <vt:lpstr>PowerShell and SQL Server </vt:lpstr>
      <vt:lpstr>PowerShell and SQL Server </vt:lpstr>
      <vt:lpstr>Connecting to SQL Server  with Python</vt:lpstr>
      <vt:lpstr>Connecting to SQL Server  with Python</vt:lpstr>
      <vt:lpstr>Connecting to SQL Server  with Python</vt:lpstr>
      <vt:lpstr>Python and SQL Server </vt:lpstr>
      <vt:lpstr>Python and SQL Server</vt:lpstr>
      <vt:lpstr>Demo </vt:lpstr>
      <vt:lpstr>Reference Information</vt:lpstr>
      <vt:lpstr>Questions</vt:lpstr>
      <vt:lpstr>PowerPoint Presentation</vt:lpstr>
    </vt:vector>
  </TitlesOfParts>
  <Company>BBS Technologies,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Silva</dc:creator>
  <cp:lastModifiedBy>Maximo Trinidad</cp:lastModifiedBy>
  <cp:revision>165</cp:revision>
  <dcterms:created xsi:type="dcterms:W3CDTF">2013-06-03T18:40:01Z</dcterms:created>
  <dcterms:modified xsi:type="dcterms:W3CDTF">2018-03-16T21:09:05Z</dcterms:modified>
</cp:coreProperties>
</file>