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7" r:id="rId5"/>
  </p:sldMasterIdLst>
  <p:notesMasterIdLst>
    <p:notesMasterId r:id="rId35"/>
  </p:notesMasterIdLst>
  <p:handoutMasterIdLst>
    <p:handoutMasterId r:id="rId36"/>
  </p:handoutMasterIdLst>
  <p:sldIdLst>
    <p:sldId id="280" r:id="rId6"/>
    <p:sldId id="460" r:id="rId7"/>
    <p:sldId id="278" r:id="rId8"/>
    <p:sldId id="432" r:id="rId9"/>
    <p:sldId id="362" r:id="rId10"/>
    <p:sldId id="409" r:id="rId11"/>
    <p:sldId id="461" r:id="rId12"/>
    <p:sldId id="463" r:id="rId13"/>
    <p:sldId id="462" r:id="rId14"/>
    <p:sldId id="465" r:id="rId15"/>
    <p:sldId id="464" r:id="rId16"/>
    <p:sldId id="467" r:id="rId17"/>
    <p:sldId id="466" r:id="rId18"/>
    <p:sldId id="468" r:id="rId19"/>
    <p:sldId id="469" r:id="rId20"/>
    <p:sldId id="470" r:id="rId21"/>
    <p:sldId id="471" r:id="rId22"/>
    <p:sldId id="472" r:id="rId23"/>
    <p:sldId id="48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331" r:id="rId34"/>
  </p:sldIdLst>
  <p:sldSz cx="9144000" cy="6858000" type="screen4x3"/>
  <p:notesSz cx="6881813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unt, Martin" initials="MC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4"/>
    <a:srgbClr val="FFFFFF"/>
    <a:srgbClr val="342E2B"/>
    <a:srgbClr val="000000"/>
    <a:srgbClr val="898989"/>
    <a:srgbClr val="E2DED8"/>
    <a:srgbClr val="E2D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2" autoAdjust="0"/>
    <p:restoredTop sz="90231" autoAdjust="0"/>
  </p:normalViewPr>
  <p:slideViewPr>
    <p:cSldViewPr snapToObjects="1" showGuides="1">
      <p:cViewPr>
        <p:scale>
          <a:sx n="80" d="100"/>
          <a:sy n="80" d="100"/>
        </p:scale>
        <p:origin x="2947" y="600"/>
      </p:cViewPr>
      <p:guideLst>
        <p:guide orient="horz" pos="27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-630" y="-84"/>
      </p:cViewPr>
      <p:guideLst>
        <p:guide orient="horz" pos="3151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20" cy="500142"/>
          </a:xfrm>
          <a:prstGeom prst="rect">
            <a:avLst/>
          </a:prstGeom>
        </p:spPr>
        <p:txBody>
          <a:bodyPr vert="horz" lIns="92581" tIns="46291" rIns="92581" bIns="462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0"/>
            <a:ext cx="2982120" cy="500142"/>
          </a:xfrm>
          <a:prstGeom prst="rect">
            <a:avLst/>
          </a:prstGeom>
        </p:spPr>
        <p:txBody>
          <a:bodyPr vert="horz" lIns="92581" tIns="46291" rIns="92581" bIns="46291" rtlCol="0"/>
          <a:lstStyle>
            <a:lvl1pPr algn="r">
              <a:defRPr sz="1200"/>
            </a:lvl1pPr>
          </a:lstStyle>
          <a:p>
            <a:fld id="{28DCF09A-7643-8E49-A419-6A6F781113D1}" type="datetimeFigureOut"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20" cy="500142"/>
          </a:xfrm>
          <a:prstGeom prst="rect">
            <a:avLst/>
          </a:prstGeom>
        </p:spPr>
        <p:txBody>
          <a:bodyPr vert="horz" lIns="92581" tIns="46291" rIns="92581" bIns="462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9500960"/>
            <a:ext cx="2982120" cy="500142"/>
          </a:xfrm>
          <a:prstGeom prst="rect">
            <a:avLst/>
          </a:prstGeom>
        </p:spPr>
        <p:txBody>
          <a:bodyPr vert="horz" lIns="92581" tIns="46291" rIns="92581" bIns="46291" rtlCol="0" anchor="b"/>
          <a:lstStyle>
            <a:lvl1pPr algn="r">
              <a:defRPr sz="1200"/>
            </a:lvl1pPr>
          </a:lstStyle>
          <a:p>
            <a:fld id="{FCEAA621-1AE1-2541-A18B-F139E38977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8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20" cy="500142"/>
          </a:xfrm>
          <a:prstGeom prst="rect">
            <a:avLst/>
          </a:prstGeom>
        </p:spPr>
        <p:txBody>
          <a:bodyPr vert="horz" lIns="92581" tIns="46291" rIns="92581" bIns="462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0"/>
            <a:ext cx="2982120" cy="500142"/>
          </a:xfrm>
          <a:prstGeom prst="rect">
            <a:avLst/>
          </a:prstGeom>
        </p:spPr>
        <p:txBody>
          <a:bodyPr vert="horz" lIns="92581" tIns="46291" rIns="92581" bIns="46291" rtlCol="0"/>
          <a:lstStyle>
            <a:lvl1pPr algn="r">
              <a:defRPr sz="1200"/>
            </a:lvl1pPr>
          </a:lstStyle>
          <a:p>
            <a:fld id="{C0CDD6CA-19FA-6A46-BBB5-71E9697CFD07}" type="datetimeFigureOut"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2213" cy="3751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81" tIns="46291" rIns="92581" bIns="462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2581" tIns="46291" rIns="92581" bIns="46291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20" cy="500142"/>
          </a:xfrm>
          <a:prstGeom prst="rect">
            <a:avLst/>
          </a:prstGeom>
        </p:spPr>
        <p:txBody>
          <a:bodyPr vert="horz" lIns="92581" tIns="46291" rIns="92581" bIns="462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9500960"/>
            <a:ext cx="2982120" cy="500142"/>
          </a:xfrm>
          <a:prstGeom prst="rect">
            <a:avLst/>
          </a:prstGeom>
        </p:spPr>
        <p:txBody>
          <a:bodyPr vert="horz" lIns="92581" tIns="46291" rIns="92581" bIns="46291" rtlCol="0" anchor="b"/>
          <a:lstStyle>
            <a:lvl1pPr algn="r">
              <a:defRPr sz="1200"/>
            </a:lvl1pPr>
          </a:lstStyle>
          <a:p>
            <a:fld id="{26333EF1-9BE1-3F46-AC92-B087BE00A5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76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773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2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96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18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6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476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571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80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27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4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10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83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Tx/>
              <a:buChar char="-"/>
            </a:pPr>
            <a:r>
              <a:rPr lang="en-GB" sz="1200" dirty="0"/>
              <a:t>To match with replacement?</a:t>
            </a:r>
          </a:p>
          <a:p>
            <a:pPr lvl="0"/>
            <a:r>
              <a:rPr lang="en-GB" sz="1200" dirty="0"/>
              <a:t>	~ Can decrease bias because (good when potential control pool is small).</a:t>
            </a:r>
          </a:p>
          <a:p>
            <a:pPr lvl="0"/>
            <a:r>
              <a:rPr lang="en-GB" sz="1200" dirty="0"/>
              <a:t>	~ Takes longer to run and inference becomes more complex.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How many controls for each treated individual? </a:t>
            </a:r>
          </a:p>
          <a:p>
            <a:pPr lvl="0"/>
            <a:r>
              <a:rPr lang="en-GB" sz="1200" dirty="0"/>
              <a:t>	~ Having a larger matched sample size can reduce variance</a:t>
            </a:r>
          </a:p>
          <a:p>
            <a:pPr lvl="0"/>
            <a:r>
              <a:rPr lang="en-GB" sz="1200" dirty="0"/>
              <a:t>	~ But, will likely increase bias 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Use local or non-local controls?</a:t>
            </a:r>
          </a:p>
          <a:p>
            <a:pPr lvl="0"/>
            <a:r>
              <a:rPr lang="en-GB" sz="1200" dirty="0"/>
              <a:t>	~ Choosing non-local controls may provide a larger potential pool of controls 	and remove risk of spill-over effects</a:t>
            </a:r>
          </a:p>
          <a:p>
            <a:pPr lvl="0"/>
            <a:r>
              <a:rPr lang="en-GB" sz="1200" dirty="0"/>
              <a:t>	~ But, may introduce unobserved confounding as non-local controls may have 	access to different services and other effects.</a:t>
            </a:r>
          </a:p>
          <a:p>
            <a:pPr lvl="0"/>
            <a:endParaRPr lang="en-GB" sz="1200" dirty="0"/>
          </a:p>
          <a:p>
            <a:pPr lvl="0"/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286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Tx/>
              <a:buChar char="-"/>
            </a:pPr>
            <a:r>
              <a:rPr lang="en-GB" sz="1200" dirty="0"/>
              <a:t>To match with replacement?</a:t>
            </a:r>
          </a:p>
          <a:p>
            <a:pPr lvl="0"/>
            <a:r>
              <a:rPr lang="en-GB" sz="1200" dirty="0"/>
              <a:t>	~ Can decrease bias because (good when potential control pool is small).</a:t>
            </a:r>
          </a:p>
          <a:p>
            <a:pPr lvl="0"/>
            <a:r>
              <a:rPr lang="en-GB" sz="1200" dirty="0"/>
              <a:t>	~ Takes longer to run and inference becomes more complex.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How many controls for each treated individual? </a:t>
            </a:r>
          </a:p>
          <a:p>
            <a:pPr lvl="0"/>
            <a:r>
              <a:rPr lang="en-GB" sz="1200" dirty="0"/>
              <a:t>	~ Having a larger matched sample size can reduce variance</a:t>
            </a:r>
          </a:p>
          <a:p>
            <a:pPr lvl="0"/>
            <a:r>
              <a:rPr lang="en-GB" sz="1200" dirty="0"/>
              <a:t>	~ But, will likely increase bias 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Use local or non-local controls?</a:t>
            </a:r>
          </a:p>
          <a:p>
            <a:pPr lvl="0"/>
            <a:r>
              <a:rPr lang="en-GB" sz="1200" dirty="0"/>
              <a:t>	~ Choosing non-local controls may provide a larger potential pool of controls 	and remove risk of spill-over effects</a:t>
            </a:r>
          </a:p>
          <a:p>
            <a:pPr lvl="0"/>
            <a:r>
              <a:rPr lang="en-GB" sz="1200" dirty="0"/>
              <a:t>	~ But, may introduce unobserved confounding as non-local controls may have 	access to different services and other effects.</a:t>
            </a:r>
          </a:p>
          <a:p>
            <a:pPr lvl="0"/>
            <a:endParaRPr lang="en-GB" sz="1200" dirty="0"/>
          </a:p>
          <a:p>
            <a:pPr lvl="0"/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813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Tx/>
              <a:buChar char="-"/>
            </a:pPr>
            <a:r>
              <a:rPr lang="en-GB" sz="1200" dirty="0"/>
              <a:t>To match with replacement?</a:t>
            </a:r>
          </a:p>
          <a:p>
            <a:pPr lvl="0"/>
            <a:r>
              <a:rPr lang="en-GB" sz="1200" dirty="0"/>
              <a:t>	~ Can decrease bias because (good when potential control pool is small).</a:t>
            </a:r>
          </a:p>
          <a:p>
            <a:pPr lvl="0"/>
            <a:r>
              <a:rPr lang="en-GB" sz="1200" dirty="0"/>
              <a:t>	~ Takes longer to run and inference becomes more complex.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How many controls for each treated individual? </a:t>
            </a:r>
          </a:p>
          <a:p>
            <a:pPr lvl="0"/>
            <a:r>
              <a:rPr lang="en-GB" sz="1200" dirty="0"/>
              <a:t>	~ Having a larger matched sample size can reduce variance</a:t>
            </a:r>
          </a:p>
          <a:p>
            <a:pPr lvl="0"/>
            <a:r>
              <a:rPr lang="en-GB" sz="1200" dirty="0"/>
              <a:t>	~ But, will likely increase bias 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Use local or non-local controls?</a:t>
            </a:r>
          </a:p>
          <a:p>
            <a:pPr lvl="0"/>
            <a:r>
              <a:rPr lang="en-GB" sz="1200" dirty="0"/>
              <a:t>	~ Choosing non-local controls may provide a larger potential pool of controls 	and remove risk of spill-over effects</a:t>
            </a:r>
          </a:p>
          <a:p>
            <a:pPr lvl="0"/>
            <a:r>
              <a:rPr lang="en-GB" sz="1200" dirty="0"/>
              <a:t>	~ But, may introduce unobserved confounding as non-local controls may have 	access to different services and other effects.</a:t>
            </a:r>
          </a:p>
          <a:p>
            <a:pPr lvl="0"/>
            <a:endParaRPr lang="en-GB" sz="1200" dirty="0"/>
          </a:p>
          <a:p>
            <a:pPr lvl="0"/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33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Tx/>
              <a:buChar char="-"/>
            </a:pPr>
            <a:r>
              <a:rPr lang="en-GB" sz="1200" dirty="0"/>
              <a:t>To match with replacement?</a:t>
            </a:r>
          </a:p>
          <a:p>
            <a:pPr lvl="0"/>
            <a:r>
              <a:rPr lang="en-GB" sz="1200" dirty="0"/>
              <a:t>	~ Can decrease bias because (good when potential control pool is small).</a:t>
            </a:r>
          </a:p>
          <a:p>
            <a:pPr lvl="0"/>
            <a:r>
              <a:rPr lang="en-GB" sz="1200" dirty="0"/>
              <a:t>	~ Takes longer to run and inference becomes more complex.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How many controls for each treated individual? </a:t>
            </a:r>
          </a:p>
          <a:p>
            <a:pPr lvl="0"/>
            <a:r>
              <a:rPr lang="en-GB" sz="1200" dirty="0"/>
              <a:t>	~ Having a larger matched sample size can reduce variance</a:t>
            </a:r>
          </a:p>
          <a:p>
            <a:pPr lvl="0"/>
            <a:r>
              <a:rPr lang="en-GB" sz="1200" dirty="0"/>
              <a:t>	~ But, will likely increase bias 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Use local or non-local controls?</a:t>
            </a:r>
          </a:p>
          <a:p>
            <a:pPr lvl="0"/>
            <a:r>
              <a:rPr lang="en-GB" sz="1200" dirty="0"/>
              <a:t>	~ Choosing non-local controls may provide a larger potential pool of controls 	and remove risk of spill-over effects</a:t>
            </a:r>
          </a:p>
          <a:p>
            <a:pPr lvl="0"/>
            <a:r>
              <a:rPr lang="en-GB" sz="1200" dirty="0"/>
              <a:t>	~ But, may introduce unobserved confounding as non-local controls may have 	access to different services and other effects.</a:t>
            </a:r>
          </a:p>
          <a:p>
            <a:pPr lvl="0"/>
            <a:endParaRPr lang="en-GB" sz="1200" dirty="0"/>
          </a:p>
          <a:p>
            <a:pPr lvl="0"/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3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Tx/>
              <a:buChar char="-"/>
            </a:pPr>
            <a:r>
              <a:rPr lang="en-GB" sz="1200" dirty="0"/>
              <a:t>To match with replacement?</a:t>
            </a:r>
          </a:p>
          <a:p>
            <a:pPr lvl="0"/>
            <a:r>
              <a:rPr lang="en-GB" sz="1200" dirty="0"/>
              <a:t>	~ Can decrease bias because (good when potential control pool is small).</a:t>
            </a:r>
          </a:p>
          <a:p>
            <a:pPr lvl="0"/>
            <a:r>
              <a:rPr lang="en-GB" sz="1200" dirty="0"/>
              <a:t>	~ Takes longer to run and inference becomes more complex.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How many controls for each treated individual? </a:t>
            </a:r>
          </a:p>
          <a:p>
            <a:pPr lvl="0"/>
            <a:r>
              <a:rPr lang="en-GB" sz="1200" dirty="0"/>
              <a:t>	~ Having a larger matched sample size can reduce variance</a:t>
            </a:r>
          </a:p>
          <a:p>
            <a:pPr lvl="0"/>
            <a:r>
              <a:rPr lang="en-GB" sz="1200" dirty="0"/>
              <a:t>	~ But, will likely increase bias 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Use local or non-local controls?</a:t>
            </a:r>
          </a:p>
          <a:p>
            <a:pPr lvl="0"/>
            <a:r>
              <a:rPr lang="en-GB" sz="1200" dirty="0"/>
              <a:t>	~ Choosing non-local controls may provide a larger potential pool of controls 	and remove risk of spill-over effects</a:t>
            </a:r>
          </a:p>
          <a:p>
            <a:pPr lvl="0"/>
            <a:r>
              <a:rPr lang="en-GB" sz="1200" dirty="0"/>
              <a:t>	~ But, may introduce unobserved confounding as non-local controls may have 	access to different services and other effects.</a:t>
            </a:r>
          </a:p>
          <a:p>
            <a:pPr lvl="0"/>
            <a:endParaRPr lang="en-GB" sz="1200" dirty="0"/>
          </a:p>
          <a:p>
            <a:pPr lvl="0"/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69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46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Tx/>
              <a:buChar char="-"/>
            </a:pPr>
            <a:r>
              <a:rPr lang="en-GB" sz="1200" dirty="0"/>
              <a:t>To match with replacement?</a:t>
            </a:r>
          </a:p>
          <a:p>
            <a:pPr lvl="0"/>
            <a:r>
              <a:rPr lang="en-GB" sz="1200" dirty="0"/>
              <a:t>	~ Can decrease bias because (good when potential control pool is small).</a:t>
            </a:r>
          </a:p>
          <a:p>
            <a:pPr lvl="0"/>
            <a:r>
              <a:rPr lang="en-GB" sz="1200" dirty="0"/>
              <a:t>	~ Takes longer to run and inference becomes more complex.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How many controls for each treated individual? </a:t>
            </a:r>
          </a:p>
          <a:p>
            <a:pPr lvl="0"/>
            <a:r>
              <a:rPr lang="en-GB" sz="1200" dirty="0"/>
              <a:t>	~ Having a larger matched sample size can reduce variance</a:t>
            </a:r>
          </a:p>
          <a:p>
            <a:pPr lvl="0"/>
            <a:r>
              <a:rPr lang="en-GB" sz="1200" dirty="0"/>
              <a:t>	~ But, will likely increase bias 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Use local or non-local controls?</a:t>
            </a:r>
          </a:p>
          <a:p>
            <a:pPr lvl="0"/>
            <a:r>
              <a:rPr lang="en-GB" sz="1200" dirty="0"/>
              <a:t>	~ Choosing non-local controls may provide a larger potential pool of controls 	and remove risk of spill-over effects</a:t>
            </a:r>
          </a:p>
          <a:p>
            <a:pPr lvl="0"/>
            <a:r>
              <a:rPr lang="en-GB" sz="1200" dirty="0"/>
              <a:t>	~ But, may introduce unobserved confounding as non-local controls may have 	access to different services and other effects.</a:t>
            </a:r>
          </a:p>
          <a:p>
            <a:pPr lvl="0"/>
            <a:endParaRPr lang="en-GB" sz="1200" dirty="0"/>
          </a:p>
          <a:p>
            <a:pPr lvl="0"/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33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Tx/>
              <a:buChar char="-"/>
            </a:pPr>
            <a:r>
              <a:rPr lang="en-GB" sz="1200" dirty="0"/>
              <a:t>To match with replacement?</a:t>
            </a:r>
          </a:p>
          <a:p>
            <a:pPr lvl="0"/>
            <a:r>
              <a:rPr lang="en-GB" sz="1200" dirty="0"/>
              <a:t>	~ Can decrease bias because (good when potential control pool is small).</a:t>
            </a:r>
          </a:p>
          <a:p>
            <a:pPr lvl="0"/>
            <a:r>
              <a:rPr lang="en-GB" sz="1200" dirty="0"/>
              <a:t>	~ Takes longer to run and inference becomes more complex.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How many controls for each treated individual? </a:t>
            </a:r>
          </a:p>
          <a:p>
            <a:pPr lvl="0"/>
            <a:r>
              <a:rPr lang="en-GB" sz="1200" dirty="0"/>
              <a:t>	~ Having a larger matched sample size can reduce variance</a:t>
            </a:r>
          </a:p>
          <a:p>
            <a:pPr lvl="0"/>
            <a:r>
              <a:rPr lang="en-GB" sz="1200" dirty="0"/>
              <a:t>	~ But, will likely increase bias </a:t>
            </a:r>
          </a:p>
          <a:p>
            <a:pPr marL="285750" lvl="0" indent="-285750">
              <a:buFontTx/>
              <a:buChar char="-"/>
            </a:pPr>
            <a:r>
              <a:rPr lang="en-GB" sz="1200" dirty="0"/>
              <a:t>Use local or non-local controls?</a:t>
            </a:r>
          </a:p>
          <a:p>
            <a:pPr lvl="0"/>
            <a:r>
              <a:rPr lang="en-GB" sz="1200" dirty="0"/>
              <a:t>	~ Choosing non-local controls may provide a larger potential pool of controls 	and remove risk of spill-over effects</a:t>
            </a:r>
          </a:p>
          <a:p>
            <a:pPr lvl="0"/>
            <a:r>
              <a:rPr lang="en-GB" sz="1200" dirty="0"/>
              <a:t>	~ But, may introduce unobserved confounding as non-local controls may have 	access to different services and other effects.</a:t>
            </a:r>
          </a:p>
          <a:p>
            <a:pPr lvl="0"/>
            <a:endParaRPr lang="en-GB" sz="1200" dirty="0"/>
          </a:p>
          <a:p>
            <a:pPr lvl="0"/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76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14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86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40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1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especially convenient when the potential control group is large.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01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2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44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3EF1-9BE1-3F46-AC92-B087BE00A53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0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68000" y="355600"/>
            <a:ext cx="7398468" cy="2089963"/>
          </a:xfrm>
        </p:spPr>
        <p:txBody>
          <a:bodyPr anchor="b" anchorCtr="0"/>
          <a:lstStyle>
            <a:lvl1pPr algn="l">
              <a:defRPr sz="4700" b="0" cap="none">
                <a:solidFill>
                  <a:schemeClr val="bg1"/>
                </a:solidFill>
              </a:defRPr>
            </a:lvl1pPr>
          </a:lstStyle>
          <a:p>
            <a:r>
              <a:rPr lang="en-GB"/>
              <a:t>Coloured divider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8000" y="2615969"/>
            <a:ext cx="7398468" cy="1500187"/>
          </a:xfrm>
        </p:spPr>
        <p:txBody>
          <a:bodyPr anchor="t" anchorCtr="0"/>
          <a:lstStyle>
            <a:lvl1pPr marL="0" indent="0">
              <a:buNone/>
              <a:defRPr sz="25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Insert subheading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53205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co-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799999"/>
            <a:ext cx="4122000" cy="460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99999"/>
            <a:ext cx="4122000" cy="4608000"/>
          </a:xfrm>
        </p:spPr>
        <p:txBody>
          <a:bodyPr/>
          <a:lstStyle>
            <a:lvl1pPr>
              <a:defRPr sz="2400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add copy or image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68000" y="354875"/>
            <a:ext cx="5506933" cy="272363"/>
          </a:xfrm>
        </p:spPr>
        <p:txBody>
          <a:bodyPr/>
          <a:lstStyle/>
          <a:p>
            <a:r>
              <a:rPr lang="en-GB"/>
              <a:t>Introduction to the Improvement Analytics Unit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6CFE-13EB-9C46-AD64-3E2A74317CB2}" type="slidenum"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60000" y="72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61" y="305426"/>
            <a:ext cx="940308" cy="306324"/>
          </a:xfrm>
          <a:prstGeom prst="rect">
            <a:avLst/>
          </a:prstGeom>
        </p:spPr>
      </p:pic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35997" y="302881"/>
            <a:ext cx="730472" cy="308869"/>
          </a:xfrm>
        </p:spPr>
        <p:txBody>
          <a:bodyPr anchor="ctr"/>
          <a:lstStyle>
            <a:lvl1pPr algn="ctr">
              <a:spcBef>
                <a:spcPts val="0"/>
              </a:spcBef>
              <a:defRPr sz="800" baseline="0"/>
            </a:lvl1pPr>
          </a:lstStyle>
          <a:p>
            <a:r>
              <a:rPr lang="en-GB" dirty="0"/>
              <a:t>Insert co-brand</a:t>
            </a:r>
            <a:br>
              <a:rPr lang="en-GB" dirty="0"/>
            </a:br>
            <a:r>
              <a:rPr lang="en-GB" dirty="0"/>
              <a:t>logo here 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7979433" y="304438"/>
            <a:ext cx="0" cy="306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7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with co-brand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2091267"/>
            <a:ext cx="4212001" cy="4316732"/>
          </a:xfrm>
        </p:spPr>
        <p:txBody>
          <a:bodyPr/>
          <a:lstStyle>
            <a:lvl1pPr marL="0" indent="0">
              <a:spcBef>
                <a:spcPts val="1000"/>
              </a:spcBef>
              <a:buFont typeface="+mj-lt"/>
              <a:buNone/>
              <a:defRPr sz="2400"/>
            </a:lvl1pPr>
            <a:lvl2pPr marL="0" indent="0">
              <a:spcBef>
                <a:spcPts val="1000"/>
              </a:spcBef>
              <a:buFont typeface="+mj-lt"/>
              <a:buNone/>
              <a:defRPr sz="2400" b="1">
                <a:solidFill>
                  <a:schemeClr val="tx2"/>
                </a:solidFill>
              </a:defRPr>
            </a:lvl2pPr>
            <a:lvl3pPr marL="0" indent="0">
              <a:spcBef>
                <a:spcPts val="1000"/>
              </a:spcBef>
              <a:buSzPct val="100000"/>
              <a:buFont typeface="+mj-lt"/>
              <a:buNone/>
              <a:defRPr sz="2400"/>
            </a:lvl3pPr>
            <a:lvl4pPr marL="0" indent="0">
              <a:spcBef>
                <a:spcPts val="1000"/>
              </a:spcBef>
              <a:buSzPct val="100000"/>
              <a:buFont typeface="+mj-lt"/>
              <a:buNone/>
              <a:defRPr sz="2400"/>
            </a:lvl4pPr>
            <a:lvl5pPr marL="0" indent="0">
              <a:spcBef>
                <a:spcPts val="1000"/>
              </a:spcBef>
              <a:buFont typeface="+mj-lt"/>
              <a:buNone/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8000" y="354875"/>
            <a:ext cx="5478292" cy="272363"/>
          </a:xfrm>
        </p:spPr>
        <p:txBody>
          <a:bodyPr/>
          <a:lstStyle/>
          <a:p>
            <a:r>
              <a:rPr lang="en-GB"/>
              <a:t>Introduction to the Improvement Analytics Unit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0000" y="72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61" y="305426"/>
            <a:ext cx="940308" cy="30632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60000" y="790474"/>
            <a:ext cx="8393770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800" dirty="0">
                <a:latin typeface="+mj-lt"/>
              </a:rPr>
              <a:t>About us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35997" y="302881"/>
            <a:ext cx="730472" cy="308869"/>
          </a:xfrm>
        </p:spPr>
        <p:txBody>
          <a:bodyPr anchor="ctr"/>
          <a:lstStyle>
            <a:lvl1pPr algn="ctr">
              <a:spcBef>
                <a:spcPts val="0"/>
              </a:spcBef>
              <a:defRPr sz="800" baseline="0"/>
            </a:lvl1pPr>
          </a:lstStyle>
          <a:p>
            <a:r>
              <a:rPr lang="en-GB" dirty="0"/>
              <a:t>Insert co-brand</a:t>
            </a:r>
            <a:br>
              <a:rPr lang="en-GB" dirty="0"/>
            </a:br>
            <a:r>
              <a:rPr lang="en-GB" dirty="0"/>
              <a:t>logo here 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979433" y="304438"/>
            <a:ext cx="0" cy="306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hapes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3" y="2099149"/>
            <a:ext cx="3248372" cy="3060000"/>
          </a:xfrm>
          <a:prstGeom prst="rect">
            <a:avLst/>
          </a:prstGeom>
          <a:ln w="101600">
            <a:solidFill>
              <a:schemeClr val="bg1"/>
            </a:solidFill>
            <a:miter lim="800000"/>
          </a:ln>
        </p:spPr>
      </p:pic>
      <p:sp>
        <p:nvSpPr>
          <p:cNvPr id="17" name="TextBox 16"/>
          <p:cNvSpPr txBox="1"/>
          <p:nvPr userDrawn="1"/>
        </p:nvSpPr>
        <p:spPr>
          <a:xfrm>
            <a:off x="5318653" y="5377540"/>
            <a:ext cx="2479675" cy="1043897"/>
          </a:xfrm>
          <a:prstGeom prst="rect">
            <a:avLst/>
          </a:prstGeom>
          <a:solidFill>
            <a:srgbClr val="E30514"/>
          </a:solidFill>
        </p:spPr>
        <p:txBody>
          <a:bodyPr wrap="none" rtlCol="0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+mj-lt"/>
              </a:rPr>
              <a:t>We shine a light on </a:t>
            </a:r>
            <a:br>
              <a:rPr lang="en-US" sz="1400">
                <a:solidFill>
                  <a:srgbClr val="FFFFFF"/>
                </a:solidFill>
                <a:latin typeface="+mj-lt"/>
              </a:rPr>
            </a:br>
            <a:r>
              <a:rPr lang="en-US" sz="1400">
                <a:solidFill>
                  <a:srgbClr val="FFFFFF"/>
                </a:solidFill>
                <a:latin typeface="+mj-lt"/>
              </a:rPr>
              <a:t>how to make successful </a:t>
            </a:r>
            <a:br>
              <a:rPr lang="en-US" sz="1400">
                <a:solidFill>
                  <a:srgbClr val="FFFFFF"/>
                </a:solidFill>
                <a:latin typeface="+mj-lt"/>
              </a:rPr>
            </a:br>
            <a:r>
              <a:rPr lang="en-US" sz="1400">
                <a:solidFill>
                  <a:srgbClr val="FFFFFF"/>
                </a:solidFill>
                <a:latin typeface="+mj-lt"/>
              </a:rPr>
              <a:t>change happen</a:t>
            </a:r>
          </a:p>
        </p:txBody>
      </p:sp>
      <p:pic>
        <p:nvPicPr>
          <p:cNvPr id="18" name="Picture 17" descr="fee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0" y="4490511"/>
            <a:ext cx="1064029" cy="1828800"/>
          </a:xfrm>
          <a:prstGeom prst="rect">
            <a:avLst/>
          </a:prstGeom>
          <a:ln w="101600">
            <a:solidFill>
              <a:schemeClr val="bg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79132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y in touch with co-brand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2091267"/>
            <a:ext cx="4212001" cy="4316732"/>
          </a:xfrm>
        </p:spPr>
        <p:txBody>
          <a:bodyPr/>
          <a:lstStyle>
            <a:lvl1pPr marL="288000" indent="-288000">
              <a:spcBef>
                <a:spcPts val="1000"/>
              </a:spcBef>
              <a:spcAft>
                <a:spcPts val="500"/>
              </a:spcAft>
              <a:buSzPct val="120000"/>
              <a:buFont typeface="Arial"/>
              <a:buChar char="•"/>
              <a:defRPr sz="2400"/>
            </a:lvl1pPr>
            <a:lvl2pPr marL="0" indent="0">
              <a:spcBef>
                <a:spcPts val="1000"/>
              </a:spcBef>
              <a:buFont typeface="+mj-lt"/>
              <a:buNone/>
              <a:defRPr sz="2400" b="1">
                <a:solidFill>
                  <a:schemeClr val="tx2"/>
                </a:solidFill>
              </a:defRPr>
            </a:lvl2pPr>
            <a:lvl3pPr marL="0" indent="0">
              <a:spcBef>
                <a:spcPts val="1000"/>
              </a:spcBef>
              <a:buSzPct val="100000"/>
              <a:buFont typeface="+mj-lt"/>
              <a:buNone/>
              <a:defRPr sz="2400"/>
            </a:lvl3pPr>
            <a:lvl4pPr marL="0" indent="0">
              <a:spcBef>
                <a:spcPts val="1000"/>
              </a:spcBef>
              <a:buSzPct val="100000"/>
              <a:buFont typeface="+mj-lt"/>
              <a:buNone/>
              <a:defRPr sz="2400"/>
            </a:lvl4pPr>
            <a:lvl5pPr marL="0" indent="0">
              <a:spcBef>
                <a:spcPts val="1000"/>
              </a:spcBef>
              <a:buFont typeface="+mj-lt"/>
              <a:buNone/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8000" y="354875"/>
            <a:ext cx="5478292" cy="272363"/>
          </a:xfrm>
        </p:spPr>
        <p:txBody>
          <a:bodyPr/>
          <a:lstStyle/>
          <a:p>
            <a:r>
              <a:rPr lang="en-GB"/>
              <a:t>Introduction to the Improvement Analytics Unit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0000" y="72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61" y="305426"/>
            <a:ext cx="940308" cy="30632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60000" y="790474"/>
            <a:ext cx="8393770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800" dirty="0">
                <a:latin typeface="+mj-lt"/>
              </a:rPr>
              <a:t>Stay in touch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35997" y="302881"/>
            <a:ext cx="730472" cy="308869"/>
          </a:xfrm>
        </p:spPr>
        <p:txBody>
          <a:bodyPr anchor="ctr"/>
          <a:lstStyle>
            <a:lvl1pPr algn="ctr">
              <a:spcBef>
                <a:spcPts val="0"/>
              </a:spcBef>
              <a:defRPr sz="800" baseline="0"/>
            </a:lvl1pPr>
          </a:lstStyle>
          <a:p>
            <a:r>
              <a:rPr lang="en-GB" dirty="0"/>
              <a:t>Insert co-brand</a:t>
            </a:r>
            <a:br>
              <a:rPr lang="en-GB" dirty="0"/>
            </a:br>
            <a:r>
              <a:rPr lang="en-GB" dirty="0"/>
              <a:t>logo here 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979433" y="304438"/>
            <a:ext cx="0" cy="306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round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01" y="3473606"/>
            <a:ext cx="3079865" cy="2934393"/>
          </a:xfrm>
          <a:prstGeom prst="rect">
            <a:avLst/>
          </a:prstGeom>
          <a:ln w="101600">
            <a:solidFill>
              <a:schemeClr val="bg1"/>
            </a:solidFill>
            <a:miter lim="800000"/>
          </a:ln>
        </p:spPr>
      </p:pic>
      <p:pic>
        <p:nvPicPr>
          <p:cNvPr id="6" name="Picture 5" descr="people2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13" y="1375249"/>
            <a:ext cx="1612669" cy="1812175"/>
          </a:xfrm>
          <a:prstGeom prst="rect">
            <a:avLst/>
          </a:prstGeom>
          <a:ln w="101600">
            <a:solidFill>
              <a:srgbClr val="FFFFFF"/>
            </a:solidFill>
            <a:miter lim="800000"/>
          </a:ln>
        </p:spPr>
      </p:pic>
      <p:sp>
        <p:nvSpPr>
          <p:cNvPr id="14" name="TextBox 13"/>
          <p:cNvSpPr txBox="1"/>
          <p:nvPr userDrawn="1"/>
        </p:nvSpPr>
        <p:spPr>
          <a:xfrm>
            <a:off x="6578600" y="2223031"/>
            <a:ext cx="2175170" cy="1044575"/>
          </a:xfrm>
          <a:prstGeom prst="rect">
            <a:avLst/>
          </a:prstGeom>
          <a:solidFill>
            <a:srgbClr val="E30514"/>
          </a:solidFill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</a:rPr>
              <a:t>Tweet</a:t>
            </a:r>
            <a:endParaRPr lang="en-US" sz="2000" dirty="0">
              <a:solidFill>
                <a:schemeClr val="bg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MartinCaunt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2000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288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o-brand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large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9" y="5501818"/>
            <a:ext cx="2832473" cy="900000"/>
          </a:xfrm>
          <a:prstGeom prst="rect">
            <a:avLst/>
          </a:prstGeom>
        </p:spPr>
      </p:pic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657600" y="5492294"/>
            <a:ext cx="2345268" cy="900000"/>
          </a:xfrm>
        </p:spPr>
        <p:txBody>
          <a:bodyPr anchor="ctr"/>
          <a:lstStyle>
            <a:lvl1pPr algn="ctr">
              <a:spcBef>
                <a:spcPts val="0"/>
              </a:spcBef>
              <a:defRPr sz="1000" baseline="0"/>
            </a:lvl1pPr>
          </a:lstStyle>
          <a:p>
            <a:r>
              <a:rPr lang="en-GB" dirty="0"/>
              <a:t>PLACEHOLDER: </a:t>
            </a:r>
            <a:br>
              <a:rPr lang="en-GB" dirty="0"/>
            </a:br>
            <a:r>
              <a:rPr lang="en-GB" dirty="0"/>
              <a:t>Click to insert co-brand logo here </a:t>
            </a:r>
            <a:br>
              <a:rPr lang="en-GB" dirty="0"/>
            </a:br>
            <a:r>
              <a:rPr lang="en-GB" dirty="0"/>
              <a:t>(or delete box and line if not required.) </a:t>
            </a:r>
            <a:br>
              <a:rPr lang="en-GB" dirty="0"/>
            </a:br>
            <a:r>
              <a:rPr lang="en-GB" dirty="0"/>
              <a:t>Image size can be set to ‘fit to box’ </a:t>
            </a:r>
            <a:br>
              <a:rPr lang="en-GB" dirty="0"/>
            </a:br>
            <a:r>
              <a:rPr lang="en-GB" dirty="0"/>
              <a:t>or manually sized under Picture Tools &gt; Format &gt; Size and select Crop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462856" y="5502276"/>
            <a:ext cx="0" cy="9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8000" y="2632903"/>
            <a:ext cx="7398468" cy="642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 subheading here if required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368000" y="1660903"/>
            <a:ext cx="7398468" cy="972000"/>
          </a:xfrm>
          <a:prstGeom prst="rect">
            <a:avLst/>
          </a:prstGeom>
          <a:noFill/>
        </p:spPr>
        <p:txBody>
          <a:bodyPr wrap="square" lIns="0" rIns="0" bIns="0" rtlCol="0">
            <a:noAutofit/>
          </a:bodyPr>
          <a:lstStyle/>
          <a:p>
            <a:r>
              <a:rPr lang="en-US" sz="4700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990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the Improvement Analytics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934F-2745-4DD6-A9A3-5C962EAEC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3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ull Ou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8001" y="756000"/>
            <a:ext cx="6836199" cy="4664330"/>
          </a:xfrm>
        </p:spPr>
        <p:txBody>
          <a:bodyPr/>
          <a:lstStyle>
            <a:lvl1pPr>
              <a:lnSpc>
                <a:spcPts val="4800"/>
              </a:lnSpc>
              <a:spcAft>
                <a:spcPts val="1500"/>
              </a:spcAft>
              <a:defRPr sz="33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“Pull out statement or quote slide” use bold italic font for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/>
              <a:t>Click to add full page charts, infographics</a:t>
            </a:r>
            <a:br>
              <a:rPr lang="en-GB"/>
            </a:br>
            <a:r>
              <a:rPr lang="en-GB"/>
              <a:t>tables, video and smartart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4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co-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799999"/>
            <a:ext cx="7192268" cy="4608000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400" b="1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8000" y="354875"/>
            <a:ext cx="5490000" cy="272363"/>
          </a:xfrm>
        </p:spPr>
        <p:txBody>
          <a:bodyPr/>
          <a:lstStyle/>
          <a:p>
            <a:r>
              <a:rPr lang="en-GB"/>
              <a:t>Introduction to the Improvement Analytics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6CFE-13EB-9C46-AD64-3E2A74317CB2}" type="slidenum"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0000" y="72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61" y="305426"/>
            <a:ext cx="940308" cy="30632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7979433" y="304438"/>
            <a:ext cx="0" cy="306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Placeholder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36" r="-31036"/>
          <a:stretch/>
        </p:blipFill>
        <p:spPr>
          <a:xfrm>
            <a:off x="8015844" y="270441"/>
            <a:ext cx="929760" cy="3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with co-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799999"/>
            <a:ext cx="4122000" cy="460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99999"/>
            <a:ext cx="4122000" cy="4608000"/>
          </a:xfrm>
        </p:spPr>
        <p:txBody>
          <a:bodyPr/>
          <a:lstStyle>
            <a:lvl1pPr>
              <a:defRPr sz="2400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add copy or image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68000" y="354875"/>
            <a:ext cx="5506933" cy="272363"/>
          </a:xfrm>
        </p:spPr>
        <p:txBody>
          <a:bodyPr/>
          <a:lstStyle/>
          <a:p>
            <a:r>
              <a:rPr lang="en-GB"/>
              <a:t>Introduction to the Improvement Analytics Unit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6CFE-13EB-9C46-AD64-3E2A74317CB2}" type="slidenum"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60000" y="72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61" y="305426"/>
            <a:ext cx="940308" cy="306324"/>
          </a:xfrm>
          <a:prstGeom prst="rect">
            <a:avLst/>
          </a:prstGeom>
        </p:spPr>
      </p:pic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35997" y="302881"/>
            <a:ext cx="730472" cy="308869"/>
          </a:xfrm>
        </p:spPr>
        <p:txBody>
          <a:bodyPr anchor="ctr"/>
          <a:lstStyle>
            <a:lvl1pPr algn="ctr">
              <a:spcBef>
                <a:spcPts val="0"/>
              </a:spcBef>
              <a:defRPr sz="800" baseline="0"/>
            </a:lvl1pPr>
          </a:lstStyle>
          <a:p>
            <a:r>
              <a:rPr lang="en-GB" dirty="0"/>
              <a:t>Insert co-brand</a:t>
            </a:r>
            <a:br>
              <a:rPr lang="en-GB" dirty="0"/>
            </a:br>
            <a:r>
              <a:rPr lang="en-GB" dirty="0"/>
              <a:t>logo here 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7979433" y="304438"/>
            <a:ext cx="0" cy="306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5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co-brand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large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9" y="5501818"/>
            <a:ext cx="2832473" cy="9000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657600" y="5492294"/>
            <a:ext cx="2345268" cy="900000"/>
          </a:xfrm>
        </p:spPr>
        <p:txBody>
          <a:bodyPr anchor="ctr"/>
          <a:lstStyle>
            <a:lvl1pPr algn="ctr">
              <a:spcBef>
                <a:spcPts val="0"/>
              </a:spcBef>
              <a:defRPr sz="1000" baseline="0"/>
            </a:lvl1pPr>
          </a:lstStyle>
          <a:p>
            <a:r>
              <a:rPr lang="en-GB" dirty="0"/>
              <a:t>PLACEHOLDER: </a:t>
            </a:r>
            <a:br>
              <a:rPr lang="en-GB" dirty="0"/>
            </a:br>
            <a:r>
              <a:rPr lang="en-GB" dirty="0"/>
              <a:t>Click to insert co-brand logo here </a:t>
            </a:r>
            <a:br>
              <a:rPr lang="en-GB" dirty="0"/>
            </a:br>
            <a:r>
              <a:rPr lang="en-GB" dirty="0"/>
              <a:t>(or delete box and line if not required.) </a:t>
            </a:r>
            <a:br>
              <a:rPr lang="en-GB" dirty="0"/>
            </a:br>
            <a:r>
              <a:rPr lang="en-GB" dirty="0"/>
              <a:t>Image size can be set to ‘fit to box’ </a:t>
            </a:r>
            <a:br>
              <a:rPr lang="en-GB" dirty="0"/>
            </a:br>
            <a:r>
              <a:rPr lang="en-GB" dirty="0"/>
              <a:t>or manually sized under Picture Tools &gt; Format &gt; Size and select Crop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462856" y="5502276"/>
            <a:ext cx="0" cy="9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368000" y="110067"/>
            <a:ext cx="7398468" cy="2345257"/>
          </a:xfrm>
        </p:spPr>
        <p:txBody>
          <a:bodyPr anchor="b" anchorCtr="0"/>
          <a:lstStyle>
            <a:lvl1pPr>
              <a:defRPr sz="5000"/>
            </a:lvl1pPr>
          </a:lstStyle>
          <a:p>
            <a:r>
              <a:rPr lang="en-GB"/>
              <a:t>Title of Presentation</a:t>
            </a:r>
            <a:br>
              <a:rPr lang="en-GB"/>
            </a:br>
            <a:r>
              <a:rPr lang="en-GB"/>
              <a:t>Title line 2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8000" y="2634004"/>
            <a:ext cx="7398468" cy="642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Presenter’s name or subheading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4" y="3298221"/>
            <a:ext cx="7398043" cy="54186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b="0" i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b="0" i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 i="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 i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XX Month 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799999"/>
            <a:ext cx="7175334" cy="4608000"/>
          </a:xfrm>
        </p:spPr>
        <p:txBody>
          <a:bodyPr/>
          <a:lstStyle>
            <a:lvl1pPr marL="360000" indent="-360000">
              <a:spcBef>
                <a:spcPts val="1000"/>
              </a:spcBef>
              <a:buFont typeface="+mj-lt"/>
              <a:buAutoNum type="arabicPeriod"/>
              <a:defRPr sz="2400"/>
            </a:lvl1pPr>
            <a:lvl2pPr marL="360000" indent="-360000">
              <a:spcBef>
                <a:spcPts val="1000"/>
              </a:spcBef>
              <a:buFont typeface="+mj-lt"/>
              <a:buAutoNum type="arabicPeriod"/>
              <a:defRPr sz="2400" b="1">
                <a:solidFill>
                  <a:srgbClr val="E30514"/>
                </a:solidFill>
              </a:defRPr>
            </a:lvl2pPr>
            <a:lvl3pPr marL="360000" indent="-360000">
              <a:spcBef>
                <a:spcPts val="1000"/>
              </a:spcBef>
              <a:buSzPct val="100000"/>
              <a:buFont typeface="+mj-lt"/>
              <a:buAutoNum type="arabicPeriod"/>
              <a:defRPr sz="2400"/>
            </a:lvl3pPr>
            <a:lvl4pPr marL="360000" indent="-360000">
              <a:spcBef>
                <a:spcPts val="1000"/>
              </a:spcBef>
              <a:buSzPct val="100000"/>
              <a:buFont typeface="+mj-lt"/>
              <a:buAutoNum type="arabicPeriod"/>
              <a:defRPr sz="2400"/>
            </a:lvl4pPr>
            <a:lvl5pPr marL="360000" indent="-360000">
              <a:spcBef>
                <a:spcPts val="1000"/>
              </a:spcBef>
              <a:buFont typeface="+mj-lt"/>
              <a:buAutoNum type="arabicPeriod"/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8000" y="354875"/>
            <a:ext cx="5478292" cy="272363"/>
          </a:xfrm>
        </p:spPr>
        <p:txBody>
          <a:bodyPr/>
          <a:lstStyle/>
          <a:p>
            <a:r>
              <a:rPr lang="en-GB"/>
              <a:t>Introduction to the Improvement Analytics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6CFE-13EB-9C46-AD64-3E2A74317CB2}" type="slidenum"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0000" y="72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61" y="305426"/>
            <a:ext cx="940308" cy="30632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60000" y="790474"/>
            <a:ext cx="8393770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800" dirty="0">
                <a:latin typeface="+mj-lt"/>
              </a:rPr>
              <a:t>Contents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35997" y="302881"/>
            <a:ext cx="730472" cy="308869"/>
          </a:xfrm>
        </p:spPr>
        <p:txBody>
          <a:bodyPr anchor="ctr"/>
          <a:lstStyle>
            <a:lvl1pPr algn="ctr">
              <a:spcBef>
                <a:spcPts val="0"/>
              </a:spcBef>
              <a:defRPr sz="800" baseline="0"/>
            </a:lvl1pPr>
          </a:lstStyle>
          <a:p>
            <a:r>
              <a:rPr lang="en-GB" dirty="0"/>
              <a:t>Insert co-brand</a:t>
            </a:r>
            <a:br>
              <a:rPr lang="en-GB" dirty="0"/>
            </a:br>
            <a:r>
              <a:rPr lang="en-GB" dirty="0"/>
              <a:t>logo here 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979433" y="304438"/>
            <a:ext cx="0" cy="306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1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o-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799999"/>
            <a:ext cx="7192268" cy="4608000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400" b="1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8000" y="354875"/>
            <a:ext cx="5490000" cy="272363"/>
          </a:xfrm>
        </p:spPr>
        <p:txBody>
          <a:bodyPr/>
          <a:lstStyle/>
          <a:p>
            <a:r>
              <a:rPr lang="en-GB"/>
              <a:t>Introduction to the Improvement Analytics Unit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6CFE-13EB-9C46-AD64-3E2A74317CB2}" type="slidenum"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0000" y="72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61" y="305426"/>
            <a:ext cx="940308" cy="306324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35997" y="302881"/>
            <a:ext cx="730472" cy="308869"/>
          </a:xfrm>
        </p:spPr>
        <p:txBody>
          <a:bodyPr anchor="ctr"/>
          <a:lstStyle>
            <a:lvl1pPr algn="ctr">
              <a:spcBef>
                <a:spcPts val="0"/>
              </a:spcBef>
              <a:defRPr sz="800" baseline="0"/>
            </a:lvl1pPr>
          </a:lstStyle>
          <a:p>
            <a:r>
              <a:rPr lang="en-GB" dirty="0"/>
              <a:t>Insert co-brand</a:t>
            </a:r>
            <a:br>
              <a:rPr lang="en-GB" dirty="0"/>
            </a:br>
            <a:r>
              <a:rPr lang="en-GB" dirty="0"/>
              <a:t>logo here 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979433" y="304438"/>
            <a:ext cx="0" cy="306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2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references and co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799999"/>
            <a:ext cx="7192268" cy="4458188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400" b="1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8000" y="354875"/>
            <a:ext cx="5490000" cy="272363"/>
          </a:xfrm>
        </p:spPr>
        <p:txBody>
          <a:bodyPr/>
          <a:lstStyle/>
          <a:p>
            <a:r>
              <a:rPr lang="en-GB"/>
              <a:t>Introduction to the Improvement Analytics Unit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6CFE-13EB-9C46-AD64-3E2A74317CB2}" type="slidenum"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0000" y="720000"/>
            <a:ext cx="8406469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small6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61" y="305426"/>
            <a:ext cx="940308" cy="306324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035997" y="302881"/>
            <a:ext cx="730472" cy="308869"/>
          </a:xfrm>
        </p:spPr>
        <p:txBody>
          <a:bodyPr anchor="ctr"/>
          <a:lstStyle>
            <a:lvl1pPr algn="ctr">
              <a:spcBef>
                <a:spcPts val="0"/>
              </a:spcBef>
              <a:defRPr sz="800" baseline="0"/>
            </a:lvl1pPr>
          </a:lstStyle>
          <a:p>
            <a:r>
              <a:rPr lang="en-GB" dirty="0"/>
              <a:t>Insert co-brand</a:t>
            </a:r>
            <a:br>
              <a:rPr lang="en-GB" dirty="0"/>
            </a:br>
            <a:r>
              <a:rPr lang="en-GB" dirty="0"/>
              <a:t>logo here 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979433" y="304438"/>
            <a:ext cx="0" cy="306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0893" y="6352919"/>
            <a:ext cx="7191375" cy="272576"/>
          </a:xfrm>
        </p:spPr>
        <p:txBody>
          <a:bodyPr/>
          <a:lstStyle>
            <a:lvl1pPr>
              <a:defRPr sz="1200" baseline="0"/>
            </a:lvl1pPr>
          </a:lstStyle>
          <a:p>
            <a:pPr lvl="0"/>
            <a:r>
              <a:rPr lang="en-GB" dirty="0"/>
              <a:t>Click to edit chart reference style</a:t>
            </a:r>
          </a:p>
        </p:txBody>
      </p:sp>
    </p:spTree>
    <p:extLst>
      <p:ext uri="{BB962C8B-B14F-4D97-AF65-F5344CB8AC3E}">
        <p14:creationId xmlns:p14="http://schemas.microsoft.com/office/powerpoint/2010/main" val="208628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999" y="828574"/>
            <a:ext cx="8406469" cy="52322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99999"/>
            <a:ext cx="8406469" cy="46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354875"/>
            <a:ext cx="936000" cy="27236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>
                <a:solidFill>
                  <a:srgbClr val="1C1C1C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August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354875"/>
            <a:ext cx="5808600" cy="27236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Introduction to the Improvement Analytics Unit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9207"/>
            <a:ext cx="2213268" cy="2322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Georgia"/>
                <a:cs typeface="Georgia"/>
              </a:defRPr>
            </a:lvl1pPr>
          </a:lstStyle>
          <a:p>
            <a:fld id="{4B096CFE-13EB-9C46-AD64-3E2A74317C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61" r:id="rId3"/>
    <p:sldLayoutId id="2147483692" r:id="rId4"/>
    <p:sldLayoutId id="2147483696" r:id="rId5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400" b="0" i="0" kern="1200">
          <a:solidFill>
            <a:schemeClr val="tx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spcAft>
          <a:spcPts val="0"/>
        </a:spcAft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spcBef>
          <a:spcPts val="1000"/>
        </a:spcBef>
        <a:spcAft>
          <a:spcPts val="0"/>
        </a:spcAft>
        <a:buFont typeface="Arial"/>
        <a:buNone/>
        <a:defRPr sz="2400" b="1" kern="1200">
          <a:solidFill>
            <a:srgbClr val="E30514"/>
          </a:solidFill>
          <a:latin typeface="+mn-lt"/>
          <a:ea typeface="+mn-ea"/>
          <a:cs typeface="+mn-cs"/>
        </a:defRPr>
      </a:lvl2pPr>
      <a:lvl3pPr marL="288000" indent="-288000" algn="l" defTabSz="457200" rtl="0" eaLnBrk="1" latinLnBrk="0" hangingPunct="1">
        <a:spcBef>
          <a:spcPts val="1000"/>
        </a:spcBef>
        <a:spcAft>
          <a:spcPts val="0"/>
        </a:spcAft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88000" algn="l" defTabSz="457200" rtl="0" eaLnBrk="1" latinLnBrk="0" hangingPunct="1">
        <a:spcBef>
          <a:spcPts val="0"/>
        </a:spcBef>
        <a:spcAft>
          <a:spcPts val="500"/>
        </a:spcAft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000" indent="-288000" algn="l" defTabSz="457200" rtl="0" eaLnBrk="1" latinLnBrk="0" hangingPunct="1">
        <a:spcBef>
          <a:spcPts val="0"/>
        </a:spcBef>
        <a:spcAft>
          <a:spcPts val="1000"/>
        </a:spcAft>
        <a:buFont typeface="Arial" panose="020B0604020202020204" pitchFamily="34" charset="0"/>
        <a:buChar char="−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00" indent="-288000" algn="l" defTabSz="457200" rtl="0" eaLnBrk="1" latinLnBrk="0" hangingPunct="1">
        <a:spcBef>
          <a:spcPts val="500"/>
        </a:spcBef>
        <a:buFont typeface="Wingdings" charset="2"/>
        <a:buAutoNum type="arabicPlain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457200" rtl="0" eaLnBrk="1" latinLnBrk="0" hangingPunct="1">
        <a:spcBef>
          <a:spcPts val="500"/>
        </a:spcBef>
        <a:buFont typeface="Arial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288000" indent="-288000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999" y="828574"/>
            <a:ext cx="8406469" cy="52322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99999"/>
            <a:ext cx="8406469" cy="460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  <a:p>
            <a:pPr lvl="5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354875"/>
            <a:ext cx="936000" cy="27236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>
                <a:solidFill>
                  <a:srgbClr val="1C1C1C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August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354875"/>
            <a:ext cx="5808600" cy="27236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Introduction to the Improvement Analytics Unit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9207"/>
            <a:ext cx="2213268" cy="23226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Georgia"/>
                <a:cs typeface="Georgia"/>
              </a:defRPr>
            </a:lvl1pPr>
          </a:lstStyle>
          <a:p>
            <a:fld id="{4B096CFE-13EB-9C46-AD64-3E2A74317C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2" r:id="rId3"/>
    <p:sldLayoutId id="2147483686" r:id="rId4"/>
    <p:sldLayoutId id="2147483675" r:id="rId5"/>
    <p:sldLayoutId id="2147483682" r:id="rId6"/>
    <p:sldLayoutId id="2147483683" r:id="rId7"/>
    <p:sldLayoutId id="2147483684" r:id="rId8"/>
    <p:sldLayoutId id="2147483690" r:id="rId9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400" b="0" i="0" kern="1200">
          <a:solidFill>
            <a:schemeClr val="tx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spcAft>
          <a:spcPts val="0"/>
        </a:spcAft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spcBef>
          <a:spcPts val="1000"/>
        </a:spcBef>
        <a:spcAft>
          <a:spcPts val="0"/>
        </a:spcAft>
        <a:buFont typeface="Arial"/>
        <a:buNone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288000" indent="-288000" algn="l" defTabSz="457200" rtl="0" eaLnBrk="1" latinLnBrk="0" hangingPunct="1">
        <a:spcBef>
          <a:spcPts val="1000"/>
        </a:spcBef>
        <a:spcAft>
          <a:spcPts val="0"/>
        </a:spcAft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88000" algn="l" defTabSz="457200" rtl="0" eaLnBrk="1" latinLnBrk="0" hangingPunct="1">
        <a:spcBef>
          <a:spcPts val="0"/>
        </a:spcBef>
        <a:spcAft>
          <a:spcPts val="500"/>
        </a:spcAft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000" indent="-288000" algn="l" defTabSz="457200" rtl="0" eaLnBrk="1" latinLnBrk="0" hangingPunct="1">
        <a:spcBef>
          <a:spcPts val="0"/>
        </a:spcBef>
        <a:spcAft>
          <a:spcPts val="1000"/>
        </a:spcAft>
        <a:buFont typeface="Arial" panose="020B0604020202020204" pitchFamily="34" charset="0"/>
        <a:buChar char="−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00" indent="-288000" algn="l" defTabSz="457200" rtl="0" eaLnBrk="1" latinLnBrk="0" hangingPunct="1">
        <a:spcBef>
          <a:spcPts val="500"/>
        </a:spcBef>
        <a:buFont typeface="Wingdings" charset="2"/>
        <a:buAutoNum type="arabicPlain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457200" rtl="0" eaLnBrk="1" latinLnBrk="0" hangingPunct="1">
        <a:spcBef>
          <a:spcPts val="500"/>
        </a:spcBef>
        <a:buFont typeface="Arial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288000" indent="-288000" algn="l" defTabSz="457200" rtl="0" eaLnBrk="1" latinLnBrk="0" hangingPunct="1"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36" r="-31036"/>
          <a:stretch/>
        </p:blipFill>
        <p:spPr>
          <a:xfrm>
            <a:off x="3249212" y="5492294"/>
            <a:ext cx="2345268" cy="90000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25907" y="720076"/>
            <a:ext cx="7834427" cy="1264337"/>
          </a:xfrm>
        </p:spPr>
        <p:txBody>
          <a:bodyPr/>
          <a:lstStyle/>
          <a:p>
            <a:pPr>
              <a:tabLst>
                <a:tab pos="0" algn="l"/>
              </a:tabLst>
            </a:pPr>
            <a:r>
              <a:rPr lang="en-GB" sz="3600" dirty="0"/>
              <a:t>Retrospective matched control studies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25907" y="3804554"/>
            <a:ext cx="7345114" cy="541867"/>
          </a:xfrm>
        </p:spPr>
        <p:txBody>
          <a:bodyPr/>
          <a:lstStyle/>
          <a:p>
            <a:r>
              <a:rPr lang="en-US" sz="2000" dirty="0"/>
              <a:t>February 2019</a:t>
            </a:r>
            <a:endParaRPr lang="en-GB" sz="2000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54EF595E-74DF-4CE3-BFA8-537B8C15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907" y="2337381"/>
            <a:ext cx="7398468" cy="642600"/>
          </a:xfrm>
        </p:spPr>
        <p:txBody>
          <a:bodyPr/>
          <a:lstStyle/>
          <a:p>
            <a:r>
              <a:rPr lang="en-GB" sz="2000" dirty="0"/>
              <a:t>Emma Vestesson, Geraldine Clarke, Paris Pariza, Richard Brine</a:t>
            </a:r>
          </a:p>
        </p:txBody>
      </p:sp>
    </p:spTree>
    <p:extLst>
      <p:ext uri="{BB962C8B-B14F-4D97-AF65-F5344CB8AC3E}">
        <p14:creationId xmlns:p14="http://schemas.microsoft.com/office/powerpoint/2010/main" val="354908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000" y="1722288"/>
            <a:ext cx="7398468" cy="723275"/>
          </a:xfrm>
        </p:spPr>
        <p:txBody>
          <a:bodyPr/>
          <a:lstStyle/>
          <a:p>
            <a:r>
              <a:rPr lang="en-GB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0180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1700808"/>
            <a:ext cx="8064896" cy="4802317"/>
          </a:xfrm>
        </p:spPr>
        <p:txBody>
          <a:bodyPr/>
          <a:lstStyle/>
          <a:p>
            <a:r>
              <a:rPr lang="en-GB" sz="2000" dirty="0"/>
              <a:t>(0) Open the “</a:t>
            </a:r>
            <a:r>
              <a:rPr lang="en-GB" sz="2000" dirty="0" err="1"/>
              <a:t>project.Rproj</a:t>
            </a:r>
            <a:r>
              <a:rPr lang="en-GB" sz="2000" dirty="0"/>
              <a:t>”, then the file “</a:t>
            </a:r>
            <a:r>
              <a:rPr lang="en-GB" sz="2000" dirty="0" err="1"/>
              <a:t>workshop_participants.Rmd</a:t>
            </a:r>
            <a:r>
              <a:rPr lang="en-GB" sz="2000" dirty="0"/>
              <a:t>” and load the libraries required</a:t>
            </a:r>
          </a:p>
          <a:p>
            <a:endParaRPr lang="en-GB" sz="2000" dirty="0"/>
          </a:p>
          <a:p>
            <a:r>
              <a:rPr lang="en-GB" sz="2000" dirty="0"/>
              <a:t>(1) Read the dataset “</a:t>
            </a:r>
            <a:r>
              <a:rPr lang="en-GB" sz="2000" dirty="0" err="1"/>
              <a:t>df.rds</a:t>
            </a:r>
            <a:r>
              <a:rPr lang="en-GB" sz="2000" dirty="0"/>
              <a:t>” in R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“</a:t>
            </a:r>
            <a:r>
              <a:rPr lang="en-GB" sz="2000" dirty="0" err="1"/>
              <a:t>df</a:t>
            </a:r>
            <a:r>
              <a:rPr lang="en-GB" sz="2000" dirty="0"/>
              <a:t>” is a completely fake data set that we have generated for this workshop and it is intended to replicate a patient level data where some patients received an intervention aimed at reducing a negative outcome. 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It has some comorbidities (`hypertension`, `diabetes`, `dementia`), an outcome (`outcome`), an intervention flag (`intervention`) and one unobserved variable (`</a:t>
            </a:r>
            <a:r>
              <a:rPr lang="en-GB" sz="2000" dirty="0" err="1"/>
              <a:t>smoking_unobserved</a:t>
            </a:r>
            <a:r>
              <a:rPr lang="en-GB" sz="2000" dirty="0"/>
              <a:t>`), which should </a:t>
            </a:r>
            <a:r>
              <a:rPr lang="en-GB" sz="2000" u="sng" dirty="0"/>
              <a:t>not</a:t>
            </a:r>
            <a:r>
              <a:rPr lang="en-GB" sz="2000" dirty="0"/>
              <a:t> be used. </a:t>
            </a:r>
          </a:p>
          <a:p>
            <a:pPr marL="342900" indent="-342900">
              <a:buFontTx/>
              <a:buChar char="-"/>
            </a:pPr>
            <a:endParaRPr lang="en-GB" sz="500" dirty="0"/>
          </a:p>
          <a:p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2210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568" y="1700808"/>
            <a:ext cx="7416824" cy="4802317"/>
          </a:xfrm>
        </p:spPr>
        <p:txBody>
          <a:bodyPr/>
          <a:lstStyle/>
          <a:p>
            <a:r>
              <a:rPr lang="en-GB" sz="1800" dirty="0"/>
              <a:t>(2) Look at the dataset using View()</a:t>
            </a:r>
          </a:p>
          <a:p>
            <a:endParaRPr lang="en-GB" sz="1800" dirty="0"/>
          </a:p>
          <a:p>
            <a:r>
              <a:rPr lang="en-GB" sz="1800" b="1" dirty="0">
                <a:solidFill>
                  <a:srgbClr val="007020"/>
                </a:solidFill>
                <a:latin typeface="Courier"/>
              </a:rPr>
              <a:t>View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latin typeface="Courier"/>
              </a:rPr>
              <a:t>df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"Full data"</a:t>
            </a:r>
            <a:r>
              <a:rPr lang="en-GB" sz="1800" dirty="0">
                <a:latin typeface="Courier"/>
              </a:rPr>
              <a:t>)</a:t>
            </a:r>
          </a:p>
          <a:p>
            <a:endParaRPr lang="en-GB" sz="1800" dirty="0"/>
          </a:p>
          <a:p>
            <a:r>
              <a:rPr lang="en-GB" sz="1800" dirty="0" err="1">
                <a:latin typeface="Courier"/>
              </a:rPr>
              <a:t>df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800" dirty="0"/>
            </a:b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GB" sz="1800" dirty="0">
                <a:latin typeface="Courier"/>
              </a:rPr>
              <a:t>(intervention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sz="1800" dirty="0">
                <a:latin typeface="Courier"/>
              </a:rPr>
              <a:t>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800" dirty="0"/>
            </a:b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View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'Intervention only’</a:t>
            </a:r>
            <a:r>
              <a:rPr lang="en-GB" sz="1800" dirty="0">
                <a:latin typeface="Courier"/>
              </a:rPr>
              <a:t>)</a:t>
            </a:r>
          </a:p>
          <a:p>
            <a:endParaRPr lang="en-GB" sz="1800" dirty="0"/>
          </a:p>
          <a:p>
            <a:r>
              <a:rPr lang="en-GB" sz="1800" dirty="0" err="1">
                <a:latin typeface="Courier"/>
              </a:rPr>
              <a:t>df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800" dirty="0"/>
            </a:b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en-GB" sz="1800" dirty="0">
                <a:latin typeface="Courier"/>
              </a:rPr>
              <a:t>(intervention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GB" sz="1800" dirty="0">
                <a:latin typeface="Courier"/>
              </a:rPr>
              <a:t>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800" dirty="0"/>
            </a:b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View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‘Control only'</a:t>
            </a:r>
            <a:r>
              <a:rPr lang="en-GB" sz="1800" dirty="0">
                <a:latin typeface="Courier"/>
              </a:rPr>
              <a:t>)</a:t>
            </a:r>
            <a:endParaRPr lang="en-GB" sz="1800" dirty="0"/>
          </a:p>
          <a:p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28970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6" y="1553130"/>
            <a:ext cx="7776864" cy="5044222"/>
          </a:xfrm>
        </p:spPr>
        <p:txBody>
          <a:bodyPr/>
          <a:lstStyle/>
          <a:p>
            <a:endParaRPr lang="en-GB" sz="500" dirty="0"/>
          </a:p>
          <a:p>
            <a:r>
              <a:rPr lang="en-GB" sz="1800" dirty="0"/>
              <a:t>(3) Look at your data using the `</a:t>
            </a:r>
            <a:r>
              <a:rPr lang="en-GB" sz="1800" dirty="0" err="1"/>
              <a:t>skimr</a:t>
            </a:r>
            <a:r>
              <a:rPr lang="en-GB" sz="1800" dirty="0"/>
              <a:t>` package</a:t>
            </a:r>
          </a:p>
          <a:p>
            <a:endParaRPr lang="en-GB" sz="1800" dirty="0"/>
          </a:p>
          <a:p>
            <a:r>
              <a:rPr lang="en-GB" sz="1800" b="1" dirty="0">
                <a:solidFill>
                  <a:srgbClr val="007020"/>
                </a:solidFill>
                <a:latin typeface="Courier"/>
              </a:rPr>
              <a:t>skim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latin typeface="Courier"/>
              </a:rPr>
              <a:t>df</a:t>
            </a:r>
            <a:r>
              <a:rPr lang="en-GB" sz="1800" dirty="0">
                <a:latin typeface="Courier"/>
              </a:rPr>
              <a:t>)</a:t>
            </a:r>
            <a:endParaRPr lang="en-GB" sz="1800" dirty="0"/>
          </a:p>
          <a:p>
            <a:r>
              <a:rPr lang="en-GB" sz="1800" b="1" dirty="0">
                <a:solidFill>
                  <a:srgbClr val="007020"/>
                </a:solidFill>
                <a:latin typeface="Courier"/>
              </a:rPr>
              <a:t>skim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latin typeface="Courier"/>
              </a:rPr>
              <a:t>df</a:t>
            </a:r>
            <a:r>
              <a:rPr lang="en-GB" sz="1800" dirty="0">
                <a:latin typeface="Courier"/>
              </a:rPr>
              <a:t>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800" dirty="0"/>
            </a:b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lang="en-GB" sz="1800" dirty="0">
                <a:latin typeface="Courier"/>
              </a:rPr>
              <a:t>()</a:t>
            </a:r>
          </a:p>
          <a:p>
            <a:br>
              <a:rPr lang="en-GB" sz="1800" dirty="0"/>
            </a:br>
            <a:r>
              <a:rPr lang="en-GB" sz="1800" dirty="0" err="1">
                <a:latin typeface="Courier"/>
              </a:rPr>
              <a:t>df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800" dirty="0"/>
            </a:b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n-GB" sz="1800" dirty="0">
                <a:latin typeface="Courier"/>
              </a:rPr>
              <a:t>(intervention)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800" dirty="0"/>
            </a:b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skim</a:t>
            </a:r>
            <a:r>
              <a:rPr lang="en-GB" sz="1800" dirty="0">
                <a:latin typeface="Courier"/>
              </a:rPr>
              <a:t>()</a:t>
            </a:r>
          </a:p>
          <a:p>
            <a:endParaRPr lang="en-GB" sz="1800" dirty="0">
              <a:latin typeface="Courier"/>
            </a:endParaRPr>
          </a:p>
          <a:p>
            <a:r>
              <a:rPr lang="en-GB" sz="1800" dirty="0"/>
              <a:t>(4) Create a nice table with descriptive statistics using `</a:t>
            </a:r>
            <a:r>
              <a:rPr lang="en-GB" sz="1800" dirty="0" err="1"/>
              <a:t>CreateTableOne</a:t>
            </a:r>
            <a:r>
              <a:rPr lang="en-GB" sz="1800" dirty="0"/>
              <a:t>`</a:t>
            </a:r>
            <a:endParaRPr lang="en-GB" sz="500" dirty="0"/>
          </a:p>
          <a:p>
            <a:endParaRPr lang="en-GB" sz="1800" dirty="0"/>
          </a:p>
          <a:p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55105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044" y="1553130"/>
            <a:ext cx="8028424" cy="5245558"/>
          </a:xfrm>
        </p:spPr>
        <p:txBody>
          <a:bodyPr/>
          <a:lstStyle/>
          <a:p>
            <a:r>
              <a:rPr lang="en-GB" sz="1800" dirty="0"/>
              <a:t>(5) Create a graph for the age distribution 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Split it up between the intervention and control group. Bonus point if you show the median on the graph!</a:t>
            </a:r>
          </a:p>
          <a:p>
            <a:pPr marL="285750" indent="-285750">
              <a:buFontTx/>
              <a:buChar char="-"/>
            </a:pPr>
            <a:endParaRPr lang="en-GB" sz="500" dirty="0"/>
          </a:p>
          <a:p>
            <a:r>
              <a:rPr lang="en-GB" sz="1800" dirty="0" err="1">
                <a:latin typeface="Courier"/>
              </a:rPr>
              <a:t>median_df</a:t>
            </a:r>
            <a:r>
              <a:rPr lang="en-GB" sz="1800" dirty="0">
                <a:latin typeface="Courier"/>
              </a:rPr>
              <a:t> &lt;-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dirty="0" err="1">
                <a:latin typeface="Courier"/>
              </a:rPr>
              <a:t>df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800" dirty="0"/>
            </a:b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n-GB" sz="1800" dirty="0">
                <a:latin typeface="Courier"/>
              </a:rPr>
              <a:t>(intervention)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800" dirty="0"/>
            </a:b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summarise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age=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median</a:t>
            </a:r>
            <a:r>
              <a:rPr lang="en-GB" sz="1800" dirty="0">
                <a:latin typeface="Courier"/>
              </a:rPr>
              <a:t>(age))</a:t>
            </a:r>
          </a:p>
          <a:p>
            <a:br>
              <a:rPr lang="en-GB" sz="1800" dirty="0"/>
            </a:b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latin typeface="Courier"/>
              </a:rPr>
              <a:t>df</a:t>
            </a:r>
            <a:r>
              <a:rPr lang="en-GB" sz="1800" dirty="0">
                <a:latin typeface="Courier"/>
              </a:rPr>
              <a:t>,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x=</a:t>
            </a:r>
            <a:r>
              <a:rPr lang="en-GB" sz="1800" dirty="0">
                <a:latin typeface="Courier"/>
              </a:rPr>
              <a:t>age, ..density..,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fill=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'pink'</a:t>
            </a:r>
            <a:r>
              <a:rPr lang="en-GB" sz="1800" dirty="0">
                <a:latin typeface="Courier"/>
              </a:rPr>
              <a:t>))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geom_histogram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solidFill>
                  <a:srgbClr val="902000"/>
                </a:solidFill>
                <a:latin typeface="Courier"/>
              </a:rPr>
              <a:t>binwidth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sz="1800" dirty="0">
                <a:latin typeface="Courier"/>
              </a:rPr>
              <a:t>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                    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geom_vline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data=</a:t>
            </a:r>
            <a:r>
              <a:rPr lang="en-GB" sz="1800" dirty="0" err="1">
                <a:latin typeface="Courier"/>
              </a:rPr>
              <a:t>median_df</a:t>
            </a:r>
            <a:r>
              <a:rPr lang="en-GB" sz="1800" dirty="0">
                <a:latin typeface="Courier"/>
              </a:rPr>
              <a:t>,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solidFill>
                  <a:srgbClr val="902000"/>
                </a:solidFill>
                <a:latin typeface="Courier"/>
              </a:rPr>
              <a:t>xintercept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dirty="0">
                <a:latin typeface="Courier"/>
              </a:rPr>
              <a:t>age),  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col=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'purple’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size=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sz="1800" dirty="0">
                <a:latin typeface="Courier"/>
              </a:rPr>
              <a:t>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                 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geom_text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data=</a:t>
            </a:r>
            <a:r>
              <a:rPr lang="en-GB" sz="1800" dirty="0" err="1">
                <a:latin typeface="Courier"/>
              </a:rPr>
              <a:t>median_df</a:t>
            </a:r>
            <a:r>
              <a:rPr lang="en-GB" sz="1800" dirty="0">
                <a:latin typeface="Courier"/>
              </a:rPr>
              <a:t>,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x=</a:t>
            </a:r>
            <a:r>
              <a:rPr lang="en-GB" sz="1800" dirty="0">
                <a:latin typeface="Courier"/>
              </a:rPr>
              <a:t>age,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y=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0.1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label=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paste0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'Median:’</a:t>
            </a:r>
            <a:r>
              <a:rPr lang="en-GB" sz="1800" dirty="0">
                <a:latin typeface="Courier"/>
              </a:rPr>
              <a:t>,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round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latin typeface="Courier"/>
              </a:rPr>
              <a:t>age,</a:t>
            </a:r>
            <a:r>
              <a:rPr lang="en-GB" sz="1800" dirty="0" err="1">
                <a:solidFill>
                  <a:srgbClr val="902000"/>
                </a:solidFill>
                <a:latin typeface="Courier"/>
              </a:rPr>
              <a:t>digits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GB" sz="1800" dirty="0">
                <a:latin typeface="Courier"/>
              </a:rPr>
              <a:t>))),                         </a:t>
            </a:r>
            <a:r>
              <a:rPr lang="en-GB" sz="1800" dirty="0" err="1">
                <a:solidFill>
                  <a:srgbClr val="902000"/>
                </a:solidFill>
                <a:latin typeface="Courier"/>
              </a:rPr>
              <a:t>hjust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0.5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size=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GB" sz="1800" dirty="0">
                <a:latin typeface="Courier"/>
              </a:rPr>
              <a:t>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facet_wrap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lang="en-GB" sz="1800" dirty="0">
                <a:latin typeface="Courier"/>
              </a:rPr>
              <a:t>intervention)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+                          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theme_minimal</a:t>
            </a:r>
            <a:r>
              <a:rPr lang="en-GB" sz="1800" dirty="0">
                <a:latin typeface="Courier"/>
              </a:rPr>
              <a:t>()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+                           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lang="en-GB" sz="1800" dirty="0">
                <a:latin typeface="Courier"/>
              </a:rPr>
              <a:t>)</a:t>
            </a:r>
          </a:p>
          <a:p>
            <a:pPr marL="342900" indent="-342900">
              <a:buFontTx/>
              <a:buChar char="-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469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044" y="1553130"/>
            <a:ext cx="8028424" cy="5245558"/>
          </a:xfrm>
        </p:spPr>
        <p:txBody>
          <a:bodyPr/>
          <a:lstStyle/>
          <a:p>
            <a:endParaRPr lang="en-GB" sz="500" dirty="0"/>
          </a:p>
          <a:p>
            <a:r>
              <a:rPr lang="en-GB" sz="1800" dirty="0"/>
              <a:t>(5) </a:t>
            </a:r>
          </a:p>
        </p:txBody>
      </p:sp>
      <p:pic>
        <p:nvPicPr>
          <p:cNvPr id="6" name="Picture 5" descr="Matching_presentation_GMC_files/figure-pptx/unnamed-chunk-5-1.png">
            <a:extLst>
              <a:ext uri="{FF2B5EF4-FFF2-40B4-BE49-F238E27FC236}">
                <a16:creationId xmlns:a16="http://schemas.microsoft.com/office/drawing/2014/main" id="{AECB2A55-8C52-4E07-98BB-34D97281DDCA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529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044" y="1553130"/>
            <a:ext cx="7938412" cy="4949995"/>
          </a:xfrm>
        </p:spPr>
        <p:txBody>
          <a:bodyPr/>
          <a:lstStyle/>
          <a:p>
            <a:endParaRPr lang="en-GB" sz="500" dirty="0"/>
          </a:p>
          <a:p>
            <a:pPr lvl="0"/>
            <a:r>
              <a:rPr lang="en-GB" sz="1800" u="sng" dirty="0"/>
              <a:t>Extra note: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The mean outcome in the intervention group is 3.5956082 compared to 2.9837671 in the comparison group. Does this mean that the intervention didn’t work?</a:t>
            </a:r>
          </a:p>
          <a:p>
            <a:pPr marL="285750" indent="-285750">
              <a:buFontTx/>
              <a:buChar char="-"/>
            </a:pPr>
            <a:r>
              <a:rPr lang="en-GB" sz="1800" dirty="0"/>
              <a:t>Let’s check all the characteristics of the two groups. 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 err="1">
                <a:latin typeface="Courier"/>
              </a:rPr>
              <a:t>df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800" dirty="0"/>
            </a:b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lang="en-GB" sz="1800" dirty="0">
                <a:latin typeface="Courier"/>
              </a:rPr>
              <a:t>(intervention)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800" dirty="0"/>
            </a:b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summarise_all</a:t>
            </a:r>
            <a:r>
              <a:rPr lang="en-GB" sz="1800" dirty="0">
                <a:latin typeface="Courier"/>
              </a:rPr>
              <a:t>(mean)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GB" sz="1800" dirty="0"/>
            </a:b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pander</a:t>
            </a:r>
            <a:r>
              <a:rPr lang="en-GB" sz="1800" dirty="0">
                <a:latin typeface="Courier"/>
              </a:rPr>
              <a:t>()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5111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C269F674-23C6-489B-AF00-8D0F163CD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291380"/>
              </p:ext>
            </p:extLst>
          </p:nvPr>
        </p:nvGraphicFramePr>
        <p:xfrm>
          <a:off x="457200" y="1852041"/>
          <a:ext cx="82296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dementia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dirty="0"/>
                        <a:t>2510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0.2763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0.5312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0.09375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0.2314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0.4623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0.5479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0.1815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dirty="0"/>
                        <a:t>0.3955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05AD5A8-61A2-4057-AFA1-A9B0E03E5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310000"/>
              </p:ext>
            </p:extLst>
          </p:nvPr>
        </p:nvGraphicFramePr>
        <p:xfrm>
          <a:off x="457200" y="3861048"/>
          <a:ext cx="54006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dirty="0" err="1"/>
                        <a:t>smoking_unobserved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0.09081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52.09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dirty="0"/>
                        <a:t>2.984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dirty="0"/>
                        <a:t>0.1558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/>
                        <a:t>57.68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600" dirty="0"/>
                        <a:t>3.596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4F1FA53-076B-45AF-AFDE-7DC5932B23D9}"/>
              </a:ext>
            </a:extLst>
          </p:cNvPr>
          <p:cNvSpPr/>
          <p:nvPr/>
        </p:nvSpPr>
        <p:spPr>
          <a:xfrm>
            <a:off x="383950" y="3144990"/>
            <a:ext cx="260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dirty="0"/>
              <a:t>(Table continues below)</a:t>
            </a:r>
          </a:p>
        </p:txBody>
      </p:sp>
    </p:spTree>
    <p:extLst>
      <p:ext uri="{BB962C8B-B14F-4D97-AF65-F5344CB8AC3E}">
        <p14:creationId xmlns:p14="http://schemas.microsoft.com/office/powerpoint/2010/main" val="341080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6" y="1553130"/>
            <a:ext cx="7776864" cy="5044222"/>
          </a:xfrm>
        </p:spPr>
        <p:txBody>
          <a:bodyPr/>
          <a:lstStyle/>
          <a:p>
            <a:endParaRPr lang="en-GB" sz="1800" dirty="0"/>
          </a:p>
          <a:p>
            <a:r>
              <a:rPr lang="en-GB" sz="1800" dirty="0"/>
              <a:t>(6) Run a crude regression model</a:t>
            </a:r>
          </a:p>
          <a:p>
            <a:pPr marL="285750" lvl="0" indent="-285750">
              <a:buFontTx/>
              <a:buChar char="-"/>
            </a:pPr>
            <a:r>
              <a:rPr lang="en-GB" sz="1800" dirty="0"/>
              <a:t>The broom package is very good when working with regressions (tidy, glance, augment).</a:t>
            </a:r>
          </a:p>
          <a:p>
            <a:pPr lvl="0"/>
            <a:endParaRPr lang="en-GB" sz="500" dirty="0"/>
          </a:p>
          <a:p>
            <a:r>
              <a:rPr lang="en-GB" sz="1800" dirty="0" err="1">
                <a:latin typeface="Courier"/>
              </a:rPr>
              <a:t>crude_bm</a:t>
            </a:r>
            <a:r>
              <a:rPr lang="en-GB" sz="1800" dirty="0">
                <a:latin typeface="Courier"/>
              </a:rPr>
              <a:t> &lt;-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lm</a:t>
            </a:r>
            <a:r>
              <a:rPr lang="en-GB" sz="1800" dirty="0">
                <a:latin typeface="Courier"/>
              </a:rPr>
              <a:t>(outcome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dirty="0">
                <a:latin typeface="Courier"/>
              </a:rPr>
              <a:t>intervention,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data=</a:t>
            </a:r>
            <a:r>
              <a:rPr lang="en-GB" sz="1800" dirty="0" err="1">
                <a:latin typeface="Courier"/>
              </a:rPr>
              <a:t>df</a:t>
            </a:r>
            <a:r>
              <a:rPr lang="en-GB" sz="1800" dirty="0">
                <a:latin typeface="Courier"/>
              </a:rPr>
              <a:t>)</a:t>
            </a:r>
          </a:p>
          <a:p>
            <a:br>
              <a:rPr lang="en-GB" sz="1800" dirty="0"/>
            </a:br>
            <a:r>
              <a:rPr lang="en-GB" sz="1800" dirty="0" err="1">
                <a:latin typeface="Courier"/>
              </a:rPr>
              <a:t>crude_bm_tidy</a:t>
            </a:r>
            <a:r>
              <a:rPr lang="en-GB" sz="1800" dirty="0">
                <a:latin typeface="Courier"/>
              </a:rPr>
              <a:t> &lt;-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tidy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latin typeface="Courier"/>
              </a:rPr>
              <a:t>crude_bm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conf.int 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n-GB" sz="1800" dirty="0">
                <a:latin typeface="Courier"/>
              </a:rPr>
              <a:t>)</a:t>
            </a:r>
            <a:endParaRPr lang="en-GB" sz="1800" dirty="0"/>
          </a:p>
          <a:p>
            <a:endParaRPr lang="en-GB" sz="1800" dirty="0"/>
          </a:p>
          <a:p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8594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6" y="1553130"/>
            <a:ext cx="7776864" cy="5044222"/>
          </a:xfrm>
        </p:spPr>
        <p:txBody>
          <a:bodyPr/>
          <a:lstStyle/>
          <a:p>
            <a:endParaRPr lang="en-GB" sz="1800" dirty="0"/>
          </a:p>
          <a:p>
            <a:r>
              <a:rPr lang="en-GB" sz="1800" dirty="0"/>
              <a:t>(7) Now try an adjusted regression model</a:t>
            </a:r>
          </a:p>
          <a:p>
            <a:endParaRPr lang="en-GB" sz="500" dirty="0"/>
          </a:p>
          <a:p>
            <a:r>
              <a:rPr lang="en-GB" sz="1800" dirty="0" err="1">
                <a:latin typeface="Courier"/>
              </a:rPr>
              <a:t>adj_bm</a:t>
            </a:r>
            <a:r>
              <a:rPr lang="en-GB" sz="1800" dirty="0">
                <a:latin typeface="Courier"/>
              </a:rPr>
              <a:t> &lt;-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lm</a:t>
            </a:r>
            <a:r>
              <a:rPr lang="en-GB" sz="1800" dirty="0">
                <a:latin typeface="Courier"/>
              </a:rPr>
              <a:t>(outcome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dirty="0">
                <a:latin typeface="Courier"/>
              </a:rPr>
              <a:t>intervention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dirty="0">
                <a:latin typeface="Courier"/>
              </a:rPr>
              <a:t>age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dirty="0">
                <a:latin typeface="Courier"/>
              </a:rPr>
              <a:t>male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GB" sz="1800" dirty="0">
                <a:latin typeface="Courier"/>
              </a:rPr>
              <a:t>hypertension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dirty="0">
                <a:latin typeface="Courier"/>
              </a:rPr>
              <a:t>dementia 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dirty="0">
                <a:latin typeface="Courier"/>
              </a:rPr>
              <a:t>diabetes,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data=</a:t>
            </a:r>
            <a:r>
              <a:rPr lang="en-GB" sz="1800" dirty="0" err="1">
                <a:latin typeface="Courier"/>
              </a:rPr>
              <a:t>df</a:t>
            </a:r>
            <a:r>
              <a:rPr lang="en-GB" sz="1800" dirty="0">
                <a:latin typeface="Courier"/>
              </a:rPr>
              <a:t>)</a:t>
            </a:r>
          </a:p>
          <a:p>
            <a:br>
              <a:rPr lang="en-GB" sz="1800" dirty="0"/>
            </a:br>
            <a:r>
              <a:rPr lang="en-GB" sz="1800" dirty="0" err="1">
                <a:latin typeface="Courier"/>
              </a:rPr>
              <a:t>adj_bm_tidy</a:t>
            </a:r>
            <a:r>
              <a:rPr lang="en-GB" sz="1800" dirty="0">
                <a:latin typeface="Courier"/>
              </a:rPr>
              <a:t> &lt;-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tidy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latin typeface="Courier"/>
              </a:rPr>
              <a:t>adj_bm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>
                <a:solidFill>
                  <a:srgbClr val="902000"/>
                </a:solidFill>
                <a:latin typeface="Courier"/>
              </a:rPr>
              <a:t>conf.int =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n-GB" sz="1800" dirty="0">
                <a:latin typeface="Courier"/>
              </a:rPr>
              <a:t>)</a:t>
            </a:r>
          </a:p>
          <a:p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94275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999" y="1628800"/>
            <a:ext cx="8100433" cy="46080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The Improvement Analytics Unit</a:t>
            </a:r>
          </a:p>
          <a:p>
            <a:pPr marL="285750" indent="-285750">
              <a:buFontTx/>
              <a:buChar char="-"/>
            </a:pPr>
            <a:r>
              <a:rPr lang="en-GB" dirty="0"/>
              <a:t>Introduction to retrospective matched control studies</a:t>
            </a:r>
          </a:p>
          <a:p>
            <a:pPr marL="285750" indent="-285750">
              <a:buFontTx/>
              <a:buChar char="-"/>
            </a:pPr>
            <a:r>
              <a:rPr lang="en-GB" dirty="0"/>
              <a:t>Introduction to R code</a:t>
            </a:r>
          </a:p>
          <a:p>
            <a:pPr marL="285750" indent="-285750">
              <a:buFontTx/>
              <a:buChar char="-"/>
            </a:pPr>
            <a:r>
              <a:rPr lang="en-GB" dirty="0"/>
              <a:t>Exploratory data analysis</a:t>
            </a:r>
          </a:p>
          <a:p>
            <a:pPr marL="285750" indent="-285750">
              <a:buFontTx/>
              <a:buChar char="-"/>
            </a:pPr>
            <a:r>
              <a:rPr lang="en-GB" dirty="0"/>
              <a:t>Running genetic matching</a:t>
            </a:r>
          </a:p>
          <a:p>
            <a:pPr marL="285750" indent="-285750">
              <a:buFontTx/>
              <a:buChar char="-"/>
            </a:pPr>
            <a:r>
              <a:rPr lang="en-GB" dirty="0"/>
              <a:t>Assessing balance from the matching</a:t>
            </a:r>
          </a:p>
          <a:p>
            <a:pPr marL="285750" indent="-285750">
              <a:buFontTx/>
              <a:buChar char="-"/>
            </a:pPr>
            <a:r>
              <a:rPr lang="en-GB" dirty="0"/>
              <a:t>Running regression modelling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3688" y="354875"/>
            <a:ext cx="5111245" cy="272363"/>
          </a:xfrm>
        </p:spPr>
        <p:txBody>
          <a:bodyPr/>
          <a:lstStyle/>
          <a:p>
            <a:r>
              <a:rPr lang="en-GB" dirty="0"/>
              <a:t>Introduction to the Improvement Analytics Unit</a:t>
            </a:r>
            <a:endParaRPr lang="en-US" dirty="0"/>
          </a:p>
        </p:txBody>
      </p:sp>
      <p:pic>
        <p:nvPicPr>
          <p:cNvPr id="10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46" r="-23546"/>
          <a:stretch/>
        </p:blipFill>
        <p:spPr>
          <a:xfrm>
            <a:off x="7947216" y="302881"/>
            <a:ext cx="767101" cy="324357"/>
          </a:xfr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</p:spTree>
    <p:extLst>
      <p:ext uri="{BB962C8B-B14F-4D97-AF65-F5344CB8AC3E}">
        <p14:creationId xmlns:p14="http://schemas.microsoft.com/office/powerpoint/2010/main" val="110269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000" y="1722288"/>
            <a:ext cx="7398468" cy="723275"/>
          </a:xfrm>
        </p:spPr>
        <p:txBody>
          <a:bodyPr/>
          <a:lstStyle/>
          <a:p>
            <a:r>
              <a:rPr lang="en-GB" dirty="0"/>
              <a:t>Running genetic matching</a:t>
            </a:r>
          </a:p>
        </p:txBody>
      </p:sp>
    </p:spTree>
    <p:extLst>
      <p:ext uri="{BB962C8B-B14F-4D97-AF65-F5344CB8AC3E}">
        <p14:creationId xmlns:p14="http://schemas.microsoft.com/office/powerpoint/2010/main" val="267840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Genetic matching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628800"/>
            <a:ext cx="8532481" cy="4968552"/>
          </a:xfrm>
        </p:spPr>
        <p:txBody>
          <a:bodyPr/>
          <a:lstStyle/>
          <a:p>
            <a:pPr lvl="0"/>
            <a:r>
              <a:rPr lang="en-GB" sz="2000" dirty="0"/>
              <a:t>Deciding what variables to include to the matching:</a:t>
            </a:r>
          </a:p>
          <a:p>
            <a:pPr marL="285750" lvl="0" indent="-285750">
              <a:buFontTx/>
              <a:buChar char="-"/>
            </a:pPr>
            <a:r>
              <a:rPr lang="en-GB" sz="2000" dirty="0"/>
              <a:t>Priority should be given to variables predictive of the outcome.</a:t>
            </a:r>
          </a:p>
          <a:p>
            <a:pPr marL="285750" lvl="0" indent="-285750">
              <a:buFontTx/>
              <a:buChar char="-"/>
            </a:pPr>
            <a:r>
              <a:rPr lang="en-GB" sz="2000" dirty="0"/>
              <a:t>Never include variables that may have been affected by the treatment of interest.</a:t>
            </a:r>
          </a:p>
          <a:p>
            <a:pPr marL="285750" lvl="0" indent="-285750">
              <a:buFontTx/>
              <a:buChar char="-"/>
            </a:pPr>
            <a:r>
              <a:rPr lang="en-GB" sz="2000" dirty="0"/>
              <a:t>The more variables you include, the longer it will take for matching to run.</a:t>
            </a:r>
          </a:p>
          <a:p>
            <a:pPr marL="285750" lvl="0" indent="-285750">
              <a:buFontTx/>
              <a:buChar char="-"/>
            </a:pPr>
            <a:r>
              <a:rPr lang="en-GB" sz="2000" dirty="0"/>
              <a:t>There may still be concern regarding unobserved differences between the intervention and control groups.</a:t>
            </a:r>
          </a:p>
          <a:p>
            <a:pPr marL="285750" lvl="0" indent="-285750">
              <a:buFontTx/>
              <a:buChar char="-"/>
            </a:pPr>
            <a:endParaRPr lang="en-GB" sz="2000" dirty="0"/>
          </a:p>
          <a:p>
            <a:pPr lvl="0"/>
            <a:r>
              <a:rPr lang="en-GB" sz="2000" dirty="0"/>
              <a:t> Making other choices for the matching:</a:t>
            </a:r>
          </a:p>
          <a:p>
            <a:pPr marL="285750" lvl="0" indent="-285750">
              <a:buFontTx/>
              <a:buChar char="-"/>
            </a:pPr>
            <a:r>
              <a:rPr lang="en-GB" sz="2000" dirty="0"/>
              <a:t>Match with replacement or not?</a:t>
            </a:r>
          </a:p>
          <a:p>
            <a:pPr marL="285750" lvl="0" indent="-285750">
              <a:buFontTx/>
              <a:buChar char="-"/>
            </a:pPr>
            <a:r>
              <a:rPr lang="en-GB" sz="2000" dirty="0"/>
              <a:t>How many controls for each treated individual? </a:t>
            </a:r>
          </a:p>
          <a:p>
            <a:pPr marL="285750" lvl="0" indent="-285750">
              <a:buFontTx/>
              <a:buChar char="-"/>
            </a:pPr>
            <a:r>
              <a:rPr lang="en-GB" sz="2000" dirty="0"/>
              <a:t>Use local or non-local controls?</a:t>
            </a:r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F75CA4-C307-4D8A-9238-82F3DA1B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US" dirty="0"/>
              <a:t>Running genetic matching</a:t>
            </a:r>
          </a:p>
        </p:txBody>
      </p:sp>
    </p:spTree>
    <p:extLst>
      <p:ext uri="{BB962C8B-B14F-4D97-AF65-F5344CB8AC3E}">
        <p14:creationId xmlns:p14="http://schemas.microsoft.com/office/powerpoint/2010/main" val="3807739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Genetic matching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7776864" cy="4968552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GB" sz="2000" dirty="0">
                <a:solidFill>
                  <a:prstClr val="black"/>
                </a:solidFill>
              </a:rPr>
              <a:t>(8) Try running a genetic matching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GB" sz="2000" dirty="0">
                <a:solidFill>
                  <a:prstClr val="black"/>
                </a:solidFill>
              </a:rPr>
              <a:t>Keep in mind that your genetic matching code looks slightly different and that it takes a few minutes to finish.</a:t>
            </a:r>
          </a:p>
          <a:p>
            <a:pPr lvl="0">
              <a:spcBef>
                <a:spcPct val="20000"/>
              </a:spcBef>
            </a:pPr>
            <a:endParaRPr lang="en-GB" sz="2000" dirty="0">
              <a:solidFill>
                <a:prstClr val="black"/>
              </a:solidFill>
              <a:latin typeface="Calibri"/>
            </a:endParaRPr>
          </a:p>
          <a:p>
            <a:pPr marL="457200" lvl="1">
              <a:spcBef>
                <a:spcPct val="20000"/>
              </a:spcBef>
            </a:pPr>
            <a:r>
              <a:rPr lang="en-GB" sz="2000" b="0" dirty="0">
                <a:solidFill>
                  <a:prstClr val="black"/>
                </a:solidFill>
              </a:rPr>
              <a:t>~ </a:t>
            </a:r>
            <a:r>
              <a:rPr lang="en-GB" sz="2000" b="0" dirty="0" err="1">
                <a:solidFill>
                  <a:prstClr val="black"/>
                </a:solidFill>
                <a:latin typeface="Courier"/>
              </a:rPr>
              <a:t>pop.size</a:t>
            </a:r>
            <a:r>
              <a:rPr lang="en-GB" sz="2000" b="0" dirty="0">
                <a:solidFill>
                  <a:prstClr val="black"/>
                </a:solidFill>
              </a:rPr>
              <a:t>: how many different sets of weights to try every generation</a:t>
            </a:r>
          </a:p>
          <a:p>
            <a:pPr marL="457200" lvl="1">
              <a:spcBef>
                <a:spcPct val="20000"/>
              </a:spcBef>
            </a:pPr>
            <a:r>
              <a:rPr lang="en-GB" sz="2000" b="0" dirty="0">
                <a:solidFill>
                  <a:prstClr val="black"/>
                </a:solidFill>
              </a:rPr>
              <a:t>~</a:t>
            </a:r>
            <a:r>
              <a:rPr lang="en-GB" sz="2000" b="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GB" sz="2000" b="0" dirty="0" err="1">
                <a:solidFill>
                  <a:prstClr val="black"/>
                </a:solidFill>
                <a:latin typeface="Courier"/>
              </a:rPr>
              <a:t>wait.generations</a:t>
            </a:r>
            <a:r>
              <a:rPr lang="en-GB" sz="2000" b="0" dirty="0">
                <a:solidFill>
                  <a:prstClr val="black"/>
                </a:solidFill>
              </a:rPr>
              <a:t>: how many generations to run without finding a better solution before stopping</a:t>
            </a:r>
          </a:p>
          <a:p>
            <a:pPr marL="457200" lvl="1">
              <a:spcBef>
                <a:spcPct val="20000"/>
              </a:spcBef>
            </a:pPr>
            <a:endParaRPr lang="en-GB" sz="22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A42DD71-860E-404B-956C-3F37CC0D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US" dirty="0"/>
              <a:t>Running genetic matching</a:t>
            </a:r>
          </a:p>
        </p:txBody>
      </p:sp>
    </p:spTree>
    <p:extLst>
      <p:ext uri="{BB962C8B-B14F-4D97-AF65-F5344CB8AC3E}">
        <p14:creationId xmlns:p14="http://schemas.microsoft.com/office/powerpoint/2010/main" val="18536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Genetic matching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584" y="1628800"/>
            <a:ext cx="8064896" cy="4968552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GB" sz="2000" dirty="0">
                <a:solidFill>
                  <a:prstClr val="black"/>
                </a:solidFill>
              </a:rPr>
              <a:t>(8)</a:t>
            </a:r>
            <a:endParaRPr lang="en-GB" sz="2000" b="0" dirty="0">
              <a:solidFill>
                <a:prstClr val="black"/>
              </a:solidFill>
            </a:endParaRPr>
          </a:p>
          <a:p>
            <a:pPr marL="457200" lvl="1">
              <a:spcBef>
                <a:spcPct val="20000"/>
              </a:spcBef>
            </a:pPr>
            <a:r>
              <a:rPr lang="en-GB" sz="1800" dirty="0" err="1">
                <a:solidFill>
                  <a:srgbClr val="007020"/>
                </a:solidFill>
                <a:latin typeface="Courier"/>
              </a:rPr>
              <a:t>GenMatch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GB" sz="1800" b="0" dirty="0" err="1">
                <a:solidFill>
                  <a:srgbClr val="902000"/>
                </a:solidFill>
                <a:latin typeface="Courier"/>
              </a:rPr>
              <a:t>Tr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b="0" dirty="0" err="1">
                <a:solidFill>
                  <a:prstClr val="black"/>
                </a:solidFill>
                <a:latin typeface="Courier"/>
              </a:rPr>
              <a:t>treatment_status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X=</a:t>
            </a:r>
            <a:r>
              <a:rPr lang="en-GB" sz="1800" b="0" dirty="0" err="1">
                <a:solidFill>
                  <a:prstClr val="black"/>
                </a:solidFill>
                <a:latin typeface="Courier"/>
              </a:rPr>
              <a:t>matching_matrix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GB" sz="1800" b="0" dirty="0" err="1">
                <a:solidFill>
                  <a:srgbClr val="902000"/>
                </a:solidFill>
                <a:latin typeface="Courier"/>
              </a:rPr>
              <a:t>BalanceMatrix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b="0" dirty="0" err="1">
                <a:solidFill>
                  <a:prstClr val="black"/>
                </a:solidFill>
                <a:latin typeface="Courier"/>
              </a:rPr>
              <a:t>balance_matrix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</a:t>
            </a:r>
            <a:r>
              <a:rPr lang="en-GB" sz="18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exact=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exact_vars2, </a:t>
            </a:r>
            <a:r>
              <a:rPr lang="en-GB" sz="1800" b="0" dirty="0" err="1">
                <a:solidFill>
                  <a:srgbClr val="902000"/>
                </a:solidFill>
                <a:latin typeface="Courier"/>
              </a:rPr>
              <a:t>estimand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b="0" dirty="0">
                <a:solidFill>
                  <a:srgbClr val="4070A0"/>
                </a:solidFill>
                <a:latin typeface="Courier"/>
              </a:rPr>
              <a:t>'ATT'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M=</a:t>
            </a:r>
            <a:r>
              <a:rPr lang="en-GB" sz="1800" b="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GB" sz="1800" b="0" dirty="0" err="1">
                <a:solidFill>
                  <a:srgbClr val="902000"/>
                </a:solidFill>
                <a:latin typeface="Courier"/>
              </a:rPr>
              <a:t>pop.size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b="0" dirty="0">
                <a:solidFill>
                  <a:srgbClr val="40A070"/>
                </a:solidFill>
                <a:latin typeface="Courier"/>
              </a:rPr>
              <a:t>150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</a:t>
            </a:r>
            <a:br>
              <a:rPr lang="en-GB" sz="1800" b="0" dirty="0">
                <a:solidFill>
                  <a:prstClr val="black"/>
                </a:solidFill>
                <a:latin typeface="Calibri"/>
              </a:rPr>
            </a:br>
            <a:r>
              <a:rPr lang="en-GB" sz="1800" b="0" dirty="0" err="1">
                <a:solidFill>
                  <a:srgbClr val="902000"/>
                </a:solidFill>
                <a:latin typeface="Courier"/>
              </a:rPr>
              <a:t>wait.generations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b="0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GB" sz="1800" b="0" dirty="0" err="1">
                <a:solidFill>
                  <a:srgbClr val="902000"/>
                </a:solidFill>
                <a:latin typeface="Courier"/>
              </a:rPr>
              <a:t>hard.generation.limit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b="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GB" sz="1800" b="0" dirty="0" err="1">
                <a:solidFill>
                  <a:srgbClr val="902000"/>
                </a:solidFill>
                <a:latin typeface="Courier"/>
              </a:rPr>
              <a:t>max.generations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b="0" dirty="0">
                <a:solidFill>
                  <a:srgbClr val="40A070"/>
                </a:solidFill>
                <a:latin typeface="Courier"/>
              </a:rPr>
              <a:t>500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</a:t>
            </a:r>
            <a:r>
              <a:rPr lang="en-GB" sz="1800" b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replace=</a:t>
            </a:r>
            <a:r>
              <a:rPr lang="en-GB" sz="1800" b="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ties=</a:t>
            </a:r>
            <a:r>
              <a:rPr lang="en-GB" sz="1800" b="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balance=</a:t>
            </a:r>
            <a:r>
              <a:rPr lang="en-GB" sz="1800" b="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)   </a:t>
            </a:r>
            <a:endParaRPr lang="en-GB" sz="1800" b="0" dirty="0">
              <a:solidFill>
                <a:prstClr val="black"/>
              </a:solidFill>
              <a:latin typeface="Calibri"/>
            </a:endParaRPr>
          </a:p>
          <a:p>
            <a:pPr marL="457200" lvl="1">
              <a:spcBef>
                <a:spcPct val="20000"/>
              </a:spcBef>
            </a:pPr>
            <a:endParaRPr lang="en-GB" sz="1800" b="0" dirty="0">
              <a:solidFill>
                <a:prstClr val="black"/>
              </a:solidFill>
              <a:latin typeface="Calibri"/>
            </a:endParaRPr>
          </a:p>
          <a:p>
            <a:pPr marL="457200" lvl="1">
              <a:spcBef>
                <a:spcPct val="20000"/>
              </a:spcBef>
            </a:pPr>
            <a:r>
              <a:rPr lang="en-GB" sz="1800" b="0" dirty="0">
                <a:solidFill>
                  <a:prstClr val="black"/>
                </a:solidFill>
                <a:latin typeface="Courier"/>
              </a:rPr>
              <a:t>mw &lt;-</a:t>
            </a:r>
            <a:r>
              <a:rPr lang="en-GB" sz="1800" b="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dirty="0">
                <a:solidFill>
                  <a:srgbClr val="007020"/>
                </a:solidFill>
                <a:latin typeface="Courier"/>
              </a:rPr>
              <a:t>Match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GB" sz="1800" b="0" dirty="0" err="1">
                <a:solidFill>
                  <a:srgbClr val="902000"/>
                </a:solidFill>
                <a:latin typeface="Courier"/>
              </a:rPr>
              <a:t>Tr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b="0" dirty="0" err="1">
                <a:solidFill>
                  <a:prstClr val="black"/>
                </a:solidFill>
                <a:latin typeface="Courier"/>
              </a:rPr>
              <a:t>treatment_status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X=</a:t>
            </a:r>
            <a:r>
              <a:rPr lang="en-GB" sz="1800" b="0" dirty="0" err="1">
                <a:solidFill>
                  <a:prstClr val="black"/>
                </a:solidFill>
                <a:latin typeface="Courier"/>
              </a:rPr>
              <a:t>matching_matrix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exact=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exact_vars2, </a:t>
            </a:r>
            <a:r>
              <a:rPr lang="en-GB" sz="1800" b="0" dirty="0" err="1">
                <a:solidFill>
                  <a:srgbClr val="902000"/>
                </a:solidFill>
                <a:latin typeface="Courier"/>
              </a:rPr>
              <a:t>Weight.matrix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b="0" dirty="0" err="1">
                <a:solidFill>
                  <a:srgbClr val="007020"/>
                </a:solidFill>
                <a:latin typeface="Courier"/>
              </a:rPr>
              <a:t>as.matrix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GB" sz="1800" b="0" dirty="0" err="1">
                <a:solidFill>
                  <a:prstClr val="black"/>
                </a:solidFill>
                <a:latin typeface="Courier"/>
              </a:rPr>
              <a:t>gen</a:t>
            </a:r>
            <a:r>
              <a:rPr lang="en-GB" sz="1800" b="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lang="en-GB" sz="1800" b="0" dirty="0" err="1">
                <a:solidFill>
                  <a:prstClr val="black"/>
                </a:solidFill>
                <a:latin typeface="Courier"/>
              </a:rPr>
              <a:t>Weight.matrix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),</a:t>
            </a:r>
            <a:br>
              <a:rPr lang="en-GB" sz="1800" b="0" dirty="0">
                <a:solidFill>
                  <a:prstClr val="black"/>
                </a:solidFill>
                <a:latin typeface="Calibri"/>
              </a:rPr>
            </a:br>
            <a:r>
              <a:rPr lang="en-GB" sz="1800" b="0" dirty="0" err="1">
                <a:solidFill>
                  <a:srgbClr val="902000"/>
                </a:solidFill>
                <a:latin typeface="Courier"/>
              </a:rPr>
              <a:t>estimand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GB" sz="1800" b="0" dirty="0">
                <a:solidFill>
                  <a:srgbClr val="4070A0"/>
                </a:solidFill>
                <a:latin typeface="Courier"/>
              </a:rPr>
              <a:t>"ATT"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replace=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replace, 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ties=</a:t>
            </a:r>
            <a:r>
              <a:rPr lang="en-GB" sz="1800" b="0" dirty="0">
                <a:solidFill>
                  <a:srgbClr val="007020"/>
                </a:solidFill>
                <a:latin typeface="Courier"/>
              </a:rPr>
              <a:t>FALSE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GB" sz="1800" b="0" dirty="0">
                <a:solidFill>
                  <a:srgbClr val="902000"/>
                </a:solidFill>
                <a:latin typeface="Courier"/>
              </a:rPr>
              <a:t>M=</a:t>
            </a:r>
            <a:r>
              <a:rPr lang="en-GB" sz="1800" b="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sz="1800" b="0" dirty="0">
                <a:solidFill>
                  <a:prstClr val="black"/>
                </a:solidFill>
                <a:latin typeface="Courier"/>
              </a:rPr>
              <a:t>)</a:t>
            </a:r>
            <a:endParaRPr lang="en-US" sz="1800" b="0" dirty="0">
              <a:solidFill>
                <a:prstClr val="black"/>
              </a:solidFill>
              <a:latin typeface="Courier"/>
            </a:endParaRPr>
          </a:p>
          <a:p>
            <a:pPr marL="457200" lvl="1">
              <a:spcBef>
                <a:spcPct val="20000"/>
              </a:spcBef>
            </a:pPr>
            <a:endParaRPr lang="en-US" sz="1800" b="0" dirty="0">
              <a:solidFill>
                <a:prstClr val="black"/>
              </a:solidFill>
              <a:latin typeface="Courier"/>
            </a:endParaRPr>
          </a:p>
          <a:p>
            <a:pPr>
              <a:spcBef>
                <a:spcPct val="20000"/>
              </a:spcBef>
            </a:pPr>
            <a:r>
              <a:rPr lang="en-GB" sz="2000" dirty="0">
                <a:solidFill>
                  <a:prstClr val="black"/>
                </a:solidFill>
              </a:rPr>
              <a:t>(9) Load data sets in case the matching didn't run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09BBA1E-FCF0-4FD6-8311-E5B7472B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US" dirty="0"/>
              <a:t>Running genetic matching</a:t>
            </a:r>
          </a:p>
        </p:txBody>
      </p:sp>
    </p:spTree>
    <p:extLst>
      <p:ext uri="{BB962C8B-B14F-4D97-AF65-F5344CB8AC3E}">
        <p14:creationId xmlns:p14="http://schemas.microsoft.com/office/powerpoint/2010/main" val="7066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Balance assessment from matching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584" y="1628800"/>
            <a:ext cx="7560840" cy="4968552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GB" sz="2000" dirty="0">
                <a:solidFill>
                  <a:prstClr val="black"/>
                </a:solidFill>
              </a:rPr>
              <a:t>(10) Assess the balance between the intervention and matched comparison groups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GB" sz="2000" dirty="0">
                <a:solidFill>
                  <a:prstClr val="black"/>
                </a:solidFill>
              </a:rPr>
              <a:t>Standardised mean difference (SMD) is the most common way to assess balance of the matching.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GB" sz="2000" dirty="0">
                <a:solidFill>
                  <a:prstClr val="black"/>
                </a:solidFill>
              </a:rPr>
              <a:t>A difference of 10% in SMD is considered as acceptable.</a:t>
            </a:r>
          </a:p>
          <a:p>
            <a:pPr lvl="0">
              <a:spcBef>
                <a:spcPct val="20000"/>
              </a:spcBef>
            </a:pPr>
            <a:endParaRPr lang="en-GB" sz="20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GB" sz="2000" dirty="0">
                <a:solidFill>
                  <a:prstClr val="black"/>
                </a:solidFill>
              </a:rPr>
              <a:t>(11) Look at the output from the balance assessment using “View()”</a:t>
            </a:r>
          </a:p>
          <a:p>
            <a:pPr lvl="0">
              <a:spcBef>
                <a:spcPct val="20000"/>
              </a:spcBef>
            </a:pPr>
            <a:endParaRPr lang="en-GB" sz="20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GB" sz="2000" dirty="0">
                <a:solidFill>
                  <a:prstClr val="black"/>
                </a:solidFill>
              </a:rPr>
              <a:t>(12) Create a graph showing the SMDs before and after matching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D3E8AF0-64A8-4F6F-8E28-1D13C7F3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US" dirty="0"/>
              <a:t>Running genetic matching</a:t>
            </a:r>
          </a:p>
        </p:txBody>
      </p:sp>
    </p:spTree>
    <p:extLst>
      <p:ext uri="{BB962C8B-B14F-4D97-AF65-F5344CB8AC3E}">
        <p14:creationId xmlns:p14="http://schemas.microsoft.com/office/powerpoint/2010/main" val="13158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Balance assessment from matching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584" y="1628800"/>
            <a:ext cx="7938884" cy="4968552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GB" sz="2000" dirty="0">
                <a:solidFill>
                  <a:prstClr val="black"/>
                </a:solidFill>
              </a:rPr>
              <a:t>(13) Look at descriptive statistics using the “</a:t>
            </a:r>
            <a:r>
              <a:rPr lang="en-GB" sz="2000" dirty="0" err="1">
                <a:solidFill>
                  <a:prstClr val="black"/>
                </a:solidFill>
              </a:rPr>
              <a:t>tableone</a:t>
            </a:r>
            <a:r>
              <a:rPr lang="en-GB" sz="2000" dirty="0">
                <a:solidFill>
                  <a:prstClr val="black"/>
                </a:solidFill>
              </a:rPr>
              <a:t>” package</a:t>
            </a:r>
          </a:p>
          <a:p>
            <a:pPr lvl="0">
              <a:spcBef>
                <a:spcPct val="20000"/>
              </a:spcBef>
            </a:pPr>
            <a:endParaRPr lang="en-GB" sz="2000" dirty="0">
              <a:solidFill>
                <a:prstClr val="black"/>
              </a:solidFill>
            </a:endParaRPr>
          </a:p>
          <a:p>
            <a:pPr lvl="0"/>
            <a:r>
              <a:rPr lang="en-GB" sz="1800" dirty="0" err="1">
                <a:latin typeface="Courier"/>
              </a:rPr>
              <a:t>all_vars</a:t>
            </a:r>
            <a:r>
              <a:rPr lang="en-GB" sz="1800" dirty="0">
                <a:latin typeface="Courier"/>
              </a:rPr>
              <a:t> &lt;-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800" dirty="0">
                <a:latin typeface="Courier"/>
              </a:rPr>
              <a:t>("male",  "hypertension", "diabetes", "dementia", 'outcome', "</a:t>
            </a:r>
            <a:r>
              <a:rPr lang="en-GB" sz="1800" dirty="0" err="1">
                <a:latin typeface="Courier"/>
              </a:rPr>
              <a:t>smoking_unobserved</a:t>
            </a:r>
            <a:r>
              <a:rPr lang="en-GB" sz="1800" dirty="0">
                <a:latin typeface="Courier"/>
              </a:rPr>
              <a:t>")</a:t>
            </a:r>
          </a:p>
          <a:p>
            <a:pPr lvl="0"/>
            <a:r>
              <a:rPr lang="en-GB" sz="1800" dirty="0" err="1">
                <a:latin typeface="Courier"/>
              </a:rPr>
              <a:t>factor_vars</a:t>
            </a:r>
            <a:r>
              <a:rPr lang="en-GB" sz="1800" dirty="0">
                <a:latin typeface="Courier"/>
              </a:rPr>
              <a:t> &lt;-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800" dirty="0">
                <a:latin typeface="Courier"/>
              </a:rPr>
              <a:t>("hypertension", "male", "diabetes", "dementia")</a:t>
            </a:r>
          </a:p>
          <a:p>
            <a:pPr lvl="0"/>
            <a:endParaRPr lang="en-GB" sz="1800" dirty="0">
              <a:latin typeface="Courier"/>
            </a:endParaRPr>
          </a:p>
          <a:p>
            <a:pPr lvl="0"/>
            <a:r>
              <a:rPr lang="en-GB" sz="1800" dirty="0">
                <a:latin typeface="Courier"/>
              </a:rPr>
              <a:t>table2_am&lt;-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 </a:t>
            </a:r>
            <a:r>
              <a:rPr lang="en-GB" sz="1800" b="1" dirty="0" err="1">
                <a:solidFill>
                  <a:srgbClr val="007020"/>
                </a:solidFill>
                <a:latin typeface="Courier"/>
              </a:rPr>
              <a:t>CreateTableOne</a:t>
            </a:r>
            <a:r>
              <a:rPr lang="en-GB" sz="1800" dirty="0">
                <a:latin typeface="Courier"/>
              </a:rPr>
              <a:t>(data=</a:t>
            </a:r>
            <a:r>
              <a:rPr lang="en-GB" sz="1800" dirty="0" err="1">
                <a:latin typeface="Courier"/>
              </a:rPr>
              <a:t>matched_df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 err="1">
                <a:latin typeface="Courier"/>
              </a:rPr>
              <a:t>factorVars</a:t>
            </a:r>
            <a:r>
              <a:rPr lang="en-GB" sz="1800" dirty="0">
                <a:latin typeface="Courier"/>
              </a:rPr>
              <a:t> = </a:t>
            </a:r>
            <a:r>
              <a:rPr lang="en-GB" sz="1800" dirty="0" err="1">
                <a:latin typeface="Courier"/>
              </a:rPr>
              <a:t>factor_vars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 err="1">
                <a:latin typeface="Courier"/>
              </a:rPr>
              <a:t>vars</a:t>
            </a:r>
            <a:r>
              <a:rPr lang="en-GB" sz="1800" dirty="0">
                <a:latin typeface="Courier"/>
              </a:rPr>
              <a:t>= </a:t>
            </a:r>
            <a:r>
              <a:rPr lang="en-GB" sz="1800" dirty="0" err="1">
                <a:latin typeface="Courier"/>
              </a:rPr>
              <a:t>all_vars</a:t>
            </a:r>
            <a:r>
              <a:rPr lang="en-GB" sz="1800" dirty="0">
                <a:latin typeface="Courier"/>
              </a:rPr>
              <a:t> , strata = 'intervention’)</a:t>
            </a:r>
          </a:p>
          <a:p>
            <a:pPr lvl="0"/>
            <a:endParaRPr lang="en-GB" sz="1800" dirty="0">
              <a:latin typeface="Courier"/>
            </a:endParaRPr>
          </a:p>
          <a:p>
            <a:pPr lvl="0"/>
            <a:r>
              <a:rPr lang="en-GB" sz="1800" dirty="0">
                <a:latin typeface="Courier"/>
              </a:rPr>
              <a:t># only run this if you want to save the table as csv file</a:t>
            </a:r>
          </a:p>
          <a:p>
            <a:pPr lvl="0"/>
            <a:r>
              <a:rPr lang="en-GB"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GB" sz="1800" dirty="0">
                <a:latin typeface="Courier"/>
              </a:rPr>
              <a:t>(table2_am, quote = FALSE, </a:t>
            </a:r>
            <a:r>
              <a:rPr lang="en-GB" sz="1800" dirty="0" err="1">
                <a:latin typeface="Courier"/>
              </a:rPr>
              <a:t>noSpaces</a:t>
            </a:r>
            <a:r>
              <a:rPr lang="en-GB" sz="1800" dirty="0">
                <a:latin typeface="Courier"/>
              </a:rPr>
              <a:t> = TRUE, </a:t>
            </a:r>
            <a:r>
              <a:rPr lang="en-GB" sz="1800" dirty="0" err="1">
                <a:latin typeface="Courier"/>
              </a:rPr>
              <a:t>printToggle</a:t>
            </a:r>
            <a:r>
              <a:rPr lang="en-GB" sz="1800" dirty="0">
                <a:latin typeface="Courier"/>
              </a:rPr>
              <a:t> = FALSE) %&gt;% </a:t>
            </a:r>
          </a:p>
          <a:p>
            <a:pPr lvl="0"/>
            <a:r>
              <a:rPr lang="en-GB" sz="1800" b="1" dirty="0">
                <a:solidFill>
                  <a:srgbClr val="007020"/>
                </a:solidFill>
                <a:latin typeface="Courier"/>
              </a:rPr>
              <a:t>write.csv</a:t>
            </a:r>
            <a:r>
              <a:rPr lang="en-GB" sz="1800" dirty="0">
                <a:latin typeface="Courier"/>
              </a:rPr>
              <a:t>("table2_am.csv")</a:t>
            </a:r>
          </a:p>
          <a:p>
            <a:pPr lvl="0">
              <a:spcBef>
                <a:spcPct val="20000"/>
              </a:spcBef>
            </a:pPr>
            <a:endParaRPr lang="en-GB" sz="2000" b="0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B3CFDF-81F3-44B2-A11E-CD0ECE94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US" dirty="0"/>
              <a:t>Running genetic matching</a:t>
            </a:r>
          </a:p>
        </p:txBody>
      </p:sp>
    </p:spTree>
    <p:extLst>
      <p:ext uri="{BB962C8B-B14F-4D97-AF65-F5344CB8AC3E}">
        <p14:creationId xmlns:p14="http://schemas.microsoft.com/office/powerpoint/2010/main" val="22086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722288"/>
            <a:ext cx="8010892" cy="723275"/>
          </a:xfrm>
        </p:spPr>
        <p:txBody>
          <a:bodyPr/>
          <a:lstStyle/>
          <a:p>
            <a:r>
              <a:rPr lang="en-GB" dirty="0"/>
              <a:t>Running regression modelling</a:t>
            </a:r>
          </a:p>
        </p:txBody>
      </p:sp>
    </p:spTree>
    <p:extLst>
      <p:ext uri="{BB962C8B-B14F-4D97-AF65-F5344CB8AC3E}">
        <p14:creationId xmlns:p14="http://schemas.microsoft.com/office/powerpoint/2010/main" val="3159114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after matching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Running regression modelling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584" y="1628800"/>
            <a:ext cx="7938884" cy="4968552"/>
          </a:xfrm>
        </p:spPr>
        <p:txBody>
          <a:bodyPr/>
          <a:lstStyle/>
          <a:p>
            <a:pPr>
              <a:spcBef>
                <a:spcPct val="20000"/>
              </a:spcBef>
            </a:pPr>
            <a:endParaRPr lang="en-GB" sz="2000" dirty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</a:pPr>
            <a:r>
              <a:rPr lang="en-GB" sz="2000" dirty="0">
                <a:solidFill>
                  <a:prstClr val="black"/>
                </a:solidFill>
              </a:rPr>
              <a:t>(14) </a:t>
            </a:r>
            <a:r>
              <a:rPr lang="en-GB" sz="2000" dirty="0"/>
              <a:t>Run a crude regression after the matching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GB" sz="2000" dirty="0">
                <a:solidFill>
                  <a:prstClr val="black"/>
                </a:solidFill>
              </a:rPr>
              <a:t>Only intervention should be on the right hand side.</a:t>
            </a:r>
          </a:p>
          <a:p>
            <a:pPr>
              <a:spcBef>
                <a:spcPct val="20000"/>
              </a:spcBef>
            </a:pPr>
            <a:endParaRPr lang="en-GB" sz="2000" dirty="0"/>
          </a:p>
          <a:p>
            <a:pPr>
              <a:spcBef>
                <a:spcPct val="20000"/>
              </a:spcBef>
            </a:pPr>
            <a:r>
              <a:rPr lang="en-GB" sz="2000" dirty="0" err="1">
                <a:latin typeface="Courier"/>
              </a:rPr>
              <a:t>crude_am</a:t>
            </a:r>
            <a:r>
              <a:rPr lang="en-GB" sz="2000" dirty="0">
                <a:latin typeface="Courier"/>
              </a:rPr>
              <a:t> &lt;-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7020"/>
                </a:solidFill>
                <a:latin typeface="Courier"/>
              </a:rPr>
              <a:t>lm</a:t>
            </a:r>
            <a:r>
              <a:rPr lang="en-GB" sz="2000" dirty="0">
                <a:latin typeface="Courier"/>
              </a:rPr>
              <a:t>(outcome</a:t>
            </a:r>
            <a:r>
              <a:rPr lang="en-GB" sz="2000" dirty="0">
                <a:solidFill>
                  <a:srgbClr val="666666"/>
                </a:solidFill>
                <a:latin typeface="Courier"/>
              </a:rPr>
              <a:t>~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intervention, </a:t>
            </a:r>
            <a:r>
              <a:rPr lang="en-GB" sz="2000" dirty="0">
                <a:solidFill>
                  <a:srgbClr val="902000"/>
                </a:solidFill>
                <a:latin typeface="Courier"/>
              </a:rPr>
              <a:t>data=</a:t>
            </a:r>
            <a:r>
              <a:rPr lang="en-GB" sz="2000" dirty="0" err="1">
                <a:latin typeface="Courier"/>
              </a:rPr>
              <a:t>matched_df</a:t>
            </a:r>
            <a:r>
              <a:rPr lang="en-GB" sz="2000" dirty="0">
                <a:latin typeface="Courier"/>
              </a:rPr>
              <a:t>)</a:t>
            </a:r>
          </a:p>
          <a:p>
            <a:pPr>
              <a:spcBef>
                <a:spcPct val="20000"/>
              </a:spcBef>
            </a:pPr>
            <a:br>
              <a:rPr lang="en-GB" sz="2000" dirty="0"/>
            </a:br>
            <a:r>
              <a:rPr lang="en-GB" sz="2000" dirty="0" err="1">
                <a:latin typeface="Courier"/>
              </a:rPr>
              <a:t>crude_am_tidy</a:t>
            </a:r>
            <a:r>
              <a:rPr lang="en-GB" sz="2000" dirty="0">
                <a:latin typeface="Courier"/>
              </a:rPr>
              <a:t> &lt;-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7020"/>
                </a:solidFill>
                <a:latin typeface="Courier"/>
              </a:rPr>
              <a:t>tidy</a:t>
            </a:r>
            <a:r>
              <a:rPr lang="en-GB" sz="2000" dirty="0">
                <a:latin typeface="Courier"/>
              </a:rPr>
              <a:t>(</a:t>
            </a:r>
            <a:r>
              <a:rPr lang="en-GB" sz="2000" dirty="0" err="1">
                <a:latin typeface="Courier"/>
              </a:rPr>
              <a:t>crude_bm</a:t>
            </a:r>
            <a:r>
              <a:rPr lang="en-GB" sz="2000" dirty="0">
                <a:latin typeface="Courier"/>
              </a:rPr>
              <a:t>, </a:t>
            </a:r>
            <a:r>
              <a:rPr lang="en-GB" sz="2000" dirty="0">
                <a:solidFill>
                  <a:srgbClr val="902000"/>
                </a:solidFill>
                <a:latin typeface="Courier"/>
              </a:rPr>
              <a:t>conf.int =</a:t>
            </a:r>
            <a:r>
              <a:rPr lang="en-GB" sz="2000" dirty="0">
                <a:latin typeface="Courier"/>
              </a:rPr>
              <a:t> </a:t>
            </a:r>
            <a:r>
              <a:rPr lang="en-GB" sz="20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n-GB" sz="2000" dirty="0">
                <a:latin typeface="Courier"/>
              </a:rPr>
              <a:t>)</a:t>
            </a:r>
          </a:p>
          <a:p>
            <a:pPr>
              <a:spcBef>
                <a:spcPct val="20000"/>
              </a:spcBef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4407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after matching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Running regression modelling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584" y="1628800"/>
            <a:ext cx="7938884" cy="4968552"/>
          </a:xfrm>
        </p:spPr>
        <p:txBody>
          <a:bodyPr/>
          <a:lstStyle/>
          <a:p>
            <a:pPr>
              <a:spcBef>
                <a:spcPct val="20000"/>
              </a:spcBef>
            </a:pPr>
            <a:endParaRPr lang="en-GB" sz="2000" dirty="0"/>
          </a:p>
          <a:p>
            <a:pPr>
              <a:spcBef>
                <a:spcPct val="20000"/>
              </a:spcBef>
            </a:pPr>
            <a:r>
              <a:rPr lang="en-GB" sz="2000" b="0" dirty="0">
                <a:solidFill>
                  <a:prstClr val="black"/>
                </a:solidFill>
              </a:rPr>
              <a:t>(15) </a:t>
            </a:r>
            <a:r>
              <a:rPr lang="en-GB" sz="2000" dirty="0"/>
              <a:t>Run the adjusted regression after the matching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lang="en-GB" sz="2000" dirty="0"/>
              <a:t>Include all the known covariates and the intervention on the right hand side.</a:t>
            </a:r>
          </a:p>
          <a:p>
            <a:pPr>
              <a:spcBef>
                <a:spcPct val="20000"/>
              </a:spcBef>
            </a:pPr>
            <a:endParaRPr lang="en-GB" sz="2000" dirty="0"/>
          </a:p>
          <a:p>
            <a:pPr>
              <a:spcBef>
                <a:spcPct val="20000"/>
              </a:spcBef>
            </a:pPr>
            <a:r>
              <a:rPr lang="en-GB" sz="2000" dirty="0" err="1">
                <a:latin typeface="Courier"/>
              </a:rPr>
              <a:t>adj_am</a:t>
            </a:r>
            <a:r>
              <a:rPr lang="en-GB" sz="2000" dirty="0">
                <a:latin typeface="Courier"/>
              </a:rPr>
              <a:t> &lt;-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b="1" dirty="0" err="1">
                <a:solidFill>
                  <a:srgbClr val="007020"/>
                </a:solidFill>
                <a:latin typeface="Courier"/>
              </a:rPr>
              <a:t>lm</a:t>
            </a:r>
            <a:r>
              <a:rPr lang="en-GB" sz="2000" dirty="0">
                <a:latin typeface="Courier"/>
              </a:rPr>
              <a:t>(outcome</a:t>
            </a:r>
            <a:r>
              <a:rPr lang="en-GB" sz="2000" dirty="0">
                <a:solidFill>
                  <a:srgbClr val="666666"/>
                </a:solidFill>
                <a:latin typeface="Courier"/>
              </a:rPr>
              <a:t>~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intervention </a:t>
            </a:r>
            <a:r>
              <a:rPr lang="en-GB"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age </a:t>
            </a:r>
            <a:r>
              <a:rPr lang="en-GB"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male </a:t>
            </a:r>
            <a:r>
              <a:rPr lang="en-GB"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hypertension </a:t>
            </a:r>
            <a:r>
              <a:rPr lang="en-GB"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dementia </a:t>
            </a:r>
            <a:r>
              <a:rPr lang="en-GB" sz="20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dirty="0">
                <a:latin typeface="Courier"/>
              </a:rPr>
              <a:t>diabetes , </a:t>
            </a:r>
            <a:r>
              <a:rPr lang="en-GB" sz="2000" dirty="0">
                <a:solidFill>
                  <a:srgbClr val="902000"/>
                </a:solidFill>
                <a:latin typeface="Courier"/>
              </a:rPr>
              <a:t>data=</a:t>
            </a:r>
            <a:r>
              <a:rPr lang="en-GB" sz="2000" dirty="0" err="1">
                <a:latin typeface="Courier"/>
              </a:rPr>
              <a:t>matched_df</a:t>
            </a:r>
            <a:r>
              <a:rPr lang="en-GB" sz="2000" dirty="0">
                <a:latin typeface="Courier"/>
              </a:rPr>
              <a:t>)</a:t>
            </a:r>
          </a:p>
          <a:p>
            <a:pPr>
              <a:spcBef>
                <a:spcPct val="20000"/>
              </a:spcBef>
            </a:pPr>
            <a:br>
              <a:rPr lang="en-GB" sz="2000" dirty="0"/>
            </a:br>
            <a:r>
              <a:rPr lang="en-GB" sz="2000" dirty="0" err="1">
                <a:latin typeface="Courier"/>
              </a:rPr>
              <a:t>adj_am_tidy</a:t>
            </a:r>
            <a:r>
              <a:rPr lang="en-GB" sz="2000" dirty="0">
                <a:latin typeface="Courier"/>
              </a:rPr>
              <a:t> &lt;-</a:t>
            </a:r>
            <a:r>
              <a:rPr lang="en-GB" sz="20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2000" b="1" dirty="0">
                <a:solidFill>
                  <a:srgbClr val="007020"/>
                </a:solidFill>
                <a:latin typeface="Courier"/>
              </a:rPr>
              <a:t>tidy</a:t>
            </a:r>
            <a:r>
              <a:rPr lang="en-GB" sz="2000" dirty="0">
                <a:latin typeface="Courier"/>
              </a:rPr>
              <a:t>(</a:t>
            </a:r>
            <a:r>
              <a:rPr lang="en-GB" sz="2000" dirty="0" err="1">
                <a:latin typeface="Courier"/>
              </a:rPr>
              <a:t>adj_am</a:t>
            </a:r>
            <a:r>
              <a:rPr lang="en-GB" sz="2000" dirty="0">
                <a:latin typeface="Courier"/>
              </a:rPr>
              <a:t>, </a:t>
            </a:r>
            <a:r>
              <a:rPr lang="en-GB" sz="2000" dirty="0">
                <a:solidFill>
                  <a:srgbClr val="902000"/>
                </a:solidFill>
                <a:latin typeface="Courier"/>
              </a:rPr>
              <a:t>conf.int =</a:t>
            </a:r>
            <a:r>
              <a:rPr lang="en-GB" sz="2000" dirty="0">
                <a:latin typeface="Courier"/>
              </a:rPr>
              <a:t> </a:t>
            </a:r>
            <a:r>
              <a:rPr lang="en-GB" sz="2000" dirty="0">
                <a:solidFill>
                  <a:srgbClr val="007020"/>
                </a:solidFill>
                <a:latin typeface="Courier"/>
              </a:rPr>
              <a:t>TRUE</a:t>
            </a:r>
            <a:r>
              <a:rPr lang="en-GB" sz="2000" dirty="0">
                <a:latin typeface="Courier"/>
              </a:rPr>
              <a:t>)</a:t>
            </a:r>
          </a:p>
          <a:p>
            <a:pPr lvl="0">
              <a:spcBef>
                <a:spcPct val="20000"/>
              </a:spcBef>
            </a:pPr>
            <a:endParaRPr lang="en-GB" sz="20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7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www.health.org.uk/IAU</a:t>
            </a:r>
          </a:p>
          <a:p>
            <a:endParaRPr lang="en-GB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2D1FCAAA-8CB5-4021-AD20-5A0067A055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46" r="-23546"/>
          <a:stretch/>
        </p:blipFill>
        <p:spPr>
          <a:xfrm>
            <a:off x="3657600" y="5492294"/>
            <a:ext cx="2138536" cy="9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3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32" y="999013"/>
            <a:ext cx="8766468" cy="144655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US" dirty="0"/>
              <a:t>Improvement Analytics Unit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62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Improvement Analytics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999" y="1628800"/>
            <a:ext cx="8354318" cy="46080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sz="2000" dirty="0"/>
              <a:t>The Improvement Analytics Unit (IAU) is an innovative partnership between NHS England and the Health Foundation that provides robust analysis to help the NHS improve care for patients. 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dirty="0"/>
              <a:t>Our aim is that our analysis helps the local NHS and its partners</a:t>
            </a:r>
            <a:r>
              <a:rPr lang="en-GB" sz="2000" strike="sngStrike" dirty="0"/>
              <a:t> </a:t>
            </a:r>
            <a:r>
              <a:rPr lang="en-GB" sz="2000" dirty="0"/>
              <a:t>identify whether </a:t>
            </a:r>
            <a:br>
              <a:rPr lang="en-GB" sz="2000" dirty="0"/>
            </a:br>
            <a:r>
              <a:rPr lang="en-GB" sz="2000" dirty="0"/>
              <a:t>implementation of an </a:t>
            </a:r>
            <a:br>
              <a:rPr lang="en-GB" sz="2000" dirty="0"/>
            </a:br>
            <a:r>
              <a:rPr lang="en-GB" sz="2000" dirty="0"/>
              <a:t>initiative is having the </a:t>
            </a:r>
            <a:br>
              <a:rPr lang="en-GB" sz="2000" dirty="0"/>
            </a:br>
            <a:r>
              <a:rPr lang="en-GB" sz="2000" dirty="0"/>
              <a:t>desired effect, or needs </a:t>
            </a:r>
            <a:br>
              <a:rPr lang="en-GB" sz="2000" dirty="0"/>
            </a:br>
            <a:r>
              <a:rPr lang="en-GB" sz="2000" dirty="0"/>
              <a:t>to change to succeed.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3688" y="354875"/>
            <a:ext cx="5111245" cy="272363"/>
          </a:xfrm>
        </p:spPr>
        <p:txBody>
          <a:bodyPr/>
          <a:lstStyle/>
          <a:p>
            <a:r>
              <a:rPr lang="en-GB" dirty="0"/>
              <a:t>The Improvement Analytics Unit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952732"/>
            <a:ext cx="3710938" cy="20766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46" r="-23546"/>
          <a:stretch/>
        </p:blipFill>
        <p:spPr>
          <a:xfrm>
            <a:off x="7947216" y="302881"/>
            <a:ext cx="767101" cy="324357"/>
          </a:xfr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D5B5BE2-AD07-4C08-9793-8A8C8512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</p:spTree>
    <p:extLst>
      <p:ext uri="{BB962C8B-B14F-4D97-AF65-F5344CB8AC3E}">
        <p14:creationId xmlns:p14="http://schemas.microsoft.com/office/powerpoint/2010/main" val="126922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000" y="1722288"/>
            <a:ext cx="7398468" cy="723275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5233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Retrospective matched control studies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553130"/>
            <a:ext cx="8406469" cy="5044222"/>
          </a:xfrm>
        </p:spPr>
        <p:txBody>
          <a:bodyPr/>
          <a:lstStyle/>
          <a:p>
            <a:pPr marL="285750" lvl="0" indent="-285750">
              <a:buFontTx/>
              <a:buChar char="-"/>
            </a:pPr>
            <a:r>
              <a:rPr lang="en-GB" sz="2000" dirty="0"/>
              <a:t>Randomised control designs, are the “gold standard” of causal impact evaluation. Often these are impractical, unethical or irrelevant when assessing the impact of complex changes to health delivery.</a:t>
            </a:r>
          </a:p>
          <a:p>
            <a:pPr marL="285750" lvl="0" indent="-285750">
              <a:buFontTx/>
              <a:buChar char="-"/>
            </a:pPr>
            <a:r>
              <a:rPr lang="en-GB" sz="2000" b="1" dirty="0"/>
              <a:t>Observational studies </a:t>
            </a:r>
            <a:r>
              <a:rPr lang="en-GB" sz="2000" dirty="0"/>
              <a:t>are an alternative approach, where intervention and control groups are as similar as possible. </a:t>
            </a:r>
          </a:p>
          <a:p>
            <a:pPr marL="285750" lvl="0" indent="-285750">
              <a:buFontTx/>
              <a:buChar char="-"/>
            </a:pPr>
            <a:r>
              <a:rPr lang="en-GB" sz="2000" dirty="0"/>
              <a:t>One approach to do this is by </a:t>
            </a:r>
            <a:r>
              <a:rPr lang="en-GB" sz="2000" b="1" dirty="0"/>
              <a:t>matching</a:t>
            </a:r>
            <a:r>
              <a:rPr lang="en-GB" sz="2000" dirty="0"/>
              <a:t>, which can reduce bias in the estimation of the treatment effect. </a:t>
            </a:r>
          </a:p>
          <a:p>
            <a:pPr marL="285750" lvl="0" indent="-285750">
              <a:buFontTx/>
              <a:buChar char="-"/>
            </a:pPr>
            <a:r>
              <a:rPr lang="en-GB" sz="2000" dirty="0"/>
              <a:t>Matching can also be used prospectively to select subjects for follow-up.</a:t>
            </a:r>
          </a:p>
          <a:p>
            <a:pPr marL="285750" lvl="0" indent="-285750">
              <a:buFontTx/>
              <a:buChar char="-"/>
            </a:pPr>
            <a:r>
              <a:rPr lang="en-GB" sz="2000" dirty="0"/>
              <a:t>Types of matching: </a:t>
            </a:r>
          </a:p>
          <a:p>
            <a:pPr lvl="0"/>
            <a:r>
              <a:rPr lang="en-GB" sz="2000" dirty="0"/>
              <a:t>	~ Nearest neighbour matching: 1-1</a:t>
            </a:r>
          </a:p>
          <a:p>
            <a:pPr lvl="0"/>
            <a:r>
              <a:rPr lang="en-GB" sz="2000" dirty="0"/>
              <a:t>	~ Propensity score matching</a:t>
            </a:r>
          </a:p>
          <a:p>
            <a:pPr lvl="0"/>
            <a:r>
              <a:rPr lang="en-GB" sz="2000" dirty="0"/>
              <a:t>	~ </a:t>
            </a:r>
            <a:r>
              <a:rPr lang="en-GB" sz="2000" b="1" dirty="0"/>
              <a:t>Genetic Matching</a:t>
            </a:r>
          </a:p>
          <a:p>
            <a:pPr lvl="0"/>
            <a:r>
              <a:rPr lang="en-GB" sz="200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4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studies used genetic matching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700808"/>
            <a:ext cx="8172441" cy="489654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sz="2000" dirty="0"/>
              <a:t>The impact of providing enhanced support for care home residents in Rushcliffe (IAU 2017): </a:t>
            </a:r>
          </a:p>
          <a:p>
            <a:r>
              <a:rPr lang="en-GB" dirty="0"/>
              <a:t>	</a:t>
            </a:r>
            <a:r>
              <a:rPr lang="en-GB" sz="1800" dirty="0"/>
              <a:t>Care home residents receiving enhance support in Rushcliffe matched with 	individuals with similar characteristics living in care homes in comparable 	areas elsewhere the country.</a:t>
            </a:r>
          </a:p>
          <a:p>
            <a:endParaRPr lang="en-GB" sz="1800" dirty="0"/>
          </a:p>
          <a:p>
            <a:pPr marL="285750" indent="-285750">
              <a:buFontTx/>
              <a:buChar char="-"/>
            </a:pPr>
            <a:r>
              <a:rPr lang="en-GB" sz="2000" dirty="0"/>
              <a:t>Craniectomy in patients with cerebral artery stroke (Fung et al. 2012): </a:t>
            </a:r>
          </a:p>
          <a:p>
            <a:r>
              <a:rPr lang="en-GB" dirty="0"/>
              <a:t>	</a:t>
            </a:r>
            <a:r>
              <a:rPr lang="en-GB" sz="1800" dirty="0"/>
              <a:t>Patients undergoing craniectomy for cerebral artery stroke were matched to 	patients undergoing best medical treatment on a range of clinical, 	radiological and surgical characteristics.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R code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553130"/>
            <a:ext cx="8406469" cy="504422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sz="2000" b="1" dirty="0"/>
              <a:t>R Studio projects </a:t>
            </a:r>
            <a:r>
              <a:rPr lang="en-GB" sz="2000" dirty="0"/>
              <a:t>make it straightforward to divide your work into multiple contexts, each with their own working directory, workspace, history, and source documents. This allows:</a:t>
            </a:r>
          </a:p>
          <a:p>
            <a:r>
              <a:rPr lang="en-GB" sz="1800" dirty="0"/>
              <a:t>	~ The .</a:t>
            </a:r>
            <a:r>
              <a:rPr lang="en-GB" sz="1800" dirty="0" err="1"/>
              <a:t>Rprofile</a:t>
            </a:r>
            <a:r>
              <a:rPr lang="en-GB" sz="1800" dirty="0"/>
              <a:t> file in the project's main directory is sourced by R, the 	 		   .</a:t>
            </a:r>
            <a:r>
              <a:rPr lang="en-GB" sz="1800" dirty="0" err="1"/>
              <a:t>RData</a:t>
            </a:r>
            <a:r>
              <a:rPr lang="en-GB" sz="1800" dirty="0"/>
              <a:t> file in the project's main directory is loaded and the .</a:t>
            </a:r>
            <a:r>
              <a:rPr lang="en-GB" sz="1800" dirty="0" err="1"/>
              <a:t>Rhistory</a:t>
            </a:r>
            <a:r>
              <a:rPr lang="en-GB" sz="1800" dirty="0"/>
              <a:t> file in 	   	    the project's main directory is loaded into the </a:t>
            </a:r>
            <a:r>
              <a:rPr lang="en-GB" sz="1800" dirty="0" err="1"/>
              <a:t>RStudio</a:t>
            </a:r>
            <a:r>
              <a:rPr lang="en-GB" sz="1800" dirty="0"/>
              <a:t> History.</a:t>
            </a:r>
          </a:p>
          <a:p>
            <a:r>
              <a:rPr lang="en-GB" sz="1800" dirty="0"/>
              <a:t>	~ The current working directory is set to the project directory.</a:t>
            </a:r>
          </a:p>
          <a:p>
            <a:r>
              <a:rPr lang="en-GB" sz="1800" dirty="0"/>
              <a:t>	~ Previously edited source documents or settings are restored.</a:t>
            </a:r>
          </a:p>
          <a:p>
            <a:endParaRPr lang="en-GB" sz="500" dirty="0"/>
          </a:p>
          <a:p>
            <a:pPr marL="342900" indent="-342900">
              <a:buFontTx/>
              <a:buChar char="-"/>
            </a:pPr>
            <a:r>
              <a:rPr lang="en-GB" sz="2000" b="1" dirty="0" err="1"/>
              <a:t>tidyverse</a:t>
            </a:r>
            <a:r>
              <a:rPr lang="en-GB" sz="2000" dirty="0"/>
              <a:t> is collection of R packages based on tidy data principles.</a:t>
            </a:r>
          </a:p>
          <a:p>
            <a:pPr marL="342900" indent="-342900">
              <a:buFontTx/>
              <a:buChar char="-"/>
            </a:pPr>
            <a:r>
              <a:rPr lang="en-GB" sz="2000" b="1" dirty="0" err="1"/>
              <a:t>dplyr</a:t>
            </a:r>
            <a:r>
              <a:rPr lang="en-GB" sz="2000" b="1" dirty="0"/>
              <a:t> </a:t>
            </a:r>
            <a:r>
              <a:rPr lang="en-GB" sz="2000" dirty="0"/>
              <a:t>package allows simple commands for data manipulation (</a:t>
            </a:r>
            <a:r>
              <a:rPr lang="en-GB" sz="2000" dirty="0">
                <a:latin typeface="Courier"/>
              </a:rPr>
              <a:t>select(), filter(), mutate(), </a:t>
            </a:r>
            <a:r>
              <a:rPr lang="en-GB" sz="2000" dirty="0" err="1">
                <a:latin typeface="Courier"/>
              </a:rPr>
              <a:t>group_by</a:t>
            </a:r>
            <a:r>
              <a:rPr lang="en-GB" sz="2000" dirty="0">
                <a:latin typeface="Courier"/>
              </a:rPr>
              <a:t>()</a:t>
            </a:r>
            <a:r>
              <a:rPr lang="en-GB" sz="2000" dirty="0"/>
              <a:t>).</a:t>
            </a:r>
          </a:p>
          <a:p>
            <a:pPr marL="342900" indent="-342900">
              <a:buFontTx/>
              <a:buChar char="-"/>
            </a:pPr>
            <a:r>
              <a:rPr lang="en-GB" sz="2000" b="1" dirty="0"/>
              <a:t>pipes </a:t>
            </a:r>
            <a:r>
              <a:rPr lang="en-GB" sz="2000" dirty="0"/>
              <a:t>(</a:t>
            </a:r>
            <a:r>
              <a:rPr lang="en-GB" sz="2000" dirty="0">
                <a:latin typeface="Courier"/>
              </a:rPr>
              <a:t>%&gt;%</a:t>
            </a:r>
            <a:r>
              <a:rPr lang="en-GB" sz="2000" dirty="0"/>
              <a:t>) simplify R code by passing data through functions without nesting. 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6118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R code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672" y="354875"/>
            <a:ext cx="5238328" cy="272363"/>
          </a:xfrm>
        </p:spPr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000" y="354875"/>
            <a:ext cx="1115656" cy="272363"/>
          </a:xfrm>
        </p:spPr>
        <p:txBody>
          <a:bodyPr/>
          <a:lstStyle/>
          <a:p>
            <a:r>
              <a:rPr lang="en-US" dirty="0"/>
              <a:t>February 2019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9ED5E5-2B60-43D8-92BA-014495D15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553130"/>
            <a:ext cx="8172441" cy="504422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sz="2000" b="1" dirty="0"/>
              <a:t>R Markdown </a:t>
            </a:r>
            <a:r>
              <a:rPr lang="en-GB" sz="2000" dirty="0"/>
              <a:t>is a file format for making dynamic documents with R and it contains chunks of embedded R code.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 You can </a:t>
            </a:r>
            <a:r>
              <a:rPr lang="en-GB" sz="2000" i="1" dirty="0"/>
              <a:t>knit</a:t>
            </a:r>
            <a:r>
              <a:rPr lang="en-GB" sz="2000" dirty="0"/>
              <a:t> the file and you can </a:t>
            </a:r>
            <a:r>
              <a:rPr lang="en-GB" sz="2000" i="1" dirty="0"/>
              <a:t>convert</a:t>
            </a:r>
            <a:r>
              <a:rPr lang="en-GB" sz="2000" dirty="0"/>
              <a:t> the file into an HTML, PDF, or Microsoft Word file.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Use one hashtag, </a:t>
            </a:r>
            <a:r>
              <a:rPr lang="en-GB" sz="2000" dirty="0">
                <a:latin typeface="Courier"/>
              </a:rPr>
              <a:t>#</a:t>
            </a:r>
            <a:r>
              <a:rPr lang="en-GB" sz="2000" dirty="0"/>
              <a:t>, to create a header or two hashtags, </a:t>
            </a:r>
            <a:r>
              <a:rPr lang="en-GB" sz="2000" dirty="0">
                <a:latin typeface="Courier"/>
              </a:rPr>
              <a:t>##</a:t>
            </a:r>
            <a:r>
              <a:rPr lang="en-GB" sz="2000" dirty="0"/>
              <a:t>, to create a second level header, and so on.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To embed a chunk of R code, surround the code with two lines that each contain three backticks, </a:t>
            </a:r>
            <a:r>
              <a:rPr lang="en-GB" sz="2000" dirty="0">
                <a:latin typeface="Courier"/>
              </a:rPr>
              <a:t>```</a:t>
            </a:r>
            <a:r>
              <a:rPr lang="en-GB" sz="2000" dirty="0"/>
              <a:t>. After the first set of backticks, include </a:t>
            </a:r>
            <a:r>
              <a:rPr lang="en-GB" sz="2000" dirty="0">
                <a:latin typeface="Courier"/>
              </a:rPr>
              <a:t>{r}</a:t>
            </a:r>
            <a:r>
              <a:rPr lang="en-GB" sz="2000" dirty="0"/>
              <a:t>, which includes a chunk of R code.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To omit the code from the final report, add the argument                 </a:t>
            </a:r>
            <a:r>
              <a:rPr lang="en-GB" sz="2000" dirty="0">
                <a:latin typeface="Courier"/>
              </a:rPr>
              <a:t>echo = FALSE </a:t>
            </a:r>
            <a:r>
              <a:rPr lang="en-GB" sz="2000" dirty="0"/>
              <a:t>inside the </a:t>
            </a:r>
            <a:r>
              <a:rPr lang="en-GB" sz="2000" dirty="0">
                <a:latin typeface="Courier"/>
              </a:rPr>
              <a:t>{r}</a:t>
            </a:r>
            <a:r>
              <a:rPr lang="en-GB" sz="2000" dirty="0"/>
              <a:t>. 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To avoid evaluating a chunk of R code, add the argument                </a:t>
            </a:r>
            <a:r>
              <a:rPr lang="en-GB" sz="2000" dirty="0" err="1">
                <a:latin typeface="Courier"/>
              </a:rPr>
              <a:t>eval</a:t>
            </a:r>
            <a:r>
              <a:rPr lang="en-GB" sz="2000" dirty="0">
                <a:latin typeface="Courier"/>
              </a:rPr>
              <a:t> = FALSE </a:t>
            </a:r>
            <a:r>
              <a:rPr lang="en-GB" sz="2000" dirty="0"/>
              <a:t>inside the </a:t>
            </a:r>
            <a:r>
              <a:rPr lang="en-GB" sz="2000" dirty="0">
                <a:latin typeface="Courier"/>
              </a:rPr>
              <a:t>{r}</a:t>
            </a:r>
            <a:r>
              <a:rPr lang="en-GB" sz="2000" dirty="0"/>
              <a:t>.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99368964"/>
      </p:ext>
    </p:extLst>
  </p:cSld>
  <p:clrMapOvr>
    <a:masterClrMapping/>
  </p:clrMapOvr>
</p:sld>
</file>

<file path=ppt/theme/theme1.xml><?xml version="1.0" encoding="utf-8"?>
<a:theme xmlns:a="http://schemas.openxmlformats.org/drawingml/2006/main" name="151110_THF_Powerpoint_Template_Basic">
  <a:themeElements>
    <a:clrScheme name="The Health Foundation">
      <a:dk1>
        <a:srgbClr val="1C1C1C"/>
      </a:dk1>
      <a:lt1>
        <a:srgbClr val="FFFFFF"/>
      </a:lt1>
      <a:dk2>
        <a:srgbClr val="DD0031"/>
      </a:dk2>
      <a:lt2>
        <a:srgbClr val="E2DFD8"/>
      </a:lt2>
      <a:accent1>
        <a:srgbClr val="999390"/>
      </a:accent1>
      <a:accent2>
        <a:srgbClr val="EE9B90"/>
      </a:accent2>
      <a:accent3>
        <a:srgbClr val="9D8CB1"/>
      </a:accent3>
      <a:accent4>
        <a:srgbClr val="8BC68F"/>
      </a:accent4>
      <a:accent5>
        <a:srgbClr val="FFE996"/>
      </a:accent5>
      <a:accent6>
        <a:srgbClr val="A6D7D3"/>
      </a:accent6>
      <a:hlink>
        <a:srgbClr val="1C1C1C"/>
      </a:hlink>
      <a:folHlink>
        <a:srgbClr val="E2DFD8"/>
      </a:folHlink>
    </a:clrScheme>
    <a:fontScheme name="The Health Foundati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t"/>
      <a:lstStyle>
        <a:defPPr algn="l">
          <a:defRPr sz="3000">
            <a:solidFill>
              <a:schemeClr val="accent1"/>
            </a:solidFill>
            <a:latin typeface="Univers LT Std 65 Bold"/>
            <a:cs typeface="Univers LT Std 65 Bold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A6D7D3"/>
        </a:solidFill>
      </a:spPr>
      <a:bodyPr wrap="square" rtlCol="0">
        <a:noAutofit/>
      </a:bodyPr>
      <a:lstStyle>
        <a:defPPr>
          <a:defRPr sz="1400">
            <a:solidFill>
              <a:srgbClr val="FFFFFF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F Theme with co-brand">
  <a:themeElements>
    <a:clrScheme name="The Health Foundation">
      <a:dk1>
        <a:srgbClr val="1C1C1C"/>
      </a:dk1>
      <a:lt1>
        <a:srgbClr val="FFFFFF"/>
      </a:lt1>
      <a:dk2>
        <a:srgbClr val="DD0031"/>
      </a:dk2>
      <a:lt2>
        <a:srgbClr val="E2DFD8"/>
      </a:lt2>
      <a:accent1>
        <a:srgbClr val="999390"/>
      </a:accent1>
      <a:accent2>
        <a:srgbClr val="EE9B90"/>
      </a:accent2>
      <a:accent3>
        <a:srgbClr val="9D8CB1"/>
      </a:accent3>
      <a:accent4>
        <a:srgbClr val="8BC68F"/>
      </a:accent4>
      <a:accent5>
        <a:srgbClr val="FFE996"/>
      </a:accent5>
      <a:accent6>
        <a:srgbClr val="A6D7D3"/>
      </a:accent6>
      <a:hlink>
        <a:srgbClr val="1C1C1C"/>
      </a:hlink>
      <a:folHlink>
        <a:srgbClr val="E2DFD8"/>
      </a:folHlink>
    </a:clrScheme>
    <a:fontScheme name="The Health Foundati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t"/>
      <a:lstStyle>
        <a:defPPr algn="l">
          <a:defRPr sz="1400">
            <a:solidFill>
              <a:schemeClr val="bg1"/>
            </a:solidFill>
            <a:latin typeface="+mj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A6D7D3"/>
        </a:solidFill>
      </a:spPr>
      <a:bodyPr wrap="square" rtlCol="0">
        <a:noAutofit/>
      </a:bodyPr>
      <a:lstStyle>
        <a:defPPr>
          <a:defRPr sz="1400">
            <a:solidFill>
              <a:srgbClr val="FFFFFF"/>
            </a:solidFill>
            <a:latin typeface="+mj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CE794D6084B14A85248D91AFA40F19" ma:contentTypeVersion="1" ma:contentTypeDescription="Create a new document." ma:contentTypeScope="" ma:versionID="0086644ada57efb65468b994466eb67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9149CA-4542-4855-B176-A4553CE0F7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C8FFEE-73FF-40A4-8065-19D0C7217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66E53BD-FDCB-4AEB-AE91-66C812DE7642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151110_THF_Powerpoint_Template_Basic</Template>
  <TotalTime>13559</TotalTime>
  <Words>1350</Words>
  <Application>Microsoft Office PowerPoint</Application>
  <PresentationFormat>On-screen Show (4:3)</PresentationFormat>
  <Paragraphs>335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</vt:lpstr>
      <vt:lpstr>Georgia</vt:lpstr>
      <vt:lpstr>Wingdings</vt:lpstr>
      <vt:lpstr>151110_THF_Powerpoint_Template_Basic</vt:lpstr>
      <vt:lpstr>THF Theme with co-brand</vt:lpstr>
      <vt:lpstr>Retrospective matched control studies</vt:lpstr>
      <vt:lpstr>Contents</vt:lpstr>
      <vt:lpstr>The Improvement Analytics Unit</vt:lpstr>
      <vt:lpstr>About the Improvement Analytics Unit</vt:lpstr>
      <vt:lpstr>Introduction</vt:lpstr>
      <vt:lpstr>Retrospective matched control studies</vt:lpstr>
      <vt:lpstr>Examples of studies used genetic matching</vt:lpstr>
      <vt:lpstr>Introduction to R code</vt:lpstr>
      <vt:lpstr>Introduction to R code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Running genetic matching</vt:lpstr>
      <vt:lpstr>Genetic matching</vt:lpstr>
      <vt:lpstr>Genetic matching</vt:lpstr>
      <vt:lpstr>Genetic matching</vt:lpstr>
      <vt:lpstr>Balance assessment from matching</vt:lpstr>
      <vt:lpstr>Balance assessment from matching</vt:lpstr>
      <vt:lpstr>Running regression modelling</vt:lpstr>
      <vt:lpstr>Regression after matching</vt:lpstr>
      <vt:lpstr>Regression after matching</vt:lpstr>
      <vt:lpstr>PowerPoint Presentation</vt:lpstr>
    </vt:vector>
  </TitlesOfParts>
  <Company>The Health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Catherine Riedel</dc:creator>
  <cp:lastModifiedBy>Paris Pariza</cp:lastModifiedBy>
  <cp:revision>281</cp:revision>
  <cp:lastPrinted>2017-09-10T17:06:13Z</cp:lastPrinted>
  <dcterms:created xsi:type="dcterms:W3CDTF">2016-02-09T17:21:09Z</dcterms:created>
  <dcterms:modified xsi:type="dcterms:W3CDTF">2019-02-25T14:12:05Z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0x0101006ECE794D6084B14A85248D91AFA40F19</vt:lpwstr>
  </property>
</Properties>
</file>