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3"/>
  </p:notesMasterIdLst>
  <p:handoutMasterIdLst>
    <p:handoutMasterId r:id="rId14"/>
  </p:handoutMasterIdLst>
  <p:sldIdLst>
    <p:sldId id="280" r:id="rId2"/>
    <p:sldId id="281" r:id="rId3"/>
    <p:sldId id="308" r:id="rId4"/>
    <p:sldId id="301" r:id="rId5"/>
    <p:sldId id="305" r:id="rId6"/>
    <p:sldId id="306" r:id="rId7"/>
    <p:sldId id="307" r:id="rId8"/>
    <p:sldId id="303" r:id="rId9"/>
    <p:sldId id="309" r:id="rId10"/>
    <p:sldId id="304" r:id="rId11"/>
    <p:sldId id="29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4"/>
    <a:srgbClr val="342E2B"/>
    <a:srgbClr val="FFFFFF"/>
    <a:srgbClr val="000000"/>
    <a:srgbClr val="898989"/>
    <a:srgbClr val="E2DED8"/>
    <a:srgbClr val="E2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614" y="91"/>
      </p:cViewPr>
      <p:guideLst>
        <p:guide orient="horz" pos="2489"/>
        <p:guide pos="2880"/>
        <p:guide orient="horz" pos="20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6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F09A-7643-8E49-A419-6A6F781113D1}" type="datetimeFigureOut"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A621-1AE1-2541-A18B-F139E38977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8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D6CA-19FA-6A46-BBB5-71E9697CFD07}" type="datetimeFigureOut"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3EF1-9BE1-3F46-AC92-B087BE00A5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6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ideo" Target="https://www.youtube.com/embed/4bVQGwtjWk4?rel=0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474719" y="4119221"/>
            <a:ext cx="2345268" cy="675000"/>
          </a:xfrm>
        </p:spPr>
        <p:txBody>
          <a:bodyPr anchor="ctr"/>
          <a:lstStyle>
            <a:lvl1pPr algn="ctr">
              <a:spcBef>
                <a:spcPts val="0"/>
              </a:spcBef>
              <a:defRPr sz="900" baseline="0"/>
            </a:lvl1pPr>
          </a:lstStyle>
          <a:p>
            <a:r>
              <a:rPr lang="en-GB" dirty="0"/>
              <a:t>PLACEHOLDER: </a:t>
            </a:r>
            <a:br>
              <a:rPr lang="en-GB" dirty="0"/>
            </a:br>
            <a:r>
              <a:rPr lang="en-GB" dirty="0"/>
              <a:t>Click to insert co-brand logo here </a:t>
            </a:r>
            <a:br>
              <a:rPr lang="en-GB" dirty="0"/>
            </a:br>
            <a:r>
              <a:rPr lang="en-GB" dirty="0"/>
              <a:t>(or delete box and line if not required.) </a:t>
            </a:r>
            <a:br>
              <a:rPr lang="en-GB" dirty="0"/>
            </a:br>
            <a:r>
              <a:rPr lang="en-GB" dirty="0"/>
              <a:t>Image size can be set to ‘fit to box’ </a:t>
            </a:r>
            <a:br>
              <a:rPr lang="en-GB" dirty="0"/>
            </a:br>
            <a:r>
              <a:rPr lang="en-GB" dirty="0"/>
              <a:t>or manually sized under Picture Tools &gt; Format &gt; Size and select Crop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368000" y="622700"/>
            <a:ext cx="7398468" cy="1218795"/>
          </a:xfrm>
        </p:spPr>
        <p:txBody>
          <a:bodyPr anchor="b" anchorCtr="0"/>
          <a:lstStyle>
            <a:lvl1pPr>
              <a:defRPr sz="3960"/>
            </a:lvl1pPr>
          </a:lstStyle>
          <a:p>
            <a:r>
              <a:rPr lang="en-GB" dirty="0"/>
              <a:t>Title of Presentation</a:t>
            </a:r>
            <a:br>
              <a:rPr lang="en-GB" dirty="0"/>
            </a:br>
            <a:r>
              <a:rPr lang="en-GB" dirty="0"/>
              <a:t>Title line 2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8000" y="1975503"/>
            <a:ext cx="7398468" cy="4819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Presenter’s name or subheading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6" y="2473666"/>
            <a:ext cx="7398043" cy="4064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b="0" i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 i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 i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XX Month Year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69475" y="4119221"/>
            <a:ext cx="0" cy="67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large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" y="4021991"/>
            <a:ext cx="2322438" cy="7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9999"/>
            <a:ext cx="7175334" cy="3456000"/>
          </a:xfrm>
        </p:spPr>
        <p:txBody>
          <a:bodyPr/>
          <a:lstStyle>
            <a:lvl1pPr marL="324000" indent="-324000">
              <a:spcBef>
                <a:spcPts val="900"/>
              </a:spcBef>
              <a:buFont typeface="+mj-lt"/>
              <a:buAutoNum type="arabicPeriod"/>
              <a:defRPr sz="1800"/>
            </a:lvl1pPr>
            <a:lvl2pPr marL="324000" indent="-324000">
              <a:spcBef>
                <a:spcPts val="900"/>
              </a:spcBef>
              <a:buFont typeface="+mj-lt"/>
              <a:buAutoNum type="arabicPeriod"/>
              <a:defRPr sz="1800" b="1">
                <a:solidFill>
                  <a:srgbClr val="E30514"/>
                </a:solidFill>
              </a:defRPr>
            </a:lvl2pPr>
            <a:lvl3pPr marL="324000" indent="-324000">
              <a:spcBef>
                <a:spcPts val="900"/>
              </a:spcBef>
              <a:buSzPct val="100000"/>
              <a:buFont typeface="+mj-lt"/>
              <a:buAutoNum type="arabicPeriod"/>
              <a:defRPr sz="1800"/>
            </a:lvl3pPr>
            <a:lvl4pPr marL="324000" indent="-324000">
              <a:spcBef>
                <a:spcPts val="900"/>
              </a:spcBef>
              <a:buSzPct val="100000"/>
              <a:buFont typeface="+mj-lt"/>
              <a:buAutoNum type="arabicPeriod"/>
              <a:defRPr sz="1800"/>
            </a:lvl4pPr>
            <a:lvl5pPr marL="324000" indent="-324000">
              <a:spcBef>
                <a:spcPts val="900"/>
              </a:spcBef>
              <a:buFont typeface="+mj-lt"/>
              <a:buAutoNum type="arabicPeriod"/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45"/>
            </a:lvl1pPr>
          </a:lstStyle>
          <a:p>
            <a:r>
              <a:rPr lang="en-US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266158"/>
            <a:ext cx="5478292" cy="204272"/>
          </a:xfrm>
        </p:spPr>
        <p:txBody>
          <a:bodyPr/>
          <a:lstStyle>
            <a:lvl1pPr>
              <a:defRPr sz="945"/>
            </a:lvl1pPr>
          </a:lstStyle>
          <a:p>
            <a:r>
              <a:rPr lang="en-US"/>
              <a:t>Title of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2" y="54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60000" y="592856"/>
            <a:ext cx="8393770" cy="526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420" dirty="0">
                <a:latin typeface="+mj-lt"/>
              </a:rPr>
              <a:t>Contents</a:t>
            </a:r>
          </a:p>
        </p:txBody>
      </p:sp>
      <p:pic>
        <p:nvPicPr>
          <p:cNvPr id="12" name="Picture 11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62" y="183336"/>
            <a:ext cx="881278" cy="28709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95027" y="227161"/>
            <a:ext cx="671442" cy="231652"/>
          </a:xfrm>
        </p:spPr>
        <p:txBody>
          <a:bodyPr anchor="ctr"/>
          <a:lstStyle>
            <a:lvl1pPr algn="ctr">
              <a:spcBef>
                <a:spcPts val="0"/>
              </a:spcBef>
              <a:defRPr sz="72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966333" y="229313"/>
            <a:ext cx="0" cy="22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1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 with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9999"/>
            <a:ext cx="7192268" cy="3456000"/>
          </a:xfrm>
        </p:spPr>
        <p:txBody>
          <a:bodyPr/>
          <a:lstStyle>
            <a:lvl1pPr>
              <a:buNone/>
              <a:defRPr sz="1800"/>
            </a:lvl1pPr>
            <a:lvl2pPr>
              <a:buNone/>
              <a:defRPr sz="1800" b="1">
                <a:solidFill>
                  <a:schemeClr val="tx2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45" dirty="0"/>
              <a:t>14.10.20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266158"/>
            <a:ext cx="5490000" cy="204272"/>
          </a:xfrm>
        </p:spPr>
        <p:txBody>
          <a:bodyPr/>
          <a:lstStyle>
            <a:lvl1pPr>
              <a:defRPr sz="945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2" y="54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62" y="183336"/>
            <a:ext cx="881278" cy="28709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95027" y="227161"/>
            <a:ext cx="671442" cy="231652"/>
          </a:xfrm>
        </p:spPr>
        <p:txBody>
          <a:bodyPr anchor="ctr"/>
          <a:lstStyle>
            <a:lvl1pPr algn="ctr">
              <a:spcBef>
                <a:spcPts val="0"/>
              </a:spcBef>
              <a:defRPr sz="72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966333" y="229313"/>
            <a:ext cx="0" cy="22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references and co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50000"/>
            <a:ext cx="7192268" cy="3343641"/>
          </a:xfrm>
        </p:spPr>
        <p:txBody>
          <a:bodyPr/>
          <a:lstStyle>
            <a:lvl1pPr>
              <a:buNone/>
              <a:defRPr sz="1800"/>
            </a:lvl1pPr>
            <a:lvl2pPr>
              <a:buNone/>
              <a:defRPr sz="1800" b="1">
                <a:solidFill>
                  <a:schemeClr val="tx2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45"/>
            </a:lvl1pPr>
          </a:lstStyle>
          <a:p>
            <a:r>
              <a:rPr lang="en-US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266158"/>
            <a:ext cx="5490000" cy="204272"/>
          </a:xfrm>
        </p:spPr>
        <p:txBody>
          <a:bodyPr/>
          <a:lstStyle/>
          <a:p>
            <a:r>
              <a:rPr lang="en-US" dirty="0"/>
              <a:t>Title of </a:t>
            </a:r>
            <a:r>
              <a:rPr lang="en-US" sz="945" dirty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2" y="54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0895" y="4764690"/>
            <a:ext cx="7191375" cy="204432"/>
          </a:xfrm>
        </p:spPr>
        <p:txBody>
          <a:bodyPr/>
          <a:lstStyle>
            <a:lvl1pPr>
              <a:defRPr sz="1080" baseline="0"/>
            </a:lvl1pPr>
          </a:lstStyle>
          <a:p>
            <a:pPr lvl="0"/>
            <a:r>
              <a:rPr lang="en-GB" dirty="0"/>
              <a:t>Click to edit chart reference style</a:t>
            </a:r>
          </a:p>
        </p:txBody>
      </p:sp>
      <p:pic>
        <p:nvPicPr>
          <p:cNvPr id="13" name="Picture 12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62" y="183336"/>
            <a:ext cx="881278" cy="287094"/>
          </a:xfrm>
          <a:prstGeom prst="rect">
            <a:avLst/>
          </a:prstGeom>
        </p:spPr>
      </p:pic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95027" y="227161"/>
            <a:ext cx="671442" cy="231652"/>
          </a:xfrm>
        </p:spPr>
        <p:txBody>
          <a:bodyPr anchor="ctr"/>
          <a:lstStyle>
            <a:lvl1pPr algn="ctr">
              <a:spcBef>
                <a:spcPts val="0"/>
              </a:spcBef>
              <a:defRPr sz="72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966333" y="229313"/>
            <a:ext cx="0" cy="22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49999"/>
            <a:ext cx="4122000" cy="34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349999"/>
            <a:ext cx="4122000" cy="3456000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GB" dirty="0"/>
              <a:t>Click to add copy or image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45"/>
            </a:lvl1pPr>
          </a:lstStyle>
          <a:p>
            <a:r>
              <a:rPr lang="en-US" dirty="0"/>
              <a:t>14.10.20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8002" y="266158"/>
            <a:ext cx="5506933" cy="204272"/>
          </a:xfrm>
        </p:spPr>
        <p:txBody>
          <a:bodyPr/>
          <a:lstStyle/>
          <a:p>
            <a:r>
              <a:rPr lang="en-US" dirty="0"/>
              <a:t>Title of </a:t>
            </a:r>
            <a:r>
              <a:rPr lang="en-US" sz="945" dirty="0"/>
              <a:t>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0002" y="54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62" y="183336"/>
            <a:ext cx="881278" cy="287094"/>
          </a:xfrm>
          <a:prstGeom prst="rect">
            <a:avLst/>
          </a:prstGeom>
        </p:spPr>
      </p:pic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95027" y="227161"/>
            <a:ext cx="671442" cy="231652"/>
          </a:xfrm>
        </p:spPr>
        <p:txBody>
          <a:bodyPr anchor="ctr"/>
          <a:lstStyle>
            <a:lvl1pPr algn="ctr">
              <a:spcBef>
                <a:spcPts val="0"/>
              </a:spcBef>
              <a:defRPr sz="72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966333" y="229313"/>
            <a:ext cx="0" cy="22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4bVQGwtjWk4?rel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1115" y="541090"/>
            <a:ext cx="9171963" cy="3869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8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0">
        <p:fade/>
      </p:transition>
    </mc:Choice>
    <mc:Fallback xmlns="">
      <p:transition spd="med" advTm="1080">
        <p:fade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568450"/>
            <a:ext cx="4212001" cy="3237549"/>
          </a:xfrm>
        </p:spPr>
        <p:txBody>
          <a:bodyPr/>
          <a:lstStyle>
            <a:lvl1pPr marL="0" indent="0">
              <a:spcBef>
                <a:spcPts val="900"/>
              </a:spcBef>
              <a:buFont typeface="+mj-lt"/>
              <a:buNone/>
              <a:defRPr sz="1800"/>
            </a:lvl1pPr>
            <a:lvl2pPr marL="0" indent="0">
              <a:spcBef>
                <a:spcPts val="900"/>
              </a:spcBef>
              <a:buFont typeface="+mj-lt"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900"/>
              </a:spcBef>
              <a:buSzPct val="100000"/>
              <a:buFont typeface="+mj-lt"/>
              <a:buNone/>
              <a:defRPr sz="1800"/>
            </a:lvl3pPr>
            <a:lvl4pPr marL="0" indent="0">
              <a:spcBef>
                <a:spcPts val="900"/>
              </a:spcBef>
              <a:buSzPct val="100000"/>
              <a:buFont typeface="+mj-lt"/>
              <a:buNone/>
              <a:defRPr sz="1800"/>
            </a:lvl4pPr>
            <a:lvl5pPr marL="0" indent="0">
              <a:spcBef>
                <a:spcPts val="900"/>
              </a:spcBef>
              <a:buFont typeface="+mj-lt"/>
              <a:buNone/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45"/>
            </a:lvl1pPr>
          </a:lstStyle>
          <a:p>
            <a:r>
              <a:rPr lang="en-US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266158"/>
            <a:ext cx="5478292" cy="204272"/>
          </a:xfrm>
        </p:spPr>
        <p:txBody>
          <a:bodyPr/>
          <a:lstStyle/>
          <a:p>
            <a:r>
              <a:rPr lang="en-US" dirty="0"/>
              <a:t>Title of </a:t>
            </a:r>
            <a:r>
              <a:rPr lang="en-US" sz="945" dirty="0"/>
              <a:t>Presentation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2" y="54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60000" y="592856"/>
            <a:ext cx="8393770" cy="526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420" dirty="0">
                <a:latin typeface="+mj-lt"/>
              </a:rPr>
              <a:t>About us</a:t>
            </a:r>
          </a:p>
        </p:txBody>
      </p:sp>
      <p:pic>
        <p:nvPicPr>
          <p:cNvPr id="13" name="Picture 12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62" y="183336"/>
            <a:ext cx="881278" cy="287094"/>
          </a:xfrm>
          <a:prstGeom prst="rect">
            <a:avLst/>
          </a:prstGeom>
        </p:spPr>
      </p:pic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95027" y="227161"/>
            <a:ext cx="671442" cy="231652"/>
          </a:xfrm>
        </p:spPr>
        <p:txBody>
          <a:bodyPr anchor="ctr"/>
          <a:lstStyle>
            <a:lvl1pPr algn="ctr">
              <a:spcBef>
                <a:spcPts val="0"/>
              </a:spcBef>
              <a:defRPr sz="72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966333" y="229313"/>
            <a:ext cx="0" cy="22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318656" y="4033156"/>
            <a:ext cx="2479675" cy="782923"/>
          </a:xfrm>
          <a:prstGeom prst="rect">
            <a:avLst/>
          </a:prstGeom>
          <a:solidFill>
            <a:srgbClr val="E30514"/>
          </a:solidFill>
        </p:spPr>
        <p:txBody>
          <a:bodyPr wrap="none" rtlCol="0">
            <a:noAutofit/>
          </a:bodyPr>
          <a:lstStyle/>
          <a:p>
            <a:r>
              <a:rPr lang="en-US" sz="1260" dirty="0">
                <a:solidFill>
                  <a:srgbClr val="FFFFFF"/>
                </a:solidFill>
                <a:latin typeface="+mj-lt"/>
              </a:rPr>
              <a:t>We shine a light on </a:t>
            </a:r>
            <a:br>
              <a:rPr lang="en-US" sz="1260" dirty="0">
                <a:solidFill>
                  <a:srgbClr val="FFFFFF"/>
                </a:solidFill>
                <a:latin typeface="+mj-lt"/>
              </a:rPr>
            </a:br>
            <a:r>
              <a:rPr lang="en-US" sz="1260" dirty="0">
                <a:solidFill>
                  <a:srgbClr val="FFFFFF"/>
                </a:solidFill>
                <a:latin typeface="+mj-lt"/>
              </a:rPr>
              <a:t>how to make successful </a:t>
            </a:r>
            <a:br>
              <a:rPr lang="en-US" sz="1260" dirty="0">
                <a:solidFill>
                  <a:srgbClr val="FFFFFF"/>
                </a:solidFill>
                <a:latin typeface="+mj-lt"/>
              </a:rPr>
            </a:br>
            <a:r>
              <a:rPr lang="en-US" sz="1260" dirty="0">
                <a:solidFill>
                  <a:srgbClr val="FFFFFF"/>
                </a:solidFill>
                <a:latin typeface="+mj-lt"/>
              </a:rPr>
              <a:t>change happen</a:t>
            </a:r>
          </a:p>
        </p:txBody>
      </p:sp>
      <p:pic>
        <p:nvPicPr>
          <p:cNvPr id="20" name="Picture 19" descr="shape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48" y="1114699"/>
            <a:ext cx="2912540" cy="2743643"/>
          </a:xfrm>
          <a:prstGeom prst="rect">
            <a:avLst/>
          </a:prstGeom>
          <a:ln w="101600">
            <a:solidFill>
              <a:schemeClr val="bg1"/>
            </a:solidFill>
            <a:miter lim="800000"/>
          </a:ln>
        </p:spPr>
      </p:pic>
      <p:pic>
        <p:nvPicPr>
          <p:cNvPr id="21" name="Picture 20" descr="fee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90" y="2964114"/>
            <a:ext cx="1064029" cy="1828800"/>
          </a:xfrm>
          <a:prstGeom prst="rect">
            <a:avLst/>
          </a:prstGeom>
          <a:ln w="1016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9132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y in touch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568450"/>
            <a:ext cx="4212001" cy="3237549"/>
          </a:xfrm>
        </p:spPr>
        <p:txBody>
          <a:bodyPr/>
          <a:lstStyle>
            <a:lvl1pPr marL="259200" indent="-259200">
              <a:spcBef>
                <a:spcPts val="900"/>
              </a:spcBef>
              <a:spcAft>
                <a:spcPts val="450"/>
              </a:spcAft>
              <a:buSzPct val="120000"/>
              <a:buFont typeface="Arial"/>
              <a:buChar char="•"/>
              <a:defRPr sz="1800"/>
            </a:lvl1pPr>
            <a:lvl2pPr marL="0" indent="0">
              <a:spcBef>
                <a:spcPts val="900"/>
              </a:spcBef>
              <a:buFont typeface="+mj-lt"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900"/>
              </a:spcBef>
              <a:buSzPct val="100000"/>
              <a:buFont typeface="+mj-lt"/>
              <a:buNone/>
              <a:defRPr sz="1800"/>
            </a:lvl3pPr>
            <a:lvl4pPr marL="0" indent="0">
              <a:spcBef>
                <a:spcPts val="900"/>
              </a:spcBef>
              <a:buSzPct val="100000"/>
              <a:buFont typeface="+mj-lt"/>
              <a:buNone/>
              <a:defRPr sz="1800"/>
            </a:lvl4pPr>
            <a:lvl5pPr marL="0" indent="0">
              <a:spcBef>
                <a:spcPts val="900"/>
              </a:spcBef>
              <a:buFont typeface="+mj-lt"/>
              <a:buNone/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45"/>
            </a:lvl1pPr>
          </a:lstStyle>
          <a:p>
            <a:r>
              <a:rPr lang="en-US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266158"/>
            <a:ext cx="5478292" cy="204272"/>
          </a:xfrm>
        </p:spPr>
        <p:txBody>
          <a:bodyPr/>
          <a:lstStyle>
            <a:lvl1pPr>
              <a:defRPr sz="945"/>
            </a:lvl1pPr>
          </a:lstStyle>
          <a:p>
            <a:r>
              <a:rPr lang="en-US"/>
              <a:t>Title of Presentation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2" y="54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60000" y="592856"/>
            <a:ext cx="8393770" cy="526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420" dirty="0">
                <a:latin typeface="+mj-lt"/>
              </a:rPr>
              <a:t>Stay in touch</a:t>
            </a:r>
          </a:p>
        </p:txBody>
      </p:sp>
      <p:pic>
        <p:nvPicPr>
          <p:cNvPr id="13" name="Picture 12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62" y="183336"/>
            <a:ext cx="881278" cy="287094"/>
          </a:xfrm>
          <a:prstGeom prst="rect">
            <a:avLst/>
          </a:prstGeom>
        </p:spPr>
      </p:pic>
      <p:sp>
        <p:nvSpPr>
          <p:cNvPr id="1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95027" y="227161"/>
            <a:ext cx="671442" cy="231652"/>
          </a:xfrm>
        </p:spPr>
        <p:txBody>
          <a:bodyPr anchor="ctr"/>
          <a:lstStyle>
            <a:lvl1pPr algn="ctr">
              <a:spcBef>
                <a:spcPts val="0"/>
              </a:spcBef>
              <a:defRPr sz="72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966333" y="229313"/>
            <a:ext cx="0" cy="22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6333398" y="1241580"/>
            <a:ext cx="1956547" cy="685221"/>
          </a:xfrm>
          <a:prstGeom prst="rect">
            <a:avLst/>
          </a:prstGeom>
          <a:solidFill>
            <a:srgbClr val="E30514"/>
          </a:solidFill>
        </p:spPr>
        <p:txBody>
          <a:bodyPr wrap="square" rtlCol="0">
            <a:noAutofit/>
          </a:bodyPr>
          <a:lstStyle/>
          <a:p>
            <a:r>
              <a:rPr lang="en-US" sz="144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@</a:t>
            </a:r>
            <a:r>
              <a:rPr lang="en-US" sz="1440" kern="1200" dirty="0" err="1">
                <a:solidFill>
                  <a:srgbClr val="FFFFFF"/>
                </a:solidFill>
                <a:latin typeface="+mj-lt"/>
                <a:ea typeface="+mn-ea"/>
                <a:cs typeface="+mn-cs"/>
              </a:rPr>
              <a:t>Healthfdn</a:t>
            </a:r>
            <a:endParaRPr lang="en-US" sz="144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  <a:p>
            <a:r>
              <a:rPr lang="en-US" sz="144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health.org.uk</a:t>
            </a:r>
          </a:p>
        </p:txBody>
      </p:sp>
      <p:pic>
        <p:nvPicPr>
          <p:cNvPr id="18" name="Picture 17" descr="roun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41" y="2148239"/>
            <a:ext cx="2434616" cy="2319622"/>
          </a:xfrm>
          <a:prstGeom prst="rect">
            <a:avLst/>
          </a:prstGeom>
          <a:ln w="101600">
            <a:solidFill>
              <a:schemeClr val="bg1"/>
            </a:solidFill>
            <a:miter lim="800000"/>
          </a:ln>
        </p:spPr>
      </p:pic>
      <p:pic>
        <p:nvPicPr>
          <p:cNvPr id="19" name="Picture 18" descr="people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45" y="1322268"/>
            <a:ext cx="1256199" cy="1411606"/>
          </a:xfrm>
          <a:prstGeom prst="rect">
            <a:avLst/>
          </a:prstGeom>
          <a:ln w="101600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72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50922" y="4119221"/>
            <a:ext cx="2345268" cy="675000"/>
          </a:xfrm>
        </p:spPr>
        <p:txBody>
          <a:bodyPr anchor="ctr"/>
          <a:lstStyle>
            <a:lvl1pPr algn="ctr">
              <a:spcBef>
                <a:spcPts val="0"/>
              </a:spcBef>
              <a:defRPr sz="900" baseline="0"/>
            </a:lvl1pPr>
          </a:lstStyle>
          <a:p>
            <a:r>
              <a:rPr lang="en-GB" dirty="0"/>
              <a:t>PLACEHOLDER: </a:t>
            </a:r>
            <a:br>
              <a:rPr lang="en-GB" dirty="0"/>
            </a:br>
            <a:r>
              <a:rPr lang="en-GB" dirty="0"/>
              <a:t>Click to insert co-brand logo here </a:t>
            </a:r>
            <a:br>
              <a:rPr lang="en-GB" dirty="0"/>
            </a:br>
            <a:r>
              <a:rPr lang="en-GB" dirty="0"/>
              <a:t>(or delete box and line if not required.) </a:t>
            </a:r>
            <a:br>
              <a:rPr lang="en-GB" dirty="0"/>
            </a:br>
            <a:r>
              <a:rPr lang="en-GB" dirty="0"/>
              <a:t>Image size can be set to ‘fit to box’ </a:t>
            </a:r>
            <a:br>
              <a:rPr lang="en-GB" dirty="0"/>
            </a:br>
            <a:r>
              <a:rPr lang="en-GB" dirty="0"/>
              <a:t>or manually sized under Picture Tools &gt; Format &gt; Size and select Crop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37209" y="4119221"/>
            <a:ext cx="0" cy="67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8000" y="1974677"/>
            <a:ext cx="7398468" cy="481950"/>
          </a:xfrm>
        </p:spPr>
        <p:txBody>
          <a:bodyPr/>
          <a:lstStyle>
            <a:lvl1pPr marL="0" indent="0" algn="l">
              <a:buNone/>
              <a:defRPr sz="21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 subheading here if required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68000" y="1245677"/>
            <a:ext cx="7398468" cy="729000"/>
          </a:xfrm>
          <a:prstGeom prst="rect">
            <a:avLst/>
          </a:prstGeom>
          <a:noFill/>
        </p:spPr>
        <p:txBody>
          <a:bodyPr wrap="square" lIns="0" rIns="0" bIns="0" rtlCol="0">
            <a:noAutofit/>
          </a:bodyPr>
          <a:lstStyle/>
          <a:p>
            <a:r>
              <a:rPr lang="en-US" sz="396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8" name="Picture 7" descr="logolarge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7" y="4021991"/>
            <a:ext cx="2322438" cy="7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1" y="621430"/>
            <a:ext cx="8406469" cy="47089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1349999"/>
            <a:ext cx="8406469" cy="34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  <a:p>
            <a:pPr lvl="5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266158"/>
            <a:ext cx="936000" cy="2042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90">
                <a:solidFill>
                  <a:srgbClr val="1C1C1C"/>
                </a:solidFill>
                <a:latin typeface="Georgia"/>
                <a:cs typeface="Georgia"/>
              </a:defRPr>
            </a:lvl1pPr>
          </a:lstStyle>
          <a:p>
            <a:r>
              <a:rPr lang="en-US" sz="945" dirty="0"/>
              <a:t>14.10.20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266158"/>
            <a:ext cx="5808600" cy="2042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9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Title </a:t>
            </a:r>
            <a:r>
              <a:rPr lang="en-US" sz="945" dirty="0"/>
              <a:t>of</a:t>
            </a:r>
            <a:r>
              <a:rPr lang="en-US" dirty="0"/>
              <a:t>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66905"/>
            <a:ext cx="2213268" cy="174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  <a:latin typeface="Georgia"/>
                <a:cs typeface="Georgia"/>
              </a:defRPr>
            </a:lvl1pPr>
          </a:lstStyle>
          <a:p>
            <a:fld id="{4B096CFE-13EB-9C46-AD64-3E2A74317C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86" r:id="rId4"/>
    <p:sldLayoutId id="2147483675" r:id="rId5"/>
    <p:sldLayoutId id="2147483688" r:id="rId6"/>
    <p:sldLayoutId id="2147483682" r:id="rId7"/>
    <p:sldLayoutId id="2147483683" r:id="rId8"/>
    <p:sldLayoutId id="2147483684" r:id="rId9"/>
  </p:sldLayoutIdLst>
  <p:hf sldNum="0" hdr="0"/>
  <p:txStyles>
    <p:titleStyle>
      <a:lvl1pPr algn="l" defTabSz="411480" rtl="0" eaLnBrk="1" latinLnBrk="0" hangingPunct="1">
        <a:spcBef>
          <a:spcPct val="0"/>
        </a:spcBef>
        <a:buNone/>
        <a:defRPr sz="3060" b="0" i="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0" indent="0" algn="l" defTabSz="411480" rtl="0" eaLnBrk="1" latinLnBrk="0" hangingPunct="1">
        <a:spcBef>
          <a:spcPts val="900"/>
        </a:spcBef>
        <a:spcAft>
          <a:spcPts val="0"/>
        </a:spcAft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11480" rtl="0" eaLnBrk="1" latinLnBrk="0" hangingPunct="1">
        <a:spcBef>
          <a:spcPts val="900"/>
        </a:spcBef>
        <a:spcAft>
          <a:spcPts val="0"/>
        </a:spcAft>
        <a:buFont typeface="Arial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259200" indent="-259200" algn="l" defTabSz="411480" rtl="0" eaLnBrk="1" latinLnBrk="0" hangingPunct="1">
        <a:spcBef>
          <a:spcPts val="900"/>
        </a:spcBef>
        <a:spcAft>
          <a:spcPts val="0"/>
        </a:spcAft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800" indent="-259200" algn="l" defTabSz="411480" rtl="0" eaLnBrk="1" latinLnBrk="0" hangingPunct="1">
        <a:spcBef>
          <a:spcPts val="0"/>
        </a:spcBef>
        <a:spcAft>
          <a:spcPts val="450"/>
        </a:spcAft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9600" indent="-259200" algn="l" defTabSz="411480" rtl="0" eaLnBrk="1" latinLnBrk="0" hangingPunct="1">
        <a:spcBef>
          <a:spcPts val="0"/>
        </a:spcBef>
        <a:spcAft>
          <a:spcPts val="900"/>
        </a:spcAft>
        <a:buFont typeface="Arial" panose="020B0604020202020204" pitchFamily="34" charset="0"/>
        <a:buChar char="−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0" indent="-259200" algn="l" defTabSz="411480" rtl="0" eaLnBrk="1" latinLnBrk="0" hangingPunct="1">
        <a:spcBef>
          <a:spcPts val="450"/>
        </a:spcBef>
        <a:buFont typeface="Wingdings" charset="2"/>
        <a:buAutoNum type="arabicPlai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11480" rtl="0" eaLnBrk="1" latinLnBrk="0" hangingPunct="1">
        <a:spcBef>
          <a:spcPts val="450"/>
        </a:spcBef>
        <a:buFont typeface="Arial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411480" rtl="0" eaLnBrk="1" latinLnBrk="0" hangingPunct="1">
        <a:spcBef>
          <a:spcPts val="450"/>
        </a:spcBef>
        <a:buFont typeface="Arial"/>
        <a:buNone/>
        <a:defRPr sz="144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259200" indent="-259200" algn="l" defTabSz="411480" rtl="0" eaLnBrk="1" latinLnBrk="0" hangingPunct="1">
        <a:spcBef>
          <a:spcPts val="450"/>
        </a:spcBef>
        <a:buFont typeface="Arial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98/jasa.2009.ap08746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health.org.uk/publications/the-impact-of-redesigning-urgent-and-emergency-care-in-northumberlan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80/01621459.2016.1213634" TargetMode="External"/><Relationship Id="rId5" Type="http://schemas.openxmlformats.org/officeDocument/2006/relationships/hyperlink" Target="https://doi.org/10.1017/pan.2016.2" TargetMode="External"/><Relationship Id="rId4" Type="http://schemas.openxmlformats.org/officeDocument/2006/relationships/hyperlink" Target="https://doi.org/10.1002/hec.325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67174" y="15716"/>
            <a:ext cx="7809652" cy="2437590"/>
          </a:xfrm>
        </p:spPr>
        <p:txBody>
          <a:bodyPr anchor="ctr"/>
          <a:lstStyle/>
          <a:p>
            <a:pPr algn="ctr"/>
            <a:r>
              <a:rPr lang="en-GB" dirty="0"/>
              <a:t>Evaluating the Re-Designed Urgent and Emergency Care Set-Up in Northumberland CCG</a:t>
            </a:r>
            <a:endParaRPr lang="en-GB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72766" y="2370835"/>
            <a:ext cx="7398468" cy="681122"/>
          </a:xfrm>
        </p:spPr>
        <p:txBody>
          <a:bodyPr anchor="ctr"/>
          <a:lstStyle/>
          <a:p>
            <a:pPr algn="ctr"/>
            <a:r>
              <a:rPr lang="en-GB" dirty="0"/>
              <a:t>S. Conti</a:t>
            </a:r>
          </a:p>
          <a:p>
            <a:pPr algn="ctr"/>
            <a:r>
              <a:rPr lang="en-GB" dirty="0"/>
              <a:t>Improvement Analytics Unit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2979" y="3270498"/>
            <a:ext cx="7398043" cy="596652"/>
          </a:xfrm>
        </p:spPr>
        <p:txBody>
          <a:bodyPr anchor="ctr"/>
          <a:lstStyle/>
          <a:p>
            <a:pPr algn="ctr"/>
            <a:r>
              <a:rPr lang="en-GB" dirty="0"/>
              <a:t>NHSE/I Analytical Academy Seminar series</a:t>
            </a:r>
          </a:p>
          <a:p>
            <a:pPr algn="ctr"/>
            <a:r>
              <a:rPr lang="en-GB" dirty="0"/>
              <a:t>14 October 2020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9ECCC9FB-5CD9-4236-B250-79CF76F227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3466712" y="4003389"/>
            <a:ext cx="1049018" cy="4224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D8C4FF-9017-40F2-A333-411D9B2DBDE9}"/>
              </a:ext>
            </a:extLst>
          </p:cNvPr>
          <p:cNvSpPr txBox="1"/>
          <p:nvPr/>
        </p:nvSpPr>
        <p:spPr>
          <a:xfrm>
            <a:off x="3381970" y="4425861"/>
            <a:ext cx="2631532" cy="481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100" b="1" dirty="0"/>
              <a:t>NHS ENGLAND </a:t>
            </a:r>
          </a:p>
          <a:p>
            <a:r>
              <a:rPr lang="en-GB" sz="1100" b="1" dirty="0"/>
              <a:t>NHS IMPROVEMENT</a:t>
            </a:r>
          </a:p>
        </p:txBody>
      </p:sp>
    </p:spTree>
    <p:extLst>
      <p:ext uri="{BB962C8B-B14F-4D97-AF65-F5344CB8AC3E}">
        <p14:creationId xmlns:p14="http://schemas.microsoft.com/office/powerpoint/2010/main" val="354908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9999"/>
            <a:ext cx="7768000" cy="3456000"/>
          </a:xfrm>
        </p:spPr>
        <p:txBody>
          <a:bodyPr/>
          <a:lstStyle/>
          <a:p>
            <a:pPr marL="400050" indent="-400050">
              <a:buClr>
                <a:schemeClr val="tx2"/>
              </a:buClr>
              <a:buFont typeface="+mj-lt"/>
              <a:buAutoNum type="arabicPeriod"/>
            </a:pPr>
            <a:r>
              <a:rPr lang="en-GB" sz="1200" dirty="0"/>
              <a:t>S. O’Neill, A. Wolters, A. </a:t>
            </a:r>
            <a:r>
              <a:rPr lang="en-GB" sz="1200" dirty="0" err="1"/>
              <a:t>Steventon</a:t>
            </a:r>
            <a:r>
              <a:rPr lang="en-GB" sz="1200" dirty="0"/>
              <a:t> (2017): The Impact of Redesigning Urgent and Emergency Care in Northumberland: Health Foundation Consideration of Findings from the Improvement Analytics Unit.  URL: </a:t>
            </a:r>
            <a:r>
              <a:rPr lang="en-GB" sz="1200" dirty="0">
                <a:hlinkClick r:id="rId2"/>
              </a:rPr>
              <a:t>https://www.health.org.uk/publications/the-impact-of-redesigning-urgent-and-emergency-care-in-northumberland</a:t>
            </a:r>
            <a:endParaRPr lang="en-GB" sz="1200" dirty="0"/>
          </a:p>
          <a:p>
            <a:pPr marL="400050" indent="-400050">
              <a:buClr>
                <a:schemeClr val="tx2"/>
              </a:buClr>
              <a:buFont typeface="+mj-lt"/>
              <a:buAutoNum type="arabicPeriod"/>
            </a:pPr>
            <a:r>
              <a:rPr lang="en-GB" sz="1200" dirty="0"/>
              <a:t>A. Abadie, A. Diamond, J. </a:t>
            </a:r>
            <a:r>
              <a:rPr lang="en-GB" sz="1200" dirty="0" err="1"/>
              <a:t>Hainmueller</a:t>
            </a:r>
            <a:r>
              <a:rPr lang="en-GB" sz="1200" dirty="0"/>
              <a:t> (2010): Synthetic Control Methods for Comparative Case Studies: Estimating the Effect of California’s Tobacco Control Program. </a:t>
            </a:r>
            <a:r>
              <a:rPr lang="en-GB" sz="1200" i="1" dirty="0"/>
              <a:t>Journal of the American Statistical Association</a:t>
            </a:r>
            <a:r>
              <a:rPr lang="en-GB" sz="1200" dirty="0"/>
              <a:t>, 105(490):493-505. DOI: </a:t>
            </a:r>
            <a:r>
              <a:rPr lang="en-GB" sz="1200" dirty="0">
                <a:hlinkClick r:id="rId3"/>
              </a:rPr>
              <a:t>10.1198/jasa.2009.ap08746</a:t>
            </a:r>
            <a:endParaRPr lang="en-GB" sz="1200" dirty="0"/>
          </a:p>
          <a:p>
            <a:pPr marL="400050" indent="-400050">
              <a:buClr>
                <a:schemeClr val="tx2"/>
              </a:buClr>
              <a:buFont typeface="+mj-lt"/>
              <a:buAutoNum type="arabicPeriod"/>
            </a:pPr>
            <a:r>
              <a:rPr lang="en-GB" sz="1200" dirty="0"/>
              <a:t>N. </a:t>
            </a:r>
            <a:r>
              <a:rPr lang="en-GB" sz="1200" dirty="0" err="1"/>
              <a:t>Kreif</a:t>
            </a:r>
            <a:r>
              <a:rPr lang="en-GB" sz="1200" dirty="0"/>
              <a:t>, R. Grieve, D. </a:t>
            </a:r>
            <a:r>
              <a:rPr lang="en-GB" sz="1200" dirty="0" err="1"/>
              <a:t>Hangartner</a:t>
            </a:r>
            <a:r>
              <a:rPr lang="en-GB" sz="1200" dirty="0"/>
              <a:t>, A. J. Turner, S. </a:t>
            </a:r>
            <a:r>
              <a:rPr lang="en-GB" sz="1200" dirty="0" err="1"/>
              <a:t>Nikolova</a:t>
            </a:r>
            <a:r>
              <a:rPr lang="en-GB" sz="1200" dirty="0"/>
              <a:t>, M. Sutton (2016): Examination of the Synthetic Control Method for Evaluating Health Policies with Multiple Treated Units. </a:t>
            </a:r>
            <a:r>
              <a:rPr lang="en-GB" sz="1200" i="1" dirty="0"/>
              <a:t>Health Economics</a:t>
            </a:r>
            <a:r>
              <a:rPr lang="en-GB" sz="1200" dirty="0"/>
              <a:t>, 25(12):1514-1528. DOI: </a:t>
            </a:r>
            <a:r>
              <a:rPr lang="en-GB" sz="1200" dirty="0">
                <a:hlinkClick r:id="rId4" tooltip="Link to external resource: 10.1002/hec.3258"/>
              </a:rPr>
              <a:t>10.1002/hec.3258</a:t>
            </a:r>
            <a:endParaRPr lang="en-GB" sz="1200" dirty="0"/>
          </a:p>
          <a:p>
            <a:pPr marL="400050" indent="-400050">
              <a:buClr>
                <a:schemeClr val="tx2"/>
              </a:buClr>
              <a:buFont typeface="+mj-lt"/>
              <a:buAutoNum type="arabicPeriod"/>
            </a:pPr>
            <a:r>
              <a:rPr lang="en-GB" sz="1200" dirty="0"/>
              <a:t>Y. Xu (2017): Generalized Synthetic Control Method: Causal Inference with Interactive Fixed Effects Models. </a:t>
            </a:r>
            <a:r>
              <a:rPr lang="en-GB" sz="1200" i="1" dirty="0"/>
              <a:t>Political Analysis,</a:t>
            </a:r>
            <a:r>
              <a:rPr lang="en-GB" sz="1200" dirty="0"/>
              <a:t> </a:t>
            </a:r>
            <a:r>
              <a:rPr lang="en-GB" sz="1200" i="1" dirty="0"/>
              <a:t>25</a:t>
            </a:r>
            <a:r>
              <a:rPr lang="en-GB" sz="1200" dirty="0"/>
              <a:t>(1):57-76. DOI: </a:t>
            </a:r>
            <a:r>
              <a:rPr lang="en-GB" sz="1200" dirty="0">
                <a:hlinkClick r:id="rId5"/>
              </a:rPr>
              <a:t>10.1017/pan.2016.2</a:t>
            </a:r>
            <a:endParaRPr lang="en-GB" sz="1200" dirty="0"/>
          </a:p>
          <a:p>
            <a:pPr marL="400050" indent="-400050">
              <a:buClr>
                <a:schemeClr val="tx2"/>
              </a:buClr>
              <a:buFont typeface="+mj-lt"/>
              <a:buAutoNum type="arabicPeriod"/>
            </a:pPr>
            <a:r>
              <a:rPr lang="en-GB" sz="1200" dirty="0"/>
              <a:t>M. W. Robbins, J. Saunders, B. Kilmer (2017): A Framework for Synthetic Control Methods With High-Dimensional, Micro-Level Data: Evaluating a </a:t>
            </a:r>
            <a:r>
              <a:rPr lang="en-GB" sz="1200" dirty="0" err="1"/>
              <a:t>Neighborhood</a:t>
            </a:r>
            <a:r>
              <a:rPr lang="en-GB" sz="1200" dirty="0"/>
              <a:t>-Specific Crime Intervention. </a:t>
            </a:r>
            <a:r>
              <a:rPr lang="en-GB" sz="1200" i="1" dirty="0"/>
              <a:t>Journal of the American Statistical Association</a:t>
            </a:r>
            <a:r>
              <a:rPr lang="en-GB" sz="1200" dirty="0"/>
              <a:t>, 112(517):109-126. DOI: </a:t>
            </a:r>
            <a:r>
              <a:rPr lang="en-GB" sz="1200" dirty="0">
                <a:hlinkClick r:id="rId6"/>
              </a:rPr>
              <a:t>10.1080/01621459.2016.1213634</a:t>
            </a:r>
            <a:endParaRPr lang="en-GB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211605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Placeholder 28">
            <a:extLst>
              <a:ext uri="{FF2B5EF4-FFF2-40B4-BE49-F238E27FC236}">
                <a16:creationId xmlns:a16="http://schemas.microsoft.com/office/drawing/2014/main" id="{2E4C80FE-89C3-4AFD-9992-C52072B6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12" y="4003389"/>
            <a:ext cx="1049018" cy="422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3864C-5DBE-4824-829A-9E0560F12781}"/>
              </a:ext>
            </a:extLst>
          </p:cNvPr>
          <p:cNvSpPr txBox="1"/>
          <p:nvPr/>
        </p:nvSpPr>
        <p:spPr>
          <a:xfrm>
            <a:off x="3381970" y="4425861"/>
            <a:ext cx="2631532" cy="481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100" b="1" dirty="0"/>
              <a:t>NHS ENGLAND </a:t>
            </a:r>
          </a:p>
          <a:p>
            <a:r>
              <a:rPr lang="en-GB" sz="1100" b="1" dirty="0"/>
              <a:t>NHS IMPROVEMENT</a:t>
            </a:r>
          </a:p>
        </p:txBody>
      </p:sp>
    </p:spTree>
    <p:extLst>
      <p:ext uri="{BB962C8B-B14F-4D97-AF65-F5344CB8AC3E}">
        <p14:creationId xmlns:p14="http://schemas.microsoft.com/office/powerpoint/2010/main" val="190686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Remarks</a:t>
            </a:r>
          </a:p>
          <a:p>
            <a:r>
              <a:rPr lang="en-US" dirty="0"/>
              <a:t>Bibliography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2" name="Picture Placeholder 28">
            <a:extLst>
              <a:ext uri="{FF2B5EF4-FFF2-40B4-BE49-F238E27FC236}">
                <a16:creationId xmlns:a16="http://schemas.microsoft.com/office/drawing/2014/main" id="{83A505FA-EC94-4FDE-A842-1E2D4E7B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EFF20A-38C2-4D55-B102-B60E85BABF6A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287710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9999"/>
            <a:ext cx="7768000" cy="3456000"/>
          </a:xfrm>
        </p:spPr>
        <p:txBody>
          <a:bodyPr/>
          <a:lstStyle/>
          <a:p>
            <a:r>
              <a:rPr lang="en-US" sz="1400" dirty="0"/>
              <a:t>The Improvement Analytics Unit </a:t>
            </a:r>
            <a:r>
              <a:rPr lang="en-GB" sz="1400" dirty="0"/>
              <a:t>assessed the impact on hospital activity between August 2015 and July 2016 of the re-designing of urgent and emergency care in the Northumberland CCG</a:t>
            </a:r>
            <a:r>
              <a:rPr lang="en-GB" sz="1400" baseline="30000" dirty="0"/>
              <a:t>[1]</a:t>
            </a:r>
            <a:r>
              <a:rPr lang="en-GB" sz="1400" dirty="0"/>
              <a:t> using </a:t>
            </a:r>
            <a:r>
              <a:rPr lang="en-US" sz="1400" dirty="0"/>
              <a:t>the Synthetic Control Method</a:t>
            </a:r>
            <a:r>
              <a:rPr lang="en-US" sz="1400" baseline="30000" dirty="0"/>
              <a:t>[2]</a:t>
            </a:r>
            <a:r>
              <a:rPr lang="en-US" sz="1400" dirty="0"/>
              <a:t> (SCM)</a:t>
            </a:r>
            <a:endParaRPr lang="en-GB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0A71FB-BFE4-43E1-B2B4-0147A7AE2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28198"/>
              </p:ext>
            </p:extLst>
          </p:nvPr>
        </p:nvGraphicFramePr>
        <p:xfrm>
          <a:off x="1524000" y="2316018"/>
          <a:ext cx="6096000" cy="24892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87582">
                  <a:extLst>
                    <a:ext uri="{9D8B030D-6E8A-4147-A177-3AD203B41FA5}">
                      <a16:colId xmlns:a16="http://schemas.microsoft.com/office/drawing/2014/main" val="1395095497"/>
                    </a:ext>
                  </a:extLst>
                </a:gridCol>
                <a:gridCol w="5008418">
                  <a:extLst>
                    <a:ext uri="{9D8B030D-6E8A-4147-A177-3AD203B41FA5}">
                      <a16:colId xmlns:a16="http://schemas.microsoft.com/office/drawing/2014/main" val="835758939"/>
                    </a:ext>
                  </a:extLst>
                </a:gridCol>
              </a:tblGrid>
              <a:tr h="247073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solidFill>
                            <a:schemeClr val="tx2"/>
                          </a:solidFill>
                        </a:rPr>
                        <a:t>Population: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individuals registered with a Northumberland CCG GP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solidFill>
                            <a:schemeClr val="tx2"/>
                          </a:solidFill>
                        </a:rPr>
                        <a:t>Intervention: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opening in June 2015 of the Northumbria Specialist Emergency Care Hospital and gradual conversion of 3 local A&amp;E departments into urgent, non-emergency care hubs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99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solidFill>
                            <a:schemeClr val="tx2"/>
                          </a:solidFill>
                        </a:rPr>
                        <a:t>Comparator: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individuals registered with a GP not under the remit of Northumberland CCG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4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solidFill>
                            <a:schemeClr val="tx2"/>
                          </a:solidFill>
                        </a:rPr>
                        <a:t>Outcomes: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A&amp;E attendance rates</a:t>
                      </a:r>
                    </a:p>
                    <a:p>
                      <a:r>
                        <a:rPr lang="en-GB" sz="1100" dirty="0"/>
                        <a:t>non- / elective admissions rates</a:t>
                      </a:r>
                    </a:p>
                    <a:p>
                      <a:r>
                        <a:rPr lang="en-GB" sz="1100" dirty="0"/>
                        <a:t>% of A&amp;E attendances lasting under 4hrs</a:t>
                      </a:r>
                    </a:p>
                    <a:p>
                      <a:r>
                        <a:rPr lang="en-GB" sz="1100" dirty="0"/>
                        <a:t>% of A&amp;E attendances converting into admissions</a:t>
                      </a:r>
                    </a:p>
                    <a:p>
                      <a:r>
                        <a:rPr lang="en-GB" sz="1100" dirty="0"/>
                        <a:t>length of A&amp;E waiting time</a:t>
                      </a:r>
                    </a:p>
                    <a:p>
                      <a:r>
                        <a:rPr lang="en-GB" sz="1100" dirty="0"/>
                        <a:t>length of hospital stay for non- / elective admissions</a:t>
                      </a:r>
                    </a:p>
                    <a:p>
                      <a:r>
                        <a:rPr lang="en-GB" sz="1100" dirty="0"/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82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349999"/>
            <a:ext cx="8472851" cy="345600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Forming a control group that is as similar as practical to that in receipt of the intervention (‘treated’) is key to drawing meaningful and unbiased outcome comparison</a:t>
            </a:r>
          </a:p>
          <a:p>
            <a:pPr marL="544950" lvl="2" indent="-285750"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sz="1400" dirty="0"/>
              <a:t>a before vs after analysis is unable to identify / isolate drivers of outcome changes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Assume the case of a single, aggregate-level treated unit (e.g. the Northumberland CCG)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SCM weights available control units, so that the weighted average of their outcome trends (and of any baseline covariates) </a:t>
            </a:r>
            <a:r>
              <a:rPr lang="en-US" sz="1400" i="1" dirty="0"/>
              <a:t>before the intervention</a:t>
            </a:r>
            <a:r>
              <a:rPr lang="en-US" sz="1400" dirty="0"/>
              <a:t> closely matches that shown by the treated unit</a:t>
            </a:r>
          </a:p>
          <a:p>
            <a:pPr marL="544950" lvl="2" indent="-285750"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sz="1400" dirty="0"/>
              <a:t>control units with more similar characteristics to the treated one will receive higher weight</a:t>
            </a:r>
          </a:p>
          <a:p>
            <a:pPr marL="544950" lvl="2" indent="-285750"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sz="1400" dirty="0"/>
              <a:t>a separate ‘synthetic’ control CCG was built for each outcome from 4 year pre-intervention data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The impact of the intervention at any time after it embedded is estimated by subtracting the </a:t>
            </a:r>
            <a:r>
              <a:rPr lang="en-GB" sz="1400" i="1" dirty="0"/>
              <a:t>synthetic outcome</a:t>
            </a:r>
            <a:r>
              <a:rPr lang="en-GB" sz="1400" dirty="0"/>
              <a:t> (i.e. its weighted average across controls) from that </a:t>
            </a:r>
            <a:r>
              <a:rPr lang="en-GB" sz="1400" i="1" dirty="0"/>
              <a:t>observed</a:t>
            </a:r>
            <a:r>
              <a:rPr lang="en-GB" sz="1400" dirty="0"/>
              <a:t> from the treated 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252270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  <p:pic>
        <p:nvPicPr>
          <p:cNvPr id="12" name="Picture 11" descr="image006">
            <a:extLst>
              <a:ext uri="{FF2B5EF4-FFF2-40B4-BE49-F238E27FC236}">
                <a16:creationId xmlns:a16="http://schemas.microsoft.com/office/drawing/2014/main" id="{E5A9D328-DFFF-4156-A5B1-B97F557C45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65" y="1188572"/>
            <a:ext cx="6113235" cy="3707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3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  <p:pic>
        <p:nvPicPr>
          <p:cNvPr id="8" name="Picture 7" descr="image037">
            <a:extLst>
              <a:ext uri="{FF2B5EF4-FFF2-40B4-BE49-F238E27FC236}">
                <a16:creationId xmlns:a16="http://schemas.microsoft.com/office/drawing/2014/main" id="{9874DCC2-3BA4-45FC-B89C-C447575D5A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64" y="1189171"/>
            <a:ext cx="6113236" cy="37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45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  <p:pic>
        <p:nvPicPr>
          <p:cNvPr id="9" name="Picture 8" descr="image096">
            <a:extLst>
              <a:ext uri="{FF2B5EF4-FFF2-40B4-BE49-F238E27FC236}">
                <a16:creationId xmlns:a16="http://schemas.microsoft.com/office/drawing/2014/main" id="{A49E2E35-D26E-4CBD-B5F0-83AACEF5C8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07" y="1187450"/>
            <a:ext cx="6109193" cy="3708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23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9999"/>
            <a:ext cx="7768000" cy="345600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Following the intervention people under the Northumberland CCG remit, relative to those in the synthetic control CCG, saw a (plausibly) statistically significant:</a:t>
            </a:r>
          </a:p>
          <a:p>
            <a:pPr marL="544950" lvl="2" indent="-285750"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GB" sz="1400" dirty="0"/>
              <a:t>13.6% increase in A&amp;E attendance rates</a:t>
            </a:r>
          </a:p>
          <a:p>
            <a:pPr marL="544950" lvl="2" indent="-285750"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GB" sz="1400" dirty="0"/>
              <a:t>10.5% reduction in average A&amp;E waiting time</a:t>
            </a:r>
          </a:p>
          <a:p>
            <a:pPr marL="544950" lvl="2" indent="-285750"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GB" sz="1400" dirty="0"/>
              <a:t>6.9% increase in the proportion of A&amp;E attendances lasting under 4hrs</a:t>
            </a:r>
            <a:endParaRPr lang="en-GB" sz="1400" b="0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Additional details can be found in the IAU case-study documentation</a:t>
            </a:r>
            <a:r>
              <a:rPr lang="en-GB" sz="1400" b="0" baseline="30000" dirty="0">
                <a:solidFill>
                  <a:schemeClr val="tx1"/>
                </a:solidFill>
              </a:rPr>
              <a:t>[1]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33049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9999"/>
            <a:ext cx="7768000" cy="345600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SCM is well suited to geographically / administratively delimited, aggregate-level units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The accuracy of SCM can be assessed via </a:t>
            </a:r>
            <a:r>
              <a:rPr lang="en-GB" sz="1400" i="1" dirty="0"/>
              <a:t>placebo testing </a:t>
            </a:r>
            <a:r>
              <a:rPr lang="en-GB" sz="1400" dirty="0"/>
              <a:t>(if only informally)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A poor observed-to-synthetic trend match over the pre-intervention period will lead to </a:t>
            </a:r>
            <a:r>
              <a:rPr lang="en-GB" sz="1400" i="1" dirty="0"/>
              <a:t>biased</a:t>
            </a:r>
            <a:r>
              <a:rPr lang="en-GB" sz="1400" dirty="0"/>
              <a:t> SCM estimates</a:t>
            </a:r>
            <a:endParaRPr lang="en-GB" sz="1400" i="1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SCM yields more dependable results the longer the pre-intervention period and the less volatile the outcome trends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SCM is coded in widely available analytical platforms (e.g. R, Stata, …)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Recent extensions</a:t>
            </a:r>
            <a:r>
              <a:rPr lang="en-GB" sz="1400" baseline="30000" dirty="0"/>
              <a:t>[3-5]</a:t>
            </a:r>
            <a:r>
              <a:rPr lang="en-GB" sz="1400" dirty="0"/>
              <a:t> have been proposed to accommodate multiple treated units as well as multiple (serially) correlated and / or over-dispersed outcomes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r>
              <a:rPr lang="en-US" sz="1000" dirty="0"/>
              <a:t>14.10.20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GB" sz="1000" dirty="0"/>
              <a:t>Evaluating the Re-Designed UEC Set-Up in Northumberland CCG</a:t>
            </a:r>
            <a:endParaRPr lang="en-US" sz="1000" dirty="0"/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E74496C0-569F-496D-A014-3193C6F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77" y="192607"/>
            <a:ext cx="357558" cy="14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8F74C-7575-4465-861F-605739581CD2}"/>
              </a:ext>
            </a:extLst>
          </p:cNvPr>
          <p:cNvSpPr txBox="1"/>
          <p:nvPr/>
        </p:nvSpPr>
        <p:spPr>
          <a:xfrm>
            <a:off x="7980955" y="312836"/>
            <a:ext cx="851895" cy="157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" b="1" dirty="0"/>
              <a:t>NHS ENGLAND </a:t>
            </a:r>
          </a:p>
          <a:p>
            <a:r>
              <a:rPr lang="en-GB" sz="400" b="1" dirty="0"/>
              <a:t>NHS IMPROVEMENT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4213351427"/>
      </p:ext>
    </p:extLst>
  </p:cSld>
  <p:clrMapOvr>
    <a:masterClrMapping/>
  </p:clrMapOvr>
</p:sld>
</file>

<file path=ppt/theme/theme1.xml><?xml version="1.0" encoding="utf-8"?>
<a:theme xmlns:a="http://schemas.openxmlformats.org/drawingml/2006/main" name="THF Theme with co-brand">
  <a:themeElements>
    <a:clrScheme name="Custom 7">
      <a:dk1>
        <a:srgbClr val="1C1C1C"/>
      </a:dk1>
      <a:lt1>
        <a:srgbClr val="FFFFFF"/>
      </a:lt1>
      <a:dk2>
        <a:srgbClr val="DD0031"/>
      </a:dk2>
      <a:lt2>
        <a:srgbClr val="E2DFD8"/>
      </a:lt2>
      <a:accent1>
        <a:srgbClr val="999390"/>
      </a:accent1>
      <a:accent2>
        <a:srgbClr val="EE9B90"/>
      </a:accent2>
      <a:accent3>
        <a:srgbClr val="9D8CB1"/>
      </a:accent3>
      <a:accent4>
        <a:srgbClr val="8BC68F"/>
      </a:accent4>
      <a:accent5>
        <a:srgbClr val="FFE996"/>
      </a:accent5>
      <a:accent6>
        <a:srgbClr val="A6D7D3"/>
      </a:accent6>
      <a:hlink>
        <a:srgbClr val="DD0031"/>
      </a:hlink>
      <a:folHlink>
        <a:srgbClr val="E2DFD8"/>
      </a:folHlink>
    </a:clrScheme>
    <a:fontScheme name="The Health Foundati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t"/>
      <a:lstStyle>
        <a:defPPr algn="l">
          <a:defRPr sz="1400">
            <a:solidFill>
              <a:schemeClr val="bg1"/>
            </a:solidFill>
            <a:latin typeface="+mj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A6D7D3"/>
        </a:solidFill>
      </a:spPr>
      <a:bodyPr wrap="square" rtlCol="0">
        <a:noAutofit/>
      </a:bodyPr>
      <a:lstStyle>
        <a:defPPr>
          <a:defRPr sz="1400">
            <a:solidFill>
              <a:srgbClr val="FFFFFF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 cobranding" id="{B73AA6F2-C6CB-4336-8344-09C3595C941E}" vid="{CAAEBB45-1E87-4819-A2C7-84094032BB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 cobranding</Template>
  <TotalTime>545</TotalTime>
  <Words>895</Words>
  <Application>Microsoft Office PowerPoint</Application>
  <PresentationFormat>On-screen Show 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Wingdings</vt:lpstr>
      <vt:lpstr>THF Theme with co-brand</vt:lpstr>
      <vt:lpstr>Evaluating the Re-Designed Urgent and Emergency Care Set-Up in Northumberland CCG</vt:lpstr>
      <vt:lpstr>PowerPoint Presentation</vt:lpstr>
      <vt:lpstr>Context</vt:lpstr>
      <vt:lpstr>Method</vt:lpstr>
      <vt:lpstr>Results</vt:lpstr>
      <vt:lpstr>Results (cont.)</vt:lpstr>
      <vt:lpstr>Results (cont.)</vt:lpstr>
      <vt:lpstr>Results (cont.)</vt:lpstr>
      <vt:lpstr>Remarks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Edvige Bordone</dc:creator>
  <cp:lastModifiedBy>Stefano Conti</cp:lastModifiedBy>
  <cp:revision>55</cp:revision>
  <dcterms:created xsi:type="dcterms:W3CDTF">2020-01-28T09:07:31Z</dcterms:created>
  <dcterms:modified xsi:type="dcterms:W3CDTF">2020-10-14T10:59:52Z</dcterms:modified>
</cp:coreProperties>
</file>