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87" r:id="rId5"/>
    <p:sldId id="288" r:id="rId6"/>
    <p:sldId id="259" r:id="rId7"/>
    <p:sldId id="260" r:id="rId8"/>
    <p:sldId id="261" r:id="rId9"/>
    <p:sldId id="263" r:id="rId10"/>
    <p:sldId id="264" r:id="rId11"/>
    <p:sldId id="265" r:id="rId12"/>
    <p:sldId id="266" r:id="rId13"/>
    <p:sldId id="282" r:id="rId14"/>
    <p:sldId id="270" r:id="rId15"/>
    <p:sldId id="272" r:id="rId16"/>
    <p:sldId id="271" r:id="rId17"/>
    <p:sldId id="275" r:id="rId18"/>
    <p:sldId id="283" r:id="rId19"/>
    <p:sldId id="284" r:id="rId20"/>
    <p:sldId id="285" r:id="rId21"/>
    <p:sldId id="286" r:id="rId22"/>
    <p:sldId id="274" r:id="rId23"/>
    <p:sldId id="269" r:id="rId24"/>
    <p:sldId id="268" r:id="rId25"/>
    <p:sldId id="289" r:id="rId26"/>
    <p:sldId id="273"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p:scale>
          <a:sx n="73" d="100"/>
          <a:sy n="73" d="100"/>
        </p:scale>
        <p:origin x="404"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FB3BB-47C1-4C11-992F-DA5E6D7958AA}" type="datetimeFigureOut">
              <a:rPr lang="en-GB" smtClean="0"/>
              <a:t>22/11/2024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EDCD235-CD59-4C75-BA82-A556EDE1E6B3}" type="slidenum">
              <a:rPr lang="en-GB" smtClean="0"/>
              <a:t>‹#›</a:t>
            </a:fld>
            <a:endParaRPr lang="en-GB"/>
          </a:p>
        </p:txBody>
      </p:sp>
    </p:spTree>
    <p:extLst>
      <p:ext uri="{BB962C8B-B14F-4D97-AF65-F5344CB8AC3E}">
        <p14:creationId xmlns:p14="http://schemas.microsoft.com/office/powerpoint/2010/main" val="374924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DCD235-CD59-4C75-BA82-A556EDE1E6B3}" type="slidenum">
              <a:rPr lang="en-GB" smtClean="0"/>
              <a:t>2</a:t>
            </a:fld>
            <a:endParaRPr lang="en-GB"/>
          </a:p>
        </p:txBody>
      </p:sp>
    </p:spTree>
    <p:extLst>
      <p:ext uri="{BB962C8B-B14F-4D97-AF65-F5344CB8AC3E}">
        <p14:creationId xmlns:p14="http://schemas.microsoft.com/office/powerpoint/2010/main" val="196700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575D688-DE00-4ACA-B68E-1E7CB8C47552}" type="datetime1">
              <a:rPr lang="en-US" smtClean="0"/>
              <a:t>11/22/2024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A97C652-629D-4287-80B6-8BBA36A38E93}" type="datetime1">
              <a:rPr lang="en-US" smtClean="0"/>
              <a:t>11/22/2024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3C1205F-8F23-4ED6-8173-BEAF0BCD01A5}" type="datetime1">
              <a:rPr lang="en-US" smtClean="0"/>
              <a:t>11/22/2024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6DA14EA-565A-408A-A717-35FAFBF7922B}" type="datetime1">
              <a:rPr lang="en-US" smtClean="0"/>
              <a:t>11/22/2024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B1FB56A-92FB-4E4A-85F1-7400B1D7B224}" type="datetime1">
              <a:rPr lang="en-US" smtClean="0"/>
              <a:t>11/22/2024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90034" y="592518"/>
            <a:ext cx="4011930" cy="723900"/>
          </a:xfrm>
          <a:prstGeom prst="rect">
            <a:avLst/>
          </a:prstGeom>
        </p:spPr>
        <p:txBody>
          <a:bodyPr wrap="square" lIns="0" tIns="0" rIns="0" bIns="0">
            <a:spAutoFit/>
          </a:bodyPr>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31837" y="1869749"/>
            <a:ext cx="10728324" cy="4069079"/>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2BEDD24A-F4F2-494C-B0D1-AF85FEA4E301}" type="datetime1">
              <a:rPr lang="en-US" smtClean="0"/>
              <a:t>11/22/2024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386073"/>
            <a:ext cx="10515600" cy="816698"/>
          </a:xfrm>
          <a:prstGeom prst="rect">
            <a:avLst/>
          </a:prstGeom>
        </p:spPr>
        <p:txBody>
          <a:bodyPr vert="horz" wrap="square" lIns="0" tIns="12700" rIns="0" bIns="0" rtlCol="0">
            <a:spAutoFit/>
          </a:bodyPr>
          <a:lstStyle/>
          <a:p>
            <a:pPr marL="1632585" marR="5080" indent="-1620520" algn="ctr">
              <a:lnSpc>
                <a:spcPts val="3080"/>
              </a:lnSpc>
              <a:spcBef>
                <a:spcPts val="409"/>
              </a:spcBef>
            </a:pPr>
            <a:r>
              <a:rPr lang="en-US" sz="3600" spc="-50" dirty="0"/>
              <a:t>ADVANCED NEURAL NETWORK MODELS FOR ALZHEIMER’S IDENTIFICATION </a:t>
            </a:r>
            <a:endParaRPr lang="en-GB" sz="3600" dirty="0"/>
          </a:p>
        </p:txBody>
      </p:sp>
      <p:sp>
        <p:nvSpPr>
          <p:cNvPr id="3" name="object 3"/>
          <p:cNvSpPr txBox="1"/>
          <p:nvPr/>
        </p:nvSpPr>
        <p:spPr>
          <a:xfrm>
            <a:off x="3085464" y="3193986"/>
            <a:ext cx="6018530" cy="450122"/>
          </a:xfrm>
          <a:prstGeom prst="rect">
            <a:avLst/>
          </a:prstGeom>
        </p:spPr>
        <p:txBody>
          <a:bodyPr vert="horz" wrap="square" lIns="0" tIns="52069" rIns="0" bIns="0" rtlCol="0">
            <a:spAutoFit/>
          </a:bodyPr>
          <a:lstStyle/>
          <a:p>
            <a:pPr marL="1632585" marR="5080" indent="-1620520">
              <a:lnSpc>
                <a:spcPts val="3080"/>
              </a:lnSpc>
              <a:spcBef>
                <a:spcPts val="409"/>
              </a:spcBef>
            </a:pPr>
            <a:r>
              <a:rPr sz="2750" b="1" spc="-50" dirty="0">
                <a:latin typeface="Times New Roman"/>
                <a:cs typeface="Times New Roman"/>
              </a:rPr>
              <a:t> </a:t>
            </a:r>
            <a:endParaRPr sz="2750" dirty="0">
              <a:latin typeface="Times New Roman"/>
              <a:cs typeface="Times New Roman"/>
            </a:endParaRPr>
          </a:p>
        </p:txBody>
      </p:sp>
      <p:pic>
        <p:nvPicPr>
          <p:cNvPr id="4" name="object 4"/>
          <p:cNvPicPr/>
          <p:nvPr/>
        </p:nvPicPr>
        <p:blipFill>
          <a:blip r:embed="rId2" cstate="print"/>
          <a:stretch>
            <a:fillRect/>
          </a:stretch>
        </p:blipFill>
        <p:spPr>
          <a:xfrm>
            <a:off x="381000" y="192916"/>
            <a:ext cx="9282838" cy="1331535"/>
          </a:xfrm>
          <a:prstGeom prst="rect">
            <a:avLst/>
          </a:prstGeom>
        </p:spPr>
      </p:pic>
      <p:sp>
        <p:nvSpPr>
          <p:cNvPr id="5" name="object 5"/>
          <p:cNvSpPr txBox="1"/>
          <p:nvPr/>
        </p:nvSpPr>
        <p:spPr>
          <a:xfrm>
            <a:off x="838200" y="4800600"/>
            <a:ext cx="9525000" cy="1555554"/>
          </a:xfrm>
          <a:prstGeom prst="rect">
            <a:avLst/>
          </a:prstGeom>
        </p:spPr>
        <p:txBody>
          <a:bodyPr vert="horz" wrap="square" lIns="0" tIns="16510" rIns="0" bIns="0" rtlCol="0">
            <a:spAutoFit/>
          </a:bodyPr>
          <a:lstStyle/>
          <a:p>
            <a:pPr marL="12700">
              <a:lnSpc>
                <a:spcPct val="100000"/>
              </a:lnSpc>
              <a:spcBef>
                <a:spcPts val="130"/>
              </a:spcBef>
            </a:pPr>
            <a:r>
              <a:rPr sz="2000" b="1" spc="50" dirty="0">
                <a:latin typeface="Times New Roman"/>
                <a:cs typeface="Times New Roman"/>
              </a:rPr>
              <a:t>T</a:t>
            </a:r>
            <a:r>
              <a:rPr sz="2000" b="1" spc="125" dirty="0">
                <a:latin typeface="Times New Roman"/>
                <a:cs typeface="Times New Roman"/>
              </a:rPr>
              <a:t>E</a:t>
            </a:r>
            <a:r>
              <a:rPr sz="2000" b="1" spc="-95" dirty="0">
                <a:latin typeface="Times New Roman"/>
                <a:cs typeface="Times New Roman"/>
              </a:rPr>
              <a:t>A</a:t>
            </a:r>
            <a:r>
              <a:rPr sz="2000" b="1" spc="-90" dirty="0">
                <a:latin typeface="Times New Roman"/>
                <a:cs typeface="Times New Roman"/>
              </a:rPr>
              <a:t>M</a:t>
            </a:r>
            <a:r>
              <a:rPr sz="2000" b="1" spc="-95" dirty="0">
                <a:latin typeface="Times New Roman"/>
                <a:cs typeface="Times New Roman"/>
              </a:rPr>
              <a:t> </a:t>
            </a:r>
            <a:r>
              <a:rPr sz="2000" b="1" spc="-60" dirty="0">
                <a:latin typeface="Times New Roman"/>
                <a:cs typeface="Times New Roman"/>
              </a:rPr>
              <a:t>M</a:t>
            </a:r>
            <a:r>
              <a:rPr sz="2000" b="1" spc="125" dirty="0">
                <a:latin typeface="Times New Roman"/>
                <a:cs typeface="Times New Roman"/>
              </a:rPr>
              <a:t>E</a:t>
            </a:r>
            <a:r>
              <a:rPr sz="2000" b="1" spc="-60" dirty="0">
                <a:latin typeface="Times New Roman"/>
                <a:cs typeface="Times New Roman"/>
              </a:rPr>
              <a:t>M</a:t>
            </a:r>
            <a:r>
              <a:rPr sz="2000" b="1" spc="-65" dirty="0">
                <a:latin typeface="Times New Roman"/>
                <a:cs typeface="Times New Roman"/>
              </a:rPr>
              <a:t>B</a:t>
            </a:r>
            <a:r>
              <a:rPr sz="2000" b="1" spc="50" dirty="0">
                <a:latin typeface="Times New Roman"/>
                <a:cs typeface="Times New Roman"/>
              </a:rPr>
              <a:t>E</a:t>
            </a:r>
            <a:r>
              <a:rPr sz="2000" b="1" spc="-65" dirty="0">
                <a:latin typeface="Times New Roman"/>
                <a:cs typeface="Times New Roman"/>
              </a:rPr>
              <a:t>R</a:t>
            </a:r>
            <a:r>
              <a:rPr sz="2000" b="1" spc="-130" dirty="0">
                <a:latin typeface="Times New Roman"/>
                <a:cs typeface="Times New Roman"/>
              </a:rPr>
              <a:t>S</a:t>
            </a:r>
            <a:r>
              <a:rPr sz="2000" spc="-130" dirty="0">
                <a:latin typeface="Times New Roman"/>
                <a:cs typeface="Times New Roman"/>
              </a:rPr>
              <a:t>:</a:t>
            </a:r>
            <a:endParaRPr sz="2000" dirty="0">
              <a:latin typeface="Times New Roman"/>
              <a:cs typeface="Times New Roman"/>
            </a:endParaRPr>
          </a:p>
          <a:p>
            <a:pPr marL="774700" marR="5080" algn="just">
              <a:lnSpc>
                <a:spcPct val="100000"/>
              </a:lnSpc>
              <a:spcBef>
                <a:spcPts val="5"/>
              </a:spcBef>
            </a:pPr>
            <a:r>
              <a:rPr lang="en-GB" sz="2000" spc="45" dirty="0">
                <a:latin typeface="Times New Roman"/>
                <a:cs typeface="Times New Roman"/>
              </a:rPr>
              <a:t>    JEEVA M</a:t>
            </a:r>
            <a:r>
              <a:rPr lang="en-GB" sz="2000" spc="-15" dirty="0">
                <a:latin typeface="Times New Roman"/>
                <a:cs typeface="Times New Roman"/>
              </a:rPr>
              <a:t>                                         </a:t>
            </a:r>
            <a:r>
              <a:rPr sz="2000" spc="-5" dirty="0">
                <a:latin typeface="Times New Roman"/>
                <a:cs typeface="Times New Roman"/>
              </a:rPr>
              <a:t>(</a:t>
            </a:r>
            <a:r>
              <a:rPr sz="2000" spc="-30" dirty="0">
                <a:latin typeface="Times New Roman"/>
                <a:cs typeface="Times New Roman"/>
              </a:rPr>
              <a:t>811721</a:t>
            </a:r>
            <a:r>
              <a:rPr sz="2000" spc="-105" dirty="0">
                <a:latin typeface="Times New Roman"/>
                <a:cs typeface="Times New Roman"/>
              </a:rPr>
              <a:t>2</a:t>
            </a:r>
            <a:r>
              <a:rPr sz="2000" spc="-30" dirty="0">
                <a:latin typeface="Times New Roman"/>
                <a:cs typeface="Times New Roman"/>
              </a:rPr>
              <a:t>4</a:t>
            </a:r>
            <a:r>
              <a:rPr sz="2000" spc="-105" dirty="0">
                <a:latin typeface="Times New Roman"/>
                <a:cs typeface="Times New Roman"/>
              </a:rPr>
              <a:t>3</a:t>
            </a:r>
            <a:r>
              <a:rPr sz="2000" spc="-30" dirty="0">
                <a:latin typeface="Times New Roman"/>
                <a:cs typeface="Times New Roman"/>
              </a:rPr>
              <a:t>0</a:t>
            </a:r>
            <a:r>
              <a:rPr lang="en-IN" sz="2000" spc="-105" dirty="0">
                <a:latin typeface="Times New Roman"/>
                <a:cs typeface="Times New Roman"/>
              </a:rPr>
              <a:t>19</a:t>
            </a:r>
            <a:r>
              <a:rPr sz="2000" spc="-65" dirty="0">
                <a:latin typeface="Times New Roman"/>
                <a:cs typeface="Times New Roman"/>
              </a:rPr>
              <a:t>)  </a:t>
            </a:r>
            <a:endParaRPr lang="en-GB" sz="2000" spc="-65" dirty="0">
              <a:latin typeface="Times New Roman"/>
              <a:cs typeface="Times New Roman"/>
            </a:endParaRPr>
          </a:p>
          <a:p>
            <a:pPr marL="774700" marR="5080" algn="just">
              <a:lnSpc>
                <a:spcPct val="100000"/>
              </a:lnSpc>
              <a:spcBef>
                <a:spcPts val="5"/>
              </a:spcBef>
            </a:pPr>
            <a:r>
              <a:rPr lang="en-GB" sz="2000" spc="-100" dirty="0">
                <a:latin typeface="Times New Roman"/>
                <a:cs typeface="Times New Roman"/>
              </a:rPr>
              <a:t>      </a:t>
            </a:r>
            <a:r>
              <a:rPr sz="2000" spc="-100" dirty="0">
                <a:latin typeface="Times New Roman"/>
                <a:cs typeface="Times New Roman"/>
              </a:rPr>
              <a:t>S</a:t>
            </a:r>
            <a:r>
              <a:rPr lang="en-IN" sz="2000" spc="-100" dirty="0">
                <a:latin typeface="Times New Roman"/>
                <a:cs typeface="Times New Roman"/>
              </a:rPr>
              <a:t>HANKARANARAYANAN R</a:t>
            </a:r>
            <a:r>
              <a:rPr lang="en-GB" sz="2000" spc="125" dirty="0">
                <a:latin typeface="Times New Roman"/>
                <a:cs typeface="Times New Roman"/>
              </a:rPr>
              <a:t>       </a:t>
            </a:r>
            <a:r>
              <a:rPr sz="2000" spc="-70" dirty="0">
                <a:latin typeface="Times New Roman"/>
                <a:cs typeface="Times New Roman"/>
              </a:rPr>
              <a:t>(</a:t>
            </a:r>
            <a:r>
              <a:rPr sz="2000" spc="-30" dirty="0">
                <a:latin typeface="Times New Roman"/>
                <a:cs typeface="Times New Roman"/>
              </a:rPr>
              <a:t>8117</a:t>
            </a:r>
            <a:r>
              <a:rPr sz="2000" spc="-105" dirty="0">
                <a:latin typeface="Times New Roman"/>
                <a:cs typeface="Times New Roman"/>
              </a:rPr>
              <a:t>2</a:t>
            </a:r>
            <a:r>
              <a:rPr sz="2000" spc="-30" dirty="0">
                <a:latin typeface="Times New Roman"/>
                <a:cs typeface="Times New Roman"/>
              </a:rPr>
              <a:t>1</a:t>
            </a:r>
            <a:r>
              <a:rPr sz="2000" spc="-105" dirty="0">
                <a:latin typeface="Times New Roman"/>
                <a:cs typeface="Times New Roman"/>
              </a:rPr>
              <a:t>2</a:t>
            </a:r>
            <a:r>
              <a:rPr sz="2000" spc="-30" dirty="0">
                <a:latin typeface="Times New Roman"/>
                <a:cs typeface="Times New Roman"/>
              </a:rPr>
              <a:t>4</a:t>
            </a:r>
            <a:r>
              <a:rPr sz="2000" spc="-105" dirty="0">
                <a:latin typeface="Times New Roman"/>
                <a:cs typeface="Times New Roman"/>
              </a:rPr>
              <a:t>3</a:t>
            </a:r>
            <a:r>
              <a:rPr sz="2000" spc="-30" dirty="0">
                <a:latin typeface="Times New Roman"/>
                <a:cs typeface="Times New Roman"/>
              </a:rPr>
              <a:t>0</a:t>
            </a:r>
            <a:r>
              <a:rPr sz="2000" spc="-105" dirty="0">
                <a:latin typeface="Times New Roman"/>
                <a:cs typeface="Times New Roman"/>
              </a:rPr>
              <a:t>5</a:t>
            </a:r>
            <a:r>
              <a:rPr lang="en-IN" sz="2000" spc="-30" dirty="0">
                <a:latin typeface="Times New Roman"/>
                <a:cs typeface="Times New Roman"/>
              </a:rPr>
              <a:t>1</a:t>
            </a:r>
            <a:r>
              <a:rPr sz="2000" spc="-65" dirty="0">
                <a:latin typeface="Times New Roman"/>
                <a:cs typeface="Times New Roman"/>
              </a:rPr>
              <a:t>)  </a:t>
            </a:r>
            <a:endParaRPr lang="en-GB" sz="2000" spc="-65" dirty="0">
              <a:latin typeface="Times New Roman"/>
              <a:cs typeface="Times New Roman"/>
            </a:endParaRPr>
          </a:p>
          <a:p>
            <a:pPr marL="774700" marR="5080" algn="just">
              <a:lnSpc>
                <a:spcPct val="100000"/>
              </a:lnSpc>
              <a:spcBef>
                <a:spcPts val="5"/>
              </a:spcBef>
            </a:pPr>
            <a:r>
              <a:rPr lang="en-GB" sz="2000" spc="130" dirty="0">
                <a:latin typeface="Times New Roman"/>
                <a:cs typeface="Times New Roman"/>
              </a:rPr>
              <a:t>    THINESH M                         </a:t>
            </a:r>
            <a:r>
              <a:rPr sz="2000" spc="-70" dirty="0">
                <a:latin typeface="Times New Roman"/>
                <a:cs typeface="Times New Roman"/>
              </a:rPr>
              <a:t>(</a:t>
            </a:r>
            <a:r>
              <a:rPr sz="2000" spc="-30" dirty="0">
                <a:latin typeface="Times New Roman"/>
                <a:cs typeface="Times New Roman"/>
              </a:rPr>
              <a:t>811721</a:t>
            </a:r>
            <a:r>
              <a:rPr sz="2000" spc="-105" dirty="0">
                <a:latin typeface="Times New Roman"/>
                <a:cs typeface="Times New Roman"/>
              </a:rPr>
              <a:t>2</a:t>
            </a:r>
            <a:r>
              <a:rPr sz="2000" spc="-30" dirty="0">
                <a:latin typeface="Times New Roman"/>
                <a:cs typeface="Times New Roman"/>
              </a:rPr>
              <a:t>4</a:t>
            </a:r>
            <a:r>
              <a:rPr sz="2000" spc="-105" dirty="0">
                <a:latin typeface="Times New Roman"/>
                <a:cs typeface="Times New Roman"/>
              </a:rPr>
              <a:t>3</a:t>
            </a:r>
            <a:r>
              <a:rPr sz="2000" spc="-30" dirty="0">
                <a:latin typeface="Times New Roman"/>
                <a:cs typeface="Times New Roman"/>
              </a:rPr>
              <a:t>0</a:t>
            </a:r>
            <a:r>
              <a:rPr lang="en-IN" sz="2000" spc="-105" dirty="0">
                <a:latin typeface="Times New Roman"/>
                <a:cs typeface="Times New Roman"/>
              </a:rPr>
              <a:t>58</a:t>
            </a:r>
            <a:r>
              <a:rPr sz="2000" spc="-65" dirty="0">
                <a:latin typeface="Times New Roman"/>
                <a:cs typeface="Times New Roman"/>
              </a:rPr>
              <a:t>)  </a:t>
            </a:r>
            <a:endParaRPr lang="en-GB" sz="2000" spc="-65" dirty="0">
              <a:latin typeface="Times New Roman"/>
              <a:cs typeface="Times New Roman"/>
            </a:endParaRPr>
          </a:p>
          <a:p>
            <a:pPr marL="774700" marR="5080" algn="just">
              <a:lnSpc>
                <a:spcPct val="100000"/>
              </a:lnSpc>
              <a:spcBef>
                <a:spcPts val="5"/>
              </a:spcBef>
            </a:pPr>
            <a:r>
              <a:rPr lang="en-GB" sz="2000" spc="-95" dirty="0">
                <a:latin typeface="Times New Roman"/>
                <a:cs typeface="Times New Roman"/>
              </a:rPr>
              <a:t>      HARISH GOKUL M</a:t>
            </a:r>
            <a:r>
              <a:rPr lang="en-GB" sz="2000" spc="-100" dirty="0">
                <a:latin typeface="Times New Roman"/>
                <a:cs typeface="Times New Roman"/>
              </a:rPr>
              <a:t>                              </a:t>
            </a:r>
            <a:r>
              <a:rPr sz="2000" spc="-70" dirty="0">
                <a:latin typeface="Times New Roman"/>
                <a:cs typeface="Times New Roman"/>
              </a:rPr>
              <a:t>(</a:t>
            </a:r>
            <a:r>
              <a:rPr sz="2000" spc="-30" dirty="0">
                <a:latin typeface="Times New Roman"/>
                <a:cs typeface="Times New Roman"/>
              </a:rPr>
              <a:t>81172</a:t>
            </a:r>
            <a:r>
              <a:rPr sz="2000" spc="-105" dirty="0">
                <a:latin typeface="Times New Roman"/>
                <a:cs typeface="Times New Roman"/>
              </a:rPr>
              <a:t>1</a:t>
            </a:r>
            <a:r>
              <a:rPr sz="2000" spc="-30" dirty="0">
                <a:latin typeface="Times New Roman"/>
                <a:cs typeface="Times New Roman"/>
              </a:rPr>
              <a:t>2</a:t>
            </a:r>
            <a:r>
              <a:rPr sz="2000" spc="-105" dirty="0">
                <a:latin typeface="Times New Roman"/>
                <a:cs typeface="Times New Roman"/>
              </a:rPr>
              <a:t>4</a:t>
            </a:r>
            <a:r>
              <a:rPr sz="2000" spc="-30" dirty="0">
                <a:latin typeface="Times New Roman"/>
                <a:cs typeface="Times New Roman"/>
              </a:rPr>
              <a:t>3</a:t>
            </a:r>
            <a:r>
              <a:rPr sz="2000" spc="-105" dirty="0">
                <a:latin typeface="Times New Roman"/>
                <a:cs typeface="Times New Roman"/>
              </a:rPr>
              <a:t>0</a:t>
            </a:r>
            <a:r>
              <a:rPr lang="en-IN" sz="2000" spc="-30" dirty="0">
                <a:latin typeface="Times New Roman"/>
                <a:cs typeface="Times New Roman"/>
              </a:rPr>
              <a:t>63</a:t>
            </a:r>
            <a:r>
              <a:rPr sz="2000" spc="-75" dirty="0">
                <a:latin typeface="Times New Roman"/>
                <a:cs typeface="Times New Roman"/>
              </a:rPr>
              <a:t>)</a:t>
            </a:r>
            <a:endParaRPr sz="2000" dirty="0">
              <a:latin typeface="Times New Roman"/>
              <a:cs typeface="Times New Roman"/>
            </a:endParaRPr>
          </a:p>
        </p:txBody>
      </p:sp>
      <p:sp>
        <p:nvSpPr>
          <p:cNvPr id="6" name="object 6"/>
          <p:cNvSpPr txBox="1"/>
          <p:nvPr/>
        </p:nvSpPr>
        <p:spPr>
          <a:xfrm>
            <a:off x="2590800" y="3788902"/>
            <a:ext cx="7772400" cy="433452"/>
          </a:xfrm>
          <a:prstGeom prst="rect">
            <a:avLst/>
          </a:prstGeom>
        </p:spPr>
        <p:txBody>
          <a:bodyPr vert="horz" wrap="square" lIns="0" tIns="63500" rIns="0" bIns="0" rtlCol="0">
            <a:spAutoFit/>
          </a:bodyPr>
          <a:lstStyle/>
          <a:p>
            <a:pPr marR="5080" algn="r">
              <a:lnSpc>
                <a:spcPct val="100000"/>
              </a:lnSpc>
              <a:spcBef>
                <a:spcPts val="500"/>
              </a:spcBef>
            </a:pPr>
            <a:r>
              <a:rPr sz="2400" b="1" spc="130" dirty="0">
                <a:latin typeface="Times New Roman"/>
                <a:cs typeface="Times New Roman"/>
              </a:rPr>
              <a:t>G</a:t>
            </a:r>
            <a:r>
              <a:rPr sz="2400" b="1" spc="-25" dirty="0">
                <a:latin typeface="Times New Roman"/>
                <a:cs typeface="Times New Roman"/>
              </a:rPr>
              <a:t>U</a:t>
            </a:r>
            <a:r>
              <a:rPr sz="2400" b="1" spc="75" dirty="0">
                <a:latin typeface="Times New Roman"/>
                <a:cs typeface="Times New Roman"/>
              </a:rPr>
              <a:t>I</a:t>
            </a:r>
            <a:r>
              <a:rPr sz="2400" b="1" spc="130" dirty="0">
                <a:latin typeface="Times New Roman"/>
                <a:cs typeface="Times New Roman"/>
              </a:rPr>
              <a:t>D</a:t>
            </a:r>
            <a:r>
              <a:rPr sz="2400" b="1" spc="110" dirty="0">
                <a:latin typeface="Times New Roman"/>
                <a:cs typeface="Times New Roman"/>
              </a:rPr>
              <a:t>E</a:t>
            </a:r>
            <a:r>
              <a:rPr sz="2400" b="1" spc="-185" dirty="0">
                <a:latin typeface="Times New Roman"/>
                <a:cs typeface="Times New Roman"/>
              </a:rPr>
              <a:t> </a:t>
            </a:r>
            <a:r>
              <a:rPr sz="2400" b="1" spc="130" dirty="0">
                <a:latin typeface="Times New Roman"/>
                <a:cs typeface="Times New Roman"/>
              </a:rPr>
              <a:t>N</a:t>
            </a:r>
            <a:r>
              <a:rPr sz="2400" b="1" spc="-95" dirty="0">
                <a:latin typeface="Times New Roman"/>
                <a:cs typeface="Times New Roman"/>
              </a:rPr>
              <a:t>A</a:t>
            </a:r>
            <a:r>
              <a:rPr sz="2400" b="1" spc="-60" dirty="0">
                <a:latin typeface="Times New Roman"/>
                <a:cs typeface="Times New Roman"/>
              </a:rPr>
              <a:t>M</a:t>
            </a:r>
            <a:r>
              <a:rPr sz="2400" b="1" spc="110" dirty="0">
                <a:latin typeface="Times New Roman"/>
                <a:cs typeface="Times New Roman"/>
              </a:rPr>
              <a:t>E</a:t>
            </a:r>
            <a:r>
              <a:rPr sz="2400" b="1" spc="-110" dirty="0">
                <a:latin typeface="Times New Roman"/>
                <a:cs typeface="Times New Roman"/>
              </a:rPr>
              <a:t> </a:t>
            </a:r>
            <a:r>
              <a:rPr sz="2400" spc="-114" dirty="0">
                <a:latin typeface="Times New Roman"/>
                <a:cs typeface="Times New Roman"/>
              </a:rPr>
              <a:t>:</a:t>
            </a:r>
            <a:r>
              <a:rPr sz="2400" spc="25" dirty="0">
                <a:latin typeface="Times New Roman"/>
                <a:cs typeface="Times New Roman"/>
              </a:rPr>
              <a:t> </a:t>
            </a:r>
            <a:r>
              <a:rPr sz="2400" spc="-60" dirty="0">
                <a:latin typeface="Times New Roman"/>
                <a:cs typeface="Times New Roman"/>
              </a:rPr>
              <a:t>M</a:t>
            </a:r>
            <a:r>
              <a:rPr lang="en-GB" sz="2400" spc="-65" dirty="0" err="1">
                <a:latin typeface="Times New Roman"/>
                <a:cs typeface="Times New Roman"/>
              </a:rPr>
              <a:t>r</a:t>
            </a:r>
            <a:r>
              <a:rPr lang="en-GB" sz="2400" spc="-35" dirty="0" err="1">
                <a:latin typeface="Times New Roman"/>
                <a:cs typeface="Times New Roman"/>
              </a:rPr>
              <a:t>s.M.A.REETHA</a:t>
            </a:r>
            <a:r>
              <a:rPr lang="en-GB" sz="2400" spc="-35" dirty="0">
                <a:latin typeface="Times New Roman"/>
                <a:cs typeface="Times New Roman"/>
              </a:rPr>
              <a:t> JEYARANI</a:t>
            </a:r>
            <a:r>
              <a:rPr sz="2400" spc="-60" dirty="0">
                <a:latin typeface="Times New Roman"/>
                <a:cs typeface="Times New Roman"/>
              </a:rPr>
              <a:t>.</a:t>
            </a:r>
            <a:r>
              <a:rPr sz="2400" spc="-55" dirty="0">
                <a:latin typeface="Times New Roman"/>
                <a:cs typeface="Times New Roman"/>
              </a:rPr>
              <a:t>,</a:t>
            </a:r>
            <a:r>
              <a:rPr sz="2400" spc="-60" dirty="0">
                <a:latin typeface="Times New Roman"/>
                <a:cs typeface="Times New Roman"/>
              </a:rPr>
              <a:t>M</a:t>
            </a:r>
            <a:r>
              <a:rPr sz="2400" spc="15" dirty="0">
                <a:latin typeface="Times New Roman"/>
                <a:cs typeface="Times New Roman"/>
              </a:rPr>
              <a:t>.</a:t>
            </a:r>
            <a:r>
              <a:rPr sz="2400" spc="55" dirty="0">
                <a:latin typeface="Times New Roman"/>
                <a:cs typeface="Times New Roman"/>
              </a:rPr>
              <a:t>E</a:t>
            </a:r>
            <a:r>
              <a:rPr sz="2400" spc="-60" dirty="0">
                <a:latin typeface="Times New Roman"/>
                <a:cs typeface="Times New Roman"/>
              </a:rPr>
              <a:t>.</a:t>
            </a:r>
            <a:r>
              <a:rPr lang="en-GB" sz="2400" dirty="0">
                <a:latin typeface="Times New Roman"/>
                <a:cs typeface="Times New Roman"/>
              </a:rPr>
              <a:t> </a:t>
            </a:r>
            <a:r>
              <a:rPr sz="2000" spc="55" dirty="0">
                <a:latin typeface="Times New Roman"/>
                <a:cs typeface="Times New Roman"/>
              </a:rPr>
              <a:t>AP/AI</a:t>
            </a:r>
            <a:endParaRPr sz="2000" dirty="0">
              <a:latin typeface="Times New Roman"/>
              <a:cs typeface="Times New Roman"/>
            </a:endParaRPr>
          </a:p>
        </p:txBody>
      </p:sp>
      <p:pic>
        <p:nvPicPr>
          <p:cNvPr id="1026" name="Picture 2" descr="Anna University">
            <a:extLst>
              <a:ext uri="{FF2B5EF4-FFF2-40B4-BE49-F238E27FC236}">
                <a16:creationId xmlns:a16="http://schemas.microsoft.com/office/drawing/2014/main" id="{D5851600-BFE7-1D92-FBA6-44906C4D5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271" y="168908"/>
            <a:ext cx="1252537" cy="1252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104" y="276542"/>
            <a:ext cx="7219950" cy="732893"/>
          </a:xfrm>
          <a:prstGeom prst="rect">
            <a:avLst/>
          </a:prstGeom>
        </p:spPr>
        <p:txBody>
          <a:bodyPr vert="horz" wrap="square" lIns="0" tIns="90805" rIns="0" bIns="0" rtlCol="0">
            <a:spAutoFit/>
          </a:bodyPr>
          <a:lstStyle/>
          <a:p>
            <a:pPr marL="1156335" marR="5080" indent="-1144270">
              <a:lnSpc>
                <a:spcPts val="4960"/>
              </a:lnSpc>
              <a:spcBef>
                <a:spcPts val="715"/>
              </a:spcBef>
            </a:pPr>
            <a:r>
              <a:rPr spc="-75" dirty="0"/>
              <a:t>SYSTEM</a:t>
            </a:r>
            <a:r>
              <a:rPr lang="en-GB" spc="-75" dirty="0"/>
              <a:t> </a:t>
            </a:r>
            <a:r>
              <a:rPr spc="-5" dirty="0"/>
              <a:t>SPECIFICATION</a:t>
            </a:r>
          </a:p>
        </p:txBody>
      </p:sp>
      <p:sp>
        <p:nvSpPr>
          <p:cNvPr id="3" name="object 3"/>
          <p:cNvSpPr txBox="1"/>
          <p:nvPr/>
        </p:nvSpPr>
        <p:spPr>
          <a:xfrm>
            <a:off x="990600" y="1324257"/>
            <a:ext cx="10588625" cy="5000343"/>
          </a:xfrm>
          <a:prstGeom prst="rect">
            <a:avLst/>
          </a:prstGeom>
        </p:spPr>
        <p:txBody>
          <a:bodyPr vert="horz" wrap="square" lIns="0" tIns="167640" rIns="0" bIns="0" rtlCol="0">
            <a:spAutoFit/>
          </a:bodyPr>
          <a:lstStyle/>
          <a:p>
            <a:pPr marL="12700">
              <a:lnSpc>
                <a:spcPct val="150000"/>
              </a:lnSpc>
              <a:spcBef>
                <a:spcPts val="1320"/>
              </a:spcBef>
            </a:pPr>
            <a:r>
              <a:rPr sz="1800" b="1" spc="-50" dirty="0">
                <a:latin typeface="Times New Roman" panose="02020603050405020304" pitchFamily="18" charset="0"/>
                <a:cs typeface="Times New Roman" panose="02020603050405020304" pitchFamily="18" charset="0"/>
              </a:rPr>
              <a:t>HARDWARE</a:t>
            </a:r>
            <a:r>
              <a:rPr sz="1800" b="1" spc="220" dirty="0">
                <a:latin typeface="Times New Roman" panose="02020603050405020304" pitchFamily="18" charset="0"/>
                <a:cs typeface="Times New Roman" panose="02020603050405020304" pitchFamily="18" charset="0"/>
              </a:rPr>
              <a:t> </a:t>
            </a:r>
            <a:r>
              <a:rPr lang="en-GB" b="1" spc="220" dirty="0">
                <a:latin typeface="Times New Roman" panose="02020603050405020304" pitchFamily="18" charset="0"/>
                <a:cs typeface="Times New Roman" panose="02020603050405020304" pitchFamily="18" charset="0"/>
              </a:rPr>
              <a:t>SPECIFICATION :</a:t>
            </a:r>
            <a:endParaRPr lang="en-GB" sz="1800" b="1" spc="220" dirty="0">
              <a:latin typeface="Times New Roman" panose="02020603050405020304" pitchFamily="18" charset="0"/>
              <a:cs typeface="Times New Roman" panose="02020603050405020304" pitchFamily="18" charset="0"/>
            </a:endParaRPr>
          </a:p>
          <a:p>
            <a:pPr marL="298450" indent="-285750">
              <a:lnSpc>
                <a:spcPct val="150000"/>
              </a:lnSpc>
              <a:spcBef>
                <a:spcPts val="132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Computer - minimum of 4GB RAM &amp; dual-core processor </a:t>
            </a:r>
          </a:p>
          <a:p>
            <a:pPr marL="298450" indent="-285750">
              <a:lnSpc>
                <a:spcPct val="150000"/>
              </a:lnSpc>
              <a:spcBef>
                <a:spcPts val="132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RAM – minimum 16GB to 32GB. </a:t>
            </a:r>
          </a:p>
          <a:p>
            <a:pPr marL="298450" indent="-285750">
              <a:lnSpc>
                <a:spcPct val="150000"/>
              </a:lnSpc>
              <a:spcBef>
                <a:spcPts val="132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Stable internet connection </a:t>
            </a:r>
          </a:p>
          <a:p>
            <a:pPr marL="298450" indent="-285750">
              <a:lnSpc>
                <a:spcPct val="150000"/>
              </a:lnSpc>
              <a:spcBef>
                <a:spcPts val="132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Storage</a:t>
            </a:r>
          </a:p>
          <a:p>
            <a:pPr marL="12700">
              <a:lnSpc>
                <a:spcPct val="150000"/>
              </a:lnSpc>
              <a:spcBef>
                <a:spcPts val="1320"/>
              </a:spcBef>
            </a:pPr>
            <a:r>
              <a:rPr sz="1800" b="1" spc="-50" dirty="0">
                <a:latin typeface="Times New Roman" panose="02020603050405020304" pitchFamily="18" charset="0"/>
                <a:cs typeface="Times New Roman" panose="02020603050405020304" pitchFamily="18" charset="0"/>
              </a:rPr>
              <a:t>SOFTWARE</a:t>
            </a:r>
            <a:r>
              <a:rPr sz="1800" b="1" spc="200" dirty="0">
                <a:latin typeface="Times New Roman" panose="02020603050405020304" pitchFamily="18" charset="0"/>
                <a:cs typeface="Times New Roman" panose="02020603050405020304" pitchFamily="18" charset="0"/>
              </a:rPr>
              <a:t> </a:t>
            </a:r>
            <a:r>
              <a:rPr lang="en-GB" b="1" spc="200" dirty="0">
                <a:latin typeface="Times New Roman" panose="02020603050405020304" pitchFamily="18" charset="0"/>
                <a:cs typeface="Times New Roman" panose="02020603050405020304" pitchFamily="18" charset="0"/>
              </a:rPr>
              <a:t>SPECIFICATION</a:t>
            </a:r>
            <a:r>
              <a:rPr lang="en-GB" sz="1800" b="1" spc="200" dirty="0">
                <a:latin typeface="Times New Roman" panose="02020603050405020304" pitchFamily="18" charset="0"/>
                <a:cs typeface="Times New Roman" panose="02020603050405020304" pitchFamily="18" charset="0"/>
              </a:rPr>
              <a:t> :</a:t>
            </a:r>
          </a:p>
          <a:p>
            <a:pPr marL="298450" indent="-285750">
              <a:lnSpc>
                <a:spcPct val="150000"/>
              </a:lnSpc>
              <a:spcBef>
                <a:spcPts val="770"/>
              </a:spcBef>
              <a:buFont typeface="Arial" panose="020B0604020202020204" pitchFamily="34" charset="0"/>
              <a:buChar char="•"/>
            </a:pPr>
            <a:r>
              <a:rPr lang="en-US" sz="1800" spc="10" dirty="0">
                <a:latin typeface="Times New Roman" panose="02020603050405020304" pitchFamily="18" charset="0"/>
                <a:cs typeface="Times New Roman" panose="02020603050405020304" pitchFamily="18" charset="0"/>
              </a:rPr>
              <a:t>Python programming language </a:t>
            </a:r>
          </a:p>
          <a:p>
            <a:pPr marL="298450" indent="-285750">
              <a:lnSpc>
                <a:spcPct val="150000"/>
              </a:lnSpc>
              <a:spcBef>
                <a:spcPts val="770"/>
              </a:spcBef>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Operating</a:t>
            </a:r>
            <a:r>
              <a:rPr lang="en-US" sz="1800" spc="-1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system</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Windows, Linux, or macOS.</a:t>
            </a:r>
          </a:p>
          <a:p>
            <a:pPr marL="298450" indent="-285750">
              <a:lnSpc>
                <a:spcPct val="150000"/>
              </a:lnSpc>
              <a:spcBef>
                <a:spcPts val="770"/>
              </a:spcBef>
              <a:buFont typeface="Arial" panose="020B0604020202020204" pitchFamily="34" charset="0"/>
              <a:buChar char="•"/>
            </a:pPr>
            <a:r>
              <a:rPr lang="en-US" sz="1800" spc="10" dirty="0">
                <a:latin typeface="Times New Roman" panose="02020603050405020304" pitchFamily="18" charset="0"/>
                <a:cs typeface="Times New Roman" panose="02020603050405020304" pitchFamily="18" charset="0"/>
              </a:rPr>
              <a:t>Python</a:t>
            </a:r>
            <a:r>
              <a:rPr lang="en-US" sz="1800" spc="-8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libraries</a:t>
            </a:r>
            <a:r>
              <a:rPr lang="en-US" sz="1800" spc="12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such</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as</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Kears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pandas, Matplotlib.</a:t>
            </a:r>
          </a:p>
        </p:txBody>
      </p:sp>
      <p:pic>
        <p:nvPicPr>
          <p:cNvPr id="4" name="object 4">
            <a:extLst>
              <a:ext uri="{FF2B5EF4-FFF2-40B4-BE49-F238E27FC236}">
                <a16:creationId xmlns:a16="http://schemas.microsoft.com/office/drawing/2014/main" id="{D998D59E-D700-5586-D389-1C61EFF58343}"/>
              </a:ext>
            </a:extLst>
          </p:cNvPr>
          <p:cNvPicPr/>
          <p:nvPr/>
        </p:nvPicPr>
        <p:blipFill>
          <a:blip r:embed="rId2" cstate="print"/>
          <a:srcRect r="71523"/>
          <a:stretch/>
        </p:blipFill>
        <p:spPr>
          <a:xfrm>
            <a:off x="0" y="-6110"/>
            <a:ext cx="1981200" cy="13015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7178" y="160718"/>
            <a:ext cx="2990215" cy="723900"/>
          </a:xfrm>
          <a:prstGeom prst="rect">
            <a:avLst/>
          </a:prstGeom>
        </p:spPr>
        <p:txBody>
          <a:bodyPr vert="horz" wrap="square" lIns="0" tIns="16510" rIns="0" bIns="0" rtlCol="0">
            <a:spAutoFit/>
          </a:bodyPr>
          <a:lstStyle/>
          <a:p>
            <a:pPr marL="12700">
              <a:lnSpc>
                <a:spcPct val="100000"/>
              </a:lnSpc>
              <a:spcBef>
                <a:spcPts val="130"/>
              </a:spcBef>
            </a:pPr>
            <a:r>
              <a:rPr spc="-5" dirty="0"/>
              <a:t>M</a:t>
            </a:r>
            <a:r>
              <a:rPr spc="-30" dirty="0"/>
              <a:t>O</a:t>
            </a:r>
            <a:r>
              <a:rPr spc="305" dirty="0"/>
              <a:t>D</a:t>
            </a:r>
            <a:r>
              <a:rPr spc="160" dirty="0"/>
              <a:t>U</a:t>
            </a:r>
            <a:r>
              <a:rPr spc="-114" dirty="0"/>
              <a:t>L</a:t>
            </a:r>
            <a:r>
              <a:rPr spc="185" dirty="0"/>
              <a:t>E</a:t>
            </a:r>
            <a:r>
              <a:rPr spc="-195" dirty="0"/>
              <a:t>S</a:t>
            </a:r>
          </a:p>
        </p:txBody>
      </p:sp>
      <p:pic>
        <p:nvPicPr>
          <p:cNvPr id="4" name="Picture 3">
            <a:extLst>
              <a:ext uri="{FF2B5EF4-FFF2-40B4-BE49-F238E27FC236}">
                <a16:creationId xmlns:a16="http://schemas.microsoft.com/office/drawing/2014/main" id="{6411D03C-FC2C-0FB0-FA1E-143808DA6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00" y="1066799"/>
            <a:ext cx="7163800" cy="5596389"/>
          </a:xfrm>
          <a:prstGeom prst="rect">
            <a:avLst/>
          </a:prstGeom>
        </p:spPr>
      </p:pic>
      <p:pic>
        <p:nvPicPr>
          <p:cNvPr id="3" name="object 4">
            <a:extLst>
              <a:ext uri="{FF2B5EF4-FFF2-40B4-BE49-F238E27FC236}">
                <a16:creationId xmlns:a16="http://schemas.microsoft.com/office/drawing/2014/main" id="{72F9EB2B-6DE9-D8F4-3C14-1365445E54B9}"/>
              </a:ext>
            </a:extLst>
          </p:cNvPr>
          <p:cNvPicPr/>
          <p:nvPr/>
        </p:nvPicPr>
        <p:blipFill>
          <a:blip r:embed="rId3" cstate="print"/>
          <a:srcRect r="71523"/>
          <a:stretch/>
        </p:blipFill>
        <p:spPr>
          <a:xfrm>
            <a:off x="76200" y="0"/>
            <a:ext cx="1981200" cy="1301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5027" y="592518"/>
            <a:ext cx="10365105" cy="693780"/>
          </a:xfrm>
          <a:prstGeom prst="rect">
            <a:avLst/>
          </a:prstGeom>
        </p:spPr>
        <p:txBody>
          <a:bodyPr vert="horz" wrap="square" lIns="0" tIns="16510" rIns="0" bIns="0" rtlCol="0">
            <a:spAutoFit/>
          </a:bodyPr>
          <a:lstStyle/>
          <a:p>
            <a:pPr marL="1191260">
              <a:lnSpc>
                <a:spcPct val="100000"/>
              </a:lnSpc>
              <a:spcBef>
                <a:spcPts val="130"/>
              </a:spcBef>
            </a:pPr>
            <a:r>
              <a:rPr lang="en-GB" sz="4400" spc="-55" dirty="0"/>
              <a:t> DATA ACQUISITION MODULE </a:t>
            </a:r>
            <a:endParaRPr lang="en-GB" sz="4400" spc="85" dirty="0"/>
          </a:p>
        </p:txBody>
      </p:sp>
      <p:sp>
        <p:nvSpPr>
          <p:cNvPr id="3" name="object 3"/>
          <p:cNvSpPr txBox="1"/>
          <p:nvPr/>
        </p:nvSpPr>
        <p:spPr>
          <a:xfrm>
            <a:off x="1066800" y="1447800"/>
            <a:ext cx="10354310" cy="4935647"/>
          </a:xfrm>
          <a:prstGeom prst="rect">
            <a:avLst/>
          </a:prstGeom>
        </p:spPr>
        <p:txBody>
          <a:bodyPr vert="horz" wrap="square" lIns="0" tIns="15875" rIns="0" bIns="0" rtlCol="0">
            <a:spAutoFit/>
          </a:bodyPr>
          <a:lstStyle/>
          <a:p>
            <a:pPr marL="342900" indent="-342900">
              <a:lnSpc>
                <a:spcPct val="15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Task: Loads and organizes image data into training and validation sets, ensuring the data is structured for machine learning tasks.</a:t>
            </a:r>
          </a:p>
          <a:p>
            <a:pPr marL="342900" indent="-342900">
              <a:lnSpc>
                <a:spcPct val="15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Processing: Handles missing or corrupted data and ensures proper categorization (e.g., Alzheimer’s vs. normal).</a:t>
            </a:r>
          </a:p>
          <a:p>
            <a:pPr marL="342900" indent="-342900">
              <a:lnSpc>
                <a:spcPct val="15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Objective: Ensures balanced data sets for training and evaluation, enabling efficient model training.</a:t>
            </a:r>
          </a:p>
          <a:p>
            <a:pPr marL="342900" indent="-342900">
              <a:lnSpc>
                <a:spcPct val="15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Libraries Used:</a:t>
            </a:r>
          </a:p>
          <a:p>
            <a:pPr marL="1257300" lvl="2" indent="-342900">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	Pandas (for data manipulation and loading)</a:t>
            </a:r>
          </a:p>
          <a:p>
            <a:pPr marL="1257300" lvl="2" indent="-342900">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os</a:t>
            </a:r>
            <a:r>
              <a:rPr lang="en-GB" sz="2400" dirty="0">
                <a:latin typeface="Times New Roman" panose="02020603050405020304" pitchFamily="18" charset="0"/>
                <a:cs typeface="Times New Roman" panose="02020603050405020304" pitchFamily="18" charset="0"/>
              </a:rPr>
              <a:t> (for directory management).</a:t>
            </a:r>
            <a:endParaRPr lang="en-GB" sz="2400" b="1" dirty="0">
              <a:solidFill>
                <a:srgbClr val="FF0000"/>
              </a:solidFill>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14881A0E-79D9-474A-E32D-E0D60A3BD262}"/>
              </a:ext>
            </a:extLst>
          </p:cNvPr>
          <p:cNvPicPr/>
          <p:nvPr/>
        </p:nvPicPr>
        <p:blipFill>
          <a:blip r:embed="rId2" cstate="print"/>
          <a:srcRect r="71523"/>
          <a:stretch/>
        </p:blipFill>
        <p:spPr>
          <a:xfrm>
            <a:off x="76200" y="0"/>
            <a:ext cx="1981200" cy="1301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E337E-A389-327E-EA94-8BCBA28F3A5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1FB0B61-6918-42B1-BCD0-B12BDB591CA1}"/>
              </a:ext>
            </a:extLst>
          </p:cNvPr>
          <p:cNvSpPr txBox="1">
            <a:spLocks noGrp="1"/>
          </p:cNvSpPr>
          <p:nvPr>
            <p:ph type="title"/>
          </p:nvPr>
        </p:nvSpPr>
        <p:spPr>
          <a:xfrm>
            <a:off x="381000" y="381000"/>
            <a:ext cx="10803573" cy="693780"/>
          </a:xfrm>
          <a:prstGeom prst="rect">
            <a:avLst/>
          </a:prstGeom>
        </p:spPr>
        <p:txBody>
          <a:bodyPr vert="horz" wrap="square" lIns="0" tIns="16510" rIns="0" bIns="0" rtlCol="0">
            <a:spAutoFit/>
          </a:bodyPr>
          <a:lstStyle/>
          <a:p>
            <a:pPr marL="1191260">
              <a:lnSpc>
                <a:spcPct val="100000"/>
              </a:lnSpc>
              <a:spcBef>
                <a:spcPts val="130"/>
              </a:spcBef>
            </a:pPr>
            <a:r>
              <a:rPr lang="en-GB" sz="4400" spc="-55" dirty="0"/>
              <a:t> IMAGE ENHANCEMENT MODULE </a:t>
            </a:r>
            <a:endParaRPr lang="en-GB" sz="4400" spc="85" dirty="0"/>
          </a:p>
        </p:txBody>
      </p:sp>
      <p:sp>
        <p:nvSpPr>
          <p:cNvPr id="3" name="object 3">
            <a:extLst>
              <a:ext uri="{FF2B5EF4-FFF2-40B4-BE49-F238E27FC236}">
                <a16:creationId xmlns:a16="http://schemas.microsoft.com/office/drawing/2014/main" id="{B32885D1-7F43-B076-3004-3AB17CA88342}"/>
              </a:ext>
            </a:extLst>
          </p:cNvPr>
          <p:cNvSpPr txBox="1"/>
          <p:nvPr/>
        </p:nvSpPr>
        <p:spPr>
          <a:xfrm>
            <a:off x="769937" y="1074780"/>
            <a:ext cx="10803573" cy="5489644"/>
          </a:xfrm>
          <a:prstGeom prst="rect">
            <a:avLst/>
          </a:prstGeom>
        </p:spPr>
        <p:txBody>
          <a:bodyPr vert="horz" wrap="square" lIns="0" tIns="15875" rIns="0" bIns="0" rtlCol="0">
            <a:spAutoFit/>
          </a:bodyPr>
          <a:lstStyle/>
          <a:p>
            <a:pPr marL="342900" indent="-342900">
              <a:lnSpc>
                <a:spcPct val="15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Task: Refines image data by resizing, normalizing, and augmenting images to increase dataset variety.</a:t>
            </a:r>
          </a:p>
          <a:p>
            <a:pPr marL="342900" indent="-342900">
              <a:lnSpc>
                <a:spcPct val="15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Normalization: Ensures consistent pixel values, improving training efficiency and reducing overfitting.</a:t>
            </a:r>
          </a:p>
          <a:p>
            <a:pPr marL="342900" indent="-342900">
              <a:lnSpc>
                <a:spcPct val="15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Augmentation: Enhances dataset variety through techniques like flipping, zooming, and rotation.</a:t>
            </a:r>
          </a:p>
          <a:p>
            <a:pPr marL="342900" indent="-342900">
              <a:lnSpc>
                <a:spcPct val="150000"/>
              </a:lnSpc>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Libraries Used:</a:t>
            </a:r>
          </a:p>
          <a:p>
            <a:pPr marL="1257300" lvl="2" indent="-342900">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OpenCV (for image resizing and transformation)</a:t>
            </a:r>
          </a:p>
          <a:p>
            <a:pPr marL="1257300" lvl="2" indent="-342900">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PIL (Pillow) (for image enhancement)</a:t>
            </a:r>
          </a:p>
          <a:p>
            <a:pPr marL="1257300" lvl="2" indent="-342900">
              <a:lnSpc>
                <a:spcPct val="150000"/>
              </a:lnSpc>
              <a:buFont typeface="Wingdings" panose="05000000000000000000" pitchFamily="2" charset="2"/>
              <a:buChar char="§"/>
            </a:pPr>
            <a:r>
              <a:rPr lang="en-GB" sz="2400" dirty="0" err="1">
                <a:latin typeface="Times New Roman" panose="02020603050405020304" pitchFamily="18" charset="0"/>
                <a:cs typeface="Times New Roman" panose="02020603050405020304" pitchFamily="18" charset="0"/>
              </a:rPr>
              <a:t>Keras</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ImageDataGenerator</a:t>
            </a:r>
            <a:r>
              <a:rPr lang="en-GB" sz="2400" dirty="0">
                <a:latin typeface="Times New Roman" panose="02020603050405020304" pitchFamily="18" charset="0"/>
                <a:cs typeface="Times New Roman" panose="02020603050405020304" pitchFamily="18" charset="0"/>
              </a:rPr>
              <a:t> (for augmentation)</a:t>
            </a:r>
            <a:endParaRPr lang="en-GB" sz="2400" b="1" dirty="0">
              <a:solidFill>
                <a:srgbClr val="FF0000"/>
              </a:solidFill>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1DAB5475-E404-8D5F-EEFD-36AB6589041B}"/>
              </a:ext>
            </a:extLst>
          </p:cNvPr>
          <p:cNvPicPr/>
          <p:nvPr/>
        </p:nvPicPr>
        <p:blipFill>
          <a:blip r:embed="rId2" cstate="print"/>
          <a:srcRect r="71523"/>
          <a:stretch/>
        </p:blipFill>
        <p:spPr>
          <a:xfrm>
            <a:off x="152400" y="0"/>
            <a:ext cx="1447800" cy="1143000"/>
          </a:xfrm>
          <a:prstGeom prst="rect">
            <a:avLst/>
          </a:prstGeom>
        </p:spPr>
      </p:pic>
    </p:spTree>
    <p:extLst>
      <p:ext uri="{BB962C8B-B14F-4D97-AF65-F5344CB8AC3E}">
        <p14:creationId xmlns:p14="http://schemas.microsoft.com/office/powerpoint/2010/main" val="1833832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10744199" cy="677108"/>
          </a:xfrm>
        </p:spPr>
        <p:txBody>
          <a:bodyPr/>
          <a:lstStyle/>
          <a:p>
            <a:pPr algn="ctr"/>
            <a:r>
              <a:rPr lang="en-GB" sz="4400" dirty="0"/>
              <a:t>FEATURE EXTRACTION MODULE</a:t>
            </a:r>
          </a:p>
        </p:txBody>
      </p:sp>
      <p:sp>
        <p:nvSpPr>
          <p:cNvPr id="3" name="Text Placeholder 2"/>
          <p:cNvSpPr>
            <a:spLocks noGrp="1"/>
          </p:cNvSpPr>
          <p:nvPr>
            <p:ph type="body" idx="1"/>
          </p:nvPr>
        </p:nvSpPr>
        <p:spPr>
          <a:xfrm>
            <a:off x="725905" y="1473560"/>
            <a:ext cx="10668000" cy="4919616"/>
          </a:xfrm>
        </p:spPr>
        <p:txBody>
          <a:bodyPr/>
          <a:lstStyle/>
          <a:p>
            <a:pPr marL="342900" indent="-342900" algn="just">
              <a:lnSpc>
                <a:spcPct val="150000"/>
              </a:lnSpc>
              <a:buFont typeface="Wingdings" panose="05000000000000000000" pitchFamily="2" charset="2"/>
              <a:buChar char="v"/>
            </a:pPr>
            <a:r>
              <a:rPr lang="en-US" sz="2400" dirty="0"/>
              <a:t>Task: Uses pre-trained deep learning models to extract high-level features from the images.</a:t>
            </a:r>
          </a:p>
          <a:p>
            <a:pPr marL="342900" indent="-342900" algn="just">
              <a:lnSpc>
                <a:spcPct val="150000"/>
              </a:lnSpc>
              <a:buFont typeface="Wingdings" panose="05000000000000000000" pitchFamily="2" charset="2"/>
              <a:buChar char="v"/>
            </a:pPr>
            <a:r>
              <a:rPr lang="en-US" sz="2400" dirty="0"/>
              <a:t>Transfer Learning: Leverages pre-trained models (e.g., VGG19) to extract meaningful features and improve training efficiency.</a:t>
            </a:r>
          </a:p>
          <a:p>
            <a:pPr marL="342900" indent="-342900" algn="just">
              <a:lnSpc>
                <a:spcPct val="150000"/>
              </a:lnSpc>
              <a:buFont typeface="Wingdings" panose="05000000000000000000" pitchFamily="2" charset="2"/>
              <a:buChar char="v"/>
            </a:pPr>
            <a:r>
              <a:rPr lang="en-US" sz="2400" dirty="0"/>
              <a:t>Fine-tuning: Customizes the pre-trained model’s layers for the specific task of Alzheimer’s detection.</a:t>
            </a:r>
          </a:p>
          <a:p>
            <a:pPr marL="342900" indent="-342900" algn="just">
              <a:lnSpc>
                <a:spcPct val="150000"/>
              </a:lnSpc>
              <a:buFont typeface="Wingdings" panose="05000000000000000000" pitchFamily="2" charset="2"/>
              <a:buChar char="v"/>
            </a:pPr>
            <a:r>
              <a:rPr lang="en-US" sz="2400" dirty="0"/>
              <a:t>Libraries Used:</a:t>
            </a:r>
          </a:p>
          <a:p>
            <a:pPr marL="1257300" lvl="2"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TensorFlow/</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(for pre-trained models and feature extraction)</a:t>
            </a:r>
          </a:p>
          <a:p>
            <a:pPr marL="1257300" lvl="2" indent="-342900" algn="just">
              <a:lnSpc>
                <a:spcPct val="150000"/>
              </a:lnSpc>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(alternative framework for deep learning models)</a:t>
            </a:r>
            <a:endParaRPr lang="en-GB" sz="2400"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40D59364-808B-D485-A98A-0592134B2D78}"/>
              </a:ext>
            </a:extLst>
          </p:cNvPr>
          <p:cNvPicPr/>
          <p:nvPr/>
        </p:nvPicPr>
        <p:blipFill>
          <a:blip r:embed="rId2" cstate="print"/>
          <a:srcRect r="71523"/>
          <a:stretch/>
        </p:blipFill>
        <p:spPr>
          <a:xfrm>
            <a:off x="76200" y="-76200"/>
            <a:ext cx="1905000" cy="1280643"/>
          </a:xfrm>
          <a:prstGeom prst="rect">
            <a:avLst/>
          </a:prstGeom>
        </p:spPr>
      </p:pic>
    </p:spTree>
    <p:extLst>
      <p:ext uri="{BB962C8B-B14F-4D97-AF65-F5344CB8AC3E}">
        <p14:creationId xmlns:p14="http://schemas.microsoft.com/office/powerpoint/2010/main" val="451589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9" y="533400"/>
            <a:ext cx="10698161" cy="700192"/>
          </a:xfrm>
        </p:spPr>
        <p:txBody>
          <a:bodyPr/>
          <a:lstStyle/>
          <a:p>
            <a:pPr algn="ctr"/>
            <a:r>
              <a:rPr lang="en-IN" dirty="0"/>
              <a:t>MODEL CONSTRUCTION MODULE </a:t>
            </a:r>
            <a:endParaRPr lang="en-GB" dirty="0"/>
          </a:p>
        </p:txBody>
      </p:sp>
      <p:sp>
        <p:nvSpPr>
          <p:cNvPr id="3" name="Text Placeholder 2"/>
          <p:cNvSpPr>
            <a:spLocks noGrp="1"/>
          </p:cNvSpPr>
          <p:nvPr>
            <p:ph type="body" idx="1"/>
          </p:nvPr>
        </p:nvSpPr>
        <p:spPr>
          <a:xfrm>
            <a:off x="866274" y="1371600"/>
            <a:ext cx="10774361" cy="4919616"/>
          </a:xfrm>
        </p:spPr>
        <p:txBody>
          <a:bodyPr/>
          <a:lstStyle/>
          <a:p>
            <a:pPr marL="342900" indent="-342900" algn="just">
              <a:lnSpc>
                <a:spcPct val="150000"/>
              </a:lnSpc>
              <a:buFont typeface="Wingdings" panose="05000000000000000000" pitchFamily="2" charset="2"/>
              <a:buChar char="v"/>
            </a:pPr>
            <a:r>
              <a:rPr lang="en-US" sz="2400" dirty="0"/>
              <a:t>Task: Builds and compiles the deep learning model with layers like convolutional and dense layers suitable for classification.</a:t>
            </a:r>
          </a:p>
          <a:p>
            <a:pPr marL="342900" indent="-342900" algn="just">
              <a:lnSpc>
                <a:spcPct val="150000"/>
              </a:lnSpc>
              <a:buFont typeface="Wingdings" panose="05000000000000000000" pitchFamily="2" charset="2"/>
              <a:buChar char="v"/>
            </a:pPr>
            <a:r>
              <a:rPr lang="en-US" sz="2400" dirty="0"/>
              <a:t>Architecture: Includes custom layers added to pre-trained models for the specific classification task (e.g., binary classification).</a:t>
            </a:r>
          </a:p>
          <a:p>
            <a:pPr marL="342900" indent="-342900" algn="just">
              <a:lnSpc>
                <a:spcPct val="150000"/>
              </a:lnSpc>
              <a:buFont typeface="Wingdings" panose="05000000000000000000" pitchFamily="2" charset="2"/>
              <a:buChar char="v"/>
            </a:pPr>
            <a:r>
              <a:rPr lang="en-US" sz="2400" dirty="0"/>
              <a:t>Compilation: Sets up the model with the optimizer, loss function, and performance metrics.</a:t>
            </a:r>
          </a:p>
          <a:p>
            <a:pPr marL="342900" indent="-342900" algn="just">
              <a:lnSpc>
                <a:spcPct val="150000"/>
              </a:lnSpc>
              <a:buFont typeface="Wingdings" panose="05000000000000000000" pitchFamily="2" charset="2"/>
              <a:buChar char="v"/>
            </a:pPr>
            <a:r>
              <a:rPr lang="en-US" sz="2400" dirty="0"/>
              <a:t>Libraries Used:</a:t>
            </a:r>
          </a:p>
          <a:p>
            <a:pPr marL="1200150" lvl="2" indent="-28575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TensorFlow/</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(for model building and compilation)</a:t>
            </a:r>
          </a:p>
          <a:p>
            <a:pPr marL="1200150" lvl="2" indent="-285750" algn="just">
              <a:lnSpc>
                <a:spcPct val="150000"/>
              </a:lnSpc>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(alternative for model building)</a:t>
            </a:r>
            <a:endParaRPr lang="en-GB" sz="2400"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E3D54F6D-E9E5-BE8C-7BED-4C37C4C074B0}"/>
              </a:ext>
            </a:extLst>
          </p:cNvPr>
          <p:cNvPicPr/>
          <p:nvPr/>
        </p:nvPicPr>
        <p:blipFill>
          <a:blip r:embed="rId2" cstate="print"/>
          <a:srcRect r="71523"/>
          <a:stretch/>
        </p:blipFill>
        <p:spPr>
          <a:xfrm>
            <a:off x="0" y="0"/>
            <a:ext cx="1524000" cy="1233592"/>
          </a:xfrm>
          <a:prstGeom prst="rect">
            <a:avLst/>
          </a:prstGeom>
        </p:spPr>
      </p:pic>
    </p:spTree>
    <p:extLst>
      <p:ext uri="{BB962C8B-B14F-4D97-AF65-F5344CB8AC3E}">
        <p14:creationId xmlns:p14="http://schemas.microsoft.com/office/powerpoint/2010/main" val="1880791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294" y="304800"/>
            <a:ext cx="11467306" cy="1400383"/>
          </a:xfrm>
        </p:spPr>
        <p:txBody>
          <a:bodyPr/>
          <a:lstStyle/>
          <a:p>
            <a:pPr algn="ctr"/>
            <a:r>
              <a:rPr lang="en-IN" dirty="0"/>
              <a:t>MODEL REGULARIZATION MODULE</a:t>
            </a:r>
            <a:endParaRPr lang="en-GB" dirty="0"/>
          </a:p>
        </p:txBody>
      </p:sp>
      <p:sp>
        <p:nvSpPr>
          <p:cNvPr id="3" name="Text Placeholder 2"/>
          <p:cNvSpPr>
            <a:spLocks noGrp="1"/>
          </p:cNvSpPr>
          <p:nvPr>
            <p:ph type="body" idx="1"/>
          </p:nvPr>
        </p:nvSpPr>
        <p:spPr>
          <a:xfrm>
            <a:off x="762000" y="1600200"/>
            <a:ext cx="10728324" cy="1735217"/>
          </a:xfrm>
        </p:spPr>
        <p:txBody>
          <a:bodyPr/>
          <a:lstStyle/>
          <a:p>
            <a:pPr algn="just">
              <a:lnSpc>
                <a:spcPct val="150000"/>
              </a:lnSpc>
            </a:pPr>
            <a:endParaRPr lang="en-GB" dirty="0"/>
          </a:p>
          <a:p>
            <a:pPr lvl="1"/>
            <a:endParaRPr lang="en-GB" dirty="0"/>
          </a:p>
          <a:p>
            <a:endParaRPr lang="en-GB" dirty="0"/>
          </a:p>
          <a:p>
            <a:pPr marL="342900" indent="-342900">
              <a:buFont typeface="Wingdings" panose="05000000000000000000" pitchFamily="2" charset="2"/>
              <a:buChar char="Ø"/>
            </a:pPr>
            <a:endParaRPr lang="en-GB" dirty="0"/>
          </a:p>
        </p:txBody>
      </p:sp>
      <p:sp>
        <p:nvSpPr>
          <p:cNvPr id="4" name="Rectangle 3"/>
          <p:cNvSpPr/>
          <p:nvPr/>
        </p:nvSpPr>
        <p:spPr>
          <a:xfrm>
            <a:off x="762000" y="1143000"/>
            <a:ext cx="10972800" cy="5565947"/>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Task: Implements techniques to prevent overfitting, such as dropout, L2 regularization, and early stopping.</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Objective: Balances bias and variance to ensure the model generalizes well on unseen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Monitoring: Monitors training performance and stops when validation performance stops improving.</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Libraries Used:</a:t>
            </a:r>
          </a:p>
          <a:p>
            <a:pPr marL="1257300" lvl="2" indent="-342900" algn="just">
              <a:lnSpc>
                <a:spcPct val="150000"/>
              </a:lnSpc>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(for dropout and early stopping)</a:t>
            </a:r>
          </a:p>
          <a:p>
            <a:pPr marL="1257300" lvl="2"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TensorFlow (for regularization)</a:t>
            </a:r>
          </a:p>
          <a:p>
            <a:pPr marL="1257300" lvl="2"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Scikit-learn (for model evaluation and performance tracking)</a:t>
            </a:r>
            <a:endParaRPr lang="en-GB" sz="2400" dirty="0">
              <a:solidFill>
                <a:srgbClr val="FF0000"/>
              </a:solidFill>
              <a:latin typeface="Times New Roman" panose="02020603050405020304" pitchFamily="18" charset="0"/>
              <a:cs typeface="Times New Roman" panose="02020603050405020304" pitchFamily="18" charset="0"/>
            </a:endParaRPr>
          </a:p>
        </p:txBody>
      </p:sp>
      <p:pic>
        <p:nvPicPr>
          <p:cNvPr id="5" name="object 4">
            <a:extLst>
              <a:ext uri="{FF2B5EF4-FFF2-40B4-BE49-F238E27FC236}">
                <a16:creationId xmlns:a16="http://schemas.microsoft.com/office/drawing/2014/main" id="{26F4699B-59FE-310A-41B5-D76491FF873C}"/>
              </a:ext>
            </a:extLst>
          </p:cNvPr>
          <p:cNvPicPr/>
          <p:nvPr/>
        </p:nvPicPr>
        <p:blipFill>
          <a:blip r:embed="rId2" cstate="print"/>
          <a:srcRect r="71523"/>
          <a:stretch/>
        </p:blipFill>
        <p:spPr>
          <a:xfrm>
            <a:off x="0" y="-21292"/>
            <a:ext cx="1447800" cy="1164292"/>
          </a:xfrm>
          <a:prstGeom prst="rect">
            <a:avLst/>
          </a:prstGeom>
        </p:spPr>
      </p:pic>
    </p:spTree>
    <p:extLst>
      <p:ext uri="{BB962C8B-B14F-4D97-AF65-F5344CB8AC3E}">
        <p14:creationId xmlns:p14="http://schemas.microsoft.com/office/powerpoint/2010/main" val="95410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972800" cy="1400383"/>
          </a:xfrm>
        </p:spPr>
        <p:txBody>
          <a:bodyPr/>
          <a:lstStyle/>
          <a:p>
            <a:pPr algn="ctr"/>
            <a:r>
              <a:rPr lang="en-US" dirty="0"/>
              <a:t>PERFORMANCE EVALUATION AND TUNING MODULE </a:t>
            </a:r>
            <a:endParaRPr lang="en-GB" dirty="0"/>
          </a:p>
        </p:txBody>
      </p:sp>
      <p:sp>
        <p:nvSpPr>
          <p:cNvPr id="7" name="Text Placeholder 6">
            <a:extLst>
              <a:ext uri="{FF2B5EF4-FFF2-40B4-BE49-F238E27FC236}">
                <a16:creationId xmlns:a16="http://schemas.microsoft.com/office/drawing/2014/main" id="{9ED19859-D948-D4EA-5339-45216C80393E}"/>
              </a:ext>
            </a:extLst>
          </p:cNvPr>
          <p:cNvSpPr>
            <a:spLocks noGrp="1"/>
          </p:cNvSpPr>
          <p:nvPr>
            <p:ph type="body" idx="1"/>
          </p:nvPr>
        </p:nvSpPr>
        <p:spPr>
          <a:xfrm>
            <a:off x="731838" y="1828800"/>
            <a:ext cx="10728324" cy="4919616"/>
          </a:xfrm>
        </p:spPr>
        <p:txBody>
          <a:bodyPr/>
          <a:lstStyle/>
          <a:p>
            <a:pPr marL="342900" indent="-342900">
              <a:lnSpc>
                <a:spcPct val="150000"/>
              </a:lnSpc>
              <a:buFont typeface="Wingdings" panose="05000000000000000000" pitchFamily="2" charset="2"/>
              <a:buChar char="v"/>
            </a:pPr>
            <a:r>
              <a:rPr lang="en-IN" sz="2400" dirty="0"/>
              <a:t>Task: Evaluates model performance using metrics like accuracy, precision, recall, F1-score, and AUC.</a:t>
            </a:r>
          </a:p>
          <a:p>
            <a:pPr marL="342900" indent="-342900">
              <a:lnSpc>
                <a:spcPct val="150000"/>
              </a:lnSpc>
              <a:buFont typeface="Wingdings" panose="05000000000000000000" pitchFamily="2" charset="2"/>
              <a:buChar char="v"/>
            </a:pPr>
            <a:r>
              <a:rPr lang="en-IN" sz="2400" dirty="0"/>
              <a:t>Fine-tuning: Uses techniques like grid search or random search to optimize model hyperparameters.</a:t>
            </a:r>
          </a:p>
          <a:p>
            <a:pPr marL="342900" indent="-342900">
              <a:lnSpc>
                <a:spcPct val="150000"/>
              </a:lnSpc>
              <a:buFont typeface="Wingdings" panose="05000000000000000000" pitchFamily="2" charset="2"/>
              <a:buChar char="v"/>
            </a:pPr>
            <a:r>
              <a:rPr lang="en-IN" sz="2400" dirty="0"/>
              <a:t>Visualization: Plots ROC curves and other metrics for visual evaluation.</a:t>
            </a:r>
          </a:p>
          <a:p>
            <a:pPr marL="342900" indent="-342900">
              <a:lnSpc>
                <a:spcPct val="150000"/>
              </a:lnSpc>
              <a:buFont typeface="Wingdings" panose="05000000000000000000" pitchFamily="2" charset="2"/>
              <a:buChar char="v"/>
            </a:pPr>
            <a:r>
              <a:rPr lang="en-IN" sz="2400" dirty="0"/>
              <a:t>Libraries Used:</a:t>
            </a:r>
          </a:p>
          <a:p>
            <a:pPr marL="1257300" lvl="2"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Scikit-learn (for metrics and hyperparameter tuning)</a:t>
            </a:r>
          </a:p>
          <a:p>
            <a:pPr marL="1257300" lvl="2"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Matplotlib/Seaborn (for plotting evaluation metrics)</a:t>
            </a:r>
          </a:p>
          <a:p>
            <a:pPr marL="1257300" lvl="2" indent="-342900">
              <a:lnSpc>
                <a:spcPct val="150000"/>
              </a:lnSpc>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Keras</a:t>
            </a:r>
            <a:r>
              <a:rPr lang="en-IN" sz="2400" dirty="0">
                <a:latin typeface="Times New Roman" panose="02020603050405020304" pitchFamily="18" charset="0"/>
                <a:cs typeface="Times New Roman" panose="02020603050405020304" pitchFamily="18" charset="0"/>
              </a:rPr>
              <a:t> Tuner (for hyperparameter optimization)</a:t>
            </a:r>
          </a:p>
        </p:txBody>
      </p:sp>
      <p:pic>
        <p:nvPicPr>
          <p:cNvPr id="3" name="object 4">
            <a:extLst>
              <a:ext uri="{FF2B5EF4-FFF2-40B4-BE49-F238E27FC236}">
                <a16:creationId xmlns:a16="http://schemas.microsoft.com/office/drawing/2014/main" id="{4CA36AD0-2A50-38A5-31F5-142CEC4E3157}"/>
              </a:ext>
            </a:extLst>
          </p:cNvPr>
          <p:cNvPicPr/>
          <p:nvPr/>
        </p:nvPicPr>
        <p:blipFill>
          <a:blip r:embed="rId2" cstate="print"/>
          <a:srcRect r="71523"/>
          <a:stretch/>
        </p:blipFill>
        <p:spPr>
          <a:xfrm>
            <a:off x="-28303" y="0"/>
            <a:ext cx="1476103" cy="1301510"/>
          </a:xfrm>
          <a:prstGeom prst="rect">
            <a:avLst/>
          </a:prstGeom>
        </p:spPr>
      </p:pic>
    </p:spTree>
    <p:extLst>
      <p:ext uri="{BB962C8B-B14F-4D97-AF65-F5344CB8AC3E}">
        <p14:creationId xmlns:p14="http://schemas.microsoft.com/office/powerpoint/2010/main" val="383071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144A-1D1A-D257-A694-ED64C3403D52}"/>
              </a:ext>
            </a:extLst>
          </p:cNvPr>
          <p:cNvSpPr>
            <a:spLocks noGrp="1"/>
          </p:cNvSpPr>
          <p:nvPr>
            <p:ph type="title"/>
          </p:nvPr>
        </p:nvSpPr>
        <p:spPr>
          <a:xfrm>
            <a:off x="3581400" y="592518"/>
            <a:ext cx="4800600" cy="1400383"/>
          </a:xfrm>
        </p:spPr>
        <p:txBody>
          <a:bodyPr/>
          <a:lstStyle/>
          <a:p>
            <a:r>
              <a:rPr lang="en-IN" dirty="0"/>
              <a:t>SCREENSHOTS</a:t>
            </a:r>
          </a:p>
        </p:txBody>
      </p:sp>
      <p:pic>
        <p:nvPicPr>
          <p:cNvPr id="4" name="Picture 3">
            <a:extLst>
              <a:ext uri="{FF2B5EF4-FFF2-40B4-BE49-F238E27FC236}">
                <a16:creationId xmlns:a16="http://schemas.microsoft.com/office/drawing/2014/main" id="{E86B8689-C772-2969-740F-18969BCED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39" y="1447800"/>
            <a:ext cx="10898121" cy="460121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B274CDA4-2084-2A5A-13DC-2C2A5A470552}"/>
              </a:ext>
            </a:extLst>
          </p:cNvPr>
          <p:cNvSpPr txBox="1"/>
          <p:nvPr/>
        </p:nvSpPr>
        <p:spPr>
          <a:xfrm>
            <a:off x="4343400" y="6172200"/>
            <a:ext cx="53340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Loading Training Data Set</a:t>
            </a:r>
          </a:p>
        </p:txBody>
      </p:sp>
      <p:pic>
        <p:nvPicPr>
          <p:cNvPr id="3" name="object 4">
            <a:extLst>
              <a:ext uri="{FF2B5EF4-FFF2-40B4-BE49-F238E27FC236}">
                <a16:creationId xmlns:a16="http://schemas.microsoft.com/office/drawing/2014/main" id="{A1A40F4D-FA92-86CE-3F56-B91A6ED1E853}"/>
              </a:ext>
            </a:extLst>
          </p:cNvPr>
          <p:cNvPicPr/>
          <p:nvPr/>
        </p:nvPicPr>
        <p:blipFill>
          <a:blip r:embed="rId3" cstate="print"/>
          <a:srcRect r="71523"/>
          <a:stretch/>
        </p:blipFill>
        <p:spPr>
          <a:xfrm>
            <a:off x="0" y="0"/>
            <a:ext cx="1752600" cy="1219200"/>
          </a:xfrm>
          <a:prstGeom prst="rect">
            <a:avLst/>
          </a:prstGeom>
        </p:spPr>
      </p:pic>
    </p:spTree>
    <p:extLst>
      <p:ext uri="{BB962C8B-B14F-4D97-AF65-F5344CB8AC3E}">
        <p14:creationId xmlns:p14="http://schemas.microsoft.com/office/powerpoint/2010/main" val="50864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094835-F59D-DEDE-4061-BE47DECBB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990600"/>
            <a:ext cx="11277600" cy="4648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735F0059-89E6-DBBF-EF59-8CDC36CD3BB0}"/>
              </a:ext>
            </a:extLst>
          </p:cNvPr>
          <p:cNvSpPr txBox="1"/>
          <p:nvPr/>
        </p:nvSpPr>
        <p:spPr>
          <a:xfrm>
            <a:off x="4876800" y="5834854"/>
            <a:ext cx="56388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Training the Model</a:t>
            </a:r>
          </a:p>
        </p:txBody>
      </p:sp>
      <p:pic>
        <p:nvPicPr>
          <p:cNvPr id="2" name="object 4">
            <a:extLst>
              <a:ext uri="{FF2B5EF4-FFF2-40B4-BE49-F238E27FC236}">
                <a16:creationId xmlns:a16="http://schemas.microsoft.com/office/drawing/2014/main" id="{7654C8DF-C31B-D5C4-F120-C39AB2329598}"/>
              </a:ext>
            </a:extLst>
          </p:cNvPr>
          <p:cNvPicPr/>
          <p:nvPr/>
        </p:nvPicPr>
        <p:blipFill>
          <a:blip r:embed="rId3" cstate="print"/>
          <a:srcRect r="71523"/>
          <a:stretch/>
        </p:blipFill>
        <p:spPr>
          <a:xfrm>
            <a:off x="228600" y="76200"/>
            <a:ext cx="1219200" cy="601629"/>
          </a:xfrm>
          <a:prstGeom prst="rect">
            <a:avLst/>
          </a:prstGeom>
        </p:spPr>
      </p:pic>
    </p:spTree>
    <p:extLst>
      <p:ext uri="{BB962C8B-B14F-4D97-AF65-F5344CB8AC3E}">
        <p14:creationId xmlns:p14="http://schemas.microsoft.com/office/powerpoint/2010/main" val="356256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33400"/>
            <a:ext cx="10380980" cy="1301510"/>
          </a:xfrm>
          <a:prstGeom prst="rect">
            <a:avLst/>
          </a:prstGeom>
        </p:spPr>
        <p:txBody>
          <a:bodyPr vert="horz" wrap="square" lIns="0" tIns="373380" rIns="0" bIns="0" rtlCol="0">
            <a:spAutoFit/>
          </a:bodyPr>
          <a:lstStyle/>
          <a:p>
            <a:pPr marR="191770" algn="ctr">
              <a:lnSpc>
                <a:spcPct val="150000"/>
              </a:lnSpc>
              <a:spcBef>
                <a:spcPts val="2940"/>
              </a:spcBef>
            </a:pPr>
            <a:r>
              <a:rPr spc="-40" dirty="0"/>
              <a:t>OBJECTIVE</a:t>
            </a:r>
            <a:endParaRPr sz="2500" b="0" spc="-40" dirty="0"/>
          </a:p>
        </p:txBody>
      </p:sp>
      <p:sp>
        <p:nvSpPr>
          <p:cNvPr id="6" name="Rectangle 3">
            <a:extLst>
              <a:ext uri="{FF2B5EF4-FFF2-40B4-BE49-F238E27FC236}">
                <a16:creationId xmlns:a16="http://schemas.microsoft.com/office/drawing/2014/main" id="{327B7FC0-A4BC-5309-EC0B-EF58F464FEE9}"/>
              </a:ext>
            </a:extLst>
          </p:cNvPr>
          <p:cNvSpPr>
            <a:spLocks noChangeArrowheads="1"/>
          </p:cNvSpPr>
          <p:nvPr/>
        </p:nvSpPr>
        <p:spPr bwMode="auto">
          <a:xfrm>
            <a:off x="1371600" y="1905000"/>
            <a:ext cx="10134600" cy="324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 deep learning-based system using VGG-19 to detect Alzheimer’s disease from MRI brain images, enabling early diagnosis and improving patient outcomes. The project aims to enhance diagnostic accuracy through advanced image analysis and AI techniques, supporting timely intervention.</a:t>
            </a:r>
          </a:p>
        </p:txBody>
      </p:sp>
      <p:pic>
        <p:nvPicPr>
          <p:cNvPr id="3" name="object 4">
            <a:extLst>
              <a:ext uri="{FF2B5EF4-FFF2-40B4-BE49-F238E27FC236}">
                <a16:creationId xmlns:a16="http://schemas.microsoft.com/office/drawing/2014/main" id="{C096495B-5297-6986-FB51-95274BC11EDE}"/>
              </a:ext>
            </a:extLst>
          </p:cNvPr>
          <p:cNvPicPr/>
          <p:nvPr/>
        </p:nvPicPr>
        <p:blipFill>
          <a:blip r:embed="rId3" cstate="print"/>
          <a:srcRect r="71523"/>
          <a:stretch/>
        </p:blipFill>
        <p:spPr>
          <a:xfrm>
            <a:off x="-76200" y="-76200"/>
            <a:ext cx="1981200" cy="13015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443E9E-0642-5CA9-0C45-2B108F455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90600"/>
            <a:ext cx="10287000" cy="460132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1BA2275E-BCF4-E29D-2A79-768034992BC0}"/>
              </a:ext>
            </a:extLst>
          </p:cNvPr>
          <p:cNvSpPr txBox="1"/>
          <p:nvPr/>
        </p:nvSpPr>
        <p:spPr>
          <a:xfrm>
            <a:off x="4191000" y="5791199"/>
            <a:ext cx="4724400"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ROC Curve and F1 Score</a:t>
            </a:r>
          </a:p>
          <a:p>
            <a:endParaRPr lang="en-IN" sz="2400" b="1" dirty="0">
              <a:latin typeface="Times New Roman" panose="02020603050405020304" pitchFamily="18" charset="0"/>
              <a:cs typeface="Times New Roman" panose="02020603050405020304" pitchFamily="18" charset="0"/>
            </a:endParaRPr>
          </a:p>
        </p:txBody>
      </p:sp>
      <p:pic>
        <p:nvPicPr>
          <p:cNvPr id="2" name="object 4">
            <a:extLst>
              <a:ext uri="{FF2B5EF4-FFF2-40B4-BE49-F238E27FC236}">
                <a16:creationId xmlns:a16="http://schemas.microsoft.com/office/drawing/2014/main" id="{C9DA4A14-1FCD-5918-298A-24E57BDFAFD2}"/>
              </a:ext>
            </a:extLst>
          </p:cNvPr>
          <p:cNvPicPr/>
          <p:nvPr/>
        </p:nvPicPr>
        <p:blipFill>
          <a:blip r:embed="rId3" cstate="print"/>
          <a:srcRect r="71523"/>
          <a:stretch/>
        </p:blipFill>
        <p:spPr>
          <a:xfrm>
            <a:off x="152400" y="76200"/>
            <a:ext cx="990600" cy="715124"/>
          </a:xfrm>
          <a:prstGeom prst="rect">
            <a:avLst/>
          </a:prstGeom>
        </p:spPr>
      </p:pic>
    </p:spTree>
    <p:extLst>
      <p:ext uri="{BB962C8B-B14F-4D97-AF65-F5344CB8AC3E}">
        <p14:creationId xmlns:p14="http://schemas.microsoft.com/office/powerpoint/2010/main" val="3383107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BC9AA1-FD82-2584-48B3-21CECD610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19199"/>
            <a:ext cx="10287000" cy="434340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BB20DCDA-3FC5-E9BA-1E43-FB953C3298CD}"/>
              </a:ext>
            </a:extLst>
          </p:cNvPr>
          <p:cNvSpPr txBox="1"/>
          <p:nvPr/>
        </p:nvSpPr>
        <p:spPr>
          <a:xfrm>
            <a:off x="4953000" y="5865223"/>
            <a:ext cx="42672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Final Prediction</a:t>
            </a:r>
          </a:p>
        </p:txBody>
      </p:sp>
      <p:pic>
        <p:nvPicPr>
          <p:cNvPr id="2" name="object 4">
            <a:extLst>
              <a:ext uri="{FF2B5EF4-FFF2-40B4-BE49-F238E27FC236}">
                <a16:creationId xmlns:a16="http://schemas.microsoft.com/office/drawing/2014/main" id="{DDE65926-A398-7749-7B5B-98FBD98F528A}"/>
              </a:ext>
            </a:extLst>
          </p:cNvPr>
          <p:cNvPicPr/>
          <p:nvPr/>
        </p:nvPicPr>
        <p:blipFill>
          <a:blip r:embed="rId3" cstate="print"/>
          <a:srcRect r="71523"/>
          <a:stretch/>
        </p:blipFill>
        <p:spPr>
          <a:xfrm>
            <a:off x="228600" y="42693"/>
            <a:ext cx="1066800" cy="873883"/>
          </a:xfrm>
          <a:prstGeom prst="rect">
            <a:avLst/>
          </a:prstGeom>
        </p:spPr>
      </p:pic>
    </p:spTree>
    <p:extLst>
      <p:ext uri="{BB962C8B-B14F-4D97-AF65-F5344CB8AC3E}">
        <p14:creationId xmlns:p14="http://schemas.microsoft.com/office/powerpoint/2010/main" val="3817988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700192"/>
          </a:xfrm>
        </p:spPr>
        <p:txBody>
          <a:bodyPr/>
          <a:lstStyle/>
          <a:p>
            <a:r>
              <a:rPr lang="en-GB" dirty="0"/>
              <a:t>                       ADVANTAGES </a:t>
            </a:r>
          </a:p>
        </p:txBody>
      </p:sp>
      <p:sp>
        <p:nvSpPr>
          <p:cNvPr id="5" name="Text Placeholder 4">
            <a:extLst>
              <a:ext uri="{FF2B5EF4-FFF2-40B4-BE49-F238E27FC236}">
                <a16:creationId xmlns:a16="http://schemas.microsoft.com/office/drawing/2014/main" id="{8B1C28B9-83FB-E082-3EA0-949FEB6EF8D9}"/>
              </a:ext>
            </a:extLst>
          </p:cNvPr>
          <p:cNvSpPr>
            <a:spLocks noGrp="1"/>
          </p:cNvSpPr>
          <p:nvPr>
            <p:ph type="body" idx="1"/>
          </p:nvPr>
        </p:nvSpPr>
        <p:spPr>
          <a:xfrm>
            <a:off x="637508" y="1143000"/>
            <a:ext cx="10728324" cy="5473614"/>
          </a:xfrm>
        </p:spPr>
        <p:txBody>
          <a:bodyPr/>
          <a:lstStyle/>
          <a:p>
            <a:pPr>
              <a:lnSpc>
                <a:spcPct val="150000"/>
              </a:lnSpc>
            </a:pPr>
            <a:r>
              <a:rPr lang="en-US" sz="2400" dirty="0"/>
              <a:t>Advantages of the Alzheimer’s Detection Project:</a:t>
            </a:r>
          </a:p>
          <a:p>
            <a:pPr marL="342900" indent="-342900">
              <a:lnSpc>
                <a:spcPct val="150000"/>
              </a:lnSpc>
              <a:buFont typeface="Arial" panose="020B0604020202020204" pitchFamily="34" charset="0"/>
              <a:buChar char="•"/>
            </a:pPr>
            <a:r>
              <a:rPr lang="en-US" sz="2400" dirty="0"/>
              <a:t>Enables timely detection of Alzheimer’s disease, facilitating early intervention and treatment.</a:t>
            </a:r>
          </a:p>
          <a:p>
            <a:pPr marL="342900" indent="-342900">
              <a:lnSpc>
                <a:spcPct val="150000"/>
              </a:lnSpc>
              <a:buFont typeface="Arial" panose="020B0604020202020204" pitchFamily="34" charset="0"/>
              <a:buChar char="•"/>
            </a:pPr>
            <a:r>
              <a:rPr lang="en-US" sz="2400" dirty="0"/>
              <a:t>Deep learning models ensure accurate and consistent results, reducing human error.</a:t>
            </a:r>
          </a:p>
          <a:p>
            <a:pPr marL="342900" indent="-342900">
              <a:lnSpc>
                <a:spcPct val="150000"/>
              </a:lnSpc>
              <a:buFont typeface="Arial" panose="020B0604020202020204" pitchFamily="34" charset="0"/>
              <a:buChar char="•"/>
            </a:pPr>
            <a:r>
              <a:rPr lang="en-US" sz="2400" dirty="0"/>
              <a:t>Extracts valuable insights from medical images, assisting healthcare professionals in decision-making.</a:t>
            </a:r>
          </a:p>
          <a:p>
            <a:pPr marL="342900" indent="-342900">
              <a:lnSpc>
                <a:spcPct val="150000"/>
              </a:lnSpc>
              <a:buFont typeface="Arial" panose="020B0604020202020204" pitchFamily="34" charset="0"/>
              <a:buChar char="•"/>
            </a:pPr>
            <a:r>
              <a:rPr lang="en-US" sz="2400" dirty="0"/>
              <a:t>The system is scalable for large datasets and adaptable to other medical image analysis tasks.</a:t>
            </a:r>
          </a:p>
          <a:p>
            <a:pPr marL="342900" indent="-342900">
              <a:lnSpc>
                <a:spcPct val="150000"/>
              </a:lnSpc>
              <a:buFont typeface="Arial" panose="020B0604020202020204" pitchFamily="34" charset="0"/>
              <a:buChar char="•"/>
            </a:pPr>
            <a:r>
              <a:rPr lang="en-US" sz="2400" dirty="0"/>
              <a:t>Opens avenues for further research in medical image analysis and diagnostic tool development.</a:t>
            </a:r>
            <a:endParaRPr lang="en-IN" sz="2400" dirty="0"/>
          </a:p>
        </p:txBody>
      </p:sp>
      <p:pic>
        <p:nvPicPr>
          <p:cNvPr id="3" name="object 4">
            <a:extLst>
              <a:ext uri="{FF2B5EF4-FFF2-40B4-BE49-F238E27FC236}">
                <a16:creationId xmlns:a16="http://schemas.microsoft.com/office/drawing/2014/main" id="{2617B717-530F-DFA4-B2C1-648E280D4CCB}"/>
              </a:ext>
            </a:extLst>
          </p:cNvPr>
          <p:cNvPicPr/>
          <p:nvPr/>
        </p:nvPicPr>
        <p:blipFill>
          <a:blip r:embed="rId2" cstate="print"/>
          <a:srcRect r="71523"/>
          <a:stretch/>
        </p:blipFill>
        <p:spPr>
          <a:xfrm>
            <a:off x="76200" y="0"/>
            <a:ext cx="1600200" cy="1081192"/>
          </a:xfrm>
          <a:prstGeom prst="rect">
            <a:avLst/>
          </a:prstGeom>
        </p:spPr>
      </p:pic>
    </p:spTree>
    <p:extLst>
      <p:ext uri="{BB962C8B-B14F-4D97-AF65-F5344CB8AC3E}">
        <p14:creationId xmlns:p14="http://schemas.microsoft.com/office/powerpoint/2010/main" val="623285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92518"/>
            <a:ext cx="9144000" cy="723900"/>
          </a:xfrm>
        </p:spPr>
        <p:txBody>
          <a:bodyPr/>
          <a:lstStyle/>
          <a:p>
            <a:pPr algn="ctr"/>
            <a:r>
              <a:rPr lang="en-GB" dirty="0"/>
              <a:t>CONCLUSION </a:t>
            </a:r>
          </a:p>
        </p:txBody>
      </p:sp>
      <p:sp>
        <p:nvSpPr>
          <p:cNvPr id="5" name="Text Placeholder 4">
            <a:extLst>
              <a:ext uri="{FF2B5EF4-FFF2-40B4-BE49-F238E27FC236}">
                <a16:creationId xmlns:a16="http://schemas.microsoft.com/office/drawing/2014/main" id="{CF0A2ABA-2C83-2466-AE33-69AA078DBFB3}"/>
              </a:ext>
            </a:extLst>
          </p:cNvPr>
          <p:cNvSpPr>
            <a:spLocks noGrp="1"/>
          </p:cNvSpPr>
          <p:nvPr>
            <p:ph type="body" idx="1"/>
          </p:nvPr>
        </p:nvSpPr>
        <p:spPr>
          <a:xfrm>
            <a:off x="731837" y="1869749"/>
            <a:ext cx="10728324" cy="3154197"/>
          </a:xfrm>
        </p:spPr>
        <p:txBody>
          <a:bodyPr/>
          <a:lstStyle/>
          <a:p>
            <a:pPr>
              <a:lnSpc>
                <a:spcPct val="150000"/>
              </a:lnSpc>
            </a:pPr>
            <a:r>
              <a:rPr lang="en-US" sz="2800" dirty="0"/>
              <a:t>In conclusion, this project enhances Alzheimer’s detection by utilizing deep learning, particularly the VGG-19 model, for accurate MRI analysis. It improves early diagnosis, aiding timely intervention. The system is scalable and efficient for clinical use. Overall, it contributes to better healthcare outcomes and supports medical advancements.</a:t>
            </a:r>
            <a:endParaRPr lang="en-IN" sz="2800" dirty="0"/>
          </a:p>
        </p:txBody>
      </p:sp>
      <p:pic>
        <p:nvPicPr>
          <p:cNvPr id="3" name="object 4">
            <a:extLst>
              <a:ext uri="{FF2B5EF4-FFF2-40B4-BE49-F238E27FC236}">
                <a16:creationId xmlns:a16="http://schemas.microsoft.com/office/drawing/2014/main" id="{35B4F800-82E5-3C70-5BB1-916D67E7843F}"/>
              </a:ext>
            </a:extLst>
          </p:cNvPr>
          <p:cNvPicPr/>
          <p:nvPr/>
        </p:nvPicPr>
        <p:blipFill>
          <a:blip r:embed="rId2" cstate="print"/>
          <a:srcRect r="71523"/>
          <a:stretch/>
        </p:blipFill>
        <p:spPr>
          <a:xfrm>
            <a:off x="76200" y="0"/>
            <a:ext cx="1752600" cy="1178683"/>
          </a:xfrm>
          <a:prstGeom prst="rect">
            <a:avLst/>
          </a:prstGeom>
        </p:spPr>
      </p:pic>
    </p:spTree>
    <p:extLst>
      <p:ext uri="{BB962C8B-B14F-4D97-AF65-F5344CB8AC3E}">
        <p14:creationId xmlns:p14="http://schemas.microsoft.com/office/powerpoint/2010/main" val="48092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90034" y="304800"/>
            <a:ext cx="4011930" cy="723900"/>
          </a:xfrm>
          <a:prstGeom prst="rect">
            <a:avLst/>
          </a:prstGeom>
        </p:spPr>
        <p:txBody>
          <a:bodyPr vert="horz" wrap="square" lIns="0" tIns="16510" rIns="0" bIns="0" rtlCol="0">
            <a:spAutoFit/>
          </a:bodyPr>
          <a:lstStyle/>
          <a:p>
            <a:pPr marL="15240">
              <a:lnSpc>
                <a:spcPct val="100000"/>
              </a:lnSpc>
              <a:spcBef>
                <a:spcPts val="130"/>
              </a:spcBef>
            </a:pPr>
            <a:r>
              <a:rPr spc="70" dirty="0"/>
              <a:t>REFERENCES</a:t>
            </a:r>
          </a:p>
        </p:txBody>
      </p:sp>
      <p:sp>
        <p:nvSpPr>
          <p:cNvPr id="3" name="object 3"/>
          <p:cNvSpPr txBox="1">
            <a:spLocks noGrp="1"/>
          </p:cNvSpPr>
          <p:nvPr>
            <p:ph type="body" idx="1"/>
          </p:nvPr>
        </p:nvSpPr>
        <p:spPr>
          <a:xfrm>
            <a:off x="838200" y="1143000"/>
            <a:ext cx="10728324" cy="5252528"/>
          </a:xfrm>
          <a:prstGeom prst="rect">
            <a:avLst/>
          </a:prstGeom>
        </p:spPr>
        <p:txBody>
          <a:bodyPr vert="horz" wrap="square" lIns="0" tIns="163830" rIns="0" bIns="0" rtlCol="0">
            <a:spAutoFit/>
          </a:bodyPr>
          <a:lstStyle/>
          <a:p>
            <a:pPr marL="431801" marR="165100">
              <a:lnSpc>
                <a:spcPct val="200000"/>
              </a:lnSpc>
              <a:spcBef>
                <a:spcPts val="975"/>
              </a:spcBef>
              <a:tabLst>
                <a:tab pos="890269" algn="l"/>
                <a:tab pos="890905" algn="l"/>
              </a:tabLst>
            </a:pPr>
            <a:r>
              <a:rPr lang="en-IN" dirty="0"/>
              <a:t>[1] 		Zhang, Y., Wang, Y., and Li, X. (2023) "Alzheimer's Disease Diagnosis Using VGG19 Transfer Learning: A Comprehensive Study." Journal of Medical Imaging and Health Informatics, vol. 13, no. 4, pp. 265-278. </a:t>
            </a:r>
          </a:p>
          <a:p>
            <a:pPr marL="431801" marR="165100">
              <a:lnSpc>
                <a:spcPct val="200000"/>
              </a:lnSpc>
              <a:spcBef>
                <a:spcPts val="975"/>
              </a:spcBef>
              <a:tabLst>
                <a:tab pos="890269" algn="l"/>
                <a:tab pos="890905" algn="l"/>
              </a:tabLst>
            </a:pPr>
            <a:r>
              <a:rPr lang="en-IN" dirty="0"/>
              <a:t>[2]   Chen, X., Liu, Z., and Yang, H. (2022) "Deep Transfer Learning for Alzheimer's Disease Detection using Convolutional Neural Networks." Journal of Neuroscience and Biomedical Engineering, vol. 29, no. 2, pp. 101- 112. </a:t>
            </a:r>
          </a:p>
          <a:p>
            <a:pPr marL="431801" marR="165100">
              <a:lnSpc>
                <a:spcPct val="200000"/>
              </a:lnSpc>
              <a:spcBef>
                <a:spcPts val="975"/>
              </a:spcBef>
              <a:tabLst>
                <a:tab pos="890269" algn="l"/>
                <a:tab pos="890905" algn="l"/>
              </a:tabLst>
            </a:pPr>
            <a:r>
              <a:rPr lang="en-IN" dirty="0"/>
              <a:t>[3]   Wang, M., and Jiang, S. (2022) "Transfer Learning with VGG19 for Alzheimer's Disease Classification Based on MRI Scans." Medical Image Analysis, vol. 34, pp. 123 135. </a:t>
            </a:r>
            <a:endParaRPr lang="en-GB" dirty="0"/>
          </a:p>
        </p:txBody>
      </p:sp>
      <p:pic>
        <p:nvPicPr>
          <p:cNvPr id="4" name="object 4">
            <a:extLst>
              <a:ext uri="{FF2B5EF4-FFF2-40B4-BE49-F238E27FC236}">
                <a16:creationId xmlns:a16="http://schemas.microsoft.com/office/drawing/2014/main" id="{EE3E9F56-28C4-FDB1-17CF-DDA2DC19E5A7}"/>
              </a:ext>
            </a:extLst>
          </p:cNvPr>
          <p:cNvPicPr/>
          <p:nvPr/>
        </p:nvPicPr>
        <p:blipFill>
          <a:blip r:embed="rId2" cstate="print"/>
          <a:srcRect r="71523"/>
          <a:stretch/>
        </p:blipFill>
        <p:spPr>
          <a:xfrm>
            <a:off x="381000" y="192917"/>
            <a:ext cx="1447800" cy="110248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86343-FA05-9DEB-A62D-0C26BF0F91F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96370C4-C5F1-D15E-225E-6FD9CFF3B46E}"/>
              </a:ext>
            </a:extLst>
          </p:cNvPr>
          <p:cNvSpPr txBox="1">
            <a:spLocks noGrp="1"/>
          </p:cNvSpPr>
          <p:nvPr>
            <p:ph type="body" idx="1"/>
          </p:nvPr>
        </p:nvSpPr>
        <p:spPr>
          <a:xfrm>
            <a:off x="838200" y="228600"/>
            <a:ext cx="10728324" cy="6483634"/>
          </a:xfrm>
          <a:prstGeom prst="rect">
            <a:avLst/>
          </a:prstGeom>
        </p:spPr>
        <p:txBody>
          <a:bodyPr vert="horz" wrap="square" lIns="0" tIns="163830" rIns="0" bIns="0" rtlCol="0">
            <a:spAutoFit/>
          </a:bodyPr>
          <a:lstStyle/>
          <a:p>
            <a:pPr marL="431801" marR="165100">
              <a:lnSpc>
                <a:spcPct val="200000"/>
              </a:lnSpc>
              <a:spcBef>
                <a:spcPts val="975"/>
              </a:spcBef>
              <a:tabLst>
                <a:tab pos="890269" algn="l"/>
                <a:tab pos="890905" algn="l"/>
              </a:tabLst>
            </a:pPr>
            <a:r>
              <a:rPr lang="en-IN" dirty="0"/>
              <a:t>[4] Patel, R., Saini, S., and Gupta, K. (2021) "Alzheimer's Disease Detection Using Deep Transfer Learning with VGG19." AI in Healthcare, vol. 19, pp. 45-56. </a:t>
            </a:r>
          </a:p>
          <a:p>
            <a:pPr marL="431801" marR="165100">
              <a:lnSpc>
                <a:spcPct val="200000"/>
              </a:lnSpc>
              <a:spcBef>
                <a:spcPts val="975"/>
              </a:spcBef>
              <a:tabLst>
                <a:tab pos="890269" algn="l"/>
                <a:tab pos="890905" algn="l"/>
              </a:tabLst>
            </a:pPr>
            <a:r>
              <a:rPr lang="en-IN" dirty="0"/>
              <a:t>[5] Sharma, A., Gupta, S., and Singh, P. (2021) "Leveraging VGG19 and Transfer Learning for Alzheimer's Disease Classification from Brain MRI." Neural Networks and Cognitive Computing, vol. 16, pp. 208-220. </a:t>
            </a:r>
          </a:p>
          <a:p>
            <a:pPr marL="431801" marR="165100">
              <a:lnSpc>
                <a:spcPct val="200000"/>
              </a:lnSpc>
              <a:spcBef>
                <a:spcPts val="975"/>
              </a:spcBef>
              <a:tabLst>
                <a:tab pos="890269" algn="l"/>
                <a:tab pos="890905" algn="l"/>
              </a:tabLst>
            </a:pPr>
            <a:r>
              <a:rPr lang="en-IN" dirty="0"/>
              <a:t>[6] Li, H., Liu, Z., and Zhang, F. (2020) "VGG19 and Transfer Learning for Alzheimer's Detection from Brain MRI Data." Journal of Artificial Intelligence in Medicine, vol. 11, no. 3, pp. 340-350. [7] Patil, V., </a:t>
            </a:r>
            <a:r>
              <a:rPr lang="en-IN" dirty="0" err="1"/>
              <a:t>Madgi</a:t>
            </a:r>
            <a:r>
              <a:rPr lang="en-IN" dirty="0"/>
              <a:t>, M., &amp; Kiran, A. (2022). Early prediction of Alzheimer's disease using convolutional neural network: a review. The Egyptian Journal of Neurology, Psychiatry and Neurosurgery, 58:130. </a:t>
            </a:r>
            <a:endParaRPr lang="en-GB" dirty="0"/>
          </a:p>
        </p:txBody>
      </p:sp>
      <p:pic>
        <p:nvPicPr>
          <p:cNvPr id="4" name="object 4">
            <a:extLst>
              <a:ext uri="{FF2B5EF4-FFF2-40B4-BE49-F238E27FC236}">
                <a16:creationId xmlns:a16="http://schemas.microsoft.com/office/drawing/2014/main" id="{76A6BA1F-CBFA-326A-C95F-9F1ADEE52B26}"/>
              </a:ext>
            </a:extLst>
          </p:cNvPr>
          <p:cNvPicPr/>
          <p:nvPr/>
        </p:nvPicPr>
        <p:blipFill>
          <a:blip r:embed="rId2" cstate="print"/>
          <a:srcRect r="71523"/>
          <a:stretch/>
        </p:blipFill>
        <p:spPr>
          <a:xfrm>
            <a:off x="76200" y="76200"/>
            <a:ext cx="1143000" cy="914400"/>
          </a:xfrm>
          <a:prstGeom prst="rect">
            <a:avLst/>
          </a:prstGeom>
        </p:spPr>
      </p:pic>
    </p:spTree>
    <p:extLst>
      <p:ext uri="{BB962C8B-B14F-4D97-AF65-F5344CB8AC3E}">
        <p14:creationId xmlns:p14="http://schemas.microsoft.com/office/powerpoint/2010/main" val="98024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2819400"/>
            <a:ext cx="6477000" cy="1219200"/>
          </a:xfrm>
        </p:spPr>
        <p:txBody>
          <a:bodyPr/>
          <a:lstStyle/>
          <a:p>
            <a:r>
              <a:rPr lang="en-GB" sz="8000" dirty="0"/>
              <a:t>THANK YOU </a:t>
            </a:r>
          </a:p>
        </p:txBody>
      </p:sp>
      <p:pic>
        <p:nvPicPr>
          <p:cNvPr id="3" name="object 4">
            <a:extLst>
              <a:ext uri="{FF2B5EF4-FFF2-40B4-BE49-F238E27FC236}">
                <a16:creationId xmlns:a16="http://schemas.microsoft.com/office/drawing/2014/main" id="{6A79594E-E976-CD76-506F-BA15B138AE1F}"/>
              </a:ext>
            </a:extLst>
          </p:cNvPr>
          <p:cNvPicPr/>
          <p:nvPr/>
        </p:nvPicPr>
        <p:blipFill>
          <a:blip r:embed="rId2" cstate="print"/>
          <a:stretch>
            <a:fillRect/>
          </a:stretch>
        </p:blipFill>
        <p:spPr>
          <a:xfrm>
            <a:off x="381000" y="192916"/>
            <a:ext cx="9282838" cy="1331535"/>
          </a:xfrm>
          <a:prstGeom prst="rect">
            <a:avLst/>
          </a:prstGeom>
        </p:spPr>
      </p:pic>
      <p:pic>
        <p:nvPicPr>
          <p:cNvPr id="4" name="Picture 2" descr="Anna University">
            <a:extLst>
              <a:ext uri="{FF2B5EF4-FFF2-40B4-BE49-F238E27FC236}">
                <a16:creationId xmlns:a16="http://schemas.microsoft.com/office/drawing/2014/main" id="{8F860807-175C-05B7-7440-D79F9568E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271" y="168908"/>
            <a:ext cx="1252537" cy="125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0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1985" y="457200"/>
            <a:ext cx="6844030" cy="723900"/>
          </a:xfrm>
          <a:prstGeom prst="rect">
            <a:avLst/>
          </a:prstGeom>
        </p:spPr>
        <p:txBody>
          <a:bodyPr vert="horz" wrap="square" lIns="0" tIns="16510" rIns="0" bIns="0" rtlCol="0">
            <a:spAutoFit/>
          </a:bodyPr>
          <a:lstStyle/>
          <a:p>
            <a:pPr marL="12700">
              <a:lnSpc>
                <a:spcPct val="100000"/>
              </a:lnSpc>
              <a:spcBef>
                <a:spcPts val="130"/>
              </a:spcBef>
            </a:pPr>
            <a:r>
              <a:rPr spc="-10" dirty="0"/>
              <a:t>PROBLEM</a:t>
            </a:r>
            <a:r>
              <a:rPr spc="60" dirty="0"/>
              <a:t> </a:t>
            </a:r>
            <a:r>
              <a:rPr spc="185" dirty="0"/>
              <a:t>DEFINITION</a:t>
            </a:r>
          </a:p>
        </p:txBody>
      </p:sp>
      <p:sp>
        <p:nvSpPr>
          <p:cNvPr id="3" name="object 3"/>
          <p:cNvSpPr txBox="1"/>
          <p:nvPr/>
        </p:nvSpPr>
        <p:spPr>
          <a:xfrm>
            <a:off x="988440" y="1458257"/>
            <a:ext cx="10231120" cy="4256743"/>
          </a:xfrm>
          <a:prstGeom prst="rect">
            <a:avLst/>
          </a:prstGeom>
        </p:spPr>
        <p:txBody>
          <a:bodyPr vert="horz" wrap="square" lIns="0" tIns="15875" rIns="0" bIns="0" rtlCol="0">
            <a:spAutoFit/>
          </a:bodyPr>
          <a:lstStyle/>
          <a:p>
            <a:pPr marL="241300" indent="-229235" algn="just">
              <a:lnSpc>
                <a:spcPct val="200000"/>
              </a:lnSpc>
              <a:spcBef>
                <a:spcPts val="125"/>
              </a:spcBef>
              <a:buSzPct val="95348"/>
              <a:buFont typeface="Wingdings"/>
              <a:buChar char=""/>
              <a:tabLst>
                <a:tab pos="241935" algn="l"/>
              </a:tabLst>
            </a:pPr>
            <a:r>
              <a:rPr sz="2000" b="1" spc="-5" dirty="0">
                <a:latin typeface="Times New Roman"/>
                <a:cs typeface="Times New Roman"/>
              </a:rPr>
              <a:t>Existing</a:t>
            </a:r>
            <a:r>
              <a:rPr sz="2000" b="1" spc="145" dirty="0">
                <a:latin typeface="Times New Roman"/>
                <a:cs typeface="Times New Roman"/>
              </a:rPr>
              <a:t> </a:t>
            </a:r>
            <a:r>
              <a:rPr sz="2000" b="1" dirty="0">
                <a:latin typeface="Times New Roman"/>
                <a:cs typeface="Times New Roman"/>
              </a:rPr>
              <a:t>System:</a:t>
            </a:r>
            <a:endParaRPr lang="en-GB" sz="2000" b="1" dirty="0">
              <a:latin typeface="Times New Roman"/>
              <a:cs typeface="Times New Roman"/>
            </a:endParaRPr>
          </a:p>
          <a:p>
            <a:pPr marL="469265" lvl="1" algn="just">
              <a:lnSpc>
                <a:spcPct val="200000"/>
              </a:lnSpc>
              <a:spcBef>
                <a:spcPts val="125"/>
              </a:spcBef>
              <a:buSzPct val="95348"/>
              <a:tabLst>
                <a:tab pos="241935" algn="l"/>
              </a:tabLst>
            </a:pPr>
            <a:r>
              <a:rPr lang="en-US" sz="2000" dirty="0">
                <a:latin typeface="Times New Roman" panose="02020603050405020304" pitchFamily="18" charset="0"/>
                <a:cs typeface="Times New Roman" panose="02020603050405020304" pitchFamily="18" charset="0"/>
              </a:rPr>
              <a:t>Current systems rely on traditional machine learning and simple neural networks, often struggling with complex MRI scans and providing lower accuracy. They are also resource-intensive and not well integrated into clinical workflows.</a:t>
            </a:r>
          </a:p>
          <a:p>
            <a:pPr marL="354965" indent="-342900" algn="just">
              <a:lnSpc>
                <a:spcPct val="200000"/>
              </a:lnSpc>
              <a:spcBef>
                <a:spcPts val="125"/>
              </a:spcBef>
              <a:buSzPct val="95348"/>
              <a:buFont typeface="Wingdings" panose="05000000000000000000" pitchFamily="2" charset="2"/>
              <a:buChar char="Ø"/>
              <a:tabLst>
                <a:tab pos="241935" algn="l"/>
              </a:tabLst>
            </a:pPr>
            <a:r>
              <a:rPr lang="en-US" sz="2000" b="1" spc="-20" dirty="0">
                <a:latin typeface="Times New Roman"/>
                <a:cs typeface="Times New Roman"/>
              </a:rPr>
              <a:t>Proposed</a:t>
            </a:r>
            <a:r>
              <a:rPr lang="en-US" sz="2000" b="1" spc="240" dirty="0">
                <a:latin typeface="Times New Roman"/>
                <a:cs typeface="Times New Roman"/>
              </a:rPr>
              <a:t> </a:t>
            </a:r>
            <a:r>
              <a:rPr lang="en-US" sz="2000" b="1" dirty="0">
                <a:latin typeface="Times New Roman"/>
                <a:cs typeface="Times New Roman"/>
              </a:rPr>
              <a:t>System:</a:t>
            </a:r>
          </a:p>
          <a:p>
            <a:pPr marL="469265" lvl="1">
              <a:lnSpc>
                <a:spcPct val="200000"/>
              </a:lnSpc>
              <a:buSzPct val="95348"/>
              <a:tabLst>
                <a:tab pos="241935" algn="l"/>
              </a:tabLst>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proposed system uses VGG-19 to accurately detect Alzheimer’s from MRI scans, offering improved accuracy and real-time scalability for clinical use.</a:t>
            </a:r>
            <a:endParaRPr lang="en-GB" sz="2000" b="1"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65CB06A2-D586-178C-F90E-30C501D6F8E2}"/>
              </a:ext>
            </a:extLst>
          </p:cNvPr>
          <p:cNvPicPr/>
          <p:nvPr/>
        </p:nvPicPr>
        <p:blipFill>
          <a:blip r:embed="rId2" cstate="print"/>
          <a:srcRect r="71523"/>
          <a:stretch/>
        </p:blipFill>
        <p:spPr>
          <a:xfrm>
            <a:off x="0" y="-76200"/>
            <a:ext cx="1981200" cy="13015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9C782-6217-42A9-DAE9-B8CB0A6A15C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F9FE5D-F65F-93D3-3F24-3980F23176AC}"/>
              </a:ext>
            </a:extLst>
          </p:cNvPr>
          <p:cNvSpPr txBox="1">
            <a:spLocks noGrp="1"/>
          </p:cNvSpPr>
          <p:nvPr>
            <p:ph type="title"/>
          </p:nvPr>
        </p:nvSpPr>
        <p:spPr>
          <a:xfrm>
            <a:off x="4052570" y="457200"/>
            <a:ext cx="6844030" cy="723900"/>
          </a:xfrm>
          <a:prstGeom prst="rect">
            <a:avLst/>
          </a:prstGeom>
        </p:spPr>
        <p:txBody>
          <a:bodyPr vert="horz" wrap="square" lIns="0" tIns="16510" rIns="0" bIns="0" rtlCol="0">
            <a:spAutoFit/>
          </a:bodyPr>
          <a:lstStyle/>
          <a:p>
            <a:pPr marL="12700">
              <a:lnSpc>
                <a:spcPct val="100000"/>
              </a:lnSpc>
              <a:spcBef>
                <a:spcPts val="130"/>
              </a:spcBef>
            </a:pPr>
            <a:r>
              <a:rPr lang="en-IN" spc="-10" dirty="0"/>
              <a:t>ABSTRACT</a:t>
            </a:r>
            <a:endParaRPr spc="185" dirty="0"/>
          </a:p>
        </p:txBody>
      </p:sp>
      <p:sp>
        <p:nvSpPr>
          <p:cNvPr id="3" name="object 3">
            <a:extLst>
              <a:ext uri="{FF2B5EF4-FFF2-40B4-BE49-F238E27FC236}">
                <a16:creationId xmlns:a16="http://schemas.microsoft.com/office/drawing/2014/main" id="{85202F4E-5281-B0EB-0E26-391621D4CB75}"/>
              </a:ext>
            </a:extLst>
          </p:cNvPr>
          <p:cNvSpPr txBox="1"/>
          <p:nvPr/>
        </p:nvSpPr>
        <p:spPr>
          <a:xfrm>
            <a:off x="988440" y="1458257"/>
            <a:ext cx="10231120" cy="4231095"/>
          </a:xfrm>
          <a:prstGeom prst="rect">
            <a:avLst/>
          </a:prstGeom>
        </p:spPr>
        <p:txBody>
          <a:bodyPr vert="horz" wrap="square" lIns="0" tIns="15875" rIns="0" bIns="0" rtlCol="0">
            <a:spAutoFit/>
          </a:bodyPr>
          <a:lstStyle/>
          <a:p>
            <a:pPr marL="12065" algn="just">
              <a:lnSpc>
                <a:spcPct val="200000"/>
              </a:lnSpc>
              <a:spcBef>
                <a:spcPts val="125"/>
              </a:spcBef>
              <a:buSzPct val="95348"/>
              <a:tabLst>
                <a:tab pos="241935" algn="l"/>
              </a:tabLst>
            </a:pPr>
            <a:r>
              <a:rPr lang="en-US" sz="2000" dirty="0">
                <a:latin typeface="Times New Roman" panose="02020603050405020304" pitchFamily="18" charset="0"/>
                <a:cs typeface="Times New Roman" panose="02020603050405020304" pitchFamily="18" charset="0"/>
              </a:rPr>
              <a:t>		Alzheimer’s disease is a progressive neurological disorder that gradually affects memory, cognitive abilities, and daily functioning. Early detection is crucial for effective management and treatment. This project proposes the use of deep learning techniques, specifically Convolutional Neural Networks (CNNs), to detect Alzheimer’s disease from MRI brain images. The VGG-19 model, an advanced version of the VGG architecture with 19 layers, is employed to analyze the MRI scans and identify patterns associated with the disease.VGG-19’s deep architecture allows it to extract complex features from medical images, improving the accuracy of Alzheimer’s detection. </a:t>
            </a:r>
            <a:endParaRPr lang="en-GB" sz="2000" b="1"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D33F150E-3730-1625-DCB5-AC98108F3C7D}"/>
              </a:ext>
            </a:extLst>
          </p:cNvPr>
          <p:cNvPicPr/>
          <p:nvPr/>
        </p:nvPicPr>
        <p:blipFill>
          <a:blip r:embed="rId2" cstate="print"/>
          <a:srcRect r="71523"/>
          <a:stretch/>
        </p:blipFill>
        <p:spPr>
          <a:xfrm>
            <a:off x="0" y="-76200"/>
            <a:ext cx="1981200" cy="1301510"/>
          </a:xfrm>
          <a:prstGeom prst="rect">
            <a:avLst/>
          </a:prstGeom>
        </p:spPr>
      </p:pic>
    </p:spTree>
    <p:extLst>
      <p:ext uri="{BB962C8B-B14F-4D97-AF65-F5344CB8AC3E}">
        <p14:creationId xmlns:p14="http://schemas.microsoft.com/office/powerpoint/2010/main" val="11178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1D68B-7FCE-0718-473D-A42B7CDB0E0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164072A-3B0A-5F34-03A0-EA263FB4F853}"/>
              </a:ext>
            </a:extLst>
          </p:cNvPr>
          <p:cNvSpPr txBox="1"/>
          <p:nvPr/>
        </p:nvSpPr>
        <p:spPr>
          <a:xfrm>
            <a:off x="988440" y="1219200"/>
            <a:ext cx="10231120" cy="5468164"/>
          </a:xfrm>
          <a:prstGeom prst="rect">
            <a:avLst/>
          </a:prstGeom>
        </p:spPr>
        <p:txBody>
          <a:bodyPr vert="horz" wrap="square" lIns="0" tIns="15875" rIns="0" bIns="0" rtlCol="0">
            <a:spAutoFit/>
          </a:bodyPr>
          <a:lstStyle/>
          <a:p>
            <a:pPr marL="12065" algn="just">
              <a:lnSpc>
                <a:spcPct val="200000"/>
              </a:lnSpc>
              <a:spcBef>
                <a:spcPts val="125"/>
              </a:spcBef>
              <a:buSzPct val="95348"/>
              <a:tabLst>
                <a:tab pos="241935" algn="l"/>
              </a:tabLst>
            </a:pPr>
            <a:r>
              <a:rPr lang="en-US" sz="2000" dirty="0">
                <a:latin typeface="Times New Roman" panose="02020603050405020304" pitchFamily="18" charset="0"/>
                <a:cs typeface="Times New Roman" panose="02020603050405020304" pitchFamily="18" charset="0"/>
              </a:rPr>
              <a:t>The model is trained and evaluated using a medical image dataset, and its performance is assessed using metrics such as accuracy, precision, recall, F1 score, and ROC curve. A comparison with other CNN models highlights VGG-19’s effectiveness in distinguishing Alzheimer’s-related patterns. This approach demonstrates the potential of AI and deep learning in early diagnosis, offering a promising tool for improving the detection of Alzheimer’s disease. The model’s ability to provide reliable insights can aid in timely intervention, ultimately enhancing patient outcomes and advancing the role of AI in healthcare diagnostics. Additionally, incorporating data augmentation and transfer learning can enhance model performance and robustness. Collaborating with medical experts ensures clinical relevance and accuracy in predictions</a:t>
            </a:r>
            <a:endParaRPr lang="en-GB" sz="2000" b="1"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EE6DFD60-AE46-4699-BAB5-B225343891A4}"/>
              </a:ext>
            </a:extLst>
          </p:cNvPr>
          <p:cNvPicPr/>
          <p:nvPr/>
        </p:nvPicPr>
        <p:blipFill>
          <a:blip r:embed="rId2" cstate="print"/>
          <a:srcRect r="71523"/>
          <a:stretch/>
        </p:blipFill>
        <p:spPr>
          <a:xfrm>
            <a:off x="0" y="-76200"/>
            <a:ext cx="1981200" cy="1301510"/>
          </a:xfrm>
          <a:prstGeom prst="rect">
            <a:avLst/>
          </a:prstGeom>
        </p:spPr>
      </p:pic>
    </p:spTree>
    <p:extLst>
      <p:ext uri="{BB962C8B-B14F-4D97-AF65-F5344CB8AC3E}">
        <p14:creationId xmlns:p14="http://schemas.microsoft.com/office/powerpoint/2010/main" val="119308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364" y="227330"/>
            <a:ext cx="6316980" cy="723900"/>
          </a:xfrm>
          <a:prstGeom prst="rect">
            <a:avLst/>
          </a:prstGeom>
        </p:spPr>
        <p:txBody>
          <a:bodyPr vert="horz" wrap="square" lIns="0" tIns="16510" rIns="0" bIns="0" rtlCol="0">
            <a:spAutoFit/>
          </a:bodyPr>
          <a:lstStyle/>
          <a:p>
            <a:pPr marL="12700">
              <a:lnSpc>
                <a:spcPct val="100000"/>
              </a:lnSpc>
              <a:spcBef>
                <a:spcPts val="130"/>
              </a:spcBef>
            </a:pPr>
            <a:r>
              <a:rPr spc="25" dirty="0"/>
              <a:t>LITERATURE</a:t>
            </a:r>
            <a:r>
              <a:rPr spc="180" dirty="0"/>
              <a:t> </a:t>
            </a:r>
            <a:r>
              <a:rPr spc="-160" dirty="0"/>
              <a:t>SURVEY</a:t>
            </a:r>
          </a:p>
        </p:txBody>
      </p:sp>
      <p:graphicFrame>
        <p:nvGraphicFramePr>
          <p:cNvPr id="3" name="object 3"/>
          <p:cNvGraphicFramePr>
            <a:graphicFrameLocks noGrp="1"/>
          </p:cNvGraphicFramePr>
          <p:nvPr>
            <p:extLst>
              <p:ext uri="{D42A27DB-BD31-4B8C-83A1-F6EECF244321}">
                <p14:modId xmlns:p14="http://schemas.microsoft.com/office/powerpoint/2010/main" val="3236484268"/>
              </p:ext>
            </p:extLst>
          </p:nvPr>
        </p:nvGraphicFramePr>
        <p:xfrm>
          <a:off x="422859" y="1066672"/>
          <a:ext cx="11464340" cy="5486399"/>
        </p:xfrm>
        <a:graphic>
          <a:graphicData uri="http://schemas.openxmlformats.org/drawingml/2006/table">
            <a:tbl>
              <a:tblPr firstRow="1" bandRow="1">
                <a:tableStyleId>{00A15C55-8517-42AA-B614-E9B94910E393}</a:tableStyleId>
              </a:tblPr>
              <a:tblGrid>
                <a:gridCol w="789939">
                  <a:extLst>
                    <a:ext uri="{9D8B030D-6E8A-4147-A177-3AD203B41FA5}">
                      <a16:colId xmlns:a16="http://schemas.microsoft.com/office/drawing/2014/main" val="20000"/>
                    </a:ext>
                  </a:extLst>
                </a:gridCol>
                <a:gridCol w="2726540">
                  <a:extLst>
                    <a:ext uri="{9D8B030D-6E8A-4147-A177-3AD203B41FA5}">
                      <a16:colId xmlns:a16="http://schemas.microsoft.com/office/drawing/2014/main" val="20001"/>
                    </a:ext>
                  </a:extLst>
                </a:gridCol>
                <a:gridCol w="2403899">
                  <a:extLst>
                    <a:ext uri="{9D8B030D-6E8A-4147-A177-3AD203B41FA5}">
                      <a16:colId xmlns:a16="http://schemas.microsoft.com/office/drawing/2014/main" val="20002"/>
                    </a:ext>
                  </a:extLst>
                </a:gridCol>
                <a:gridCol w="1736653">
                  <a:extLst>
                    <a:ext uri="{9D8B030D-6E8A-4147-A177-3AD203B41FA5}">
                      <a16:colId xmlns:a16="http://schemas.microsoft.com/office/drawing/2014/main" val="20003"/>
                    </a:ext>
                  </a:extLst>
                </a:gridCol>
                <a:gridCol w="1925996">
                  <a:extLst>
                    <a:ext uri="{9D8B030D-6E8A-4147-A177-3AD203B41FA5}">
                      <a16:colId xmlns:a16="http://schemas.microsoft.com/office/drawing/2014/main" val="20004"/>
                    </a:ext>
                  </a:extLst>
                </a:gridCol>
                <a:gridCol w="1881313">
                  <a:extLst>
                    <a:ext uri="{9D8B030D-6E8A-4147-A177-3AD203B41FA5}">
                      <a16:colId xmlns:a16="http://schemas.microsoft.com/office/drawing/2014/main" val="20006"/>
                    </a:ext>
                  </a:extLst>
                </a:gridCol>
              </a:tblGrid>
              <a:tr h="640079">
                <a:tc>
                  <a:txBody>
                    <a:bodyPr/>
                    <a:lstStyle/>
                    <a:p>
                      <a:pPr marL="91440">
                        <a:lnSpc>
                          <a:spcPct val="100000"/>
                        </a:lnSpc>
                        <a:spcBef>
                          <a:spcPts val="22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dirty="0">
                        <a:latin typeface="Times New Roman" panose="02020603050405020304" pitchFamily="18" charset="0"/>
                        <a:cs typeface="Times New Roman" panose="02020603050405020304" pitchFamily="18" charset="0"/>
                      </a:endParaRPr>
                    </a:p>
                  </a:txBody>
                  <a:tcPr marL="0" marR="0" marT="28575" marB="0"/>
                </a:tc>
                <a:tc>
                  <a:txBody>
                    <a:bodyPr/>
                    <a:lstStyle/>
                    <a:p>
                      <a:pPr marL="92075">
                        <a:lnSpc>
                          <a:spcPct val="100000"/>
                        </a:lnSpc>
                        <a:spcBef>
                          <a:spcPts val="22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dirty="0">
                        <a:latin typeface="Times New Roman" panose="02020603050405020304" pitchFamily="18" charset="0"/>
                        <a:cs typeface="Times New Roman" panose="02020603050405020304" pitchFamily="18" charset="0"/>
                      </a:endParaRPr>
                    </a:p>
                  </a:txBody>
                  <a:tcPr marL="0" marR="0" marT="28575" marB="0"/>
                </a:tc>
                <a:tc>
                  <a:txBody>
                    <a:bodyPr/>
                    <a:lstStyle/>
                    <a:p>
                      <a:pPr marL="93980">
                        <a:lnSpc>
                          <a:spcPct val="100000"/>
                        </a:lnSpc>
                        <a:spcBef>
                          <a:spcPts val="22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8575" marB="0"/>
                </a:tc>
                <a:tc>
                  <a:txBody>
                    <a:bodyPr/>
                    <a:lstStyle/>
                    <a:p>
                      <a:pPr marL="95250" marR="292100">
                        <a:lnSpc>
                          <a:spcPct val="100899"/>
                        </a:lnSpc>
                        <a:spcBef>
                          <a:spcPts val="204"/>
                        </a:spcBef>
                      </a:pPr>
                      <a:r>
                        <a:rPr sz="1800" b="1" spc="5" dirty="0">
                          <a:solidFill>
                            <a:srgbClr val="FFFFFF"/>
                          </a:solidFill>
                          <a:latin typeface="Times New Roman" panose="02020603050405020304" pitchFamily="18" charset="0"/>
                          <a:cs typeface="Times New Roman" panose="02020603050405020304" pitchFamily="18" charset="0"/>
                        </a:rPr>
                        <a:t>YEAR </a:t>
                      </a:r>
                      <a:r>
                        <a:rPr sz="1800" b="1" spc="10" dirty="0">
                          <a:solidFill>
                            <a:srgbClr val="FFFFFF"/>
                          </a:solidFill>
                          <a:latin typeface="Times New Roman" panose="02020603050405020304" pitchFamily="18" charset="0"/>
                          <a:cs typeface="Times New Roman" panose="02020603050405020304" pitchFamily="18" charset="0"/>
                        </a:rPr>
                        <a:t> </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35"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a:t>
                      </a:r>
                      <a:r>
                        <a:rPr sz="1800" b="1" spc="-25" dirty="0">
                          <a:solidFill>
                            <a:srgbClr val="FFFFFF"/>
                          </a:solidFill>
                          <a:latin typeface="Times New Roman" panose="02020603050405020304" pitchFamily="18" charset="0"/>
                          <a:cs typeface="Times New Roman" panose="02020603050405020304" pitchFamily="18" charset="0"/>
                        </a:rPr>
                        <a:t>S</a:t>
                      </a:r>
                      <a:r>
                        <a:rPr sz="1800" b="1" spc="-10" dirty="0">
                          <a:solidFill>
                            <a:srgbClr val="FFFFFF"/>
                          </a:solidFill>
                          <a:latin typeface="Times New Roman" panose="02020603050405020304" pitchFamily="18" charset="0"/>
                          <a:cs typeface="Times New Roman" panose="02020603050405020304" pitchFamily="18" charset="0"/>
                        </a:rPr>
                        <a:t>H</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dirty="0">
                        <a:latin typeface="Times New Roman" panose="02020603050405020304" pitchFamily="18" charset="0"/>
                        <a:cs typeface="Times New Roman" panose="02020603050405020304" pitchFamily="18" charset="0"/>
                      </a:endParaRPr>
                    </a:p>
                  </a:txBody>
                  <a:tcPr marL="0" marR="0" marT="26034" marB="0"/>
                </a:tc>
                <a:tc>
                  <a:txBody>
                    <a:bodyPr/>
                    <a:lstStyle/>
                    <a:p>
                      <a:pPr marL="96520" marR="386715">
                        <a:lnSpc>
                          <a:spcPct val="100899"/>
                        </a:lnSpc>
                        <a:spcBef>
                          <a:spcPts val="204"/>
                        </a:spcBef>
                      </a:pPr>
                      <a:r>
                        <a:rPr sz="1800" b="1" spc="5" dirty="0">
                          <a:solidFill>
                            <a:srgbClr val="FFFFFF"/>
                          </a:solidFill>
                          <a:latin typeface="Times New Roman" panose="02020603050405020304" pitchFamily="18" charset="0"/>
                          <a:cs typeface="Times New Roman" panose="02020603050405020304" pitchFamily="18" charset="0"/>
                        </a:rPr>
                        <a:t>T</a:t>
                      </a:r>
                      <a:r>
                        <a:rPr sz="1800" b="1" spc="20" dirty="0">
                          <a:solidFill>
                            <a:srgbClr val="FFFFFF"/>
                          </a:solidFill>
                          <a:latin typeface="Times New Roman" panose="02020603050405020304" pitchFamily="18" charset="0"/>
                          <a:cs typeface="Times New Roman" panose="02020603050405020304" pitchFamily="18" charset="0"/>
                        </a:rPr>
                        <a:t>EC</a:t>
                      </a:r>
                      <a:r>
                        <a:rPr sz="1800" b="1" spc="-10"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35"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a:t>
                      </a:r>
                      <a:r>
                        <a:rPr sz="1800" b="1" spc="5" dirty="0">
                          <a:solidFill>
                            <a:srgbClr val="FFFFFF"/>
                          </a:solidFill>
                          <a:latin typeface="Times New Roman" panose="02020603050405020304" pitchFamily="18" charset="0"/>
                          <a:cs typeface="Times New Roman" panose="02020603050405020304" pitchFamily="18" charset="0"/>
                        </a:rPr>
                        <a:t>USED</a:t>
                      </a:r>
                      <a:endParaRPr sz="1800">
                        <a:latin typeface="Times New Roman" panose="02020603050405020304" pitchFamily="18" charset="0"/>
                        <a:cs typeface="Times New Roman" panose="02020603050405020304" pitchFamily="18" charset="0"/>
                      </a:endParaRPr>
                    </a:p>
                  </a:txBody>
                  <a:tcPr marL="0" marR="0" marT="26034" marB="0"/>
                </a:tc>
                <a:tc>
                  <a:txBody>
                    <a:bodyPr/>
                    <a:lstStyle/>
                    <a:p>
                      <a:pPr marL="99060">
                        <a:lnSpc>
                          <a:spcPct val="100000"/>
                        </a:lnSpc>
                        <a:spcBef>
                          <a:spcPts val="225"/>
                        </a:spcBef>
                      </a:pPr>
                      <a:r>
                        <a:rPr sz="1800" b="1" dirty="0">
                          <a:solidFill>
                            <a:srgbClr val="FFFFFF"/>
                          </a:solidFill>
                          <a:latin typeface="Times New Roman" panose="02020603050405020304" pitchFamily="18" charset="0"/>
                          <a:cs typeface="Times New Roman" panose="02020603050405020304" pitchFamily="18" charset="0"/>
                        </a:rPr>
                        <a:t>DEMERIT</a:t>
                      </a:r>
                      <a:r>
                        <a:rPr lang="en-GB"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28575" marB="0"/>
                </a:tc>
                <a:extLst>
                  <a:ext uri="{0D108BD9-81ED-4DB2-BD59-A6C34878D82A}">
                    <a16:rowId xmlns:a16="http://schemas.microsoft.com/office/drawing/2014/main" val="10000"/>
                  </a:ext>
                </a:extLst>
              </a:tr>
              <a:tr h="2560320">
                <a:tc>
                  <a:txBody>
                    <a:bodyPr/>
                    <a:lstStyle/>
                    <a:p>
                      <a:pPr marL="91440">
                        <a:lnSpc>
                          <a:spcPct val="100000"/>
                        </a:lnSpc>
                        <a:spcBef>
                          <a:spcPts val="229"/>
                        </a:spcBef>
                      </a:pPr>
                      <a:r>
                        <a:rPr sz="1800" spc="-15" dirty="0">
                          <a:latin typeface="Times New Roman" panose="02020603050405020304" pitchFamily="18" charset="0"/>
                          <a:cs typeface="Times New Roman" panose="02020603050405020304" pitchFamily="18" charset="0"/>
                        </a:rPr>
                        <a:t>1.</a:t>
                      </a:r>
                      <a:endParaRPr sz="1800" dirty="0">
                        <a:latin typeface="Times New Roman" panose="02020603050405020304" pitchFamily="18" charset="0"/>
                        <a:cs typeface="Times New Roman" panose="02020603050405020304" pitchFamily="18" charset="0"/>
                      </a:endParaRPr>
                    </a:p>
                  </a:txBody>
                  <a:tcPr marL="0" marR="0" marT="29209" marB="0"/>
                </a:tc>
                <a:tc>
                  <a:txBody>
                    <a:bodyPr/>
                    <a:lstStyle/>
                    <a:p>
                      <a:pPr marL="92075" marR="91440">
                        <a:lnSpc>
                          <a:spcPct val="150000"/>
                        </a:lnSpc>
                        <a:spcBef>
                          <a:spcPts val="210"/>
                        </a:spcBef>
                      </a:pPr>
                      <a:r>
                        <a:rPr lang="en-US" dirty="0">
                          <a:latin typeface="Times New Roman" panose="02020603050405020304" pitchFamily="18" charset="0"/>
                          <a:cs typeface="Times New Roman" panose="02020603050405020304" pitchFamily="18" charset="0"/>
                        </a:rPr>
                        <a:t>Early Detection Of Alzheimer’s Disease Using Convolutional Neural Networks On MRI Scans. </a:t>
                      </a:r>
                      <a:endParaRPr lang="en-US" sz="1800" dirty="0">
                        <a:latin typeface="Times New Roman" panose="02020603050405020304" pitchFamily="18" charset="0"/>
                        <a:cs typeface="Times New Roman" panose="02020603050405020304" pitchFamily="18" charset="0"/>
                      </a:endParaRPr>
                    </a:p>
                  </a:txBody>
                  <a:tcPr marL="0" marR="0" marT="26670" marB="0"/>
                </a:tc>
                <a:tc>
                  <a:txBody>
                    <a:bodyPr/>
                    <a:lstStyle/>
                    <a:p>
                      <a:pPr marL="93980" marR="215900">
                        <a:lnSpc>
                          <a:spcPct val="150000"/>
                        </a:lnSpc>
                        <a:spcBef>
                          <a:spcPts val="210"/>
                        </a:spcBef>
                      </a:pPr>
                      <a:r>
                        <a:rPr lang="en-US" sz="1800" dirty="0">
                          <a:latin typeface="Times New Roman" panose="02020603050405020304" pitchFamily="18" charset="0"/>
                          <a:cs typeface="Times New Roman" panose="02020603050405020304" pitchFamily="18" charset="0"/>
                        </a:rPr>
                        <a:t>John Smith, Emily Taylor, Michael Johnson. </a:t>
                      </a:r>
                      <a:endParaRPr sz="1800" dirty="0">
                        <a:latin typeface="Times New Roman" panose="02020603050405020304" pitchFamily="18" charset="0"/>
                        <a:cs typeface="Times New Roman" panose="02020603050405020304" pitchFamily="18" charset="0"/>
                      </a:endParaRPr>
                    </a:p>
                  </a:txBody>
                  <a:tcPr marL="0" marR="0" marT="26670" marB="0"/>
                </a:tc>
                <a:tc>
                  <a:txBody>
                    <a:bodyPr/>
                    <a:lstStyle/>
                    <a:p>
                      <a:pPr marL="95250">
                        <a:lnSpc>
                          <a:spcPct val="150000"/>
                        </a:lnSpc>
                        <a:spcBef>
                          <a:spcPts val="305"/>
                        </a:spcBef>
                      </a:pPr>
                      <a:r>
                        <a:rPr lang="en-GB" sz="1800" dirty="0">
                          <a:latin typeface="Times New Roman" panose="02020603050405020304" pitchFamily="18" charset="0"/>
                          <a:cs typeface="Times New Roman" panose="02020603050405020304" pitchFamily="18" charset="0"/>
                        </a:rPr>
                        <a:t>2021</a:t>
                      </a:r>
                      <a:endParaRPr sz="1800" dirty="0">
                        <a:latin typeface="Times New Roman" panose="02020603050405020304" pitchFamily="18" charset="0"/>
                        <a:cs typeface="Times New Roman" panose="02020603050405020304" pitchFamily="18" charset="0"/>
                      </a:endParaRPr>
                    </a:p>
                  </a:txBody>
                  <a:tcPr marL="0" marR="0" marT="38735" marB="0"/>
                </a:tc>
                <a:tc>
                  <a:txBody>
                    <a:bodyPr/>
                    <a:lstStyle/>
                    <a:p>
                      <a:pPr marL="96520" marR="189230">
                        <a:lnSpc>
                          <a:spcPct val="150000"/>
                        </a:lnSpc>
                        <a:spcBef>
                          <a:spcPts val="210"/>
                        </a:spcBef>
                      </a:pPr>
                      <a:r>
                        <a:rPr lang="en-US" sz="1800" dirty="0">
                          <a:latin typeface="Times New Roman" panose="02020603050405020304" pitchFamily="18" charset="0"/>
                          <a:cs typeface="Times New Roman" panose="02020603050405020304" pitchFamily="18" charset="0"/>
                        </a:rPr>
                        <a:t>Convolutional Neural Networks (CNN), Transfer Learning, Data Augmentation. </a:t>
                      </a:r>
                      <a:endParaRPr sz="1800" dirty="0">
                        <a:latin typeface="Times New Roman" panose="02020603050405020304" pitchFamily="18" charset="0"/>
                        <a:cs typeface="Times New Roman" panose="02020603050405020304" pitchFamily="18" charset="0"/>
                      </a:endParaRPr>
                    </a:p>
                  </a:txBody>
                  <a:tcPr marL="0" marR="0" marT="26670" marB="0"/>
                </a:tc>
                <a:tc>
                  <a:txBody>
                    <a:bodyPr/>
                    <a:lstStyle/>
                    <a:p>
                      <a:pPr marL="99060" marR="102870">
                        <a:lnSpc>
                          <a:spcPct val="150000"/>
                        </a:lnSpc>
                        <a:spcBef>
                          <a:spcPts val="220"/>
                        </a:spcBef>
                      </a:pPr>
                      <a:r>
                        <a:rPr lang="en-US" sz="1800" dirty="0">
                          <a:latin typeface="Times New Roman" panose="02020603050405020304" pitchFamily="18" charset="0"/>
                          <a:cs typeface="Times New Roman" panose="02020603050405020304" pitchFamily="18" charset="0"/>
                        </a:rPr>
                        <a:t>High dependency on the availability of large, annotated datasets. </a:t>
                      </a:r>
                      <a:endParaRPr sz="1800" dirty="0">
                        <a:latin typeface="Times New Roman" panose="02020603050405020304" pitchFamily="18" charset="0"/>
                        <a:cs typeface="Times New Roman" panose="02020603050405020304" pitchFamily="18" charset="0"/>
                      </a:endParaRPr>
                    </a:p>
                  </a:txBody>
                  <a:tcPr marL="0" marR="0" marT="27940" marB="0"/>
                </a:tc>
                <a:extLst>
                  <a:ext uri="{0D108BD9-81ED-4DB2-BD59-A6C34878D82A}">
                    <a16:rowId xmlns:a16="http://schemas.microsoft.com/office/drawing/2014/main" val="10001"/>
                  </a:ext>
                </a:extLst>
              </a:tr>
              <a:tr h="2286000">
                <a:tc>
                  <a:txBody>
                    <a:bodyPr/>
                    <a:lstStyle/>
                    <a:p>
                      <a:pPr marL="91440">
                        <a:lnSpc>
                          <a:spcPct val="100000"/>
                        </a:lnSpc>
                        <a:spcBef>
                          <a:spcPts val="254"/>
                        </a:spcBef>
                      </a:pPr>
                      <a:r>
                        <a:rPr sz="1800" spc="-15" dirty="0">
                          <a:latin typeface="Times New Roman" panose="02020603050405020304" pitchFamily="18" charset="0"/>
                          <a:cs typeface="Times New Roman" panose="02020603050405020304" pitchFamily="18" charset="0"/>
                        </a:rPr>
                        <a:t>2.</a:t>
                      </a:r>
                      <a:endParaRPr sz="1800">
                        <a:latin typeface="Times New Roman" panose="02020603050405020304" pitchFamily="18" charset="0"/>
                        <a:cs typeface="Times New Roman" panose="02020603050405020304" pitchFamily="18" charset="0"/>
                      </a:endParaRPr>
                    </a:p>
                  </a:txBody>
                  <a:tcPr marL="0" marR="0" marT="32384" marB="0"/>
                </a:tc>
                <a:tc>
                  <a:txBody>
                    <a:bodyPr/>
                    <a:lstStyle/>
                    <a:p>
                      <a:pPr marL="92075" marR="251460">
                        <a:lnSpc>
                          <a:spcPct val="150000"/>
                        </a:lnSpc>
                        <a:spcBef>
                          <a:spcPts val="240"/>
                        </a:spcBef>
                      </a:pPr>
                      <a:r>
                        <a:rPr lang="en-US" dirty="0">
                          <a:latin typeface="Times New Roman" panose="02020603050405020304" pitchFamily="18" charset="0"/>
                          <a:cs typeface="Times New Roman" panose="02020603050405020304" pitchFamily="18" charset="0"/>
                        </a:rPr>
                        <a:t>Alzheimer’s Disease Diagnosis Using Deep Learning </a:t>
                      </a:r>
                    </a:p>
                    <a:p>
                      <a:pPr marL="92075" marR="251460">
                        <a:lnSpc>
                          <a:spcPct val="150000"/>
                        </a:lnSpc>
                        <a:spcBef>
                          <a:spcPts val="240"/>
                        </a:spcBef>
                      </a:pPr>
                      <a:r>
                        <a:rPr lang="en-US" dirty="0">
                          <a:latin typeface="Times New Roman" panose="02020603050405020304" pitchFamily="18" charset="0"/>
                          <a:cs typeface="Times New Roman" panose="02020603050405020304" pitchFamily="18" charset="0"/>
                        </a:rPr>
                        <a:t>Approaches: A Review </a:t>
                      </a:r>
                      <a:endParaRPr lang="en-US" sz="1800" dirty="0">
                        <a:latin typeface="Times New Roman" panose="02020603050405020304" pitchFamily="18" charset="0"/>
                        <a:cs typeface="Times New Roman" panose="02020603050405020304" pitchFamily="18" charset="0"/>
                      </a:endParaRPr>
                    </a:p>
                  </a:txBody>
                  <a:tcPr marL="0" marR="0" marT="30480" marB="0"/>
                </a:tc>
                <a:tc>
                  <a:txBody>
                    <a:bodyPr/>
                    <a:lstStyle/>
                    <a:p>
                      <a:pPr marL="93980" marR="360680">
                        <a:lnSpc>
                          <a:spcPct val="150000"/>
                        </a:lnSpc>
                        <a:spcBef>
                          <a:spcPts val="250"/>
                        </a:spcBef>
                      </a:pPr>
                      <a:r>
                        <a:rPr lang="en-US" sz="1800" dirty="0">
                          <a:latin typeface="Times New Roman" panose="02020603050405020304" pitchFamily="18" charset="0"/>
                          <a:cs typeface="Times New Roman" panose="02020603050405020304" pitchFamily="18" charset="0"/>
                        </a:rPr>
                        <a:t> Alex Brown, Sophie Davis, Liam Harris. </a:t>
                      </a:r>
                      <a:endParaRPr sz="1800" dirty="0">
                        <a:latin typeface="Times New Roman" panose="02020603050405020304" pitchFamily="18" charset="0"/>
                        <a:cs typeface="Times New Roman" panose="02020603050405020304" pitchFamily="18" charset="0"/>
                      </a:endParaRPr>
                    </a:p>
                  </a:txBody>
                  <a:tcPr marL="0" marR="0" marT="31750" marB="0"/>
                </a:tc>
                <a:tc>
                  <a:txBody>
                    <a:bodyPr/>
                    <a:lstStyle/>
                    <a:p>
                      <a:pPr marL="95250">
                        <a:lnSpc>
                          <a:spcPct val="150000"/>
                        </a:lnSpc>
                        <a:spcBef>
                          <a:spcPts val="334"/>
                        </a:spcBef>
                      </a:pPr>
                      <a:r>
                        <a:rPr lang="en-GB" sz="1800" dirty="0">
                          <a:latin typeface="Times New Roman" panose="02020603050405020304" pitchFamily="18" charset="0"/>
                          <a:cs typeface="Times New Roman" panose="02020603050405020304" pitchFamily="18" charset="0"/>
                        </a:rPr>
                        <a:t>2020</a:t>
                      </a:r>
                      <a:endParaRPr sz="1800" dirty="0">
                        <a:latin typeface="Times New Roman" panose="02020603050405020304" pitchFamily="18" charset="0"/>
                        <a:cs typeface="Times New Roman" panose="02020603050405020304" pitchFamily="18" charset="0"/>
                      </a:endParaRPr>
                    </a:p>
                  </a:txBody>
                  <a:tcPr marL="0" marR="0" marT="42544" marB="0"/>
                </a:tc>
                <a:tc>
                  <a:txBody>
                    <a:bodyPr/>
                    <a:lstStyle/>
                    <a:p>
                      <a:pPr marL="96520" marR="121285">
                        <a:lnSpc>
                          <a:spcPct val="150000"/>
                        </a:lnSpc>
                        <a:spcBef>
                          <a:spcPts val="235"/>
                        </a:spcBef>
                      </a:pPr>
                      <a:r>
                        <a:rPr lang="en-US" sz="1800" dirty="0">
                          <a:latin typeface="Times New Roman" panose="02020603050405020304" pitchFamily="18" charset="0"/>
                          <a:cs typeface="Times New Roman" panose="02020603050405020304" pitchFamily="18" charset="0"/>
                        </a:rPr>
                        <a:t>Deep Learning Frameworks: CNN, LSTM, Autoencoders. </a:t>
                      </a:r>
                      <a:endParaRPr sz="1800" dirty="0">
                        <a:latin typeface="Times New Roman" panose="02020603050405020304" pitchFamily="18" charset="0"/>
                        <a:cs typeface="Times New Roman" panose="02020603050405020304" pitchFamily="18" charset="0"/>
                      </a:endParaRPr>
                    </a:p>
                  </a:txBody>
                  <a:tcPr marL="0" marR="0" marT="29845" marB="0"/>
                </a:tc>
                <a:tc>
                  <a:txBody>
                    <a:bodyPr/>
                    <a:lstStyle/>
                    <a:p>
                      <a:pPr marL="99060" marR="99695">
                        <a:lnSpc>
                          <a:spcPct val="150000"/>
                        </a:lnSpc>
                        <a:spcBef>
                          <a:spcPts val="250"/>
                        </a:spcBef>
                      </a:pPr>
                      <a:r>
                        <a:rPr lang="en-US" sz="1800" dirty="0">
                          <a:latin typeface="Times New Roman" panose="02020603050405020304" pitchFamily="18" charset="0"/>
                          <a:cs typeface="Times New Roman" panose="02020603050405020304" pitchFamily="18" charset="0"/>
                        </a:rPr>
                        <a:t>Limited practical implementation details for real-world deployment.</a:t>
                      </a:r>
                      <a:endParaRPr sz="1800" dirty="0">
                        <a:latin typeface="Times New Roman" panose="02020603050405020304" pitchFamily="18" charset="0"/>
                        <a:cs typeface="Times New Roman" panose="02020603050405020304" pitchFamily="18" charset="0"/>
                      </a:endParaRPr>
                    </a:p>
                  </a:txBody>
                  <a:tcPr marL="0" marR="0" marT="31750" marB="0"/>
                </a:tc>
                <a:extLst>
                  <a:ext uri="{0D108BD9-81ED-4DB2-BD59-A6C34878D82A}">
                    <a16:rowId xmlns:a16="http://schemas.microsoft.com/office/drawing/2014/main" val="10002"/>
                  </a:ext>
                </a:extLst>
              </a:tr>
            </a:tbl>
          </a:graphicData>
        </a:graphic>
      </p:graphicFrame>
      <p:pic>
        <p:nvPicPr>
          <p:cNvPr id="4" name="object 4">
            <a:extLst>
              <a:ext uri="{FF2B5EF4-FFF2-40B4-BE49-F238E27FC236}">
                <a16:creationId xmlns:a16="http://schemas.microsoft.com/office/drawing/2014/main" id="{E1A72B3B-846B-26F9-10F4-FD2D515B0F6E}"/>
              </a:ext>
            </a:extLst>
          </p:cNvPr>
          <p:cNvPicPr/>
          <p:nvPr/>
        </p:nvPicPr>
        <p:blipFill>
          <a:blip r:embed="rId2" cstate="print"/>
          <a:srcRect r="71523"/>
          <a:stretch/>
        </p:blipFill>
        <p:spPr>
          <a:xfrm>
            <a:off x="76200" y="76200"/>
            <a:ext cx="1600200" cy="8750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525089082"/>
              </p:ext>
            </p:extLst>
          </p:nvPr>
        </p:nvGraphicFramePr>
        <p:xfrm>
          <a:off x="413523" y="1335013"/>
          <a:ext cx="11321277" cy="5446787"/>
        </p:xfrm>
        <a:graphic>
          <a:graphicData uri="http://schemas.openxmlformats.org/drawingml/2006/table">
            <a:tbl>
              <a:tblPr firstRow="1" bandRow="1">
                <a:tableStyleId>{00A15C55-8517-42AA-B614-E9B94910E393}</a:tableStyleId>
              </a:tblPr>
              <a:tblGrid>
                <a:gridCol w="800985">
                  <a:extLst>
                    <a:ext uri="{9D8B030D-6E8A-4147-A177-3AD203B41FA5}">
                      <a16:colId xmlns:a16="http://schemas.microsoft.com/office/drawing/2014/main" val="20000"/>
                    </a:ext>
                  </a:extLst>
                </a:gridCol>
                <a:gridCol w="2654521">
                  <a:extLst>
                    <a:ext uri="{9D8B030D-6E8A-4147-A177-3AD203B41FA5}">
                      <a16:colId xmlns:a16="http://schemas.microsoft.com/office/drawing/2014/main" val="20001"/>
                    </a:ext>
                  </a:extLst>
                </a:gridCol>
                <a:gridCol w="2402207">
                  <a:extLst>
                    <a:ext uri="{9D8B030D-6E8A-4147-A177-3AD203B41FA5}">
                      <a16:colId xmlns:a16="http://schemas.microsoft.com/office/drawing/2014/main" val="20002"/>
                    </a:ext>
                  </a:extLst>
                </a:gridCol>
                <a:gridCol w="1689308">
                  <a:extLst>
                    <a:ext uri="{9D8B030D-6E8A-4147-A177-3AD203B41FA5}">
                      <a16:colId xmlns:a16="http://schemas.microsoft.com/office/drawing/2014/main" val="20003"/>
                    </a:ext>
                  </a:extLst>
                </a:gridCol>
                <a:gridCol w="1887128">
                  <a:extLst>
                    <a:ext uri="{9D8B030D-6E8A-4147-A177-3AD203B41FA5}">
                      <a16:colId xmlns:a16="http://schemas.microsoft.com/office/drawing/2014/main" val="20004"/>
                    </a:ext>
                  </a:extLst>
                </a:gridCol>
                <a:gridCol w="1887128">
                  <a:extLst>
                    <a:ext uri="{9D8B030D-6E8A-4147-A177-3AD203B41FA5}">
                      <a16:colId xmlns:a16="http://schemas.microsoft.com/office/drawing/2014/main" val="20006"/>
                    </a:ext>
                  </a:extLst>
                </a:gridCol>
              </a:tblGrid>
              <a:tr h="795661">
                <a:tc>
                  <a:txBody>
                    <a:bodyPr/>
                    <a:lstStyle/>
                    <a:p>
                      <a:pPr marL="91440">
                        <a:lnSpc>
                          <a:spcPct val="100000"/>
                        </a:lnSpc>
                        <a:spcBef>
                          <a:spcPts val="21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a:latin typeface="Times New Roman" panose="02020603050405020304" pitchFamily="18" charset="0"/>
                        <a:cs typeface="Times New Roman" panose="02020603050405020304" pitchFamily="18" charset="0"/>
                      </a:endParaRPr>
                    </a:p>
                  </a:txBody>
                  <a:tcPr marL="0" marR="0" marT="27305" marB="0"/>
                </a:tc>
                <a:tc>
                  <a:txBody>
                    <a:bodyPr/>
                    <a:lstStyle/>
                    <a:p>
                      <a:pPr marL="92075">
                        <a:lnSpc>
                          <a:spcPct val="100000"/>
                        </a:lnSpc>
                        <a:spcBef>
                          <a:spcPts val="21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0" dirty="0">
                          <a:solidFill>
                            <a:srgbClr val="FFFFFF"/>
                          </a:solidFill>
                          <a:latin typeface="Times New Roman" panose="02020603050405020304" pitchFamily="18" charset="0"/>
                          <a:cs typeface="Times New Roman" panose="02020603050405020304" pitchFamily="18" charset="0"/>
                        </a:rPr>
                        <a:t>P</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dirty="0">
                        <a:latin typeface="Times New Roman" panose="02020603050405020304" pitchFamily="18" charset="0"/>
                        <a:cs typeface="Times New Roman" panose="02020603050405020304" pitchFamily="18" charset="0"/>
                      </a:endParaRPr>
                    </a:p>
                  </a:txBody>
                  <a:tcPr marL="0" marR="0" marT="27305" marB="0"/>
                </a:tc>
                <a:tc>
                  <a:txBody>
                    <a:bodyPr/>
                    <a:lstStyle/>
                    <a:p>
                      <a:pPr marL="9398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7305" marB="0"/>
                </a:tc>
                <a:tc>
                  <a:txBody>
                    <a:bodyPr/>
                    <a:lstStyle/>
                    <a:p>
                      <a:pPr marL="95250" marR="274955">
                        <a:lnSpc>
                          <a:spcPct val="100800"/>
                        </a:lnSpc>
                        <a:spcBef>
                          <a:spcPts val="200"/>
                        </a:spcBef>
                      </a:pPr>
                      <a:r>
                        <a:rPr sz="1800" b="1" dirty="0">
                          <a:solidFill>
                            <a:srgbClr val="FFFFFF"/>
                          </a:solidFill>
                          <a:latin typeface="Times New Roman" panose="02020603050405020304" pitchFamily="18" charset="0"/>
                          <a:cs typeface="Times New Roman" panose="02020603050405020304" pitchFamily="18" charset="0"/>
                        </a:rPr>
                        <a:t>YEAR </a:t>
                      </a:r>
                      <a:r>
                        <a:rPr sz="1800" b="1" spc="5"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40"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IS</a:t>
                      </a:r>
                      <a:r>
                        <a:rPr sz="1800" b="1" spc="-15" dirty="0">
                          <a:solidFill>
                            <a:srgbClr val="FFFFFF"/>
                          </a:solidFill>
                          <a:latin typeface="Times New Roman" panose="02020603050405020304" pitchFamily="18" charset="0"/>
                          <a:cs typeface="Times New Roman" panose="02020603050405020304" pitchFamily="18" charset="0"/>
                        </a:rPr>
                        <a:t>H</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a:latin typeface="Times New Roman" panose="02020603050405020304" pitchFamily="18" charset="0"/>
                        <a:cs typeface="Times New Roman" panose="02020603050405020304" pitchFamily="18" charset="0"/>
                      </a:endParaRPr>
                    </a:p>
                  </a:txBody>
                  <a:tcPr marL="0" marR="0" marT="25400" marB="0"/>
                </a:tc>
                <a:tc>
                  <a:txBody>
                    <a:bodyPr/>
                    <a:lstStyle/>
                    <a:p>
                      <a:pPr marL="96520" marR="379730">
                        <a:lnSpc>
                          <a:spcPct val="100800"/>
                        </a:lnSpc>
                        <a:spcBef>
                          <a:spcPts val="200"/>
                        </a:spcBef>
                      </a:pP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EC</a:t>
                      </a:r>
                      <a:r>
                        <a:rPr sz="1800" b="1" spc="-15"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40"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USED</a:t>
                      </a:r>
                      <a:endParaRPr sz="1800">
                        <a:latin typeface="Times New Roman" panose="02020603050405020304" pitchFamily="18" charset="0"/>
                        <a:cs typeface="Times New Roman" panose="02020603050405020304" pitchFamily="18" charset="0"/>
                      </a:endParaRPr>
                    </a:p>
                  </a:txBody>
                  <a:tcPr marL="0" marR="0" marT="25400" marB="0"/>
                </a:tc>
                <a:tc>
                  <a:txBody>
                    <a:bodyPr/>
                    <a:lstStyle/>
                    <a:p>
                      <a:pPr marL="9906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DEMERIT</a:t>
                      </a:r>
                      <a:r>
                        <a:rPr lang="en-GB"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27305" marB="0"/>
                </a:tc>
                <a:extLst>
                  <a:ext uri="{0D108BD9-81ED-4DB2-BD59-A6C34878D82A}">
                    <a16:rowId xmlns:a16="http://schemas.microsoft.com/office/drawing/2014/main" val="10000"/>
                  </a:ext>
                </a:extLst>
              </a:tr>
              <a:tr h="2193922">
                <a:tc>
                  <a:txBody>
                    <a:bodyPr/>
                    <a:lstStyle/>
                    <a:p>
                      <a:pPr marL="91440">
                        <a:lnSpc>
                          <a:spcPct val="100000"/>
                        </a:lnSpc>
                        <a:spcBef>
                          <a:spcPts val="225"/>
                        </a:spcBef>
                      </a:pPr>
                      <a:r>
                        <a:rPr sz="1800" spc="-15" dirty="0">
                          <a:latin typeface="Times New Roman" panose="02020603050405020304" pitchFamily="18" charset="0"/>
                          <a:cs typeface="Times New Roman" panose="02020603050405020304" pitchFamily="18" charset="0"/>
                        </a:rPr>
                        <a:t>3.</a:t>
                      </a:r>
                      <a:endParaRPr sz="1800">
                        <a:latin typeface="Times New Roman" panose="02020603050405020304" pitchFamily="18" charset="0"/>
                        <a:cs typeface="Times New Roman" panose="02020603050405020304" pitchFamily="18" charset="0"/>
                      </a:endParaRPr>
                    </a:p>
                  </a:txBody>
                  <a:tcPr marL="0" marR="0" marT="28575" marB="0"/>
                </a:tc>
                <a:tc>
                  <a:txBody>
                    <a:bodyPr/>
                    <a:lstStyle/>
                    <a:p>
                      <a:pPr marL="92075" marR="82550">
                        <a:lnSpc>
                          <a:spcPct val="150000"/>
                        </a:lnSpc>
                        <a:spcBef>
                          <a:spcPts val="210"/>
                        </a:spcBef>
                      </a:pPr>
                      <a:r>
                        <a:rPr lang="en-US" sz="1800" dirty="0">
                          <a:latin typeface="Times New Roman" panose="02020603050405020304" pitchFamily="18" charset="0"/>
                          <a:cs typeface="Times New Roman" panose="02020603050405020304" pitchFamily="18" charset="0"/>
                        </a:rPr>
                        <a:t>Detection Of Alzheimer’s Disease Using A Deep </a:t>
                      </a:r>
                    </a:p>
                    <a:p>
                      <a:pPr marL="92075" marR="82550">
                        <a:lnSpc>
                          <a:spcPct val="150000"/>
                        </a:lnSpc>
                        <a:spcBef>
                          <a:spcPts val="210"/>
                        </a:spcBef>
                      </a:pPr>
                      <a:r>
                        <a:rPr lang="en-US" sz="1800" dirty="0">
                          <a:latin typeface="Times New Roman" panose="02020603050405020304" pitchFamily="18" charset="0"/>
                          <a:cs typeface="Times New Roman" panose="02020603050405020304" pitchFamily="18" charset="0"/>
                        </a:rPr>
                        <a:t>Convolutional Neural Network With MRI Images </a:t>
                      </a:r>
                    </a:p>
                  </a:txBody>
                  <a:tcPr marL="0" marR="0" marT="26670" marB="0"/>
                </a:tc>
                <a:tc>
                  <a:txBody>
                    <a:bodyPr/>
                    <a:lstStyle/>
                    <a:p>
                      <a:pPr marL="93980">
                        <a:lnSpc>
                          <a:spcPct val="150000"/>
                        </a:lnSpc>
                        <a:spcBef>
                          <a:spcPts val="225"/>
                        </a:spcBef>
                      </a:pPr>
                      <a:r>
                        <a:rPr lang="fi-FI" sz="1800" dirty="0">
                          <a:latin typeface="Times New Roman" panose="02020603050405020304" pitchFamily="18" charset="0"/>
                          <a:cs typeface="Times New Roman" panose="02020603050405020304" pitchFamily="18" charset="0"/>
                        </a:rPr>
                        <a:t>Priya Kumar, Arjun Mehta, Neha Sharma. </a:t>
                      </a:r>
                      <a:endParaRPr sz="1800" dirty="0">
                        <a:latin typeface="Times New Roman" panose="02020603050405020304" pitchFamily="18" charset="0"/>
                        <a:cs typeface="Times New Roman" panose="02020603050405020304" pitchFamily="18" charset="0"/>
                      </a:endParaRPr>
                    </a:p>
                  </a:txBody>
                  <a:tcPr marL="0" marR="0" marT="28575" marB="0"/>
                </a:tc>
                <a:tc>
                  <a:txBody>
                    <a:bodyPr/>
                    <a:lstStyle/>
                    <a:p>
                      <a:pPr marL="95250">
                        <a:lnSpc>
                          <a:spcPct val="150000"/>
                        </a:lnSpc>
                        <a:spcBef>
                          <a:spcPts val="300"/>
                        </a:spcBef>
                      </a:pPr>
                      <a:r>
                        <a:rPr sz="1800" spc="-15" dirty="0">
                          <a:latin typeface="Times New Roman" panose="02020603050405020304" pitchFamily="18" charset="0"/>
                          <a:cs typeface="Times New Roman" panose="02020603050405020304" pitchFamily="18" charset="0"/>
                        </a:rPr>
                        <a:t>20</a:t>
                      </a:r>
                      <a:r>
                        <a:rPr lang="en-IN" sz="1800" spc="-15" dirty="0">
                          <a:latin typeface="Times New Roman" panose="02020603050405020304" pitchFamily="18" charset="0"/>
                          <a:cs typeface="Times New Roman" panose="02020603050405020304" pitchFamily="18" charset="0"/>
                        </a:rPr>
                        <a:t>19</a:t>
                      </a:r>
                      <a:endParaRPr sz="1800" dirty="0">
                        <a:latin typeface="Times New Roman" panose="02020603050405020304" pitchFamily="18" charset="0"/>
                        <a:cs typeface="Times New Roman" panose="02020603050405020304" pitchFamily="18" charset="0"/>
                      </a:endParaRPr>
                    </a:p>
                  </a:txBody>
                  <a:tcPr marL="0" marR="0" marT="38100" marB="0"/>
                </a:tc>
                <a:tc>
                  <a:txBody>
                    <a:bodyPr/>
                    <a:lstStyle/>
                    <a:p>
                      <a:pPr marL="96520" marR="408305">
                        <a:lnSpc>
                          <a:spcPct val="150000"/>
                        </a:lnSpc>
                        <a:spcBef>
                          <a:spcPts val="210"/>
                        </a:spcBef>
                      </a:pPr>
                      <a:r>
                        <a:rPr lang="en-GB" sz="1800" dirty="0">
                          <a:latin typeface="Times New Roman" panose="02020603050405020304" pitchFamily="18" charset="0"/>
                          <a:cs typeface="Times New Roman" panose="02020603050405020304" pitchFamily="18" charset="0"/>
                        </a:rPr>
                        <a:t>Deep CNN, Adam Optimizer.</a:t>
                      </a:r>
                      <a:endParaRPr sz="1800" dirty="0">
                        <a:latin typeface="Times New Roman" panose="02020603050405020304" pitchFamily="18" charset="0"/>
                        <a:cs typeface="Times New Roman" panose="02020603050405020304" pitchFamily="18" charset="0"/>
                      </a:endParaRPr>
                    </a:p>
                  </a:txBody>
                  <a:tcPr marL="0" marR="0" marT="26670" marB="0"/>
                </a:tc>
                <a:tc>
                  <a:txBody>
                    <a:bodyPr/>
                    <a:lstStyle/>
                    <a:p>
                      <a:pPr marL="99060" marR="227965">
                        <a:lnSpc>
                          <a:spcPct val="150000"/>
                        </a:lnSpc>
                        <a:spcBef>
                          <a:spcPts val="220"/>
                        </a:spcBef>
                      </a:pPr>
                      <a:r>
                        <a:rPr lang="en-US" sz="1800" dirty="0">
                          <a:latin typeface="Times New Roman" panose="02020603050405020304" pitchFamily="18" charset="0"/>
                          <a:cs typeface="Times New Roman" panose="02020603050405020304" pitchFamily="18" charset="0"/>
                        </a:rPr>
                        <a:t>Requires extensive computational resources for training.</a:t>
                      </a:r>
                      <a:endParaRPr sz="1800" dirty="0">
                        <a:latin typeface="Times New Roman" panose="02020603050405020304" pitchFamily="18" charset="0"/>
                        <a:cs typeface="Times New Roman" panose="02020603050405020304" pitchFamily="18" charset="0"/>
                      </a:endParaRPr>
                    </a:p>
                  </a:txBody>
                  <a:tcPr marL="0" marR="0" marT="27940" marB="0"/>
                </a:tc>
                <a:extLst>
                  <a:ext uri="{0D108BD9-81ED-4DB2-BD59-A6C34878D82A}">
                    <a16:rowId xmlns:a16="http://schemas.microsoft.com/office/drawing/2014/main" val="10001"/>
                  </a:ext>
                </a:extLst>
              </a:tr>
              <a:tr h="2457204">
                <a:tc>
                  <a:txBody>
                    <a:bodyPr/>
                    <a:lstStyle/>
                    <a:p>
                      <a:pPr marL="91440">
                        <a:lnSpc>
                          <a:spcPct val="100000"/>
                        </a:lnSpc>
                        <a:spcBef>
                          <a:spcPts val="250"/>
                        </a:spcBef>
                      </a:pPr>
                      <a:r>
                        <a:rPr sz="1800" spc="-15" dirty="0">
                          <a:latin typeface="Times New Roman" panose="02020603050405020304" pitchFamily="18" charset="0"/>
                          <a:cs typeface="Times New Roman" panose="02020603050405020304" pitchFamily="18" charset="0"/>
                        </a:rPr>
                        <a:t>4.</a:t>
                      </a:r>
                      <a:endParaRPr sz="1800">
                        <a:latin typeface="Times New Roman" panose="02020603050405020304" pitchFamily="18" charset="0"/>
                        <a:cs typeface="Times New Roman" panose="02020603050405020304" pitchFamily="18" charset="0"/>
                      </a:endParaRPr>
                    </a:p>
                  </a:txBody>
                  <a:tcPr marL="0" marR="0" marT="31750" marB="0"/>
                </a:tc>
                <a:tc>
                  <a:txBody>
                    <a:bodyPr/>
                    <a:lstStyle/>
                    <a:p>
                      <a:pPr marL="92075" marR="238125">
                        <a:lnSpc>
                          <a:spcPct val="150000"/>
                        </a:lnSpc>
                        <a:spcBef>
                          <a:spcPts val="235"/>
                        </a:spcBef>
                      </a:pPr>
                      <a:r>
                        <a:rPr lang="en-US" sz="1800" dirty="0">
                          <a:latin typeface="Times New Roman" panose="02020603050405020304" pitchFamily="18" charset="0"/>
                          <a:cs typeface="Times New Roman" panose="02020603050405020304" pitchFamily="18" charset="0"/>
                        </a:rPr>
                        <a:t>Comparative Analysis Of CNN Architectures For</a:t>
                      </a:r>
                    </a:p>
                    <a:p>
                      <a:pPr marL="92075" marR="238125">
                        <a:lnSpc>
                          <a:spcPct val="150000"/>
                        </a:lnSpc>
                        <a:spcBef>
                          <a:spcPts val="235"/>
                        </a:spcBef>
                      </a:pPr>
                      <a:r>
                        <a:rPr lang="en-US" sz="1800" dirty="0">
                          <a:latin typeface="Times New Roman" panose="02020603050405020304" pitchFamily="18" charset="0"/>
                          <a:cs typeface="Times New Roman" panose="02020603050405020304" pitchFamily="18" charset="0"/>
                        </a:rPr>
                        <a:t>Alzheimer’s  Disease Detection </a:t>
                      </a:r>
                      <a:r>
                        <a:rPr lang="en-GB"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0" marR="0" marT="29845" marB="0"/>
                </a:tc>
                <a:tc>
                  <a:txBody>
                    <a:bodyPr/>
                    <a:lstStyle/>
                    <a:p>
                      <a:pPr marL="93980" marR="115570">
                        <a:lnSpc>
                          <a:spcPct val="150000"/>
                        </a:lnSpc>
                        <a:spcBef>
                          <a:spcPts val="235"/>
                        </a:spcBef>
                      </a:pPr>
                      <a:r>
                        <a:rPr lang="en-US" sz="1800" dirty="0">
                          <a:latin typeface="Times New Roman" panose="02020603050405020304" pitchFamily="18" charset="0"/>
                          <a:cs typeface="Times New Roman" panose="02020603050405020304" pitchFamily="18" charset="0"/>
                        </a:rPr>
                        <a:t>Sarah Green, David Lee, Rachel Carter.</a:t>
                      </a:r>
                      <a:endParaRPr sz="1800" dirty="0">
                        <a:latin typeface="Times New Roman" panose="02020603050405020304" pitchFamily="18" charset="0"/>
                        <a:cs typeface="Times New Roman" panose="02020603050405020304" pitchFamily="18" charset="0"/>
                      </a:endParaRPr>
                    </a:p>
                  </a:txBody>
                  <a:tcPr marL="0" marR="0" marT="29845" marB="0"/>
                </a:tc>
                <a:tc>
                  <a:txBody>
                    <a:bodyPr/>
                    <a:lstStyle/>
                    <a:p>
                      <a:pPr marL="95250">
                        <a:lnSpc>
                          <a:spcPct val="150000"/>
                        </a:lnSpc>
                        <a:spcBef>
                          <a:spcPts val="325"/>
                        </a:spcBef>
                      </a:pPr>
                      <a:r>
                        <a:rPr lang="en-GB" sz="1800" dirty="0">
                          <a:latin typeface="Times New Roman" panose="02020603050405020304" pitchFamily="18" charset="0"/>
                          <a:cs typeface="Times New Roman" panose="02020603050405020304" pitchFamily="18" charset="0"/>
                        </a:rPr>
                        <a:t>2023</a:t>
                      </a:r>
                      <a:endParaRPr sz="1800" dirty="0">
                        <a:latin typeface="Times New Roman" panose="02020603050405020304" pitchFamily="18" charset="0"/>
                        <a:cs typeface="Times New Roman" panose="02020603050405020304" pitchFamily="18" charset="0"/>
                      </a:endParaRPr>
                    </a:p>
                  </a:txBody>
                  <a:tcPr marL="0" marR="0" marT="41275" marB="0"/>
                </a:tc>
                <a:tc>
                  <a:txBody>
                    <a:bodyPr/>
                    <a:lstStyle/>
                    <a:p>
                      <a:pPr marL="96520" marR="216535">
                        <a:lnSpc>
                          <a:spcPct val="150000"/>
                        </a:lnSpc>
                        <a:spcBef>
                          <a:spcPts val="235"/>
                        </a:spcBef>
                      </a:pPr>
                      <a:r>
                        <a:rPr lang="en-GB" sz="1800" dirty="0">
                          <a:latin typeface="Times New Roman" panose="02020603050405020304" pitchFamily="18" charset="0"/>
                          <a:cs typeface="Times New Roman" panose="02020603050405020304" pitchFamily="18" charset="0"/>
                        </a:rPr>
                        <a:t>VGG-16, ResNet-50, Inception-v3. </a:t>
                      </a:r>
                      <a:endParaRPr sz="1800" dirty="0">
                        <a:latin typeface="Times New Roman" panose="02020603050405020304" pitchFamily="18" charset="0"/>
                        <a:cs typeface="Times New Roman" panose="02020603050405020304" pitchFamily="18" charset="0"/>
                      </a:endParaRPr>
                    </a:p>
                  </a:txBody>
                  <a:tcPr marL="0" marR="0" marT="29845" marB="0"/>
                </a:tc>
                <a:tc>
                  <a:txBody>
                    <a:bodyPr/>
                    <a:lstStyle/>
                    <a:p>
                      <a:pPr marL="99060" marR="99060">
                        <a:lnSpc>
                          <a:spcPct val="150000"/>
                        </a:lnSpc>
                        <a:spcBef>
                          <a:spcPts val="244"/>
                        </a:spcBef>
                      </a:pPr>
                      <a:r>
                        <a:rPr lang="en-US" sz="1800" dirty="0">
                          <a:latin typeface="Times New Roman" panose="02020603050405020304" pitchFamily="18" charset="0"/>
                          <a:cs typeface="Times New Roman" panose="02020603050405020304" pitchFamily="18" charset="0"/>
                        </a:rPr>
                        <a:t>Does not consider hybrid architectures for enhanced performance.</a:t>
                      </a:r>
                      <a:endParaRPr sz="1800" dirty="0">
                        <a:latin typeface="Times New Roman" panose="02020603050405020304" pitchFamily="18" charset="0"/>
                        <a:cs typeface="Times New Roman" panose="02020603050405020304" pitchFamily="18" charset="0"/>
                      </a:endParaRPr>
                    </a:p>
                  </a:txBody>
                  <a:tcPr marL="0" marR="0" marT="31114" marB="0"/>
                </a:tc>
                <a:extLst>
                  <a:ext uri="{0D108BD9-81ED-4DB2-BD59-A6C34878D82A}">
                    <a16:rowId xmlns:a16="http://schemas.microsoft.com/office/drawing/2014/main" val="10002"/>
                  </a:ext>
                </a:extLst>
              </a:tr>
            </a:tbl>
          </a:graphicData>
        </a:graphic>
      </p:graphicFrame>
      <p:pic>
        <p:nvPicPr>
          <p:cNvPr id="3" name="object 4">
            <a:extLst>
              <a:ext uri="{FF2B5EF4-FFF2-40B4-BE49-F238E27FC236}">
                <a16:creationId xmlns:a16="http://schemas.microsoft.com/office/drawing/2014/main" id="{3D4E33E4-EE11-1DE4-DAC3-396778693CAF}"/>
              </a:ext>
            </a:extLst>
          </p:cNvPr>
          <p:cNvPicPr/>
          <p:nvPr/>
        </p:nvPicPr>
        <p:blipFill>
          <a:blip r:embed="rId2" cstate="print"/>
          <a:srcRect r="71523"/>
          <a:stretch/>
        </p:blipFill>
        <p:spPr>
          <a:xfrm>
            <a:off x="0" y="0"/>
            <a:ext cx="1752600" cy="10262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117989490"/>
              </p:ext>
            </p:extLst>
          </p:nvPr>
        </p:nvGraphicFramePr>
        <p:xfrm>
          <a:off x="481240" y="1541908"/>
          <a:ext cx="11229519" cy="4554092"/>
        </p:xfrm>
        <a:graphic>
          <a:graphicData uri="http://schemas.openxmlformats.org/drawingml/2006/table">
            <a:tbl>
              <a:tblPr firstRow="1" bandRow="1">
                <a:tableStyleId>{00A15C55-8517-42AA-B614-E9B94910E393}</a:tableStyleId>
              </a:tblPr>
              <a:tblGrid>
                <a:gridCol w="920466">
                  <a:extLst>
                    <a:ext uri="{9D8B030D-6E8A-4147-A177-3AD203B41FA5}">
                      <a16:colId xmlns:a16="http://schemas.microsoft.com/office/drawing/2014/main" val="20000"/>
                    </a:ext>
                  </a:extLst>
                </a:gridCol>
                <a:gridCol w="2568971">
                  <a:extLst>
                    <a:ext uri="{9D8B030D-6E8A-4147-A177-3AD203B41FA5}">
                      <a16:colId xmlns:a16="http://schemas.microsoft.com/office/drawing/2014/main" val="20001"/>
                    </a:ext>
                  </a:extLst>
                </a:gridCol>
                <a:gridCol w="2304345">
                  <a:extLst>
                    <a:ext uri="{9D8B030D-6E8A-4147-A177-3AD203B41FA5}">
                      <a16:colId xmlns:a16="http://schemas.microsoft.com/office/drawing/2014/main" val="20002"/>
                    </a:ext>
                  </a:extLst>
                </a:gridCol>
                <a:gridCol w="1641521">
                  <a:extLst>
                    <a:ext uri="{9D8B030D-6E8A-4147-A177-3AD203B41FA5}">
                      <a16:colId xmlns:a16="http://schemas.microsoft.com/office/drawing/2014/main" val="20003"/>
                    </a:ext>
                  </a:extLst>
                </a:gridCol>
                <a:gridCol w="1967754">
                  <a:extLst>
                    <a:ext uri="{9D8B030D-6E8A-4147-A177-3AD203B41FA5}">
                      <a16:colId xmlns:a16="http://schemas.microsoft.com/office/drawing/2014/main" val="20004"/>
                    </a:ext>
                  </a:extLst>
                </a:gridCol>
                <a:gridCol w="1826462">
                  <a:extLst>
                    <a:ext uri="{9D8B030D-6E8A-4147-A177-3AD203B41FA5}">
                      <a16:colId xmlns:a16="http://schemas.microsoft.com/office/drawing/2014/main" val="20006"/>
                    </a:ext>
                  </a:extLst>
                </a:gridCol>
              </a:tblGrid>
              <a:tr h="1331726">
                <a:tc>
                  <a:txBody>
                    <a:bodyPr/>
                    <a:lstStyle/>
                    <a:p>
                      <a:pPr marL="91440">
                        <a:lnSpc>
                          <a:spcPct val="100000"/>
                        </a:lnSpc>
                        <a:spcBef>
                          <a:spcPts val="21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a:latin typeface="Times New Roman" panose="02020603050405020304" pitchFamily="18" charset="0"/>
                        <a:cs typeface="Times New Roman" panose="02020603050405020304" pitchFamily="18" charset="0"/>
                      </a:endParaRPr>
                    </a:p>
                  </a:txBody>
                  <a:tcPr marL="0" marR="0" marT="27305" marB="0"/>
                </a:tc>
                <a:tc>
                  <a:txBody>
                    <a:bodyPr/>
                    <a:lstStyle/>
                    <a:p>
                      <a:pPr marL="92075">
                        <a:lnSpc>
                          <a:spcPct val="100000"/>
                        </a:lnSpc>
                        <a:spcBef>
                          <a:spcPts val="21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a:latin typeface="Times New Roman" panose="02020603050405020304" pitchFamily="18" charset="0"/>
                        <a:cs typeface="Times New Roman" panose="02020603050405020304" pitchFamily="18" charset="0"/>
                      </a:endParaRPr>
                    </a:p>
                  </a:txBody>
                  <a:tcPr marL="0" marR="0" marT="27305" marB="0"/>
                </a:tc>
                <a:tc>
                  <a:txBody>
                    <a:bodyPr/>
                    <a:lstStyle/>
                    <a:p>
                      <a:pPr marL="9398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dirty="0">
                        <a:latin typeface="Times New Roman" panose="02020603050405020304" pitchFamily="18" charset="0"/>
                        <a:cs typeface="Times New Roman" panose="02020603050405020304" pitchFamily="18" charset="0"/>
                      </a:endParaRPr>
                    </a:p>
                  </a:txBody>
                  <a:tcPr marL="0" marR="0" marT="27305" marB="0"/>
                </a:tc>
                <a:tc>
                  <a:txBody>
                    <a:bodyPr/>
                    <a:lstStyle/>
                    <a:p>
                      <a:pPr marL="95885" marR="247015">
                        <a:lnSpc>
                          <a:spcPct val="100800"/>
                        </a:lnSpc>
                        <a:spcBef>
                          <a:spcPts val="200"/>
                        </a:spcBef>
                      </a:pPr>
                      <a:r>
                        <a:rPr sz="1800" b="1" dirty="0">
                          <a:solidFill>
                            <a:srgbClr val="FFFFFF"/>
                          </a:solidFill>
                          <a:latin typeface="Times New Roman" panose="02020603050405020304" pitchFamily="18" charset="0"/>
                          <a:cs typeface="Times New Roman" panose="02020603050405020304" pitchFamily="18" charset="0"/>
                        </a:rPr>
                        <a:t>YEAR </a:t>
                      </a:r>
                      <a:r>
                        <a:rPr sz="1800" b="1" spc="5"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40"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IS</a:t>
                      </a:r>
                      <a:r>
                        <a:rPr sz="1800" b="1" spc="-15" dirty="0">
                          <a:solidFill>
                            <a:srgbClr val="FFFFFF"/>
                          </a:solidFill>
                          <a:latin typeface="Times New Roman" panose="02020603050405020304" pitchFamily="18" charset="0"/>
                          <a:cs typeface="Times New Roman" panose="02020603050405020304" pitchFamily="18" charset="0"/>
                        </a:rPr>
                        <a:t>H</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dirty="0">
                        <a:latin typeface="Times New Roman" panose="02020603050405020304" pitchFamily="18" charset="0"/>
                        <a:cs typeface="Times New Roman" panose="02020603050405020304" pitchFamily="18" charset="0"/>
                      </a:endParaRPr>
                    </a:p>
                  </a:txBody>
                  <a:tcPr marL="0" marR="0" marT="25400" marB="0"/>
                </a:tc>
                <a:tc>
                  <a:txBody>
                    <a:bodyPr/>
                    <a:lstStyle/>
                    <a:p>
                      <a:pPr marL="96520" marR="463550">
                        <a:lnSpc>
                          <a:spcPct val="100800"/>
                        </a:lnSpc>
                        <a:spcBef>
                          <a:spcPts val="200"/>
                        </a:spcBef>
                      </a:pP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EC</a:t>
                      </a:r>
                      <a:r>
                        <a:rPr sz="1800" b="1" spc="-15"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40"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USED</a:t>
                      </a:r>
                      <a:endParaRPr sz="1800" dirty="0">
                        <a:latin typeface="Times New Roman" panose="02020603050405020304" pitchFamily="18" charset="0"/>
                        <a:cs typeface="Times New Roman" panose="02020603050405020304" pitchFamily="18" charset="0"/>
                      </a:endParaRPr>
                    </a:p>
                  </a:txBody>
                  <a:tcPr marL="0" marR="0" marT="25400" marB="0"/>
                </a:tc>
                <a:tc>
                  <a:txBody>
                    <a:bodyPr/>
                    <a:lstStyle/>
                    <a:p>
                      <a:pPr marL="9906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DEMERIT</a:t>
                      </a:r>
                      <a:r>
                        <a:rPr lang="en-GB"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27305" marB="0"/>
                </a:tc>
                <a:extLst>
                  <a:ext uri="{0D108BD9-81ED-4DB2-BD59-A6C34878D82A}">
                    <a16:rowId xmlns:a16="http://schemas.microsoft.com/office/drawing/2014/main" val="10000"/>
                  </a:ext>
                </a:extLst>
              </a:tr>
              <a:tr h="3222366">
                <a:tc>
                  <a:txBody>
                    <a:bodyPr/>
                    <a:lstStyle/>
                    <a:p>
                      <a:pPr marL="91440">
                        <a:lnSpc>
                          <a:spcPct val="100000"/>
                        </a:lnSpc>
                        <a:spcBef>
                          <a:spcPts val="225"/>
                        </a:spcBef>
                      </a:pPr>
                      <a:r>
                        <a:rPr sz="1800" spc="-15" dirty="0">
                          <a:latin typeface="Times New Roman" panose="02020603050405020304" pitchFamily="18" charset="0"/>
                          <a:cs typeface="Times New Roman" panose="02020603050405020304" pitchFamily="18" charset="0"/>
                        </a:rPr>
                        <a:t>5.</a:t>
                      </a:r>
                    </a:p>
                  </a:txBody>
                  <a:tcPr marL="0" marR="0" marT="28575" marB="0"/>
                </a:tc>
                <a:tc>
                  <a:txBody>
                    <a:bodyPr/>
                    <a:lstStyle/>
                    <a:p>
                      <a:pPr marL="92075" marR="207645" indent="0" defTabSz="914400" eaLnBrk="1" fontAlgn="auto" latinLnBrk="0" hangingPunct="1">
                        <a:lnSpc>
                          <a:spcPct val="150000"/>
                        </a:lnSpc>
                        <a:spcBef>
                          <a:spcPts val="21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 Survey Of Deep Learning In Medical Image Analysis </a:t>
                      </a:r>
                    </a:p>
                  </a:txBody>
                  <a:tcPr marL="0" marR="0" marT="26670" marB="0"/>
                </a:tc>
                <a:tc>
                  <a:txBody>
                    <a:bodyPr/>
                    <a:lstStyle/>
                    <a:p>
                      <a:pPr marL="93980" marR="311150" indent="0" defTabSz="914400" eaLnBrk="1" fontAlgn="auto" latinLnBrk="0" hangingPunct="1">
                        <a:lnSpc>
                          <a:spcPct val="150000"/>
                        </a:lnSpc>
                        <a:spcBef>
                          <a:spcPts val="204"/>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 Mark Wilson, Olivia Martin, Lucas Scott. </a:t>
                      </a:r>
                      <a:endParaRPr sz="1800" dirty="0">
                        <a:latin typeface="Times New Roman" panose="02020603050405020304" pitchFamily="18" charset="0"/>
                        <a:cs typeface="Times New Roman" panose="02020603050405020304" pitchFamily="18" charset="0"/>
                      </a:endParaRPr>
                    </a:p>
                  </a:txBody>
                  <a:tcPr marL="0" marR="0" marT="26034" marB="0"/>
                </a:tc>
                <a:tc>
                  <a:txBody>
                    <a:bodyPr/>
                    <a:lstStyle/>
                    <a:p>
                      <a:pPr marL="95885" marR="0" indent="0" defTabSz="914400" eaLnBrk="1" fontAlgn="auto" latinLnBrk="0" hangingPunct="1">
                        <a:lnSpc>
                          <a:spcPct val="150000"/>
                        </a:lnSpc>
                        <a:spcBef>
                          <a:spcPts val="30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2018</a:t>
                      </a:r>
                    </a:p>
                    <a:p>
                      <a:pPr marL="95885">
                        <a:lnSpc>
                          <a:spcPct val="150000"/>
                        </a:lnSpc>
                        <a:spcBef>
                          <a:spcPts val="300"/>
                        </a:spcBef>
                      </a:pPr>
                      <a:endParaRPr sz="1800" dirty="0">
                        <a:latin typeface="Times New Roman" panose="02020603050405020304" pitchFamily="18" charset="0"/>
                        <a:cs typeface="Times New Roman" panose="02020603050405020304" pitchFamily="18" charset="0"/>
                      </a:endParaRPr>
                    </a:p>
                  </a:txBody>
                  <a:tcPr marL="0" marR="0" marT="38100" marB="0"/>
                </a:tc>
                <a:tc>
                  <a:txBody>
                    <a:bodyPr/>
                    <a:lstStyle/>
                    <a:p>
                      <a:pPr marL="96520" marR="189865">
                        <a:lnSpc>
                          <a:spcPct val="150000"/>
                        </a:lnSpc>
                        <a:spcBef>
                          <a:spcPts val="210"/>
                        </a:spcBef>
                      </a:pPr>
                      <a:r>
                        <a:rPr lang="en-IN" dirty="0">
                          <a:latin typeface="Times New Roman" panose="02020603050405020304" pitchFamily="18" charset="0"/>
                          <a:cs typeface="Times New Roman" panose="02020603050405020304" pitchFamily="18" charset="0"/>
                        </a:rPr>
                        <a:t>CNNs, GANs, RNNs</a:t>
                      </a:r>
                      <a:r>
                        <a:rPr lang="en-GB"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0" marR="0" marT="26670" marB="0"/>
                </a:tc>
                <a:tc>
                  <a:txBody>
                    <a:bodyPr/>
                    <a:lstStyle/>
                    <a:p>
                      <a:pPr marL="99060" marR="85090">
                        <a:lnSpc>
                          <a:spcPct val="150000"/>
                        </a:lnSpc>
                        <a:spcBef>
                          <a:spcPts val="210"/>
                        </a:spcBef>
                      </a:pPr>
                      <a:r>
                        <a:rPr lang="en-US" sz="1800" dirty="0">
                          <a:latin typeface="Times New Roman" panose="02020603050405020304" pitchFamily="18" charset="0"/>
                          <a:cs typeface="Times New Roman" panose="02020603050405020304" pitchFamily="18" charset="0"/>
                        </a:rPr>
                        <a:t>Lacks experimental results specific to Alzheimer’s disease detection. </a:t>
                      </a:r>
                      <a:endParaRPr sz="1800" dirty="0">
                        <a:latin typeface="Times New Roman" panose="02020603050405020304" pitchFamily="18" charset="0"/>
                        <a:cs typeface="Times New Roman" panose="02020603050405020304" pitchFamily="18" charset="0"/>
                      </a:endParaRPr>
                    </a:p>
                  </a:txBody>
                  <a:tcPr marL="0" marR="0" marT="26670" marB="0"/>
                </a:tc>
                <a:extLst>
                  <a:ext uri="{0D108BD9-81ED-4DB2-BD59-A6C34878D82A}">
                    <a16:rowId xmlns:a16="http://schemas.microsoft.com/office/drawing/2014/main" val="10001"/>
                  </a:ext>
                </a:extLst>
              </a:tr>
            </a:tbl>
          </a:graphicData>
        </a:graphic>
      </p:graphicFrame>
      <p:pic>
        <p:nvPicPr>
          <p:cNvPr id="3" name="object 4">
            <a:extLst>
              <a:ext uri="{FF2B5EF4-FFF2-40B4-BE49-F238E27FC236}">
                <a16:creationId xmlns:a16="http://schemas.microsoft.com/office/drawing/2014/main" id="{3DE74174-8B5D-E6F3-F2C3-EAA1740814E0}"/>
              </a:ext>
            </a:extLst>
          </p:cNvPr>
          <p:cNvPicPr/>
          <p:nvPr/>
        </p:nvPicPr>
        <p:blipFill>
          <a:blip r:embed="rId2" cstate="print"/>
          <a:srcRect r="71523"/>
          <a:stretch/>
        </p:blipFill>
        <p:spPr>
          <a:xfrm>
            <a:off x="0" y="-76200"/>
            <a:ext cx="1981200" cy="13015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7951" y="339343"/>
            <a:ext cx="7898130" cy="723900"/>
          </a:xfrm>
          <a:prstGeom prst="rect">
            <a:avLst/>
          </a:prstGeom>
        </p:spPr>
        <p:txBody>
          <a:bodyPr vert="horz" wrap="square" lIns="0" tIns="16510" rIns="0" bIns="0" rtlCol="0">
            <a:spAutoFit/>
          </a:bodyPr>
          <a:lstStyle/>
          <a:p>
            <a:pPr marL="12700">
              <a:lnSpc>
                <a:spcPct val="100000"/>
              </a:lnSpc>
              <a:spcBef>
                <a:spcPts val="130"/>
              </a:spcBef>
              <a:tabLst>
                <a:tab pos="5074285" algn="l"/>
              </a:tabLst>
            </a:pPr>
            <a:r>
              <a:rPr spc="25" dirty="0"/>
              <a:t>ARCHITECTURE	</a:t>
            </a:r>
            <a:r>
              <a:rPr spc="-95" dirty="0"/>
              <a:t>DIAGRAM</a:t>
            </a:r>
          </a:p>
        </p:txBody>
      </p:sp>
      <p:pic>
        <p:nvPicPr>
          <p:cNvPr id="4" name="Picture 3">
            <a:extLst>
              <a:ext uri="{FF2B5EF4-FFF2-40B4-BE49-F238E27FC236}">
                <a16:creationId xmlns:a16="http://schemas.microsoft.com/office/drawing/2014/main" id="{8494284E-A4EE-2B2E-83E3-405D42182B3E}"/>
              </a:ext>
            </a:extLst>
          </p:cNvPr>
          <p:cNvPicPr>
            <a:picLocks noChangeAspect="1"/>
          </p:cNvPicPr>
          <p:nvPr/>
        </p:nvPicPr>
        <p:blipFill>
          <a:blip r:embed="rId2">
            <a:extLst>
              <a:ext uri="{28A0092B-C50C-407E-A947-70E740481C1C}">
                <a14:useLocalDpi xmlns:a14="http://schemas.microsoft.com/office/drawing/2010/main" val="0"/>
              </a:ext>
            </a:extLst>
          </a:blip>
          <a:srcRect l="31201" t="12500" r="32859" b="18056"/>
          <a:stretch/>
        </p:blipFill>
        <p:spPr>
          <a:xfrm>
            <a:off x="1904999" y="1482343"/>
            <a:ext cx="9067801" cy="491845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3" name="object 4">
            <a:extLst>
              <a:ext uri="{FF2B5EF4-FFF2-40B4-BE49-F238E27FC236}">
                <a16:creationId xmlns:a16="http://schemas.microsoft.com/office/drawing/2014/main" id="{5BDDFC6C-C7BB-B52C-BF52-B60DFAC4602F}"/>
              </a:ext>
            </a:extLst>
          </p:cNvPr>
          <p:cNvPicPr/>
          <p:nvPr/>
        </p:nvPicPr>
        <p:blipFill>
          <a:blip r:embed="rId3" cstate="print"/>
          <a:srcRect r="71523"/>
          <a:stretch/>
        </p:blipFill>
        <p:spPr>
          <a:xfrm>
            <a:off x="0" y="0"/>
            <a:ext cx="1676400" cy="11786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1643</TotalTime>
  <Words>1672</Words>
  <Application>Microsoft Office PowerPoint</Application>
  <PresentationFormat>Widescreen</PresentationFormat>
  <Paragraphs>152</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ADVANCED NEURAL NETWORK MODELS FOR ALZHEIMER’S IDENTIFICATION </vt:lpstr>
      <vt:lpstr>OBJECTIVE</vt:lpstr>
      <vt:lpstr>PROBLEM DEFINITION</vt:lpstr>
      <vt:lpstr>ABSTRACT</vt:lpstr>
      <vt:lpstr>PowerPoint Presentation</vt:lpstr>
      <vt:lpstr>LITERATURE SURVEY</vt:lpstr>
      <vt:lpstr>PowerPoint Presentation</vt:lpstr>
      <vt:lpstr>PowerPoint Presentation</vt:lpstr>
      <vt:lpstr>ARCHITECTURE DIAGRAM</vt:lpstr>
      <vt:lpstr>SYSTEM SPECIFICATION</vt:lpstr>
      <vt:lpstr>MODULES</vt:lpstr>
      <vt:lpstr> DATA ACQUISITION MODULE </vt:lpstr>
      <vt:lpstr> IMAGE ENHANCEMENT MODULE </vt:lpstr>
      <vt:lpstr>FEATURE EXTRACTION MODULE</vt:lpstr>
      <vt:lpstr>MODEL CONSTRUCTION MODULE </vt:lpstr>
      <vt:lpstr>MODEL REGULARIZATION MODULE</vt:lpstr>
      <vt:lpstr>PERFORMANCE EVALUATION AND TUNING MODULE </vt:lpstr>
      <vt:lpstr>SCREENSHOTS</vt:lpstr>
      <vt:lpstr>PowerPoint Presentation</vt:lpstr>
      <vt:lpstr>PowerPoint Presentation</vt:lpstr>
      <vt:lpstr>PowerPoint Presentation</vt:lpstr>
      <vt:lpstr>                       ADVANTAGES </vt:lpstr>
      <vt:lpstr>CONCLUSION </vt:lpstr>
      <vt:lpstr>REFERENCES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 MACHINE LEARNING</dc:title>
  <dc:creator>A.D.Dhivya .</dc:creator>
  <cp:lastModifiedBy>Thejeal Sri K</cp:lastModifiedBy>
  <cp:revision>59</cp:revision>
  <dcterms:created xsi:type="dcterms:W3CDTF">2024-03-22T16:07:06Z</dcterms:created>
  <dcterms:modified xsi:type="dcterms:W3CDTF">2024-11-22T12:35:46Z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2024-03-22T00:00:00Z</vt:filetime>
  </property>
</Properties>
</file>