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73" r:id="rId2"/>
    <p:sldId id="257" r:id="rId3"/>
    <p:sldId id="258" r:id="rId4"/>
    <p:sldId id="260" r:id="rId5"/>
    <p:sldId id="261" r:id="rId6"/>
    <p:sldId id="262" r:id="rId7"/>
    <p:sldId id="272" r:id="rId8"/>
    <p:sldId id="263" r:id="rId9"/>
    <p:sldId id="265" r:id="rId10"/>
    <p:sldId id="267" r:id="rId11"/>
    <p:sldId id="268" r:id="rId12"/>
    <p:sldId id="269"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1A6B7-AEFC-4834-AE8B-A007A2BF9A3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1D124-65AE-44C0-A6FC-3BA365D6CBE6}" type="slidenum">
              <a:rPr lang="en-IN" smtClean="0"/>
              <a:t>‹#›</a:t>
            </a:fld>
            <a:endParaRPr lang="en-IN"/>
          </a:p>
        </p:txBody>
      </p:sp>
    </p:spTree>
    <p:extLst>
      <p:ext uri="{BB962C8B-B14F-4D97-AF65-F5344CB8AC3E}">
        <p14:creationId xmlns:p14="http://schemas.microsoft.com/office/powerpoint/2010/main" val="3627410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1A6B7-AEFC-4834-AE8B-A007A2BF9A3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1D124-65AE-44C0-A6FC-3BA365D6CBE6}" type="slidenum">
              <a:rPr lang="en-IN" smtClean="0"/>
              <a:t>‹#›</a:t>
            </a:fld>
            <a:endParaRPr lang="en-IN"/>
          </a:p>
        </p:txBody>
      </p:sp>
    </p:spTree>
    <p:extLst>
      <p:ext uri="{BB962C8B-B14F-4D97-AF65-F5344CB8AC3E}">
        <p14:creationId xmlns:p14="http://schemas.microsoft.com/office/powerpoint/2010/main" val="237983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1A6B7-AEFC-4834-AE8B-A007A2BF9A3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1D124-65AE-44C0-A6FC-3BA365D6CBE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37326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1A6B7-AEFC-4834-AE8B-A007A2BF9A3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1D124-65AE-44C0-A6FC-3BA365D6CBE6}" type="slidenum">
              <a:rPr lang="en-IN" smtClean="0"/>
              <a:t>‹#›</a:t>
            </a:fld>
            <a:endParaRPr lang="en-IN"/>
          </a:p>
        </p:txBody>
      </p:sp>
    </p:spTree>
    <p:extLst>
      <p:ext uri="{BB962C8B-B14F-4D97-AF65-F5344CB8AC3E}">
        <p14:creationId xmlns:p14="http://schemas.microsoft.com/office/powerpoint/2010/main" val="282097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1A6B7-AEFC-4834-AE8B-A007A2BF9A3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1D124-65AE-44C0-A6FC-3BA365D6CBE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150407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1A6B7-AEFC-4834-AE8B-A007A2BF9A3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1D124-65AE-44C0-A6FC-3BA365D6CBE6}" type="slidenum">
              <a:rPr lang="en-IN" smtClean="0"/>
              <a:t>‹#›</a:t>
            </a:fld>
            <a:endParaRPr lang="en-IN"/>
          </a:p>
        </p:txBody>
      </p:sp>
    </p:spTree>
    <p:extLst>
      <p:ext uri="{BB962C8B-B14F-4D97-AF65-F5344CB8AC3E}">
        <p14:creationId xmlns:p14="http://schemas.microsoft.com/office/powerpoint/2010/main" val="849286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1A6B7-AEFC-4834-AE8B-A007A2BF9A3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1D124-65AE-44C0-A6FC-3BA365D6CBE6}" type="slidenum">
              <a:rPr lang="en-IN" smtClean="0"/>
              <a:t>‹#›</a:t>
            </a:fld>
            <a:endParaRPr lang="en-IN"/>
          </a:p>
        </p:txBody>
      </p:sp>
    </p:spTree>
    <p:extLst>
      <p:ext uri="{BB962C8B-B14F-4D97-AF65-F5344CB8AC3E}">
        <p14:creationId xmlns:p14="http://schemas.microsoft.com/office/powerpoint/2010/main" val="1887458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1A6B7-AEFC-4834-AE8B-A007A2BF9A3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1D124-65AE-44C0-A6FC-3BA365D6CBE6}" type="slidenum">
              <a:rPr lang="en-IN" smtClean="0"/>
              <a:t>‹#›</a:t>
            </a:fld>
            <a:endParaRPr lang="en-IN"/>
          </a:p>
        </p:txBody>
      </p:sp>
    </p:spTree>
    <p:extLst>
      <p:ext uri="{BB962C8B-B14F-4D97-AF65-F5344CB8AC3E}">
        <p14:creationId xmlns:p14="http://schemas.microsoft.com/office/powerpoint/2010/main" val="106024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1A6B7-AEFC-4834-AE8B-A007A2BF9A3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1D124-65AE-44C0-A6FC-3BA365D6CBE6}" type="slidenum">
              <a:rPr lang="en-IN" smtClean="0"/>
              <a:t>‹#›</a:t>
            </a:fld>
            <a:endParaRPr lang="en-IN"/>
          </a:p>
        </p:txBody>
      </p:sp>
    </p:spTree>
    <p:extLst>
      <p:ext uri="{BB962C8B-B14F-4D97-AF65-F5344CB8AC3E}">
        <p14:creationId xmlns:p14="http://schemas.microsoft.com/office/powerpoint/2010/main" val="414027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1A6B7-AEFC-4834-AE8B-A007A2BF9A3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1D124-65AE-44C0-A6FC-3BA365D6CBE6}" type="slidenum">
              <a:rPr lang="en-IN" smtClean="0"/>
              <a:t>‹#›</a:t>
            </a:fld>
            <a:endParaRPr lang="en-IN"/>
          </a:p>
        </p:txBody>
      </p:sp>
    </p:spTree>
    <p:extLst>
      <p:ext uri="{BB962C8B-B14F-4D97-AF65-F5344CB8AC3E}">
        <p14:creationId xmlns:p14="http://schemas.microsoft.com/office/powerpoint/2010/main" val="188081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1A6B7-AEFC-4834-AE8B-A007A2BF9A31}"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C1D124-65AE-44C0-A6FC-3BA365D6CBE6}" type="slidenum">
              <a:rPr lang="en-IN" smtClean="0"/>
              <a:t>‹#›</a:t>
            </a:fld>
            <a:endParaRPr lang="en-IN"/>
          </a:p>
        </p:txBody>
      </p:sp>
    </p:spTree>
    <p:extLst>
      <p:ext uri="{BB962C8B-B14F-4D97-AF65-F5344CB8AC3E}">
        <p14:creationId xmlns:p14="http://schemas.microsoft.com/office/powerpoint/2010/main" val="167402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1A6B7-AEFC-4834-AE8B-A007A2BF9A31}" type="datetimeFigureOut">
              <a:rPr lang="en-IN" smtClean="0"/>
              <a:t>12-04-2023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C1D124-65AE-44C0-A6FC-3BA365D6CBE6}" type="slidenum">
              <a:rPr lang="en-IN" smtClean="0"/>
              <a:t>‹#›</a:t>
            </a:fld>
            <a:endParaRPr lang="en-IN"/>
          </a:p>
        </p:txBody>
      </p:sp>
    </p:spTree>
    <p:extLst>
      <p:ext uri="{BB962C8B-B14F-4D97-AF65-F5344CB8AC3E}">
        <p14:creationId xmlns:p14="http://schemas.microsoft.com/office/powerpoint/2010/main" val="115874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1A6B7-AEFC-4834-AE8B-A007A2BF9A31}" type="datetimeFigureOut">
              <a:rPr lang="en-IN" smtClean="0"/>
              <a:t>12-04-2023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C1D124-65AE-44C0-A6FC-3BA365D6CBE6}" type="slidenum">
              <a:rPr lang="en-IN" smtClean="0"/>
              <a:t>‹#›</a:t>
            </a:fld>
            <a:endParaRPr lang="en-IN"/>
          </a:p>
        </p:txBody>
      </p:sp>
    </p:spTree>
    <p:extLst>
      <p:ext uri="{BB962C8B-B14F-4D97-AF65-F5344CB8AC3E}">
        <p14:creationId xmlns:p14="http://schemas.microsoft.com/office/powerpoint/2010/main" val="350527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1A6B7-AEFC-4834-AE8B-A007A2BF9A31}" type="datetimeFigureOut">
              <a:rPr lang="en-IN" smtClean="0"/>
              <a:t>12-04-2023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C1D124-65AE-44C0-A6FC-3BA365D6CBE6}" type="slidenum">
              <a:rPr lang="en-IN" smtClean="0"/>
              <a:t>‹#›</a:t>
            </a:fld>
            <a:endParaRPr lang="en-IN"/>
          </a:p>
        </p:txBody>
      </p:sp>
    </p:spTree>
    <p:extLst>
      <p:ext uri="{BB962C8B-B14F-4D97-AF65-F5344CB8AC3E}">
        <p14:creationId xmlns:p14="http://schemas.microsoft.com/office/powerpoint/2010/main" val="157188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1A6B7-AEFC-4834-AE8B-A007A2BF9A31}"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C1D124-65AE-44C0-A6FC-3BA365D6CBE6}" type="slidenum">
              <a:rPr lang="en-IN" smtClean="0"/>
              <a:t>‹#›</a:t>
            </a:fld>
            <a:endParaRPr lang="en-IN"/>
          </a:p>
        </p:txBody>
      </p:sp>
    </p:spTree>
    <p:extLst>
      <p:ext uri="{BB962C8B-B14F-4D97-AF65-F5344CB8AC3E}">
        <p14:creationId xmlns:p14="http://schemas.microsoft.com/office/powerpoint/2010/main" val="538516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1A6B7-AEFC-4834-AE8B-A007A2BF9A31}"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C1D124-65AE-44C0-A6FC-3BA365D6CBE6}" type="slidenum">
              <a:rPr lang="en-IN" smtClean="0"/>
              <a:t>‹#›</a:t>
            </a:fld>
            <a:endParaRPr lang="en-IN"/>
          </a:p>
        </p:txBody>
      </p:sp>
    </p:spTree>
    <p:extLst>
      <p:ext uri="{BB962C8B-B14F-4D97-AF65-F5344CB8AC3E}">
        <p14:creationId xmlns:p14="http://schemas.microsoft.com/office/powerpoint/2010/main" val="3395223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81A6B7-AEFC-4834-AE8B-A007A2BF9A31}" type="datetimeFigureOut">
              <a:rPr lang="en-IN" smtClean="0"/>
              <a:t>12-04-2023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7C1D124-65AE-44C0-A6FC-3BA365D6CBE6}" type="slidenum">
              <a:rPr lang="en-IN" smtClean="0"/>
              <a:t>‹#›</a:t>
            </a:fld>
            <a:endParaRPr lang="en-IN"/>
          </a:p>
        </p:txBody>
      </p:sp>
    </p:spTree>
    <p:extLst>
      <p:ext uri="{BB962C8B-B14F-4D97-AF65-F5344CB8AC3E}">
        <p14:creationId xmlns:p14="http://schemas.microsoft.com/office/powerpoint/2010/main" val="269917316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8.xml" /></Relationships>
</file>

<file path=ppt/slides/_rels/slide12.xml.rels><?xml version="1.0" encoding="UTF-8" standalone="yes"?>
<Relationships xmlns="http://schemas.openxmlformats.org/package/2006/relationships"><Relationship Id="rId2" Type="http://schemas.openxmlformats.org/officeDocument/2006/relationships/image" Target="../media/image1.gif"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image" Target="../media/image1.gif"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1.gif"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1.gif" /><Relationship Id="rId2" Type="http://schemas.openxmlformats.org/officeDocument/2006/relationships/image" Target="../media/image2.jpeg" /><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gif"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FC7CA4-A017-B7B9-D50D-7F33DB709EEE}"/>
              </a:ext>
            </a:extLst>
          </p:cNvPr>
          <p:cNvSpPr txBox="1">
            <a:spLocks noGrp="1"/>
          </p:cNvSpPr>
          <p:nvPr>
            <p:ph type="title"/>
          </p:nvPr>
        </p:nvSpPr>
        <p:spPr>
          <a:xfrm>
            <a:off x="0" y="603447"/>
            <a:ext cx="9711424" cy="1196798"/>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4400" b="1" i="1" dirty="0">
                <a:latin typeface="Arial" panose="020B0604020202020204" pitchFamily="34" charset="0"/>
                <a:ea typeface="Calibri" panose="020F0502020204030204" pitchFamily="34" charset="0"/>
                <a:cs typeface="Times New Roman" panose="02020603050405020304" pitchFamily="18" charset="0"/>
              </a:rPr>
              <a:t>POWER TRANSMISSION VIA LASE</a:t>
            </a:r>
            <a:r>
              <a:rPr lang="en-US" sz="4400" b="1" i="1" dirty="0">
                <a:latin typeface="Arial" panose="020B0604020202020204" pitchFamily="34" charset="0"/>
                <a:ea typeface="Calibri" panose="020F0502020204030204" pitchFamily="34" charset="0"/>
                <a:cs typeface="Times New Roman" panose="02020603050405020304" pitchFamily="18" charset="0"/>
              </a:rPr>
              <a:t>R</a:t>
            </a:r>
            <a:br>
              <a:rPr lang="en-US" sz="2400" b="1" i="1" dirty="0">
                <a:latin typeface="Arial" panose="020B0604020202020204" pitchFamily="34" charset="0"/>
                <a:ea typeface="Calibri" panose="020F0502020204030204" pitchFamily="34" charset="0"/>
                <a:cs typeface="Times New Roman" panose="02020603050405020304" pitchFamily="18" charset="0"/>
              </a:rPr>
            </a:br>
            <a:br>
              <a:rPr lang="en-US" sz="2400" b="1" i="1" dirty="0">
                <a:latin typeface="Arial" panose="020B0604020202020204" pitchFamily="34" charset="0"/>
                <a:ea typeface="Calibri" panose="020F0502020204030204" pitchFamily="34" charset="0"/>
                <a:cs typeface="Times New Roman" panose="02020603050405020304" pitchFamily="18" charset="0"/>
              </a:rPr>
            </a:br>
            <a:br>
              <a:rPr lang="en-US" sz="2400" b="1" i="1" dirty="0">
                <a:latin typeface="Arial" panose="020B0604020202020204" pitchFamily="34" charset="0"/>
                <a:ea typeface="Calibri" panose="020F0502020204030204" pitchFamily="34" charset="0"/>
                <a:cs typeface="Times New Roman" panose="02020603050405020304" pitchFamily="18" charset="0"/>
              </a:rPr>
            </a:br>
            <a:br>
              <a:rPr lang="en-US" sz="2400" b="1" i="1" dirty="0">
                <a:latin typeface="Arial" panose="020B0604020202020204" pitchFamily="34" charset="0"/>
                <a:ea typeface="Calibri" panose="020F0502020204030204" pitchFamily="34" charset="0"/>
                <a:cs typeface="Times New Roman" panose="02020603050405020304" pitchFamily="18" charset="0"/>
              </a:rPr>
            </a:br>
            <a:br>
              <a:rPr lang="en-US" sz="2400" b="1" i="1" dirty="0">
                <a:latin typeface="Arial" panose="020B0604020202020204" pitchFamily="34" charset="0"/>
                <a:ea typeface="Calibri" panose="020F0502020204030204" pitchFamily="34" charset="0"/>
                <a:cs typeface="Times New Roman" panose="02020603050405020304" pitchFamily="18" charset="0"/>
              </a:rPr>
            </a:br>
            <a:br>
              <a:rPr lang="en-US" sz="2400" b="1" i="1" dirty="0">
                <a:latin typeface="Arial" panose="020B0604020202020204" pitchFamily="34" charset="0"/>
                <a:ea typeface="Calibri" panose="020F0502020204030204" pitchFamily="34" charset="0"/>
                <a:cs typeface="Times New Roman" panose="02020603050405020304" pitchFamily="18" charset="0"/>
              </a:rPr>
            </a:br>
            <a:br>
              <a:rPr lang="en-US" sz="2400" b="1" i="1" dirty="0">
                <a:latin typeface="Arial" panose="020B0604020202020204" pitchFamily="34" charset="0"/>
                <a:ea typeface="Calibri" panose="020F0502020204030204" pitchFamily="34" charset="0"/>
                <a:cs typeface="Times New Roman" panose="02020603050405020304" pitchFamily="18" charset="0"/>
              </a:rPr>
            </a:br>
            <a:br>
              <a:rPr lang="en-US" sz="2400" b="1" i="1" dirty="0">
                <a:latin typeface="Arial" panose="020B0604020202020204" pitchFamily="34" charset="0"/>
                <a:ea typeface="Calibri" panose="020F0502020204030204" pitchFamily="34" charset="0"/>
                <a:cs typeface="Times New Roman" panose="02020603050405020304" pitchFamily="18" charset="0"/>
              </a:rPr>
            </a:br>
            <a:br>
              <a:rPr lang="en-US" sz="2400" b="1" i="1" dirty="0">
                <a:latin typeface="Arial" panose="020B0604020202020204" pitchFamily="34" charset="0"/>
                <a:ea typeface="Calibri" panose="020F0502020204030204" pitchFamily="34" charset="0"/>
                <a:cs typeface="Times New Roman" panose="02020603050405020304" pitchFamily="18" charset="0"/>
              </a:rPr>
            </a:br>
            <a:br>
              <a:rPr lang="en-US" sz="2400" b="1" i="1" dirty="0">
                <a:latin typeface="Arial" panose="020B0604020202020204" pitchFamily="34" charset="0"/>
                <a:ea typeface="Calibri" panose="020F0502020204030204" pitchFamily="34" charset="0"/>
                <a:cs typeface="Times New Roman" panose="02020603050405020304" pitchFamily="18" charset="0"/>
              </a:rPr>
            </a:br>
            <a:br>
              <a:rPr lang="en-US" sz="2400" b="1" i="1" dirty="0">
                <a:latin typeface="Arial" panose="020B0604020202020204" pitchFamily="34" charset="0"/>
                <a:ea typeface="Calibri" panose="020F0502020204030204" pitchFamily="34" charset="0"/>
                <a:cs typeface="Times New Roman" panose="02020603050405020304" pitchFamily="18" charset="0"/>
              </a:rPr>
            </a:br>
            <a:r>
              <a:rPr lang="en-US" sz="2400" b="1" i="1" dirty="0">
                <a:solidFill>
                  <a:schemeClr val="tx1"/>
                </a:solidFill>
                <a:latin typeface="Arial" panose="020B0604020202020204" pitchFamily="34" charset="0"/>
                <a:ea typeface="Calibri" panose="020F0502020204030204" pitchFamily="34" charset="0"/>
                <a:cs typeface="Times New Roman" panose="02020603050405020304" pitchFamily="18" charset="0"/>
              </a:rPr>
              <a:t>BY</a:t>
            </a:r>
            <a:br>
              <a:rPr lang="en-US" sz="2400" b="1" i="1" dirty="0">
                <a:latin typeface="Arial" panose="020B0604020202020204" pitchFamily="34" charset="0"/>
                <a:ea typeface="Calibri" panose="020F0502020204030204" pitchFamily="34" charset="0"/>
                <a:cs typeface="Times New Roman" panose="02020603050405020304" pitchFamily="18" charset="0"/>
              </a:rPr>
            </a:br>
            <a:r>
              <a:rPr lang="en-US" sz="2400" b="1" i="1" dirty="0">
                <a:latin typeface="Arial" panose="020B0604020202020204" pitchFamily="34" charset="0"/>
                <a:ea typeface="Calibri" panose="020F0502020204030204" pitchFamily="34" charset="0"/>
                <a:cs typeface="Times New Roman" panose="02020603050405020304" pitchFamily="18" charset="0"/>
              </a:rPr>
              <a:t>.                                  </a:t>
            </a:r>
            <a:r>
              <a:rPr lang="en-US" sz="2400" b="1" i="1" dirty="0">
                <a:solidFill>
                  <a:schemeClr val="tx1"/>
                </a:solidFill>
                <a:latin typeface="Arial" panose="020B0604020202020204" pitchFamily="34" charset="0"/>
                <a:ea typeface="Calibri" panose="020F0502020204030204" pitchFamily="34" charset="0"/>
                <a:cs typeface="Times New Roman" panose="02020603050405020304" pitchFamily="18" charset="0"/>
              </a:rPr>
              <a:t>THIRUCHELVAM</a:t>
            </a:r>
            <a:r>
              <a:rPr lang="en-US" sz="2400" b="1" i="1" dirty="0">
                <a:latin typeface="Arial" panose="020B0604020202020204" pitchFamily="34" charset="0"/>
                <a:ea typeface="Calibri" panose="020F0502020204030204" pitchFamily="34" charset="0"/>
                <a:cs typeface="Times New Roman" panose="02020603050405020304" pitchFamily="18" charset="0"/>
              </a:rPr>
              <a:t> R</a:t>
            </a:r>
            <a:br>
              <a:rPr lang="en-US" sz="2400" b="1" i="1" dirty="0">
                <a:latin typeface="Arial" panose="020B0604020202020204" pitchFamily="34" charset="0"/>
                <a:ea typeface="Calibri" panose="020F0502020204030204" pitchFamily="34" charset="0"/>
                <a:cs typeface="Times New Roman" panose="02020603050405020304" pitchFamily="18" charset="0"/>
              </a:rPr>
            </a:br>
            <a:r>
              <a:rPr lang="en-US" sz="2400" b="1" i="1" dirty="0">
                <a:latin typeface="Arial" panose="020B0604020202020204" pitchFamily="34" charset="0"/>
                <a:ea typeface="Calibri" panose="020F0502020204030204" pitchFamily="34" charset="0"/>
                <a:cs typeface="Times New Roman" panose="02020603050405020304" pitchFamily="18" charset="0"/>
              </a:rPr>
              <a:t>                                    VIGNESHWARAN S</a:t>
            </a:r>
            <a:br>
              <a:rPr lang="en-US" sz="2400" b="1" i="1" dirty="0">
                <a:latin typeface="Arial" panose="020B0604020202020204" pitchFamily="34" charset="0"/>
                <a:ea typeface="Calibri" panose="020F0502020204030204" pitchFamily="34" charset="0"/>
                <a:cs typeface="Times New Roman" panose="02020603050405020304" pitchFamily="18" charset="0"/>
              </a:rPr>
            </a:br>
            <a:r>
              <a:rPr lang="en-US" sz="2400" b="1" i="1" dirty="0">
                <a:latin typeface="Arial" panose="020B0604020202020204" pitchFamily="34" charset="0"/>
                <a:ea typeface="Calibri" panose="020F0502020204030204" pitchFamily="34" charset="0"/>
                <a:cs typeface="Times New Roman" panose="02020603050405020304" pitchFamily="18" charset="0"/>
              </a:rPr>
              <a:t>                                          SARGURUNATHAN J P</a:t>
            </a:r>
            <a:endParaRPr lang="en-IN" dirty="0"/>
          </a:p>
        </p:txBody>
      </p:sp>
    </p:spTree>
    <p:extLst>
      <p:ext uri="{BB962C8B-B14F-4D97-AF65-F5344CB8AC3E}">
        <p14:creationId xmlns:p14="http://schemas.microsoft.com/office/powerpoint/2010/main" val="1401120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69E84-3DAB-4457-9655-70197E68ED89}"/>
              </a:ext>
            </a:extLst>
          </p:cNvPr>
          <p:cNvSpPr>
            <a:spLocks noGrp="1"/>
          </p:cNvSpPr>
          <p:nvPr>
            <p:ph type="title"/>
          </p:nvPr>
        </p:nvSpPr>
        <p:spPr>
          <a:xfrm>
            <a:off x="499913" y="579107"/>
            <a:ext cx="3854528" cy="1278466"/>
          </a:xfrm>
        </p:spPr>
        <p:txBody>
          <a:bodyPr/>
          <a:lstStyle/>
          <a:p>
            <a:r>
              <a:rPr lang="en-US" sz="2000" b="1">
                <a:effectLst/>
                <a:latin typeface="Arial" panose="020B0604020202020204" pitchFamily="34" charset="0"/>
                <a:ea typeface="Calibri" panose="020F0502020204030204" pitchFamily="34" charset="0"/>
                <a:cs typeface="Times New Roman" panose="02020603050405020304" pitchFamily="18" charset="0"/>
              </a:rPr>
              <a:t>CPV </a:t>
            </a:r>
            <a:r>
              <a:rPr lang="en-US" sz="2000">
                <a:effectLst/>
                <a:latin typeface="Arial" panose="020B0604020202020204" pitchFamily="34" charset="0"/>
                <a:ea typeface="Calibri" panose="020F0502020204030204" pitchFamily="34" charset="0"/>
                <a:cs typeface="Times New Roman" panose="02020603050405020304" pitchFamily="18" charset="0"/>
              </a:rPr>
              <a:t>(</a:t>
            </a:r>
            <a:r>
              <a:rPr lang="en-US" sz="200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Concentrator photovoltaics)</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IN"/>
          </a:p>
        </p:txBody>
      </p:sp>
      <p:pic>
        <p:nvPicPr>
          <p:cNvPr id="5" name="Content Placeholder 4">
            <a:extLst>
              <a:ext uri="{FF2B5EF4-FFF2-40B4-BE49-F238E27FC236}">
                <a16:creationId xmlns:a16="http://schemas.microsoft.com/office/drawing/2014/main" id="{B383A54B-58F1-46BF-8B3D-34F83A285F8E}"/>
              </a:ext>
            </a:extLst>
          </p:cNvPr>
          <p:cNvPicPr>
            <a:picLocks noGrp="1" noChangeAspect="1"/>
          </p:cNvPicPr>
          <p:nvPr>
            <p:ph idx="1"/>
          </p:nvPr>
        </p:nvPicPr>
        <p:blipFill>
          <a:blip r:embed="rId2"/>
          <a:stretch>
            <a:fillRect/>
          </a:stretch>
        </p:blipFill>
        <p:spPr>
          <a:xfrm>
            <a:off x="4760913" y="1657747"/>
            <a:ext cx="4513262" cy="3240881"/>
          </a:xfrm>
          <a:prstGeom prst="rect">
            <a:avLst/>
          </a:prstGeom>
        </p:spPr>
      </p:pic>
      <p:sp>
        <p:nvSpPr>
          <p:cNvPr id="4" name="Text Placeholder 3">
            <a:extLst>
              <a:ext uri="{FF2B5EF4-FFF2-40B4-BE49-F238E27FC236}">
                <a16:creationId xmlns:a16="http://schemas.microsoft.com/office/drawing/2014/main" id="{33AB941D-DBD7-410E-ABE9-827C07560D73}"/>
              </a:ext>
            </a:extLst>
          </p:cNvPr>
          <p:cNvSpPr>
            <a:spLocks noGrp="1"/>
          </p:cNvSpPr>
          <p:nvPr>
            <p:ph type="body" sz="half" idx="2"/>
          </p:nvPr>
        </p:nvSpPr>
        <p:spPr>
          <a:xfrm>
            <a:off x="372638" y="2129051"/>
            <a:ext cx="4513261" cy="3848667"/>
          </a:xfrm>
        </p:spPr>
        <p:txBody>
          <a:bodyPr>
            <a:normAutofit fontScale="92500" lnSpcReduction="20000"/>
          </a:bodyPr>
          <a:lstStyle/>
          <a:p>
            <a:pPr>
              <a:lnSpc>
                <a:spcPct val="115000"/>
              </a:lnSpc>
              <a:spcAft>
                <a:spcPts val="1000"/>
              </a:spcAft>
            </a:pPr>
            <a:r>
              <a:rPr lang="en-US" sz="180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Concentrator photovoltaics (CPV) (also known as concentration photovoltaics) is a  technology that generates electricity from sunlight. Which is works in the principle of mirror configuration.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a:effectLst/>
                <a:latin typeface="Arial" panose="020B0604020202020204" pitchFamily="34" charset="0"/>
                <a:ea typeface="Calibri" panose="020F0502020204030204" pitchFamily="34" charset="0"/>
                <a:cs typeface="Times New Roman" panose="02020603050405020304" pitchFamily="18" charset="0"/>
              </a:rPr>
              <a:t>Multijunction solar cells have delivered high efficiencies under the terrestrial spectrum, recently reaching 39% at AM1.5D.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a:solidFill>
                  <a:srgbClr val="202122"/>
                </a:solidFill>
                <a:effectLst/>
                <a:latin typeface="Arial" panose="020B0604020202020204" pitchFamily="34" charset="0"/>
                <a:ea typeface="Calibri" panose="020F0502020204030204" pitchFamily="34" charset="0"/>
              </a:rPr>
              <a:t> it uses </a:t>
            </a:r>
            <a:r>
              <a:rPr lang="en-US" sz="1800">
                <a:effectLst/>
                <a:latin typeface="Arial" panose="020B0604020202020204" pitchFamily="34" charset="0"/>
                <a:ea typeface="Calibri" panose="020F0502020204030204" pitchFamily="34" charset="0"/>
              </a:rPr>
              <a:t> lenses </a:t>
            </a:r>
            <a:r>
              <a:rPr lang="en-US" sz="1800">
                <a:solidFill>
                  <a:srgbClr val="202122"/>
                </a:solidFill>
                <a:effectLst/>
                <a:latin typeface="Arial" panose="020B0604020202020204" pitchFamily="34" charset="0"/>
                <a:ea typeface="Calibri" panose="020F0502020204030204" pitchFamily="34" charset="0"/>
              </a:rPr>
              <a:t>or </a:t>
            </a:r>
            <a:r>
              <a:rPr lang="en-US" sz="1800">
                <a:effectLst/>
                <a:latin typeface="Arial" panose="020B0604020202020204" pitchFamily="34" charset="0"/>
                <a:ea typeface="Calibri" panose="020F0502020204030204" pitchFamily="34" charset="0"/>
              </a:rPr>
              <a:t>  curved </a:t>
            </a:r>
            <a:r>
              <a:rPr lang="en-US" sz="1800" err="1">
                <a:effectLst/>
                <a:latin typeface="Arial" panose="020B0604020202020204" pitchFamily="34" charset="0"/>
                <a:ea typeface="Calibri" panose="020F0502020204030204" pitchFamily="34" charset="0"/>
              </a:rPr>
              <a:t>mirros</a:t>
            </a:r>
            <a:r>
              <a:rPr lang="en-US" sz="1800">
                <a:solidFill>
                  <a:srgbClr val="202122"/>
                </a:solidFill>
                <a:effectLst/>
                <a:latin typeface="Arial" panose="020B0604020202020204" pitchFamily="34" charset="0"/>
                <a:ea typeface="Calibri" panose="020F0502020204030204" pitchFamily="34" charset="0"/>
              </a:rPr>
              <a:t> to focus sunlight onto small, highly efficient, </a:t>
            </a:r>
            <a:r>
              <a:rPr lang="en-US" sz="1800">
                <a:effectLst/>
                <a:latin typeface="Arial" panose="020B0604020202020204" pitchFamily="34" charset="0"/>
                <a:ea typeface="Calibri" panose="020F0502020204030204" pitchFamily="34" charset="0"/>
              </a:rPr>
              <a:t>multi junction </a:t>
            </a:r>
            <a:r>
              <a:rPr lang="en-US" sz="1800">
                <a:solidFill>
                  <a:srgbClr val="202122"/>
                </a:solidFill>
                <a:effectLst/>
                <a:latin typeface="Arial" panose="020B0604020202020204" pitchFamily="34" charset="0"/>
                <a:ea typeface="Calibri" panose="020F0502020204030204" pitchFamily="34" charset="0"/>
              </a:rPr>
              <a:t> (MJ) </a:t>
            </a:r>
            <a:r>
              <a:rPr lang="en-US" sz="1800">
                <a:effectLst/>
                <a:latin typeface="Arial" panose="020B0604020202020204" pitchFamily="34" charset="0"/>
                <a:ea typeface="Calibri" panose="020F0502020204030204" pitchFamily="34" charset="0"/>
              </a:rPr>
              <a:t>solar cells </a:t>
            </a:r>
            <a:r>
              <a:rPr lang="en-US" sz="1800">
                <a:solidFill>
                  <a:srgbClr val="202122"/>
                </a:solidFill>
                <a:effectLst/>
                <a:latin typeface="Arial" panose="020B0604020202020204" pitchFamily="34" charset="0"/>
                <a:ea typeface="Calibri" panose="020F0502020204030204" pitchFamily="34" charset="0"/>
              </a:rPr>
              <a:t> In addition, CPV systems often use </a:t>
            </a:r>
            <a:r>
              <a:rPr lang="en-US" sz="1800">
                <a:effectLst/>
                <a:latin typeface="Arial" panose="020B0604020202020204" pitchFamily="34" charset="0"/>
                <a:ea typeface="Calibri" panose="020F0502020204030204" pitchFamily="34" charset="0"/>
              </a:rPr>
              <a:t>solar trackers </a:t>
            </a:r>
            <a:r>
              <a:rPr lang="en-US" sz="1800">
                <a:solidFill>
                  <a:srgbClr val="202122"/>
                </a:solidFill>
                <a:effectLst/>
                <a:latin typeface="Arial" panose="020B0604020202020204" pitchFamily="34" charset="0"/>
                <a:ea typeface="Calibri" panose="020F0502020204030204" pitchFamily="34" charset="0"/>
              </a:rPr>
              <a:t>and sometimes a cooling system to further increase their efficiency.</a:t>
            </a:r>
            <a:endParaRPr lang="en-IN"/>
          </a:p>
        </p:txBody>
      </p:sp>
    </p:spTree>
    <p:extLst>
      <p:ext uri="{BB962C8B-B14F-4D97-AF65-F5344CB8AC3E}">
        <p14:creationId xmlns:p14="http://schemas.microsoft.com/office/powerpoint/2010/main" val="1885451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38FE25-8E36-4A18-9C3C-CE85D0C24A95}"/>
              </a:ext>
            </a:extLst>
          </p:cNvPr>
          <p:cNvPicPr>
            <a:picLocks noGrp="1" noChangeAspect="1"/>
          </p:cNvPicPr>
          <p:nvPr>
            <p:ph idx="1"/>
          </p:nvPr>
        </p:nvPicPr>
        <p:blipFill>
          <a:blip r:embed="rId2"/>
          <a:stretch>
            <a:fillRect/>
          </a:stretch>
        </p:blipFill>
        <p:spPr>
          <a:xfrm>
            <a:off x="4760913" y="2144739"/>
            <a:ext cx="4513262" cy="2266897"/>
          </a:xfrm>
          <a:prstGeom prst="rect">
            <a:avLst/>
          </a:prstGeom>
        </p:spPr>
      </p:pic>
      <p:sp>
        <p:nvSpPr>
          <p:cNvPr id="8" name="Title 1">
            <a:extLst>
              <a:ext uri="{FF2B5EF4-FFF2-40B4-BE49-F238E27FC236}">
                <a16:creationId xmlns:a16="http://schemas.microsoft.com/office/drawing/2014/main" id="{5E310767-B0B3-4E15-9A7F-3C26CB2DC011}"/>
              </a:ext>
            </a:extLst>
          </p:cNvPr>
          <p:cNvSpPr>
            <a:spLocks noGrp="1"/>
          </p:cNvSpPr>
          <p:nvPr>
            <p:ph type="body" sz="half" idx="2"/>
          </p:nvPr>
        </p:nvSpPr>
        <p:spPr>
          <a:xfrm>
            <a:off x="545910" y="846161"/>
            <a:ext cx="4637278" cy="5022828"/>
          </a:xfrm>
        </p:spPr>
        <p:txBody>
          <a:bodyPr>
            <a:normAutofit fontScale="85000" lnSpcReduction="10000"/>
          </a:bodyPr>
          <a:lstStyle/>
          <a:p>
            <a:pPr>
              <a:lnSpc>
                <a:spcPct val="115000"/>
              </a:lnSpc>
              <a:spcAft>
                <a:spcPts val="1000"/>
              </a:spcAft>
            </a:pPr>
            <a:r>
              <a:rPr lang="en-US" sz="1800">
                <a:effectLst/>
                <a:latin typeface="Arial" panose="020B0604020202020204" pitchFamily="34" charset="0"/>
                <a:ea typeface="Calibri" panose="020F0502020204030204" pitchFamily="34" charset="0"/>
                <a:cs typeface="Times New Roman" panose="02020603050405020304" pitchFamily="18" charset="0"/>
              </a:rPr>
              <a:t>A conventional single-junction solar cell has a characteristic bandgap </a:t>
            </a:r>
            <a:r>
              <a:rPr lang="en-US" sz="1800" err="1">
                <a:effectLst/>
                <a:latin typeface="Arial" panose="020B0604020202020204" pitchFamily="34" charset="0"/>
                <a:ea typeface="Calibri" panose="020F0502020204030204" pitchFamily="34" charset="0"/>
                <a:cs typeface="Times New Roman" panose="02020603050405020304" pitchFamily="18" charset="0"/>
              </a:rPr>
              <a:t>Eg.</a:t>
            </a:r>
            <a:r>
              <a:rPr lang="en-US" sz="1800">
                <a:effectLst/>
                <a:latin typeface="Arial" panose="020B0604020202020204" pitchFamily="34" charset="0"/>
                <a:ea typeface="Calibri" panose="020F0502020204030204" pitchFamily="34" charset="0"/>
                <a:cs typeface="Times New Roman" panose="02020603050405020304" pitchFamily="18" charset="0"/>
              </a:rPr>
              <a:t> When a photon of energy hm is incident upon the junction, if hm is greater than </a:t>
            </a:r>
            <a:r>
              <a:rPr lang="en-US" sz="1800" err="1">
                <a:effectLst/>
                <a:latin typeface="Arial" panose="020B0604020202020204" pitchFamily="34" charset="0"/>
                <a:ea typeface="Calibri" panose="020F0502020204030204" pitchFamily="34" charset="0"/>
                <a:cs typeface="Times New Roman" panose="02020603050405020304" pitchFamily="18" charset="0"/>
              </a:rPr>
              <a:t>Eg.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a:effectLst/>
                <a:latin typeface="Arial" panose="020B0604020202020204" pitchFamily="34" charset="0"/>
                <a:ea typeface="Calibri" panose="020F0502020204030204" pitchFamily="34" charset="0"/>
                <a:cs typeface="Times New Roman" panose="02020603050405020304" pitchFamily="18" charset="0"/>
              </a:rPr>
              <a:t>In order to apply super-high-efficiency cells widely, it is necessary to improve their conversion efficiency and reduce their cost.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a:effectLst/>
                <a:latin typeface="Arial" panose="020B0604020202020204" pitchFamily="34" charset="0"/>
                <a:ea typeface="Calibri" panose="020F0502020204030204" pitchFamily="34" charset="0"/>
                <a:cs typeface="Times New Roman" panose="02020603050405020304" pitchFamily="18" charset="0"/>
              </a:rPr>
              <a:t>theoretical and realistically expected conversion efficiencies of single-junction and MJ solar cells in comparison with experimentally realized efficiencies. Therefore, concentrator 3- and 4-junction solar cells have great potential for realizing super-high efficiency of over 40%.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a:effectLst/>
                <a:latin typeface="Arial" panose="020B0604020202020204" pitchFamily="34" charset="0"/>
                <a:ea typeface="Calibri" panose="020F0502020204030204" pitchFamily="34" charset="0"/>
                <a:cs typeface="Times New Roman" panose="02020603050405020304" pitchFamily="18" charset="0"/>
              </a:rPr>
              <a:t>As a 3-junction combination, </a:t>
            </a:r>
            <a:r>
              <a:rPr lang="en-US" sz="1800" err="1">
                <a:effectLst/>
                <a:latin typeface="Arial" panose="020B0604020202020204" pitchFamily="34" charset="0"/>
                <a:ea typeface="Calibri" panose="020F0502020204030204" pitchFamily="34" charset="0"/>
                <a:cs typeface="Times New Roman" panose="02020603050405020304" pitchFamily="18" charset="0"/>
              </a:rPr>
              <a:t>GaInP</a:t>
            </a:r>
            <a:r>
              <a:rPr lang="en-US" sz="1800">
                <a:effectLst/>
                <a:latin typeface="Arial" panose="020B0604020202020204" pitchFamily="34" charset="0"/>
                <a:ea typeface="Calibri" panose="020F0502020204030204" pitchFamily="34" charset="0"/>
                <a:cs typeface="Times New Roman" panose="02020603050405020304" pitchFamily="18" charset="0"/>
              </a:rPr>
              <a:t>/</a:t>
            </a:r>
            <a:r>
              <a:rPr lang="en-US" sz="1800" err="1">
                <a:effectLst/>
                <a:latin typeface="Arial" panose="020B0604020202020204" pitchFamily="34" charset="0"/>
                <a:ea typeface="Calibri" panose="020F0502020204030204" pitchFamily="34" charset="0"/>
                <a:cs typeface="Times New Roman" panose="02020603050405020304" pitchFamily="18" charset="0"/>
              </a:rPr>
              <a:t>InGaAs</a:t>
            </a:r>
            <a:r>
              <a:rPr lang="en-US" sz="1800">
                <a:effectLst/>
                <a:latin typeface="Arial" panose="020B0604020202020204" pitchFamily="34" charset="0"/>
                <a:ea typeface="Calibri" panose="020F0502020204030204" pitchFamily="34" charset="0"/>
                <a:cs typeface="Times New Roman" panose="02020603050405020304" pitchFamily="18" charset="0"/>
              </a:rPr>
              <a:t>/Ge cell on a Ge substrate will be widely used because this system has been already developed.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26646956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36F79F-654E-4A13-B1E8-4EF882433C01}"/>
              </a:ext>
            </a:extLst>
          </p:cNvPr>
          <p:cNvSpPr txBox="1"/>
          <p:nvPr/>
        </p:nvSpPr>
        <p:spPr>
          <a:xfrm>
            <a:off x="668740" y="641446"/>
            <a:ext cx="8884693" cy="3367589"/>
          </a:xfrm>
          <a:prstGeom prst="rect">
            <a:avLst/>
          </a:prstGeom>
          <a:noFill/>
        </p:spPr>
        <p:txBody>
          <a:bodyPr wrap="square">
            <a:spAutoFit/>
          </a:bodyPr>
          <a:lstStyle/>
          <a:p>
            <a:pPr>
              <a:lnSpc>
                <a:spcPct val="115000"/>
              </a:lnSpc>
              <a:spcAft>
                <a:spcPts val="1000"/>
              </a:spcAft>
            </a:pPr>
            <a:r>
              <a:rPr lang="en-US" sz="2000" b="1">
                <a:effectLst/>
                <a:latin typeface="Arial" panose="020B0604020202020204" pitchFamily="34" charset="0"/>
                <a:ea typeface="Calibri" panose="020F0502020204030204" pitchFamily="34" charset="0"/>
                <a:cs typeface="Times New Roman" panose="02020603050405020304" pitchFamily="18" charset="0"/>
              </a:rPr>
              <a:t>SOFTWARE REQUIREMENT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Blip>
                <a:blip r:embed="rId2"/>
              </a:buBlip>
            </a:pPr>
            <a:r>
              <a:rPr lang="en-US" sz="1800">
                <a:effectLst/>
                <a:latin typeface="Arial" panose="020B0604020202020204" pitchFamily="34" charset="0"/>
                <a:ea typeface="Calibri" panose="020F0502020204030204" pitchFamily="34" charset="0"/>
                <a:cs typeface="Times New Roman" panose="02020603050405020304" pitchFamily="18" charset="0"/>
              </a:rPr>
              <a:t>Proteus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Blip>
                <a:blip r:embed="rId2"/>
              </a:buBlip>
            </a:pPr>
            <a:r>
              <a:rPr lang="en-US" sz="1800" err="1">
                <a:effectLst/>
                <a:latin typeface="Arial" panose="020B0604020202020204" pitchFamily="34" charset="0"/>
                <a:ea typeface="Calibri" panose="020F0502020204030204" pitchFamily="34" charset="0"/>
                <a:cs typeface="Times New Roman" panose="02020603050405020304" pitchFamily="18" charset="0"/>
              </a:rPr>
              <a:t>Solidworks</a:t>
            </a:r>
            <a:r>
              <a:rPr lang="en-US" sz="1800">
                <a:effectLst/>
                <a:latin typeface="Arial" panose="020B0604020202020204" pitchFamily="34" charset="0"/>
                <a:ea typeface="Calibri" panose="020F0502020204030204" pitchFamily="34" charset="0"/>
                <a:cs typeface="Times New Roman" panose="02020603050405020304" pitchFamily="18" charset="0"/>
              </a:rPr>
              <a:t> (software)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a:effectLst/>
                <a:latin typeface="Arial" panose="020B0604020202020204" pitchFamily="34"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a:effectLst/>
                <a:latin typeface="Arial" panose="020B0604020202020204" pitchFamily="34"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b="1">
                <a:effectLst/>
                <a:latin typeface="Arial" panose="020B0604020202020204" pitchFamily="34" charset="0"/>
                <a:ea typeface="Calibri" panose="020F0502020204030204" pitchFamily="34" charset="0"/>
                <a:cs typeface="Times New Roman" panose="02020603050405020304" pitchFamily="18" charset="0"/>
              </a:rPr>
              <a:t>APPLICATION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Blip>
                <a:blip r:embed="rId2"/>
              </a:buBlip>
            </a:pPr>
            <a:r>
              <a:rPr lang="en-US" sz="2000">
                <a:effectLst/>
                <a:latin typeface="Arial" panose="020B0604020202020204" pitchFamily="34" charset="0"/>
                <a:ea typeface="Calibri" panose="020F0502020204030204" pitchFamily="34" charset="0"/>
                <a:cs typeface="Times New Roman" panose="02020603050405020304" pitchFamily="18" charset="0"/>
              </a:rPr>
              <a:t>­­</a:t>
            </a:r>
            <a:r>
              <a:rPr lang="en-US" sz="1800">
                <a:effectLst/>
                <a:latin typeface="Arial" panose="020B0604020202020204" pitchFamily="34" charset="0"/>
                <a:ea typeface="Calibri" panose="020F0502020204030204" pitchFamily="34" charset="0"/>
                <a:cs typeface="Times New Roman" panose="02020603050405020304" pitchFamily="18" charset="0"/>
              </a:rPr>
              <a:t>LONG RANGE POWER TRANSFER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Blip>
                <a:blip r:embed="rId2"/>
              </a:buBlip>
            </a:pPr>
            <a:r>
              <a:rPr lang="en-US" sz="1800">
                <a:effectLst/>
                <a:latin typeface="Arial" panose="020B0604020202020204" pitchFamily="34" charset="0"/>
                <a:ea typeface="Calibri" panose="020F0502020204030204" pitchFamily="34" charset="0"/>
                <a:cs typeface="Times New Roman" panose="02020603050405020304" pitchFamily="18" charset="0"/>
              </a:rPr>
              <a:t>MILITARY DRONE CHARGING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67422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4F4B-EF41-4002-B440-10AB039F5F9F}"/>
              </a:ext>
            </a:extLst>
          </p:cNvPr>
          <p:cNvSpPr>
            <a:spLocks noGrp="1"/>
          </p:cNvSpPr>
          <p:nvPr>
            <p:ph type="title"/>
          </p:nvPr>
        </p:nvSpPr>
        <p:spPr>
          <a:xfrm>
            <a:off x="677335" y="1105469"/>
            <a:ext cx="8596668" cy="2323531"/>
          </a:xfrm>
        </p:spPr>
        <p:txBody>
          <a:bodyPr/>
          <a:lstStyle/>
          <a:p>
            <a:pPr algn="ctr"/>
            <a:r>
              <a:rPr lang="en-IN"/>
              <a:t>THANK YOU</a:t>
            </a:r>
          </a:p>
        </p:txBody>
      </p:sp>
    </p:spTree>
    <p:extLst>
      <p:ext uri="{BB962C8B-B14F-4D97-AF65-F5344CB8AC3E}">
        <p14:creationId xmlns:p14="http://schemas.microsoft.com/office/powerpoint/2010/main" val="425362439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C4E3D7-C248-46BA-B0D1-6D9703C09772}"/>
              </a:ext>
            </a:extLst>
          </p:cNvPr>
          <p:cNvSpPr txBox="1"/>
          <p:nvPr/>
        </p:nvSpPr>
        <p:spPr>
          <a:xfrm>
            <a:off x="92766" y="1113183"/>
            <a:ext cx="11887200" cy="5681809"/>
          </a:xfrm>
          <a:prstGeom prst="rect">
            <a:avLst/>
          </a:prstGeom>
          <a:noFill/>
        </p:spPr>
        <p:txBody>
          <a:bodyPr wrap="square">
            <a:spAutoFit/>
          </a:bodyPr>
          <a:lstStyle/>
          <a:p>
            <a:pPr>
              <a:lnSpc>
                <a:spcPct val="115000"/>
              </a:lnSpc>
              <a:spcAft>
                <a:spcPts val="1000"/>
              </a:spcAft>
            </a:pPr>
            <a:r>
              <a:rPr lang="en-GB" sz="2400" b="1">
                <a:effectLst/>
                <a:latin typeface="Arial" panose="020B0604020202020204" pitchFamily="34" charset="0"/>
                <a:ea typeface="Calibri" panose="020F0502020204030204" pitchFamily="34" charset="0"/>
                <a:cs typeface="Times New Roman" panose="02020603050405020304" pitchFamily="18" charset="0"/>
              </a:rPr>
              <a:t>ABSTRACT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Blip>
                <a:blip r:embed="rId2"/>
              </a:buBlip>
            </a:pPr>
            <a:r>
              <a:rPr lang="en-GB" sz="1800">
                <a:effectLst/>
                <a:latin typeface="Arial" panose="020B0604020202020204" pitchFamily="34" charset="0"/>
                <a:ea typeface="Calibri" panose="020F0502020204030204" pitchFamily="34" charset="0"/>
                <a:cs typeface="Times New Roman" panose="02020603050405020304" pitchFamily="18" charset="0"/>
              </a:rPr>
              <a:t>Wireless Power Transmission (WPT) using laser technology has emerged as a promising solution for transferring electrical energy without the need for physical cables.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Blip>
                <a:blip r:embed="rId2"/>
              </a:buBlip>
            </a:pPr>
            <a:r>
              <a:rPr lang="en-GB" sz="1800">
                <a:effectLst/>
                <a:latin typeface="Arial" panose="020B0604020202020204" pitchFamily="34" charset="0"/>
                <a:ea typeface="Calibri" panose="020F0502020204030204" pitchFamily="34" charset="0"/>
                <a:cs typeface="Times New Roman" panose="02020603050405020304" pitchFamily="18" charset="0"/>
              </a:rPr>
              <a:t>This technology uses laser beams to transmit energy over the air, enabling the efficient and safe transfer of energy over long distances.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Blip>
                <a:blip r:embed="rId2"/>
              </a:buBlip>
            </a:pPr>
            <a:r>
              <a:rPr lang="en-GB" sz="1800">
                <a:effectLst/>
                <a:latin typeface="Arial" panose="020B0604020202020204" pitchFamily="34" charset="0"/>
                <a:ea typeface="Calibri" panose="020F0502020204030204" pitchFamily="34" charset="0"/>
                <a:cs typeface="Times New Roman" panose="02020603050405020304" pitchFamily="18" charset="0"/>
              </a:rPr>
              <a:t>In contrast to other forms of WPT, laser-based WPT has several advantages such as high power density, high transmission efficiency, and the ability to transfer energy over long distances.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Blip>
                <a:blip r:embed="rId2"/>
              </a:buBlip>
            </a:pPr>
            <a:r>
              <a:rPr lang="en-GB" sz="1800">
                <a:effectLst/>
                <a:latin typeface="Arial" panose="020B0604020202020204" pitchFamily="34" charset="0"/>
                <a:ea typeface="Calibri" panose="020F0502020204030204" pitchFamily="34" charset="0"/>
                <a:cs typeface="Times New Roman" panose="02020603050405020304" pitchFamily="18" charset="0"/>
              </a:rPr>
              <a:t>Moreover, the use of laser technology eliminates the need for electrical conductors, reducing the risk of electrical shock and increasing the flexibility and mobility of power transfer.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Blip>
                <a:blip r:embed="rId2"/>
              </a:buBlip>
            </a:pPr>
            <a:r>
              <a:rPr lang="en-GB" sz="1800">
                <a:effectLst/>
                <a:latin typeface="Arial" panose="020B0604020202020204" pitchFamily="34" charset="0"/>
                <a:ea typeface="Calibri" panose="020F0502020204030204" pitchFamily="34" charset="0"/>
                <a:cs typeface="Times New Roman" panose="02020603050405020304" pitchFamily="18" charset="0"/>
              </a:rPr>
              <a:t>However, implementing WPT using laser technology is not without its challenges.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Blip>
                <a:blip r:embed="rId2"/>
              </a:buBlip>
            </a:pPr>
            <a:r>
              <a:rPr lang="en-GB" sz="1800">
                <a:effectLst/>
                <a:latin typeface="Arial" panose="020B0604020202020204" pitchFamily="34" charset="0"/>
                <a:ea typeface="Calibri" panose="020F0502020204030204" pitchFamily="34" charset="0"/>
                <a:cs typeface="Times New Roman" panose="02020603050405020304" pitchFamily="18" charset="0"/>
              </a:rPr>
              <a:t>Precise alignment between the transmitting and receiving units is crucial for effective energy transfer, and the laser beam must be properly focused to ensure maximum efficiency.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Blip>
                <a:blip r:embed="rId2"/>
              </a:buBlip>
            </a:pPr>
            <a:r>
              <a:rPr lang="en-GB" sz="1800">
                <a:effectLst/>
                <a:latin typeface="Arial" panose="020B0604020202020204" pitchFamily="34" charset="0"/>
                <a:ea typeface="Calibri" panose="020F0502020204030204" pitchFamily="34" charset="0"/>
                <a:cs typeface="Times New Roman" panose="02020603050405020304" pitchFamily="18" charset="0"/>
              </a:rPr>
              <a:t>Safety concerns also need to be addressed, as the high power density of the laser beam presents potential hazards to human eyes and skin.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Blip>
                <a:blip r:embed="rId2"/>
              </a:buBlip>
            </a:pPr>
            <a:r>
              <a:rPr lang="en-GB" sz="1800">
                <a:effectLst/>
                <a:latin typeface="Arial" panose="020B0604020202020204" pitchFamily="34" charset="0"/>
                <a:ea typeface="Calibri" panose="020F0502020204030204" pitchFamily="34" charset="0"/>
                <a:cs typeface="Times New Roman" panose="02020603050405020304" pitchFamily="18" charset="0"/>
              </a:rPr>
              <a:t>Despite these challenges, the potential applications of laser-based WPT are numerous, including the wireless charging of portable electronic devices, the powering of unmanned aerial vehicles (UAVs), and the transmission of energy to remote locations without access to electrical grids.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43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A8AD5-0116-4EB4-8B1B-BEE62E39F67B}"/>
              </a:ext>
            </a:extLst>
          </p:cNvPr>
          <p:cNvSpPr txBox="1"/>
          <p:nvPr/>
        </p:nvSpPr>
        <p:spPr>
          <a:xfrm>
            <a:off x="225288" y="464618"/>
            <a:ext cx="10024182" cy="5210465"/>
          </a:xfrm>
          <a:prstGeom prst="rect">
            <a:avLst/>
          </a:prstGeom>
          <a:noFill/>
        </p:spPr>
        <p:txBody>
          <a:bodyPr wrap="square">
            <a:spAutoFit/>
          </a:bodyPr>
          <a:lstStyle/>
          <a:p>
            <a:pPr marL="457200">
              <a:lnSpc>
                <a:spcPct val="115000"/>
              </a:lnSpc>
              <a:spcAft>
                <a:spcPts val="0"/>
              </a:spcAft>
            </a:pPr>
            <a:r>
              <a:rPr lang="en-US" sz="2000" b="1">
                <a:effectLst/>
                <a:latin typeface="Arial" panose="020B0604020202020204" pitchFamily="34" charset="0"/>
                <a:ea typeface="Calibri" panose="020F0502020204030204" pitchFamily="34" charset="0"/>
                <a:cs typeface="Times New Roman" panose="02020603050405020304" pitchFamily="18" charset="0"/>
              </a:rPr>
              <a:t>EXISTING SYSTEM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0"/>
              </a:spcAft>
            </a:pPr>
            <a:r>
              <a:rPr lang="en-US" sz="1800">
                <a:effectLst/>
                <a:latin typeface="Arial" panose="020B0604020202020204" pitchFamily="34"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Blip>
                <a:blip r:embed="rId2"/>
              </a:buBlip>
            </a:pPr>
            <a:r>
              <a:rPr lang="en-US" sz="180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Transmission lines carry electric energy from one point to another in an electric power system.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Blip>
                <a:blip r:embed="rId2"/>
              </a:buBlip>
            </a:pPr>
            <a:r>
              <a:rPr lang="en-US" sz="180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They can carry alternating current or direct current or a system can be a combination of both.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Blip>
                <a:blip r:embed="rId2"/>
              </a:buBlip>
            </a:pPr>
            <a:r>
              <a:rPr lang="en-US" sz="180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Also, electric current can be carried by either overhead or underground lines.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15000"/>
              </a:lnSpc>
              <a:spcAft>
                <a:spcPts val="1000"/>
              </a:spcAft>
            </a:pPr>
            <a:r>
              <a:rPr lang="en-US" sz="2000" b="1">
                <a:effectLst/>
                <a:latin typeface="Arial" panose="020B0604020202020204" pitchFamily="34" charset="0"/>
                <a:ea typeface="Calibri" panose="020F0502020204030204" pitchFamily="34" charset="0"/>
                <a:cs typeface="Times New Roman" panose="02020603050405020304" pitchFamily="18" charset="0"/>
              </a:rPr>
              <a:t>DISADVANTAGES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Blip>
                <a:blip r:embed="rId2"/>
              </a:buBlip>
            </a:pPr>
            <a:r>
              <a:rPr lang="en-US" sz="1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An AC transmission line has line capacitance. Therefore, there is a continuous power loss in the AC transmission line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15000"/>
              </a:lnSpc>
              <a:spcAft>
                <a:spcPts val="0"/>
              </a:spcAft>
              <a:buFont typeface="Symbol" panose="05050102010706020507" pitchFamily="18" charset="2"/>
              <a:buBlip>
                <a:blip r:embed="rId2"/>
              </a:buBlip>
            </a:pPr>
            <a:r>
              <a:rPr lang="en-US" sz="1800">
                <a:solidFill>
                  <a:srgbClr val="3F536E"/>
                </a:solidFill>
                <a:effectLst/>
                <a:latin typeface="Arial" panose="020B0604020202020204" pitchFamily="34" charset="0"/>
                <a:ea typeface="Times New Roman" panose="02020603050405020304" pitchFamily="18" charset="0"/>
                <a:cs typeface="Times New Roman" panose="02020603050405020304" pitchFamily="18" charset="0"/>
              </a:rPr>
              <a:t>2-4% of energy is lost in the transmission lines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15000"/>
              </a:lnSpc>
              <a:spcAft>
                <a:spcPts val="0"/>
              </a:spcAft>
              <a:buFont typeface="Symbol" panose="05050102010706020507" pitchFamily="18" charset="2"/>
              <a:buBlip>
                <a:blip r:embed="rId2"/>
              </a:buBlip>
            </a:pPr>
            <a:r>
              <a:rPr lang="en-US" sz="1800">
                <a:solidFill>
                  <a:srgbClr val="3F536E"/>
                </a:solidFill>
                <a:effectLst/>
                <a:latin typeface="Arial" panose="020B0604020202020204" pitchFamily="34" charset="0"/>
                <a:ea typeface="Times New Roman" panose="02020603050405020304" pitchFamily="18" charset="0"/>
                <a:cs typeface="Times New Roman" panose="02020603050405020304" pitchFamily="18" charset="0"/>
              </a:rPr>
              <a:t>4-6% of energy is lost during the distribution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Blip>
                <a:blip r:embed="rId2"/>
              </a:buBlip>
            </a:pPr>
            <a:r>
              <a:rPr lang="en-US" sz="1800">
                <a:solidFill>
                  <a:srgbClr val="3F536E"/>
                </a:solidFill>
                <a:effectLst/>
                <a:latin typeface="Arial" panose="020B0604020202020204" pitchFamily="34" charset="0"/>
                <a:ea typeface="Calibri" panose="020F0502020204030204" pitchFamily="34" charset="0"/>
                <a:cs typeface="Times New Roman" panose="02020603050405020304" pitchFamily="18" charset="0"/>
              </a:rPr>
              <a:t>So, the average loss of power between the power plant and consumers ranges between 8-15%.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Blip>
                <a:blip r:embed="rId2"/>
              </a:buBlip>
            </a:pPr>
            <a:r>
              <a:rPr lang="en-US" sz="180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In technical loss we have radiation loss, conductor loss, dielectric heating loss, coupling loss and corona loss</a:t>
            </a:r>
            <a:r>
              <a:rPr lang="en-US" sz="200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893809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D2E8D-5F65-4D93-B8F5-821D15E91105}"/>
              </a:ext>
            </a:extLst>
          </p:cNvPr>
          <p:cNvSpPr>
            <a:spLocks noGrp="1"/>
          </p:cNvSpPr>
          <p:nvPr>
            <p:ph type="title"/>
          </p:nvPr>
        </p:nvSpPr>
        <p:spPr>
          <a:xfrm>
            <a:off x="839787" y="188912"/>
            <a:ext cx="3932237" cy="1600200"/>
          </a:xfrm>
        </p:spPr>
        <p:txBody>
          <a:bodyPr/>
          <a:lstStyle/>
          <a:p>
            <a:r>
              <a:rPr lang="en-US" sz="1800" b="1">
                <a:effectLst/>
                <a:latin typeface="Arial" panose="020B0604020202020204" pitchFamily="34" charset="0"/>
                <a:ea typeface="Calibri" panose="020F0502020204030204" pitchFamily="34" charset="0"/>
                <a:cs typeface="Times New Roman" panose="02020603050405020304" pitchFamily="18" charset="0"/>
              </a:rPr>
              <a:t>PROPOSED METHOD</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IN"/>
          </a:p>
        </p:txBody>
      </p:sp>
      <p:pic>
        <p:nvPicPr>
          <p:cNvPr id="9" name="Picture Placeholder 8">
            <a:extLst>
              <a:ext uri="{FF2B5EF4-FFF2-40B4-BE49-F238E27FC236}">
                <a16:creationId xmlns:a16="http://schemas.microsoft.com/office/drawing/2014/main" id="{EAB6036D-261F-463C-9ECB-38952EE6F73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b="-941"/>
          <a:stretch/>
        </p:blipFill>
        <p:spPr>
          <a:xfrm>
            <a:off x="377083" y="188912"/>
            <a:ext cx="8596668" cy="3845718"/>
          </a:xfrm>
        </p:spPr>
      </p:pic>
      <p:sp>
        <p:nvSpPr>
          <p:cNvPr id="4" name="Text Placeholder 3">
            <a:extLst>
              <a:ext uri="{FF2B5EF4-FFF2-40B4-BE49-F238E27FC236}">
                <a16:creationId xmlns:a16="http://schemas.microsoft.com/office/drawing/2014/main" id="{3440DA97-2C30-4E80-984C-BCD37E73E2AE}"/>
              </a:ext>
            </a:extLst>
          </p:cNvPr>
          <p:cNvSpPr>
            <a:spLocks noGrp="1"/>
          </p:cNvSpPr>
          <p:nvPr>
            <p:ph type="body" sz="half" idx="2"/>
          </p:nvPr>
        </p:nvSpPr>
        <p:spPr>
          <a:xfrm>
            <a:off x="377083" y="4244454"/>
            <a:ext cx="8998929" cy="2613546"/>
          </a:xfrm>
        </p:spPr>
        <p:txBody>
          <a:bodyPr>
            <a:normAutofit fontScale="92500" lnSpcReduction="20000"/>
          </a:bodyPr>
          <a:lstStyle/>
          <a:p>
            <a:pPr marL="342900" lvl="0" indent="-342900">
              <a:lnSpc>
                <a:spcPct val="115000"/>
              </a:lnSpc>
              <a:spcAft>
                <a:spcPts val="0"/>
              </a:spcAft>
              <a:buFont typeface="Symbol" panose="05050102010706020507" pitchFamily="18" charset="2"/>
              <a:buBlip>
                <a:blip r:embed="rId3"/>
              </a:buBlip>
            </a:pPr>
            <a:r>
              <a:rPr lang="en-US" sz="1800">
                <a:effectLst/>
                <a:latin typeface="Arial" panose="020B0604020202020204" pitchFamily="34" charset="0"/>
                <a:ea typeface="Calibri" panose="020F0502020204030204" pitchFamily="34" charset="0"/>
                <a:cs typeface="Times New Roman" panose="02020603050405020304" pitchFamily="18" charset="0"/>
              </a:rPr>
              <a:t>Laser power transmission (LPT) is considered a potentially efficient way for power delivery.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Blip>
                <a:blip r:embed="rId3"/>
              </a:buBlip>
            </a:pPr>
            <a:r>
              <a:rPr lang="en-US" sz="1800">
                <a:effectLst/>
                <a:latin typeface="Arial" panose="020B0604020202020204" pitchFamily="34" charset="0"/>
                <a:ea typeface="Calibri" panose="020F0502020204030204" pitchFamily="34" charset="0"/>
                <a:cs typeface="Times New Roman" panose="02020603050405020304" pitchFamily="18" charset="0"/>
              </a:rPr>
              <a:t>Especially in long distance wireless application.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Blip>
                <a:blip r:embed="rId3"/>
              </a:buBlip>
            </a:pPr>
            <a:r>
              <a:rPr lang="en-US" sz="1800">
                <a:effectLst/>
                <a:latin typeface="Arial" panose="020B0604020202020204" pitchFamily="34" charset="0"/>
                <a:ea typeface="Calibri" panose="020F0502020204030204" pitchFamily="34" charset="0"/>
                <a:cs typeface="Times New Roman" panose="02020603050405020304" pitchFamily="18" charset="0"/>
              </a:rPr>
              <a:t>LPT has many advantages such as lower device size and high power density.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Blip>
                <a:blip r:embed="rId3"/>
              </a:buBlip>
            </a:pPr>
            <a:r>
              <a:rPr lang="en-US" sz="1800">
                <a:effectLst/>
                <a:latin typeface="Arial" panose="020B0604020202020204" pitchFamily="34" charset="0"/>
                <a:ea typeface="Calibri" panose="020F0502020204030204" pitchFamily="34" charset="0"/>
                <a:cs typeface="Times New Roman" panose="02020603050405020304" pitchFamily="18" charset="0"/>
              </a:rPr>
              <a:t>The </a:t>
            </a:r>
            <a:r>
              <a:rPr lang="en-US" sz="1800" err="1">
                <a:effectLst/>
                <a:latin typeface="Arial" panose="020B0604020202020204" pitchFamily="34" charset="0"/>
                <a:ea typeface="Calibri" panose="020F0502020204030204" pitchFamily="34" charset="0"/>
                <a:cs typeface="Times New Roman" panose="02020603050405020304" pitchFamily="18" charset="0"/>
              </a:rPr>
              <a:t>utilisation</a:t>
            </a:r>
            <a:r>
              <a:rPr lang="en-US" sz="1800">
                <a:effectLst/>
                <a:latin typeface="Arial" panose="020B0604020202020204" pitchFamily="34" charset="0"/>
                <a:ea typeface="Calibri" panose="020F0502020204030204" pitchFamily="34" charset="0"/>
                <a:cs typeface="Times New Roman" panose="02020603050405020304" pitchFamily="18" charset="0"/>
              </a:rPr>
              <a:t> of LPT can resolve the </a:t>
            </a:r>
            <a:r>
              <a:rPr lang="en-US" sz="1800" err="1">
                <a:effectLst/>
                <a:latin typeface="Arial" panose="020B0604020202020204" pitchFamily="34" charset="0"/>
                <a:ea typeface="Calibri" panose="020F0502020204030204" pitchFamily="34" charset="0"/>
                <a:cs typeface="Times New Roman" panose="02020603050405020304" pitchFamily="18" charset="0"/>
              </a:rPr>
              <a:t>llimitaion</a:t>
            </a:r>
            <a:r>
              <a:rPr lang="en-US" sz="1800">
                <a:effectLst/>
                <a:latin typeface="Arial" panose="020B0604020202020204" pitchFamily="34" charset="0"/>
                <a:ea typeface="Calibri" panose="020F0502020204030204" pitchFamily="34" charset="0"/>
                <a:cs typeface="Times New Roman" panose="02020603050405020304" pitchFamily="18" charset="0"/>
              </a:rPr>
              <a:t> problem in a wired connection.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Blip>
                <a:blip r:embed="rId3"/>
              </a:buBlip>
            </a:pPr>
            <a:r>
              <a:rPr lang="en-US" sz="1800">
                <a:effectLst/>
                <a:latin typeface="Arial" panose="020B0604020202020204" pitchFamily="34" charset="0"/>
                <a:ea typeface="Calibri" panose="020F0502020204030204" pitchFamily="34" charset="0"/>
                <a:cs typeface="Times New Roman" panose="02020603050405020304" pitchFamily="18" charset="0"/>
              </a:rPr>
              <a:t>The influence of electromagnetic interference in application and high temperature fields can be reduced.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8565737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E91206-9375-493C-B8E7-3726F4008C5E}"/>
              </a:ext>
            </a:extLst>
          </p:cNvPr>
          <p:cNvSpPr txBox="1"/>
          <p:nvPr/>
        </p:nvSpPr>
        <p:spPr>
          <a:xfrm>
            <a:off x="469900" y="-101600"/>
            <a:ext cx="11188700" cy="5152885"/>
          </a:xfrm>
          <a:prstGeom prst="rect">
            <a:avLst/>
          </a:prstGeom>
          <a:noFill/>
        </p:spPr>
        <p:txBody>
          <a:bodyPr wrap="square">
            <a:spAutoFit/>
          </a:bodyPr>
          <a:lstStyle/>
          <a:p>
            <a:pPr>
              <a:lnSpc>
                <a:spcPct val="115000"/>
              </a:lnSpc>
              <a:spcAft>
                <a:spcPts val="1000"/>
              </a:spcAft>
            </a:pPr>
            <a:endParaRPr lang="en-US" sz="1800" b="1">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a:effectLst/>
                <a:latin typeface="Arial" panose="020B0604020202020204" pitchFamily="34" charset="0"/>
                <a:ea typeface="Calibri" panose="020F0502020204030204" pitchFamily="34" charset="0"/>
                <a:cs typeface="Times New Roman" panose="02020603050405020304" pitchFamily="18" charset="0"/>
              </a:rPr>
              <a:t>ADVANTAGES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Blip>
                <a:blip r:embed="rId2"/>
              </a:buBlip>
            </a:pPr>
            <a:r>
              <a:rPr lang="en-US" sz="1800">
                <a:effectLst/>
                <a:latin typeface="Arial" panose="020B0604020202020204" pitchFamily="34" charset="0"/>
                <a:ea typeface="Calibri" panose="020F0502020204030204" pitchFamily="34" charset="0"/>
                <a:cs typeface="Times New Roman" panose="02020603050405020304" pitchFamily="18" charset="0"/>
              </a:rPr>
              <a:t>Laser power transmission is a potentially efficient way for power delivery.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Blip>
                <a:blip r:embed="rId2"/>
              </a:buBlip>
            </a:pPr>
            <a:r>
              <a:rPr lang="en-US" sz="1800">
                <a:effectLst/>
                <a:latin typeface="Arial" panose="020B0604020202020204" pitchFamily="34" charset="0"/>
                <a:ea typeface="Calibri" panose="020F0502020204030204" pitchFamily="34" charset="0"/>
                <a:cs typeface="Times New Roman" panose="02020603050405020304" pitchFamily="18" charset="0"/>
              </a:rPr>
              <a:t>The technology including transmission of power both to and </a:t>
            </a:r>
            <a:r>
              <a:rPr lang="en-US" sz="1800" err="1">
                <a:effectLst/>
                <a:latin typeface="Arial" panose="020B0604020202020204" pitchFamily="34" charset="0"/>
                <a:ea typeface="Calibri" panose="020F0502020204030204" pitchFamily="34" charset="0"/>
                <a:cs typeface="Times New Roman" panose="02020603050405020304" pitchFamily="18" charset="0"/>
              </a:rPr>
              <a:t>ground,spacecraft,aerial</a:t>
            </a:r>
            <a:r>
              <a:rPr lang="en-US" sz="1800">
                <a:effectLst/>
                <a:latin typeface="Arial" panose="020B0604020202020204" pitchFamily="34" charset="0"/>
                <a:ea typeface="Calibri" panose="020F0502020204030204" pitchFamily="34" charset="0"/>
                <a:cs typeface="Times New Roman" panose="02020603050405020304" pitchFamily="18" charset="0"/>
              </a:rPr>
              <a:t> vehicles, satellites and lunar rover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Blip>
                <a:blip r:embed="rId2"/>
              </a:buBlip>
            </a:pPr>
            <a:r>
              <a:rPr lang="en-US" sz="1800">
                <a:effectLst/>
                <a:latin typeface="Arial" panose="020B0604020202020204" pitchFamily="34" charset="0"/>
                <a:ea typeface="Calibri" panose="020F0502020204030204" pitchFamily="34" charset="0"/>
                <a:cs typeface="Times New Roman" panose="02020603050405020304" pitchFamily="18" charset="0"/>
              </a:rPr>
              <a:t>No conductor required for power transmission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Blip>
                <a:blip r:embed="rId2"/>
              </a:buBlip>
            </a:pPr>
            <a:r>
              <a:rPr lang="en-US" sz="1800">
                <a:effectLst/>
                <a:latin typeface="Arial" panose="020B0604020202020204" pitchFamily="34" charset="0"/>
                <a:ea typeface="Calibri" panose="020F0502020204030204" pitchFamily="34" charset="0"/>
                <a:cs typeface="Times New Roman" panose="02020603050405020304" pitchFamily="18" charset="0"/>
              </a:rPr>
              <a:t>Reduce the losses in trans</a:t>
            </a:r>
            <a:r>
              <a:rPr lang="en-US" sz="1600">
                <a:effectLst/>
                <a:latin typeface="Arial" panose="020B0604020202020204" pitchFamily="34" charset="0"/>
                <a:ea typeface="Calibri" panose="020F0502020204030204" pitchFamily="34" charset="0"/>
                <a:cs typeface="Times New Roman" panose="02020603050405020304" pitchFamily="18" charset="0"/>
              </a:rPr>
              <a:t>missio</a:t>
            </a:r>
            <a:r>
              <a:rPr lang="en-US" sz="1800">
                <a:effectLst/>
                <a:latin typeface="Arial" panose="020B0604020202020204" pitchFamily="34" charset="0"/>
                <a:ea typeface="Calibri" panose="020F0502020204030204" pitchFamily="34" charset="0"/>
                <a:cs typeface="Times New Roman" panose="02020603050405020304" pitchFamily="18" charset="0"/>
              </a:rPr>
              <a:t>n lines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b="1">
                <a:effectLst/>
                <a:latin typeface="Arial" panose="020B0604020202020204" pitchFamily="34" charset="0"/>
                <a:ea typeface="Calibri" panose="020F0502020204030204" pitchFamily="34" charset="0"/>
                <a:cs typeface="Times New Roman" panose="02020603050405020304" pitchFamily="18" charset="0"/>
              </a:rPr>
              <a:t>HARDWARE REQUIREMENT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600">
                <a:effectLst/>
                <a:latin typeface="Arial" panose="020B0604020202020204" pitchFamily="34" charset="0"/>
                <a:ea typeface="Calibri" panose="020F0502020204030204" pitchFamily="34" charset="0"/>
                <a:cs typeface="Times New Roman" panose="02020603050405020304" pitchFamily="18" charset="0"/>
              </a:rPr>
              <a:t>SMPS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a:solidFill>
                  <a:srgbClr val="202124"/>
                </a:solidFill>
                <a:effectLst/>
                <a:latin typeface="Arial" panose="020B0604020202020204" pitchFamily="34" charset="0"/>
                <a:ea typeface="Calibri" panose="020F0502020204030204" pitchFamily="34" charset="0"/>
                <a:cs typeface="Times New Roman" panose="02020603050405020304" pitchFamily="18" charset="0"/>
              </a:rPr>
              <a:t>Concentrator photovoltaics</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600">
                <a:effectLst/>
                <a:latin typeface="Arial" panose="020B0604020202020204" pitchFamily="34" charset="0"/>
                <a:ea typeface="Calibri" panose="020F0502020204030204" pitchFamily="34" charset="0"/>
                <a:cs typeface="Times New Roman" panose="02020603050405020304" pitchFamily="18" charset="0"/>
              </a:rPr>
              <a:t>LASER</a:t>
            </a:r>
          </a:p>
          <a:p>
            <a:pPr marL="342900" lvl="0" indent="-342900">
              <a:lnSpc>
                <a:spcPct val="115000"/>
              </a:lnSpc>
              <a:spcAft>
                <a:spcPts val="0"/>
              </a:spcAft>
              <a:buFont typeface="Symbol" panose="05050102010706020507" pitchFamily="18" charset="2"/>
              <a:buChar char=""/>
            </a:pPr>
            <a:r>
              <a:rPr lang="en-US" sz="1600">
                <a:effectLst/>
                <a:latin typeface="Arial" panose="020B0604020202020204" pitchFamily="34" charset="0"/>
                <a:ea typeface="Calibri" panose="020F0502020204030204" pitchFamily="34" charset="0"/>
                <a:cs typeface="Times New Roman" panose="02020603050405020304" pitchFamily="18" charset="0"/>
              </a:rPr>
              <a:t>10K TENTIOMETER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600">
                <a:effectLst/>
                <a:latin typeface="Arial" panose="020B0604020202020204" pitchFamily="34" charset="0"/>
                <a:ea typeface="Calibri" panose="020F0502020204030204" pitchFamily="34" charset="0"/>
                <a:cs typeface="Times New Roman" panose="02020603050405020304" pitchFamily="18" charset="0"/>
              </a:rPr>
              <a:t>TRANSISTOR – BD139,TIP3055,LM317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600">
                <a:effectLst/>
                <a:latin typeface="Arial" panose="020B0604020202020204" pitchFamily="34" charset="0"/>
                <a:ea typeface="Calibri" panose="020F0502020204030204" pitchFamily="34" charset="0"/>
                <a:cs typeface="Times New Roman" panose="02020603050405020304" pitchFamily="18" charset="0"/>
              </a:rPr>
              <a:t>VOLTAGE REGULATOR – 7805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600">
                <a:effectLst/>
                <a:latin typeface="Arial" panose="020B0604020202020204" pitchFamily="34" charset="0"/>
                <a:ea typeface="Calibri" panose="020F0502020204030204" pitchFamily="34" charset="0"/>
                <a:cs typeface="Times New Roman" panose="02020603050405020304" pitchFamily="18" charset="0"/>
              </a:rPr>
              <a:t>DOIDE - 1N 4007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E4B28F5-DAB4-45AD-A27A-51F319715BDC}"/>
              </a:ext>
            </a:extLst>
          </p:cNvPr>
          <p:cNvPicPr>
            <a:picLocks noChangeAspect="1"/>
          </p:cNvPicPr>
          <p:nvPr/>
        </p:nvPicPr>
        <p:blipFill>
          <a:blip r:embed="rId3"/>
          <a:stretch>
            <a:fillRect/>
          </a:stretch>
        </p:blipFill>
        <p:spPr>
          <a:xfrm>
            <a:off x="1840801" y="4905917"/>
            <a:ext cx="7248608" cy="1747367"/>
          </a:xfrm>
          <a:prstGeom prst="rect">
            <a:avLst/>
          </a:prstGeom>
        </p:spPr>
      </p:pic>
    </p:spTree>
    <p:extLst>
      <p:ext uri="{BB962C8B-B14F-4D97-AF65-F5344CB8AC3E}">
        <p14:creationId xmlns:p14="http://schemas.microsoft.com/office/powerpoint/2010/main" val="106204328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FE377-DF8B-46EA-8504-BB7ED85007C6}"/>
              </a:ext>
            </a:extLst>
          </p:cNvPr>
          <p:cNvSpPr>
            <a:spLocks noGrp="1"/>
          </p:cNvSpPr>
          <p:nvPr>
            <p:ph type="title"/>
          </p:nvPr>
        </p:nvSpPr>
        <p:spPr>
          <a:xfrm>
            <a:off x="677334" y="3429001"/>
            <a:ext cx="8596667" cy="361084"/>
          </a:xfrm>
        </p:spPr>
        <p:txBody>
          <a:bodyPr>
            <a:normAutofit fontScale="90000"/>
          </a:bodyPr>
          <a:lstStyle/>
          <a:p>
            <a:r>
              <a:rPr lang="en-IN" sz="2000" b="1"/>
              <a:t>RPS</a:t>
            </a:r>
            <a:r>
              <a:rPr lang="en-IN" sz="2000"/>
              <a:t>(Regulated power supply)</a:t>
            </a:r>
          </a:p>
        </p:txBody>
      </p:sp>
      <p:sp>
        <p:nvSpPr>
          <p:cNvPr id="3" name="Picture Placeholder 2">
            <a:extLst>
              <a:ext uri="{FF2B5EF4-FFF2-40B4-BE49-F238E27FC236}">
                <a16:creationId xmlns:a16="http://schemas.microsoft.com/office/drawing/2014/main" id="{A07EDC08-A10B-4DEA-A392-37FB34763769}"/>
              </a:ext>
            </a:extLst>
          </p:cNvPr>
          <p:cNvSpPr>
            <a:spLocks noGrp="1"/>
          </p:cNvSpPr>
          <p:nvPr>
            <p:ph type="pic" idx="1"/>
          </p:nvPr>
        </p:nvSpPr>
        <p:spPr>
          <a:xfrm>
            <a:off x="677334" y="609600"/>
            <a:ext cx="7497675" cy="2597624"/>
          </a:xfrm>
        </p:spPr>
      </p:sp>
      <p:sp>
        <p:nvSpPr>
          <p:cNvPr id="4" name="Text Placeholder 3">
            <a:extLst>
              <a:ext uri="{FF2B5EF4-FFF2-40B4-BE49-F238E27FC236}">
                <a16:creationId xmlns:a16="http://schemas.microsoft.com/office/drawing/2014/main" id="{10A76EF8-0CC5-43E3-9489-3918323720FA}"/>
              </a:ext>
            </a:extLst>
          </p:cNvPr>
          <p:cNvSpPr>
            <a:spLocks noGrp="1"/>
          </p:cNvSpPr>
          <p:nvPr>
            <p:ph type="body" sz="half" idx="2"/>
          </p:nvPr>
        </p:nvSpPr>
        <p:spPr>
          <a:xfrm>
            <a:off x="762000" y="3899374"/>
            <a:ext cx="9760424" cy="2174330"/>
          </a:xfrm>
        </p:spPr>
        <p:txBody>
          <a:bodyPr>
            <a:normAutofit/>
          </a:bodyPr>
          <a:lstStyle/>
          <a:p>
            <a:pPr>
              <a:lnSpc>
                <a:spcPct val="115000"/>
              </a:lnSpc>
              <a:spcAft>
                <a:spcPts val="10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a:effectLst/>
                <a:latin typeface="Arial" panose="020B0604020202020204" pitchFamily="34" charset="0"/>
                <a:ea typeface="Calibri" panose="020F0502020204030204" pitchFamily="34" charset="0"/>
                <a:cs typeface="Times New Roman" panose="02020603050405020304" pitchFamily="18" charset="0"/>
              </a:rPr>
              <a:t>Almost all electronic devices used in electronic circuits need a dc source of power to operate. The source of dc power is used to establish the dc operating points for the passive and active electronic devices incorporated in the system. The dc power supply is typically connected to each and every stage in an electronic system.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pic>
        <p:nvPicPr>
          <p:cNvPr id="5" name="Picture 4">
            <a:extLst>
              <a:ext uri="{FF2B5EF4-FFF2-40B4-BE49-F238E27FC236}">
                <a16:creationId xmlns:a16="http://schemas.microsoft.com/office/drawing/2014/main" id="{8B055736-FE59-4C37-8E25-F47DA6B50375}"/>
              </a:ext>
            </a:extLst>
          </p:cNvPr>
          <p:cNvPicPr>
            <a:picLocks noChangeAspect="1"/>
          </p:cNvPicPr>
          <p:nvPr/>
        </p:nvPicPr>
        <p:blipFill rotWithShape="1">
          <a:blip r:embed="rId2"/>
          <a:srcRect l="641" r="-534" b="-707"/>
          <a:stretch/>
        </p:blipFill>
        <p:spPr>
          <a:xfrm>
            <a:off x="395785" y="-82550"/>
            <a:ext cx="9294125" cy="3511550"/>
          </a:xfrm>
          <a:prstGeom prst="rect">
            <a:avLst/>
          </a:prstGeom>
        </p:spPr>
      </p:pic>
    </p:spTree>
    <p:extLst>
      <p:ext uri="{BB962C8B-B14F-4D97-AF65-F5344CB8AC3E}">
        <p14:creationId xmlns:p14="http://schemas.microsoft.com/office/powerpoint/2010/main" val="79948327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1FB7-9D33-4FD4-918B-8085A6D8F2DB}"/>
              </a:ext>
            </a:extLst>
          </p:cNvPr>
          <p:cNvSpPr>
            <a:spLocks noGrp="1"/>
          </p:cNvSpPr>
          <p:nvPr>
            <p:ph type="ctrTitle"/>
          </p:nvPr>
        </p:nvSpPr>
        <p:spPr>
          <a:xfrm>
            <a:off x="1507067" y="469900"/>
            <a:ext cx="7763933" cy="3580936"/>
          </a:xfrm>
        </p:spPr>
        <p:txBody>
          <a:bodyPr/>
          <a:lstStyle/>
          <a:p>
            <a:endParaRPr lang="en-IN"/>
          </a:p>
        </p:txBody>
      </p:sp>
      <p:sp>
        <p:nvSpPr>
          <p:cNvPr id="3" name="Subtitle 2">
            <a:extLst>
              <a:ext uri="{FF2B5EF4-FFF2-40B4-BE49-F238E27FC236}">
                <a16:creationId xmlns:a16="http://schemas.microsoft.com/office/drawing/2014/main" id="{17CB6A3A-5637-4D3D-8128-73CF3A22D987}"/>
              </a:ext>
            </a:extLst>
          </p:cNvPr>
          <p:cNvSpPr>
            <a:spLocks noGrp="1"/>
          </p:cNvSpPr>
          <p:nvPr>
            <p:ph type="subTitle" idx="1"/>
          </p:nvPr>
        </p:nvSpPr>
        <p:spPr>
          <a:xfrm>
            <a:off x="1507067" y="4165600"/>
            <a:ext cx="8627533" cy="2044700"/>
          </a:xfrm>
        </p:spPr>
        <p:txBody>
          <a:bodyPr>
            <a:normAutofit fontScale="92500" lnSpcReduction="10000"/>
          </a:bodyPr>
          <a:lstStyle/>
          <a:p>
            <a:pPr algn="ctr"/>
            <a:r>
              <a:rPr lang="en-IN" sz="2400" b="1" i="0">
                <a:solidFill>
                  <a:srgbClr val="202124"/>
                </a:solidFill>
                <a:effectLst/>
                <a:latin typeface="Google Sans"/>
              </a:rPr>
              <a:t>Adjustable voltage regulator</a:t>
            </a:r>
          </a:p>
          <a:p>
            <a:pPr algn="ctr"/>
            <a:r>
              <a:rPr lang="en-GB" sz="2400" b="0" i="0">
                <a:solidFill>
                  <a:srgbClr val="202124"/>
                </a:solidFill>
                <a:effectLst/>
                <a:latin typeface="arial" panose="020B0604020202020204" pitchFamily="34" charset="0"/>
              </a:rPr>
              <a:t>An adjustable voltage regulator </a:t>
            </a:r>
            <a:r>
              <a:rPr lang="en-GB" sz="2400" i="0">
                <a:solidFill>
                  <a:srgbClr val="202124"/>
                </a:solidFill>
                <a:effectLst/>
                <a:latin typeface="arial" panose="020B0604020202020204" pitchFamily="34" charset="0"/>
              </a:rPr>
              <a:t>produces a DC output voltage, which can be adjusted to any other value of certain voltage range</a:t>
            </a:r>
            <a:r>
              <a:rPr lang="en-GB" sz="2400" b="0" i="0">
                <a:solidFill>
                  <a:srgbClr val="202124"/>
                </a:solidFill>
                <a:effectLst/>
                <a:latin typeface="arial" panose="020B0604020202020204" pitchFamily="34" charset="0"/>
              </a:rPr>
              <a:t>. Hence, adjustable voltage regulator is also called as a variable voltage regulator. The DC output voltage value of an adjustable voltage regulator can be either positive or negative.</a:t>
            </a:r>
            <a:endParaRPr lang="en-IN" sz="2400" b="1"/>
          </a:p>
        </p:txBody>
      </p:sp>
      <p:pic>
        <p:nvPicPr>
          <p:cNvPr id="5" name="Picture 4">
            <a:extLst>
              <a:ext uri="{FF2B5EF4-FFF2-40B4-BE49-F238E27FC236}">
                <a16:creationId xmlns:a16="http://schemas.microsoft.com/office/drawing/2014/main" id="{C384601F-AD6B-4D6A-BBD2-BF798F6B0F66}"/>
              </a:ext>
            </a:extLst>
          </p:cNvPr>
          <p:cNvPicPr>
            <a:picLocks noChangeAspect="1"/>
          </p:cNvPicPr>
          <p:nvPr/>
        </p:nvPicPr>
        <p:blipFill rotWithShape="1">
          <a:blip r:embed="rId2">
            <a:extLst>
              <a:ext uri="{28A0092B-C50C-407E-A947-70E740481C1C}">
                <a14:useLocalDpi xmlns:a14="http://schemas.microsoft.com/office/drawing/2010/main" val="0"/>
              </a:ext>
            </a:extLst>
          </a:blip>
          <a:srcRect l="164" t="181" r="-164" b="-1"/>
          <a:stretch/>
        </p:blipFill>
        <p:spPr>
          <a:xfrm>
            <a:off x="1341966" y="342436"/>
            <a:ext cx="8081434" cy="3823164"/>
          </a:xfrm>
          <a:prstGeom prst="rect">
            <a:avLst/>
          </a:prstGeom>
        </p:spPr>
      </p:pic>
    </p:spTree>
    <p:extLst>
      <p:ext uri="{BB962C8B-B14F-4D97-AF65-F5344CB8AC3E}">
        <p14:creationId xmlns:p14="http://schemas.microsoft.com/office/powerpoint/2010/main" val="1983509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2E25A-4311-4FDB-BFB6-F4D4BE62168B}"/>
              </a:ext>
            </a:extLst>
          </p:cNvPr>
          <p:cNvSpPr>
            <a:spLocks noGrp="1"/>
          </p:cNvSpPr>
          <p:nvPr>
            <p:ph type="title"/>
          </p:nvPr>
        </p:nvSpPr>
        <p:spPr>
          <a:xfrm>
            <a:off x="791570" y="-327545"/>
            <a:ext cx="8482431" cy="1312034"/>
          </a:xfrm>
        </p:spPr>
        <p:txBody>
          <a:bodyPr>
            <a:normAutofit/>
          </a:bodyPr>
          <a:lstStyle/>
          <a:p>
            <a:r>
              <a:rPr kumimoji="0" lang="en-US" altLang="en-US" sz="22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LASER</a:t>
            </a:r>
            <a:r>
              <a:rPr kumimoji="0" lang="en-US" altLang="en-US" sz="2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r>
              <a:rPr kumimoji="0" lang="en-US" altLang="en-US" sz="2200" b="0" i="0" u="none" strike="noStrike" cap="none" normalizeH="0" baseline="0">
                <a:ln>
                  <a:noFill/>
                </a:ln>
                <a:solidFill>
                  <a:srgbClr val="202124"/>
                </a:solidFill>
                <a:effectLst/>
                <a:latin typeface="Arial" panose="020B0604020202020204" pitchFamily="34" charset="0"/>
                <a:ea typeface="Calibri" panose="020F0502020204030204" pitchFamily="34" charset="0"/>
                <a:cs typeface="Arial" panose="020B0604020202020204" pitchFamily="34" charset="0"/>
              </a:rPr>
              <a:t>Light amplification by stimulated emission of radiation)</a:t>
            </a:r>
            <a:br>
              <a:rPr kumimoji="0" lang="en-US" altLang="en-US" sz="1800" b="0" i="0" u="none" strike="noStrike" cap="none" normalizeH="0" baseline="0">
                <a:ln>
                  <a:noFill/>
                </a:ln>
                <a:solidFill>
                  <a:schemeClr val="tx1"/>
                </a:solidFill>
                <a:effectLst/>
              </a:rPr>
            </a:br>
            <a:endParaRPr lang="en-IN"/>
          </a:p>
        </p:txBody>
      </p:sp>
      <p:pic>
        <p:nvPicPr>
          <p:cNvPr id="5" name="Picture Placeholder 4">
            <a:extLst>
              <a:ext uri="{FF2B5EF4-FFF2-40B4-BE49-F238E27FC236}">
                <a16:creationId xmlns:a16="http://schemas.microsoft.com/office/drawing/2014/main" id="{6B788B37-F9C0-498E-9F6E-9DF6B4E9F053}"/>
              </a:ext>
            </a:extLst>
          </p:cNvPr>
          <p:cNvPicPr>
            <a:picLocks noGrp="1" noChangeAspect="1"/>
          </p:cNvPicPr>
          <p:nvPr>
            <p:ph type="pic" idx="1"/>
          </p:nvPr>
        </p:nvPicPr>
        <p:blipFill rotWithShape="1">
          <a:blip r:embed="rId2"/>
          <a:srcRect l="4138" r="4138"/>
          <a:stretch/>
        </p:blipFill>
        <p:spPr>
          <a:xfrm>
            <a:off x="491319" y="984489"/>
            <a:ext cx="8782682" cy="2424039"/>
          </a:xfrm>
          <a:prstGeom prst="rect">
            <a:avLst/>
          </a:prstGeom>
        </p:spPr>
      </p:pic>
      <p:sp>
        <p:nvSpPr>
          <p:cNvPr id="4" name="Text Placeholder 3">
            <a:extLst>
              <a:ext uri="{FF2B5EF4-FFF2-40B4-BE49-F238E27FC236}">
                <a16:creationId xmlns:a16="http://schemas.microsoft.com/office/drawing/2014/main" id="{843173F4-4E0D-455C-9C50-DF9ECC37670B}"/>
              </a:ext>
            </a:extLst>
          </p:cNvPr>
          <p:cNvSpPr>
            <a:spLocks noGrp="1"/>
          </p:cNvSpPr>
          <p:nvPr>
            <p:ph type="body" sz="half" idx="2"/>
          </p:nvPr>
        </p:nvSpPr>
        <p:spPr>
          <a:xfrm>
            <a:off x="232012" y="3698543"/>
            <a:ext cx="9430603" cy="2306472"/>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The transmitter of the system converts power from a common source </a:t>
            </a:r>
            <a:r>
              <a:rPr kumimoji="0" lang="en-US" altLang="en-US" sz="1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(battery, generator, or grid) into a monochromatic beam of light via a laser. This laser beam is then shaped with a set of optics, and directed via a beam director to the remote PV receiver.</a:t>
            </a: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Lasers are divided into four classes ,class 3 is divided based on the accessible emission limit. And the overall classes depend upon the beam and the wavelength of the emitted energy</a:t>
            </a:r>
            <a:endParaRPr lang="en-IN"/>
          </a:p>
        </p:txBody>
      </p:sp>
    </p:spTree>
    <p:extLst>
      <p:ext uri="{BB962C8B-B14F-4D97-AF65-F5344CB8AC3E}">
        <p14:creationId xmlns:p14="http://schemas.microsoft.com/office/powerpoint/2010/main" val="15685989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21148-D583-44ED-BE04-61F4E24E2DD1}"/>
              </a:ext>
            </a:extLst>
          </p:cNvPr>
          <p:cNvSpPr txBox="1"/>
          <p:nvPr/>
        </p:nvSpPr>
        <p:spPr>
          <a:xfrm>
            <a:off x="327545" y="1269242"/>
            <a:ext cx="9703559" cy="406265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eaLnBrk="0" fontAlgn="base" hangingPunct="0">
              <a:spcBef>
                <a:spcPct val="0"/>
              </a:spcBef>
              <a:spcAft>
                <a:spcPct val="0"/>
              </a:spcAft>
            </a:pPr>
            <a:r>
              <a:rPr kumimoji="0" lang="en-US" altLang="en-US" sz="1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The classification is based on the laser power, wavelength, and  exposure duration. Classification are based on the potential for the beam to cause injury and damage  from direct exposure or diffuse reflective surfaces.</a:t>
            </a:r>
          </a:p>
          <a:p>
            <a:pPr eaLnBrk="0" fontAlgn="base" hangingPunct="0">
              <a:spcBef>
                <a:spcPct val="0"/>
              </a:spcBef>
              <a:spcAft>
                <a:spcPct val="0"/>
              </a:spcAft>
            </a:pP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MSFC/UAH engineers investigated Cu:In:Ga:Se2, Si, Ga:In:P2, Ga/As/Ge, and GaInP2/GaAs/Ge cell materials. Many other device materials were examined, some of them not yet commercially available.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The obtainable lasers studied were the </a:t>
            </a:r>
            <a:r>
              <a:rPr kumimoji="0" lang="en-US" altLang="en-US" sz="1800" b="0" i="0" u="none" strike="noStrike" cap="none" normalizeH="0" baseline="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Nd:YAG</a:t>
            </a:r>
            <a:r>
              <a:rPr kumimoji="0" lang="en-US" altLang="en-US" sz="1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laser, the </a:t>
            </a:r>
            <a:r>
              <a:rPr kumimoji="0" lang="en-US" altLang="en-US" sz="1800" b="0" i="0" u="none" strike="noStrike" cap="none" normalizeH="0" baseline="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Yb:YAG</a:t>
            </a:r>
            <a:r>
              <a:rPr kumimoji="0" lang="en-US" altLang="en-US" sz="1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laser and 808nm, and 940nm diode array banks. </a:t>
            </a: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The 940 nm diode array banks were chosen due to their high efficiency (50% E-O) and their high power and availability. The Si cells were then chosen to be a good cost effective match to the array wavelength.</a:t>
            </a:r>
            <a:endParaRPr kumimoji="0" lang="en-US" altLang="en-US" sz="2000" b="0" i="0" u="none" strike="noStrike" cap="none" normalizeH="0" baseline="0">
              <a:ln>
                <a:noFill/>
              </a:ln>
              <a:solidFill>
                <a:schemeClr val="tx1"/>
              </a:solidFill>
              <a:effectLst/>
              <a:latin typeface="Arial" panose="020B0604020202020204" pitchFamily="34" charset="0"/>
            </a:endParaRPr>
          </a:p>
          <a:p>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7598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TM02900688[[fn=Facet]]</Template>
  <TotalTime>156</TotalTime>
  <Words>1110</Words>
  <Application>Microsoft Office PowerPoint</Application>
  <PresentationFormat>Widescreen</PresentationFormat>
  <Paragraphs>73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POWER TRANSMISSION VIA LASER           BY .                                  THIRUCHELVAM R                                     VIGNESHWARAN S                                           SARGURUNATHAN J P</vt:lpstr>
      <vt:lpstr>PowerPoint Presentation</vt:lpstr>
      <vt:lpstr>PowerPoint Presentation</vt:lpstr>
      <vt:lpstr>PROPOSED METHOD </vt:lpstr>
      <vt:lpstr>PowerPoint Presentation</vt:lpstr>
      <vt:lpstr>RPS(Regulated power supply)</vt:lpstr>
      <vt:lpstr>PowerPoint Presentation</vt:lpstr>
      <vt:lpstr>LASER(Light amplification by stimulated emission of radiation) </vt:lpstr>
      <vt:lpstr>PowerPoint Presentation</vt:lpstr>
      <vt:lpstr>CPV (Concentrator photovoltaics) </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LASER POWER TRANSMISSION VIA LASER</dc:title>
  <dc:creator>siva siva</dc:creator>
  <cp:lastModifiedBy>916380945502</cp:lastModifiedBy>
  <cp:revision>15</cp:revision>
  <dcterms:created xsi:type="dcterms:W3CDTF">2023-02-26T01:38:17Z</dcterms:created>
  <dcterms:modified xsi:type="dcterms:W3CDTF">2023-04-12T16:26:32Z</dcterms:modified>
</cp:coreProperties>
</file>