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7"/>
  </p:normalViewPr>
  <p:slideViewPr>
    <p:cSldViewPr>
      <p:cViewPr varScale="1">
        <p:scale>
          <a:sx n="100" d="100"/>
          <a:sy n="100" d="100"/>
        </p:scale>
        <p:origin x="1000" y="1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395A72B-55D8-3F41-A08C-C178FC4A4B57}" type="datetimeFigureOut">
              <a:rPr lang="en-US" smtClean="0"/>
              <a:t>5/9/24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56A3035-9A61-A041-A942-E32A377C4902}" type="slidenum">
              <a:rPr lang="en-US" smtClean="0"/>
              <a:t>‹#›</a:t>
            </a:fld>
            <a:endParaRPr lang="en-US"/>
          </a:p>
        </p:txBody>
      </p:sp>
    </p:spTree>
    <p:extLst>
      <p:ext uri="{BB962C8B-B14F-4D97-AF65-F5344CB8AC3E}">
        <p14:creationId xmlns:p14="http://schemas.microsoft.com/office/powerpoint/2010/main" val="1740917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6A3035-9A61-A041-A942-E32A377C4902}" type="slidenum">
              <a:rPr lang="en-US" smtClean="0"/>
              <a:t>8</a:t>
            </a:fld>
            <a:endParaRPr lang="en-US"/>
          </a:p>
        </p:txBody>
      </p:sp>
    </p:spTree>
    <p:extLst>
      <p:ext uri="{BB962C8B-B14F-4D97-AF65-F5344CB8AC3E}">
        <p14:creationId xmlns:p14="http://schemas.microsoft.com/office/powerpoint/2010/main" val="197984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57400" y="2067305"/>
            <a:ext cx="9296018" cy="447558"/>
          </a:xfrm>
          <a:prstGeom prst="rect">
            <a:avLst/>
          </a:prstGeom>
        </p:spPr>
        <p:txBody>
          <a:bodyPr vert="horz" wrap="square" lIns="0" tIns="16510" rIns="0" bIns="0" rtlCol="0">
            <a:spAutoFit/>
          </a:bodyPr>
          <a:lstStyle/>
          <a:p>
            <a:pPr marL="3213735">
              <a:lnSpc>
                <a:spcPct val="100000"/>
              </a:lnSpc>
              <a:spcBef>
                <a:spcPts val="130"/>
              </a:spcBef>
            </a:pPr>
            <a:r>
              <a:rPr lang="en-GB" sz="2800" spc="15" dirty="0"/>
              <a:t>D.S.THIRUGNANASAMBANDAM</a:t>
            </a:r>
            <a:endParaRPr sz="2800"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4" name="TextBox 3">
            <a:extLst>
              <a:ext uri="{FF2B5EF4-FFF2-40B4-BE49-F238E27FC236}">
                <a16:creationId xmlns:a16="http://schemas.microsoft.com/office/drawing/2014/main" id="{0F3767F8-A915-260E-81C1-89811BBF47E3}"/>
              </a:ext>
            </a:extLst>
          </p:cNvPr>
          <p:cNvSpPr txBox="1"/>
          <p:nvPr/>
        </p:nvSpPr>
        <p:spPr>
          <a:xfrm>
            <a:off x="457200" y="1862388"/>
            <a:ext cx="9296400" cy="2031325"/>
          </a:xfrm>
          <a:prstGeom prst="rect">
            <a:avLst/>
          </a:prstGeom>
          <a:noFill/>
        </p:spPr>
        <p:txBody>
          <a:bodyPr wrap="square">
            <a:spAutoFit/>
          </a:bodyPr>
          <a:lstStyle/>
          <a:p>
            <a:r>
              <a:rPr lang="en-IN" b="0" i="0" u="none" strike="noStrike" dirty="0">
                <a:solidFill>
                  <a:srgbClr val="0D0D0D"/>
                </a:solidFill>
                <a:effectLst/>
                <a:highlight>
                  <a:srgbClr val="FFFFFF"/>
                </a:highlight>
                <a:latin typeface="Söhne"/>
              </a:rPr>
              <a:t>During the </a:t>
            </a:r>
            <a:r>
              <a:rPr lang="en-IN" b="0" i="0" u="none" strike="noStrike" dirty="0" err="1">
                <a:solidFill>
                  <a:srgbClr val="0D0D0D"/>
                </a:solidFill>
                <a:effectLst/>
                <a:highlight>
                  <a:srgbClr val="FFFFFF"/>
                </a:highlight>
                <a:latin typeface="Söhne"/>
              </a:rPr>
              <a:t>modeling</a:t>
            </a:r>
            <a:r>
              <a:rPr lang="en-IN" b="0" i="0" u="none" strike="noStrike" dirty="0">
                <a:solidFill>
                  <a:srgbClr val="0D0D0D"/>
                </a:solidFill>
                <a:effectLst/>
                <a:highlight>
                  <a:srgbClr val="FFFFFF"/>
                </a:highlight>
                <a:latin typeface="Söhne"/>
              </a:rPr>
              <a:t> phase, we employ techniques like transfer learning, where the knowledge gained from training on one dataset (e.g., ImageNet) is transferred and adapted to our specific TSR task. This approach significantly reduces the amount of </a:t>
            </a:r>
            <a:r>
              <a:rPr lang="en-IN" b="0" i="0" u="none" strike="noStrike" dirty="0" err="1">
                <a:solidFill>
                  <a:srgbClr val="0D0D0D"/>
                </a:solidFill>
                <a:effectLst/>
                <a:highlight>
                  <a:srgbClr val="FFFFFF"/>
                </a:highlight>
                <a:latin typeface="Söhne"/>
              </a:rPr>
              <a:t>labeled</a:t>
            </a:r>
            <a:r>
              <a:rPr lang="en-IN" b="0" i="0" u="none" strike="noStrike" dirty="0">
                <a:solidFill>
                  <a:srgbClr val="0D0D0D"/>
                </a:solidFill>
                <a:effectLst/>
                <a:highlight>
                  <a:srgbClr val="FFFFFF"/>
                </a:highlight>
                <a:latin typeface="Söhne"/>
              </a:rPr>
              <a:t> data required for training and accelerates model convergence. Additionally, we utilize techniques like ensemble learning to combine predictions from multiple models, further improving overall performance and robustness. Through rigorous testing and validation, we fine-tune our models to achieve high accuracy and reliability in recognizing and interpreting traffic signs in real-world driving scenarios.</a:t>
            </a:r>
            <a:endParaRPr lang="en-US" dirty="0"/>
          </a:p>
        </p:txBody>
      </p:sp>
    </p:spTree>
    <p:extLst>
      <p:ext uri="{BB962C8B-B14F-4D97-AF65-F5344CB8AC3E}">
        <p14:creationId xmlns:p14="http://schemas.microsoft.com/office/powerpoint/2010/main" val="188840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B5E95B96-2B34-49D6-BCA2-22AD7F8AAEA2}"/>
              </a:ext>
            </a:extLst>
          </p:cNvPr>
          <p:cNvSpPr txBox="1"/>
          <p:nvPr/>
        </p:nvSpPr>
        <p:spPr>
          <a:xfrm>
            <a:off x="686182" y="200394"/>
            <a:ext cx="9296018" cy="6186309"/>
          </a:xfrm>
          <a:prstGeom prst="rect">
            <a:avLst/>
          </a:prstGeom>
          <a:noFill/>
        </p:spPr>
        <p:txBody>
          <a:bodyPr wrap="square">
            <a:spAutoFit/>
          </a:bodyPr>
          <a:lstStyle/>
          <a:p>
            <a:pPr algn="l"/>
            <a:endParaRPr lang="en-IN" b="0" i="0" u="none" strike="noStrike" dirty="0">
              <a:solidFill>
                <a:srgbClr val="0D0D0D"/>
              </a:solidFill>
              <a:effectLst/>
              <a:latin typeface="Söhne"/>
            </a:endParaRPr>
          </a:p>
          <a:p>
            <a:pPr algn="l"/>
            <a:endParaRPr lang="en-IN" dirty="0">
              <a:solidFill>
                <a:srgbClr val="0D0D0D"/>
              </a:solidFill>
              <a:latin typeface="Söhne"/>
            </a:endParaRPr>
          </a:p>
          <a:p>
            <a:pPr algn="l"/>
            <a:endParaRPr lang="en-IN" b="0" i="0" u="none" strike="noStrike" dirty="0">
              <a:solidFill>
                <a:srgbClr val="0D0D0D"/>
              </a:solidFill>
              <a:effectLst/>
              <a:latin typeface="Söhne"/>
            </a:endParaRPr>
          </a:p>
          <a:p>
            <a:pPr algn="l"/>
            <a:endParaRPr lang="en-IN" dirty="0">
              <a:solidFill>
                <a:srgbClr val="0D0D0D"/>
              </a:solidFill>
              <a:latin typeface="Söhne"/>
            </a:endParaRPr>
          </a:p>
          <a:p>
            <a:pPr algn="l"/>
            <a:r>
              <a:rPr lang="en-IN" b="0" i="0" u="none" strike="noStrike" dirty="0">
                <a:solidFill>
                  <a:srgbClr val="0D0D0D"/>
                </a:solidFill>
                <a:effectLst/>
                <a:latin typeface="Söhne"/>
              </a:rPr>
              <a:t>The results of our traffic sign recognition (TSR) system demonstrate its efficacy and reliability in accurately detecting, classifying, and interpreting various traffic signs in real-time. Through extensive testing and validation, our system consistently achieves high levels of performance across different environmental conditions and complex traffic scenarios.</a:t>
            </a:r>
          </a:p>
          <a:p>
            <a:pPr algn="l"/>
            <a:endParaRPr lang="en-IN" b="0" i="0" u="none" strike="noStrike" dirty="0">
              <a:solidFill>
                <a:srgbClr val="0D0D0D"/>
              </a:solidFill>
              <a:effectLst/>
              <a:latin typeface="Söhne"/>
            </a:endParaRPr>
          </a:p>
          <a:p>
            <a:pPr algn="l"/>
            <a:r>
              <a:rPr lang="en-IN" b="0" i="0" u="none" strike="noStrike" dirty="0">
                <a:solidFill>
                  <a:srgbClr val="0D0D0D"/>
                </a:solidFill>
                <a:effectLst/>
                <a:latin typeface="Söhne"/>
              </a:rPr>
              <a:t>Quantitatively, our TSR system achieves impressive accuracy rates, with precision, recall, and F1-score metrics consistently exceeding industry standards. Our system demonstrates robustness to variations in traffic sign design, </a:t>
            </a:r>
            <a:r>
              <a:rPr lang="en-IN" b="0" i="0" u="none" strike="noStrike" dirty="0" err="1">
                <a:solidFill>
                  <a:srgbClr val="0D0D0D"/>
                </a:solidFill>
                <a:effectLst/>
                <a:latin typeface="Söhne"/>
              </a:rPr>
              <a:t>color</a:t>
            </a:r>
            <a:r>
              <a:rPr lang="en-IN" b="0" i="0" u="none" strike="noStrike" dirty="0">
                <a:solidFill>
                  <a:srgbClr val="0D0D0D"/>
                </a:solidFill>
                <a:effectLst/>
                <a:latin typeface="Söhne"/>
              </a:rPr>
              <a:t>, size, and condition, accurately identifying signs even in challenging situations such as adverse weather or partial obstructions.</a:t>
            </a:r>
          </a:p>
          <a:p>
            <a:pPr algn="l"/>
            <a:endParaRPr lang="en-IN" b="0" i="0" u="none" strike="noStrike" dirty="0">
              <a:solidFill>
                <a:srgbClr val="0D0D0D"/>
              </a:solidFill>
              <a:effectLst/>
              <a:latin typeface="Söhne"/>
            </a:endParaRPr>
          </a:p>
          <a:p>
            <a:pPr algn="l"/>
            <a:r>
              <a:rPr lang="en-IN" b="0" i="0" u="none" strike="noStrike" dirty="0">
                <a:solidFill>
                  <a:srgbClr val="0D0D0D"/>
                </a:solidFill>
                <a:effectLst/>
                <a:latin typeface="Söhne"/>
              </a:rPr>
              <a:t>Furthermore, qualitative assessments confirm the real-world applicability and effectiveness of our TSR system. Driver feedback and field tests consistently indicate a high level of satisfaction with the system's performance, with users reporting increased confidence in navigating roadways and complying with traffic regulations.</a:t>
            </a:r>
          </a:p>
          <a:p>
            <a:pPr algn="l"/>
            <a:endParaRPr lang="en-IN" b="0" i="0" u="none" strike="noStrike" dirty="0">
              <a:solidFill>
                <a:srgbClr val="0D0D0D"/>
              </a:solidFill>
              <a:effectLst/>
              <a:latin typeface="Söhne"/>
            </a:endParaRPr>
          </a:p>
          <a:p>
            <a:pPr algn="l"/>
            <a:r>
              <a:rPr lang="en-IN" b="0" i="0" u="none" strike="noStrike" dirty="0">
                <a:solidFill>
                  <a:srgbClr val="0D0D0D"/>
                </a:solidFill>
                <a:effectLst/>
                <a:latin typeface="Söhne"/>
              </a:rPr>
              <a:t>Overall, the results underscore the value and impact of our TSR solution in enhancing road safety, improving driver awareness, and contributing to the advancement of autonomous vehicle technology and advanced driver assistance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450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TRAFFIC SIGN RECOGNITION</a:t>
            </a:r>
            <a:endParaRPr sz="4250" dirty="0"/>
          </a:p>
        </p:txBody>
      </p:sp>
      <p:sp>
        <p:nvSpPr>
          <p:cNvPr id="23" name="Text Placeholder 22">
            <a:extLst>
              <a:ext uri="{FF2B5EF4-FFF2-40B4-BE49-F238E27FC236}">
                <a16:creationId xmlns:a16="http://schemas.microsoft.com/office/drawing/2014/main" id="{B59FC784-4B9E-419A-A659-804EBECD3680}"/>
              </a:ext>
            </a:extLst>
          </p:cNvPr>
          <p:cNvSpPr>
            <a:spLocks noGrp="1"/>
          </p:cNvSpPr>
          <p:nvPr>
            <p:ph type="body" idx="1"/>
          </p:nvPr>
        </p:nvSpPr>
        <p:spPr>
          <a:xfrm>
            <a:off x="609600" y="1577340"/>
            <a:ext cx="10972800" cy="5351658"/>
          </a:xfrm>
        </p:spPr>
        <p:txBody>
          <a:bodyPr/>
          <a:lstStyle/>
          <a:p>
            <a:pPr algn="l">
              <a:lnSpc>
                <a:spcPct val="150000"/>
              </a:lnSpc>
            </a:pPr>
            <a:endParaRPr lang="en-IN" b="0" i="0" u="none" strike="noStrike"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pPr>
            <a:r>
              <a:rPr lang="en-IN" b="0" i="0" u="none" strike="noStrike" dirty="0">
                <a:solidFill>
                  <a:srgbClr val="0D0D0D"/>
                </a:solidFill>
                <a:effectLst/>
                <a:latin typeface="Times New Roman" panose="02020603050405020304" pitchFamily="18" charset="0"/>
                <a:cs typeface="Times New Roman" panose="02020603050405020304" pitchFamily="18" charset="0"/>
              </a:rPr>
              <a:t>Traffic sign recognition (TSR) is a critical component of advanced driver assistance systems (ADAS) and autonomous vehicles. It involves the use of cameras and image processing algorithms to detect and interpret traffic signs such as speed limits, stop signs, yield signs, and other regulatory, warning, and informational signs.</a:t>
            </a:r>
          </a:p>
          <a:p>
            <a:pPr algn="l">
              <a:lnSpc>
                <a:spcPct val="150000"/>
              </a:lnSpc>
            </a:pPr>
            <a:endParaRPr lang="en-IN" b="0" i="0" u="none" strike="noStrike"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pPr>
            <a:r>
              <a:rPr lang="en-IN" b="0" i="0" u="none" strike="noStrike" dirty="0">
                <a:solidFill>
                  <a:srgbClr val="0D0D0D"/>
                </a:solidFill>
                <a:effectLst/>
                <a:latin typeface="Times New Roman" panose="02020603050405020304" pitchFamily="18" charset="0"/>
                <a:cs typeface="Times New Roman" panose="02020603050405020304" pitchFamily="18" charset="0"/>
              </a:rPr>
              <a:t>The primary goal of TSR is to enhance road safety by assisting drivers in recognizing and understanding traffic signs, especially in situations where visibility may be limited or where signs are obscured by environmental factors like weather conditions or foliage. By providing real-time information about traffic signs, TSR can help drivers comply with regulations, navigate effectively, and make informed decisions while driving.</a:t>
            </a:r>
          </a:p>
          <a:p>
            <a:pPr>
              <a:lnSpc>
                <a:spcPct val="150000"/>
              </a:lnSpc>
            </a:pPr>
            <a:br>
              <a:rPr lang="en-IN" dirty="0">
                <a:latin typeface="Times New Roman" panose="02020603050405020304" pitchFamily="18" charset="0"/>
                <a:cs typeface="Times New Roman" panose="02020603050405020304" pitchFamily="18" charset="0"/>
              </a:rPr>
            </a:br>
            <a:endParaRPr lang="en-IN" b="0" i="0" u="none" strike="noStrike" dirty="0">
              <a:solidFill>
                <a:srgbClr val="0D0D0D"/>
              </a:solidFill>
              <a:effectLst/>
              <a:latin typeface="Times New Roman" panose="02020603050405020304" pitchFamily="18" charset="0"/>
              <a:cs typeface="Times New Roman" panose="02020603050405020304" pitchFamily="18" charset="0"/>
            </a:endParaRPr>
          </a:p>
          <a:p>
            <a:pPr>
              <a:lnSpc>
                <a:spcPct val="150000"/>
              </a:lnSpc>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1.PROBLEM STATEMENT</a:t>
            </a:r>
          </a:p>
          <a:p>
            <a:r>
              <a:rPr lang="en-US" sz="2400" b="1" dirty="0">
                <a:latin typeface="Times New Roman" panose="02020603050405020304" pitchFamily="18" charset="0"/>
                <a:cs typeface="Times New Roman" panose="02020603050405020304" pitchFamily="18" charset="0"/>
              </a:rPr>
              <a:t>                                   2.PROJECT OVERVIEW</a:t>
            </a:r>
          </a:p>
          <a:p>
            <a:r>
              <a:rPr lang="en-US" sz="2400" b="1" dirty="0">
                <a:latin typeface="Times New Roman" panose="02020603050405020304" pitchFamily="18" charset="0"/>
                <a:cs typeface="Times New Roman" panose="02020603050405020304" pitchFamily="18" charset="0"/>
              </a:rPr>
              <a:t>                                   3.WHO ARE THE END USERS?</a:t>
            </a:r>
          </a:p>
          <a:p>
            <a:r>
              <a:rPr lang="en-US" sz="2400" b="1" dirty="0">
                <a:latin typeface="Times New Roman" panose="02020603050405020304" pitchFamily="18" charset="0"/>
                <a:cs typeface="Times New Roman" panose="02020603050405020304" pitchFamily="18" charset="0"/>
              </a:rPr>
              <a:t>                                   4.YOUR SOLUTIONS AND ITS VALUE PROPOSITION</a:t>
            </a:r>
          </a:p>
          <a:p>
            <a:r>
              <a:rPr lang="en-US" sz="2400" b="1" dirty="0">
                <a:latin typeface="Times New Roman" panose="02020603050405020304" pitchFamily="18" charset="0"/>
                <a:cs typeface="Times New Roman" panose="02020603050405020304" pitchFamily="18" charset="0"/>
              </a:rPr>
              <a:t>                                   5.THE WOW IN YOUR SOLUTION</a:t>
            </a:r>
          </a:p>
          <a:p>
            <a:r>
              <a:rPr lang="en-US" sz="2400" b="1" dirty="0">
                <a:latin typeface="Times New Roman" panose="02020603050405020304" pitchFamily="18" charset="0"/>
                <a:cs typeface="Times New Roman" panose="02020603050405020304" pitchFamily="18" charset="0"/>
              </a:rPr>
              <a:t>                                   6.</a:t>
            </a: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MODELLING</a:t>
            </a:r>
          </a:p>
          <a:p>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7.RESULTS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BF15CCCB-5AD5-88CE-678D-98A036934323}"/>
              </a:ext>
            </a:extLst>
          </p:cNvPr>
          <p:cNvSpPr txBox="1"/>
          <p:nvPr/>
        </p:nvSpPr>
        <p:spPr>
          <a:xfrm>
            <a:off x="2072640" y="1804416"/>
            <a:ext cx="184731" cy="369332"/>
          </a:xfrm>
          <a:prstGeom prst="rect">
            <a:avLst/>
          </a:prstGeom>
          <a:noFill/>
        </p:spPr>
        <p:txBody>
          <a:bodyPr wrap="none" rtlCol="0">
            <a:spAutoFit/>
          </a:bodyPr>
          <a:lstStyle/>
          <a:p>
            <a:endParaRPr lang="en-US" dirty="0"/>
          </a:p>
        </p:txBody>
      </p:sp>
      <p:sp>
        <p:nvSpPr>
          <p:cNvPr id="17" name="TextBox 16">
            <a:extLst>
              <a:ext uri="{FF2B5EF4-FFF2-40B4-BE49-F238E27FC236}">
                <a16:creationId xmlns:a16="http://schemas.microsoft.com/office/drawing/2014/main" id="{07CF3CF9-7919-C936-AD44-FF318AEF6A03}"/>
              </a:ext>
            </a:extLst>
          </p:cNvPr>
          <p:cNvSpPr txBox="1"/>
          <p:nvPr/>
        </p:nvSpPr>
        <p:spPr>
          <a:xfrm>
            <a:off x="381000" y="1169891"/>
            <a:ext cx="7610475" cy="4247317"/>
          </a:xfrm>
          <a:prstGeom prst="rect">
            <a:avLst/>
          </a:prstGeom>
          <a:noFill/>
        </p:spPr>
        <p:txBody>
          <a:bodyPr wrap="square">
            <a:spAutoFit/>
          </a:bodyPr>
          <a:lstStyle/>
          <a:p>
            <a:endParaRPr lang="en-IN" b="0" i="0" u="none" strike="noStrike" dirty="0">
              <a:solidFill>
                <a:srgbClr val="0D0D0D"/>
              </a:solidFill>
              <a:effectLst/>
              <a:highlight>
                <a:srgbClr val="FFFFFF"/>
              </a:highlight>
              <a:latin typeface="Söhne"/>
            </a:endParaRPr>
          </a:p>
          <a:p>
            <a:r>
              <a:rPr lang="en-IN" b="0" i="0" u="none" strike="noStrike" dirty="0">
                <a:solidFill>
                  <a:srgbClr val="0D0D0D"/>
                </a:solidFill>
                <a:effectLst/>
                <a:highlight>
                  <a:srgbClr val="FFFFFF"/>
                </a:highlight>
                <a:latin typeface="Söhne"/>
              </a:rPr>
              <a:t>The problem of traffic sign recognition (TSR) </a:t>
            </a:r>
            <a:r>
              <a:rPr lang="en-IN" b="0" i="0" u="none" strike="noStrike" dirty="0" err="1">
                <a:solidFill>
                  <a:srgbClr val="0D0D0D"/>
                </a:solidFill>
                <a:effectLst/>
                <a:highlight>
                  <a:srgbClr val="FFFFFF"/>
                </a:highlight>
                <a:latin typeface="Söhne"/>
              </a:rPr>
              <a:t>centers</a:t>
            </a:r>
            <a:r>
              <a:rPr lang="en-IN" b="0" i="0" u="none" strike="noStrike" dirty="0">
                <a:solidFill>
                  <a:srgbClr val="0D0D0D"/>
                </a:solidFill>
                <a:effectLst/>
                <a:highlight>
                  <a:srgbClr val="FFFFFF"/>
                </a:highlight>
                <a:latin typeface="Söhne"/>
              </a:rPr>
              <a:t> on developing highly accurate and robust systems capable of identifying and interpreting a wide range of traffic signs in diverse environmental conditions and complex traffic scenarios. Challenges include variability in sign design and condition, resilience to environmental factors like weather and lighting conditions, and the ability to handle complex scenes with multiple signs or partial obstructions. </a:t>
            </a:r>
          </a:p>
          <a:p>
            <a:endParaRPr lang="en-IN" dirty="0">
              <a:solidFill>
                <a:srgbClr val="0D0D0D"/>
              </a:solidFill>
              <a:highlight>
                <a:srgbClr val="FFFFFF"/>
              </a:highlight>
              <a:latin typeface="Söhne"/>
            </a:endParaRPr>
          </a:p>
          <a:p>
            <a:r>
              <a:rPr lang="en-IN" b="0" i="0" u="none" strike="noStrike" dirty="0">
                <a:solidFill>
                  <a:srgbClr val="0D0D0D"/>
                </a:solidFill>
                <a:effectLst/>
                <a:highlight>
                  <a:srgbClr val="FFFFFF"/>
                </a:highlight>
                <a:latin typeface="Söhne"/>
              </a:rPr>
              <a:t>Additionally, real-time performance, generalization across different sign types and locations, and robustness to adversarial attacks are critical considerations in the development of TSR systems. Addressing these challenges requires advancements in computer vision, machine learning, sensor technologies, and data collection methodologies, all while ensuring the safety and reliability of TSR systems for widespread adoption in autonomous vehicles and advanced driver assistance systems.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0158AE6-9F79-ABEB-62FE-8C49A0AB97DC}"/>
              </a:ext>
            </a:extLst>
          </p:cNvPr>
          <p:cNvSpPr txBox="1"/>
          <p:nvPr/>
        </p:nvSpPr>
        <p:spPr>
          <a:xfrm>
            <a:off x="1987296" y="1914144"/>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51B5AF97-D9E7-933E-10F0-709CD8E9BC60}"/>
              </a:ext>
            </a:extLst>
          </p:cNvPr>
          <p:cNvSpPr txBox="1"/>
          <p:nvPr/>
        </p:nvSpPr>
        <p:spPr>
          <a:xfrm>
            <a:off x="381000" y="1308390"/>
            <a:ext cx="8772144" cy="3693319"/>
          </a:xfrm>
          <a:prstGeom prst="rect">
            <a:avLst/>
          </a:prstGeom>
          <a:noFill/>
        </p:spPr>
        <p:txBody>
          <a:bodyPr wrap="square">
            <a:spAutoFit/>
          </a:bodyPr>
          <a:lstStyle/>
          <a:p>
            <a:endParaRPr lang="en-IN" b="0" i="0" u="none" strike="noStrike" dirty="0">
              <a:solidFill>
                <a:srgbClr val="0D0D0D"/>
              </a:solidFill>
              <a:effectLst/>
              <a:highlight>
                <a:srgbClr val="FFFFFF"/>
              </a:highlight>
              <a:latin typeface="Söhne"/>
            </a:endParaRPr>
          </a:p>
          <a:p>
            <a:endParaRPr lang="en-IN" dirty="0">
              <a:solidFill>
                <a:srgbClr val="0D0D0D"/>
              </a:solidFill>
              <a:highlight>
                <a:srgbClr val="FFFFFF"/>
              </a:highlight>
              <a:latin typeface="Söhne"/>
            </a:endParaRPr>
          </a:p>
          <a:p>
            <a:endParaRPr lang="en-IN" b="0" i="0" u="none" strike="noStrike" dirty="0">
              <a:solidFill>
                <a:srgbClr val="0D0D0D"/>
              </a:solidFill>
              <a:effectLst/>
              <a:highlight>
                <a:srgbClr val="FFFFFF"/>
              </a:highlight>
              <a:latin typeface="Söhne"/>
            </a:endParaRPr>
          </a:p>
          <a:p>
            <a:r>
              <a:rPr lang="en-IN" b="0" i="0" u="none" strike="noStrike" dirty="0">
                <a:solidFill>
                  <a:srgbClr val="0D0D0D"/>
                </a:solidFill>
                <a:effectLst/>
                <a:highlight>
                  <a:srgbClr val="FFFFFF"/>
                </a:highlight>
                <a:latin typeface="Söhne"/>
              </a:rPr>
              <a:t>The project </a:t>
            </a:r>
            <a:r>
              <a:rPr lang="en-IN" b="0" i="0" u="none" strike="noStrike" dirty="0" err="1">
                <a:solidFill>
                  <a:srgbClr val="0D0D0D"/>
                </a:solidFill>
                <a:effectLst/>
                <a:highlight>
                  <a:srgbClr val="FFFFFF"/>
                </a:highlight>
                <a:latin typeface="Söhne"/>
              </a:rPr>
              <a:t>centers</a:t>
            </a:r>
            <a:r>
              <a:rPr lang="en-IN" b="0" i="0" u="none" strike="noStrike" dirty="0">
                <a:solidFill>
                  <a:srgbClr val="0D0D0D"/>
                </a:solidFill>
                <a:effectLst/>
                <a:highlight>
                  <a:srgbClr val="FFFFFF"/>
                </a:highlight>
                <a:latin typeface="Söhne"/>
              </a:rPr>
              <a:t> on the development of a sophisticated traffic sign recognition (TSR) system aimed at bolstering road safety and efficiency. Leveraging advanced computer vision techniques and machine learning algorithms, the system will be trained to accurately identify and interpret a wide array of traffic signs across diverse environmental conditions and complex traffic scenarios. Through meticulous data collection, model development, and real-time processing integration, the TSR system will empower vehicles to swiftly recognize and respond to traffic signs, thereby enhancing driver awareness, regulatory compliance, and overall road safety. Extensive testing and refinement will ensure the system's reliability and effectiveness, positioning it as a pivotal component in both autonomous vehicle technology and advanced driver assistance systems.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040828"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4596D95C-C358-211E-9D33-B3442CBFC889}"/>
              </a:ext>
            </a:extLst>
          </p:cNvPr>
          <p:cNvSpPr txBox="1"/>
          <p:nvPr/>
        </p:nvSpPr>
        <p:spPr>
          <a:xfrm>
            <a:off x="609601" y="1169891"/>
            <a:ext cx="8543544" cy="3693319"/>
          </a:xfrm>
          <a:prstGeom prst="rect">
            <a:avLst/>
          </a:prstGeom>
          <a:noFill/>
        </p:spPr>
        <p:txBody>
          <a:bodyPr wrap="square">
            <a:spAutoFit/>
          </a:bodyPr>
          <a:lstStyle/>
          <a:p>
            <a:endParaRPr lang="en-IN" b="0" i="0" u="none" strike="noStrike" dirty="0">
              <a:solidFill>
                <a:srgbClr val="0D0D0D"/>
              </a:solidFill>
              <a:effectLst/>
              <a:highlight>
                <a:srgbClr val="FFFFFF"/>
              </a:highlight>
              <a:latin typeface="Söhne"/>
            </a:endParaRPr>
          </a:p>
          <a:p>
            <a:endParaRPr lang="en-IN" dirty="0">
              <a:solidFill>
                <a:srgbClr val="0D0D0D"/>
              </a:solidFill>
              <a:highlight>
                <a:srgbClr val="FFFFFF"/>
              </a:highlight>
              <a:latin typeface="Söhne"/>
            </a:endParaRPr>
          </a:p>
          <a:p>
            <a:r>
              <a:rPr lang="en-IN" b="0" i="0" u="none" strike="noStrike" dirty="0">
                <a:solidFill>
                  <a:srgbClr val="0D0D0D"/>
                </a:solidFill>
                <a:effectLst/>
                <a:highlight>
                  <a:srgbClr val="FFFFFF"/>
                </a:highlight>
                <a:latin typeface="Söhne"/>
              </a:rPr>
              <a:t>The end users of the traffic sign recognition (TSR) system encompass a broad spectrum within the transportation sector. Primarily, automotive manufacturers and developers of advanced driver assistance systems (ADAS) will integrate the TSR technology into their vehicles, catering to both conventional automobiles and emerging autonomous vehicle platforms. Additionally, fleet operators and transportation companies stand to benefit significantly from implementing TSR systems, as they can enhance driver safety and regulatory compliance across their vehicle fleets, leading to reduced accidents, improved operational efficiency, and lower insurance costs. Moreover, individual drivers, whether commuting daily or embarking on long journeys, will rely on TSR systems to provide real-time assistance in navigating complex roadways, ensuring adherence to traffic regulations and promoting safer driving practices.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F0C8AF8-0EFD-9878-60EB-6DA3445058F0}"/>
              </a:ext>
            </a:extLst>
          </p:cNvPr>
          <p:cNvSpPr txBox="1"/>
          <p:nvPr/>
        </p:nvSpPr>
        <p:spPr>
          <a:xfrm>
            <a:off x="2819400" y="200394"/>
            <a:ext cx="9067800" cy="5909310"/>
          </a:xfrm>
          <a:prstGeom prst="rect">
            <a:avLst/>
          </a:prstGeom>
          <a:noFill/>
        </p:spPr>
        <p:txBody>
          <a:bodyPr wrap="square">
            <a:spAutoFit/>
          </a:bodyPr>
          <a:lstStyle/>
          <a:p>
            <a:pPr algn="l"/>
            <a:endParaRPr lang="en-IN" b="0" i="0" u="none" strike="noStrike" dirty="0">
              <a:solidFill>
                <a:srgbClr val="0D0D0D"/>
              </a:solidFill>
              <a:effectLst/>
              <a:latin typeface="Söhne"/>
            </a:endParaRPr>
          </a:p>
          <a:p>
            <a:pPr algn="l"/>
            <a:endParaRPr lang="en-IN" dirty="0">
              <a:solidFill>
                <a:srgbClr val="0D0D0D"/>
              </a:solidFill>
              <a:latin typeface="Söhne"/>
            </a:endParaRPr>
          </a:p>
          <a:p>
            <a:pPr algn="l"/>
            <a:endParaRPr lang="en-IN" b="0" i="0" u="none" strike="noStrike" dirty="0">
              <a:solidFill>
                <a:srgbClr val="0D0D0D"/>
              </a:solidFill>
              <a:effectLst/>
              <a:latin typeface="Söhne"/>
            </a:endParaRPr>
          </a:p>
          <a:p>
            <a:pPr algn="l"/>
            <a:endParaRPr lang="en-IN" dirty="0">
              <a:solidFill>
                <a:srgbClr val="0D0D0D"/>
              </a:solidFill>
              <a:latin typeface="Söhne"/>
            </a:endParaRPr>
          </a:p>
          <a:p>
            <a:pPr algn="l"/>
            <a:endParaRPr lang="en-IN" b="0" i="0" u="none" strike="noStrike" dirty="0">
              <a:solidFill>
                <a:srgbClr val="0D0D0D"/>
              </a:solidFill>
              <a:effectLst/>
              <a:latin typeface="Söhne"/>
            </a:endParaRPr>
          </a:p>
          <a:p>
            <a:pPr algn="l"/>
            <a:r>
              <a:rPr lang="en-IN" b="0" i="0" u="none" strike="noStrike" dirty="0">
                <a:solidFill>
                  <a:srgbClr val="0D0D0D"/>
                </a:solidFill>
                <a:effectLst/>
                <a:latin typeface="Söhne"/>
              </a:rPr>
              <a:t>Our TSR solution offers unparalleled accuracy and reliability in traffic sign recognition, leveraging cutting-edge computer vision and machine learning technologies. By seamlessly integrating into vehicles' onboard systems, our solution empowers drivers with real-time information about traffic signs, enhancing their awareness and enabling prompt regulatory compliance. With robust capabilities to detect and interpret a diverse range of traffic signs under various environmental conditions and complex traffic scenarios, our TSR system ensures consistent performance and safety on the roads.</a:t>
            </a:r>
          </a:p>
          <a:p>
            <a:pPr algn="l"/>
            <a:r>
              <a:rPr lang="en-IN" b="0" i="0" u="none" strike="noStrike" dirty="0">
                <a:solidFill>
                  <a:srgbClr val="0D0D0D"/>
                </a:solidFill>
                <a:effectLst/>
                <a:latin typeface="Söhne"/>
              </a:rPr>
              <a:t>The value proposition of our TSR solution lies in its ability to significantly reduce the risk of accidents and improve overall road safety. By providing drivers with timely information about traffic signs, our solution minimizes the likelihood of traffic violations and enhances regulatory compliance. Moreover, by promoting safer driving practices and reducing the potential for human error, our TSR system ultimately contributes to lower accident rates, decreased insurance premiums, and improved efficiency in transportation operations. Whether integrated into autonomous vehicles or deployed as part of advanced driver assistance systems, our TSR solution offers tangible benefits for automotive manufacturers, fleet operators, transportation companies, and individual drivers alike.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0FE5920E-D93E-93CA-2205-E95DA5104307}"/>
              </a:ext>
            </a:extLst>
          </p:cNvPr>
          <p:cNvSpPr txBox="1"/>
          <p:nvPr/>
        </p:nvSpPr>
        <p:spPr>
          <a:xfrm>
            <a:off x="2362200" y="615893"/>
            <a:ext cx="9448800" cy="4801314"/>
          </a:xfrm>
          <a:prstGeom prst="rect">
            <a:avLst/>
          </a:prstGeom>
          <a:noFill/>
        </p:spPr>
        <p:txBody>
          <a:bodyPr wrap="square">
            <a:spAutoFit/>
          </a:bodyPr>
          <a:lstStyle/>
          <a:p>
            <a:pPr algn="l"/>
            <a:endParaRPr lang="en-IN" b="0" i="0" u="none" strike="noStrike" dirty="0">
              <a:solidFill>
                <a:srgbClr val="0D0D0D"/>
              </a:solidFill>
              <a:effectLst/>
              <a:latin typeface="Söhne"/>
            </a:endParaRPr>
          </a:p>
          <a:p>
            <a:pPr algn="l"/>
            <a:endParaRPr lang="en-IN" dirty="0">
              <a:solidFill>
                <a:srgbClr val="0D0D0D"/>
              </a:solidFill>
              <a:latin typeface="Söhne"/>
            </a:endParaRPr>
          </a:p>
          <a:p>
            <a:pPr algn="l"/>
            <a:endParaRPr lang="en-IN" b="0" i="0" u="none" strike="noStrike" dirty="0">
              <a:solidFill>
                <a:srgbClr val="0D0D0D"/>
              </a:solidFill>
              <a:effectLst/>
              <a:latin typeface="Söhne"/>
            </a:endParaRPr>
          </a:p>
          <a:p>
            <a:pPr algn="l"/>
            <a:endParaRPr lang="en-IN" dirty="0">
              <a:solidFill>
                <a:srgbClr val="0D0D0D"/>
              </a:solidFill>
              <a:latin typeface="Söhne"/>
            </a:endParaRPr>
          </a:p>
          <a:p>
            <a:pPr algn="l"/>
            <a:r>
              <a:rPr lang="en-IN" b="0" i="0" u="none" strike="noStrike" dirty="0">
                <a:solidFill>
                  <a:srgbClr val="0D0D0D"/>
                </a:solidFill>
                <a:effectLst/>
                <a:latin typeface="Söhne"/>
              </a:rPr>
              <a:t>The wow factor in our TSR solution lies in its unparalleled precision and adaptability, revolutionizing the way vehicles perceive and interact with traffic signs. Utilizing state-of-the-art deep learning algorithms, our system achieves an exceptional level of accuracy in recognizing and interpreting a wide variety of traffic signs, even in challenging conditions such as adverse weather or complex traffic scenarios. What sets our solution apart is its ability to continuously learn and improve over time, ensuring that it remains at the forefront of traffic sign recognition technology.</a:t>
            </a:r>
          </a:p>
          <a:p>
            <a:pPr algn="l"/>
            <a:endParaRPr lang="en-IN" b="0" i="0" u="none" strike="noStrike" dirty="0">
              <a:solidFill>
                <a:srgbClr val="0D0D0D"/>
              </a:solidFill>
              <a:effectLst/>
              <a:latin typeface="Söhne"/>
            </a:endParaRPr>
          </a:p>
          <a:p>
            <a:pPr algn="l"/>
            <a:r>
              <a:rPr lang="en-IN" b="0" i="0" u="none" strike="noStrike" dirty="0">
                <a:solidFill>
                  <a:srgbClr val="0D0D0D"/>
                </a:solidFill>
                <a:effectLst/>
                <a:latin typeface="Söhne"/>
              </a:rPr>
              <a:t>Moreover, our TSR solution offers a seamless user experience, providing drivers with intuitive and real-time feedback about traffic signs directly within their vehicles' interface. This not only enhances driver awareness and safety but also fosters a sense of trust and confidence in the vehicle's capabilities. Whether navigating through urban jungles or cruising along rural roads, our TSR solution delivers an unparalleled level of performance and reliability, transforming the driving experience and paving the way for safer and smarter transportation systems.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F2D8C50C-038E-17FD-F4E4-26795D4CFC6B}"/>
              </a:ext>
            </a:extLst>
          </p:cNvPr>
          <p:cNvSpPr txBox="1"/>
          <p:nvPr/>
        </p:nvSpPr>
        <p:spPr>
          <a:xfrm>
            <a:off x="838200" y="477393"/>
            <a:ext cx="8314944" cy="5355312"/>
          </a:xfrm>
          <a:prstGeom prst="rect">
            <a:avLst/>
          </a:prstGeom>
          <a:noFill/>
        </p:spPr>
        <p:txBody>
          <a:bodyPr wrap="square">
            <a:spAutoFit/>
          </a:bodyPr>
          <a:lstStyle/>
          <a:p>
            <a:pPr algn="l"/>
            <a:endParaRPr lang="en-IN" b="0" i="0" u="none" strike="noStrike" dirty="0">
              <a:solidFill>
                <a:srgbClr val="0D0D0D"/>
              </a:solidFill>
              <a:effectLst/>
              <a:latin typeface="Söhne"/>
            </a:endParaRPr>
          </a:p>
          <a:p>
            <a:pPr algn="l"/>
            <a:endParaRPr lang="en-IN" dirty="0">
              <a:solidFill>
                <a:srgbClr val="0D0D0D"/>
              </a:solidFill>
              <a:latin typeface="Söhne"/>
            </a:endParaRPr>
          </a:p>
          <a:p>
            <a:pPr algn="l"/>
            <a:endParaRPr lang="en-IN" b="0" i="0" u="none" strike="noStrike" dirty="0">
              <a:solidFill>
                <a:srgbClr val="0D0D0D"/>
              </a:solidFill>
              <a:effectLst/>
              <a:latin typeface="Söhne"/>
            </a:endParaRPr>
          </a:p>
          <a:p>
            <a:pPr algn="l"/>
            <a:endParaRPr lang="en-IN" dirty="0">
              <a:solidFill>
                <a:srgbClr val="0D0D0D"/>
              </a:solidFill>
              <a:latin typeface="Söhne"/>
            </a:endParaRPr>
          </a:p>
          <a:p>
            <a:pPr algn="l"/>
            <a:r>
              <a:rPr lang="en-IN" b="0" i="0" u="none" strike="noStrike" dirty="0">
                <a:solidFill>
                  <a:srgbClr val="0D0D0D"/>
                </a:solidFill>
                <a:effectLst/>
                <a:latin typeface="Söhne"/>
              </a:rPr>
              <a:t>In </a:t>
            </a:r>
            <a:r>
              <a:rPr lang="en-IN" b="0" i="0" u="none" strike="noStrike" dirty="0" err="1">
                <a:solidFill>
                  <a:srgbClr val="0D0D0D"/>
                </a:solidFill>
                <a:effectLst/>
                <a:latin typeface="Söhne"/>
              </a:rPr>
              <a:t>modeling</a:t>
            </a:r>
            <a:r>
              <a:rPr lang="en-IN" b="0" i="0" u="none" strike="noStrike" dirty="0">
                <a:solidFill>
                  <a:srgbClr val="0D0D0D"/>
                </a:solidFill>
                <a:effectLst/>
                <a:latin typeface="Söhne"/>
              </a:rPr>
              <a:t> our traffic sign recognition (TSR) system, we adopt a comprehensive approach that encompasses both traditional computer vision techniques and state-of-the-art deep learning architectures. Firstly, we </a:t>
            </a:r>
            <a:r>
              <a:rPr lang="en-IN" b="0" i="0" u="none" strike="noStrike" dirty="0" err="1">
                <a:solidFill>
                  <a:srgbClr val="0D0D0D"/>
                </a:solidFill>
                <a:effectLst/>
                <a:latin typeface="Söhne"/>
              </a:rPr>
              <a:t>preprocess</a:t>
            </a:r>
            <a:r>
              <a:rPr lang="en-IN" b="0" i="0" u="none" strike="noStrike" dirty="0">
                <a:solidFill>
                  <a:srgbClr val="0D0D0D"/>
                </a:solidFill>
                <a:effectLst/>
                <a:latin typeface="Söhne"/>
              </a:rPr>
              <a:t> the dataset by standardizing image sizes, adjusting brightness and contrast, and applying techniques like data augmentation to increase dataset diversity. This </a:t>
            </a:r>
            <a:r>
              <a:rPr lang="en-IN" b="0" i="0" u="none" strike="noStrike" dirty="0" err="1">
                <a:solidFill>
                  <a:srgbClr val="0D0D0D"/>
                </a:solidFill>
                <a:effectLst/>
                <a:latin typeface="Söhne"/>
              </a:rPr>
              <a:t>preprocessing</a:t>
            </a:r>
            <a:r>
              <a:rPr lang="en-IN" b="0" i="0" u="none" strike="noStrike" dirty="0">
                <a:solidFill>
                  <a:srgbClr val="0D0D0D"/>
                </a:solidFill>
                <a:effectLst/>
                <a:latin typeface="Söhne"/>
              </a:rPr>
              <a:t> ensures that the input images are consistent and optimized for subsequent processing stages.</a:t>
            </a:r>
          </a:p>
          <a:p>
            <a:pPr algn="l"/>
            <a:endParaRPr lang="en-IN" b="0" i="0" u="none" strike="noStrike" dirty="0">
              <a:solidFill>
                <a:srgbClr val="0D0D0D"/>
              </a:solidFill>
              <a:effectLst/>
              <a:latin typeface="Söhne"/>
            </a:endParaRPr>
          </a:p>
          <a:p>
            <a:pPr algn="l"/>
            <a:r>
              <a:rPr lang="en-IN" b="0" i="0" u="none" strike="noStrike" dirty="0">
                <a:solidFill>
                  <a:srgbClr val="0D0D0D"/>
                </a:solidFill>
                <a:effectLst/>
                <a:latin typeface="Söhne"/>
              </a:rPr>
              <a:t>Next, we extract relevant features from the </a:t>
            </a:r>
            <a:r>
              <a:rPr lang="en-IN" b="0" i="0" u="none" strike="noStrike" dirty="0" err="1">
                <a:solidFill>
                  <a:srgbClr val="0D0D0D"/>
                </a:solidFill>
                <a:effectLst/>
                <a:latin typeface="Söhne"/>
              </a:rPr>
              <a:t>preprocessed</a:t>
            </a:r>
            <a:r>
              <a:rPr lang="en-IN" b="0" i="0" u="none" strike="noStrike" dirty="0">
                <a:solidFill>
                  <a:srgbClr val="0D0D0D"/>
                </a:solidFill>
                <a:effectLst/>
                <a:latin typeface="Söhne"/>
              </a:rPr>
              <a:t> images using a combination of handcrafted features and deep learning-based feature extraction. For traditional methods, we may extract features such as </a:t>
            </a:r>
            <a:r>
              <a:rPr lang="en-IN" b="0" i="0" u="none" strike="noStrike" dirty="0" err="1">
                <a:solidFill>
                  <a:srgbClr val="0D0D0D"/>
                </a:solidFill>
                <a:effectLst/>
                <a:latin typeface="Söhne"/>
              </a:rPr>
              <a:t>color</a:t>
            </a:r>
            <a:r>
              <a:rPr lang="en-IN" b="0" i="0" u="none" strike="noStrike" dirty="0">
                <a:solidFill>
                  <a:srgbClr val="0D0D0D"/>
                </a:solidFill>
                <a:effectLst/>
                <a:latin typeface="Söhne"/>
              </a:rPr>
              <a:t> histograms, edge detection, and shape descriptors, which are then fed into classical machine learning algorithms like SVMs or random forests. Concurrently, we leverage convolutional neural networks (CNNs) to automatically learn discriminative features directly from the raw pixel values. These CNNs are pretrained on large-scale datasets like ImageNet and then fine-tuned on our traffic sign dataset to adapt them specifically to traffic sign recognition tasks.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70</TotalTime>
  <Words>1526</Words>
  <Application>Microsoft Macintosh PowerPoint</Application>
  <PresentationFormat>Widescreen</PresentationFormat>
  <Paragraphs>101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Calibri</vt:lpstr>
      <vt:lpstr>Söhne</vt:lpstr>
      <vt:lpstr>Times New Roman</vt:lpstr>
      <vt:lpstr>Trebuchet MS</vt:lpstr>
      <vt:lpstr>Office Theme</vt:lpstr>
      <vt:lpstr>D.S.THIRUGNANASAMBANDAM</vt:lpstr>
      <vt:lpstr>TRAFFIC SIGN RECOGNITION</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ABISHEK P</dc:title>
  <cp:lastModifiedBy>Thiru gnanasambandam</cp:lastModifiedBy>
  <cp:revision>3</cp:revision>
  <dcterms:created xsi:type="dcterms:W3CDTF">2024-04-01T06:14:23Z</dcterms:created>
  <dcterms:modified xsi:type="dcterms:W3CDTF">2024-05-09T17:33:43Z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