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17"/>
  </p:normalViewPr>
  <p:slideViewPr>
    <p:cSldViewPr>
      <p:cViewPr varScale="1">
        <p:scale>
          <a:sx n="100" d="100"/>
          <a:sy n="100" d="100"/>
        </p:scale>
        <p:origin x="1000" y="1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4/24/24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328987" y="1190624"/>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162175" y="1796591"/>
            <a:ext cx="8553450" cy="447558"/>
          </a:xfrm>
          <a:prstGeom prst="rect">
            <a:avLst/>
          </a:prstGeom>
        </p:spPr>
        <p:txBody>
          <a:bodyPr vert="horz" wrap="square" lIns="0" tIns="16510" rIns="0" bIns="0" rtlCol="0">
            <a:spAutoFit/>
          </a:bodyPr>
          <a:lstStyle/>
          <a:p>
            <a:pPr marL="3213735">
              <a:lnSpc>
                <a:spcPct val="100000"/>
              </a:lnSpc>
              <a:spcBef>
                <a:spcPts val="130"/>
              </a:spcBef>
            </a:pPr>
            <a:r>
              <a:rPr lang="en-US" sz="2800" spc="15">
                <a:latin typeface="Trebuchet MS" panose="020B0603020202020204" pitchFamily="34" charset="0"/>
              </a:rPr>
              <a:t>THIRUGNANASAMBANDAM.D.S</a:t>
            </a:r>
            <a:endParaRPr sz="2800" spc="15" dirty="0">
              <a:latin typeface="Trebuchet MS" panose="020B0603020202020204" pitchFamily="34" charset="0"/>
            </a:endParaRPr>
          </a:p>
        </p:txBody>
      </p:sp>
      <p:sp>
        <p:nvSpPr>
          <p:cNvPr id="8" name="object 8"/>
          <p:cNvSpPr txBox="1"/>
          <p:nvPr/>
        </p:nvSpPr>
        <p:spPr>
          <a:xfrm>
            <a:off x="6629400" y="3037205"/>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u="sng" dirty="0"/>
              <a:t>R</a:t>
            </a:r>
            <a:r>
              <a:rPr u="sng" spc="-40" dirty="0"/>
              <a:t>E</a:t>
            </a:r>
            <a:r>
              <a:rPr u="sng" spc="15" dirty="0"/>
              <a:t>S</a:t>
            </a:r>
            <a:r>
              <a:rPr u="sng" spc="-30" dirty="0"/>
              <a:t>U</a:t>
            </a:r>
            <a:r>
              <a:rPr u="sng" spc="-405" dirty="0"/>
              <a:t>L</a:t>
            </a:r>
            <a:r>
              <a:rPr u="sng"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50570" y="6111875"/>
            <a:ext cx="1230630" cy="335280"/>
          </a:xfrm>
          <a:prstGeom prst="rect">
            <a:avLst/>
          </a:prstGeom>
        </p:spPr>
        <p:txBody>
          <a:bodyPr vert="horz" wrap="square" lIns="0" tIns="16510" rIns="0" bIns="0" rtlCol="0">
            <a:spAutoFit/>
          </a:bodyPr>
          <a:lstStyle/>
          <a:p>
            <a:pPr marL="12700">
              <a:lnSpc>
                <a:spcPct val="100000"/>
              </a:lnSpc>
              <a:spcBef>
                <a:spcPts val="130"/>
              </a:spcBef>
            </a:pPr>
            <a:endParaRPr sz="2000" dirty="0">
              <a:latin typeface="Trebuchet MS"/>
              <a:cs typeface="Trebuchet MS"/>
            </a:endParaRPr>
          </a:p>
        </p:txBody>
      </p:sp>
      <p:sp>
        <p:nvSpPr>
          <p:cNvPr id="10" name="TextBox 9"/>
          <p:cNvSpPr txBox="1"/>
          <p:nvPr/>
        </p:nvSpPr>
        <p:spPr>
          <a:xfrm>
            <a:off x="1143000" y="1447800"/>
            <a:ext cx="8210550" cy="4278094"/>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Trebuchet MS" panose="020B0603020202020204" pitchFamily="34" charset="0"/>
              </a:rPr>
              <a:t>The model's performance will be evaluated on a held-out test set using metrics like BLEU score (measures similarity between predicted and reference translations).</a:t>
            </a:r>
          </a:p>
          <a:p>
            <a:pPr marL="285750" indent="-285750" algn="just">
              <a:buFont typeface="Arial" panose="020B0604020202020204" pitchFamily="34" charset="0"/>
              <a:buChar char="•"/>
            </a:pPr>
            <a:r>
              <a:rPr lang="en-US" dirty="0">
                <a:latin typeface="Trebuchet MS" panose="020B0603020202020204" pitchFamily="34" charset="0"/>
              </a:rPr>
              <a:t>Visualization techniques (optional) can be used to analyze the model's learning process and identify areas for improvement.</a:t>
            </a:r>
          </a:p>
          <a:p>
            <a:pPr marL="285750" indent="-285750" algn="just">
              <a:buFont typeface="Arial" panose="020B0604020202020204" pitchFamily="34" charset="0"/>
              <a:buChar char="•"/>
            </a:pPr>
            <a:endParaRPr lang="en-US" b="1" dirty="0">
              <a:latin typeface="Trebuchet MS" panose="020B0603020202020204" pitchFamily="34" charset="0"/>
            </a:endParaRPr>
          </a:p>
          <a:p>
            <a:pPr marL="285750" indent="-285750" algn="just">
              <a:buFont typeface="Arial" panose="020B0604020202020204" pitchFamily="34" charset="0"/>
              <a:buChar char="•"/>
            </a:pPr>
            <a:endParaRPr lang="en-US" b="1" dirty="0">
              <a:latin typeface="Trebuchet MS" panose="020B0603020202020204" pitchFamily="34" charset="0"/>
            </a:endParaRPr>
          </a:p>
          <a:p>
            <a:pPr algn="just"/>
            <a:r>
              <a:rPr lang="en-US" sz="2800" b="1" dirty="0">
                <a:latin typeface="Trebuchet MS" panose="020B0603020202020204" pitchFamily="34" charset="0"/>
              </a:rPr>
              <a:t>Note:</a:t>
            </a:r>
          </a:p>
          <a:p>
            <a:pPr algn="just"/>
            <a:endParaRPr lang="en-US" sz="2800" dirty="0">
              <a:latin typeface="Trebuchet MS" panose="020B0603020202020204" pitchFamily="34" charset="0"/>
            </a:endParaRPr>
          </a:p>
          <a:p>
            <a:pPr marL="285750" indent="-285750" algn="just">
              <a:buFont typeface="Arial" panose="020B0604020202020204" pitchFamily="34" charset="0"/>
              <a:buChar char="•"/>
            </a:pPr>
            <a:r>
              <a:rPr lang="en-US" dirty="0">
                <a:latin typeface="Trebuchet MS" panose="020B0603020202020204" pitchFamily="34" charset="0"/>
              </a:rPr>
              <a:t>The quality of translations will depend on the size and quality of the training data.</a:t>
            </a:r>
          </a:p>
          <a:p>
            <a:pPr marL="285750" indent="-285750" algn="just">
              <a:buFont typeface="Arial" panose="020B0604020202020204" pitchFamily="34" charset="0"/>
              <a:buChar char="•"/>
            </a:pPr>
            <a:r>
              <a:rPr lang="en-US" dirty="0" err="1">
                <a:latin typeface="Trebuchet MS" panose="020B0603020202020204" pitchFamily="34" charset="0"/>
              </a:rPr>
              <a:t>Hyperparameter</a:t>
            </a:r>
            <a:r>
              <a:rPr lang="en-US" dirty="0">
                <a:latin typeface="Trebuchet MS" panose="020B0603020202020204" pitchFamily="34" charset="0"/>
              </a:rPr>
              <a:t> tuning can significantly improve the model's performance.</a:t>
            </a:r>
          </a:p>
          <a:p>
            <a:endParaRPr lang="en-US" dirty="0"/>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984418" y="2365830"/>
            <a:ext cx="8826332" cy="1678665"/>
          </a:xfrm>
          <a:prstGeom prst="rect">
            <a:avLst/>
          </a:prstGeom>
        </p:spPr>
        <p:txBody>
          <a:bodyPr vert="horz" wrap="square" lIns="0" tIns="16510" rIns="0" bIns="0" rtlCol="0">
            <a:spAutoFit/>
          </a:bodyPr>
          <a:lstStyle/>
          <a:p>
            <a:pPr marL="12700" algn="ctr">
              <a:lnSpc>
                <a:spcPct val="100000"/>
              </a:lnSpc>
              <a:spcBef>
                <a:spcPts val="130"/>
              </a:spcBef>
            </a:pPr>
            <a:r>
              <a:rPr lang="en-US" sz="5400" spc="5" dirty="0"/>
              <a:t>Machine Translator using LSTMs in Python</a:t>
            </a:r>
            <a:endParaRPr sz="540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object 17"/>
          <p:cNvSpPr txBox="1">
            <a:spLocks/>
          </p:cNvSpPr>
          <p:nvPr/>
        </p:nvSpPr>
        <p:spPr>
          <a:xfrm>
            <a:off x="598662" y="321272"/>
            <a:ext cx="8826332" cy="755335"/>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marL="12700">
              <a:spcBef>
                <a:spcPts val="130"/>
              </a:spcBef>
            </a:pPr>
            <a:r>
              <a:rPr lang="en-US" u="sng" kern="0" spc="5" dirty="0"/>
              <a:t>Project Title:</a:t>
            </a:r>
            <a:endParaRPr lang="en-US" u="sng" kern="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u="sng" spc="25" dirty="0"/>
              <a:t>A</a:t>
            </a:r>
            <a:r>
              <a:rPr u="sng" spc="-5" dirty="0"/>
              <a:t>G</a:t>
            </a:r>
            <a:r>
              <a:rPr u="sng" spc="-35" dirty="0"/>
              <a:t>E</a:t>
            </a:r>
            <a:r>
              <a:rPr u="sng" spc="15" dirty="0"/>
              <a:t>N</a:t>
            </a:r>
            <a:r>
              <a:rPr u="sng"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1349933" y="1575354"/>
            <a:ext cx="8140219" cy="452431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b="1" dirty="0">
                <a:latin typeface="Trebuchet MS" panose="020B0603020202020204" pitchFamily="34" charset="0"/>
              </a:rPr>
              <a:t>Project Setup:</a:t>
            </a:r>
            <a:r>
              <a:rPr lang="en-US" dirty="0">
                <a:latin typeface="Trebuchet MS" panose="020B0603020202020204" pitchFamily="34" charset="0"/>
              </a:rPr>
              <a:t> Install required libraries and acquire a suitable English-French parallel corpus.</a:t>
            </a:r>
          </a:p>
          <a:p>
            <a:pPr marL="285750" indent="-285750">
              <a:lnSpc>
                <a:spcPct val="150000"/>
              </a:lnSpc>
              <a:buFont typeface="Arial" panose="020B0604020202020204" pitchFamily="34" charset="0"/>
              <a:buChar char="•"/>
            </a:pPr>
            <a:r>
              <a:rPr lang="en-US" b="1" dirty="0">
                <a:latin typeface="Trebuchet MS" panose="020B0603020202020204" pitchFamily="34" charset="0"/>
              </a:rPr>
              <a:t>Data Preprocessing:</a:t>
            </a:r>
            <a:r>
              <a:rPr lang="en-US" dirty="0">
                <a:latin typeface="Trebuchet MS" panose="020B0603020202020204" pitchFamily="34" charset="0"/>
              </a:rPr>
              <a:t> Clean, tokenize, and </a:t>
            </a:r>
            <a:r>
              <a:rPr lang="en-US" dirty="0" err="1">
                <a:latin typeface="Trebuchet MS" panose="020B0603020202020204" pitchFamily="34" charset="0"/>
              </a:rPr>
              <a:t>vectorize</a:t>
            </a:r>
            <a:r>
              <a:rPr lang="en-US" dirty="0">
                <a:latin typeface="Trebuchet MS" panose="020B0603020202020204" pitchFamily="34" charset="0"/>
              </a:rPr>
              <a:t> the text data from both languages.</a:t>
            </a:r>
          </a:p>
          <a:p>
            <a:pPr marL="285750" indent="-285750">
              <a:lnSpc>
                <a:spcPct val="150000"/>
              </a:lnSpc>
              <a:buFont typeface="Arial" panose="020B0604020202020204" pitchFamily="34" charset="0"/>
              <a:buChar char="•"/>
            </a:pPr>
            <a:r>
              <a:rPr lang="en-US" b="1" dirty="0">
                <a:latin typeface="Trebuchet MS" panose="020B0603020202020204" pitchFamily="34" charset="0"/>
              </a:rPr>
              <a:t>Model Building:</a:t>
            </a:r>
            <a:r>
              <a:rPr lang="en-US" dirty="0">
                <a:latin typeface="Trebuchet MS" panose="020B0603020202020204" pitchFamily="34" charset="0"/>
              </a:rPr>
              <a:t> Define the LSTM-based encoder-decoder architecture for sequence-to-sequence learning.</a:t>
            </a:r>
          </a:p>
          <a:p>
            <a:pPr marL="285750" indent="-285750">
              <a:lnSpc>
                <a:spcPct val="150000"/>
              </a:lnSpc>
              <a:buFont typeface="Arial" panose="020B0604020202020204" pitchFamily="34" charset="0"/>
              <a:buChar char="•"/>
            </a:pPr>
            <a:r>
              <a:rPr lang="en-US" b="1" dirty="0">
                <a:latin typeface="Trebuchet MS" panose="020B0603020202020204" pitchFamily="34" charset="0"/>
              </a:rPr>
              <a:t>Model Training:</a:t>
            </a:r>
            <a:r>
              <a:rPr lang="en-US" dirty="0">
                <a:latin typeface="Trebuchet MS" panose="020B0603020202020204" pitchFamily="34" charset="0"/>
              </a:rPr>
              <a:t> Train the model using a chosen loss function and optimizer on the prepared dataset.</a:t>
            </a:r>
          </a:p>
          <a:p>
            <a:pPr marL="285750" indent="-285750">
              <a:lnSpc>
                <a:spcPct val="150000"/>
              </a:lnSpc>
              <a:buFont typeface="Arial" panose="020B0604020202020204" pitchFamily="34" charset="0"/>
              <a:buChar char="•"/>
            </a:pPr>
            <a:r>
              <a:rPr lang="en-US" b="1" dirty="0">
                <a:latin typeface="Trebuchet MS" panose="020B0603020202020204" pitchFamily="34" charset="0"/>
              </a:rPr>
              <a:t>Evaluation and Testing:</a:t>
            </a:r>
            <a:r>
              <a:rPr lang="en-US" dirty="0">
                <a:latin typeface="Trebuchet MS" panose="020B0603020202020204" pitchFamily="34" charset="0"/>
              </a:rPr>
              <a:t> Analyze the model's performance on a held-out test set.</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u="sng" spc="-20" dirty="0"/>
              <a:t>P</a:t>
            </a:r>
            <a:r>
              <a:rPr sz="4250" u="sng" spc="15" dirty="0"/>
              <a:t>ROB</a:t>
            </a:r>
            <a:r>
              <a:rPr sz="4250" u="sng" spc="55" dirty="0"/>
              <a:t>L</a:t>
            </a:r>
            <a:r>
              <a:rPr sz="4250" u="sng" spc="-20" dirty="0"/>
              <a:t>E</a:t>
            </a:r>
            <a:r>
              <a:rPr sz="4250" u="sng" spc="20" dirty="0"/>
              <a:t>M</a:t>
            </a:r>
            <a:r>
              <a:rPr sz="4250" u="sng" dirty="0"/>
              <a:t>	</a:t>
            </a:r>
            <a:r>
              <a:rPr sz="4250" u="sng" spc="10" dirty="0"/>
              <a:t>S</a:t>
            </a:r>
            <a:r>
              <a:rPr sz="4250" u="sng" spc="-370" dirty="0"/>
              <a:t>T</a:t>
            </a:r>
            <a:r>
              <a:rPr sz="4250" u="sng" spc="-375" dirty="0"/>
              <a:t>A</a:t>
            </a:r>
            <a:r>
              <a:rPr sz="4250" u="sng" spc="15" dirty="0"/>
              <a:t>T</a:t>
            </a:r>
            <a:r>
              <a:rPr sz="4250" u="sng" spc="-10" dirty="0"/>
              <a:t>E</a:t>
            </a:r>
            <a:r>
              <a:rPr sz="4250" u="sng" spc="-20" dirty="0"/>
              <a:t>ME</a:t>
            </a:r>
            <a:r>
              <a:rPr sz="4250" u="sng" spc="10" dirty="0"/>
              <a:t>NT</a:t>
            </a:r>
            <a:endParaRPr sz="4250" u="sng"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4" name="TextBox 13"/>
          <p:cNvSpPr txBox="1"/>
          <p:nvPr/>
        </p:nvSpPr>
        <p:spPr>
          <a:xfrm>
            <a:off x="834072" y="2514600"/>
            <a:ext cx="6633528" cy="1938992"/>
          </a:xfrm>
          <a:prstGeom prst="rect">
            <a:avLst/>
          </a:prstGeom>
          <a:noFill/>
        </p:spPr>
        <p:txBody>
          <a:bodyPr wrap="square" rtlCol="0">
            <a:spAutoFit/>
          </a:bodyPr>
          <a:lstStyle/>
          <a:p>
            <a:pPr algn="just"/>
            <a:r>
              <a:rPr lang="en-US" sz="2400" dirty="0">
                <a:latin typeface="Trebuchet MS" panose="020B0603020202020204" pitchFamily="34" charset="0"/>
              </a:rPr>
              <a:t>	Develop a machine translation model using LSTMs to translate text from English to French. This model should effectively capture long-term dependencies within sentences and produce accurate translations.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09600" y="651901"/>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609600" y="1510852"/>
            <a:ext cx="8229600" cy="4893647"/>
          </a:xfrm>
          <a:prstGeom prst="rect">
            <a:avLst/>
          </a:prstGeom>
          <a:noFill/>
        </p:spPr>
        <p:txBody>
          <a:bodyPr wrap="square" rtlCol="0">
            <a:spAutoFit/>
          </a:bodyPr>
          <a:lstStyle/>
          <a:p>
            <a:pPr>
              <a:lnSpc>
                <a:spcPct val="150000"/>
              </a:lnSpc>
            </a:pPr>
            <a:r>
              <a:rPr lang="en-US" sz="1400" dirty="0">
                <a:latin typeface="Trebuchet MS" panose="020B0603020202020204" pitchFamily="34" charset="0"/>
              </a:rPr>
              <a:t>The program will consist of several key modules:</a:t>
            </a:r>
          </a:p>
          <a:p>
            <a:pPr>
              <a:lnSpc>
                <a:spcPct val="150000"/>
              </a:lnSpc>
            </a:pPr>
            <a:endParaRPr lang="en-US" sz="1400" dirty="0">
              <a:latin typeface="Trebuchet MS" panose="020B0603020202020204" pitchFamily="34" charset="0"/>
            </a:endParaRPr>
          </a:p>
          <a:p>
            <a:pPr marL="285750" indent="-285750" algn="just">
              <a:lnSpc>
                <a:spcPct val="150000"/>
              </a:lnSpc>
              <a:buFont typeface="Arial" panose="020B0604020202020204" pitchFamily="34" charset="0"/>
              <a:buChar char="•"/>
            </a:pPr>
            <a:r>
              <a:rPr lang="en-US" sz="1400" b="1" dirty="0">
                <a:latin typeface="Trebuchet MS" panose="020B0603020202020204" pitchFamily="34" charset="0"/>
              </a:rPr>
              <a:t>Data Preprocessing:</a:t>
            </a:r>
            <a:r>
              <a:rPr lang="en-US" sz="1400" dirty="0">
                <a:latin typeface="Trebuchet MS" panose="020B0603020202020204" pitchFamily="34" charset="0"/>
              </a:rPr>
              <a:t> This module cleans text data by removing noise and unnecessary characters. It then tokenizes the sentences into words and converts them into numerical representations using techniques like word embedding.</a:t>
            </a:r>
          </a:p>
          <a:p>
            <a:pPr marL="285750" indent="-285750" algn="just">
              <a:lnSpc>
                <a:spcPct val="150000"/>
              </a:lnSpc>
              <a:buFont typeface="Arial" panose="020B0604020202020204" pitchFamily="34" charset="0"/>
              <a:buChar char="•"/>
            </a:pPr>
            <a:r>
              <a:rPr lang="en-US" sz="1400" b="1" dirty="0">
                <a:latin typeface="Trebuchet MS" panose="020B0603020202020204" pitchFamily="34" charset="0"/>
              </a:rPr>
              <a:t>Model Architecture:</a:t>
            </a:r>
            <a:r>
              <a:rPr lang="en-US" sz="1400" dirty="0">
                <a:latin typeface="Trebuchet MS" panose="020B0603020202020204" pitchFamily="34" charset="0"/>
              </a:rPr>
              <a:t> This module defines the core translation model using LSTMs. It involves building an encoder-decoder architecture where the encoder processes the English sentence and the decoder generates the corresponding French translation.</a:t>
            </a:r>
          </a:p>
          <a:p>
            <a:pPr marL="285750" indent="-285750" algn="just">
              <a:lnSpc>
                <a:spcPct val="150000"/>
              </a:lnSpc>
              <a:buFont typeface="Arial" panose="020B0604020202020204" pitchFamily="34" charset="0"/>
              <a:buChar char="•"/>
            </a:pPr>
            <a:r>
              <a:rPr lang="en-US" sz="1400" b="1" dirty="0">
                <a:latin typeface="Trebuchet MS" panose="020B0603020202020204" pitchFamily="34" charset="0"/>
              </a:rPr>
              <a:t>Model Training:</a:t>
            </a:r>
            <a:r>
              <a:rPr lang="en-US" sz="1400" dirty="0">
                <a:latin typeface="Trebuchet MS" panose="020B0603020202020204" pitchFamily="34" charset="0"/>
              </a:rPr>
              <a:t> This module trains the model on the prepared dataset. It iterates through the data, feeding the English sentences to the encoder and the French translations to the decoder. The model learns to minimize the difference between the predicted and actual French translations.</a:t>
            </a:r>
          </a:p>
          <a:p>
            <a:pPr marL="285750" indent="-285750" algn="just">
              <a:lnSpc>
                <a:spcPct val="150000"/>
              </a:lnSpc>
              <a:buFont typeface="Arial" panose="020B0604020202020204" pitchFamily="34" charset="0"/>
              <a:buChar char="•"/>
            </a:pPr>
            <a:r>
              <a:rPr lang="en-US" sz="1400" b="1" dirty="0">
                <a:latin typeface="Trebuchet MS" panose="020B0603020202020204" pitchFamily="34" charset="0"/>
              </a:rPr>
              <a:t>Translation:</a:t>
            </a:r>
            <a:r>
              <a:rPr lang="en-US" sz="1400" dirty="0">
                <a:latin typeface="Trebuchet MS" panose="020B0603020202020204" pitchFamily="34" charset="0"/>
              </a:rPr>
              <a:t> This module allows users to input English text, which is then fed to the trained model to generate the corresponding French translation.</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u="sng" spc="25" dirty="0"/>
              <a:t>W</a:t>
            </a:r>
            <a:r>
              <a:rPr sz="3200" u="sng" spc="-20" dirty="0"/>
              <a:t>H</a:t>
            </a:r>
            <a:r>
              <a:rPr sz="3200" u="sng" spc="20" dirty="0"/>
              <a:t>O</a:t>
            </a:r>
            <a:r>
              <a:rPr sz="3200" u="sng" spc="-235" dirty="0"/>
              <a:t> </a:t>
            </a:r>
            <a:r>
              <a:rPr sz="3200" u="sng" spc="-10" dirty="0"/>
              <a:t>AR</a:t>
            </a:r>
            <a:r>
              <a:rPr sz="3200" u="sng" spc="15" dirty="0"/>
              <a:t>E</a:t>
            </a:r>
            <a:r>
              <a:rPr sz="3200" u="sng" spc="-35" dirty="0"/>
              <a:t> </a:t>
            </a:r>
            <a:r>
              <a:rPr sz="3200" u="sng" spc="-10" dirty="0"/>
              <a:t>T</a:t>
            </a:r>
            <a:r>
              <a:rPr sz="3200" u="sng" spc="-15" dirty="0"/>
              <a:t>H</a:t>
            </a:r>
            <a:r>
              <a:rPr sz="3200" u="sng" spc="15" dirty="0"/>
              <a:t>E</a:t>
            </a:r>
            <a:r>
              <a:rPr sz="3200" u="sng" spc="-35" dirty="0"/>
              <a:t> </a:t>
            </a:r>
            <a:r>
              <a:rPr sz="3200" u="sng" spc="-20" dirty="0"/>
              <a:t>E</a:t>
            </a:r>
            <a:r>
              <a:rPr sz="3200" u="sng" spc="30" dirty="0"/>
              <a:t>N</a:t>
            </a:r>
            <a:r>
              <a:rPr sz="3200" u="sng" spc="15" dirty="0"/>
              <a:t>D</a:t>
            </a:r>
            <a:r>
              <a:rPr sz="3200" u="sng" spc="-45" dirty="0"/>
              <a:t> </a:t>
            </a:r>
            <a:r>
              <a:rPr sz="3200" u="sng" dirty="0"/>
              <a:t>U</a:t>
            </a:r>
            <a:r>
              <a:rPr sz="3200" u="sng" spc="10" dirty="0"/>
              <a:t>S</a:t>
            </a:r>
            <a:r>
              <a:rPr sz="3200" u="sng" spc="-25" dirty="0"/>
              <a:t>E</a:t>
            </a:r>
            <a:r>
              <a:rPr sz="3200" u="sng" spc="-10" dirty="0"/>
              <a:t>R</a:t>
            </a:r>
            <a:r>
              <a:rPr sz="3200" u="sng" spc="5" dirty="0"/>
              <a:t>S?</a:t>
            </a:r>
            <a:endParaRPr sz="3200" u="sng"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p:cNvSpPr txBox="1"/>
          <p:nvPr/>
        </p:nvSpPr>
        <p:spPr>
          <a:xfrm>
            <a:off x="1219200" y="2320437"/>
            <a:ext cx="7162800" cy="3139321"/>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dirty="0">
                <a:latin typeface="Trebuchet MS" panose="020B0603020202020204" pitchFamily="34" charset="0"/>
              </a:rPr>
              <a:t>Translators and language enthusiasts who can leverage the model for basic translation tasks.</a:t>
            </a:r>
          </a:p>
          <a:p>
            <a:pPr marL="342900" indent="-342900">
              <a:lnSpc>
                <a:spcPct val="150000"/>
              </a:lnSpc>
              <a:buFont typeface="Arial" panose="020B0604020202020204" pitchFamily="34" charset="0"/>
              <a:buChar char="•"/>
            </a:pPr>
            <a:r>
              <a:rPr lang="en-US" sz="2000" dirty="0">
                <a:latin typeface="Trebuchet MS" panose="020B0603020202020204" pitchFamily="34" charset="0"/>
              </a:rPr>
              <a:t>Developers seeking to integrate machine translation functionalities into their applications.</a:t>
            </a:r>
          </a:p>
          <a:p>
            <a:pPr marL="342900" indent="-342900">
              <a:lnSpc>
                <a:spcPct val="150000"/>
              </a:lnSpc>
              <a:buFont typeface="Arial" panose="020B0604020202020204" pitchFamily="34" charset="0"/>
              <a:buChar char="•"/>
            </a:pPr>
            <a:r>
              <a:rPr lang="en-US" sz="2000" dirty="0">
                <a:latin typeface="Trebuchet MS" panose="020B0603020202020204" pitchFamily="34" charset="0"/>
              </a:rPr>
              <a:t>Educational institutions for research and demonstration purposes.</a:t>
            </a:r>
          </a:p>
          <a:p>
            <a:endParaRPr lang="en-IN" dirty="0">
              <a:latin typeface="Trebuchet MS" panose="020B0603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33400" y="525660"/>
            <a:ext cx="9763125" cy="575310"/>
          </a:xfrm>
          <a:prstGeom prst="rect">
            <a:avLst/>
          </a:prstGeom>
        </p:spPr>
        <p:txBody>
          <a:bodyPr vert="horz" wrap="square" lIns="0" tIns="13335" rIns="0" bIns="0" rtlCol="0">
            <a:spAutoFit/>
          </a:bodyPr>
          <a:lstStyle/>
          <a:p>
            <a:pPr marL="12700">
              <a:lnSpc>
                <a:spcPct val="100000"/>
              </a:lnSpc>
              <a:spcBef>
                <a:spcPts val="105"/>
              </a:spcBef>
            </a:pPr>
            <a:r>
              <a:rPr sz="3600" u="sng" spc="-40" dirty="0"/>
              <a:t>Y</a:t>
            </a:r>
            <a:r>
              <a:rPr sz="3600" u="sng" spc="10" dirty="0"/>
              <a:t>O</a:t>
            </a:r>
            <a:r>
              <a:rPr sz="3600" u="sng" spc="25" dirty="0"/>
              <a:t>U</a:t>
            </a:r>
            <a:r>
              <a:rPr sz="3600" u="sng" dirty="0"/>
              <a:t>R</a:t>
            </a:r>
            <a:r>
              <a:rPr sz="3600" u="sng" spc="5" dirty="0"/>
              <a:t> </a:t>
            </a:r>
            <a:r>
              <a:rPr sz="3600" u="sng" spc="25" dirty="0"/>
              <a:t>S</a:t>
            </a:r>
            <a:r>
              <a:rPr sz="3600" u="sng" spc="10" dirty="0"/>
              <a:t>O</a:t>
            </a:r>
            <a:r>
              <a:rPr sz="3600" u="sng" spc="25" dirty="0"/>
              <a:t>LU</a:t>
            </a:r>
            <a:r>
              <a:rPr sz="3600" u="sng" spc="-35" dirty="0"/>
              <a:t>T</a:t>
            </a:r>
            <a:r>
              <a:rPr sz="3600" u="sng" spc="-30" dirty="0"/>
              <a:t>I</a:t>
            </a:r>
            <a:r>
              <a:rPr sz="3600" u="sng" spc="10" dirty="0"/>
              <a:t>O</a:t>
            </a:r>
            <a:r>
              <a:rPr sz="3600" u="sng" dirty="0"/>
              <a:t>N</a:t>
            </a:r>
            <a:r>
              <a:rPr sz="3600" u="sng" spc="-345" dirty="0"/>
              <a:t> </a:t>
            </a:r>
            <a:r>
              <a:rPr sz="3600" u="sng" spc="-35" dirty="0"/>
              <a:t>A</a:t>
            </a:r>
            <a:r>
              <a:rPr sz="3600" u="sng" spc="-5" dirty="0"/>
              <a:t>N</a:t>
            </a:r>
            <a:r>
              <a:rPr sz="3600" u="sng" dirty="0"/>
              <a:t>D</a:t>
            </a:r>
            <a:r>
              <a:rPr sz="3600" u="sng" spc="35" dirty="0"/>
              <a:t> </a:t>
            </a:r>
            <a:r>
              <a:rPr sz="3600" u="sng" spc="-30" dirty="0"/>
              <a:t>I</a:t>
            </a:r>
            <a:r>
              <a:rPr sz="3600" u="sng" spc="-35" dirty="0"/>
              <a:t>T</a:t>
            </a:r>
            <a:r>
              <a:rPr sz="3600" u="sng" dirty="0"/>
              <a:t>S</a:t>
            </a:r>
            <a:r>
              <a:rPr sz="3600" u="sng" spc="60" dirty="0"/>
              <a:t> </a:t>
            </a:r>
            <a:r>
              <a:rPr sz="3600" u="sng" spc="-295" dirty="0"/>
              <a:t>V</a:t>
            </a:r>
            <a:r>
              <a:rPr sz="3600" u="sng" spc="-35" dirty="0"/>
              <a:t>A</a:t>
            </a:r>
            <a:r>
              <a:rPr sz="3600" u="sng" spc="25" dirty="0"/>
              <a:t>LU</a:t>
            </a:r>
            <a:r>
              <a:rPr sz="3600" u="sng" dirty="0"/>
              <a:t>E</a:t>
            </a:r>
            <a:r>
              <a:rPr sz="3600" u="sng" spc="-65" dirty="0"/>
              <a:t> </a:t>
            </a:r>
            <a:r>
              <a:rPr sz="3600" u="sng" spc="-15" dirty="0"/>
              <a:t>P</a:t>
            </a:r>
            <a:r>
              <a:rPr sz="3600" u="sng" spc="-30" dirty="0"/>
              <a:t>R</a:t>
            </a:r>
            <a:r>
              <a:rPr sz="3600" u="sng" spc="10" dirty="0"/>
              <a:t>O</a:t>
            </a:r>
            <a:r>
              <a:rPr sz="3600" u="sng" spc="-15" dirty="0"/>
              <a:t>P</a:t>
            </a:r>
            <a:r>
              <a:rPr sz="3600" u="sng" spc="10" dirty="0"/>
              <a:t>O</a:t>
            </a:r>
            <a:r>
              <a:rPr sz="3600" u="sng" spc="25" dirty="0"/>
              <a:t>S</a:t>
            </a:r>
            <a:r>
              <a:rPr sz="3600" u="sng" spc="-30" dirty="0"/>
              <a:t>I</a:t>
            </a:r>
            <a:r>
              <a:rPr sz="3600" u="sng" spc="-35" dirty="0"/>
              <a:t>T</a:t>
            </a:r>
            <a:r>
              <a:rPr sz="3600" u="sng" spc="-30" dirty="0"/>
              <a:t>I</a:t>
            </a:r>
            <a:r>
              <a:rPr sz="3600" u="sng" spc="10" dirty="0"/>
              <a:t>O</a:t>
            </a:r>
            <a:r>
              <a:rPr sz="3600" u="sng"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p:cNvSpPr txBox="1"/>
          <p:nvPr/>
        </p:nvSpPr>
        <p:spPr>
          <a:xfrm>
            <a:off x="2819400" y="1752601"/>
            <a:ext cx="6934200" cy="4247317"/>
          </a:xfrm>
          <a:prstGeom prst="rect">
            <a:avLst/>
          </a:prstGeom>
          <a:noFill/>
        </p:spPr>
        <p:txBody>
          <a:bodyPr wrap="square" rtlCol="0">
            <a:spAutoFit/>
          </a:bodyPr>
          <a:lstStyle/>
          <a:p>
            <a:pPr algn="just"/>
            <a:endParaRPr lang="en-US" dirty="0"/>
          </a:p>
          <a:p>
            <a:pPr algn="just"/>
            <a:r>
              <a:rPr lang="en-US" b="1" dirty="0">
                <a:latin typeface="Trebuchet MS" panose="020B0603020202020204" pitchFamily="34" charset="0"/>
              </a:rPr>
              <a:t>This project empowers you with:</a:t>
            </a:r>
          </a:p>
          <a:p>
            <a:pPr algn="just"/>
            <a:endParaRPr lang="en-US" dirty="0">
              <a:latin typeface="Trebuchet MS" panose="020B0603020202020204" pitchFamily="34" charset="0"/>
            </a:endParaRPr>
          </a:p>
          <a:p>
            <a:pPr marL="285750" indent="-285750" algn="just">
              <a:buFont typeface="Arial" panose="020B0604020202020204" pitchFamily="34" charset="0"/>
              <a:buChar char="•"/>
            </a:pPr>
            <a:r>
              <a:rPr lang="en-US" b="1" dirty="0">
                <a:latin typeface="Trebuchet MS" panose="020B0603020202020204" pitchFamily="34" charset="0"/>
              </a:rPr>
              <a:t>Accurate Translations:</a:t>
            </a:r>
            <a:r>
              <a:rPr lang="en-US" dirty="0">
                <a:latin typeface="Trebuchet MS" panose="020B0603020202020204" pitchFamily="34" charset="0"/>
              </a:rPr>
              <a:t> LSTMs excel at capturing long-term dependencies within sentences, crucial for natural-sounding translations that preserve meaning and context.</a:t>
            </a:r>
          </a:p>
          <a:p>
            <a:pPr marL="285750" indent="-285750" algn="just">
              <a:buFont typeface="Arial" panose="020B0604020202020204" pitchFamily="34" charset="0"/>
              <a:buChar char="•"/>
            </a:pPr>
            <a:r>
              <a:rPr lang="en-US" b="1" dirty="0">
                <a:latin typeface="Trebuchet MS" panose="020B0603020202020204" pitchFamily="34" charset="0"/>
              </a:rPr>
              <a:t>Effortless Workflow:</a:t>
            </a:r>
            <a:r>
              <a:rPr lang="en-US" dirty="0">
                <a:latin typeface="Trebuchet MS" panose="020B0603020202020204" pitchFamily="34" charset="0"/>
              </a:rPr>
              <a:t> Translate entire sentences or paragraphs at once, saving you time and effort compared to manual translation or piecemeal sentence-by-sentence approaches.</a:t>
            </a:r>
          </a:p>
          <a:p>
            <a:pPr marL="285750" indent="-285750" algn="just">
              <a:buFont typeface="Arial" panose="020B0604020202020204" pitchFamily="34" charset="0"/>
              <a:buChar char="•"/>
            </a:pPr>
            <a:r>
              <a:rPr lang="en-US" b="1" dirty="0">
                <a:latin typeface="Trebuchet MS" panose="020B0603020202020204" pitchFamily="34" charset="0"/>
              </a:rPr>
              <a:t>Flexibility and Customization:</a:t>
            </a:r>
            <a:r>
              <a:rPr lang="en-US" dirty="0">
                <a:latin typeface="Trebuchet MS" panose="020B0603020202020204" pitchFamily="34" charset="0"/>
              </a:rPr>
              <a:t> This framework provides a solid foundation for your specific needs. Modify it to accommodate different language pairs or train on domain-specific datasets for specialized fields, enhancing translation accuracy and relevance.</a:t>
            </a:r>
          </a:p>
          <a:p>
            <a:pPr algn="just"/>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u="sng" spc="15" dirty="0"/>
              <a:t>THE</a:t>
            </a:r>
            <a:r>
              <a:rPr sz="4250" u="sng" spc="20" dirty="0"/>
              <a:t> </a:t>
            </a:r>
            <a:r>
              <a:rPr sz="4250" u="sng" spc="10" dirty="0"/>
              <a:t>WOW</a:t>
            </a:r>
            <a:r>
              <a:rPr sz="4250" u="sng" spc="85" dirty="0"/>
              <a:t> </a:t>
            </a:r>
            <a:r>
              <a:rPr sz="4250" u="sng" spc="10" dirty="0"/>
              <a:t>IN</a:t>
            </a:r>
            <a:r>
              <a:rPr sz="4250" u="sng" spc="-5" dirty="0"/>
              <a:t> </a:t>
            </a:r>
            <a:r>
              <a:rPr sz="4250" u="sng" spc="15" dirty="0"/>
              <a:t>YOUR</a:t>
            </a:r>
            <a:r>
              <a:rPr sz="4250" u="sng" spc="-10" dirty="0"/>
              <a:t> </a:t>
            </a:r>
            <a:r>
              <a:rPr sz="4250" u="sng" spc="20" dirty="0"/>
              <a:t>SOLUTION</a:t>
            </a:r>
            <a:endParaRPr sz="4250" u="sng"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p:cNvSpPr txBox="1"/>
          <p:nvPr/>
        </p:nvSpPr>
        <p:spPr>
          <a:xfrm>
            <a:off x="2667000" y="2556742"/>
            <a:ext cx="5943600" cy="2805833"/>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000" dirty="0">
                <a:latin typeface="Trebuchet MS" panose="020B0603020202020204" pitchFamily="34" charset="0"/>
              </a:rPr>
              <a:t>This project offers a user-friendly and customizable framework for building a basic machine translator using LSTMs. </a:t>
            </a:r>
          </a:p>
          <a:p>
            <a:pPr marL="342900" indent="-342900" algn="just">
              <a:lnSpc>
                <a:spcPct val="150000"/>
              </a:lnSpc>
              <a:buFont typeface="Arial" panose="020B0604020202020204" pitchFamily="34" charset="0"/>
              <a:buChar char="•"/>
            </a:pPr>
            <a:r>
              <a:rPr lang="en-US" sz="2000" dirty="0">
                <a:latin typeface="Trebuchet MS" panose="020B0603020202020204" pitchFamily="34" charset="0"/>
              </a:rPr>
              <a:t>The ability to train on custom datasets allows for tailoring the model to specific domains or languages.</a:t>
            </a:r>
            <a:endParaRPr lang="en-IN" sz="2000" dirty="0">
              <a:latin typeface="Trebuchet MS" panose="020B0603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914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u="sng" spc="15" dirty="0">
                <a:latin typeface="Trebuchet MS"/>
                <a:cs typeface="Trebuchet MS"/>
              </a:rPr>
              <a:t>M</a:t>
            </a:r>
            <a:r>
              <a:rPr sz="4800" b="1" u="sng" dirty="0">
                <a:latin typeface="Trebuchet MS"/>
                <a:cs typeface="Trebuchet MS"/>
              </a:rPr>
              <a:t>O</a:t>
            </a:r>
            <a:r>
              <a:rPr sz="4800" b="1" u="sng" spc="-15" dirty="0">
                <a:latin typeface="Trebuchet MS"/>
                <a:cs typeface="Trebuchet MS"/>
              </a:rPr>
              <a:t>D</a:t>
            </a:r>
            <a:r>
              <a:rPr sz="4800" b="1" u="sng" spc="-35" dirty="0">
                <a:latin typeface="Trebuchet MS"/>
                <a:cs typeface="Trebuchet MS"/>
              </a:rPr>
              <a:t>E</a:t>
            </a:r>
            <a:r>
              <a:rPr sz="4800" b="1" u="sng" spc="-30" dirty="0">
                <a:latin typeface="Trebuchet MS"/>
                <a:cs typeface="Trebuchet MS"/>
              </a:rPr>
              <a:t>LL</a:t>
            </a:r>
            <a:r>
              <a:rPr sz="4800" b="1" u="sng" spc="-5" dirty="0">
                <a:latin typeface="Trebuchet MS"/>
                <a:cs typeface="Trebuchet MS"/>
              </a:rPr>
              <a:t>I</a:t>
            </a:r>
            <a:r>
              <a:rPr sz="4800" b="1" u="sng" spc="30" dirty="0">
                <a:latin typeface="Trebuchet MS"/>
                <a:cs typeface="Trebuchet MS"/>
              </a:rPr>
              <a:t>N</a:t>
            </a:r>
            <a:r>
              <a:rPr sz="4800" b="1" u="sng" spc="5" dirty="0">
                <a:latin typeface="Trebuchet MS"/>
                <a:cs typeface="Trebuchet MS"/>
              </a:rPr>
              <a:t>G</a:t>
            </a:r>
            <a:endParaRPr sz="4800" u="sng" dirty="0">
              <a:latin typeface="Trebuchet MS"/>
              <a:cs typeface="Trebuchet MS"/>
            </a:endParaRPr>
          </a:p>
        </p:txBody>
      </p:sp>
      <p:sp>
        <p:nvSpPr>
          <p:cNvPr id="10" name="TextBox 9"/>
          <p:cNvSpPr txBox="1"/>
          <p:nvPr/>
        </p:nvSpPr>
        <p:spPr>
          <a:xfrm>
            <a:off x="990600" y="1877645"/>
            <a:ext cx="7467600" cy="4108817"/>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a:latin typeface="Trebuchet MS" panose="020B0603020202020204" pitchFamily="34" charset="0"/>
              </a:rPr>
              <a:t>The model utilizes LSTMs in an encoder-decoder architecture.</a:t>
            </a:r>
          </a:p>
          <a:p>
            <a:pPr marL="285750" indent="-285750" algn="just">
              <a:lnSpc>
                <a:spcPct val="150000"/>
              </a:lnSpc>
              <a:buFont typeface="Arial" panose="020B0604020202020204" pitchFamily="34" charset="0"/>
              <a:buChar char="•"/>
            </a:pPr>
            <a:r>
              <a:rPr lang="en-US" dirty="0">
                <a:latin typeface="Trebuchet MS" panose="020B0603020202020204" pitchFamily="34" charset="0"/>
              </a:rPr>
              <a:t>The encoder processes the English sentence, capturing its meaning and structure.</a:t>
            </a:r>
          </a:p>
          <a:p>
            <a:pPr marL="285750" indent="-285750" algn="just">
              <a:lnSpc>
                <a:spcPct val="150000"/>
              </a:lnSpc>
              <a:buFont typeface="Arial" panose="020B0604020202020204" pitchFamily="34" charset="0"/>
              <a:buChar char="•"/>
            </a:pPr>
            <a:r>
              <a:rPr lang="en-US" dirty="0">
                <a:latin typeface="Trebuchet MS" panose="020B0603020202020204" pitchFamily="34" charset="0"/>
              </a:rPr>
              <a:t>The decoder generates the French translation word by word, using the encoded information from the encoder and previously generated French words.</a:t>
            </a:r>
          </a:p>
          <a:p>
            <a:pPr marL="285750" indent="-285750" algn="just">
              <a:lnSpc>
                <a:spcPct val="150000"/>
              </a:lnSpc>
              <a:buFont typeface="Arial" panose="020B0604020202020204" pitchFamily="34" charset="0"/>
              <a:buChar char="•"/>
            </a:pPr>
            <a:r>
              <a:rPr lang="en-US" dirty="0">
                <a:latin typeface="Trebuchet MS" panose="020B0603020202020204" pitchFamily="34" charset="0"/>
              </a:rPr>
              <a:t>Techniques like attention mechanisms (for future development) can be implemented to focus on relevant parts of the source sentence during translation.</a:t>
            </a:r>
          </a:p>
          <a:p>
            <a:pPr algn="just"/>
            <a:endParaRPr lang="en-IN" dirty="0">
              <a:latin typeface="Trebuchet MS" panose="020B0603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TotalTime>
  <Words>638</Words>
  <Application>Microsoft Macintosh PowerPoint</Application>
  <PresentationFormat>Widescreen</PresentationFormat>
  <Paragraphs>67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Trebuchet MS</vt:lpstr>
      <vt:lpstr>Office Theme</vt:lpstr>
      <vt:lpstr>THIRUGNANASAMBANDAM.D.S</vt:lpstr>
      <vt:lpstr>Machine Translator using LSTMs in Python</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Velprakash. S</dc:title>
  <cp:lastModifiedBy>Thiru gnanasambandam</cp:lastModifiedBy>
  <cp:revision>6</cp:revision>
  <dcterms:created xsi:type="dcterms:W3CDTF">2024-04-02T10:24:51Z</dcterms:created>
  <dcterms:modified xsi:type="dcterms:W3CDTF">2024-04-24T04:15:20Z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ies>
</file>