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media/audio11.wav" ContentType="audio/x-wav"/>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07" r:id="rId1"/>
  </p:sldMasterIdLst>
  <p:notesMasterIdLst>
    <p:notesMasterId r:id="rId18"/>
  </p:notesMasterIdLst>
  <p:sldIdLst>
    <p:sldId id="256" r:id="rId2"/>
    <p:sldId id="270" r:id="rId3"/>
    <p:sldId id="268" r:id="rId4"/>
    <p:sldId id="273" r:id="rId5"/>
    <p:sldId id="257" r:id="rId6"/>
    <p:sldId id="258" r:id="rId7"/>
    <p:sldId id="271" r:id="rId8"/>
    <p:sldId id="278" r:id="rId9"/>
    <p:sldId id="274" r:id="rId10"/>
    <p:sldId id="276" r:id="rId11"/>
    <p:sldId id="279" r:id="rId12"/>
    <p:sldId id="277" r:id="rId13"/>
    <p:sldId id="282" r:id="rId14"/>
    <p:sldId id="280" r:id="rId15"/>
    <p:sldId id="281"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357" autoAdjust="0"/>
  </p:normalViewPr>
  <p:slideViewPr>
    <p:cSldViewPr snapToGrid="0">
      <p:cViewPr varScale="1">
        <p:scale>
          <a:sx n="68" d="100"/>
          <a:sy n="68" d="100"/>
        </p:scale>
        <p:origin x="-822"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61171-A78F-40F5-8809-5A1D231E7E77}" type="datetimeFigureOut">
              <a:rPr lang="en-IN" smtClean="0"/>
              <a:pPr/>
              <a:t>23-01-2019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FF8825-EE93-46D7-886B-FCBCC61DD0C7}" type="slidenum">
              <a:rPr lang="en-IN" smtClean="0"/>
              <a:pPr/>
              <a:t>‹#›</a:t>
            </a:fld>
            <a:endParaRPr lang="en-IN"/>
          </a:p>
        </p:txBody>
      </p:sp>
    </p:spTree>
    <p:extLst>
      <p:ext uri="{BB962C8B-B14F-4D97-AF65-F5344CB8AC3E}">
        <p14:creationId xmlns="" xmlns:p14="http://schemas.microsoft.com/office/powerpoint/2010/main" val="3764378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1``````````````````````````````````````````````````````````````````````````````````````````````````````````````````````````````````````````````````````````````````````````````````````````````````````````````````````````````````````````````````````````````````````````````````````````````</a:t>
            </a:r>
            <a:endParaRPr lang="en-IN" dirty="0"/>
          </a:p>
        </p:txBody>
      </p:sp>
      <p:sp>
        <p:nvSpPr>
          <p:cNvPr id="4" name="Slide Number Placeholder 3"/>
          <p:cNvSpPr>
            <a:spLocks noGrp="1"/>
          </p:cNvSpPr>
          <p:nvPr>
            <p:ph type="sldNum" sz="quarter" idx="10"/>
          </p:nvPr>
        </p:nvSpPr>
        <p:spPr/>
        <p:txBody>
          <a:bodyPr/>
          <a:lstStyle/>
          <a:p>
            <a:fld id="{20FF8825-EE93-46D7-886B-FCBCC61DD0C7}" type="slidenum">
              <a:rPr lang="en-IN" smtClean="0"/>
              <a:pPr/>
              <a:t>7</a:t>
            </a:fld>
            <a:endParaRPr lang="en-IN"/>
          </a:p>
        </p:txBody>
      </p:sp>
    </p:spTree>
    <p:extLst>
      <p:ext uri="{BB962C8B-B14F-4D97-AF65-F5344CB8AC3E}">
        <p14:creationId xmlns="" xmlns:p14="http://schemas.microsoft.com/office/powerpoint/2010/main" val="3623718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0FF8825-EE93-46D7-886B-FCBCC61DD0C7}"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520473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4224153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040830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172145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76573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326495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859975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266206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447251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pPr/>
              <a:t>‹#›</a:t>
            </a:fld>
            <a:endParaRPr lang="en-US" dirty="0"/>
          </a:p>
        </p:txBody>
      </p:sp>
    </p:spTree>
    <p:extLst>
      <p:ext uri="{BB962C8B-B14F-4D97-AF65-F5344CB8AC3E}">
        <p14:creationId xmlns="" xmlns:p14="http://schemas.microsoft.com/office/powerpoint/2010/main" val="3648718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712483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pPr/>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pPr/>
              <a:t>‹#›</a:t>
            </a:fld>
            <a:endParaRPr lang="en-US" dirty="0"/>
          </a:p>
        </p:txBody>
      </p:sp>
    </p:spTree>
    <p:extLst>
      <p:ext uri="{BB962C8B-B14F-4D97-AF65-F5344CB8AC3E}">
        <p14:creationId xmlns="" xmlns:p14="http://schemas.microsoft.com/office/powerpoint/2010/main" val="381908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039800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44337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170849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60729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94186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877192480"/>
      </p:ext>
    </p:extLst>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 id="2147484117" r:id="rId10"/>
    <p:sldLayoutId id="2147484118" r:id="rId11"/>
    <p:sldLayoutId id="2147484119" r:id="rId12"/>
    <p:sldLayoutId id="2147484120" r:id="rId13"/>
    <p:sldLayoutId id="2147484121" r:id="rId14"/>
    <p:sldLayoutId id="2147484122" r:id="rId15"/>
    <p:sldLayoutId id="2147484123" r:id="rId16"/>
    <p:sldLayoutId id="214748412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pythonprogramming.net/python-3-tkinter-basics-tutorial/" TargetMode="External"/><Relationship Id="rId2" Type="http://schemas.openxmlformats.org/officeDocument/2006/relationships/hyperlink" Target="https://www.google.com/search?q=7+accounting+formulas&amp;oq=7+&amp;aqs=chrome.0.69i59j69i57j69i60l3j0.3695j0j7&amp;sourceid=chrome&amp;ie=UTF-8" TargetMode="External"/><Relationship Id="rId1" Type="http://schemas.openxmlformats.org/officeDocument/2006/relationships/slideLayout" Target="../slideLayouts/slideLayout7.xml"/><Relationship Id="rId4" Type="http://schemas.openxmlformats.org/officeDocument/2006/relationships/hyperlink" Target="https://likegeeks.com/python-gui-examples-tkinter-tutorial/" TargetMode="External"/></Relationships>
</file>

<file path=ppt/slides/_rels/slide16.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4352" y="1854558"/>
            <a:ext cx="8825658" cy="1661373"/>
          </a:xfrm>
        </p:spPr>
        <p:txBody>
          <a:bodyPr>
            <a:normAutofit/>
          </a:bodyPr>
          <a:lstStyle/>
          <a:p>
            <a:r>
              <a:rPr lang="en-IN" dirty="0" smtClean="0">
                <a:latin typeface="Times New Roman" panose="02020603050405020304" pitchFamily="18" charset="0"/>
                <a:cs typeface="Times New Roman" panose="02020603050405020304" pitchFamily="18" charset="0"/>
              </a:rPr>
              <a:t>Accounts</a:t>
            </a:r>
            <a:r>
              <a:rPr lang="en-IN" dirty="0" smtClean="0">
                <a:latin typeface="Algerian" panose="04020705040A02060702" pitchFamily="82" charset="0"/>
              </a:rPr>
              <a:t> </a:t>
            </a:r>
            <a:r>
              <a:rPr lang="en-IN" dirty="0" smtClean="0">
                <a:latin typeface="Times New Roman" panose="02020603050405020304" pitchFamily="18" charset="0"/>
                <a:cs typeface="Times New Roman" panose="02020603050405020304" pitchFamily="18" charset="0"/>
              </a:rPr>
              <a:t>solver</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16318" y="3953132"/>
            <a:ext cx="8825658" cy="1597662"/>
          </a:xfrm>
        </p:spPr>
        <p:txBody>
          <a:bodyPr>
            <a:normAutofit/>
          </a:bodyPr>
          <a:lstStyle/>
          <a:p>
            <a:r>
              <a:rPr lang="en-IN" sz="4800" dirty="0" smtClean="0">
                <a:latin typeface="Algerian" panose="04020705040A02060702" pitchFamily="82" charset="0"/>
              </a:rPr>
              <a:t>  </a:t>
            </a:r>
            <a:endParaRPr lang="en-IN" sz="4800" dirty="0">
              <a:latin typeface="Algerian" panose="04020705040A02060702" pitchFamily="82" charset="0"/>
            </a:endParaRPr>
          </a:p>
        </p:txBody>
      </p:sp>
    </p:spTree>
    <p:extLst>
      <p:ext uri="{BB962C8B-B14F-4D97-AF65-F5344CB8AC3E}">
        <p14:creationId xmlns="" xmlns:p14="http://schemas.microsoft.com/office/powerpoint/2010/main" val="4163904466"/>
      </p:ext>
    </p:extLst>
  </p:cSld>
  <p:clrMapOvr>
    <a:masterClrMapping/>
  </p:clrMapOvr>
  <p:transition spd="slow">
    <p:randomBar dir="vert"/>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209480" y="2643661"/>
            <a:ext cx="1995054" cy="99752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t>HOME</a:t>
            </a:r>
            <a:endParaRPr lang="en-IN" dirty="0"/>
          </a:p>
        </p:txBody>
      </p:sp>
      <p:sp>
        <p:nvSpPr>
          <p:cNvPr id="4" name="Right Arrow 3"/>
          <p:cNvSpPr/>
          <p:nvPr/>
        </p:nvSpPr>
        <p:spPr>
          <a:xfrm>
            <a:off x="4343080" y="2872260"/>
            <a:ext cx="1039091" cy="540328"/>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5" name="Rounded Rectangle 4"/>
          <p:cNvSpPr/>
          <p:nvPr/>
        </p:nvSpPr>
        <p:spPr>
          <a:xfrm>
            <a:off x="5645406" y="2699079"/>
            <a:ext cx="1898073" cy="9421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t>SELCTION SCREEN</a:t>
            </a:r>
            <a:endParaRPr lang="en-IN" dirty="0"/>
          </a:p>
        </p:txBody>
      </p:sp>
      <p:sp>
        <p:nvSpPr>
          <p:cNvPr id="6" name="Right Arrow 5"/>
          <p:cNvSpPr/>
          <p:nvPr/>
        </p:nvSpPr>
        <p:spPr>
          <a:xfrm>
            <a:off x="7903696" y="2893042"/>
            <a:ext cx="983672" cy="498763"/>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7" name="Rounded Rectangle 6"/>
          <p:cNvSpPr/>
          <p:nvPr/>
        </p:nvSpPr>
        <p:spPr>
          <a:xfrm>
            <a:off x="8984351" y="2757958"/>
            <a:ext cx="1690254" cy="88322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t>INPUT FROM USER</a:t>
            </a:r>
            <a:endParaRPr lang="en-IN" dirty="0"/>
          </a:p>
        </p:txBody>
      </p:sp>
      <p:sp>
        <p:nvSpPr>
          <p:cNvPr id="9" name="Down Arrow 8"/>
          <p:cNvSpPr/>
          <p:nvPr/>
        </p:nvSpPr>
        <p:spPr>
          <a:xfrm>
            <a:off x="9587023" y="3807443"/>
            <a:ext cx="484909" cy="803564"/>
          </a:xfrm>
          <a:prstGeom prst="down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10" name="Rounded Rectangle 9"/>
          <p:cNvSpPr/>
          <p:nvPr/>
        </p:nvSpPr>
        <p:spPr>
          <a:xfrm>
            <a:off x="8984351" y="4860388"/>
            <a:ext cx="1828802" cy="84512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PROCESSING</a:t>
            </a:r>
            <a:endParaRPr lang="en-IN" dirty="0"/>
          </a:p>
        </p:txBody>
      </p:sp>
      <p:sp>
        <p:nvSpPr>
          <p:cNvPr id="11" name="Rounded Rectangle 10"/>
          <p:cNvSpPr/>
          <p:nvPr/>
        </p:nvSpPr>
        <p:spPr>
          <a:xfrm>
            <a:off x="5838092" y="4853354"/>
            <a:ext cx="1856935" cy="84406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OUTPUT</a:t>
            </a:r>
            <a:endParaRPr lang="en-IN" dirty="0"/>
          </a:p>
        </p:txBody>
      </p:sp>
      <p:sp>
        <p:nvSpPr>
          <p:cNvPr id="12" name="Left Arrow 11"/>
          <p:cNvSpPr/>
          <p:nvPr/>
        </p:nvSpPr>
        <p:spPr>
          <a:xfrm>
            <a:off x="7906043" y="5008099"/>
            <a:ext cx="872197" cy="436098"/>
          </a:xfrm>
          <a:prstGeom prst="lef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3073" name="Rectangle 1"/>
          <p:cNvSpPr>
            <a:spLocks noChangeArrowheads="1"/>
          </p:cNvSpPr>
          <p:nvPr/>
        </p:nvSpPr>
        <p:spPr bwMode="auto">
          <a:xfrm>
            <a:off x="745588" y="866887"/>
            <a:ext cx="5289452" cy="584775"/>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t" latinLnBrk="0" hangingPunct="1">
              <a:lnSpc>
                <a:spcPct val="100000"/>
              </a:lnSpc>
              <a:spcBef>
                <a:spcPct val="0"/>
              </a:spcBef>
              <a:spcAft>
                <a:spcPct val="0"/>
              </a:spcAft>
              <a:buClrTx/>
              <a:buSzTx/>
              <a:buFontTx/>
              <a:buNone/>
              <a:tabLst/>
            </a:pPr>
            <a:r>
              <a:rPr lang="en-US" sz="3200" dirty="0" smtClean="0">
                <a:solidFill>
                  <a:srgbClr val="222222"/>
                </a:solidFill>
                <a:latin typeface="Times New Roman" pitchFamily="18" charset="0"/>
                <a:cs typeface="Times New Roman" pitchFamily="18" charset="0"/>
              </a:rPr>
              <a:t>MODEL   ARCHITECTURE</a:t>
            </a:r>
            <a:endParaRPr kumimoji="0" lang="en-US" sz="3200" b="0" i="0" u="none" strike="noStrike" cap="none" normalizeH="0" baseline="0" dirty="0" smtClean="0">
              <a:ln>
                <a:noFill/>
              </a:ln>
              <a:solidFill>
                <a:srgbClr val="222222"/>
              </a:solidFill>
              <a:effectLst/>
              <a:latin typeface="Times New Roman" pitchFamily="18" charset="0"/>
              <a:cs typeface="Times New Roman" pitchFamily="18" charset="0"/>
            </a:endParaRPr>
          </a:p>
        </p:txBody>
      </p:sp>
      <p:pic>
        <p:nvPicPr>
          <p:cNvPr id="3074" name="Picture 2" descr="https://mail.google.com/mail/u/0/images/cleardot.gif"/>
          <p:cNvPicPr>
            <a:picLocks noChangeAspect="1" noChangeArrowheads="1"/>
          </p:cNvPicPr>
          <p:nvPr/>
        </p:nvPicPr>
        <p:blipFill>
          <a:blip r:embed="rId2"/>
          <a:srcRect/>
          <a:stretch>
            <a:fillRect/>
          </a:stretch>
        </p:blipFill>
        <p:spPr bwMode="auto">
          <a:xfrm>
            <a:off x="92075" y="-3276600"/>
            <a:ext cx="9525" cy="9525"/>
          </a:xfrm>
          <a:prstGeom prst="rect">
            <a:avLst/>
          </a:prstGeom>
          <a:noFill/>
        </p:spPr>
      </p:pic>
      <p:pic>
        <p:nvPicPr>
          <p:cNvPr id="3075" name="Picture 3" descr="https://mail.google.com/mail/u/0/images/cleardot.gif"/>
          <p:cNvPicPr>
            <a:picLocks noChangeAspect="1" noChangeArrowheads="1"/>
          </p:cNvPicPr>
          <p:nvPr/>
        </p:nvPicPr>
        <p:blipFill>
          <a:blip r:embed="rId2"/>
          <a:srcRect/>
          <a:stretch>
            <a:fillRect/>
          </a:stretch>
        </p:blipFill>
        <p:spPr bwMode="auto">
          <a:xfrm>
            <a:off x="123825" y="-3276600"/>
            <a:ext cx="9525" cy="9525"/>
          </a:xfrm>
          <a:prstGeom prst="rect">
            <a:avLst/>
          </a:prstGeom>
          <a:noFill/>
        </p:spPr>
      </p:pic>
      <p:pic>
        <p:nvPicPr>
          <p:cNvPr id="3076" name="Picture 4" descr="https://mail.google.com/mail/u/0/images/cleardot.gif"/>
          <p:cNvPicPr>
            <a:picLocks noChangeAspect="1" noChangeArrowheads="1"/>
          </p:cNvPicPr>
          <p:nvPr/>
        </p:nvPicPr>
        <p:blipFill>
          <a:blip r:embed="rId2"/>
          <a:srcRect/>
          <a:stretch>
            <a:fillRect/>
          </a:stretch>
        </p:blipFill>
        <p:spPr bwMode="auto">
          <a:xfrm>
            <a:off x="155575" y="-3276600"/>
            <a:ext cx="9525" cy="9525"/>
          </a:xfrm>
          <a:prstGeom prst="rect">
            <a:avLst/>
          </a:prstGeom>
          <a:noFill/>
        </p:spPr>
      </p:pic>
    </p:spTree>
    <p:extLst>
      <p:ext uri="{BB962C8B-B14F-4D97-AF65-F5344CB8AC3E}">
        <p14:creationId xmlns="" xmlns:p14="http://schemas.microsoft.com/office/powerpoint/2010/main" val="1163815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C:\Users\ITLAB\Pictures\project\Capture1.PNG"/>
          <p:cNvPicPr>
            <a:picLocks noChangeAspect="1" noChangeArrowheads="1"/>
          </p:cNvPicPr>
          <p:nvPr/>
        </p:nvPicPr>
        <p:blipFill>
          <a:blip r:embed="rId2"/>
          <a:srcRect/>
          <a:stretch>
            <a:fillRect/>
          </a:stretch>
        </p:blipFill>
        <p:spPr bwMode="auto">
          <a:xfrm>
            <a:off x="2455863" y="647115"/>
            <a:ext cx="7278687" cy="5570806"/>
          </a:xfrm>
          <a:prstGeom prst="rect">
            <a:avLst/>
          </a:prstGeom>
          <a:noFill/>
        </p:spPr>
      </p:pic>
      <p:sp>
        <p:nvSpPr>
          <p:cNvPr id="3" name="Rectangle 2"/>
          <p:cNvSpPr/>
          <p:nvPr/>
        </p:nvSpPr>
        <p:spPr>
          <a:xfrm>
            <a:off x="860860" y="740285"/>
            <a:ext cx="1492716" cy="369332"/>
          </a:xfrm>
          <a:prstGeom prst="rect">
            <a:avLst/>
          </a:prstGeom>
        </p:spPr>
        <p:txBody>
          <a:bodyPr wrap="none">
            <a:spAutoFit/>
          </a:bodyPr>
          <a:lstStyle/>
          <a:p>
            <a:r>
              <a:rPr lang="en-IN" dirty="0" smtClean="0">
                <a:latin typeface="Times New Roman" panose="02020603050405020304" pitchFamily="18" charset="0"/>
                <a:cs typeface="Times New Roman" panose="02020603050405020304" pitchFamily="18" charset="0"/>
              </a:rPr>
              <a:t>Sample code: </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3" descr="C:\Users\ITLAB\Pictures\project\Capture4.PNG"/>
          <p:cNvPicPr>
            <a:picLocks noChangeAspect="1" noChangeArrowheads="1"/>
          </p:cNvPicPr>
          <p:nvPr/>
        </p:nvPicPr>
        <p:blipFill>
          <a:blip r:embed="rId3"/>
          <a:srcRect/>
          <a:stretch>
            <a:fillRect/>
          </a:stretch>
        </p:blipFill>
        <p:spPr bwMode="auto">
          <a:xfrm>
            <a:off x="1280111" y="1195756"/>
            <a:ext cx="10164763" cy="5022166"/>
          </a:xfrm>
          <a:prstGeom prst="rect">
            <a:avLst/>
          </a:prstGeom>
          <a:noFill/>
        </p:spPr>
      </p:pic>
      <p:sp>
        <p:nvSpPr>
          <p:cNvPr id="4" name="Rectangle 3"/>
          <p:cNvSpPr/>
          <p:nvPr/>
        </p:nvSpPr>
        <p:spPr>
          <a:xfrm>
            <a:off x="706834" y="684014"/>
            <a:ext cx="2659702"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USER INTERFERENCE :</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ITLAB\Pictures\project\Capture5.PNG"/>
          <p:cNvPicPr>
            <a:picLocks noChangeAspect="1" noChangeArrowheads="1"/>
          </p:cNvPicPr>
          <p:nvPr/>
        </p:nvPicPr>
        <p:blipFill>
          <a:blip r:embed="rId2"/>
          <a:srcRect/>
          <a:stretch>
            <a:fillRect/>
          </a:stretch>
        </p:blipFill>
        <p:spPr bwMode="auto">
          <a:xfrm>
            <a:off x="3362178" y="1433863"/>
            <a:ext cx="7268675" cy="4089686"/>
          </a:xfrm>
          <a:prstGeom prst="rect">
            <a:avLst/>
          </a:prstGeom>
          <a:noFill/>
        </p:spPr>
      </p:pic>
      <p:sp>
        <p:nvSpPr>
          <p:cNvPr id="3" name="Rectangle 2"/>
          <p:cNvSpPr/>
          <p:nvPr/>
        </p:nvSpPr>
        <p:spPr>
          <a:xfrm>
            <a:off x="764929" y="740285"/>
            <a:ext cx="2384307" cy="369332"/>
          </a:xfrm>
          <a:prstGeom prst="rect">
            <a:avLst/>
          </a:prstGeom>
        </p:spPr>
        <p:txBody>
          <a:bodyPr wrap="none">
            <a:spAutoFit/>
          </a:bodyPr>
          <a:lstStyle/>
          <a:p>
            <a:r>
              <a:rPr lang="en-US" dirty="0" smtClean="0">
                <a:solidFill>
                  <a:srgbClr val="222222"/>
                </a:solidFill>
                <a:latin typeface="Times New Roman" panose="02020603050405020304" pitchFamily="18" charset="0"/>
                <a:cs typeface="Times New Roman" panose="02020603050405020304" pitchFamily="18" charset="0"/>
              </a:rPr>
              <a:t>BACKEND RESULT : </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80048" y="874603"/>
            <a:ext cx="9050215" cy="1015663"/>
          </a:xfrm>
          <a:prstGeom prst="rect">
            <a:avLst/>
          </a:prstGeom>
        </p:spPr>
        <p:txBody>
          <a:bodyPr wrap="square">
            <a:spAutoFit/>
          </a:bodyPr>
          <a:lstStyle/>
          <a:p>
            <a:r>
              <a:rPr lang="en-US" sz="3200" dirty="0" smtClean="0">
                <a:solidFill>
                  <a:srgbClr val="222222"/>
                </a:solidFill>
                <a:latin typeface="Times New Roman" panose="02020603050405020304" pitchFamily="18" charset="0"/>
                <a:cs typeface="Times New Roman" panose="02020603050405020304" pitchFamily="18" charset="0"/>
              </a:rPr>
              <a:t>MERITS</a:t>
            </a:r>
            <a:r>
              <a:rPr lang="en-US" dirty="0" smtClean="0">
                <a:solidFill>
                  <a:srgbClr val="222222"/>
                </a:solidFill>
                <a:latin typeface="Times New Roman" panose="02020603050405020304" pitchFamily="18" charset="0"/>
                <a:cs typeface="Times New Roman" panose="02020603050405020304" pitchFamily="18" charset="0"/>
              </a:rPr>
              <a:t> :</a:t>
            </a:r>
          </a:p>
          <a:p>
            <a:r>
              <a:rPr lang="en-US" dirty="0" smtClean="0">
                <a:solidFill>
                  <a:srgbClr val="222222"/>
                </a:solidFill>
                <a:latin typeface="Times New Roman" panose="02020603050405020304" pitchFamily="18" charset="0"/>
                <a:cs typeface="Times New Roman" panose="02020603050405020304" pitchFamily="18" charset="0"/>
              </a:rPr>
              <a:t>		</a:t>
            </a:r>
            <a:r>
              <a:rPr lang="en-US" sz="2800" dirty="0" smtClean="0">
                <a:solidFill>
                  <a:srgbClr val="222222"/>
                </a:solidFill>
                <a:latin typeface="Times New Roman" panose="02020603050405020304" pitchFamily="18" charset="0"/>
                <a:cs typeface="Times New Roman" panose="02020603050405020304" pitchFamily="18" charset="0"/>
              </a:rPr>
              <a:t>Accounts solver can minimize the work of accountants</a:t>
            </a:r>
            <a:r>
              <a:rPr lang="en-US" dirty="0" smtClean="0">
                <a:solidFill>
                  <a:srgbClr val="222222"/>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9655" y="1704595"/>
            <a:ext cx="10663311" cy="2031325"/>
          </a:xfrm>
          <a:prstGeom prst="rect">
            <a:avLst/>
          </a:prstGeom>
        </p:spPr>
        <p:txBody>
          <a:bodyPr wrap="square">
            <a:spAutoFit/>
          </a:bodyPr>
          <a:lstStyle/>
          <a:p>
            <a:r>
              <a:rPr lang="en-US" dirty="0" smtClean="0">
                <a:solidFill>
                  <a:srgbClr val="222222"/>
                </a:solidFill>
                <a:latin typeface="Times New Roman" panose="02020603050405020304" pitchFamily="18" charset="0"/>
                <a:cs typeface="Times New Roman" panose="02020603050405020304" pitchFamily="18" charset="0"/>
              </a:rPr>
              <a:t>REFERENCE : 	</a:t>
            </a:r>
          </a:p>
          <a:p>
            <a:endParaRPr lang="en-US" dirty="0" smtClean="0">
              <a:solidFill>
                <a:srgbClr val="222222"/>
              </a:solidFill>
              <a:latin typeface="Times New Roman" panose="02020603050405020304" pitchFamily="18" charset="0"/>
              <a:cs typeface="Times New Roman" panose="02020603050405020304" pitchFamily="18" charset="0"/>
            </a:endParaRPr>
          </a:p>
          <a:p>
            <a:r>
              <a:rPr lang="en-US" dirty="0" smtClean="0">
                <a:solidFill>
                  <a:srgbClr val="222222"/>
                </a:solidFill>
                <a:latin typeface="Times New Roman" panose="02020603050405020304" pitchFamily="18" charset="0"/>
                <a:cs typeface="Times New Roman" panose="02020603050405020304" pitchFamily="18" charset="0"/>
                <a:hlinkClick r:id="rId2"/>
              </a:rPr>
              <a:t>	https://www.google.com/search?q=7+accounting+formulas&amp;oq=7+&amp;aqs=chrome.0.69i59j69i57j69i60l3j0.3695j0j7&amp;sourceid=chrome&amp;ie=UTF-8</a:t>
            </a:r>
            <a:endParaRPr lang="en-US" dirty="0" smtClean="0">
              <a:solidFill>
                <a:srgbClr val="222222"/>
              </a:solidFill>
              <a:latin typeface="Times New Roman" panose="02020603050405020304" pitchFamily="18" charset="0"/>
              <a:cs typeface="Times New Roman" panose="02020603050405020304" pitchFamily="18" charset="0"/>
            </a:endParaRPr>
          </a:p>
          <a:p>
            <a:r>
              <a:rPr lang="en-US" dirty="0" smtClean="0">
                <a:solidFill>
                  <a:srgbClr val="222222"/>
                </a:solidFill>
                <a:latin typeface="Times New Roman" panose="02020603050405020304" pitchFamily="18" charset="0"/>
                <a:cs typeface="Times New Roman" panose="02020603050405020304" pitchFamily="18" charset="0"/>
              </a:rPr>
              <a:t>	</a:t>
            </a:r>
            <a:r>
              <a:rPr lang="en-US" dirty="0" smtClean="0">
                <a:solidFill>
                  <a:srgbClr val="222222"/>
                </a:solidFill>
                <a:latin typeface="Times New Roman" panose="02020603050405020304" pitchFamily="18" charset="0"/>
                <a:cs typeface="Times New Roman" panose="02020603050405020304" pitchFamily="18" charset="0"/>
                <a:hlinkClick r:id="rId3"/>
              </a:rPr>
              <a:t>https://pythonprogramming.net/python-3-tkinter-basics-tutorial/</a:t>
            </a:r>
            <a:endParaRPr lang="en-US" dirty="0" smtClean="0">
              <a:solidFill>
                <a:srgbClr val="222222"/>
              </a:solidFill>
              <a:latin typeface="Times New Roman" panose="02020603050405020304" pitchFamily="18" charset="0"/>
              <a:cs typeface="Times New Roman" panose="02020603050405020304" pitchFamily="18" charset="0"/>
            </a:endParaRPr>
          </a:p>
          <a:p>
            <a:r>
              <a:rPr lang="en-US" dirty="0" smtClean="0">
                <a:solidFill>
                  <a:srgbClr val="222222"/>
                </a:solidFill>
                <a:latin typeface="Times New Roman" panose="02020603050405020304" pitchFamily="18" charset="0"/>
                <a:cs typeface="Times New Roman" panose="02020603050405020304" pitchFamily="18" charset="0"/>
              </a:rPr>
              <a:t>	</a:t>
            </a:r>
            <a:r>
              <a:rPr lang="en-US" dirty="0" smtClean="0">
                <a:solidFill>
                  <a:srgbClr val="222222"/>
                </a:solidFill>
                <a:latin typeface="Times New Roman" panose="02020603050405020304" pitchFamily="18" charset="0"/>
                <a:cs typeface="Times New Roman" panose="02020603050405020304" pitchFamily="18" charset="0"/>
                <a:hlinkClick r:id="rId4"/>
              </a:rPr>
              <a:t>https://likegeeks.com/python-gui-examples-tkinter-tutorial/</a:t>
            </a:r>
            <a:endParaRPr lang="en-US" dirty="0" smtClean="0">
              <a:solidFill>
                <a:srgbClr val="222222"/>
              </a:solidFill>
              <a:latin typeface="Times New Roman" panose="02020603050405020304" pitchFamily="18" charset="0"/>
              <a:cs typeface="Times New Roman" panose="02020603050405020304" pitchFamily="18" charset="0"/>
            </a:endParaRPr>
          </a:p>
          <a:p>
            <a:r>
              <a:rPr lang="en-US" dirty="0" smtClean="0">
                <a:solidFill>
                  <a:srgbClr val="222222"/>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958" y="1896532"/>
            <a:ext cx="9592732" cy="2954868"/>
          </a:xfrm>
        </p:spPr>
        <p:txBody>
          <a:bodyPr>
            <a:normAutofit/>
          </a:bodyPr>
          <a:lstStyle/>
          <a:p>
            <a:r>
              <a:rPr lang="en-IN" sz="4000" dirty="0" smtClean="0">
                <a:latin typeface="Algerian" panose="04020705040A02060702" pitchFamily="82" charset="0"/>
              </a:rPr>
              <a:t>THANK YOU</a:t>
            </a:r>
            <a:endParaRPr lang="en-IN" sz="4000" dirty="0">
              <a:latin typeface="Algerian" panose="04020705040A02060702" pitchFamily="82" charset="0"/>
            </a:endParaRPr>
          </a:p>
        </p:txBody>
      </p:sp>
      <p:sp>
        <p:nvSpPr>
          <p:cNvPr id="3" name="Text Placeholder 2"/>
          <p:cNvSpPr>
            <a:spLocks noGrp="1"/>
          </p:cNvSpPr>
          <p:nvPr>
            <p:ph type="body" idx="1"/>
          </p:nvPr>
        </p:nvSpPr>
        <p:spPr/>
        <p:txBody>
          <a:bodyPr>
            <a:normAutofit fontScale="92500" lnSpcReduction="20000"/>
          </a:bodyPr>
          <a:lstStyle/>
          <a:p>
            <a:r>
              <a:rPr lang="en-IN" dirty="0" smtClean="0"/>
              <a:t>                                                                                         </a:t>
            </a:r>
          </a:p>
          <a:p>
            <a:r>
              <a:rPr lang="en-IN" dirty="0"/>
              <a:t> </a:t>
            </a:r>
            <a:r>
              <a:rPr lang="en-IN" dirty="0" smtClean="0"/>
              <a:t>                                                                                             </a:t>
            </a:r>
          </a:p>
          <a:p>
            <a:r>
              <a:rPr lang="en-IN" dirty="0" smtClean="0"/>
              <a:t>                                                                                                                                </a:t>
            </a:r>
            <a:r>
              <a:rPr lang="en-IN" dirty="0"/>
              <a:t> </a:t>
            </a:r>
            <a:r>
              <a:rPr lang="en-IN" dirty="0" smtClean="0"/>
              <a:t>  </a:t>
            </a:r>
          </a:p>
          <a:p>
            <a:r>
              <a:rPr lang="en-IN" dirty="0" smtClean="0"/>
              <a:t>                                                                                                                                                                                                                           </a:t>
            </a:r>
            <a:endParaRPr lang="en-IN" dirty="0"/>
          </a:p>
        </p:txBody>
      </p:sp>
    </p:spTree>
    <p:extLst>
      <p:ext uri="{BB962C8B-B14F-4D97-AF65-F5344CB8AC3E}">
        <p14:creationId xmlns="" xmlns:p14="http://schemas.microsoft.com/office/powerpoint/2010/main" val="2026876943"/>
      </p:ext>
    </p:extLst>
  </p:cSld>
  <p:clrMapOvr>
    <a:masterClrMapping/>
  </p:clrMapOvr>
  <mc:AlternateContent xmlns:mc="http://schemas.openxmlformats.org/markup-compatibility/2006">
    <mc:Choice xmlns="" xmlns:p14="http://schemas.microsoft.com/office/powerpoint/2010/main" Requires="p14">
      <p:transition spd="slow" p14:dur="4000">
        <p14:vortex dir="r"/>
        <p:sndAc>
          <p:stSnd>
            <p:snd r:embed="rId3" name="click.wav"/>
          </p:stSnd>
        </p:sndAc>
      </p:transition>
    </mc:Choice>
    <mc:Fallback>
      <p:transition spd="slow">
        <p:fade/>
        <p:sndAc>
          <p:stSnd>
            <p:snd r:embed="rId2" name="click.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randombar(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565" y="787322"/>
            <a:ext cx="9592732" cy="1431942"/>
          </a:xfrm>
        </p:spPr>
        <p:txBody>
          <a:bodyPr>
            <a:noAutofit/>
          </a:bodyPr>
          <a:lstStyle/>
          <a:p>
            <a:r>
              <a:rPr lang="en-IN" sz="3600" b="1" dirty="0" smtClean="0">
                <a:latin typeface="Times New Roman" panose="02020603050405020304" pitchFamily="18" charset="0"/>
                <a:cs typeface="Times New Roman" panose="02020603050405020304" pitchFamily="18" charset="0"/>
              </a:rPr>
              <a:t>Team name : Task Breakers</a:t>
            </a:r>
            <a:br>
              <a:rPr lang="en-IN" sz="3600" b="1" dirty="0" smtClean="0">
                <a:latin typeface="Times New Roman" panose="02020603050405020304" pitchFamily="18" charset="0"/>
                <a:cs typeface="Times New Roman" panose="02020603050405020304" pitchFamily="18" charset="0"/>
              </a:rPr>
            </a:br>
            <a:r>
              <a:rPr lang="en-IN" sz="3600" b="1" dirty="0" smtClean="0">
                <a:latin typeface="Times New Roman" panose="02020603050405020304" pitchFamily="18" charset="0"/>
                <a:cs typeface="Times New Roman" panose="02020603050405020304" pitchFamily="18" charset="0"/>
              </a:rPr>
              <a:t/>
            </a:r>
            <a:br>
              <a:rPr lang="en-IN" sz="3600" b="1" dirty="0" smtClean="0">
                <a:latin typeface="Times New Roman" panose="02020603050405020304" pitchFamily="18" charset="0"/>
                <a:cs typeface="Times New Roman" panose="02020603050405020304" pitchFamily="18" charset="0"/>
              </a:rPr>
            </a:br>
            <a:r>
              <a:rPr lang="en-IN" sz="3600" b="1" dirty="0" smtClean="0">
                <a:latin typeface="Times New Roman" panose="02020603050405020304" pitchFamily="18" charset="0"/>
                <a:cs typeface="Times New Roman" panose="02020603050405020304" pitchFamily="18" charset="0"/>
              </a:rPr>
              <a:t>Team number : 29</a:t>
            </a:r>
            <a:endParaRPr lang="en-IN" sz="36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801592" y="3773510"/>
            <a:ext cx="3667377" cy="2279561"/>
          </a:xfrm>
        </p:spPr>
        <p:txBody>
          <a:bodyPr>
            <a:normAutofit fontScale="92500"/>
          </a:bodyPr>
          <a:lstStyle/>
          <a:p>
            <a:r>
              <a:rPr lang="en-IN" sz="2800" b="1" dirty="0">
                <a:latin typeface="Times New Roman" panose="02020603050405020304" pitchFamily="18" charset="0"/>
                <a:cs typeface="Times New Roman" panose="02020603050405020304" pitchFamily="18" charset="0"/>
              </a:rPr>
              <a:t>M</a:t>
            </a:r>
            <a:r>
              <a:rPr lang="en-IN" sz="2800" b="1" dirty="0" smtClean="0">
                <a:latin typeface="Times New Roman" panose="02020603050405020304" pitchFamily="18" charset="0"/>
                <a:cs typeface="Times New Roman" panose="02020603050405020304" pitchFamily="18" charset="0"/>
              </a:rPr>
              <a:t>embers:</a:t>
            </a:r>
          </a:p>
          <a:p>
            <a:r>
              <a:rPr lang="en-IN" sz="2800" dirty="0" smtClean="0">
                <a:latin typeface="Times New Roman" panose="02020603050405020304" pitchFamily="18" charset="0"/>
                <a:cs typeface="Times New Roman" panose="02020603050405020304" pitchFamily="18" charset="0"/>
              </a:rPr>
              <a:t>   </a:t>
            </a:r>
            <a:r>
              <a:rPr lang="en-IN" sz="2800" dirty="0" err="1" smtClean="0">
                <a:latin typeface="Times New Roman" panose="02020603050405020304" pitchFamily="18" charset="0"/>
                <a:cs typeface="Times New Roman" panose="02020603050405020304" pitchFamily="18" charset="0"/>
              </a:rPr>
              <a:t>Suvetha</a:t>
            </a:r>
            <a:r>
              <a:rPr lang="en-IN" sz="2800" dirty="0" smtClean="0">
                <a:latin typeface="Times New Roman" panose="02020603050405020304" pitchFamily="18" charset="0"/>
                <a:cs typeface="Times New Roman" panose="02020603050405020304" pitchFamily="18" charset="0"/>
              </a:rPr>
              <a:t>. B</a:t>
            </a:r>
          </a:p>
          <a:p>
            <a:r>
              <a:rPr lang="en-IN" sz="2800" dirty="0" smtClean="0">
                <a:latin typeface="Times New Roman" panose="02020603050405020304" pitchFamily="18" charset="0"/>
                <a:cs typeface="Times New Roman" panose="02020603050405020304" pitchFamily="18" charset="0"/>
              </a:rPr>
              <a:t>             Taniya joseph. J</a:t>
            </a:r>
          </a:p>
          <a:p>
            <a:r>
              <a:rPr lang="en-IN" sz="2800" dirty="0" smtClean="0">
                <a:latin typeface="Times New Roman" panose="02020603050405020304" pitchFamily="18" charset="0"/>
                <a:cs typeface="Times New Roman" panose="02020603050405020304" pitchFamily="18" charset="0"/>
              </a:rPr>
              <a:t>              </a:t>
            </a:r>
            <a:r>
              <a:rPr lang="en-IN" sz="2800" dirty="0" err="1" smtClean="0">
                <a:latin typeface="Times New Roman" panose="02020603050405020304" pitchFamily="18" charset="0"/>
                <a:cs typeface="Times New Roman" panose="02020603050405020304" pitchFamily="18" charset="0"/>
              </a:rPr>
              <a:t>Thirumurugan</a:t>
            </a:r>
            <a:r>
              <a:rPr lang="en-IN" sz="2800" dirty="0" smtClean="0">
                <a:latin typeface="Times New Roman" panose="02020603050405020304" pitchFamily="18" charset="0"/>
                <a:cs typeface="Times New Roman" panose="02020603050405020304" pitchFamily="18" charset="0"/>
              </a:rPr>
              <a:t>. N</a:t>
            </a:r>
          </a:p>
          <a:p>
            <a:endParaRPr lang="en-IN"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810473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140" y="1682006"/>
            <a:ext cx="8761413" cy="706964"/>
          </a:xfrm>
        </p:spPr>
        <p:txBody>
          <a:bodyPr>
            <a:normAutofit/>
          </a:bodyPr>
          <a:lstStyle/>
          <a:p>
            <a:r>
              <a:rPr lang="en-IN" sz="3600" b="1" u="sng" dirty="0" smtClean="0">
                <a:latin typeface="Times New Roman" panose="02020603050405020304" pitchFamily="18" charset="0"/>
                <a:cs typeface="Times New Roman" panose="02020603050405020304" pitchFamily="18" charset="0"/>
              </a:rPr>
              <a:t>Academic</a:t>
            </a:r>
            <a:r>
              <a:rPr lang="en-IN" sz="3600" b="1" u="sng" dirty="0" smtClean="0">
                <a:latin typeface="Algerian" panose="04020705040A02060702" pitchFamily="82" charset="0"/>
              </a:rPr>
              <a:t> </a:t>
            </a:r>
            <a:r>
              <a:rPr lang="en-IN" sz="3600" b="1" u="sng" dirty="0" smtClean="0">
                <a:latin typeface="Times New Roman" panose="02020603050405020304" pitchFamily="18" charset="0"/>
                <a:cs typeface="Times New Roman" panose="02020603050405020304" pitchFamily="18" charset="0"/>
              </a:rPr>
              <a:t>mentor</a:t>
            </a:r>
            <a:r>
              <a:rPr lang="en-IN" sz="3600" b="1" u="sng" dirty="0" smtClean="0">
                <a:latin typeface="Algerian" panose="04020705040A02060702" pitchFamily="82" charset="0"/>
              </a:rPr>
              <a:t> </a:t>
            </a:r>
            <a:r>
              <a:rPr lang="en-IN" sz="3600" dirty="0" smtClean="0">
                <a:latin typeface="Arial Narrow" panose="020B0606020202030204" pitchFamily="34" charset="0"/>
              </a:rPr>
              <a:t>: </a:t>
            </a:r>
            <a:r>
              <a:rPr lang="en-IN" sz="3600" dirty="0" smtClean="0">
                <a:latin typeface="Times New Roman" panose="02020603050405020304" pitchFamily="18" charset="0"/>
                <a:cs typeface="Times New Roman" panose="02020603050405020304" pitchFamily="18" charset="0"/>
              </a:rPr>
              <a:t>Mr</a:t>
            </a:r>
            <a:r>
              <a:rPr lang="en-IN" sz="3600" dirty="0" smtClean="0">
                <a:latin typeface="Arial Narrow" panose="020B0606020202030204" pitchFamily="34" charset="0"/>
              </a:rPr>
              <a:t>. </a:t>
            </a:r>
            <a:r>
              <a:rPr lang="en-IN" sz="3600" dirty="0" err="1" smtClean="0">
                <a:latin typeface="Times New Roman" panose="02020603050405020304" pitchFamily="18" charset="0"/>
                <a:cs typeface="Times New Roman" panose="02020603050405020304" pitchFamily="18" charset="0"/>
              </a:rPr>
              <a:t>Rajasekaran</a:t>
            </a:r>
            <a:endParaRPr lang="en-IN" sz="3600" dirty="0">
              <a:latin typeface="Times New Roman" panose="02020603050405020304" pitchFamily="18" charset="0"/>
              <a:cs typeface="Times New Roman" panose="02020603050405020304" pitchFamily="18" charset="0"/>
            </a:endParaRPr>
          </a:p>
        </p:txBody>
      </p:sp>
      <p:sp>
        <p:nvSpPr>
          <p:cNvPr id="3" name="Rectangle 2"/>
          <p:cNvSpPr/>
          <p:nvPr/>
        </p:nvSpPr>
        <p:spPr>
          <a:xfrm>
            <a:off x="1957590" y="3160847"/>
            <a:ext cx="8731876" cy="646331"/>
          </a:xfrm>
          <a:prstGeom prst="rect">
            <a:avLst/>
          </a:prstGeom>
        </p:spPr>
        <p:txBody>
          <a:bodyPr wrap="square">
            <a:spAutoFit/>
          </a:bodyPr>
          <a:lstStyle/>
          <a:p>
            <a:pPr lvl="0"/>
            <a:r>
              <a:rPr lang="en-US" sz="3200" b="1" dirty="0" smtClean="0">
                <a:solidFill>
                  <a:prstClr val="black"/>
                </a:solidFill>
                <a:latin typeface="Times New Roman" panose="02020603050405020304" pitchFamily="18" charset="0"/>
                <a:cs typeface="Times New Roman" panose="02020603050405020304" pitchFamily="18" charset="0"/>
              </a:rPr>
              <a:t>      </a:t>
            </a:r>
            <a:r>
              <a:rPr lang="en-US" sz="3600" b="1" u="sng" dirty="0" smtClean="0">
                <a:solidFill>
                  <a:prstClr val="black"/>
                </a:solidFill>
                <a:latin typeface="Times New Roman" panose="02020603050405020304" pitchFamily="18" charset="0"/>
                <a:cs typeface="Times New Roman" panose="02020603050405020304" pitchFamily="18" charset="0"/>
              </a:rPr>
              <a:t>Industrial mentor </a:t>
            </a:r>
            <a:r>
              <a:rPr lang="en-US" sz="3200" dirty="0" smtClean="0">
                <a:solidFill>
                  <a:prstClr val="black"/>
                </a:solidFill>
                <a:latin typeface="Times New Roman" panose="02020603050405020304" pitchFamily="18" charset="0"/>
                <a:cs typeface="Times New Roman" panose="02020603050405020304" pitchFamily="18" charset="0"/>
              </a:rPr>
              <a:t>: </a:t>
            </a:r>
            <a:r>
              <a:rPr lang="en-US" sz="3200" dirty="0" smtClean="0">
                <a:solidFill>
                  <a:prstClr val="black"/>
                </a:solidFill>
                <a:latin typeface="Times New Roman" panose="02020603050405020304" pitchFamily="18" charset="0"/>
                <a:cs typeface="Times New Roman" panose="02020603050405020304" pitchFamily="18" charset="0"/>
              </a:rPr>
              <a:t>Ms. </a:t>
            </a:r>
            <a:r>
              <a:rPr lang="en-US" sz="3200" dirty="0" err="1" smtClean="0">
                <a:solidFill>
                  <a:prstClr val="black"/>
                </a:solidFill>
                <a:latin typeface="Times New Roman" panose="02020603050405020304" pitchFamily="18" charset="0"/>
                <a:cs typeface="Times New Roman" panose="02020603050405020304" pitchFamily="18" charset="0"/>
              </a:rPr>
              <a:t>Subashini</a:t>
            </a:r>
            <a:r>
              <a:rPr lang="en-US" sz="3200" dirty="0" smtClean="0">
                <a:solidFill>
                  <a:prstClr val="black"/>
                </a:solidFill>
                <a:latin typeface="Times New Roman" panose="02020603050405020304" pitchFamily="18" charset="0"/>
                <a:cs typeface="Times New Roman" panose="02020603050405020304" pitchFamily="18" charset="0"/>
              </a:rPr>
              <a:t> U  </a:t>
            </a:r>
            <a:endParaRPr lang="en-US" sz="32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609173391"/>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9709" y="1182491"/>
            <a:ext cx="9656618" cy="1877437"/>
          </a:xfrm>
          <a:prstGeom prst="rect">
            <a:avLst/>
          </a:prstGeom>
        </p:spPr>
        <p:txBody>
          <a:bodyPr wrap="square">
            <a:spAutoFit/>
          </a:bodyPr>
          <a:lstStyle/>
          <a:p>
            <a:r>
              <a:rPr lang="en-IN" sz="3200" b="1" u="sng" dirty="0" smtClean="0">
                <a:solidFill>
                  <a:srgbClr val="000000"/>
                </a:solidFill>
                <a:latin typeface="Times New Roman" panose="02020603050405020304" pitchFamily="18" charset="0"/>
                <a:cs typeface="Times New Roman" panose="02020603050405020304" pitchFamily="18" charset="0"/>
              </a:rPr>
              <a:t>Problem statement</a:t>
            </a:r>
            <a:r>
              <a:rPr lang="en-IN" sz="3200" b="1" dirty="0" smtClean="0">
                <a:solidFill>
                  <a:srgbClr val="000000"/>
                </a:solidFill>
                <a:latin typeface="Times New Roman" panose="02020603050405020304" pitchFamily="18" charset="0"/>
                <a:cs typeface="Times New Roman" panose="02020603050405020304" pitchFamily="18" charset="0"/>
              </a:rPr>
              <a:t> </a:t>
            </a:r>
            <a:r>
              <a:rPr lang="en-IN" sz="2800" dirty="0" smtClean="0">
                <a:solidFill>
                  <a:srgbClr val="000000"/>
                </a:solidFill>
                <a:latin typeface="Times New Roman" panose="02020603050405020304" pitchFamily="18" charset="0"/>
                <a:cs typeface="Times New Roman" panose="02020603050405020304" pitchFamily="18" charset="0"/>
              </a:rPr>
              <a:t>:</a:t>
            </a:r>
          </a:p>
          <a:p>
            <a:r>
              <a:rPr lang="en-IN" sz="2800" dirty="0" smtClean="0">
                <a:solidFill>
                  <a:srgbClr val="000000"/>
                </a:solidFill>
                <a:latin typeface="Times New Roman" panose="02020603050405020304" pitchFamily="18" charset="0"/>
                <a:cs typeface="Times New Roman" panose="02020603050405020304" pitchFamily="18" charset="0"/>
              </a:rPr>
              <a:t> </a:t>
            </a:r>
          </a:p>
          <a:p>
            <a:pPr algn="ctr"/>
            <a:r>
              <a:rPr lang="en-IN" sz="2800" dirty="0">
                <a:solidFill>
                  <a:srgbClr val="000000"/>
                </a:solidFill>
                <a:latin typeface="Times New Roman" panose="02020603050405020304" pitchFamily="18" charset="0"/>
                <a:cs typeface="Times New Roman" panose="02020603050405020304" pitchFamily="18" charset="0"/>
              </a:rPr>
              <a:t> </a:t>
            </a:r>
            <a:r>
              <a:rPr lang="en-IN" sz="2800" dirty="0" smtClean="0">
                <a:solidFill>
                  <a:srgbClr val="000000"/>
                </a:solidFill>
                <a:latin typeface="Times New Roman" panose="02020603050405020304" pitchFamily="18" charset="0"/>
                <a:cs typeface="Times New Roman" panose="02020603050405020304" pitchFamily="18" charset="0"/>
              </a:rPr>
              <a:t>            A project for maintaining accounts developed by using                              python. </a:t>
            </a:r>
            <a:endParaRPr lang="en-IN" sz="28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2382290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anose="02020603050405020304" pitchFamily="18" charset="0"/>
                <a:cs typeface="Times New Roman" panose="02020603050405020304" pitchFamily="18" charset="0"/>
              </a:rPr>
              <a:t>Accounting software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r>
              <a:rPr lang="en-IN" sz="2800" dirty="0" smtClean="0"/>
              <a:t>7 </a:t>
            </a:r>
            <a:r>
              <a:rPr lang="en-IN" sz="2800" dirty="0" smtClean="0">
                <a:latin typeface="Times New Roman" panose="02020603050405020304" pitchFamily="18" charset="0"/>
                <a:cs typeface="Times New Roman" panose="02020603050405020304" pitchFamily="18" charset="0"/>
              </a:rPr>
              <a:t>Accounting</a:t>
            </a:r>
            <a:r>
              <a:rPr lang="en-IN" sz="2800" dirty="0" smtClean="0">
                <a:latin typeface="Algerian" panose="04020705040A02060702" pitchFamily="82" charset="0"/>
              </a:rPr>
              <a:t> </a:t>
            </a:r>
            <a:r>
              <a:rPr lang="en-IN" sz="2800" dirty="0" smtClean="0">
                <a:latin typeface="Times New Roman" panose="02020603050405020304" pitchFamily="18" charset="0"/>
                <a:cs typeface="Times New Roman" panose="02020603050405020304" pitchFamily="18" charset="0"/>
              </a:rPr>
              <a:t>Formulas</a:t>
            </a:r>
          </a:p>
          <a:p>
            <a:pPr marL="0" indent="0">
              <a:buNone/>
            </a:pPr>
            <a:r>
              <a:rPr lang="en-IN" sz="2800" dirty="0" smtClean="0">
                <a:latin typeface="Times New Roman" panose="02020603050405020304" pitchFamily="18" charset="0"/>
                <a:cs typeface="Times New Roman" panose="02020603050405020304" pitchFamily="18" charset="0"/>
              </a:rPr>
              <a:t>      1.Accounting Equation</a:t>
            </a:r>
          </a:p>
          <a:p>
            <a:pPr marL="0" indent="0">
              <a:buNone/>
            </a:pPr>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     2.Net Income</a:t>
            </a:r>
          </a:p>
          <a:p>
            <a:pPr marL="0" indent="0">
              <a:buNone/>
            </a:pPr>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     3.Break-Even Points</a:t>
            </a:r>
          </a:p>
          <a:p>
            <a:pPr marL="0" indent="0">
              <a:buNone/>
            </a:pPr>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     4.Cash Ratio</a:t>
            </a:r>
          </a:p>
          <a:p>
            <a:pPr marL="0" indent="0">
              <a:buNone/>
            </a:pPr>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     5.Profit Margin</a:t>
            </a:r>
          </a:p>
          <a:p>
            <a:pPr marL="0" indent="0">
              <a:buNone/>
            </a:pPr>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     6.Debt-to-Equity Ratio</a:t>
            </a:r>
          </a:p>
          <a:p>
            <a:pPr marL="0" indent="0">
              <a:buNone/>
            </a:pPr>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     7.Cost of Goods Sold </a:t>
            </a:r>
          </a:p>
          <a:p>
            <a:pPr marL="0" indent="0">
              <a:buNone/>
            </a:pPr>
            <a:endParaRPr lang="en-IN"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19621652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eelOff"/>
        <p:sndAc>
          <p:stSnd>
            <p:snd r:embed="rId3" name="click.wav"/>
          </p:stSnd>
        </p:sndAc>
      </p:transition>
    </mc:Choice>
    <mc:Fallback>
      <p:transition spd="slow">
        <p:fade/>
        <p:sndAc>
          <p:stSnd>
            <p:snd r:embed="rId2" name="click.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p:cTn id="4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3">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p:cTn id="4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51" dur="500"/>
                                        <p:tgtEl>
                                          <p:spTgt spid="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 calcmode="lin" valueType="num">
                                      <p:cBhvr>
                                        <p:cTn id="56"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8" dur="500"/>
                                        <p:tgtEl>
                                          <p:spTgt spid="3">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 calcmode="lin" valueType="num">
                                      <p:cBhvr>
                                        <p:cTn id="63"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6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7125" y="824248"/>
            <a:ext cx="10586435" cy="5632311"/>
          </a:xfrm>
          <a:prstGeom prst="rect">
            <a:avLst/>
          </a:prstGeom>
        </p:spPr>
        <p:txBody>
          <a:bodyPr wrap="square">
            <a:spAutoFit/>
          </a:bodyPr>
          <a:lstStyle/>
          <a:p>
            <a:r>
              <a:rPr lang="en-US" sz="4000" b="1" dirty="0" smtClean="0">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en-US" sz="3200" dirty="0" smtClean="0">
                <a:solidFill>
                  <a:srgbClr val="222222"/>
                </a:solidFill>
                <a:latin typeface="Times New Roman" panose="02020603050405020304" pitchFamily="18" charset="0"/>
                <a:cs typeface="Times New Roman" panose="02020603050405020304" pitchFamily="18" charset="0"/>
              </a:rPr>
              <a:t>Assets = Liability + Owner’s Equity</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Net </a:t>
            </a:r>
            <a:r>
              <a:rPr lang="en-US" sz="2800" dirty="0">
                <a:latin typeface="Times New Roman" panose="02020603050405020304" pitchFamily="18" charset="0"/>
                <a:cs typeface="Times New Roman" panose="02020603050405020304" pitchFamily="18" charset="0"/>
              </a:rPr>
              <a:t>Income = Revenues + </a:t>
            </a:r>
            <a:r>
              <a:rPr lang="en-US" sz="2800" dirty="0" smtClean="0">
                <a:latin typeface="Times New Roman" panose="02020603050405020304" pitchFamily="18" charset="0"/>
                <a:cs typeface="Times New Roman" panose="02020603050405020304" pitchFamily="18" charset="0"/>
              </a:rPr>
              <a:t>Expenses</a:t>
            </a:r>
          </a:p>
          <a:p>
            <a:pPr marL="457200" indent="-457200">
              <a:buFont typeface="Arial" panose="020B0604020202020204" pitchFamily="34" charset="0"/>
              <a:buChar char="•"/>
            </a:pPr>
            <a:r>
              <a:rPr lang="en-US" sz="2800" dirty="0" smtClean="0">
                <a:solidFill>
                  <a:srgbClr val="222222"/>
                </a:solidFill>
                <a:latin typeface="Times New Roman" panose="02020603050405020304" pitchFamily="18" charset="0"/>
                <a:cs typeface="Times New Roman" panose="02020603050405020304" pitchFamily="18" charset="0"/>
              </a:rPr>
              <a:t>Break-Even </a:t>
            </a:r>
            <a:r>
              <a:rPr lang="en-US" sz="2800" dirty="0">
                <a:solidFill>
                  <a:srgbClr val="222222"/>
                </a:solidFill>
                <a:latin typeface="Times New Roman" panose="02020603050405020304" pitchFamily="18" charset="0"/>
                <a:cs typeface="Times New Roman" panose="02020603050405020304" pitchFamily="18" charset="0"/>
              </a:rPr>
              <a:t>Point = Fixed Costs / Sales Price – Variables Cost per </a:t>
            </a:r>
            <a:r>
              <a:rPr lang="en-US" sz="2800" dirty="0" smtClean="0">
                <a:solidFill>
                  <a:srgbClr val="222222"/>
                </a:solidFill>
                <a:latin typeface="Times New Roman" panose="02020603050405020304" pitchFamily="18" charset="0"/>
                <a:cs typeface="Times New Roman" panose="02020603050405020304" pitchFamily="18" charset="0"/>
              </a:rPr>
              <a:t>unit</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Cash </a:t>
            </a:r>
            <a:r>
              <a:rPr lang="en-US" sz="2800" dirty="0">
                <a:latin typeface="Times New Roman" panose="02020603050405020304" pitchFamily="18" charset="0"/>
                <a:cs typeface="Times New Roman" panose="02020603050405020304" pitchFamily="18" charset="0"/>
              </a:rPr>
              <a:t>Ratio = Cash / Current </a:t>
            </a:r>
            <a:r>
              <a:rPr lang="en-US" sz="2800" dirty="0" smtClean="0">
                <a:latin typeface="Times New Roman" panose="02020603050405020304" pitchFamily="18" charset="0"/>
                <a:cs typeface="Times New Roman" panose="02020603050405020304" pitchFamily="18" charset="0"/>
              </a:rPr>
              <a:t>Liabilities</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Profit </a:t>
            </a:r>
            <a:r>
              <a:rPr lang="en-US" sz="2800" dirty="0">
                <a:latin typeface="Times New Roman" panose="02020603050405020304" pitchFamily="18" charset="0"/>
                <a:cs typeface="Times New Roman" panose="02020603050405020304" pitchFamily="18" charset="0"/>
              </a:rPr>
              <a:t>Margin = Net Income / </a:t>
            </a:r>
            <a:r>
              <a:rPr lang="en-US" sz="2800" dirty="0" smtClean="0">
                <a:latin typeface="Times New Roman" panose="02020603050405020304" pitchFamily="18" charset="0"/>
                <a:cs typeface="Times New Roman" panose="02020603050405020304" pitchFamily="18" charset="0"/>
              </a:rPr>
              <a:t>Sales</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Debt-to-Equity </a:t>
            </a:r>
            <a:r>
              <a:rPr lang="en-US" sz="2800" dirty="0">
                <a:latin typeface="Times New Roman" panose="02020603050405020304" pitchFamily="18" charset="0"/>
                <a:cs typeface="Times New Roman" panose="02020603050405020304" pitchFamily="18" charset="0"/>
              </a:rPr>
              <a:t>Ratio = Total Liabilities / Total </a:t>
            </a:r>
            <a:r>
              <a:rPr lang="en-US" sz="2800" dirty="0" smtClean="0">
                <a:latin typeface="Times New Roman" panose="02020603050405020304" pitchFamily="18" charset="0"/>
                <a:cs typeface="Times New Roman" panose="02020603050405020304" pitchFamily="18" charset="0"/>
              </a:rPr>
              <a:t>Equity</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cost </a:t>
            </a:r>
            <a:r>
              <a:rPr lang="en-US" sz="2800" dirty="0">
                <a:latin typeface="Times New Roman" panose="02020603050405020304" pitchFamily="18" charset="0"/>
                <a:cs typeface="Times New Roman" panose="02020603050405020304" pitchFamily="18" charset="0"/>
              </a:rPr>
              <a:t>of Goods sold = Cost of Materials – Cost of </a:t>
            </a:r>
            <a:r>
              <a:rPr lang="en-US" sz="2800" dirty="0" smtClean="0">
                <a:latin typeface="Times New Roman" panose="02020603050405020304" pitchFamily="18" charset="0"/>
                <a:cs typeface="Times New Roman" panose="02020603050405020304" pitchFamily="18" charset="0"/>
              </a:rPr>
              <a:t>Outputs</a:t>
            </a:r>
            <a:endParaRPr lang="en-US" sz="2800" dirty="0">
              <a:latin typeface="Times New Roman" panose="02020603050405020304" pitchFamily="18" charset="0"/>
              <a:cs typeface="Times New Roman" panose="02020603050405020304" pitchFamily="18" charset="0"/>
            </a:endParaRPr>
          </a:p>
          <a:p>
            <a:endParaRPr lang="en-US" sz="2800" dirty="0">
              <a:solidFill>
                <a:srgbClr val="222222"/>
              </a:solidFill>
              <a:latin typeface="Times New Roman" panose="02020603050405020304" pitchFamily="18" charset="0"/>
              <a:cs typeface="Times New Roman" panose="02020603050405020304" pitchFamily="18" charset="0"/>
            </a:endParaRPr>
          </a:p>
          <a:p>
            <a:endParaRPr lang="en-US" sz="2800" dirty="0">
              <a:solidFill>
                <a:srgbClr val="222222"/>
              </a:solidFill>
              <a:latin typeface="arial" panose="020B0604020202020204" pitchFamily="34" charset="0"/>
            </a:endParaRPr>
          </a:p>
          <a:p>
            <a:r>
              <a:rPr lang="en-US" dirty="0">
                <a:solidFill>
                  <a:srgbClr val="777777"/>
                </a:solidFill>
                <a:latin typeface="arial" panose="020B0604020202020204" pitchFamily="34" charset="0"/>
              </a:rPr>
              <a:t/>
            </a:r>
            <a:br>
              <a:rPr lang="en-US" dirty="0">
                <a:solidFill>
                  <a:srgbClr val="777777"/>
                </a:solidFill>
                <a:latin typeface="arial" panose="020B0604020202020204" pitchFamily="34" charset="0"/>
              </a:rPr>
            </a:br>
            <a:endParaRPr lang="en-IN" dirty="0"/>
          </a:p>
        </p:txBody>
      </p:sp>
    </p:spTree>
    <p:extLst>
      <p:ext uri="{BB962C8B-B14F-4D97-AF65-F5344CB8AC3E}">
        <p14:creationId xmlns="" xmlns:p14="http://schemas.microsoft.com/office/powerpoint/2010/main" val="85577487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eelOff"/>
        <p:sndAc>
          <p:stSnd>
            <p:snd r:embed="rId3" name="click.wav"/>
          </p:stSnd>
        </p:sndAc>
      </p:transition>
    </mc:Choice>
    <mc:Fallback>
      <p:transition spd="slow">
        <p:fade/>
        <p:sndAc>
          <p:stSnd>
            <p:snd r:embed="rId2" name="click.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7021" y="616069"/>
            <a:ext cx="10972800" cy="5386090"/>
          </a:xfrm>
          <a:prstGeom prst="rect">
            <a:avLst/>
          </a:prstGeom>
        </p:spPr>
        <p:txBody>
          <a:bodyPr wrap="square">
            <a:spAutoFit/>
          </a:bodyPr>
          <a:lstStyle/>
          <a:p>
            <a:r>
              <a:rPr lang="en-US" sz="3200" dirty="0" smtClean="0">
                <a:solidFill>
                  <a:srgbClr val="222222"/>
                </a:solidFill>
                <a:latin typeface="Times New Roman" panose="02020603050405020304" pitchFamily="18" charset="0"/>
                <a:cs typeface="Times New Roman" panose="02020603050405020304" pitchFamily="18" charset="0"/>
              </a:rPr>
              <a:t>Abstract</a:t>
            </a:r>
          </a:p>
          <a:p>
            <a:endParaRPr lang="en-US" sz="3200" dirty="0" smtClean="0">
              <a:solidFill>
                <a:srgbClr val="222222"/>
              </a:solidFill>
              <a:latin typeface="Times New Roman" panose="02020603050405020304" pitchFamily="18" charset="0"/>
              <a:cs typeface="Times New Roman" panose="02020603050405020304" pitchFamily="18" charset="0"/>
            </a:endParaRPr>
          </a:p>
          <a:p>
            <a:r>
              <a:rPr lang="en-US" sz="2800" dirty="0" smtClean="0">
                <a:solidFill>
                  <a:srgbClr val="222222"/>
                </a:solidFill>
                <a:latin typeface="Times New Roman" panose="02020603050405020304" pitchFamily="18" charset="0"/>
                <a:cs typeface="Times New Roman" panose="02020603050405020304" pitchFamily="18" charset="0"/>
              </a:rPr>
              <a:t>The accounts solver is a python project which is used for accounting purposes</a:t>
            </a:r>
            <a:r>
              <a:rPr lang="en-US" sz="2800" dirty="0">
                <a:solidFill>
                  <a:srgbClr val="222222"/>
                </a:solidFill>
                <a:latin typeface="Times New Roman" panose="02020603050405020304" pitchFamily="18" charset="0"/>
                <a:cs typeface="Times New Roman" panose="02020603050405020304" pitchFamily="18" charset="0"/>
              </a:rPr>
              <a:t> </a:t>
            </a:r>
            <a:r>
              <a:rPr lang="en-US" sz="2800" dirty="0" smtClean="0">
                <a:solidFill>
                  <a:srgbClr val="222222"/>
                </a:solidFill>
                <a:latin typeface="Times New Roman" panose="02020603050405020304" pitchFamily="18" charset="0"/>
                <a:cs typeface="Times New Roman" panose="02020603050405020304" pitchFamily="18" charset="0"/>
              </a:rPr>
              <a:t>business. The data were the user is prompted with choice of accounting calculations to select, based on the selection the user will give the input using GUI components and calculations were done based on the formulas and results will be displayed to the user . For example, If he chooses accounting equation the user is prompted to give two inputs which is liability( the debits of users) and the equity(the remaining of debit climbs) with respect to total assets and display to user . The computer results are taken for other operations too.</a:t>
            </a:r>
          </a:p>
          <a:p>
            <a:endParaRPr lang="en-US" sz="2800" dirty="0" smtClean="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26851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ITLAB\Pictures\project\Capture.PNG"/>
          <p:cNvPicPr>
            <a:picLocks noChangeAspect="1" noChangeArrowheads="1"/>
          </p:cNvPicPr>
          <p:nvPr/>
        </p:nvPicPr>
        <p:blipFill>
          <a:blip r:embed="rId2"/>
          <a:srcRect/>
          <a:stretch>
            <a:fillRect/>
          </a:stretch>
        </p:blipFill>
        <p:spPr bwMode="auto">
          <a:xfrm>
            <a:off x="1223889" y="914399"/>
            <a:ext cx="9729976" cy="5106573"/>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7637" y="744425"/>
            <a:ext cx="10072254" cy="2739211"/>
          </a:xfrm>
          <a:prstGeom prst="rect">
            <a:avLst/>
          </a:prstGeom>
        </p:spPr>
        <p:txBody>
          <a:bodyPr wrap="square">
            <a:spAutoFit/>
          </a:bodyPr>
          <a:lstStyle/>
          <a:p>
            <a:r>
              <a:rPr lang="en-IN" sz="3200" b="1" dirty="0" smtClean="0">
                <a:latin typeface="Times New Roman" panose="02020603050405020304" pitchFamily="18" charset="0"/>
                <a:cs typeface="Times New Roman" panose="02020603050405020304" pitchFamily="18" charset="0"/>
              </a:rPr>
              <a:t>Module:</a:t>
            </a:r>
          </a:p>
          <a:p>
            <a:pPr marL="457200" indent="-457200">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Home module</a:t>
            </a:r>
          </a:p>
          <a:p>
            <a:pPr marL="457200" indent="-457200">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Selection module</a:t>
            </a:r>
          </a:p>
          <a:p>
            <a:pPr marL="457200" indent="-457200">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Data Entry Module</a:t>
            </a:r>
          </a:p>
          <a:p>
            <a:pPr marL="457200" indent="-457200">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Output Module             </a:t>
            </a:r>
          </a:p>
          <a:p>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1538498" y="4726770"/>
            <a:ext cx="184730" cy="1200329"/>
          </a:xfrm>
          <a:prstGeom prst="rect">
            <a:avLst/>
          </a:prstGeom>
        </p:spPr>
        <p:txBody>
          <a:bodyPr wrap="none">
            <a:spAutoFit/>
          </a:bodyPr>
          <a:lstStyle/>
          <a:p>
            <a:pPr algn="r"/>
            <a:endParaRPr lang="en-IN" sz="3600" b="1" dirty="0" smtClean="0">
              <a:latin typeface="Times New Roman" panose="02020603050405020304" pitchFamily="18" charset="0"/>
              <a:cs typeface="Times New Roman" panose="02020603050405020304" pitchFamily="18" charset="0"/>
            </a:endParaRPr>
          </a:p>
          <a:p>
            <a:pPr algn="r"/>
            <a:endParaRPr lang="en-IN" sz="36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1828622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587</TotalTime>
  <Words>299</Words>
  <Application>Microsoft Office PowerPoint</Application>
  <PresentationFormat>Custom</PresentationFormat>
  <Paragraphs>66</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Organic</vt:lpstr>
      <vt:lpstr>Accounts solver</vt:lpstr>
      <vt:lpstr>Team name : Task Breakers  Team number : 29</vt:lpstr>
      <vt:lpstr>Academic mentor : Mr. Rajasekaran</vt:lpstr>
      <vt:lpstr>Slide 4</vt:lpstr>
      <vt:lpstr>Accounting software</vt:lpstr>
      <vt:lpstr>Slide 6</vt:lpstr>
      <vt:lpstr>Slide 7</vt:lpstr>
      <vt:lpstr>Slide 8</vt:lpstr>
      <vt:lpstr>Slide 9</vt:lpstr>
      <vt:lpstr>Slide 10</vt:lpstr>
      <vt:lpstr>Slide 11</vt:lpstr>
      <vt:lpstr>Slide 12</vt:lpstr>
      <vt:lpstr>Slide 13</vt:lpstr>
      <vt:lpstr>Slide 14</vt:lpstr>
      <vt:lpstr>Slide 15</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project</dc:title>
  <dc:creator>Windows User</dc:creator>
  <cp:lastModifiedBy>ITLAB</cp:lastModifiedBy>
  <cp:revision>51</cp:revision>
  <dcterms:created xsi:type="dcterms:W3CDTF">2019-01-21T14:08:49Z</dcterms:created>
  <dcterms:modified xsi:type="dcterms:W3CDTF">2019-01-23T05:59:54Z</dcterms:modified>
</cp:coreProperties>
</file>