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9984" y="557214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95274" y="3071810"/>
            <a:ext cx="9429816" cy="2677656"/>
          </a:xfrm>
          <a:prstGeom prst="rect">
            <a:avLst/>
          </a:prstGeom>
          <a:noFill/>
        </p:spPr>
        <p:txBody>
          <a:bodyPr wrap="square" rtlCol="0">
            <a:spAutoFit/>
          </a:bodyPr>
          <a:lstStyle/>
          <a:p>
            <a:pPr>
              <a:lnSpc>
                <a:spcPct val="150000"/>
              </a:lnSpc>
            </a:pPr>
            <a:r>
              <a:rPr lang="en-US" sz="2400" b="1" dirty="0">
                <a:cs typeface="Times New Roman" pitchFamily="18" charset="0"/>
              </a:rPr>
              <a:t>STUDENT </a:t>
            </a:r>
            <a:r>
              <a:rPr lang="en-US" sz="2400" b="1" dirty="0" smtClean="0">
                <a:cs typeface="Times New Roman" pitchFamily="18" charset="0"/>
              </a:rPr>
              <a:t>NAME: </a:t>
            </a:r>
            <a:r>
              <a:rPr lang="en-US" sz="2400" b="1" dirty="0" smtClean="0">
                <a:cs typeface="Times New Roman" pitchFamily="18" charset="0"/>
              </a:rPr>
              <a:t>THISHA G</a:t>
            </a:r>
            <a:endParaRPr lang="en-US" sz="2400" b="1" dirty="0">
              <a:cs typeface="Times New Roman" pitchFamily="18" charset="0"/>
            </a:endParaRPr>
          </a:p>
          <a:p>
            <a:pPr>
              <a:lnSpc>
                <a:spcPct val="150000"/>
              </a:lnSpc>
            </a:pPr>
            <a:r>
              <a:rPr lang="en-US" sz="2400" b="1" dirty="0">
                <a:cs typeface="Times New Roman" pitchFamily="18" charset="0"/>
              </a:rPr>
              <a:t>REGISTER </a:t>
            </a:r>
            <a:r>
              <a:rPr lang="en-US" sz="2400" b="1" dirty="0" smtClean="0">
                <a:cs typeface="Times New Roman" pitchFamily="18" charset="0"/>
              </a:rPr>
              <a:t>NO      : </a:t>
            </a:r>
            <a:r>
              <a:rPr lang="en-US" sz="2400" b="1" dirty="0" smtClean="0">
                <a:cs typeface="Times New Roman" pitchFamily="18" charset="0"/>
              </a:rPr>
              <a:t>E634605A26A49D7897841C81315FE99E, 312208805</a:t>
            </a:r>
            <a:endParaRPr lang="en-US" sz="2400" b="1" dirty="0">
              <a:cs typeface="Times New Roman" pitchFamily="18" charset="0"/>
            </a:endParaRPr>
          </a:p>
          <a:p>
            <a:pPr>
              <a:lnSpc>
                <a:spcPct val="150000"/>
              </a:lnSpc>
            </a:pPr>
            <a:r>
              <a:rPr lang="en-US" sz="2400" b="1" dirty="0" smtClean="0">
                <a:cs typeface="Times New Roman" pitchFamily="18" charset="0"/>
              </a:rPr>
              <a:t>DEPARTMENT     : </a:t>
            </a:r>
            <a:r>
              <a:rPr lang="en-US" sz="2400" b="1" smtClean="0">
                <a:cs typeface="Times New Roman" pitchFamily="18" charset="0"/>
              </a:rPr>
              <a:t>B.COM </a:t>
            </a:r>
            <a:r>
              <a:rPr lang="en-US" sz="2400" b="1" smtClean="0">
                <a:cs typeface="Times New Roman" pitchFamily="18" charset="0"/>
              </a:rPr>
              <a:t>(</a:t>
            </a:r>
            <a:r>
              <a:rPr lang="en-US" sz="2400" b="1" smtClean="0">
                <a:cs typeface="Times New Roman" pitchFamily="18" charset="0"/>
              </a:rPr>
              <a:t>GENERAL</a:t>
            </a:r>
            <a:r>
              <a:rPr lang="en-US" sz="2400" b="1" smtClean="0">
                <a:cs typeface="Times New Roman" pitchFamily="18" charset="0"/>
              </a:rPr>
              <a:t>) </a:t>
            </a:r>
            <a:endParaRPr lang="en-US" sz="2400" b="1" dirty="0">
              <a:cs typeface="Times New Roman" pitchFamily="18" charset="0"/>
            </a:endParaRPr>
          </a:p>
          <a:p>
            <a:pPr>
              <a:lnSpc>
                <a:spcPct val="150000"/>
              </a:lnSpc>
            </a:pPr>
            <a:r>
              <a:rPr lang="en-US" sz="2400" b="1" dirty="0" smtClean="0">
                <a:cs typeface="Times New Roman" pitchFamily="18" charset="0"/>
              </a:rPr>
              <a:t>COLLEGE              : MEENAKSHI COLLEGE FOR WOMEN</a:t>
            </a:r>
            <a:endParaRPr lang="en-US" sz="2400" b="1" dirty="0">
              <a:cs typeface="Times New Roman" pitchFamily="18" charset="0"/>
            </a:endParaRPr>
          </a:p>
          <a:p>
            <a:r>
              <a:rPr lang="en-US" sz="2400" dirty="0"/>
              <a:t>           </a:t>
            </a:r>
            <a:r>
              <a:rPr lang="en-US" sz="2400" dirty="0" smtClean="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125" y="6509317"/>
            <a:ext cx="228693"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523836" y="214290"/>
            <a:ext cx="8786874" cy="6566541"/>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endParaRPr lang="en-US" sz="1400" b="1" spc="5" dirty="0" smtClean="0">
              <a:solidFill>
                <a:schemeClr val="bg1"/>
              </a:solidFill>
              <a:latin typeface="Trebuchet MS"/>
              <a:cs typeface="Trebuchet MS"/>
            </a:endParaRPr>
          </a:p>
          <a:p>
            <a:pPr marL="12700">
              <a:lnSpc>
                <a:spcPct val="150000"/>
              </a:lnSpc>
              <a:spcBef>
                <a:spcPts val="105"/>
              </a:spcBef>
            </a:pPr>
            <a:r>
              <a:rPr lang="en-US" sz="2400" b="1" spc="5" dirty="0" smtClean="0">
                <a:latin typeface="Times New Roman" pitchFamily="18" charset="0"/>
                <a:cs typeface="Times New Roman" pitchFamily="18" charset="0"/>
              </a:rPr>
              <a:t>STEP-1</a:t>
            </a:r>
          </a:p>
          <a:p>
            <a:pPr marL="12700">
              <a:lnSpc>
                <a:spcPct val="150000"/>
              </a:lnSpc>
              <a:spcBef>
                <a:spcPts val="105"/>
              </a:spcBef>
            </a:pPr>
            <a:r>
              <a:rPr lang="en-US" sz="2400" b="1" spc="5" dirty="0" smtClean="0">
                <a:latin typeface="Times New Roman" pitchFamily="18" charset="0"/>
                <a:cs typeface="Times New Roman" pitchFamily="18" charset="0"/>
              </a:rPr>
              <a:t>        DOWNLOAD THE EMPLOYEE DATASET AND OPEN THE EMPLOYEE DATASET IN EXCEL.</a:t>
            </a:r>
          </a:p>
          <a:p>
            <a:pPr marL="12700">
              <a:lnSpc>
                <a:spcPct val="150000"/>
              </a:lnSpc>
              <a:spcBef>
                <a:spcPts val="105"/>
              </a:spcBef>
            </a:pPr>
            <a:r>
              <a:rPr lang="en-US" sz="2400" b="1" spc="5" dirty="0" smtClean="0">
                <a:latin typeface="Times New Roman" pitchFamily="18" charset="0"/>
                <a:cs typeface="Times New Roman" pitchFamily="18" charset="0"/>
              </a:rPr>
              <a:t>STEP-2</a:t>
            </a:r>
          </a:p>
          <a:p>
            <a:pPr marL="12700">
              <a:lnSpc>
                <a:spcPct val="150000"/>
              </a:lnSpc>
              <a:spcBef>
                <a:spcPts val="105"/>
              </a:spcBef>
            </a:pPr>
            <a:r>
              <a:rPr lang="en-US" sz="2400" b="1" spc="5" dirty="0" smtClean="0">
                <a:latin typeface="Times New Roman" pitchFamily="18" charset="0"/>
                <a:cs typeface="Times New Roman" pitchFamily="18" charset="0"/>
              </a:rPr>
              <a:t>        SELECT THE ENTIRE DATA AND CLICK ON INSERT AND CLICK ON PIVOT TABLE TO CREATE PIVOT TABLE.</a:t>
            </a:r>
          </a:p>
          <a:p>
            <a:pPr marL="12700">
              <a:lnSpc>
                <a:spcPct val="150000"/>
              </a:lnSpc>
              <a:spcBef>
                <a:spcPts val="105"/>
              </a:spcBef>
            </a:pPr>
            <a:r>
              <a:rPr lang="en-US" sz="2400" b="1" spc="5" dirty="0" smtClean="0">
                <a:latin typeface="Times New Roman" pitchFamily="18" charset="0"/>
                <a:cs typeface="Times New Roman" pitchFamily="18" charset="0"/>
              </a:rPr>
              <a:t>STEP-3</a:t>
            </a:r>
          </a:p>
          <a:p>
            <a:pPr marL="12700">
              <a:lnSpc>
                <a:spcPct val="150000"/>
              </a:lnSpc>
              <a:spcBef>
                <a:spcPts val="105"/>
              </a:spcBef>
            </a:pPr>
            <a:r>
              <a:rPr lang="en-US" sz="2400" b="1" spc="5" dirty="0" smtClean="0">
                <a:latin typeface="Times New Roman" pitchFamily="18" charset="0"/>
                <a:cs typeface="Times New Roman" pitchFamily="18" charset="0"/>
              </a:rPr>
              <a:t>         DRAG THE NEEDED DATA AND CREATE A PIVOT TABLE.</a:t>
            </a:r>
          </a:p>
          <a:p>
            <a:pPr marL="12700">
              <a:lnSpc>
                <a:spcPct val="100000"/>
              </a:lnSpc>
              <a:spcBef>
                <a:spcPts val="105"/>
              </a:spcBef>
            </a:pPr>
            <a:endParaRPr sz="4800" dirty="0">
              <a:latin typeface="Trebuchet MS"/>
              <a:cs typeface="Trebuchet M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3902" y="1142984"/>
            <a:ext cx="10144196" cy="5414303"/>
          </a:xfrm>
          <a:prstGeom prst="rect">
            <a:avLst/>
          </a:prstGeom>
          <a:noFill/>
        </p:spPr>
        <p:txBody>
          <a:bodyPr wrap="square" rtlCol="0">
            <a:spAutoFit/>
          </a:bodyPr>
          <a:lstStyle/>
          <a:p>
            <a:pPr marL="12700">
              <a:lnSpc>
                <a:spcPct val="150000"/>
              </a:lnSpc>
              <a:spcBef>
                <a:spcPts val="105"/>
              </a:spcBef>
            </a:pPr>
            <a:r>
              <a:rPr lang="en-US" sz="2800" b="1" spc="5" dirty="0" smtClean="0">
                <a:latin typeface="Times New Roman" pitchFamily="18" charset="0"/>
                <a:cs typeface="Times New Roman" pitchFamily="18" charset="0"/>
              </a:rPr>
              <a:t>STEP-4</a:t>
            </a:r>
          </a:p>
          <a:p>
            <a:pPr marL="12700">
              <a:lnSpc>
                <a:spcPct val="150000"/>
              </a:lnSpc>
              <a:spcBef>
                <a:spcPts val="105"/>
              </a:spcBef>
            </a:pPr>
            <a:r>
              <a:rPr lang="en-US" sz="2800" b="1" spc="5" dirty="0" smtClean="0">
                <a:latin typeface="Times New Roman" pitchFamily="18" charset="0"/>
                <a:cs typeface="Times New Roman" pitchFamily="18" charset="0"/>
              </a:rPr>
              <a:t>         SELECT THE PIVOT TABLE AND CLICK ON </a:t>
            </a:r>
          </a:p>
          <a:p>
            <a:pPr marL="12700">
              <a:lnSpc>
                <a:spcPct val="150000"/>
              </a:lnSpc>
              <a:spcBef>
                <a:spcPts val="105"/>
              </a:spcBef>
            </a:pPr>
            <a:r>
              <a:rPr lang="en-US" sz="2800" b="1" spc="5" dirty="0" smtClean="0">
                <a:latin typeface="Times New Roman" pitchFamily="18" charset="0"/>
                <a:cs typeface="Times New Roman" pitchFamily="18" charset="0"/>
              </a:rPr>
              <a:t>         INSERT.</a:t>
            </a:r>
          </a:p>
          <a:p>
            <a:pPr marL="12700">
              <a:lnSpc>
                <a:spcPct val="150000"/>
              </a:lnSpc>
              <a:spcBef>
                <a:spcPts val="105"/>
              </a:spcBef>
            </a:pPr>
            <a:r>
              <a:rPr lang="en-US" sz="2800" b="1" spc="5" dirty="0" smtClean="0">
                <a:latin typeface="Times New Roman" pitchFamily="18" charset="0"/>
                <a:cs typeface="Times New Roman" pitchFamily="18" charset="0"/>
              </a:rPr>
              <a:t>STEP-5</a:t>
            </a:r>
          </a:p>
          <a:p>
            <a:pPr marL="12700">
              <a:lnSpc>
                <a:spcPct val="150000"/>
              </a:lnSpc>
              <a:spcBef>
                <a:spcPts val="105"/>
              </a:spcBef>
            </a:pPr>
            <a:r>
              <a:rPr lang="en-US" sz="2800" b="1" spc="5" dirty="0" smtClean="0">
                <a:latin typeface="Times New Roman" pitchFamily="18" charset="0"/>
                <a:cs typeface="Times New Roman" pitchFamily="18" charset="0"/>
              </a:rPr>
              <a:t>         NOW CLICK ON THE CHART THAT YOU WANT.</a:t>
            </a:r>
          </a:p>
          <a:p>
            <a:pPr marL="12700">
              <a:lnSpc>
                <a:spcPct val="150000"/>
              </a:lnSpc>
              <a:spcBef>
                <a:spcPts val="105"/>
              </a:spcBef>
            </a:pPr>
            <a:r>
              <a:rPr lang="en-US" sz="2800" b="1" spc="5" dirty="0" smtClean="0">
                <a:latin typeface="Times New Roman" pitchFamily="18" charset="0"/>
                <a:cs typeface="Times New Roman" pitchFamily="18" charset="0"/>
              </a:rPr>
              <a:t>STEP-6</a:t>
            </a:r>
          </a:p>
          <a:p>
            <a:pPr marL="12700">
              <a:lnSpc>
                <a:spcPct val="150000"/>
              </a:lnSpc>
              <a:spcBef>
                <a:spcPts val="105"/>
              </a:spcBef>
            </a:pPr>
            <a:r>
              <a:rPr lang="en-US" sz="2800" b="1" spc="5" dirty="0" smtClean="0">
                <a:latin typeface="Times New Roman" pitchFamily="18" charset="0"/>
                <a:cs typeface="Times New Roman" pitchFamily="18" charset="0"/>
              </a:rPr>
              <a:t>         THE CHART IS CREATED.</a:t>
            </a:r>
          </a:p>
          <a:p>
            <a:pPr marL="12700">
              <a:lnSpc>
                <a:spcPct val="100000"/>
              </a:lnSpc>
              <a:spcBef>
                <a:spcPts val="105"/>
              </a:spcBef>
            </a:pPr>
            <a:r>
              <a:rPr lang="en-US" sz="2800" b="1" spc="5" dirty="0" smtClean="0">
                <a:latin typeface="Trebuchet MS"/>
                <a:cs typeface="Trebuchet MS"/>
              </a:rPr>
              <a:t>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840338" cy="2229456"/>
          </a:xfrm>
          <a:prstGeom prst="rect">
            <a:avLst/>
          </a:prstGeom>
        </p:spPr>
        <p:txBody>
          <a:bodyPr vert="horz" wrap="square" lIns="0" tIns="13335" rIns="0" bIns="0" rtlCol="0">
            <a:spAutoFit/>
          </a:bodyPr>
          <a:lstStyle/>
          <a:p>
            <a:pPr marL="12700">
              <a:lnSpc>
                <a:spcPct val="100000"/>
              </a:lnSpc>
              <a:spcBef>
                <a:spcPts val="105"/>
              </a:spcBef>
            </a:pPr>
            <a:r>
              <a:rPr smtClean="0"/>
              <a:t>R</a:t>
            </a:r>
            <a:r>
              <a:rPr spc="-40" smtClean="0"/>
              <a:t>E</a:t>
            </a:r>
            <a:r>
              <a:rPr spc="15" smtClean="0"/>
              <a:t>S</a:t>
            </a:r>
            <a:r>
              <a:rPr spc="-30" smtClean="0"/>
              <a:t>U</a:t>
            </a:r>
            <a:r>
              <a:rPr spc="-405" smtClean="0"/>
              <a:t>L</a:t>
            </a:r>
            <a:r>
              <a:rPr smtClean="0"/>
              <a:t>TS</a:t>
            </a:r>
            <a:r>
              <a:rPr lang="en-US" dirty="0" smtClean="0"/>
              <a:t> 1.TABLE</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descr="anush 1.PNG"/>
          <p:cNvPicPr>
            <a:picLocks noChangeAspect="1"/>
          </p:cNvPicPr>
          <p:nvPr/>
        </p:nvPicPr>
        <p:blipFill>
          <a:blip r:embed="rId3"/>
          <a:stretch>
            <a:fillRect/>
          </a:stretch>
        </p:blipFill>
        <p:spPr>
          <a:xfrm>
            <a:off x="881026" y="1890497"/>
            <a:ext cx="8353100" cy="425314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903" y="428604"/>
            <a:ext cx="6429420" cy="1846659"/>
          </a:xfrm>
          <a:prstGeom prst="rect">
            <a:avLst/>
          </a:prstGeom>
        </p:spPr>
        <p:txBody>
          <a:bodyPr wrap="square">
            <a:spAutoFit/>
          </a:bodyPr>
          <a:lstStyle/>
          <a:p>
            <a:r>
              <a:rPr lang="en-US" sz="4800" b="1" dirty="0" smtClean="0">
                <a:latin typeface="Trebuchet MS" pitchFamily="34" charset="0"/>
              </a:rPr>
              <a:t>2.BAR DIAGRAM</a:t>
            </a:r>
          </a:p>
          <a:p>
            <a:endParaRPr lang="en-US" sz="4800" b="1" dirty="0" smtClean="0">
              <a:latin typeface="Trebuchet MS" pitchFamily="34" charset="0"/>
            </a:endParaRPr>
          </a:p>
          <a:p>
            <a:endParaRPr lang="en-US" dirty="0">
              <a:latin typeface="Trebuchet MS" pitchFamily="34" charset="0"/>
            </a:endParaRPr>
          </a:p>
        </p:txBody>
      </p:sp>
      <p:pic>
        <p:nvPicPr>
          <p:cNvPr id="4" name="Picture 3" descr="Anush 3.PNG"/>
          <p:cNvPicPr>
            <a:picLocks noChangeAspect="1"/>
          </p:cNvPicPr>
          <p:nvPr/>
        </p:nvPicPr>
        <p:blipFill>
          <a:blip r:embed="rId2"/>
          <a:stretch>
            <a:fillRect/>
          </a:stretch>
        </p:blipFill>
        <p:spPr>
          <a:xfrm>
            <a:off x="1166778" y="1285860"/>
            <a:ext cx="8215370" cy="513460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38150" y="1785926"/>
            <a:ext cx="8786874" cy="4308872"/>
          </a:xfrm>
          <a:prstGeom prst="rect">
            <a:avLst/>
          </a:prstGeom>
          <a:noFill/>
        </p:spPr>
        <p:txBody>
          <a:bodyPr wrap="square" rtlCol="0">
            <a:spAutoFit/>
          </a:bodyPr>
          <a:lstStyle/>
          <a:p>
            <a:r>
              <a:rPr lang="en-US" sz="3200" dirty="0" smtClean="0">
                <a:latin typeface="Times New Roman" pitchFamily="18" charset="0"/>
                <a:cs typeface="Times New Roman" pitchFamily="18" charset="0"/>
              </a:rPr>
              <a:t>Based on the performance analysis conducted across various departments, genders, and FTE statuses, several key insights have emerged which could contribute to the overall efficiency of the organization. Overall, the analysis provides a clear picture of performance dynamics within the organization, highlighting areas of strength and opportunities for targeted improvements</a:t>
            </a:r>
            <a:r>
              <a:rPr lang="en-US" sz="2800" dirty="0" smtClean="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3139321"/>
          </a:xfrm>
          <a:prstGeom prst="rect">
            <a:avLst/>
          </a:prstGeom>
          <a:noFill/>
        </p:spPr>
        <p:txBody>
          <a:bodyPr wrap="square" rtlCol="0">
            <a:spAutoFit/>
          </a:bodyPr>
          <a:lstStyle/>
          <a:p>
            <a:pPr>
              <a:lnSpc>
                <a:spcPct val="150000"/>
              </a:lnSpc>
            </a:pPr>
            <a:r>
              <a:rPr lang="en-US" sz="4400" b="1" dirty="0">
                <a:solidFill>
                  <a:srgbClr val="0F0F0F"/>
                </a:solidFill>
                <a:latin typeface="Times New Roman" panose="02020603050405020304" pitchFamily="18" charset="0"/>
                <a:cs typeface="Times New Roman" panose="02020603050405020304" pitchFamily="18" charset="0"/>
              </a:rPr>
              <a:t>Employee Performance Analysis </a:t>
            </a:r>
            <a:r>
              <a:rPr lang="en-US" sz="4400" b="1" dirty="0" smtClean="0">
                <a:solidFill>
                  <a:srgbClr val="0F0F0F"/>
                </a:solidFill>
                <a:latin typeface="Times New Roman" panose="02020603050405020304" pitchFamily="18" charset="0"/>
                <a:cs typeface="Times New Roman" panose="02020603050405020304" pitchFamily="18" charset="0"/>
              </a:rPr>
              <a:t>Based on Department, Gender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grpSp>
        <p:nvGrpSpPr>
          <p:cNvPr id="18" name="object 18"/>
          <p:cNvGrpSpPr/>
          <p:nvPr/>
        </p:nvGrpSpPr>
        <p:grpSpPr>
          <a:xfrm>
            <a:off x="47625" y="3429000"/>
            <a:ext cx="4124325" cy="34004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096264" y="2285992"/>
            <a:ext cx="2762250" cy="3257550"/>
          </a:xfrm>
          <a:prstGeom prst="rect">
            <a:avLst/>
          </a:prstGeom>
        </p:spPr>
      </p:pic>
      <p:sp>
        <p:nvSpPr>
          <p:cNvPr id="7" name="object 7"/>
          <p:cNvSpPr txBox="1">
            <a:spLocks noGrp="1"/>
          </p:cNvSpPr>
          <p:nvPr>
            <p:ph type="title"/>
          </p:nvPr>
        </p:nvSpPr>
        <p:spPr>
          <a:xfrm>
            <a:off x="834072" y="575055"/>
            <a:ext cx="7619382" cy="6387646"/>
          </a:xfrm>
          <a:prstGeom prst="rect">
            <a:avLst/>
          </a:prstGeom>
        </p:spPr>
        <p:txBody>
          <a:bodyPr vert="horz" wrap="square" lIns="0" tIns="16510" rIns="0" bIns="0" rtlCol="0">
            <a:spAutoFit/>
          </a:bodyPr>
          <a:lstStyle/>
          <a:p>
            <a:pPr marL="12700" algn="l">
              <a:lnSpc>
                <a:spcPct val="150000"/>
              </a:lnSpc>
              <a:spcBef>
                <a:spcPts val="130"/>
              </a:spcBef>
              <a:tabLst>
                <a:tab pos="2727960" algn="l"/>
              </a:tabLst>
            </a:pPr>
            <a:r>
              <a:rPr smtClean="0"/>
              <a:t>PROBLEM</a:t>
            </a:r>
            <a:r>
              <a:rPr lang="en-US" dirty="0" smtClean="0"/>
              <a:t> </a:t>
            </a:r>
            <a:r>
              <a:rPr smtClean="0"/>
              <a:t>STATEMENT</a:t>
            </a:r>
            <a:r>
              <a:rPr lang="en-US" dirty="0" smtClean="0"/>
              <a:t/>
            </a:r>
            <a:br>
              <a:rPr lang="en-US" dirty="0" smtClean="0"/>
            </a:br>
            <a:r>
              <a:rPr lang="en-US" sz="3600" b="0" dirty="0" smtClean="0">
                <a:latin typeface="Times New Roman" pitchFamily="18" charset="0"/>
                <a:cs typeface="Times New Roman" pitchFamily="18" charset="0"/>
              </a:rPr>
              <a:t>To analyze the performance of employees within an organization by examining various factors such as department, gender and full-time equivalent (FTE) status using Excel.</a:t>
            </a:r>
            <a:r>
              <a:rPr lang="en-US" dirty="0" smtClean="0"/>
              <a:t/>
            </a:r>
            <a:br>
              <a:rPr lang="en-US" dirty="0" smtClean="0"/>
            </a:br>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667768" y="2143116"/>
            <a:ext cx="3309918" cy="3495694"/>
          </a:xfrm>
          <a:prstGeom prst="rect">
            <a:avLst/>
          </a:prstGeom>
        </p:spPr>
      </p:pic>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595274" y="1714488"/>
            <a:ext cx="8572560" cy="4524315"/>
          </a:xfrm>
          <a:prstGeom prst="rect">
            <a:avLst/>
          </a:prstGeom>
          <a:noFill/>
        </p:spPr>
        <p:txBody>
          <a:bodyPr wrap="square" rtlCol="0">
            <a:spAutoFit/>
          </a:bodyPr>
          <a:lstStyle/>
          <a:p>
            <a:pPr>
              <a:lnSpc>
                <a:spcPct val="150000"/>
              </a:lnSpc>
            </a:pPr>
            <a:r>
              <a:rPr lang="en-IN" sz="3200" dirty="0" smtClean="0">
                <a:latin typeface="Times New Roman" panose="02020603050405020304" pitchFamily="18" charset="0"/>
                <a:cs typeface="Times New Roman" panose="02020603050405020304" pitchFamily="18" charset="0"/>
              </a:rPr>
              <a:t>To analyze the performances of employees within an organization by examining various factors such as department, gender and full-time equivalent (FTE) status using Excel. This analysis will ultimately help the organization to improve the overall effectiveness of the workforce.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xfrm>
            <a:off x="11353418" y="6546669"/>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itle 8"/>
          <p:cNvSpPr>
            <a:spLocks noGrp="1"/>
          </p:cNvSpPr>
          <p:nvPr>
            <p:ph type="title"/>
          </p:nvPr>
        </p:nvSpPr>
        <p:spPr>
          <a:xfrm>
            <a:off x="595274" y="428604"/>
            <a:ext cx="10841393" cy="4801314"/>
          </a:xfrm>
        </p:spPr>
        <p:txBody>
          <a:bodyPr/>
          <a:lstStyle/>
          <a:p>
            <a:pPr>
              <a:lnSpc>
                <a:spcPct val="150000"/>
              </a:lnSpc>
            </a:pPr>
            <a:r>
              <a:rPr lang="en-US" dirty="0" smtClean="0"/>
              <a:t>WHO ARE THE END USERS?</a:t>
            </a:r>
            <a:br>
              <a:rPr lang="en-US" dirty="0" smtClean="0"/>
            </a:br>
            <a:r>
              <a:rPr lang="en-US" dirty="0" smtClean="0"/>
              <a:t> </a:t>
            </a:r>
            <a:r>
              <a:rPr lang="en-US" sz="2800" dirty="0" smtClean="0"/>
              <a:t>   1. TEAM LEADERS AND SUPERVISORS</a:t>
            </a:r>
            <a:br>
              <a:rPr lang="en-US" sz="2800" dirty="0" smtClean="0"/>
            </a:br>
            <a:r>
              <a:rPr lang="en-US" sz="2800" dirty="0" smtClean="0"/>
              <a:t>     2. EMLOYEES</a:t>
            </a:r>
            <a:br>
              <a:rPr lang="en-US" sz="2800" dirty="0" smtClean="0"/>
            </a:br>
            <a:r>
              <a:rPr lang="en-US" sz="2800" dirty="0" smtClean="0"/>
              <a:t>     3. EXECUTIVE LEADERSHIP</a:t>
            </a:r>
            <a:br>
              <a:rPr lang="en-US" sz="2800" dirty="0" smtClean="0"/>
            </a:br>
            <a:r>
              <a:rPr lang="en-US" sz="2800" dirty="0" smtClean="0"/>
              <a:t>     4. BUSINESS ANALYSTS</a:t>
            </a:r>
            <a:br>
              <a:rPr lang="en-US" sz="2800" dirty="0" smtClean="0"/>
            </a:br>
            <a:r>
              <a:rPr lang="en-US" sz="2800" dirty="0" smtClean="0"/>
              <a:t>     5. RECRUITERS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44"/>
            <a:ext cx="2166910" cy="2381253"/>
          </a:xfrm>
          <a:prstGeom prst="rect">
            <a:avLst/>
          </a:prstGeom>
        </p:spPr>
      </p:pic>
      <p:sp>
        <p:nvSpPr>
          <p:cNvPr id="6" name="object 6"/>
          <p:cNvSpPr txBox="1">
            <a:spLocks noGrp="1"/>
          </p:cNvSpPr>
          <p:nvPr>
            <p:ph type="title"/>
          </p:nvPr>
        </p:nvSpPr>
        <p:spPr>
          <a:xfrm>
            <a:off x="952464" y="500042"/>
            <a:ext cx="9572692" cy="4168449"/>
          </a:xfrm>
          <a:prstGeom prst="rect">
            <a:avLst/>
          </a:prstGeom>
        </p:spPr>
        <p:txBody>
          <a:bodyPr vert="horz" wrap="square" lIns="0" tIns="13335" rIns="0" bIns="0" rtlCol="0">
            <a:spAutoFit/>
          </a:bodyPr>
          <a:lstStyle/>
          <a:p>
            <a:pPr marL="12700" algn="ctr">
              <a:lnSpc>
                <a:spcPct val="150000"/>
              </a:lnSpc>
              <a:spcBef>
                <a:spcPts val="105"/>
              </a:spcBef>
            </a:pPr>
            <a:r>
              <a:rPr sz="3600" spc="10" dirty="0">
                <a:latin typeface="Trebuchet MS" pitchFamily="34" charset="0"/>
                <a:cs typeface="Times New Roman" pitchFamily="18" charset="0"/>
              </a:rPr>
              <a:t>O</a:t>
            </a:r>
            <a:r>
              <a:rPr sz="3600" spc="25" dirty="0">
                <a:latin typeface="Trebuchet MS" pitchFamily="34" charset="0"/>
                <a:cs typeface="Times New Roman" pitchFamily="18" charset="0"/>
              </a:rPr>
              <a:t>U</a:t>
            </a:r>
            <a:r>
              <a:rPr sz="3600" dirty="0">
                <a:latin typeface="Trebuchet MS" pitchFamily="34" charset="0"/>
                <a:cs typeface="Times New Roman" pitchFamily="18" charset="0"/>
              </a:rPr>
              <a:t>R</a:t>
            </a:r>
            <a:r>
              <a:rPr sz="3600" spc="5" dirty="0">
                <a:latin typeface="Trebuchet MS" pitchFamily="34" charset="0"/>
                <a:cs typeface="Times New Roman" pitchFamily="18" charset="0"/>
              </a:rPr>
              <a:t> </a:t>
            </a:r>
            <a:r>
              <a:rPr sz="3600" spc="25" dirty="0">
                <a:latin typeface="Trebuchet MS" pitchFamily="34" charset="0"/>
                <a:cs typeface="Times New Roman" pitchFamily="18" charset="0"/>
              </a:rPr>
              <a:t>S</a:t>
            </a:r>
            <a:r>
              <a:rPr sz="3600" spc="10" dirty="0">
                <a:latin typeface="Trebuchet MS" pitchFamily="34" charset="0"/>
                <a:cs typeface="Times New Roman" pitchFamily="18" charset="0"/>
              </a:rPr>
              <a:t>O</a:t>
            </a:r>
            <a:r>
              <a:rPr sz="3600" spc="25" dirty="0">
                <a:latin typeface="Trebuchet MS" pitchFamily="34" charset="0"/>
                <a:cs typeface="Times New Roman" pitchFamily="18" charset="0"/>
              </a:rPr>
              <a:t>LU</a:t>
            </a:r>
            <a:r>
              <a:rPr sz="3600" spc="-35" dirty="0">
                <a:latin typeface="Trebuchet MS" pitchFamily="34" charset="0"/>
                <a:cs typeface="Times New Roman" pitchFamily="18" charset="0"/>
              </a:rPr>
              <a:t>T</a:t>
            </a:r>
            <a:r>
              <a:rPr sz="3600" spc="-30" dirty="0">
                <a:latin typeface="Trebuchet MS" pitchFamily="34" charset="0"/>
                <a:cs typeface="Times New Roman" pitchFamily="18" charset="0"/>
              </a:rPr>
              <a:t>I</a:t>
            </a:r>
            <a:r>
              <a:rPr sz="3600" spc="10" dirty="0">
                <a:latin typeface="Trebuchet MS" pitchFamily="34" charset="0"/>
                <a:cs typeface="Times New Roman" pitchFamily="18" charset="0"/>
              </a:rPr>
              <a:t>O</a:t>
            </a:r>
            <a:r>
              <a:rPr sz="3600" dirty="0">
                <a:latin typeface="Trebuchet MS" pitchFamily="34" charset="0"/>
                <a:cs typeface="Times New Roman" pitchFamily="18" charset="0"/>
              </a:rPr>
              <a:t>N</a:t>
            </a:r>
            <a:r>
              <a:rPr sz="3600" spc="-345" dirty="0">
                <a:latin typeface="Trebuchet MS" pitchFamily="34" charset="0"/>
                <a:cs typeface="Times New Roman" pitchFamily="18" charset="0"/>
              </a:rPr>
              <a:t> </a:t>
            </a:r>
            <a:r>
              <a:rPr sz="3600" spc="-35">
                <a:latin typeface="Trebuchet MS" pitchFamily="34" charset="0"/>
                <a:cs typeface="Times New Roman" pitchFamily="18" charset="0"/>
              </a:rPr>
              <a:t>A</a:t>
            </a:r>
            <a:r>
              <a:rPr sz="3600" spc="-5">
                <a:latin typeface="Trebuchet MS" pitchFamily="34" charset="0"/>
                <a:cs typeface="Times New Roman" pitchFamily="18" charset="0"/>
              </a:rPr>
              <a:t>N</a:t>
            </a:r>
            <a:r>
              <a:rPr sz="3600">
                <a:latin typeface="Trebuchet MS" pitchFamily="34" charset="0"/>
                <a:cs typeface="Times New Roman" pitchFamily="18" charset="0"/>
              </a:rPr>
              <a:t>D</a:t>
            </a:r>
            <a:r>
              <a:rPr sz="3600" spc="35">
                <a:latin typeface="Trebuchet MS" pitchFamily="34" charset="0"/>
                <a:cs typeface="Times New Roman" pitchFamily="18" charset="0"/>
              </a:rPr>
              <a:t> </a:t>
            </a:r>
            <a:r>
              <a:rPr sz="3600" spc="-30" smtClean="0">
                <a:latin typeface="Trebuchet MS" pitchFamily="34" charset="0"/>
                <a:cs typeface="Times New Roman" pitchFamily="18" charset="0"/>
              </a:rPr>
              <a:t>I</a:t>
            </a:r>
            <a:r>
              <a:rPr sz="3600" spc="-35" smtClean="0">
                <a:latin typeface="Trebuchet MS" pitchFamily="34" charset="0"/>
                <a:cs typeface="Times New Roman" pitchFamily="18" charset="0"/>
              </a:rPr>
              <a:t>T</a:t>
            </a:r>
            <a:r>
              <a:rPr lang="en-US" sz="3600" spc="-35" dirty="0" smtClean="0">
                <a:latin typeface="Trebuchet MS" pitchFamily="34" charset="0"/>
                <a:cs typeface="Times New Roman" pitchFamily="18" charset="0"/>
              </a:rPr>
              <a:t>'</a:t>
            </a:r>
            <a:r>
              <a:rPr sz="3600" smtClean="0">
                <a:latin typeface="Trebuchet MS" pitchFamily="34" charset="0"/>
                <a:cs typeface="Times New Roman" pitchFamily="18" charset="0"/>
              </a:rPr>
              <a:t>S</a:t>
            </a:r>
            <a:r>
              <a:rPr sz="3600" spc="60" smtClean="0">
                <a:latin typeface="Trebuchet MS" pitchFamily="34" charset="0"/>
                <a:cs typeface="Times New Roman" pitchFamily="18" charset="0"/>
              </a:rPr>
              <a:t> </a:t>
            </a:r>
            <a:r>
              <a:rPr sz="3600" spc="-295" smtClean="0">
                <a:latin typeface="Trebuchet MS" pitchFamily="34" charset="0"/>
                <a:cs typeface="Times New Roman" pitchFamily="18" charset="0"/>
              </a:rPr>
              <a:t>V</a:t>
            </a:r>
            <a:r>
              <a:rPr sz="3600" spc="-35" smtClean="0">
                <a:latin typeface="Trebuchet MS" pitchFamily="34" charset="0"/>
                <a:cs typeface="Times New Roman" pitchFamily="18" charset="0"/>
              </a:rPr>
              <a:t>A</a:t>
            </a:r>
            <a:r>
              <a:rPr sz="3600" spc="25" smtClean="0">
                <a:latin typeface="Trebuchet MS" pitchFamily="34" charset="0"/>
                <a:cs typeface="Times New Roman" pitchFamily="18" charset="0"/>
              </a:rPr>
              <a:t>LU</a:t>
            </a:r>
            <a:r>
              <a:rPr sz="3600" smtClean="0">
                <a:latin typeface="Trebuchet MS" pitchFamily="34" charset="0"/>
                <a:cs typeface="Times New Roman" pitchFamily="18" charset="0"/>
              </a:rPr>
              <a:t>E</a:t>
            </a:r>
            <a:r>
              <a:rPr lang="en-US" sz="3600" spc="-65" dirty="0" smtClean="0">
                <a:latin typeface="Trebuchet MS" pitchFamily="34" charset="0"/>
                <a:cs typeface="Times New Roman" pitchFamily="18" charset="0"/>
              </a:rPr>
              <a:t> </a:t>
            </a:r>
            <a:r>
              <a:rPr sz="3600" spc="-15" smtClean="0">
                <a:latin typeface="Trebuchet MS" pitchFamily="34" charset="0"/>
                <a:cs typeface="Times New Roman" pitchFamily="18" charset="0"/>
              </a:rPr>
              <a:t>P</a:t>
            </a:r>
            <a:r>
              <a:rPr sz="3600" spc="-30" smtClean="0">
                <a:latin typeface="Trebuchet MS" pitchFamily="34" charset="0"/>
                <a:cs typeface="Times New Roman" pitchFamily="18" charset="0"/>
              </a:rPr>
              <a:t>R</a:t>
            </a:r>
            <a:r>
              <a:rPr sz="3600" spc="10" smtClean="0">
                <a:latin typeface="Trebuchet MS" pitchFamily="34" charset="0"/>
                <a:cs typeface="Times New Roman" pitchFamily="18" charset="0"/>
              </a:rPr>
              <a:t>O</a:t>
            </a:r>
            <a:r>
              <a:rPr sz="3600" spc="-15" smtClean="0">
                <a:latin typeface="Trebuchet MS" pitchFamily="34" charset="0"/>
                <a:cs typeface="Times New Roman" pitchFamily="18" charset="0"/>
              </a:rPr>
              <a:t>P</a:t>
            </a:r>
            <a:r>
              <a:rPr sz="3600" spc="10" smtClean="0">
                <a:latin typeface="Trebuchet MS" pitchFamily="34" charset="0"/>
                <a:cs typeface="Times New Roman" pitchFamily="18" charset="0"/>
              </a:rPr>
              <a:t>O</a:t>
            </a:r>
            <a:r>
              <a:rPr sz="3600" spc="25" smtClean="0">
                <a:latin typeface="Trebuchet MS" pitchFamily="34" charset="0"/>
                <a:cs typeface="Times New Roman" pitchFamily="18" charset="0"/>
              </a:rPr>
              <a:t>S</a:t>
            </a:r>
            <a:r>
              <a:rPr sz="3600" spc="-30" smtClean="0">
                <a:latin typeface="Trebuchet MS" pitchFamily="34" charset="0"/>
                <a:cs typeface="Times New Roman" pitchFamily="18" charset="0"/>
              </a:rPr>
              <a:t>I</a:t>
            </a:r>
            <a:r>
              <a:rPr sz="3600" spc="-35" smtClean="0">
                <a:latin typeface="Trebuchet MS" pitchFamily="34" charset="0"/>
                <a:cs typeface="Times New Roman" pitchFamily="18" charset="0"/>
              </a:rPr>
              <a:t>T</a:t>
            </a:r>
            <a:r>
              <a:rPr sz="3600" spc="-30" smtClean="0">
                <a:latin typeface="Trebuchet MS" pitchFamily="34" charset="0"/>
                <a:cs typeface="Times New Roman" pitchFamily="18" charset="0"/>
              </a:rPr>
              <a:t>I</a:t>
            </a:r>
            <a:r>
              <a:rPr sz="3600" spc="10" smtClean="0">
                <a:latin typeface="Trebuchet MS" pitchFamily="34" charset="0"/>
                <a:cs typeface="Times New Roman" pitchFamily="18" charset="0"/>
              </a:rPr>
              <a:t>O</a:t>
            </a:r>
            <a:r>
              <a:rPr sz="3600" smtClean="0">
                <a:latin typeface="Trebuchet MS" pitchFamily="34" charset="0"/>
                <a:cs typeface="Times New Roman" pitchFamily="18" charset="0"/>
              </a:rPr>
              <a:t>N</a:t>
            </a:r>
            <a:r>
              <a:rPr lang="en-US" sz="3600" dirty="0" smtClean="0">
                <a:latin typeface="Trebuchet MS" pitchFamily="34" charset="0"/>
                <a:cs typeface="Times New Roman" pitchFamily="18" charset="0"/>
              </a:rPr>
              <a:t/>
            </a:r>
            <a:br>
              <a:rPr lang="en-US" sz="3600" dirty="0" smtClean="0">
                <a:latin typeface="Trebuchet MS" pitchFamily="34" charset="0"/>
                <a:cs typeface="Times New Roman" pitchFamily="18" charset="0"/>
              </a:rPr>
            </a:br>
            <a:r>
              <a:rPr lang="en-US" sz="3600" dirty="0" smtClean="0"/>
              <a:t>  </a:t>
            </a:r>
            <a:br>
              <a:rPr lang="en-US" sz="3600" dirty="0" smtClean="0"/>
            </a:br>
            <a:r>
              <a:rPr lang="en-US" sz="2800" dirty="0" smtClean="0"/>
              <a:t>   </a:t>
            </a:r>
            <a:r>
              <a:rPr lang="en-US" sz="3600" dirty="0" smtClean="0">
                <a:latin typeface="Times New Roman" pitchFamily="18" charset="0"/>
                <a:cs typeface="Times New Roman" pitchFamily="18" charset="0"/>
              </a:rPr>
              <a:t>PIVOT TABLE – </a:t>
            </a:r>
            <a:r>
              <a:rPr lang="en-US" sz="3600" b="0" dirty="0" smtClean="0">
                <a:latin typeface="Times New Roman" pitchFamily="18" charset="0"/>
                <a:cs typeface="Times New Roman" pitchFamily="18" charset="0"/>
              </a:rPr>
              <a:t>SUMMARY OF  EMPLOYEE PERFORMANCE</a:t>
            </a:r>
            <a:br>
              <a:rPr lang="en-US" sz="3600" b="0" dirty="0" smtClean="0">
                <a:latin typeface="Times New Roman" pitchFamily="18" charset="0"/>
                <a:cs typeface="Times New Roman" pitchFamily="18" charset="0"/>
              </a:rPr>
            </a:br>
            <a:r>
              <a:rPr lang="en-US" sz="3600" b="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BAR DIAGRAM – </a:t>
            </a:r>
            <a:r>
              <a:rPr lang="en-US" sz="3600" b="0" dirty="0" smtClean="0">
                <a:latin typeface="Times New Roman" pitchFamily="18" charset="0"/>
                <a:cs typeface="Times New Roman" pitchFamily="18" charset="0"/>
              </a:rPr>
              <a:t>FINAL REPORT</a:t>
            </a:r>
            <a:endParaRPr sz="3600" b="0" dirty="0">
              <a:latin typeface="Times New Roman" pitchFamily="18" charset="0"/>
              <a:cs typeface="Times New Roman"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663089"/>
          </a:xfrm>
        </p:spPr>
        <p:txBody>
          <a:bodyPr/>
          <a:lstStyle/>
          <a:p>
            <a:r>
              <a:rPr lang="en-IN" dirty="0"/>
              <a:t>Dataset </a:t>
            </a:r>
            <a:r>
              <a:rPr lang="en-IN" dirty="0" smtClean="0"/>
              <a:t>Description</a:t>
            </a:r>
            <a:br>
              <a:rPr lang="en-IN" dirty="0" smtClean="0"/>
            </a:br>
            <a:r>
              <a:rPr lang="en-IN" sz="2000" dirty="0" smtClean="0">
                <a:latin typeface="Times New Roman" pitchFamily="18" charset="0"/>
                <a:cs typeface="Times New Roman" pitchFamily="18" charset="0"/>
              </a:rPr>
              <a:t>EMPLOYEE DATA SET – NAN MUDHALVAN PORATAL</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9 FEATURES IN EXCEL:</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EMPLOYEE ID – </a:t>
            </a:r>
            <a:r>
              <a:rPr lang="en-IN" sz="2000" b="0" dirty="0" smtClean="0">
                <a:latin typeface="Times New Roman" pitchFamily="18" charset="0"/>
                <a:cs typeface="Times New Roman" pitchFamily="18" charset="0"/>
              </a:rPr>
              <a:t>ALPHANUMERIC (TEXT)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NAME – </a:t>
            </a:r>
            <a:r>
              <a:rPr lang="en-IN" sz="2000" b="0" dirty="0" smtClean="0">
                <a:latin typeface="Times New Roman" pitchFamily="18" charset="0"/>
                <a:cs typeface="Times New Roman" pitchFamily="18" charset="0"/>
              </a:rPr>
              <a:t>ALPHABETICAL (TEXT)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GENDER – </a:t>
            </a:r>
            <a:r>
              <a:rPr lang="en-IN" sz="2000" b="0" dirty="0" smtClean="0">
                <a:latin typeface="Times New Roman" pitchFamily="18" charset="0"/>
                <a:cs typeface="Times New Roman" pitchFamily="18" charset="0"/>
              </a:rPr>
              <a:t>ALPHABETICAL</a:t>
            </a:r>
            <a:r>
              <a:rPr lang="en-IN" sz="2000" dirty="0" smtClean="0">
                <a:latin typeface="Times New Roman" pitchFamily="18" charset="0"/>
                <a:cs typeface="Times New Roman" pitchFamily="18" charset="0"/>
              </a:rPr>
              <a:t> </a:t>
            </a:r>
            <a:r>
              <a:rPr lang="en-IN" sz="2000" b="0" dirty="0" smtClean="0">
                <a:latin typeface="Times New Roman" pitchFamily="18" charset="0"/>
                <a:cs typeface="Times New Roman" pitchFamily="18" charset="0"/>
              </a:rPr>
              <a:t>(TEXT)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DEPARTMENT – </a:t>
            </a:r>
            <a:r>
              <a:rPr lang="en-IN" sz="2000" b="0" dirty="0" smtClean="0">
                <a:latin typeface="Times New Roman" pitchFamily="18" charset="0"/>
                <a:cs typeface="Times New Roman" pitchFamily="18" charset="0"/>
              </a:rPr>
              <a:t>ALPHABETICAL</a:t>
            </a:r>
            <a:r>
              <a:rPr lang="en-IN" sz="2000" dirty="0" smtClean="0">
                <a:latin typeface="Times New Roman" pitchFamily="18" charset="0"/>
                <a:cs typeface="Times New Roman" pitchFamily="18" charset="0"/>
              </a:rPr>
              <a:t> </a:t>
            </a:r>
            <a:r>
              <a:rPr lang="en-IN" sz="2000" b="0" dirty="0" smtClean="0">
                <a:latin typeface="Times New Roman" pitchFamily="18" charset="0"/>
                <a:cs typeface="Times New Roman" pitchFamily="18" charset="0"/>
              </a:rPr>
              <a:t>(TEXT)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SALARY - </a:t>
            </a:r>
            <a:r>
              <a:rPr lang="en-IN" sz="2000" b="0" dirty="0" smtClean="0">
                <a:latin typeface="Times New Roman" pitchFamily="18" charset="0"/>
                <a:cs typeface="Times New Roman" pitchFamily="18" charset="0"/>
              </a:rPr>
              <a:t>NUMERICAL</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START DATE – </a:t>
            </a:r>
            <a:r>
              <a:rPr lang="en-IN" sz="2000" b="0" dirty="0" smtClean="0">
                <a:latin typeface="Times New Roman" pitchFamily="18" charset="0"/>
                <a:cs typeface="Times New Roman" pitchFamily="18" charset="0"/>
              </a:rPr>
              <a:t>ALPHANUMERIC (TEXT)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FTE - </a:t>
            </a:r>
            <a:r>
              <a:rPr lang="en-IN" sz="2000" b="0" dirty="0" smtClean="0">
                <a:latin typeface="Times New Roman" pitchFamily="18" charset="0"/>
                <a:cs typeface="Times New Roman" pitchFamily="18" charset="0"/>
              </a:rPr>
              <a:t>NUMERICAL</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EMPLOYEE TYPE – </a:t>
            </a:r>
            <a:r>
              <a:rPr lang="en-IN" sz="2000" b="0" dirty="0" smtClean="0">
                <a:latin typeface="Times New Roman" pitchFamily="18" charset="0"/>
                <a:cs typeface="Times New Roman" pitchFamily="18" charset="0"/>
              </a:rPr>
              <a:t>ALPHABETICAL (TEXT)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EMPLOYEE LOCATION – </a:t>
            </a:r>
            <a:r>
              <a:rPr lang="en-IN" sz="2000" b="0" dirty="0" smtClean="0">
                <a:latin typeface="Times New Roman" pitchFamily="18" charset="0"/>
                <a:cs typeface="Times New Roman" pitchFamily="18" charset="0"/>
              </a:rPr>
              <a:t>ALPHABETICAL (TEXT)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3 FEATURES USED:</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DEPARTMENT – </a:t>
            </a:r>
            <a:r>
              <a:rPr lang="en-IN" sz="2000" b="0" dirty="0" smtClean="0">
                <a:latin typeface="Times New Roman" pitchFamily="18" charset="0"/>
                <a:cs typeface="Times New Roman" pitchFamily="18" charset="0"/>
              </a:rPr>
              <a:t>ALPHABETICAL (TEXT)</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FTE - </a:t>
            </a:r>
            <a:r>
              <a:rPr lang="en-IN" sz="2000" b="0" dirty="0" smtClean="0">
                <a:latin typeface="Times New Roman" pitchFamily="18" charset="0"/>
                <a:cs typeface="Times New Roman" pitchFamily="18" charset="0"/>
              </a:rPr>
              <a:t>NUMERICAL</a:t>
            </a: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GENDER – </a:t>
            </a:r>
            <a:r>
              <a:rPr lang="en-IN" sz="2000" b="0" dirty="0" smtClean="0">
                <a:latin typeface="Times New Roman" pitchFamily="18" charset="0"/>
                <a:cs typeface="Times New Roman" pitchFamily="18" charset="0"/>
              </a:rPr>
              <a:t>ALPHABETICAL (TEXT)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643314"/>
            <a:ext cx="2385987" cy="3157534"/>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81224" y="1714488"/>
            <a:ext cx="8072494" cy="4113194"/>
          </a:xfrm>
          <a:prstGeom prst="rect">
            <a:avLst/>
          </a:prstGeom>
          <a:noFill/>
        </p:spPr>
        <p:txBody>
          <a:bodyPr wrap="square" rtlCol="0">
            <a:spAutoFit/>
          </a:bodyPr>
          <a:lstStyle/>
          <a:p>
            <a:pPr>
              <a:buFont typeface="Wingdings" pitchFamily="2" charset="2"/>
              <a:buChar char="Ø"/>
            </a:pPr>
            <a:r>
              <a:rPr lang="en-US" sz="3600" dirty="0" smtClean="0"/>
              <a:t>Effective data visualization makes it easier to present complex data in an engaging and understandable way. </a:t>
            </a:r>
          </a:p>
          <a:p>
            <a:pPr>
              <a:buFont typeface="Wingdings" pitchFamily="2" charset="2"/>
              <a:buChar char="Ø"/>
            </a:pPr>
            <a:endParaRPr lang="en-US" sz="3600" dirty="0" smtClean="0"/>
          </a:p>
          <a:p>
            <a:pPr>
              <a:buFont typeface="Wingdings" pitchFamily="2" charset="2"/>
              <a:buChar char="Ø"/>
            </a:pPr>
            <a:r>
              <a:rPr lang="en-US" sz="3600" dirty="0" smtClean="0"/>
              <a:t>Well-presented data can have a significant impact on decision-makers, helping to drive change and innovation.</a:t>
            </a: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4786</TotalTime>
  <Words>324</Words>
  <Application>Microsoft Office PowerPoint</Application>
  <PresentationFormat>Custom</PresentationFormat>
  <Paragraphs>61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To analyze the performance of employees within an organization by examining various factors such as department, gender and full-time equivalent (FTE) status using Excel. </vt:lpstr>
      <vt:lpstr>PROJECT OVERVIEW</vt:lpstr>
      <vt:lpstr>WHO ARE THE END USERS?     1. TEAM LEADERS AND SUPERVISORS      2. EMLOYEES      3. EXECUTIVE LEADERSHIP      4. BUSINESS ANALYSTS      5. RECRUITERS</vt:lpstr>
      <vt:lpstr>OUR SOLUTION AND IT'S VALUE PROPOSITION       PIVOT TABLE – SUMMARY OF  EMPLOYEE PERFORMANCE         BAR DIAGRAM – FINAL REPORT</vt:lpstr>
      <vt:lpstr>Dataset Description EMPLOYEE DATA SET – NAN MUDHALVAN PORATAL 9 FEATURES IN EXCEL:        EMPLOYEE ID – ALPHANUMERIC (TEXT)        NAME – ALPHABETICAL (TEXT)        GENDER – ALPHABETICAL (TEXT)        DEPARTMENT – ALPHABETICAL (TEXT)        SALARY - NUMERICAL        START DATE – ALPHANUMERIC (TEXT)        FTE - NUMERICAL        EMPLOYEE TYPE – ALPHABETICAL (TEXT)        EMPLOYEE LOCATION – ALPHABETICAL (TEXT)  3 FEATURES USED:        DEPARTMENT – ALPHABETICAL (TEXT)        FTE - NUMERICAL        GENDER – ALPHABETICAL (TEXT)</vt:lpstr>
      <vt:lpstr>THE "WOW" IN OUR SOLUTION</vt:lpstr>
      <vt:lpstr>Slide 10</vt:lpstr>
      <vt:lpstr>Slide 11</vt:lpstr>
      <vt:lpstr>RESULTS 1.TABLE </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105</cp:revision>
  <dcterms:created xsi:type="dcterms:W3CDTF">2024-03-29T15:07:22Z</dcterms:created>
  <dcterms:modified xsi:type="dcterms:W3CDTF">2024-08-31T07:27:50Z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