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83"/>
  </p:notesMasterIdLst>
  <p:sldIdLst>
    <p:sldId id="256" r:id="rId2"/>
    <p:sldId id="268" r:id="rId3"/>
    <p:sldId id="275" r:id="rId4"/>
    <p:sldId id="276" r:id="rId5"/>
    <p:sldId id="277" r:id="rId6"/>
    <p:sldId id="260" r:id="rId7"/>
    <p:sldId id="265" r:id="rId8"/>
    <p:sldId id="266" r:id="rId9"/>
    <p:sldId id="267" r:id="rId10"/>
    <p:sldId id="261" r:id="rId11"/>
    <p:sldId id="269" r:id="rId12"/>
    <p:sldId id="270" r:id="rId13"/>
    <p:sldId id="272" r:id="rId14"/>
    <p:sldId id="281" r:id="rId15"/>
    <p:sldId id="271" r:id="rId16"/>
    <p:sldId id="274" r:id="rId17"/>
    <p:sldId id="280" r:id="rId18"/>
    <p:sldId id="279" r:id="rId19"/>
    <p:sldId id="299" r:id="rId20"/>
    <p:sldId id="315" r:id="rId21"/>
    <p:sldId id="282" r:id="rId22"/>
    <p:sldId id="258" r:id="rId23"/>
    <p:sldId id="300" r:id="rId24"/>
    <p:sldId id="301" r:id="rId25"/>
    <p:sldId id="283" r:id="rId26"/>
    <p:sldId id="302" r:id="rId27"/>
    <p:sldId id="284" r:id="rId28"/>
    <p:sldId id="273" r:id="rId29"/>
    <p:sldId id="259" r:id="rId30"/>
    <p:sldId id="340" r:id="rId31"/>
    <p:sldId id="262" r:id="rId32"/>
    <p:sldId id="285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298" r:id="rId41"/>
    <p:sldId id="310" r:id="rId42"/>
    <p:sldId id="312" r:id="rId43"/>
    <p:sldId id="313" r:id="rId44"/>
    <p:sldId id="286" r:id="rId45"/>
    <p:sldId id="311" r:id="rId46"/>
    <p:sldId id="287" r:id="rId47"/>
    <p:sldId id="316" r:id="rId48"/>
    <p:sldId id="288" r:id="rId49"/>
    <p:sldId id="317" r:id="rId50"/>
    <p:sldId id="289" r:id="rId51"/>
    <p:sldId id="318" r:id="rId52"/>
    <p:sldId id="319" r:id="rId53"/>
    <p:sldId id="320" r:id="rId54"/>
    <p:sldId id="321" r:id="rId55"/>
    <p:sldId id="322" r:id="rId56"/>
    <p:sldId id="290" r:id="rId57"/>
    <p:sldId id="291" r:id="rId58"/>
    <p:sldId id="323" r:id="rId59"/>
    <p:sldId id="292" r:id="rId60"/>
    <p:sldId id="324" r:id="rId61"/>
    <p:sldId id="325" r:id="rId62"/>
    <p:sldId id="326" r:id="rId63"/>
    <p:sldId id="327" r:id="rId64"/>
    <p:sldId id="328" r:id="rId65"/>
    <p:sldId id="293" r:id="rId66"/>
    <p:sldId id="329" r:id="rId67"/>
    <p:sldId id="330" r:id="rId68"/>
    <p:sldId id="294" r:id="rId69"/>
    <p:sldId id="331" r:id="rId70"/>
    <p:sldId id="332" r:id="rId71"/>
    <p:sldId id="295" r:id="rId72"/>
    <p:sldId id="333" r:id="rId73"/>
    <p:sldId id="334" r:id="rId74"/>
    <p:sldId id="335" r:id="rId75"/>
    <p:sldId id="336" r:id="rId76"/>
    <p:sldId id="337" r:id="rId77"/>
    <p:sldId id="338" r:id="rId78"/>
    <p:sldId id="296" r:id="rId79"/>
    <p:sldId id="339" r:id="rId80"/>
    <p:sldId id="297" r:id="rId81"/>
    <p:sldId id="264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EBA558-B0DC-4986-ADD8-D793563DC423}" v="360" dt="2021-12-05T03:19:41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9673" autoAdjust="0"/>
  </p:normalViewPr>
  <p:slideViewPr>
    <p:cSldViewPr snapToGrid="0">
      <p:cViewPr varScale="1">
        <p:scale>
          <a:sx n="74" d="100"/>
          <a:sy n="74" d="100"/>
        </p:scale>
        <p:origin x="10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C4989-2A2F-4DDE-A1F6-AC364FED236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1DC29-0C44-42EC-8817-BB5752989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60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Terminology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- the body of terms used with a particular technical application in a subject of study, profession,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1DC29-0C44-42EC-8817-BB57529899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1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is a scripting or programming language that allows you to implement complex features on web pages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1DC29-0C44-42EC-8817-BB57529899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32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1DC29-0C44-42EC-8817-BB57529899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46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Props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is short for properties, and they are used to pass data between React components. React’s data flow between components is uni-directional (from parent to child only).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1DC29-0C44-42EC-8817-BB57529899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72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1DC29-0C44-42EC-8817-BB575298995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08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BlinkMacSystemFont"/>
              </a:rPr>
              <a:t>Make sure you update the </a:t>
            </a:r>
            <a:r>
              <a:rPr lang="en-US" dirty="0"/>
              <a:t>handleChange</a:t>
            </a:r>
            <a:r>
              <a:rPr lang="en-US" b="0" i="0" dirty="0">
                <a:effectLst/>
                <a:latin typeface="BlinkMacSystemFont"/>
              </a:rPr>
              <a:t> method in the </a:t>
            </a:r>
            <a:r>
              <a:rPr lang="en-US" dirty="0"/>
              <a:t>TodoContainer</a:t>
            </a:r>
            <a:r>
              <a:rPr lang="en-US" b="0" i="0" dirty="0">
                <a:effectLst/>
                <a:latin typeface="BlinkMacSystemFont"/>
              </a:rPr>
              <a:t> component to the code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1DC29-0C44-42EC-8817-BB575298995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01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1DC29-0C44-42EC-8817-BB575298995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0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38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7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0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9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1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9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1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2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7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9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5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68" r:id="rId6"/>
    <p:sldLayoutId id="2147483864" r:id="rId7"/>
    <p:sldLayoutId id="2147483865" r:id="rId8"/>
    <p:sldLayoutId id="2147483866" r:id="rId9"/>
    <p:sldLayoutId id="2147483867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382627-90DC-4A60-A2DF-D4FF33C6D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40" r="1524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EB878-B77F-4565-ADBD-B9DD22AF3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Introduction to React </a:t>
            </a:r>
            <a:r>
              <a:rPr lang="en-US" sz="4800" b="1" dirty="0"/>
              <a:t>E1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C8080-4CEA-45C4-86E5-F9E6CCA7C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b="1" dirty="0"/>
              <a:t>Bee Plus </a:t>
            </a:r>
            <a:r>
              <a:rPr lang="en-US" sz="2000" dirty="0"/>
              <a:t>| Thisura Hettiarachchi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5AB27-EE94-43E3-AF01-FD344EB31A55}"/>
              </a:ext>
            </a:extLst>
          </p:cNvPr>
          <p:cNvSpPr/>
          <p:nvPr/>
        </p:nvSpPr>
        <p:spPr>
          <a:xfrm>
            <a:off x="11606645" y="6390409"/>
            <a:ext cx="394855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85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1315D1F1-D497-4AD9-AA0C-2557C0325D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EC9EE-EAF4-4A03-A3F4-87A1462A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Why is React?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F3418F-9778-4327-9CE6-6C96A8A6BF1F}"/>
              </a:ext>
            </a:extLst>
          </p:cNvPr>
          <p:cNvSpPr/>
          <p:nvPr/>
        </p:nvSpPr>
        <p:spPr>
          <a:xfrm>
            <a:off x="11606645" y="6390409"/>
            <a:ext cx="394855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94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165504-338E-436F-9639-991D819ED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69" y="1104705"/>
            <a:ext cx="6823378" cy="4366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D817E4-9253-4E5B-AACB-79D1F61D65F4}"/>
              </a:ext>
            </a:extLst>
          </p:cNvPr>
          <p:cNvSpPr/>
          <p:nvPr/>
        </p:nvSpPr>
        <p:spPr>
          <a:xfrm>
            <a:off x="11606645" y="6390409"/>
            <a:ext cx="394855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09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1C599-1CDD-4B52-88BB-EAB94812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en-US" dirty="0"/>
              <a:t>Virtual DOM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AD37-967A-4C85-90FE-FEBD7B93E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624328"/>
          </a:xfrm>
        </p:spPr>
        <p:txBody>
          <a:bodyPr>
            <a:normAutofit/>
          </a:bodyPr>
          <a:lstStyle/>
          <a:p>
            <a:r>
              <a:rPr lang="en-US" sz="2400" dirty="0"/>
              <a:t>Diffing</a:t>
            </a:r>
          </a:p>
          <a:p>
            <a:r>
              <a:rPr lang="en-US" sz="2400" dirty="0"/>
              <a:t>Reconciliation</a:t>
            </a:r>
          </a:p>
          <a:p>
            <a:r>
              <a:rPr lang="en-US" sz="2400" dirty="0"/>
              <a:t>Batched update</a:t>
            </a:r>
          </a:p>
        </p:txBody>
      </p:sp>
    </p:spTree>
    <p:extLst>
      <p:ext uri="{BB962C8B-B14F-4D97-AF65-F5344CB8AC3E}">
        <p14:creationId xmlns:p14="http://schemas.microsoft.com/office/powerpoint/2010/main" val="3962418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DBD5A-E196-4502-BC5C-7851C9ADD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Developer Tools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F06BF2-8BCE-48BA-823E-98639F38CAE3}"/>
              </a:ext>
            </a:extLst>
          </p:cNvPr>
          <p:cNvSpPr txBox="1"/>
          <p:nvPr/>
        </p:nvSpPr>
        <p:spPr>
          <a:xfrm>
            <a:off x="1115568" y="2962656"/>
            <a:ext cx="10168128" cy="2624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React Devtools extension for Chrome and Firefox lets you inspect a React component tree with your browser’s developer tools.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623C2E-19DF-484E-B3B8-34D4C06D5F27}"/>
              </a:ext>
            </a:extLst>
          </p:cNvPr>
          <p:cNvSpPr/>
          <p:nvPr/>
        </p:nvSpPr>
        <p:spPr>
          <a:xfrm>
            <a:off x="11606645" y="6390409"/>
            <a:ext cx="394855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92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0CB6-6E54-402E-9A7E-1F218F58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– JavaScript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AA6DC-4285-4C59-AA69-6083873DE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214968" cy="392277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 lang="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&lt;head&gt;</a:t>
            </a:r>
          </a:p>
          <a:p>
            <a:pPr marL="0" indent="0">
              <a:buNone/>
            </a:pPr>
            <a:r>
              <a:rPr lang="en-US" dirty="0"/>
              <a:t>   &lt;title&gt;React Tutorial&lt;/title&gt;</a:t>
            </a:r>
          </a:p>
          <a:p>
            <a:pPr marL="0" indent="0">
              <a:buNone/>
            </a:pPr>
            <a:r>
              <a:rPr lang="en-US" dirty="0"/>
              <a:t>   &lt;script src="https://unpkg.com/react@16/umd/react.development.js"&gt;&lt;/script&gt;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&lt;script src="https://unpkg.com/react-dom@16/umd/react-dom.development.js"&gt;&lt;/script&gt;</a:t>
            </a:r>
          </a:p>
          <a:p>
            <a:pPr marL="0" indent="0">
              <a:buNone/>
            </a:pPr>
            <a:r>
              <a:rPr lang="en-US" dirty="0"/>
              <a:t>   &lt;script src="https://cdnjs.cloudflare.com/ajax/libs/babel-standalone/6.26.0/babel.js"&gt;&lt;/script&gt;</a:t>
            </a:r>
          </a:p>
          <a:p>
            <a:pPr marL="0" indent="0">
              <a:buNone/>
            </a:pPr>
            <a:r>
              <a:rPr lang="en-US" dirty="0"/>
              <a:t> 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71670E-8775-4F1E-83D4-A324144113D8}"/>
              </a:ext>
            </a:extLst>
          </p:cNvPr>
          <p:cNvSpPr txBox="1">
            <a:spLocks/>
          </p:cNvSpPr>
          <p:nvPr/>
        </p:nvSpPr>
        <p:spPr>
          <a:xfrm>
            <a:off x="6692023" y="2381181"/>
            <a:ext cx="5091268" cy="3922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 &lt;body&gt;</a:t>
            </a:r>
          </a:p>
          <a:p>
            <a:pPr marL="0" indent="0">
              <a:buNone/>
            </a:pPr>
            <a:r>
              <a:rPr lang="en-US" sz="1600" dirty="0"/>
              <a:t>   &lt;div id="root"&gt;&lt;/div&gt;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&lt;script type="text/babel"&gt;</a:t>
            </a:r>
          </a:p>
          <a:p>
            <a:pPr marL="0" indent="0">
              <a:buNone/>
            </a:pPr>
            <a:r>
              <a:rPr lang="en-US" sz="1600" dirty="0"/>
              <a:t>     const element = &lt;h1&gt;Hello from React&lt;/h1&gt;;</a:t>
            </a:r>
          </a:p>
          <a:p>
            <a:pPr marL="0" indent="0">
              <a:buNone/>
            </a:pPr>
            <a:r>
              <a:rPr lang="en-US" sz="1600" dirty="0"/>
              <a:t>     console.log(element);</a:t>
            </a:r>
          </a:p>
          <a:p>
            <a:pPr marL="0" indent="0">
              <a:buNone/>
            </a:pPr>
            <a:r>
              <a:rPr lang="en-US" sz="1600" dirty="0"/>
              <a:t>   &lt;/script&gt;</a:t>
            </a:r>
          </a:p>
          <a:p>
            <a:pPr marL="0" indent="0">
              <a:buNone/>
            </a:pPr>
            <a:r>
              <a:rPr lang="en-US" sz="1600" dirty="0"/>
              <a:t> &lt;/body&gt;</a:t>
            </a:r>
          </a:p>
          <a:p>
            <a:pPr marL="0" indent="0">
              <a:buNone/>
            </a:pPr>
            <a:r>
              <a:rPr lang="en-US" sz="1600" dirty="0"/>
              <a:t>&lt;/html&gt;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64F48-0563-479C-8731-1A8EB60269AD}"/>
              </a:ext>
            </a:extLst>
          </p:cNvPr>
          <p:cNvSpPr/>
          <p:nvPr/>
        </p:nvSpPr>
        <p:spPr>
          <a:xfrm>
            <a:off x="6328064" y="3325091"/>
            <a:ext cx="5091268" cy="180469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5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20B1-E597-4C21-A2D5-5EF9C1AC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2C677-C449-4120-9347-2F37866F5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Nodejs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https://nodejs.org/en/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Code Editor / IDE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https://code.visualstudio.com/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F04237-BF85-420F-AB15-F2658E25E8FE}"/>
              </a:ext>
            </a:extLst>
          </p:cNvPr>
          <p:cNvSpPr/>
          <p:nvPr/>
        </p:nvSpPr>
        <p:spPr>
          <a:xfrm>
            <a:off x="11606645" y="6390409"/>
            <a:ext cx="394855" cy="36368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49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BDD0C-237C-4298-996C-AE6A09917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Create React App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0DF5-A21D-41EA-81CD-502B5BCF3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npx</a:t>
            </a:r>
            <a:r>
              <a:rPr lang="en-US" dirty="0">
                <a:solidFill>
                  <a:schemeClr val="bg1"/>
                </a:solidFill>
              </a:rPr>
              <a:t> create-react-app react-</a:t>
            </a:r>
            <a:r>
              <a:rPr lang="en-US" dirty="0" err="1">
                <a:solidFill>
                  <a:schemeClr val="bg1"/>
                </a:solidFill>
              </a:rPr>
              <a:t>todo</a:t>
            </a:r>
            <a:r>
              <a:rPr lang="en-US" dirty="0">
                <a:solidFill>
                  <a:schemeClr val="bg1"/>
                </a:solidFill>
              </a:rPr>
              <a:t>-app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CB0B7A-A3A1-4600-B214-9D0EB78442B9}"/>
              </a:ext>
            </a:extLst>
          </p:cNvPr>
          <p:cNvSpPr/>
          <p:nvPr/>
        </p:nvSpPr>
        <p:spPr>
          <a:xfrm>
            <a:off x="11606645" y="6390409"/>
            <a:ext cx="394855" cy="36368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86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BDD3-DEEA-45C1-A390-151354B0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5A352-57B0-4588-A0B5-F6F89FA05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package manager - </a:t>
            </a:r>
            <a:r>
              <a:rPr lang="en-US" b="1" dirty="0"/>
              <a:t>Yarn</a:t>
            </a:r>
            <a:r>
              <a:rPr lang="en-US" dirty="0"/>
              <a:t> or </a:t>
            </a:r>
            <a:r>
              <a:rPr lang="en-US" b="1" dirty="0"/>
              <a:t>npm</a:t>
            </a:r>
            <a:endParaRPr lang="en-US" dirty="0"/>
          </a:p>
          <a:p>
            <a:r>
              <a:rPr lang="en-US" sz="1800" dirty="0"/>
              <a:t> It lets you take advantage of a vast ecosystem of third-party packages, and easily install or update them.</a:t>
            </a:r>
          </a:p>
          <a:p>
            <a:endParaRPr lang="en-US" sz="1800" dirty="0"/>
          </a:p>
          <a:p>
            <a:r>
              <a:rPr lang="en-US" dirty="0"/>
              <a:t>A bundler - </a:t>
            </a:r>
            <a:r>
              <a:rPr lang="en-US" b="1" dirty="0"/>
              <a:t>webpack</a:t>
            </a:r>
            <a:r>
              <a:rPr lang="en-US" dirty="0"/>
              <a:t> or </a:t>
            </a:r>
            <a:r>
              <a:rPr lang="en-US" b="1" dirty="0"/>
              <a:t>Parcel</a:t>
            </a:r>
            <a:r>
              <a:rPr lang="en-US" dirty="0"/>
              <a:t> </a:t>
            </a:r>
          </a:p>
          <a:p>
            <a:r>
              <a:rPr lang="en-US" sz="1700" dirty="0"/>
              <a:t>It lets you write modular code and bundle it together into small packages to optimize load time.</a:t>
            </a:r>
          </a:p>
          <a:p>
            <a:endParaRPr lang="en-US" sz="1700" dirty="0"/>
          </a:p>
          <a:p>
            <a:r>
              <a:rPr lang="en-US" dirty="0"/>
              <a:t>A compiler - </a:t>
            </a:r>
            <a:r>
              <a:rPr lang="en-US" b="1" dirty="0"/>
              <a:t>Babel</a:t>
            </a:r>
            <a:endParaRPr lang="en-US" dirty="0"/>
          </a:p>
          <a:p>
            <a:r>
              <a:rPr lang="en-US" sz="1800" dirty="0"/>
              <a:t>It lets you write modern JavaScript code that still works in older browsers.</a:t>
            </a:r>
          </a:p>
        </p:txBody>
      </p:sp>
    </p:spTree>
    <p:extLst>
      <p:ext uri="{BB962C8B-B14F-4D97-AF65-F5344CB8AC3E}">
        <p14:creationId xmlns:p14="http://schemas.microsoft.com/office/powerpoint/2010/main" val="2768457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117D-464F-4C96-B64E-B1977C15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Toolchain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D7D6F-DB11-4EA0-BC2C-CB4BF31A5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learning React or creating a new single-page app</a:t>
            </a:r>
          </a:p>
          <a:p>
            <a:pPr marL="0" indent="0">
              <a:buNone/>
            </a:pPr>
            <a:r>
              <a:rPr lang="en-US" b="1" dirty="0"/>
              <a:t>Create React App</a:t>
            </a:r>
            <a:endParaRPr lang="en-US" dirty="0"/>
          </a:p>
          <a:p>
            <a:endParaRPr lang="en-US" dirty="0"/>
          </a:p>
          <a:p>
            <a:r>
              <a:rPr lang="en-US" dirty="0"/>
              <a:t>server-rendered website with Node.js</a:t>
            </a:r>
          </a:p>
          <a:p>
            <a:pPr marL="0" indent="0">
              <a:buNone/>
            </a:pPr>
            <a:r>
              <a:rPr lang="en-US" b="1" dirty="0"/>
              <a:t>Next.js</a:t>
            </a:r>
          </a:p>
          <a:p>
            <a:endParaRPr lang="en-US" dirty="0"/>
          </a:p>
          <a:p>
            <a:r>
              <a:rPr lang="en-US" dirty="0"/>
              <a:t>static content-oriented website </a:t>
            </a:r>
          </a:p>
          <a:p>
            <a:pPr marL="0" indent="0">
              <a:buNone/>
            </a:pPr>
            <a:r>
              <a:rPr lang="en-US" b="1" dirty="0"/>
              <a:t>Gatsby</a:t>
            </a:r>
          </a:p>
        </p:txBody>
      </p:sp>
    </p:spTree>
    <p:extLst>
      <p:ext uri="{BB962C8B-B14F-4D97-AF65-F5344CB8AC3E}">
        <p14:creationId xmlns:p14="http://schemas.microsoft.com/office/powerpoint/2010/main" val="2097742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99FF-4C7F-42B7-82B9-A7CFC5D1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Let’s create the file. In the </a:t>
            </a:r>
            <a:r>
              <a:rPr lang="en-US" sz="3200" b="1" dirty="0"/>
              <a:t>src</a:t>
            </a:r>
            <a:r>
              <a:rPr lang="en-US" sz="3200" dirty="0"/>
              <a:t> folder, create an </a:t>
            </a:r>
            <a:r>
              <a:rPr lang="en-US" sz="3200" b="1" dirty="0"/>
              <a:t>index.js </a:t>
            </a:r>
            <a:r>
              <a:rPr lang="en-US" sz="3200" dirty="0"/>
              <a:t>file and add the following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0A5E7-815F-4283-A53C-30131FA89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import React from "react"</a:t>
            </a:r>
          </a:p>
          <a:p>
            <a:pPr marL="0" indent="0">
              <a:buNone/>
            </a:pPr>
            <a:r>
              <a:rPr lang="en-US" dirty="0"/>
              <a:t>import ReactDOM from "react- dom"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const element = &lt;h1&gt;Hello from Create React App&lt;/h1&gt;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ReactDOM.render(element, document.getElementById("root"))</a:t>
            </a:r>
          </a:p>
        </p:txBody>
      </p:sp>
    </p:spTree>
    <p:extLst>
      <p:ext uri="{BB962C8B-B14F-4D97-AF65-F5344CB8AC3E}">
        <p14:creationId xmlns:p14="http://schemas.microsoft.com/office/powerpoint/2010/main" val="96817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D8F74-6DF0-408C-9666-333CF9B8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en-US" dirty="0"/>
              <a:t>Webinar Series Workflow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437D2-0074-43A0-A565-E59AD1469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3208420"/>
            <a:ext cx="4659590" cy="23785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b="1" dirty="0"/>
              <a:t>Part 1 - React Introduction and Setup</a:t>
            </a:r>
          </a:p>
          <a:p>
            <a:pPr marL="0" indent="0">
              <a:buNone/>
            </a:pPr>
            <a:r>
              <a:rPr lang="en-US" sz="2000" b="1" dirty="0"/>
              <a:t>Part 2 – React Form and Event Handling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Part 3 – CSS Implementation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Part 4 – Editing To-do Items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Part 5 – React State in Local Storage</a:t>
            </a:r>
          </a:p>
          <a:p>
            <a:pPr marL="0" indent="0">
              <a:buNone/>
            </a:pPr>
            <a:r>
              <a:rPr lang="en-US" sz="2000" dirty="0"/>
              <a:t>Part 6 – Lifecycle Methods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5DC5E-9B73-4F05-93E4-A605B6F004E0}"/>
              </a:ext>
            </a:extLst>
          </p:cNvPr>
          <p:cNvSpPr/>
          <p:nvPr/>
        </p:nvSpPr>
        <p:spPr>
          <a:xfrm>
            <a:off x="11606645" y="6390409"/>
            <a:ext cx="394855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A66732A-AB65-4CB2-B29A-314590CB3A31}"/>
              </a:ext>
            </a:extLst>
          </p:cNvPr>
          <p:cNvSpPr txBox="1">
            <a:spLocks/>
          </p:cNvSpPr>
          <p:nvPr/>
        </p:nvSpPr>
        <p:spPr>
          <a:xfrm>
            <a:off x="6096000" y="3208419"/>
            <a:ext cx="4659590" cy="2378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Part 7   –  React Hooks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Part 8   –  SVG icons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Part 9   –  React router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Part 10 –  Hamburger menu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Part 11 –  Deployment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Part 12 –  Q&amp;A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6268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ectronic circuit board">
            <a:extLst>
              <a:ext uri="{FF2B5EF4-FFF2-40B4-BE49-F238E27FC236}">
                <a16:creationId xmlns:a16="http://schemas.microsoft.com/office/drawing/2014/main" id="{C39D9EE1-81D3-41A3-B039-C856BAB25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F1F96-5A1A-4202-9AFF-96D0BA04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Components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0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1A0BFD-6C7F-4EC9-94BD-21FEDAFAF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196" y="771988"/>
            <a:ext cx="10186829" cy="482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26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F47DF-D257-47A5-A067-A04618A2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en-US"/>
              <a:t>Components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D315-0511-4E27-BE8B-BD726875B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624328"/>
          </a:xfrm>
        </p:spPr>
        <p:txBody>
          <a:bodyPr>
            <a:normAutofit/>
          </a:bodyPr>
          <a:lstStyle/>
          <a:p>
            <a:r>
              <a:rPr lang="en-US" sz="2400" dirty="0"/>
              <a:t>Class Component</a:t>
            </a:r>
          </a:p>
          <a:p>
            <a:r>
              <a:rPr lang="en-US" sz="2400" dirty="0"/>
              <a:t>Functional 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D40919-D9B2-4493-A269-9AF4E219E574}"/>
              </a:ext>
            </a:extLst>
          </p:cNvPr>
          <p:cNvSpPr/>
          <p:nvPr/>
        </p:nvSpPr>
        <p:spPr>
          <a:xfrm>
            <a:off x="11606645" y="6390409"/>
            <a:ext cx="394855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41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FD05-99D1-4592-8A23-B1059227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Next, add the following code in the parent component file, </a:t>
            </a:r>
            <a:r>
              <a:rPr lang="en-US" sz="2800" b="1" dirty="0"/>
              <a:t>TodoContainer.js </a:t>
            </a:r>
            <a:r>
              <a:rPr lang="en-US" sz="2800" dirty="0"/>
              <a:t>and save it: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87DD0-78EB-4126-BC3B-EB68C9E49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import React from "react"</a:t>
            </a:r>
          </a:p>
          <a:p>
            <a:pPr marL="0" indent="0">
              <a:buNone/>
            </a:pPr>
            <a:r>
              <a:rPr lang="en-US" dirty="0"/>
              <a:t>class TodoContainer extends React.Component {</a:t>
            </a:r>
          </a:p>
          <a:p>
            <a:pPr marL="0" indent="0">
              <a:buNone/>
            </a:pPr>
            <a:r>
              <a:rPr lang="en-US" dirty="0"/>
              <a:t>  render() {</a:t>
            </a:r>
          </a:p>
          <a:p>
            <a:pPr marL="0" indent="0">
              <a:buNone/>
            </a:pPr>
            <a:r>
              <a:rPr lang="en-US" dirty="0"/>
              <a:t>    return (</a:t>
            </a:r>
          </a:p>
          <a:p>
            <a:pPr marL="0" indent="0">
              <a:buNone/>
            </a:pPr>
            <a:r>
              <a:rPr lang="en-US" dirty="0"/>
              <a:t>      &lt;div&gt;</a:t>
            </a:r>
          </a:p>
          <a:p>
            <a:pPr marL="0" indent="0">
              <a:buNone/>
            </a:pPr>
            <a:r>
              <a:rPr lang="en-US" dirty="0"/>
              <a:t>        &lt;h1&gt;Hello from Create React App&lt;/h1&gt;</a:t>
            </a:r>
          </a:p>
          <a:p>
            <a:pPr marL="0" indent="0">
              <a:buNone/>
            </a:pPr>
            <a:r>
              <a:rPr lang="en-US" dirty="0"/>
              <a:t>        &lt;p&gt;I am in a React Component!&lt;/p&gt;</a:t>
            </a:r>
          </a:p>
          <a:p>
            <a:pPr marL="0" indent="0">
              <a:buNone/>
            </a:pPr>
            <a:r>
              <a:rPr lang="en-US" dirty="0"/>
              <a:t>      &lt;/div&gt;</a:t>
            </a:r>
          </a:p>
          <a:p>
            <a:pPr marL="0" indent="0">
              <a:buNone/>
            </a:pPr>
            <a:r>
              <a:rPr lang="en-US" dirty="0"/>
              <a:t>    )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export default TodoContainer</a:t>
            </a:r>
          </a:p>
        </p:txBody>
      </p:sp>
    </p:spTree>
    <p:extLst>
      <p:ext uri="{BB962C8B-B14F-4D97-AF65-F5344CB8AC3E}">
        <p14:creationId xmlns:p14="http://schemas.microsoft.com/office/powerpoint/2010/main" val="2339711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B252-2952-41F1-BFC8-0C2FAF2A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Also, go inside the </a:t>
            </a:r>
            <a:r>
              <a:rPr lang="en-US" sz="2800" b="1" dirty="0"/>
              <a:t>index.js </a:t>
            </a:r>
            <a:r>
              <a:rPr lang="en-US" sz="2800" dirty="0"/>
              <a:t>file and update it so it looks like so: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3B17-8D44-4B82-8913-3CFF239B9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import React from "react"</a:t>
            </a:r>
          </a:p>
          <a:p>
            <a:pPr marL="0" indent="0">
              <a:buNone/>
            </a:pPr>
            <a:r>
              <a:rPr lang="en-US" sz="2400" dirty="0"/>
              <a:t>import ReactDOM from "react- dom“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//component file</a:t>
            </a:r>
          </a:p>
          <a:p>
            <a:pPr marL="0" indent="0">
              <a:buNone/>
            </a:pPr>
            <a:r>
              <a:rPr lang="en-US" sz="2400" dirty="0"/>
              <a:t>import TodoContainer from "./components/TodoContainer"</a:t>
            </a:r>
          </a:p>
          <a:p>
            <a:pPr marL="0" indent="0">
              <a:buNone/>
            </a:pPr>
            <a:r>
              <a:rPr lang="en-US" sz="2400" dirty="0"/>
              <a:t>ReactDOM.render(&lt;TodoContainer /&gt;, document.getElementById("root"))</a:t>
            </a:r>
          </a:p>
        </p:txBody>
      </p:sp>
    </p:spTree>
    <p:extLst>
      <p:ext uri="{BB962C8B-B14F-4D97-AF65-F5344CB8AC3E}">
        <p14:creationId xmlns:p14="http://schemas.microsoft.com/office/powerpoint/2010/main" val="3478494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8A3E5-C6CE-4144-B1E2-18535E44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Strict Mode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4653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5F06-C4FB-49A8-96EE-0832C8D1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enable it, we simply wrap our component with </a:t>
            </a:r>
            <a:r>
              <a:rPr lang="en-US" sz="3200" b="1" dirty="0"/>
              <a:t>&lt;React.StrictMode&gt; </a:t>
            </a:r>
            <a:r>
              <a:rPr lang="en-US" sz="3200" dirty="0"/>
              <a:t>like so: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4334-4C48-4B7E-A213-C5E9DB51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import React from "react"</a:t>
            </a:r>
          </a:p>
          <a:p>
            <a:pPr marL="0" indent="0">
              <a:buNone/>
            </a:pPr>
            <a:r>
              <a:rPr lang="en-US" dirty="0"/>
              <a:t>import ReactDOM from "react-dom"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//component file</a:t>
            </a:r>
          </a:p>
          <a:p>
            <a:pPr marL="0" indent="0">
              <a:buNone/>
            </a:pPr>
            <a:r>
              <a:rPr lang="en-US" dirty="0"/>
              <a:t>import TodoContainer from "./components/TodoContainer"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ReactDOM.render(</a:t>
            </a:r>
          </a:p>
          <a:p>
            <a:pPr marL="0" indent="0">
              <a:buNone/>
            </a:pPr>
            <a:r>
              <a:rPr lang="en-US" dirty="0"/>
              <a:t>  &lt;React.StrictMode&gt;</a:t>
            </a:r>
          </a:p>
          <a:p>
            <a:pPr marL="0" indent="0">
              <a:buNone/>
            </a:pPr>
            <a:r>
              <a:rPr lang="en-US" dirty="0"/>
              <a:t>    &lt;TodoContainer /&gt;</a:t>
            </a:r>
          </a:p>
          <a:p>
            <a:pPr marL="0" indent="0">
              <a:buNone/>
            </a:pPr>
            <a:r>
              <a:rPr lang="en-US" dirty="0"/>
              <a:t>  &lt;/React.StrictMode&gt;,</a:t>
            </a:r>
          </a:p>
          <a:p>
            <a:pPr marL="0" indent="0">
              <a:buNone/>
            </a:pPr>
            <a:r>
              <a:rPr lang="en-US" dirty="0"/>
              <a:t>  document.getElementById("root")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8056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9679B-D6CE-4FE7-839F-F97A8580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Manage Data with components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7407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B45E5-EB98-4BF6-BC84-B5E2A2D8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en-US" dirty="0"/>
              <a:t>Props and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6882B4-384C-4095-95E6-84EC993BB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624328"/>
          </a:xfrm>
        </p:spPr>
        <p:txBody>
          <a:bodyPr>
            <a:normAutofit/>
          </a:bodyPr>
          <a:lstStyle/>
          <a:p>
            <a:r>
              <a:rPr lang="en-US" sz="2400" dirty="0"/>
              <a:t>Props are used to pass data </a:t>
            </a:r>
          </a:p>
          <a:p>
            <a:r>
              <a:rPr lang="en-US" sz="2400" dirty="0"/>
              <a:t>state is for managing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4C17E-97AC-4A12-B21C-020A2EB3B918}"/>
              </a:ext>
            </a:extLst>
          </p:cNvPr>
          <p:cNvSpPr/>
          <p:nvPr/>
        </p:nvSpPr>
        <p:spPr>
          <a:xfrm>
            <a:off x="11606645" y="6390409"/>
            <a:ext cx="394855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42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7026-CF33-42C9-B3A8-F39C069E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D07E1B-5DCC-41FA-B879-39AC2DD31CD4}"/>
              </a:ext>
            </a:extLst>
          </p:cNvPr>
          <p:cNvSpPr/>
          <p:nvPr/>
        </p:nvSpPr>
        <p:spPr>
          <a:xfrm>
            <a:off x="11606645" y="6390409"/>
            <a:ext cx="394855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C1EEB-2363-4513-909C-1C1A2F8A645F}"/>
              </a:ext>
            </a:extLst>
          </p:cNvPr>
          <p:cNvSpPr txBox="1"/>
          <p:nvPr/>
        </p:nvSpPr>
        <p:spPr>
          <a:xfrm>
            <a:off x="1510422" y="3429000"/>
            <a:ext cx="96701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State is a plain JavaScript object used by React to represent an information about the component's current situation</a:t>
            </a:r>
          </a:p>
        </p:txBody>
      </p:sp>
    </p:spTree>
    <p:extLst>
      <p:ext uri="{BB962C8B-B14F-4D97-AF65-F5344CB8AC3E}">
        <p14:creationId xmlns:p14="http://schemas.microsoft.com/office/powerpoint/2010/main" val="179942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1AC1-9397-4796-B899-CCBBCE97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9E80B-7CA7-45CF-96FE-F7E8074F9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understanding of </a:t>
            </a:r>
            <a:r>
              <a:rPr lang="en-US" b="1" dirty="0"/>
              <a:t>HTML</a:t>
            </a:r>
            <a:r>
              <a:rPr lang="en-US" dirty="0"/>
              <a:t> and </a:t>
            </a:r>
            <a:r>
              <a:rPr lang="en-US" b="1" dirty="0"/>
              <a:t>CSS</a:t>
            </a:r>
            <a:r>
              <a:rPr lang="en-US" dirty="0"/>
              <a:t>.</a:t>
            </a:r>
          </a:p>
          <a:p>
            <a:r>
              <a:rPr lang="en-US" b="1" dirty="0"/>
              <a:t>JavaScript</a:t>
            </a:r>
            <a:r>
              <a:rPr lang="en-US" dirty="0"/>
              <a:t> fundamentals (object, array, conditionals etc).</a:t>
            </a:r>
          </a:p>
          <a:p>
            <a:r>
              <a:rPr lang="en-US" dirty="0"/>
              <a:t>Familiarity with JavaScript </a:t>
            </a:r>
            <a:r>
              <a:rPr lang="en-US" b="1" dirty="0"/>
              <a:t>ES6</a:t>
            </a:r>
            <a:r>
              <a:rPr lang="en-US" dirty="0"/>
              <a:t> features (class syntax, arrow functions, object destructuring etc).</a:t>
            </a:r>
          </a:p>
        </p:txBody>
      </p:sp>
    </p:spTree>
    <p:extLst>
      <p:ext uri="{BB962C8B-B14F-4D97-AF65-F5344CB8AC3E}">
        <p14:creationId xmlns:p14="http://schemas.microsoft.com/office/powerpoint/2010/main" val="3060145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2C7A71F-A746-4AB2-8FF5-03D4135FA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7FF8914-DDE9-46F8-AF0A-54FD0AC09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E4E3C-8091-4F38-8962-19DB9D68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419" y="1933575"/>
            <a:ext cx="7013448" cy="2990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 State lifting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4C1DE0-31FE-4AD0-95EA-B65CA6B8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736409-6C07-4CE8-86F8-1174E2235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082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2FD8-41E7-46CD-87B7-819DB573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B5AA1-8AFB-4CC4-9929-B5193F2E6685}"/>
              </a:ext>
            </a:extLst>
          </p:cNvPr>
          <p:cNvSpPr/>
          <p:nvPr/>
        </p:nvSpPr>
        <p:spPr>
          <a:xfrm>
            <a:off x="11606645" y="6390409"/>
            <a:ext cx="394855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CEF15-F8C6-4BE8-A4BC-6724019EA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008"/>
          <a:stretch/>
        </p:blipFill>
        <p:spPr>
          <a:xfrm>
            <a:off x="2047875" y="2092035"/>
            <a:ext cx="8096250" cy="33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89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8780-1198-4EE4-A6A1-21A83D72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69BDFC-08A0-43EC-BA78-A79AF0AEC340}"/>
              </a:ext>
            </a:extLst>
          </p:cNvPr>
          <p:cNvSpPr txBox="1"/>
          <p:nvPr/>
        </p:nvSpPr>
        <p:spPr>
          <a:xfrm>
            <a:off x="1267691" y="2744068"/>
            <a:ext cx="1001600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context API in React allows every component in the component tree to have access to consume data without having to </a:t>
            </a:r>
            <a:r>
              <a:rPr lang="en-US" sz="2800" b="1" dirty="0"/>
              <a:t>manually pass props down to it</a:t>
            </a:r>
            <a:r>
              <a:rPr lang="en-US" sz="2800" dirty="0"/>
              <a:t>. The advantage here is that you will get to cut out "middleman" components. Meaning only the component that needs the data would know about it.</a:t>
            </a:r>
          </a:p>
        </p:txBody>
      </p:sp>
    </p:spTree>
    <p:extLst>
      <p:ext uri="{BB962C8B-B14F-4D97-AF65-F5344CB8AC3E}">
        <p14:creationId xmlns:p14="http://schemas.microsoft.com/office/powerpoint/2010/main" val="3997254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DC2F-9B76-40C8-9EEC-552EDBC1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So, add the following code just above the render() method in the TodoContainer.js file: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0671-C08D-4B09-9904-C7510BB0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14" y="2615184"/>
            <a:ext cx="10168128" cy="36941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state = {</a:t>
            </a:r>
          </a:p>
          <a:p>
            <a:pPr marL="0" indent="0">
              <a:buNone/>
            </a:pPr>
            <a:r>
              <a:rPr lang="en-US" sz="1600" dirty="0"/>
              <a:t> todos: [</a:t>
            </a:r>
          </a:p>
          <a:p>
            <a:pPr marL="0" indent="0">
              <a:buNone/>
            </a:pPr>
            <a:r>
              <a:rPr lang="en-US" sz="1600" dirty="0"/>
              <a:t>   {</a:t>
            </a:r>
          </a:p>
          <a:p>
            <a:pPr marL="0" indent="0">
              <a:buNone/>
            </a:pPr>
            <a:r>
              <a:rPr lang="en-US" sz="1600" dirty="0"/>
              <a:t>     id: 1,</a:t>
            </a:r>
          </a:p>
          <a:p>
            <a:pPr marL="0" indent="0">
              <a:buNone/>
            </a:pPr>
            <a:r>
              <a:rPr lang="en-US" sz="1600" dirty="0"/>
              <a:t>     title: "Setup development environment",</a:t>
            </a:r>
          </a:p>
          <a:p>
            <a:pPr marL="0" indent="0">
              <a:buNone/>
            </a:pPr>
            <a:r>
              <a:rPr lang="en-US" sz="1600" dirty="0"/>
              <a:t>     completed: true</a:t>
            </a:r>
          </a:p>
          <a:p>
            <a:pPr marL="0" indent="0">
              <a:buNone/>
            </a:pPr>
            <a:r>
              <a:rPr lang="en-US" sz="1600" dirty="0"/>
              <a:t>   },</a:t>
            </a:r>
          </a:p>
          <a:p>
            <a:pPr marL="0" indent="0">
              <a:buNone/>
            </a:pPr>
            <a:r>
              <a:rPr lang="en-US" sz="1600" dirty="0"/>
              <a:t>   </a:t>
            </a:r>
          </a:p>
          <a:p>
            <a:pPr marL="0" indent="0">
              <a:buNone/>
            </a:pPr>
            <a:r>
              <a:rPr lang="en-US" sz="1600" dirty="0"/>
              <a:t>]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B75602-02B5-4E30-912F-C7610305016D}"/>
              </a:ext>
            </a:extLst>
          </p:cNvPr>
          <p:cNvSpPr/>
          <p:nvPr/>
        </p:nvSpPr>
        <p:spPr>
          <a:xfrm>
            <a:off x="3096492" y="2478024"/>
            <a:ext cx="4977245" cy="36941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1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64BF-BC65-4182-9C98-9C6CFD9F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974667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Still in the file, update the </a:t>
            </a:r>
            <a:r>
              <a:rPr lang="en-US" sz="3600" b="1" dirty="0"/>
              <a:t>render() </a:t>
            </a:r>
            <a:r>
              <a:rPr lang="en-US" sz="3600" dirty="0"/>
              <a:t>method so it looks like this: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7E78-55DB-4A52-8719-DFB1F4C2B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4082" y="2478024"/>
            <a:ext cx="7719614" cy="36941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render() {</a:t>
            </a:r>
          </a:p>
          <a:p>
            <a:pPr marL="0" indent="0">
              <a:buNone/>
            </a:pPr>
            <a:r>
              <a:rPr lang="en-US" dirty="0"/>
              <a:t>  return (</a:t>
            </a:r>
          </a:p>
          <a:p>
            <a:pPr marL="0" indent="0">
              <a:buNone/>
            </a:pPr>
            <a:r>
              <a:rPr lang="en-US" dirty="0"/>
              <a:t>    &lt;ul&gt;</a:t>
            </a:r>
          </a:p>
          <a:p>
            <a:pPr marL="0" indent="0">
              <a:buNone/>
            </a:pPr>
            <a:r>
              <a:rPr lang="en-US" dirty="0"/>
              <a:t>      {this.state.todos.map(todo =&gt; (</a:t>
            </a:r>
          </a:p>
          <a:p>
            <a:pPr marL="0" indent="0">
              <a:buNone/>
            </a:pPr>
            <a:r>
              <a:rPr lang="en-US" dirty="0"/>
              <a:t>        &lt;li&gt;{todo.title}&lt;/li&gt;</a:t>
            </a:r>
          </a:p>
          <a:p>
            <a:pPr marL="0" indent="0">
              <a:buNone/>
            </a:pPr>
            <a:r>
              <a:rPr lang="en-US" dirty="0"/>
              <a:t>      ))}</a:t>
            </a:r>
          </a:p>
          <a:p>
            <a:pPr marL="0" indent="0">
              <a:buNone/>
            </a:pPr>
            <a:r>
              <a:rPr lang="en-US" dirty="0"/>
              <a:t>    &lt;/ul&gt;</a:t>
            </a:r>
          </a:p>
          <a:p>
            <a:pPr marL="0" indent="0">
              <a:buNone/>
            </a:pPr>
            <a:r>
              <a:rPr lang="en-US" dirty="0"/>
              <a:t>  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8AD15-85BB-4E74-8EC7-C89F0343063C}"/>
              </a:ext>
            </a:extLst>
          </p:cNvPr>
          <p:cNvSpPr/>
          <p:nvPr/>
        </p:nvSpPr>
        <p:spPr>
          <a:xfrm>
            <a:off x="3096492" y="2478024"/>
            <a:ext cx="4977245" cy="36941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22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3D5F-32B5-4DF2-8D3F-0301240DE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796" y="1068185"/>
            <a:ext cx="10168128" cy="604751"/>
          </a:xfrm>
        </p:spPr>
        <p:txBody>
          <a:bodyPr>
            <a:noAutofit/>
          </a:bodyPr>
          <a:lstStyle/>
          <a:p>
            <a:r>
              <a:rPr lang="en-US" sz="2800" dirty="0"/>
              <a:t> After that, open the </a:t>
            </a:r>
            <a:r>
              <a:rPr lang="en-US" sz="2800" b="1" dirty="0"/>
              <a:t>TodoContainer.js </a:t>
            </a:r>
            <a:r>
              <a:rPr lang="en-US" sz="2800" dirty="0"/>
              <a:t>file and modify the render() method so it looks like this: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82E2-358C-493A-B55A-173F93FA3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render() {</a:t>
            </a:r>
          </a:p>
          <a:p>
            <a:pPr marL="0" indent="0">
              <a:buNone/>
            </a:pPr>
            <a:r>
              <a:rPr lang="en-US" dirty="0"/>
              <a:t>  return (</a:t>
            </a:r>
          </a:p>
          <a:p>
            <a:pPr marL="0" indent="0">
              <a:buNone/>
            </a:pPr>
            <a:r>
              <a:rPr lang="en-US" dirty="0"/>
              <a:t>    &lt;div&gt;</a:t>
            </a:r>
          </a:p>
          <a:p>
            <a:pPr marL="0" indent="0">
              <a:buNone/>
            </a:pPr>
            <a:r>
              <a:rPr lang="en-US" dirty="0"/>
              <a:t>      &lt;TodosList todos={this.state.todos} /&gt;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AEB0F6-DDAF-4B41-9730-37C99025827E}"/>
              </a:ext>
            </a:extLst>
          </p:cNvPr>
          <p:cNvSpPr/>
          <p:nvPr/>
        </p:nvSpPr>
        <p:spPr>
          <a:xfrm>
            <a:off x="737755" y="2478024"/>
            <a:ext cx="7491845" cy="36941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02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6F48-E307-4D65-BF63-BDEA3950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must import the component. So, add this at the top of the </a:t>
            </a:r>
            <a:r>
              <a:rPr lang="en-US" sz="3200" b="1" dirty="0"/>
              <a:t>TodoContainer.js </a:t>
            </a:r>
            <a:r>
              <a:rPr lang="en-US" sz="3200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7ACFB-F76C-4D0C-AB41-B8AC80812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872" y="3558679"/>
            <a:ext cx="6320028" cy="8262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TodosList from "./TodosList";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956781-A00E-4CA4-817E-1E5479F6AAA9}"/>
              </a:ext>
            </a:extLst>
          </p:cNvPr>
          <p:cNvSpPr/>
          <p:nvPr/>
        </p:nvSpPr>
        <p:spPr>
          <a:xfrm>
            <a:off x="1527464" y="3091088"/>
            <a:ext cx="7491845" cy="149130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91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8077-E2C0-4706-BDA5-8DC802E0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let’s update the </a:t>
            </a:r>
            <a:r>
              <a:rPr lang="en-US" b="1" dirty="0"/>
              <a:t>TodosList.js </a:t>
            </a:r>
            <a:r>
              <a:rPr lang="en-US" dirty="0"/>
              <a:t>file so it looks like this: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CB627-6FCD-4EE6-BA92-C1D6811D8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154" y="2478023"/>
            <a:ext cx="7813963" cy="40682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/>
              <a:t>import React from "react"</a:t>
            </a:r>
          </a:p>
          <a:p>
            <a:pPr marL="0" indent="0">
              <a:buNone/>
            </a:pPr>
            <a:r>
              <a:rPr lang="en-US" sz="1400" dirty="0"/>
              <a:t>class TodosList extends React.Component {</a:t>
            </a:r>
          </a:p>
          <a:p>
            <a:pPr marL="0" indent="0">
              <a:buNone/>
            </a:pPr>
            <a:r>
              <a:rPr lang="en-US" sz="1400" dirty="0"/>
              <a:t>  render() {</a:t>
            </a:r>
          </a:p>
          <a:p>
            <a:pPr marL="0" indent="0">
              <a:buNone/>
            </a:pPr>
            <a:r>
              <a:rPr lang="en-US" sz="1400" dirty="0"/>
              <a:t>    return (</a:t>
            </a:r>
          </a:p>
          <a:p>
            <a:pPr marL="0" indent="0">
              <a:buNone/>
            </a:pPr>
            <a:r>
              <a:rPr lang="en-US" sz="1400" dirty="0"/>
              <a:t>      &lt;ul&gt;</a:t>
            </a:r>
          </a:p>
          <a:p>
            <a:pPr marL="0" indent="0">
              <a:buNone/>
            </a:pPr>
            <a:r>
              <a:rPr lang="en-US" sz="1400" dirty="0"/>
              <a:t>        {this.props.todos.map(todo =&gt; (</a:t>
            </a:r>
          </a:p>
          <a:p>
            <a:pPr marL="0" indent="0">
              <a:buNone/>
            </a:pPr>
            <a:r>
              <a:rPr lang="en-US" sz="1400" dirty="0"/>
              <a:t>          &lt;li&gt;{todo.title}&lt;/li&gt;</a:t>
            </a:r>
          </a:p>
          <a:p>
            <a:pPr marL="0" indent="0">
              <a:buNone/>
            </a:pPr>
            <a:r>
              <a:rPr lang="en-US" sz="1400" dirty="0"/>
              <a:t>        ))}</a:t>
            </a:r>
          </a:p>
          <a:p>
            <a:pPr marL="0" indent="0">
              <a:buNone/>
            </a:pPr>
            <a:r>
              <a:rPr lang="en-US" sz="1400" dirty="0"/>
              <a:t>      &lt;/ul&gt;</a:t>
            </a:r>
          </a:p>
          <a:p>
            <a:pPr marL="0" indent="0">
              <a:buNone/>
            </a:pPr>
            <a:r>
              <a:rPr lang="en-US" sz="1400" dirty="0"/>
              <a:t>    )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export default TodosList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481056-2C38-484E-A043-376E45B03128}"/>
              </a:ext>
            </a:extLst>
          </p:cNvPr>
          <p:cNvSpPr/>
          <p:nvPr/>
        </p:nvSpPr>
        <p:spPr>
          <a:xfrm>
            <a:off x="2691246" y="2358736"/>
            <a:ext cx="5985163" cy="418753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14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9FE0-57B5-47DC-B549-D21DF301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Next, import the component in the </a:t>
            </a:r>
            <a:r>
              <a:rPr lang="en-US" sz="3200" b="1" dirty="0"/>
              <a:t>TodosList.js </a:t>
            </a:r>
            <a:r>
              <a:rPr lang="en-US" sz="3200" dirty="0"/>
              <a:t>file using this 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B49C4-CE95-46CC-A5FB-DA2C9B0B2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7886" y="3610634"/>
            <a:ext cx="10168128" cy="3694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TodoItem from "./TodoItem";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C65E6-3028-4DA7-BC10-031C76EE3D94}"/>
              </a:ext>
            </a:extLst>
          </p:cNvPr>
          <p:cNvSpPr/>
          <p:nvPr/>
        </p:nvSpPr>
        <p:spPr>
          <a:xfrm>
            <a:off x="2350077" y="3298906"/>
            <a:ext cx="7491845" cy="149130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72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3EC7-BC5E-47FE-9755-49800490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After that, replace the &lt;li&gt; element in the map() method with this 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B9F9-9796-4B31-9E39-74D8A43DD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804" y="3429000"/>
            <a:ext cx="10168128" cy="3694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&lt;TodoItem key={todo.id} todo={todo} /&gt;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8C4AFB-3131-4294-AC63-E0D7FF453467}"/>
              </a:ext>
            </a:extLst>
          </p:cNvPr>
          <p:cNvSpPr/>
          <p:nvPr/>
        </p:nvSpPr>
        <p:spPr>
          <a:xfrm>
            <a:off x="1527464" y="3091088"/>
            <a:ext cx="7491845" cy="149130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5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4CE5841-C184-4A70-A609-5FE4A5078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16936" y="4000284"/>
            <a:ext cx="54864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5B281D-6AF3-4CCD-B859-E3EDE7F5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46" y="709083"/>
            <a:ext cx="9488260" cy="46214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3795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731D4-9C4B-466A-AD5A-1FDAA422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888214"/>
            <a:ext cx="10168128" cy="644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So, let’s update the </a:t>
            </a:r>
            <a:r>
              <a:rPr lang="en-US" b="1" dirty="0"/>
              <a:t>TodoItem.js</a:t>
            </a:r>
            <a:r>
              <a:rPr lang="en-US" dirty="0"/>
              <a:t> file so it looks like this: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CD1DB-E4C0-4F4D-AD52-901B6651748E}"/>
              </a:ext>
            </a:extLst>
          </p:cNvPr>
          <p:cNvSpPr txBox="1"/>
          <p:nvPr/>
        </p:nvSpPr>
        <p:spPr>
          <a:xfrm>
            <a:off x="2454852" y="2564006"/>
            <a:ext cx="60942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React from "react"</a:t>
            </a:r>
          </a:p>
          <a:p>
            <a:endParaRPr lang="en-US" dirty="0"/>
          </a:p>
          <a:p>
            <a:r>
              <a:rPr lang="en-US" dirty="0"/>
              <a:t>class TodoItem extends React.Component {</a:t>
            </a:r>
          </a:p>
          <a:p>
            <a:r>
              <a:rPr lang="en-US" dirty="0"/>
              <a:t>  render() {</a:t>
            </a:r>
          </a:p>
          <a:p>
            <a:r>
              <a:rPr lang="en-US" dirty="0"/>
              <a:t>    return &lt;li&gt;{this.props.todo.title}&lt;/li&gt;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export default TodoItem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53470-2E7B-4CCF-A0B5-AB73B2D51D20}"/>
              </a:ext>
            </a:extLst>
          </p:cNvPr>
          <p:cNvSpPr/>
          <p:nvPr/>
        </p:nvSpPr>
        <p:spPr>
          <a:xfrm>
            <a:off x="1922318" y="2431474"/>
            <a:ext cx="6094269" cy="339782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59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47DF-D257-47A5-A067-A04618A2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421017"/>
            <a:ext cx="10168128" cy="1315035"/>
          </a:xfrm>
        </p:spPr>
        <p:txBody>
          <a:bodyPr>
            <a:normAutofit/>
          </a:bodyPr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D315-0511-4E27-BE8B-BD726875B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624328"/>
          </a:xfrm>
        </p:spPr>
        <p:txBody>
          <a:bodyPr>
            <a:normAutofit/>
          </a:bodyPr>
          <a:lstStyle/>
          <a:p>
            <a:r>
              <a:rPr lang="en-US" sz="2400" b="1" dirty="0"/>
              <a:t>Class Component</a:t>
            </a:r>
          </a:p>
          <a:p>
            <a:r>
              <a:rPr lang="en-US" sz="2400" dirty="0"/>
              <a:t>Functional 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D40919-D9B2-4493-A269-9AF4E219E574}"/>
              </a:ext>
            </a:extLst>
          </p:cNvPr>
          <p:cNvSpPr/>
          <p:nvPr/>
        </p:nvSpPr>
        <p:spPr>
          <a:xfrm>
            <a:off x="11606645" y="6390409"/>
            <a:ext cx="394855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54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5486-AADC-4890-87D3-C336442F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Functional Component</a:t>
            </a:r>
            <a:br>
              <a:rPr lang="en-US" sz="4000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D1B1E-8C57-4803-8E54-E2F055BEC483}"/>
              </a:ext>
            </a:extLst>
          </p:cNvPr>
          <p:cNvSpPr txBox="1"/>
          <p:nvPr/>
        </p:nvSpPr>
        <p:spPr>
          <a:xfrm>
            <a:off x="1904134" y="2398205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straight forward. So, add the following code in the </a:t>
            </a:r>
            <a:r>
              <a:rPr lang="en-US" b="1" dirty="0"/>
              <a:t>Header.js</a:t>
            </a:r>
            <a:r>
              <a:rPr lang="en-US" dirty="0"/>
              <a:t> file: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2C494-0A42-46F7-BAE5-738A9249EC16}"/>
              </a:ext>
            </a:extLst>
          </p:cNvPr>
          <p:cNvSpPr txBox="1"/>
          <p:nvPr/>
        </p:nvSpPr>
        <p:spPr>
          <a:xfrm>
            <a:off x="3722543" y="3429000"/>
            <a:ext cx="60942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React from "react"</a:t>
            </a:r>
          </a:p>
          <a:p>
            <a:endParaRPr lang="en-US" dirty="0"/>
          </a:p>
          <a:p>
            <a:r>
              <a:rPr lang="en-US" dirty="0"/>
              <a:t>const Header = () =&gt; {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   &lt;header&gt;</a:t>
            </a:r>
          </a:p>
          <a:p>
            <a:r>
              <a:rPr lang="en-US" dirty="0"/>
              <a:t>      &lt;h1&gt;todos&lt;/h1&gt;</a:t>
            </a:r>
          </a:p>
          <a:p>
            <a:r>
              <a:rPr lang="en-US" dirty="0"/>
              <a:t>    &lt;/header&gt;</a:t>
            </a:r>
          </a:p>
          <a:p>
            <a:r>
              <a:rPr lang="en-US" dirty="0"/>
              <a:t>  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export default 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06B58-26F2-4EC8-B3AD-DDD26AE05BEB}"/>
              </a:ext>
            </a:extLst>
          </p:cNvPr>
          <p:cNvSpPr/>
          <p:nvPr/>
        </p:nvSpPr>
        <p:spPr>
          <a:xfrm>
            <a:off x="3086100" y="3273136"/>
            <a:ext cx="4374573" cy="33562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32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B25A-723E-43BC-9DE8-0D855D17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Save the file. Next, go inside the </a:t>
            </a:r>
            <a:r>
              <a:rPr lang="en-US" sz="2400" b="1" dirty="0"/>
              <a:t>TodoContainer</a:t>
            </a:r>
            <a:r>
              <a:rPr lang="en-US" sz="2400" dirty="0"/>
              <a:t> component and import the file in the top like so: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55FF1-B86A-4419-8707-6590218B6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990" y="2561152"/>
            <a:ext cx="10168128" cy="691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import Header from "./Header"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3A17A-A4E4-4A1C-BFE1-2A376B180E61}"/>
              </a:ext>
            </a:extLst>
          </p:cNvPr>
          <p:cNvSpPr txBox="1"/>
          <p:nvPr/>
        </p:nvSpPr>
        <p:spPr>
          <a:xfrm>
            <a:off x="2625990" y="3408219"/>
            <a:ext cx="647093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render() {</a:t>
            </a:r>
          </a:p>
          <a:p>
            <a:r>
              <a:rPr lang="en-US" sz="2400" dirty="0"/>
              <a:t>  return (</a:t>
            </a:r>
          </a:p>
          <a:p>
            <a:r>
              <a:rPr lang="en-US" sz="2400" dirty="0"/>
              <a:t>    &lt;div&gt;</a:t>
            </a:r>
          </a:p>
          <a:p>
            <a:r>
              <a:rPr lang="en-US" sz="2400" dirty="0"/>
              <a:t>      </a:t>
            </a:r>
            <a:r>
              <a:rPr lang="en-US" sz="2400" b="1" dirty="0"/>
              <a:t>&lt;Header /&gt;</a:t>
            </a:r>
          </a:p>
          <a:p>
            <a:r>
              <a:rPr lang="en-US" sz="2400" dirty="0"/>
              <a:t>      &lt;TodosList todos={this.state.todos} /&gt;</a:t>
            </a:r>
          </a:p>
          <a:p>
            <a:r>
              <a:rPr lang="en-US" sz="2400" dirty="0"/>
              <a:t>    &lt;/div&gt;</a:t>
            </a:r>
          </a:p>
          <a:p>
            <a:r>
              <a:rPr lang="en-US" sz="2400" dirty="0"/>
              <a:t>  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E299BC-AFBE-4068-863A-D74D185586C7}"/>
              </a:ext>
            </a:extLst>
          </p:cNvPr>
          <p:cNvSpPr/>
          <p:nvPr/>
        </p:nvSpPr>
        <p:spPr>
          <a:xfrm>
            <a:off x="2074166" y="2415678"/>
            <a:ext cx="7022764" cy="413059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443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46D6-6D2A-4C96-A572-C9B45120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Class-Based Component  =&gt;  Function 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86729-70A0-4D72-9268-42CA451C3089}"/>
              </a:ext>
            </a:extLst>
          </p:cNvPr>
          <p:cNvSpPr txBox="1"/>
          <p:nvPr/>
        </p:nvSpPr>
        <p:spPr>
          <a:xfrm>
            <a:off x="2714625" y="2456402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the </a:t>
            </a:r>
            <a:r>
              <a:rPr lang="en-US" b="1" dirty="0"/>
              <a:t>TodoItem.js file</a:t>
            </a:r>
            <a:r>
              <a:rPr lang="en-US" dirty="0"/>
              <a:t>, replace the code with the following: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DEB5A-E3C8-4A5E-B889-F55090A7058D}"/>
              </a:ext>
            </a:extLst>
          </p:cNvPr>
          <p:cNvSpPr txBox="1"/>
          <p:nvPr/>
        </p:nvSpPr>
        <p:spPr>
          <a:xfrm>
            <a:off x="3847235" y="3787431"/>
            <a:ext cx="60942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React from "react"</a:t>
            </a:r>
          </a:p>
          <a:p>
            <a:endParaRPr lang="en-US" dirty="0"/>
          </a:p>
          <a:p>
            <a:r>
              <a:rPr lang="en-US" dirty="0"/>
              <a:t>function TodoItem(props) {</a:t>
            </a:r>
          </a:p>
          <a:p>
            <a:r>
              <a:rPr lang="en-US" dirty="0"/>
              <a:t>  return &lt;li&gt;{props.todo.title}&lt;/li&gt;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export default TodoItem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EECCC-FFF3-404E-9FF1-B1683EB77D11}"/>
              </a:ext>
            </a:extLst>
          </p:cNvPr>
          <p:cNvSpPr/>
          <p:nvPr/>
        </p:nvSpPr>
        <p:spPr>
          <a:xfrm>
            <a:off x="3309505" y="3527506"/>
            <a:ext cx="4930486" cy="25511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63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1E79-AE6C-4FA3-B411-F3232639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TodoItem.js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DD5612-0465-421B-9511-52412E129BB0}"/>
              </a:ext>
            </a:extLst>
          </p:cNvPr>
          <p:cNvSpPr txBox="1"/>
          <p:nvPr/>
        </p:nvSpPr>
        <p:spPr>
          <a:xfrm>
            <a:off x="1032441" y="2979643"/>
            <a:ext cx="60942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React from "react"</a:t>
            </a:r>
          </a:p>
          <a:p>
            <a:endParaRPr lang="en-US" dirty="0"/>
          </a:p>
          <a:p>
            <a:r>
              <a:rPr lang="en-US" dirty="0"/>
              <a:t>class TodoItem extends React.Component {</a:t>
            </a:r>
          </a:p>
          <a:p>
            <a:r>
              <a:rPr lang="en-US" dirty="0"/>
              <a:t>  render() {</a:t>
            </a:r>
          </a:p>
          <a:p>
            <a:r>
              <a:rPr lang="en-US" dirty="0"/>
              <a:t>    return &lt;li&gt;{this.props.todo.title}&lt;/li&gt;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export default TodoItem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4600E-1228-4DF1-85F6-A7A3B6D86750}"/>
              </a:ext>
            </a:extLst>
          </p:cNvPr>
          <p:cNvSpPr txBox="1"/>
          <p:nvPr/>
        </p:nvSpPr>
        <p:spPr>
          <a:xfrm>
            <a:off x="7209836" y="2875734"/>
            <a:ext cx="43344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React from "react"</a:t>
            </a:r>
          </a:p>
          <a:p>
            <a:endParaRPr lang="en-US" dirty="0"/>
          </a:p>
          <a:p>
            <a:r>
              <a:rPr lang="en-US" dirty="0"/>
              <a:t>function TodoItem(props) {</a:t>
            </a:r>
          </a:p>
          <a:p>
            <a:r>
              <a:rPr lang="en-US" dirty="0"/>
              <a:t>  return &lt;li&gt;{props.todo.title}&lt;/li&gt;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export default TodoItem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AC573-8832-4153-90DA-E70F9A0DF525}"/>
              </a:ext>
            </a:extLst>
          </p:cNvPr>
          <p:cNvSpPr/>
          <p:nvPr/>
        </p:nvSpPr>
        <p:spPr>
          <a:xfrm>
            <a:off x="822892" y="2683348"/>
            <a:ext cx="4975236" cy="317712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C582C9-3EA6-4AEF-BBF4-D5D221B992F1}"/>
              </a:ext>
            </a:extLst>
          </p:cNvPr>
          <p:cNvSpPr/>
          <p:nvPr/>
        </p:nvSpPr>
        <p:spPr>
          <a:xfrm>
            <a:off x="6691745" y="2683348"/>
            <a:ext cx="4675909" cy="317712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71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98E2D-0155-4E97-9E37-74E008344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000" b="1" dirty="0"/>
              <a:t>Part 2 </a:t>
            </a:r>
            <a:br>
              <a:rPr lang="en-US" sz="5000" dirty="0"/>
            </a:br>
            <a:r>
              <a:rPr lang="en-US" sz="5400" dirty="0"/>
              <a:t>React Form and Event Handling</a:t>
            </a:r>
            <a:endParaRPr lang="en-US" sz="5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B067-98CD-4BC3-8F79-615A6908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Open the </a:t>
            </a:r>
            <a:r>
              <a:rPr lang="en-US" sz="2800" b="1" dirty="0"/>
              <a:t>TodoItem.js </a:t>
            </a:r>
            <a:r>
              <a:rPr lang="en-US" sz="2800" dirty="0"/>
              <a:t>file and add the checkbox input just before the title in the li element.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DB9D-0FDA-4506-B5A8-25AD22FF5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return (</a:t>
            </a:r>
          </a:p>
          <a:p>
            <a:pPr marL="0" indent="0">
              <a:buNone/>
            </a:pPr>
            <a:r>
              <a:rPr lang="en-US" dirty="0"/>
              <a:t>  &lt;li&gt;</a:t>
            </a:r>
          </a:p>
          <a:p>
            <a:pPr marL="0" indent="0">
              <a:buNone/>
            </a:pPr>
            <a:r>
              <a:rPr lang="en-US" dirty="0"/>
              <a:t>    &lt;input type="checkbox" /&gt; {this.props.todo.title}</a:t>
            </a:r>
          </a:p>
          <a:p>
            <a:pPr marL="0" indent="0">
              <a:buNone/>
            </a:pPr>
            <a:r>
              <a:rPr lang="en-US" dirty="0"/>
              <a:t>  &lt;/li&gt;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2246FA-9939-4667-A060-6DE89599E458}"/>
              </a:ext>
            </a:extLst>
          </p:cNvPr>
          <p:cNvSpPr/>
          <p:nvPr/>
        </p:nvSpPr>
        <p:spPr>
          <a:xfrm>
            <a:off x="908304" y="2561152"/>
            <a:ext cx="9077360" cy="309150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886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A9DDF-60D0-4C8E-8E4C-1298B037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Controlled Component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70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467D-51B7-4243-94D6-F7E9BB33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 let’s update the input tag in the </a:t>
            </a:r>
            <a:r>
              <a:rPr lang="en-US" sz="3200" b="1" dirty="0"/>
              <a:t>TodoItem.js </a:t>
            </a:r>
            <a:r>
              <a:rPr lang="en-US" sz="3200" dirty="0"/>
              <a:t>file to include the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58B8-D246-47B4-9521-FA4134A69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7004" y="2426069"/>
            <a:ext cx="7269896" cy="3694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&lt;input</a:t>
            </a:r>
          </a:p>
          <a:p>
            <a:pPr marL="0" indent="0">
              <a:buNone/>
            </a:pPr>
            <a:r>
              <a:rPr lang="en-US" dirty="0"/>
              <a:t>  type="checkbox"</a:t>
            </a:r>
          </a:p>
          <a:p>
            <a:pPr marL="0" indent="0">
              <a:buNone/>
            </a:pPr>
            <a:r>
              <a:rPr lang="en-US" dirty="0"/>
              <a:t>  checked={this.props.todo.completed}</a:t>
            </a:r>
          </a:p>
          <a:p>
            <a:pPr marL="0" indent="0">
              <a:buNone/>
            </a:pPr>
            <a:r>
              <a:rPr lang="en-US" dirty="0"/>
              <a:t>  onChange={() =&gt; console.log("clicked")}</a:t>
            </a:r>
          </a:p>
          <a:p>
            <a:pPr marL="0" indent="0">
              <a:buNone/>
            </a:pPr>
            <a:r>
              <a:rPr lang="en-US" dirty="0"/>
              <a:t>/&gt;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DF5057-C122-4995-89D1-CB854DEBDAE0}"/>
              </a:ext>
            </a:extLst>
          </p:cNvPr>
          <p:cNvSpPr/>
          <p:nvPr/>
        </p:nvSpPr>
        <p:spPr>
          <a:xfrm>
            <a:off x="1995055" y="2322161"/>
            <a:ext cx="7491845" cy="36941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8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98E2D-0155-4E97-9E37-74E008344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100" b="1" dirty="0"/>
              <a:t>Part 1 </a:t>
            </a:r>
            <a:br>
              <a:rPr lang="en-US" sz="6100" dirty="0"/>
            </a:br>
            <a:r>
              <a:rPr lang="en-US" sz="6100" dirty="0"/>
              <a:t> </a:t>
            </a:r>
            <a:r>
              <a:rPr lang="en-US" sz="5300" dirty="0"/>
              <a:t>React Introduction and Setup</a:t>
            </a:r>
            <a:endParaRPr lang="en-US" sz="61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3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EE07-EB7F-4B6E-936D-D3956208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and Handling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F56CE-A255-489C-BD64-1108770E9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39" y="2758663"/>
            <a:ext cx="11449122" cy="267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837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40A1-CC22-43D4-8E85-A995D268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685800"/>
            <a:ext cx="10168128" cy="1179576"/>
          </a:xfrm>
        </p:spPr>
        <p:txBody>
          <a:bodyPr>
            <a:noAutofit/>
          </a:bodyPr>
          <a:lstStyle/>
          <a:p>
            <a:r>
              <a:rPr lang="en-US" sz="2400" dirty="0"/>
              <a:t>Starting from the parent component, </a:t>
            </a:r>
            <a:r>
              <a:rPr lang="en-US" sz="2400" b="1" dirty="0"/>
              <a:t>TodoContainer</a:t>
            </a:r>
            <a:r>
              <a:rPr lang="en-US" sz="2400" dirty="0"/>
              <a:t>, add a handler method, </a:t>
            </a:r>
            <a:r>
              <a:rPr lang="en-US" sz="2400" b="1" dirty="0"/>
              <a:t>handleChange</a:t>
            </a:r>
            <a:r>
              <a:rPr lang="en-US" sz="2400" dirty="0"/>
              <a:t> just above the render() method.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156C5-BF30-47F3-97C6-072ECA1B4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240" y="3254848"/>
            <a:ext cx="5804778" cy="13666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handleChange = () =&gt; {</a:t>
            </a:r>
          </a:p>
          <a:p>
            <a:pPr marL="0" indent="0">
              <a:buNone/>
            </a:pPr>
            <a:r>
              <a:rPr lang="en-US" dirty="0"/>
              <a:t>  console.log("clicked");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084722-9529-467E-A71B-A257A0BAB9BB}"/>
              </a:ext>
            </a:extLst>
          </p:cNvPr>
          <p:cNvSpPr/>
          <p:nvPr/>
        </p:nvSpPr>
        <p:spPr>
          <a:xfrm>
            <a:off x="1995055" y="2974294"/>
            <a:ext cx="7491845" cy="209647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3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90FB-B3F6-43F2-9AF3-C0EBE05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Start by passing this method to the </a:t>
            </a:r>
            <a:r>
              <a:rPr lang="en-US" sz="2400" b="1" dirty="0"/>
              <a:t>TodosList</a:t>
            </a:r>
            <a:r>
              <a:rPr lang="en-US" sz="2400" dirty="0"/>
              <a:t> component through the props. So, </a:t>
            </a:r>
            <a:r>
              <a:rPr lang="en-US" sz="2400" b="1" dirty="0"/>
              <a:t>update &lt;TodosList /&gt; </a:t>
            </a:r>
            <a:r>
              <a:rPr lang="en-US" sz="2400" dirty="0"/>
              <a:t>so you have: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46634-779E-473D-AA33-2C8109AAC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5214" y="3340470"/>
            <a:ext cx="7332241" cy="14601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&lt;TodosList todos={this.state.todos} handleChangeProps={this.handleChange} /&gt;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84E851-69B7-4CBB-8127-224A0761B6CB}"/>
              </a:ext>
            </a:extLst>
          </p:cNvPr>
          <p:cNvSpPr/>
          <p:nvPr/>
        </p:nvSpPr>
        <p:spPr>
          <a:xfrm>
            <a:off x="2350077" y="2862488"/>
            <a:ext cx="7491845" cy="26966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657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3F27-A492-4B90-A553-13EDD095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From there, we can pass it to the TodoItem component. Let’s update the </a:t>
            </a:r>
            <a:r>
              <a:rPr lang="en-US" sz="2400" b="1" dirty="0"/>
              <a:t>&lt;TodoItem /&gt; </a:t>
            </a:r>
            <a:r>
              <a:rPr lang="en-US" sz="2400" dirty="0"/>
              <a:t>instance in the </a:t>
            </a:r>
            <a:r>
              <a:rPr lang="en-US" sz="2400" b="1" dirty="0"/>
              <a:t>TodosList.js </a:t>
            </a:r>
            <a:r>
              <a:rPr lang="en-US" sz="2400" dirty="0"/>
              <a:t>file so you have: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FAE90-9458-48C6-9BEB-2137652D8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7459" y="2737797"/>
            <a:ext cx="10168128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&lt;TodoItem</a:t>
            </a:r>
          </a:p>
          <a:p>
            <a:pPr marL="0" indent="0">
              <a:buNone/>
            </a:pPr>
            <a:r>
              <a:rPr lang="en-US" sz="2400" dirty="0"/>
              <a:t>  key={todo.id}</a:t>
            </a:r>
          </a:p>
          <a:p>
            <a:pPr marL="0" indent="0">
              <a:buNone/>
            </a:pPr>
            <a:r>
              <a:rPr lang="en-US" sz="2400" dirty="0"/>
              <a:t>  todo={todo}</a:t>
            </a:r>
          </a:p>
          <a:p>
            <a:pPr marL="0" indent="0">
              <a:buNone/>
            </a:pPr>
            <a:r>
              <a:rPr lang="en-US" sz="2400" dirty="0"/>
              <a:t>  handleChangeProps={this.props.handleChangeProps}</a:t>
            </a:r>
          </a:p>
          <a:p>
            <a:pPr marL="0" indent="0">
              <a:buNone/>
            </a:pPr>
            <a:r>
              <a:rPr lang="en-US" sz="2400" dirty="0"/>
              <a:t>/&gt;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8FCE25-F5EB-4665-82C8-2D28B4EA13B8}"/>
              </a:ext>
            </a:extLst>
          </p:cNvPr>
          <p:cNvSpPr/>
          <p:nvPr/>
        </p:nvSpPr>
        <p:spPr>
          <a:xfrm>
            <a:off x="1115568" y="2478024"/>
            <a:ext cx="9483159" cy="310189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025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6438-7B15-4550-B2C9-6B019612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At this point, the handleChange() data can be accessed from the TodoItem component. So, update the </a:t>
            </a:r>
            <a:r>
              <a:rPr lang="en-US" sz="2400" b="1" dirty="0"/>
              <a:t>onChange</a:t>
            </a:r>
            <a:r>
              <a:rPr lang="en-US" sz="2400" dirty="0"/>
              <a:t> handler in the </a:t>
            </a:r>
            <a:r>
              <a:rPr lang="en-US" sz="2400" b="1" dirty="0"/>
              <a:t>TodoItem</a:t>
            </a:r>
            <a:r>
              <a:rPr lang="en-US" sz="2400" dirty="0"/>
              <a:t> component so you have: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D19DD-11CC-413B-8F4B-08ED537A1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332" y="2911948"/>
            <a:ext cx="8579150" cy="10341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onChange={() =&gt; this.props.handleChangeProps()}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A01294-6B8A-4E4B-B61E-A5EDDBDAE018}"/>
              </a:ext>
            </a:extLst>
          </p:cNvPr>
          <p:cNvSpPr/>
          <p:nvPr/>
        </p:nvSpPr>
        <p:spPr>
          <a:xfrm>
            <a:off x="1371600" y="2683347"/>
            <a:ext cx="9393382" cy="149130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571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4CEB-E077-45EE-BFAA-4BE77384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Then go inside the TodoContainer component and update the </a:t>
            </a:r>
            <a:r>
              <a:rPr lang="en-US" sz="3200" b="1" dirty="0"/>
              <a:t>handleChange</a:t>
            </a:r>
            <a:r>
              <a:rPr lang="en-US" sz="3200" dirty="0"/>
              <a:t> method.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3EFD-5ED7-42CB-8DEC-E599DC78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277" y="3070306"/>
            <a:ext cx="4890378" cy="21563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handleChange = (id) =&gt; {</a:t>
            </a:r>
          </a:p>
          <a:p>
            <a:pPr marL="0" indent="0">
              <a:buNone/>
            </a:pPr>
            <a:r>
              <a:rPr lang="en-US" dirty="0"/>
              <a:t>  console.log("clicked", id);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A8A6A4-FB51-44CC-B105-4564CDA9461C}"/>
              </a:ext>
            </a:extLst>
          </p:cNvPr>
          <p:cNvSpPr/>
          <p:nvPr/>
        </p:nvSpPr>
        <p:spPr>
          <a:xfrm>
            <a:off x="2618509" y="2831315"/>
            <a:ext cx="5455227" cy="24784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690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6923-DB71-468E-8CB0-32E1AA05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Updating the state using the </a:t>
            </a:r>
            <a:r>
              <a:rPr lang="en-US" b="1" dirty="0"/>
              <a:t>setState() </a:t>
            </a:r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0AE43-86F1-4C65-A627-904C80053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5995" y="2768969"/>
            <a:ext cx="10168128" cy="369417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handleChange = id =&gt; {</a:t>
            </a:r>
          </a:p>
          <a:p>
            <a:pPr marL="0" indent="0">
              <a:buNone/>
            </a:pPr>
            <a:r>
              <a:rPr lang="en-US" dirty="0"/>
              <a:t>  this.setState({</a:t>
            </a:r>
          </a:p>
          <a:p>
            <a:pPr marL="0" indent="0">
              <a:buNone/>
            </a:pPr>
            <a:r>
              <a:rPr lang="en-US" dirty="0"/>
              <a:t>    todos: this.state.todos.map(todo =&gt; {</a:t>
            </a:r>
          </a:p>
          <a:p>
            <a:pPr marL="0" indent="0">
              <a:buNone/>
            </a:pPr>
            <a:r>
              <a:rPr lang="en-US" dirty="0"/>
              <a:t>      if (todo.id === id) {</a:t>
            </a:r>
          </a:p>
          <a:p>
            <a:pPr marL="0" indent="0">
              <a:buNone/>
            </a:pPr>
            <a:r>
              <a:rPr lang="en-US" dirty="0"/>
              <a:t>        todo.completed = !todo.completed;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return todo;</a:t>
            </a:r>
          </a:p>
          <a:p>
            <a:pPr marL="0" indent="0">
              <a:buNone/>
            </a:pPr>
            <a:r>
              <a:rPr lang="en-US" dirty="0"/>
              <a:t>    })</a:t>
            </a:r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A0EFE0-20DA-45B1-9436-6B7DB232017B}"/>
              </a:ext>
            </a:extLst>
          </p:cNvPr>
          <p:cNvSpPr/>
          <p:nvPr/>
        </p:nvSpPr>
        <p:spPr>
          <a:xfrm>
            <a:off x="2161309" y="2478024"/>
            <a:ext cx="7491845" cy="412020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358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5B2F-5E06-4495-9F80-1F16BD81F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/>
              <a:t>setState updater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C23E7-8BCA-48DE-AEC0-3836D1B32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this.setState(prevState =&gt; ({</a:t>
            </a:r>
          </a:p>
          <a:p>
            <a:pPr marL="0" indent="0">
              <a:buNone/>
            </a:pPr>
            <a:r>
              <a:rPr lang="en-US" dirty="0"/>
              <a:t>  todos: prevState.todos.map(todo =&gt; {</a:t>
            </a:r>
          </a:p>
          <a:p>
            <a:pPr marL="0" indent="0">
              <a:buNone/>
            </a:pPr>
            <a:r>
              <a:rPr lang="en-US" dirty="0"/>
              <a:t>    if (todo.id === id) {</a:t>
            </a:r>
          </a:p>
          <a:p>
            <a:pPr marL="0" indent="0">
              <a:buNone/>
            </a:pPr>
            <a:r>
              <a:rPr lang="en-US" dirty="0"/>
              <a:t>      todo.completed = !todo.completed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todo</a:t>
            </a:r>
          </a:p>
          <a:p>
            <a:pPr marL="0" indent="0">
              <a:buNone/>
            </a:pPr>
            <a:r>
              <a:rPr lang="en-US" dirty="0"/>
              <a:t>  }),</a:t>
            </a:r>
          </a:p>
          <a:p>
            <a:pPr marL="0" indent="0">
              <a:buNone/>
            </a:pPr>
            <a:r>
              <a:rPr lang="en-US" dirty="0"/>
              <a:t>}))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8CE547-1221-47DD-B6B7-6FB2E8871C96}"/>
              </a:ext>
            </a:extLst>
          </p:cNvPr>
          <p:cNvSpPr/>
          <p:nvPr/>
        </p:nvSpPr>
        <p:spPr>
          <a:xfrm>
            <a:off x="908305" y="2363725"/>
            <a:ext cx="6271814" cy="414098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043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48CBAF-D18D-4405-A625-49C0F5F92E05}"/>
              </a:ext>
            </a:extLst>
          </p:cNvPr>
          <p:cNvSpPr txBox="1"/>
          <p:nvPr/>
        </p:nvSpPr>
        <p:spPr>
          <a:xfrm>
            <a:off x="1239115" y="2664635"/>
            <a:ext cx="44040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this.setState(prevState =&gt; ({</a:t>
            </a:r>
          </a:p>
          <a:p>
            <a:r>
              <a:rPr lang="en-US" dirty="0"/>
              <a:t>  todos: prevState.todos.map(todo =&gt; {</a:t>
            </a:r>
          </a:p>
          <a:p>
            <a:r>
              <a:rPr lang="en-US" dirty="0"/>
              <a:t>    if (todo.id === id) {</a:t>
            </a:r>
          </a:p>
          <a:p>
            <a:r>
              <a:rPr lang="en-US" dirty="0"/>
              <a:t>      return {</a:t>
            </a:r>
          </a:p>
          <a:p>
            <a:r>
              <a:rPr lang="en-US" dirty="0"/>
              <a:t>        ...todo,</a:t>
            </a:r>
          </a:p>
          <a:p>
            <a:r>
              <a:rPr lang="en-US" dirty="0"/>
              <a:t>        completed: !todo.completed,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todo</a:t>
            </a:r>
          </a:p>
          <a:p>
            <a:r>
              <a:rPr lang="en-US" dirty="0"/>
              <a:t>  }),</a:t>
            </a:r>
          </a:p>
          <a:p>
            <a:r>
              <a:rPr lang="en-US" dirty="0"/>
              <a:t>}))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C56A6-292F-4CF6-9A58-1141203D0C2F}"/>
              </a:ext>
            </a:extLst>
          </p:cNvPr>
          <p:cNvSpPr txBox="1"/>
          <p:nvPr/>
        </p:nvSpPr>
        <p:spPr>
          <a:xfrm>
            <a:off x="6808643" y="2512326"/>
            <a:ext cx="449666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this.setState(prevState =&gt; {</a:t>
            </a:r>
          </a:p>
          <a:p>
            <a:r>
              <a:rPr lang="en-US" dirty="0"/>
              <a:t>  return {</a:t>
            </a:r>
          </a:p>
          <a:p>
            <a:r>
              <a:rPr lang="en-US" dirty="0"/>
              <a:t>    todos: prevState.todos.map(todo =&gt; {</a:t>
            </a:r>
          </a:p>
          <a:p>
            <a:r>
              <a:rPr lang="en-US" dirty="0"/>
              <a:t>      if (todo.id === id) {</a:t>
            </a:r>
          </a:p>
          <a:p>
            <a:r>
              <a:rPr lang="en-US" dirty="0"/>
              <a:t>        return {</a:t>
            </a:r>
          </a:p>
          <a:p>
            <a:r>
              <a:rPr lang="en-US" dirty="0"/>
              <a:t>          ...todo,</a:t>
            </a:r>
          </a:p>
          <a:p>
            <a:r>
              <a:rPr lang="en-US" dirty="0"/>
              <a:t>          completed: !todo.completed,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return todo</a:t>
            </a:r>
          </a:p>
          <a:p>
            <a:r>
              <a:rPr lang="en-US" dirty="0"/>
              <a:t>    }),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782632-4146-4B90-99DD-840D0A6B436E}"/>
              </a:ext>
            </a:extLst>
          </p:cNvPr>
          <p:cNvSpPr txBox="1"/>
          <p:nvPr/>
        </p:nvSpPr>
        <p:spPr>
          <a:xfrm>
            <a:off x="1000125" y="776492"/>
            <a:ext cx="6094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optimize the </a:t>
            </a:r>
            <a:r>
              <a:rPr lang="en-US" sz="3200" b="1" dirty="0"/>
              <a:t>handleChange()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EC5B55-9AF9-43BB-AD2A-07585AE8FEDA}"/>
              </a:ext>
            </a:extLst>
          </p:cNvPr>
          <p:cNvSpPr/>
          <p:nvPr/>
        </p:nvSpPr>
        <p:spPr>
          <a:xfrm>
            <a:off x="789709" y="2350424"/>
            <a:ext cx="4998027" cy="412311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3635E-864B-434E-9C3C-314B3AF5EDA3}"/>
              </a:ext>
            </a:extLst>
          </p:cNvPr>
          <p:cNvSpPr/>
          <p:nvPr/>
        </p:nvSpPr>
        <p:spPr>
          <a:xfrm>
            <a:off x="6296891" y="2345436"/>
            <a:ext cx="5337463" cy="41281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097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BC2B-29D3-4462-AE26-7833499E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Deleting</a:t>
            </a:r>
            <a:r>
              <a:rPr lang="en-US" dirty="0"/>
              <a:t> items from the 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9103-0A02-41BB-870F-B5F1A7943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16056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Let’s get down. Start by adding a delete button in the TodoItem component.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So, add this button element below the input tag (but before the title):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80BF4C-50A7-4348-A7A2-953CD61E8C4C}"/>
              </a:ext>
            </a:extLst>
          </p:cNvPr>
          <p:cNvSpPr txBox="1"/>
          <p:nvPr/>
        </p:nvSpPr>
        <p:spPr>
          <a:xfrm>
            <a:off x="4212059" y="467275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&lt;button&gt;Delete&lt;/button&gt;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6D927E-03ED-45DF-BE10-E0D68E2DD8B2}"/>
              </a:ext>
            </a:extLst>
          </p:cNvPr>
          <p:cNvSpPr/>
          <p:nvPr/>
        </p:nvSpPr>
        <p:spPr>
          <a:xfrm>
            <a:off x="3906982" y="4296434"/>
            <a:ext cx="3678382" cy="104449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3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5CC5-F033-4EFD-BEA8-1C5F4096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76E89-296A-4CEF-BED0-FE3BE9DD1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59" y="3429000"/>
            <a:ext cx="1471863" cy="14718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FD30C4-49B5-4D97-B6A0-0ABD630217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6" t="20151" r="1430" b="11212"/>
          <a:stretch/>
        </p:blipFill>
        <p:spPr>
          <a:xfrm>
            <a:off x="3091205" y="2452256"/>
            <a:ext cx="8416636" cy="35815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BBF036-464F-4046-9662-0AC0117C87EB}"/>
              </a:ext>
            </a:extLst>
          </p:cNvPr>
          <p:cNvSpPr/>
          <p:nvPr/>
        </p:nvSpPr>
        <p:spPr>
          <a:xfrm>
            <a:off x="11606645" y="6390409"/>
            <a:ext cx="394855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162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354F-A1A7-4191-B6F2-56EEDCD8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As usual, we will enable communication between these components to raise an event. So go inside the </a:t>
            </a:r>
            <a:r>
              <a:rPr lang="en-US" sz="2000" b="1" dirty="0"/>
              <a:t>TodoContainer</a:t>
            </a:r>
            <a:r>
              <a:rPr lang="en-US" sz="2000" dirty="0"/>
              <a:t> component and add a </a:t>
            </a:r>
            <a:r>
              <a:rPr lang="en-US" sz="2000" b="1" dirty="0"/>
              <a:t>delTodo</a:t>
            </a:r>
            <a:r>
              <a:rPr lang="en-US" sz="2000" dirty="0"/>
              <a:t> method above the render().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FABF3-4742-4807-A9CD-72F64E5F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304" y="3282697"/>
            <a:ext cx="10168128" cy="3694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delTodo = id =&gt; {</a:t>
            </a:r>
          </a:p>
          <a:p>
            <a:pPr marL="0" indent="0">
              <a:buNone/>
            </a:pPr>
            <a:r>
              <a:rPr lang="en-US" dirty="0"/>
              <a:t>  console.log("deleted", id);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6D0D24-4D38-4EF8-9468-A36917A01BE2}"/>
              </a:ext>
            </a:extLst>
          </p:cNvPr>
          <p:cNvSpPr/>
          <p:nvPr/>
        </p:nvSpPr>
        <p:spPr>
          <a:xfrm>
            <a:off x="2350077" y="3143042"/>
            <a:ext cx="7491845" cy="208358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814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5FAA-B759-4E17-8254-716E63FB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Still in the component, update the</a:t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800" b="1" dirty="0"/>
              <a:t>&lt;TodosList /&gt; </a:t>
            </a:r>
            <a:r>
              <a:rPr lang="en-US" sz="2800" dirty="0"/>
              <a:t>to include: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20762-F98F-47E5-ACFA-4D111FE31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482" y="2863397"/>
            <a:ext cx="6397059" cy="5353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deleteTodoProps={this.delTodo}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7213E-435A-4F82-8867-2873FECE01BD}"/>
              </a:ext>
            </a:extLst>
          </p:cNvPr>
          <p:cNvSpPr txBox="1"/>
          <p:nvPr/>
        </p:nvSpPr>
        <p:spPr>
          <a:xfrm>
            <a:off x="2119746" y="3926854"/>
            <a:ext cx="70762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&lt;TodosList</a:t>
            </a:r>
          </a:p>
          <a:p>
            <a:r>
              <a:rPr lang="en-US" sz="2400" dirty="0"/>
              <a:t>  todos={this.state.todos}</a:t>
            </a:r>
          </a:p>
          <a:p>
            <a:r>
              <a:rPr lang="en-US" sz="2400" dirty="0"/>
              <a:t>  handleChangeProps={this.handleChange}</a:t>
            </a:r>
          </a:p>
          <a:p>
            <a:r>
              <a:rPr lang="en-US" sz="2400" dirty="0"/>
              <a:t>  deleteTodoProps={this.delTodo}</a:t>
            </a:r>
          </a:p>
          <a:p>
            <a:r>
              <a:rPr lang="en-US" sz="2400" dirty="0"/>
              <a:t>/&gt;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42CF45-136F-4195-B882-6E747F03BE77}"/>
              </a:ext>
            </a:extLst>
          </p:cNvPr>
          <p:cNvSpPr/>
          <p:nvPr/>
        </p:nvSpPr>
        <p:spPr>
          <a:xfrm>
            <a:off x="2005446" y="2395806"/>
            <a:ext cx="7491845" cy="37036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698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731A-2E06-4001-8998-6E9B0DC6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Save the file and move a level down inside the TodosList component and </a:t>
            </a:r>
            <a:r>
              <a:rPr lang="en-US" sz="2800" b="1" dirty="0"/>
              <a:t>update the &lt;TodoItem /&gt; </a:t>
            </a:r>
            <a:r>
              <a:rPr lang="en-US" sz="2800" dirty="0"/>
              <a:t>so you have: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3D37A-E3BE-4365-8345-E3DF13CE9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614" y="3135145"/>
            <a:ext cx="6656831" cy="2829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&lt;TodoItem</a:t>
            </a:r>
          </a:p>
          <a:p>
            <a:pPr marL="0" indent="0">
              <a:buNone/>
            </a:pPr>
            <a:r>
              <a:rPr lang="en-US" sz="2000" dirty="0"/>
              <a:t>  key={todo.id}</a:t>
            </a:r>
          </a:p>
          <a:p>
            <a:pPr marL="0" indent="0">
              <a:buNone/>
            </a:pPr>
            <a:r>
              <a:rPr lang="en-US" sz="2000" dirty="0"/>
              <a:t>  todo={todo}</a:t>
            </a:r>
          </a:p>
          <a:p>
            <a:pPr marL="0" indent="0">
              <a:buNone/>
            </a:pPr>
            <a:r>
              <a:rPr lang="en-US" sz="2000" dirty="0"/>
              <a:t>  handleChangeProps={this.props.handleChangeProps}</a:t>
            </a:r>
          </a:p>
          <a:p>
            <a:pPr marL="0" indent="0">
              <a:buNone/>
            </a:pPr>
            <a:r>
              <a:rPr lang="en-US" sz="2000" dirty="0"/>
              <a:t>  deleteTodoProps={this.props.deleteTodoProps}</a:t>
            </a:r>
          </a:p>
          <a:p>
            <a:pPr marL="0" indent="0">
              <a:buNone/>
            </a:pPr>
            <a:r>
              <a:rPr lang="en-US" sz="2000" dirty="0"/>
              <a:t>/&gt;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2E7CD1-9159-4ED8-8448-7F187E217A64}"/>
              </a:ext>
            </a:extLst>
          </p:cNvPr>
          <p:cNvSpPr/>
          <p:nvPr/>
        </p:nvSpPr>
        <p:spPr>
          <a:xfrm>
            <a:off x="1797627" y="2683348"/>
            <a:ext cx="7491845" cy="379018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963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2B18-B3F1-4C1B-8213-1BCEE9B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Finally, back in the TodoItem component. Update the button element to include an onClick event handler that will trigger the delTodo method in the parent component. You should have this: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3E9C-AD51-49B2-A63B-A792728F3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4432" y="2996738"/>
            <a:ext cx="10168128" cy="3694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&lt;button onClick={() =&gt; this.props.deleteTodoProps(this.props.todo.id)}&gt;</a:t>
            </a:r>
          </a:p>
          <a:p>
            <a:pPr marL="0" indent="0">
              <a:buNone/>
            </a:pPr>
            <a:r>
              <a:rPr lang="en-US" dirty="0"/>
              <a:t>  Delete</a:t>
            </a:r>
          </a:p>
          <a:p>
            <a:pPr marL="0" indent="0">
              <a:buNone/>
            </a:pPr>
            <a:r>
              <a:rPr lang="en-US" dirty="0"/>
              <a:t>&lt;/button&gt;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D8B23C-55D8-48C3-A39A-6F5E18A8EC72}"/>
              </a:ext>
            </a:extLst>
          </p:cNvPr>
          <p:cNvSpPr/>
          <p:nvPr/>
        </p:nvSpPr>
        <p:spPr>
          <a:xfrm>
            <a:off x="2171700" y="2683348"/>
            <a:ext cx="8499764" cy="305243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659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8C53-90AF-44C0-BCFD-0C467C8F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In this case, we only want to return the todos items that do not match the id that will be passed in –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i.e., the clicked id. Any id that matches will be deleted. Now </a:t>
            </a:r>
            <a:r>
              <a:rPr lang="en-US" sz="2000" b="1" dirty="0"/>
              <a:t>update the delTodo method </a:t>
            </a:r>
            <a:r>
              <a:rPr lang="en-US" sz="2000" dirty="0"/>
              <a:t>so you have: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947A8-5ECF-44B1-BDF6-50F4BBC66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041" y="2737796"/>
            <a:ext cx="6532141" cy="36941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delTodo = id =&gt; {</a:t>
            </a:r>
          </a:p>
          <a:p>
            <a:pPr marL="0" indent="0">
              <a:buNone/>
            </a:pPr>
            <a:r>
              <a:rPr lang="en-US" dirty="0"/>
              <a:t>  this.setState({</a:t>
            </a:r>
          </a:p>
          <a:p>
            <a:pPr marL="0" indent="0">
              <a:buNone/>
            </a:pPr>
            <a:r>
              <a:rPr lang="en-US" dirty="0"/>
              <a:t>    todos: [</a:t>
            </a:r>
          </a:p>
          <a:p>
            <a:pPr marL="0" indent="0">
              <a:buNone/>
            </a:pPr>
            <a:r>
              <a:rPr lang="en-US" dirty="0"/>
              <a:t>      ...this.state.todos.filter(todo =&gt; {</a:t>
            </a:r>
          </a:p>
          <a:p>
            <a:pPr marL="0" indent="0">
              <a:buNone/>
            </a:pPr>
            <a:r>
              <a:rPr lang="en-US" dirty="0"/>
              <a:t>        return todo.id !== id;</a:t>
            </a:r>
          </a:p>
          <a:p>
            <a:pPr marL="0" indent="0">
              <a:buNone/>
            </a:pPr>
            <a:r>
              <a:rPr lang="en-US" dirty="0"/>
              <a:t>      })</a:t>
            </a:r>
          </a:p>
          <a:p>
            <a:pPr marL="0" indent="0">
              <a:buNone/>
            </a:pPr>
            <a:r>
              <a:rPr lang="en-US" dirty="0"/>
              <a:t>    ]</a:t>
            </a:r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CF3FD-2992-42DC-B565-F515D2CAD331}"/>
              </a:ext>
            </a:extLst>
          </p:cNvPr>
          <p:cNvSpPr/>
          <p:nvPr/>
        </p:nvSpPr>
        <p:spPr>
          <a:xfrm>
            <a:off x="2047009" y="2478024"/>
            <a:ext cx="7491845" cy="421372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581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35A9-F5AA-4F76-B175-531B2EF1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a </a:t>
            </a:r>
            <a:r>
              <a:rPr lang="en-US" b="1" dirty="0"/>
              <a:t>text input field </a:t>
            </a:r>
            <a:r>
              <a:rPr lang="en-US" dirty="0"/>
              <a:t>and a </a:t>
            </a:r>
            <a:r>
              <a:rPr lang="en-US" b="1" dirty="0"/>
              <a:t>submit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32F47-E8C6-4247-BD18-20E099F9D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2426070"/>
            <a:ext cx="10771632" cy="514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Let’s start by adding the following code inside the empty </a:t>
            </a:r>
            <a:r>
              <a:rPr lang="en-US" sz="2400" b="1" dirty="0"/>
              <a:t>InputTodo.js </a:t>
            </a:r>
            <a:r>
              <a:rPr lang="en-US" sz="2400" dirty="0"/>
              <a:t>file: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6666C-BDC4-4414-94C5-CE01969382B9}"/>
              </a:ext>
            </a:extLst>
          </p:cNvPr>
          <p:cNvSpPr txBox="1"/>
          <p:nvPr/>
        </p:nvSpPr>
        <p:spPr>
          <a:xfrm>
            <a:off x="2028824" y="3416260"/>
            <a:ext cx="609426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import React, { Component } from "react"</a:t>
            </a:r>
          </a:p>
          <a:p>
            <a:endParaRPr lang="en-US" sz="1400" dirty="0"/>
          </a:p>
          <a:p>
            <a:r>
              <a:rPr lang="en-US" sz="1400" dirty="0"/>
              <a:t>class InputTodo extends Component {</a:t>
            </a:r>
          </a:p>
          <a:p>
            <a:r>
              <a:rPr lang="en-US" sz="1400" dirty="0"/>
              <a:t>  render() {</a:t>
            </a:r>
          </a:p>
          <a:p>
            <a:r>
              <a:rPr lang="en-US" sz="1400" dirty="0"/>
              <a:t>    return (</a:t>
            </a:r>
          </a:p>
          <a:p>
            <a:r>
              <a:rPr lang="en-US" sz="1400" dirty="0"/>
              <a:t>      &lt;form&gt;</a:t>
            </a:r>
          </a:p>
          <a:p>
            <a:r>
              <a:rPr lang="en-US" sz="1400" dirty="0"/>
              <a:t>        &lt;input type="text" placeholder="Add Todo..." /&gt;</a:t>
            </a:r>
          </a:p>
          <a:p>
            <a:r>
              <a:rPr lang="en-US" sz="1400" dirty="0"/>
              <a:t>        &lt;button&gt;Submit&lt;/button&gt;</a:t>
            </a:r>
          </a:p>
          <a:p>
            <a:r>
              <a:rPr lang="en-US" sz="1400" dirty="0"/>
              <a:t>      &lt;/form&gt;</a:t>
            </a:r>
          </a:p>
          <a:p>
            <a:r>
              <a:rPr lang="en-US" sz="1400" dirty="0"/>
              <a:t>    )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export default InputTodo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613DD4-4C10-4F2D-886C-6E313C6080AB}"/>
              </a:ext>
            </a:extLst>
          </p:cNvPr>
          <p:cNvSpPr/>
          <p:nvPr/>
        </p:nvSpPr>
        <p:spPr>
          <a:xfrm>
            <a:off x="1787237" y="3254849"/>
            <a:ext cx="7491845" cy="322907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61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42F7-D7AA-47A9-9375-EA1485A3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To use this component in our application, we will import it inside the </a:t>
            </a:r>
            <a:r>
              <a:rPr lang="en-US" sz="2800" b="1" dirty="0"/>
              <a:t>TodoContainer.js </a:t>
            </a:r>
            <a:r>
              <a:rPr lang="en-US" sz="2800" dirty="0"/>
              <a:t>file using this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F08F3-52BC-4B00-8104-1A6961B63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8341" y="3429000"/>
            <a:ext cx="6636050" cy="950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InputTodo from "./InputTodo"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C29CE0-9755-4659-9807-E0FE1605F4A3}"/>
              </a:ext>
            </a:extLst>
          </p:cNvPr>
          <p:cNvSpPr/>
          <p:nvPr/>
        </p:nvSpPr>
        <p:spPr>
          <a:xfrm>
            <a:off x="2090443" y="3080697"/>
            <a:ext cx="7491845" cy="149130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205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F377-F743-4648-80E8-768729D5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548640"/>
            <a:ext cx="10168128" cy="1179576"/>
          </a:xfrm>
        </p:spPr>
        <p:txBody>
          <a:bodyPr>
            <a:noAutofit/>
          </a:bodyPr>
          <a:lstStyle/>
          <a:p>
            <a:r>
              <a:rPr lang="en-US" sz="2800" dirty="0"/>
              <a:t>Then, add </a:t>
            </a:r>
            <a:r>
              <a:rPr lang="en-US" sz="2800" b="1" dirty="0"/>
              <a:t>&lt;InputTodo /&gt; </a:t>
            </a:r>
            <a:r>
              <a:rPr lang="en-US" sz="2800" dirty="0"/>
              <a:t>inside the render() method just below the &lt;Header /&gt;. You should have this: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1864-1B06-46BF-BBF7-E9E5FC9E4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336" y="2592324"/>
            <a:ext cx="10802528" cy="4151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/>
              <a:t>render() {</a:t>
            </a:r>
          </a:p>
          <a:p>
            <a:pPr marL="0" indent="0">
              <a:buNone/>
            </a:pPr>
            <a:r>
              <a:rPr lang="en-US" sz="1400" dirty="0"/>
              <a:t>  return (</a:t>
            </a:r>
          </a:p>
          <a:p>
            <a:pPr marL="0" indent="0">
              <a:buNone/>
            </a:pPr>
            <a:r>
              <a:rPr lang="en-US" sz="1400" dirty="0"/>
              <a:t>    &lt;div&gt;</a:t>
            </a:r>
          </a:p>
          <a:p>
            <a:pPr marL="0" indent="0">
              <a:buNone/>
            </a:pPr>
            <a:r>
              <a:rPr lang="en-US" sz="1400" dirty="0"/>
              <a:t>      &lt;Header /&gt;</a:t>
            </a:r>
          </a:p>
          <a:p>
            <a:pPr marL="0" indent="0">
              <a:buNone/>
            </a:pPr>
            <a:r>
              <a:rPr lang="en-US" sz="1400" b="1" dirty="0"/>
              <a:t>      &lt;InputTodo /&gt;</a:t>
            </a:r>
          </a:p>
          <a:p>
            <a:pPr marL="0" indent="0">
              <a:buNone/>
            </a:pPr>
            <a:r>
              <a:rPr lang="en-US" sz="1400" dirty="0"/>
              <a:t>      &lt;TodosList</a:t>
            </a:r>
          </a:p>
          <a:p>
            <a:pPr marL="0" indent="0">
              <a:buNone/>
            </a:pPr>
            <a:r>
              <a:rPr lang="en-US" sz="1400" dirty="0"/>
              <a:t>        todos={this.state.todos}</a:t>
            </a:r>
          </a:p>
          <a:p>
            <a:pPr marL="0" indent="0">
              <a:buNone/>
            </a:pPr>
            <a:r>
              <a:rPr lang="en-US" sz="1400" dirty="0"/>
              <a:t>        handleChangeProps={this.handleChange}</a:t>
            </a:r>
          </a:p>
          <a:p>
            <a:pPr marL="0" indent="0">
              <a:buNone/>
            </a:pPr>
            <a:r>
              <a:rPr lang="en-US" sz="1400" dirty="0"/>
              <a:t>        deleteTodoProps={this.delTodo}</a:t>
            </a:r>
          </a:p>
          <a:p>
            <a:pPr marL="0" indent="0">
              <a:buNone/>
            </a:pPr>
            <a:r>
              <a:rPr lang="en-US" sz="1400" dirty="0"/>
              <a:t>      /&gt;</a:t>
            </a:r>
          </a:p>
          <a:p>
            <a:pPr marL="0" indent="0">
              <a:buNone/>
            </a:pPr>
            <a:r>
              <a:rPr lang="en-US" sz="1400" dirty="0"/>
              <a:t>    &lt;/div&gt;</a:t>
            </a:r>
          </a:p>
          <a:p>
            <a:pPr marL="0" indent="0">
              <a:buNone/>
            </a:pPr>
            <a:r>
              <a:rPr lang="en-US" sz="1400" dirty="0"/>
              <a:t>  );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D8385-A90F-4D57-AB4E-053AB4B19AA6}"/>
              </a:ext>
            </a:extLst>
          </p:cNvPr>
          <p:cNvSpPr/>
          <p:nvPr/>
        </p:nvSpPr>
        <p:spPr>
          <a:xfrm>
            <a:off x="1828801" y="2498806"/>
            <a:ext cx="7491845" cy="415137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767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59C5-C812-424E-B317-660B9B5D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React form </a:t>
            </a:r>
            <a:br>
              <a:rPr lang="en-US" dirty="0"/>
            </a:br>
            <a:r>
              <a:rPr lang="en-US" b="1" dirty="0"/>
              <a:t>that has more than one text input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A8AA-7EBB-4712-958B-82D3CC304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823" y="3070306"/>
            <a:ext cx="10168128" cy="3694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onChange = e =&gt; {</a:t>
            </a:r>
          </a:p>
          <a:p>
            <a:pPr marL="0" indent="0">
              <a:buNone/>
            </a:pPr>
            <a:r>
              <a:rPr lang="en-US" dirty="0"/>
              <a:t>  this.setState({</a:t>
            </a:r>
          </a:p>
          <a:p>
            <a:pPr marL="0" indent="0">
              <a:buNone/>
            </a:pPr>
            <a:r>
              <a:rPr lang="en-US" dirty="0"/>
              <a:t>    [e.target.name]: e.target.value</a:t>
            </a:r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3A2CE-B68B-4DCA-A769-FBEC0C0E8908}"/>
              </a:ext>
            </a:extLst>
          </p:cNvPr>
          <p:cNvSpPr/>
          <p:nvPr/>
        </p:nvSpPr>
        <p:spPr>
          <a:xfrm>
            <a:off x="1828801" y="2498806"/>
            <a:ext cx="7491845" cy="415137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783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4CE5841-C184-4A70-A609-5FE4A5078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16936" y="4000284"/>
            <a:ext cx="54864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9431C0-4297-476C-A52C-EF96BC062112}"/>
              </a:ext>
            </a:extLst>
          </p:cNvPr>
          <p:cNvSpPr txBox="1"/>
          <p:nvPr/>
        </p:nvSpPr>
        <p:spPr>
          <a:xfrm>
            <a:off x="446394" y="1427556"/>
            <a:ext cx="60942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React, { Component } from "react"</a:t>
            </a:r>
          </a:p>
          <a:p>
            <a:endParaRPr lang="en-US" dirty="0"/>
          </a:p>
          <a:p>
            <a:r>
              <a:rPr lang="en-US" dirty="0"/>
              <a:t>class InputTodo extends Component {</a:t>
            </a:r>
          </a:p>
          <a:p>
            <a:r>
              <a:rPr lang="en-US" dirty="0"/>
              <a:t>  state = {</a:t>
            </a:r>
          </a:p>
          <a:p>
            <a:r>
              <a:rPr lang="en-US" dirty="0"/>
              <a:t>    title: "",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onChange = e =&gt; {</a:t>
            </a:r>
          </a:p>
          <a:p>
            <a:r>
              <a:rPr lang="en-US" dirty="0"/>
              <a:t>    this.setState({</a:t>
            </a:r>
          </a:p>
          <a:p>
            <a:r>
              <a:rPr lang="en-US" dirty="0"/>
              <a:t>      [e.target.name]: e.target.value,</a:t>
            </a:r>
          </a:p>
          <a:p>
            <a:r>
              <a:rPr lang="en-US" dirty="0"/>
              <a:t>    })</a:t>
            </a:r>
          </a:p>
          <a:p>
            <a:r>
              <a:rPr lang="en-US" dirty="0"/>
              <a:t>  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FA3252-7740-45C7-974A-EBE40F55FDF9}"/>
              </a:ext>
            </a:extLst>
          </p:cNvPr>
          <p:cNvSpPr txBox="1"/>
          <p:nvPr/>
        </p:nvSpPr>
        <p:spPr>
          <a:xfrm>
            <a:off x="5769552" y="815294"/>
            <a:ext cx="609426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render() {</a:t>
            </a:r>
          </a:p>
          <a:p>
            <a:r>
              <a:rPr lang="en-US" dirty="0"/>
              <a:t>    return (</a:t>
            </a:r>
          </a:p>
          <a:p>
            <a:r>
              <a:rPr lang="en-US" dirty="0"/>
              <a:t>      &lt;form&gt;</a:t>
            </a:r>
          </a:p>
          <a:p>
            <a:r>
              <a:rPr lang="en-US" dirty="0"/>
              <a:t>        &lt;input</a:t>
            </a:r>
          </a:p>
          <a:p>
            <a:r>
              <a:rPr lang="en-US" dirty="0"/>
              <a:t>          type="text"</a:t>
            </a:r>
          </a:p>
          <a:p>
            <a:r>
              <a:rPr lang="en-US" dirty="0"/>
              <a:t>          placeholder="Add todo..."</a:t>
            </a:r>
          </a:p>
          <a:p>
            <a:r>
              <a:rPr lang="en-US" dirty="0"/>
              <a:t>          value={this.state.title}</a:t>
            </a:r>
          </a:p>
          <a:p>
            <a:r>
              <a:rPr lang="en-US" dirty="0"/>
              <a:t>          name="title"</a:t>
            </a:r>
          </a:p>
          <a:p>
            <a:r>
              <a:rPr lang="en-US" dirty="0"/>
              <a:t>          onChange={this.onChange}</a:t>
            </a:r>
          </a:p>
          <a:p>
            <a:r>
              <a:rPr lang="en-US" dirty="0"/>
              <a:t>        /&gt;</a:t>
            </a:r>
          </a:p>
          <a:p>
            <a:r>
              <a:rPr lang="en-US" dirty="0"/>
              <a:t>        &lt;button&gt;Submit&lt;/button&gt;</a:t>
            </a:r>
          </a:p>
          <a:p>
            <a:r>
              <a:rPr lang="en-US" dirty="0"/>
              <a:t>      &lt;/form&gt;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export default InputTodo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701CD5-FD77-4439-A6FA-A4D8C71A0E83}"/>
              </a:ext>
            </a:extLst>
          </p:cNvPr>
          <p:cNvSpPr/>
          <p:nvPr/>
        </p:nvSpPr>
        <p:spPr>
          <a:xfrm>
            <a:off x="5456319" y="524533"/>
            <a:ext cx="5973681" cy="5257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BFF80D-D94A-4A52-82C5-02C4118697D7}"/>
              </a:ext>
            </a:extLst>
          </p:cNvPr>
          <p:cNvSpPr/>
          <p:nvPr/>
        </p:nvSpPr>
        <p:spPr>
          <a:xfrm>
            <a:off x="328181" y="1170051"/>
            <a:ext cx="4719308" cy="365881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6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42B5-204E-4358-9E81-4FF0E4CA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vs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07C2D8-E113-4E69-ADB8-EE1BD8EB5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99" y="2584305"/>
            <a:ext cx="5467598" cy="33489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645FD3-CBFE-4963-9AA2-CA1A5032B3DA}"/>
              </a:ext>
            </a:extLst>
          </p:cNvPr>
          <p:cNvSpPr/>
          <p:nvPr/>
        </p:nvSpPr>
        <p:spPr>
          <a:xfrm>
            <a:off x="11606645" y="6390409"/>
            <a:ext cx="394855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891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6BAD-5AFC-442D-83B3-1EEA3871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setState()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19618-974A-45AC-AF77-EB044E6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5214" y="3174215"/>
            <a:ext cx="6812695" cy="18030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this.setState({</a:t>
            </a:r>
          </a:p>
          <a:p>
            <a:pPr marL="0" indent="0">
              <a:buNone/>
            </a:pPr>
            <a:r>
              <a:rPr lang="en-US" dirty="0"/>
              <a:t>  [e.target.name]: e.target.value,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DD80D2-74BE-48CD-8CE5-CC4A8CB85D17}"/>
              </a:ext>
            </a:extLst>
          </p:cNvPr>
          <p:cNvSpPr/>
          <p:nvPr/>
        </p:nvSpPr>
        <p:spPr>
          <a:xfrm>
            <a:off x="1839191" y="2602715"/>
            <a:ext cx="7491845" cy="297720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286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623F-88FE-48F3-A510-24556C85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Updating</a:t>
            </a:r>
            <a:r>
              <a:rPr lang="en-US" dirty="0"/>
              <a:t> the Todos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E7197-DB6E-464D-AE2A-5F302E19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11795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Let's quickly do that. Update the &lt;form&gt; tag in the InputTodo component to include the onSubmit handler.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F166E-A1CC-44DA-BC95-D59E2B3F68EF}"/>
              </a:ext>
            </a:extLst>
          </p:cNvPr>
          <p:cNvSpPr txBox="1"/>
          <p:nvPr/>
        </p:nvSpPr>
        <p:spPr>
          <a:xfrm>
            <a:off x="2766579" y="4558783"/>
            <a:ext cx="65540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&lt;form onSubmit={this.handleSubmit}&gt;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462CD0-A085-452F-9E8E-30793B52B53C}"/>
              </a:ext>
            </a:extLst>
          </p:cNvPr>
          <p:cNvSpPr/>
          <p:nvPr/>
        </p:nvSpPr>
        <p:spPr>
          <a:xfrm>
            <a:off x="2163041" y="4301836"/>
            <a:ext cx="7491845" cy="129495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528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72EE-B166-43BD-BF6B-9DE07DEB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Then, add the following code above the render() method and save the file: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4623-2278-407F-870A-E65077E93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832" y="3007960"/>
            <a:ext cx="10168128" cy="3694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handleSubmit = e =&gt; {</a:t>
            </a:r>
          </a:p>
          <a:p>
            <a:pPr marL="0" indent="0">
              <a:buNone/>
            </a:pPr>
            <a:r>
              <a:rPr lang="en-US" dirty="0"/>
              <a:t>  e.preventDefault();</a:t>
            </a:r>
          </a:p>
          <a:p>
            <a:pPr marL="0" indent="0">
              <a:buNone/>
            </a:pPr>
            <a:r>
              <a:rPr lang="en-US" dirty="0"/>
              <a:t>  console.log(this.state.title);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6E4A27-F547-4221-9670-479FF42EB24E}"/>
              </a:ext>
            </a:extLst>
          </p:cNvPr>
          <p:cNvSpPr/>
          <p:nvPr/>
        </p:nvSpPr>
        <p:spPr>
          <a:xfrm>
            <a:off x="2504209" y="2781521"/>
            <a:ext cx="6380018" cy="312051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348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F90A-2E34-425F-9EDD-5E1F0150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 As usual, let's start by enabling communication between those components. Starting from the parent component, </a:t>
            </a:r>
            <a:r>
              <a:rPr lang="en-US" sz="2400" b="1" dirty="0"/>
              <a:t>TodoContainer</a:t>
            </a:r>
            <a:r>
              <a:rPr lang="en-US" sz="2400" dirty="0"/>
              <a:t> , add this class method above the render() method: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4D65-DDFC-458F-828B-D595AA8F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850" y="3163824"/>
            <a:ext cx="10168128" cy="3694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addTodoItem = title =&gt; {</a:t>
            </a:r>
          </a:p>
          <a:p>
            <a:pPr marL="0" indent="0">
              <a:buNone/>
            </a:pPr>
            <a:r>
              <a:rPr lang="en-US" dirty="0"/>
              <a:t>  console.log(title);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43037A-F4B2-48F1-9F79-2A7A1AD8AD11}"/>
              </a:ext>
            </a:extLst>
          </p:cNvPr>
          <p:cNvSpPr/>
          <p:nvPr/>
        </p:nvSpPr>
        <p:spPr>
          <a:xfrm>
            <a:off x="2697896" y="2573703"/>
            <a:ext cx="6380018" cy="312051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101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957D-231F-46CA-8810-AA358869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Next, pass this class method to the InputTodo component by updating the </a:t>
            </a:r>
            <a:r>
              <a:rPr lang="en-US" sz="2800" b="1" dirty="0"/>
              <a:t>&lt;InputTodo /&gt; </a:t>
            </a:r>
            <a:r>
              <a:rPr lang="en-US" sz="2800" dirty="0"/>
              <a:t>so you have: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BF09-BC79-4DC3-9577-DE9D758E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755" y="3517115"/>
            <a:ext cx="9503941" cy="8782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&lt;InputTodo addTodoProps={this.addTodoItem} /&gt;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9810F3-996A-4687-A799-B7D35E291259}"/>
              </a:ext>
            </a:extLst>
          </p:cNvPr>
          <p:cNvSpPr/>
          <p:nvPr/>
        </p:nvSpPr>
        <p:spPr>
          <a:xfrm>
            <a:off x="1450986" y="2835098"/>
            <a:ext cx="9106177" cy="1934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191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FD7C-9605-4E46-A450-2515E577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Now, the </a:t>
            </a:r>
            <a:r>
              <a:rPr lang="en-US" sz="2400" b="1" dirty="0"/>
              <a:t>addTodoItem() </a:t>
            </a:r>
            <a:r>
              <a:rPr lang="en-US" sz="2400" dirty="0"/>
              <a:t>method can be accessed through props in the InputTodo component. So, update the handleSubmit method in the InputTodo component so you have: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BC02-72AA-47B4-B96E-29F44F6F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677" y="3059915"/>
            <a:ext cx="10168128" cy="3694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handleSubmit = e =&gt; {</a:t>
            </a:r>
          </a:p>
          <a:p>
            <a:pPr marL="0" indent="0">
              <a:buNone/>
            </a:pPr>
            <a:r>
              <a:rPr lang="en-US" dirty="0"/>
              <a:t>  e.preventDefault();</a:t>
            </a:r>
          </a:p>
          <a:p>
            <a:pPr marL="0" indent="0">
              <a:buNone/>
            </a:pPr>
            <a:r>
              <a:rPr lang="en-US" dirty="0"/>
              <a:t>  this.props.addTodoProps(this.state.title);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040F6C-4F31-499C-B9B1-7FFFA5ED9A29}"/>
              </a:ext>
            </a:extLst>
          </p:cNvPr>
          <p:cNvSpPr/>
          <p:nvPr/>
        </p:nvSpPr>
        <p:spPr>
          <a:xfrm>
            <a:off x="1542911" y="2824707"/>
            <a:ext cx="9106177" cy="3108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804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66D0-01AE-4000-BE41-BFE08894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Before we move on, let’s clear the input field once we have submitted a todos item for subsequent entry. Simply update the </a:t>
            </a:r>
            <a:r>
              <a:rPr lang="en-US" sz="2400" b="1" dirty="0"/>
              <a:t>handleSubmit</a:t>
            </a:r>
            <a:r>
              <a:rPr lang="en-US" sz="2400" dirty="0"/>
              <a:t> method so you have: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EA433-4FD2-4646-BA6A-329C84911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13" y="2615184"/>
            <a:ext cx="10168128" cy="36941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handleSubmit = e =&gt; {</a:t>
            </a:r>
          </a:p>
          <a:p>
            <a:pPr marL="0" indent="0">
              <a:buNone/>
            </a:pPr>
            <a:r>
              <a:rPr lang="en-US" dirty="0"/>
              <a:t>  e.preventDefault();</a:t>
            </a:r>
          </a:p>
          <a:p>
            <a:pPr marL="0" indent="0">
              <a:buNone/>
            </a:pPr>
            <a:r>
              <a:rPr lang="en-US" dirty="0"/>
              <a:t>  this.props.addTodoProps(this.state.title);</a:t>
            </a:r>
          </a:p>
          <a:p>
            <a:pPr marL="0" indent="0">
              <a:buNone/>
            </a:pPr>
            <a:r>
              <a:rPr lang="en-US" dirty="0"/>
              <a:t>  this.setState({</a:t>
            </a:r>
          </a:p>
          <a:p>
            <a:pPr marL="0" indent="0">
              <a:buNone/>
            </a:pPr>
            <a:r>
              <a:rPr lang="en-US" dirty="0"/>
              <a:t>    title: ""</a:t>
            </a:r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D75790-A7F9-4E19-BEDB-BB2B6E5BCDA5}"/>
              </a:ext>
            </a:extLst>
          </p:cNvPr>
          <p:cNvSpPr/>
          <p:nvPr/>
        </p:nvSpPr>
        <p:spPr>
          <a:xfrm>
            <a:off x="1979329" y="2367507"/>
            <a:ext cx="8401189" cy="40229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700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1EE2-C9D1-403B-9F49-57BA912F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Finally, we can update the state. Back to the TodoContainer component, update the </a:t>
            </a:r>
            <a:r>
              <a:rPr lang="en-US" sz="2800" b="1" dirty="0"/>
              <a:t>addTodoItem() </a:t>
            </a:r>
            <a:r>
              <a:rPr lang="en-US" sz="2800" dirty="0"/>
              <a:t>method so you have: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C7DC-38C2-448C-8437-C564DAFBD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8568" y="2615184"/>
            <a:ext cx="10168128" cy="369417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addTodoItem = title =&gt; {</a:t>
            </a:r>
          </a:p>
          <a:p>
            <a:pPr marL="0" indent="0">
              <a:buNone/>
            </a:pPr>
            <a:r>
              <a:rPr lang="en-US" dirty="0"/>
              <a:t>  const newTodo = {</a:t>
            </a:r>
          </a:p>
          <a:p>
            <a:pPr marL="0" indent="0">
              <a:buNone/>
            </a:pPr>
            <a:r>
              <a:rPr lang="en-US" dirty="0"/>
              <a:t>    id: 4,</a:t>
            </a:r>
          </a:p>
          <a:p>
            <a:pPr marL="0" indent="0">
              <a:buNone/>
            </a:pPr>
            <a:r>
              <a:rPr lang="en-US" dirty="0"/>
              <a:t>    title: title,</a:t>
            </a:r>
          </a:p>
          <a:p>
            <a:pPr marL="0" indent="0">
              <a:buNone/>
            </a:pPr>
            <a:r>
              <a:rPr lang="en-US" dirty="0"/>
              <a:t>    completed: false</a:t>
            </a:r>
          </a:p>
          <a:p>
            <a:pPr marL="0" indent="0">
              <a:buNone/>
            </a:pPr>
            <a:r>
              <a:rPr lang="en-US" dirty="0"/>
              <a:t>  };</a:t>
            </a:r>
          </a:p>
          <a:p>
            <a:pPr marL="0" indent="0">
              <a:buNone/>
            </a:pPr>
            <a:r>
              <a:rPr lang="en-US" dirty="0"/>
              <a:t>  this.setState({</a:t>
            </a:r>
          </a:p>
          <a:p>
            <a:pPr marL="0" indent="0">
              <a:buNone/>
            </a:pPr>
            <a:r>
              <a:rPr lang="en-US" dirty="0"/>
              <a:t>    todos: [...this.state.todos, newTodo]</a:t>
            </a:r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FA4649-BD53-42FD-AE0D-284B393B4CA0}"/>
              </a:ext>
            </a:extLst>
          </p:cNvPr>
          <p:cNvSpPr/>
          <p:nvPr/>
        </p:nvSpPr>
        <p:spPr>
          <a:xfrm>
            <a:off x="1979329" y="2367507"/>
            <a:ext cx="8401189" cy="40229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624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DFE7-B73D-4D8C-8DDC-81CCDA0D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Generating random ids for the todos list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595E2-949C-4105-A68A-DBB8E0048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67634"/>
            <a:ext cx="10168128" cy="3694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use these ids in your app, you need to import the UUID in the </a:t>
            </a:r>
            <a:r>
              <a:rPr lang="en-US" b="1" dirty="0"/>
              <a:t>TodoContainer.js </a:t>
            </a:r>
            <a:r>
              <a:rPr lang="en-US" dirty="0"/>
              <a:t>file. So, add this line below the list of the import statements.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{ v4 as uuidv4 } from "</a:t>
            </a:r>
            <a:r>
              <a:rPr lang="en-US" dirty="0" err="1"/>
              <a:t>uuid</a:t>
            </a:r>
            <a:r>
              <a:rPr lang="en-US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8209191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45FD-0CBE-4F09-BBF4-CEBEC2FF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Then, replace any hardcoded id value with uuidv4(). For instance, instead of having: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048D6-50E6-4569-ABF4-86DE67327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3423" y="3384115"/>
            <a:ext cx="1295123" cy="8424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id: 1,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5E422-A3C2-4437-82A8-BE883F542639}"/>
              </a:ext>
            </a:extLst>
          </p:cNvPr>
          <p:cNvSpPr txBox="1"/>
          <p:nvPr/>
        </p:nvSpPr>
        <p:spPr>
          <a:xfrm>
            <a:off x="6330662" y="3384115"/>
            <a:ext cx="6094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id: uuidv4(),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480FEF-1D20-42DD-816B-CED056AECA4B}"/>
              </a:ext>
            </a:extLst>
          </p:cNvPr>
          <p:cNvSpPr/>
          <p:nvPr/>
        </p:nvSpPr>
        <p:spPr>
          <a:xfrm>
            <a:off x="1979330" y="3075709"/>
            <a:ext cx="2187426" cy="126769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FA4E3F-971A-483A-B2A9-5F33ADCF84D7}"/>
              </a:ext>
            </a:extLst>
          </p:cNvPr>
          <p:cNvSpPr/>
          <p:nvPr/>
        </p:nvSpPr>
        <p:spPr>
          <a:xfrm>
            <a:off x="5924412" y="3075708"/>
            <a:ext cx="3105288" cy="126769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EB2D363-B578-4D65-A21D-41F8FCA36A32}"/>
              </a:ext>
            </a:extLst>
          </p:cNvPr>
          <p:cNvSpPr/>
          <p:nvPr/>
        </p:nvSpPr>
        <p:spPr>
          <a:xfrm>
            <a:off x="4563204" y="3384115"/>
            <a:ext cx="914400" cy="662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06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Computer script on a screen">
            <a:extLst>
              <a:ext uri="{FF2B5EF4-FFF2-40B4-BE49-F238E27FC236}">
                <a16:creationId xmlns:a16="http://schemas.microsoft.com/office/drawing/2014/main" id="{CF9FC2EF-5CD7-40BC-AE90-FD0A5EECA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398C7-6AED-4DE9-94AE-39C1DB1A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JavaScript 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5948BD-D2BF-4DCB-B8BA-103408D75E60}"/>
              </a:ext>
            </a:extLst>
          </p:cNvPr>
          <p:cNvSpPr/>
          <p:nvPr/>
        </p:nvSpPr>
        <p:spPr>
          <a:xfrm>
            <a:off x="11606645" y="6390409"/>
            <a:ext cx="394855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367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88F7-1FB7-4F19-BA73-477F89DE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the Form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BED5-AF81-47C4-B571-0C172CD7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917" y="2363724"/>
            <a:ext cx="7311183" cy="415345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So, head over to the InputTodo.js file and update the handleSubmit() so you have: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handleSubmit = e =&gt; {</a:t>
            </a:r>
          </a:p>
          <a:p>
            <a:pPr marL="0" indent="0">
              <a:buNone/>
            </a:pPr>
            <a:r>
              <a:rPr lang="en-US" sz="3000" dirty="0"/>
              <a:t>  e.preventDefault()</a:t>
            </a:r>
          </a:p>
          <a:p>
            <a:pPr marL="0" indent="0">
              <a:buNone/>
            </a:pPr>
            <a:r>
              <a:rPr lang="en-US" sz="3000" dirty="0"/>
              <a:t>  if (this.state.title.trim()) {</a:t>
            </a:r>
          </a:p>
          <a:p>
            <a:pPr marL="0" indent="0">
              <a:buNone/>
            </a:pPr>
            <a:r>
              <a:rPr lang="en-US" sz="3000" dirty="0"/>
              <a:t>    this.props.addTodoProps(this.state.title)</a:t>
            </a:r>
          </a:p>
          <a:p>
            <a:pPr marL="0" indent="0">
              <a:buNone/>
            </a:pPr>
            <a:r>
              <a:rPr lang="en-US" sz="3000" dirty="0"/>
              <a:t>    this.setState({</a:t>
            </a:r>
          </a:p>
          <a:p>
            <a:pPr marL="0" indent="0">
              <a:buNone/>
            </a:pPr>
            <a:r>
              <a:rPr lang="en-US" sz="3000" dirty="0"/>
              <a:t>      title: "",</a:t>
            </a:r>
          </a:p>
          <a:p>
            <a:pPr marL="0" indent="0">
              <a:buNone/>
            </a:pPr>
            <a:r>
              <a:rPr lang="en-US" sz="3000" dirty="0"/>
              <a:t>    })</a:t>
            </a:r>
          </a:p>
          <a:p>
            <a:pPr marL="0" indent="0">
              <a:buNone/>
            </a:pPr>
            <a:r>
              <a:rPr lang="en-US" sz="3000" dirty="0"/>
              <a:t>  } else {</a:t>
            </a:r>
          </a:p>
          <a:p>
            <a:pPr marL="0" indent="0">
              <a:buNone/>
            </a:pPr>
            <a:r>
              <a:rPr lang="en-US" sz="3000" dirty="0"/>
              <a:t>    alert("Please write item")</a:t>
            </a:r>
          </a:p>
          <a:p>
            <a:pPr marL="0" indent="0">
              <a:buNone/>
            </a:pPr>
            <a:r>
              <a:rPr lang="en-US" sz="3000" dirty="0"/>
              <a:t>  }</a:t>
            </a:r>
          </a:p>
          <a:p>
            <a:pPr marL="0" indent="0">
              <a:buNone/>
            </a:pPr>
            <a:r>
              <a:rPr lang="en-US" sz="3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82816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E4895-802F-4596-B2B5-0263FC25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Thank You!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373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6">
            <a:extLst>
              <a:ext uri="{FF2B5EF4-FFF2-40B4-BE49-F238E27FC236}">
                <a16:creationId xmlns:a16="http://schemas.microsoft.com/office/drawing/2014/main" id="{57F72BCA-EE24-40BE-9ECA-E10C9BA55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AB9D00-01B4-414A-93C8-D1173DB7C3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32" r="15195" b="-1"/>
          <a:stretch/>
        </p:blipFill>
        <p:spPr>
          <a:xfrm>
            <a:off x="1908463" y="1470937"/>
            <a:ext cx="3099956" cy="31769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BAC14-7830-4A2A-BD0D-C33AE6886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537" y="2487371"/>
            <a:ext cx="4572000" cy="10598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/>
              <a:t>“A JavaScript Library For Building User Interfaces”.</a:t>
            </a:r>
          </a:p>
        </p:txBody>
      </p:sp>
      <p:sp>
        <p:nvSpPr>
          <p:cNvPr id="48" name="Rectangle 38">
            <a:extLst>
              <a:ext uri="{FF2B5EF4-FFF2-40B4-BE49-F238E27FC236}">
                <a16:creationId xmlns:a16="http://schemas.microsoft.com/office/drawing/2014/main" id="{6B3C4597-DD46-4BFC-B999-C52879B95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0">
            <a:extLst>
              <a:ext uri="{FF2B5EF4-FFF2-40B4-BE49-F238E27FC236}">
                <a16:creationId xmlns:a16="http://schemas.microsoft.com/office/drawing/2014/main" id="{632B59AC-0160-4F1D-934F-B7D8B6AE4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034272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003934-EE31-4037-8203-2227140F0ACF}"/>
              </a:ext>
            </a:extLst>
          </p:cNvPr>
          <p:cNvSpPr/>
          <p:nvPr/>
        </p:nvSpPr>
        <p:spPr>
          <a:xfrm>
            <a:off x="11606645" y="6390409"/>
            <a:ext cx="394855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7741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3277</Words>
  <Application>Microsoft Office PowerPoint</Application>
  <PresentationFormat>Widescreen</PresentationFormat>
  <Paragraphs>496</Paragraphs>
  <Slides>81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Arial</vt:lpstr>
      <vt:lpstr>Arial</vt:lpstr>
      <vt:lpstr>Avenir Next LT Pro</vt:lpstr>
      <vt:lpstr>BlinkMacSystemFont</vt:lpstr>
      <vt:lpstr>Calibri</vt:lpstr>
      <vt:lpstr>Lato</vt:lpstr>
      <vt:lpstr>AccentBoxVTI</vt:lpstr>
      <vt:lpstr>Introduction to React E1</vt:lpstr>
      <vt:lpstr>Webinar Series Workflow</vt:lpstr>
      <vt:lpstr>Prerequisites</vt:lpstr>
      <vt:lpstr>PowerPoint Presentation</vt:lpstr>
      <vt:lpstr>Part 1   React Introduction and Setup</vt:lpstr>
      <vt:lpstr>What is React?</vt:lpstr>
      <vt:lpstr>Framework vs Library</vt:lpstr>
      <vt:lpstr>JavaScript ?</vt:lpstr>
      <vt:lpstr>PowerPoint Presentation</vt:lpstr>
      <vt:lpstr>Why is React?</vt:lpstr>
      <vt:lpstr>PowerPoint Presentation</vt:lpstr>
      <vt:lpstr>Virtual DOM</vt:lpstr>
      <vt:lpstr>Developer Tools</vt:lpstr>
      <vt:lpstr>JSX – JavaScript XML</vt:lpstr>
      <vt:lpstr>Environment Set up</vt:lpstr>
      <vt:lpstr>Create React App</vt:lpstr>
      <vt:lpstr>Toolchain</vt:lpstr>
      <vt:lpstr>Toolchain variations</vt:lpstr>
      <vt:lpstr>Let’s create the file. In the src folder, create an index.js file and add the following code:</vt:lpstr>
      <vt:lpstr>Components</vt:lpstr>
      <vt:lpstr>PowerPoint Presentation</vt:lpstr>
      <vt:lpstr>Components</vt:lpstr>
      <vt:lpstr>Next, add the following code in the parent component file, TodoContainer.js and save it:</vt:lpstr>
      <vt:lpstr>Also, go inside the index.js file and update it so it looks like so:</vt:lpstr>
      <vt:lpstr>Strict Mode</vt:lpstr>
      <vt:lpstr>To enable it, we simply wrap our component with &lt;React.StrictMode&gt; like so:</vt:lpstr>
      <vt:lpstr>Manage Data with components</vt:lpstr>
      <vt:lpstr>Props and State</vt:lpstr>
      <vt:lpstr>State</vt:lpstr>
      <vt:lpstr> State lifting</vt:lpstr>
      <vt:lpstr>Props</vt:lpstr>
      <vt:lpstr>Context API</vt:lpstr>
      <vt:lpstr>So, add the following code just above the render() method in the TodoContainer.js file:</vt:lpstr>
      <vt:lpstr>Still in the file, update the render() method so it looks like this:  </vt:lpstr>
      <vt:lpstr> After that, open the TodoContainer.js file and modify the render() method so it looks like this:  </vt:lpstr>
      <vt:lpstr>you must import the component. So, add this at the top of the TodoContainer.js file</vt:lpstr>
      <vt:lpstr>So let’s update the TodosList.js file so it looks like this:</vt:lpstr>
      <vt:lpstr>Next, import the component in the TodosList.js file using this line:</vt:lpstr>
      <vt:lpstr>After that, replace the &lt;li&gt; element in the map() method with this line:</vt:lpstr>
      <vt:lpstr>PowerPoint Presentation</vt:lpstr>
      <vt:lpstr>Components</vt:lpstr>
      <vt:lpstr>Functional Component </vt:lpstr>
      <vt:lpstr>Save the file. Next, go inside the TodoContainer component and import the file in the top like so:</vt:lpstr>
      <vt:lpstr>Class-Based Component  =&gt;  Function Component</vt:lpstr>
      <vt:lpstr>TodoItem.js</vt:lpstr>
      <vt:lpstr>Part 2  React Form and Event Handling</vt:lpstr>
      <vt:lpstr>Open the TodoItem.js file and add the checkbox input just before the title in the li element.</vt:lpstr>
      <vt:lpstr>Controlled Component</vt:lpstr>
      <vt:lpstr>So let’s update the input tag in the TodoItem.js file to include the handler</vt:lpstr>
      <vt:lpstr>Raising and Handling Events</vt:lpstr>
      <vt:lpstr>Starting from the parent component, TodoContainer, add a handler method, handleChange just above the render() method.  </vt:lpstr>
      <vt:lpstr>Start by passing this method to the TodosList component through the props. So, update &lt;TodosList /&gt; so you have:  </vt:lpstr>
      <vt:lpstr>From there, we can pass it to the TodoItem component. Let’s update the &lt;TodoItem /&gt; instance in the TodosList.js file so you have:</vt:lpstr>
      <vt:lpstr>At this point, the handleChange() data can be accessed from the TodoItem component. So, update the onChange handler in the TodoItem component so you have:</vt:lpstr>
      <vt:lpstr>Then go inside the TodoContainer component and update the handleChange method.</vt:lpstr>
      <vt:lpstr>Updating the state using the setState() method</vt:lpstr>
      <vt:lpstr>Using the setState updater</vt:lpstr>
      <vt:lpstr>PowerPoint Presentation</vt:lpstr>
      <vt:lpstr>Deleting items from the todos</vt:lpstr>
      <vt:lpstr>As usual, we will enable communication between these components to raise an event. So go inside the TodoContainer component and add a delTodo method above the render().</vt:lpstr>
      <vt:lpstr>Still in the component, update the  &lt;TodosList /&gt; to include:</vt:lpstr>
      <vt:lpstr>Save the file and move a level down inside the TodosList component and update the &lt;TodoItem /&gt; so you have:</vt:lpstr>
      <vt:lpstr>Finally, back in the TodoItem component. Update the button element to include an onClick event handler that will trigger the delTodo method in the parent component. You should have this:</vt:lpstr>
      <vt:lpstr>In this case, we only want to return the todos items that do not match the id that will be passed in –   i.e., the clicked id. Any id that matches will be deleted. Now update the delTodo method so you have:</vt:lpstr>
      <vt:lpstr>Adding a text input field and a submit button</vt:lpstr>
      <vt:lpstr>To use this component in our application, we will import it inside the TodoContainer.js file using this code:</vt:lpstr>
      <vt:lpstr>Then, add &lt;InputTodo /&gt; inside the render() method just below the &lt;Header /&gt;. You should have this:</vt:lpstr>
      <vt:lpstr>Handling React form  that has more than one text input field</vt:lpstr>
      <vt:lpstr>PowerPoint Presentation</vt:lpstr>
      <vt:lpstr>Update setState()</vt:lpstr>
      <vt:lpstr>Updating the Todos list</vt:lpstr>
      <vt:lpstr>Then, add the following code above the render() method and save the file:</vt:lpstr>
      <vt:lpstr> As usual, let's start by enabling communication between those components. Starting from the parent component, TodoContainer , add this class method above the render() method: </vt:lpstr>
      <vt:lpstr>Next, pass this class method to the InputTodo component by updating the &lt;InputTodo /&gt; so you have:</vt:lpstr>
      <vt:lpstr>Now, the addTodoItem() method can be accessed through props in the InputTodo component. So, update the handleSubmit method in the InputTodo component so you have:</vt:lpstr>
      <vt:lpstr>Before we move on, let’s clear the input field once we have submitted a todos item for subsequent entry. Simply update the handleSubmit method so you have:</vt:lpstr>
      <vt:lpstr>Finally, we can update the state. Back to the TodoContainer component, update the addTodoItem() method so you have:</vt:lpstr>
      <vt:lpstr>Generating random ids for the todos list items</vt:lpstr>
      <vt:lpstr>Then, replace any hardcoded id value with uuidv4(). For instance, instead of having:</vt:lpstr>
      <vt:lpstr>Validating the Form Submission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</dc:title>
  <dc:creator>Navanjana E.H.D.T.D. it18003642</dc:creator>
  <cp:lastModifiedBy>Thisura Dinith</cp:lastModifiedBy>
  <cp:revision>2</cp:revision>
  <dcterms:created xsi:type="dcterms:W3CDTF">2021-11-30T10:15:35Z</dcterms:created>
  <dcterms:modified xsi:type="dcterms:W3CDTF">2021-12-05T07:44:58Z</dcterms:modified>
</cp:coreProperties>
</file>