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83"/>
  </p:notesMasterIdLst>
  <p:handoutMasterIdLst>
    <p:handoutMasterId r:id="rId84"/>
  </p:handoutMasterIdLst>
  <p:sldIdLst>
    <p:sldId id="271" r:id="rId2"/>
    <p:sldId id="281" r:id="rId3"/>
    <p:sldId id="503" r:id="rId4"/>
    <p:sldId id="512" r:id="rId5"/>
    <p:sldId id="513" r:id="rId6"/>
    <p:sldId id="517" r:id="rId7"/>
    <p:sldId id="717" r:id="rId8"/>
    <p:sldId id="516" r:id="rId9"/>
    <p:sldId id="514" r:id="rId10"/>
    <p:sldId id="518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716" r:id="rId58"/>
    <p:sldId id="592" r:id="rId59"/>
    <p:sldId id="593" r:id="rId60"/>
    <p:sldId id="594" r:id="rId61"/>
    <p:sldId id="718" r:id="rId62"/>
    <p:sldId id="719" r:id="rId63"/>
    <p:sldId id="720" r:id="rId64"/>
    <p:sldId id="595" r:id="rId65"/>
    <p:sldId id="596" r:id="rId66"/>
    <p:sldId id="603" r:id="rId67"/>
    <p:sldId id="604" r:id="rId68"/>
    <p:sldId id="605" r:id="rId69"/>
    <p:sldId id="606" r:id="rId70"/>
    <p:sldId id="721" r:id="rId71"/>
    <p:sldId id="607" r:id="rId72"/>
    <p:sldId id="608" r:id="rId73"/>
    <p:sldId id="609" r:id="rId74"/>
    <p:sldId id="610" r:id="rId75"/>
    <p:sldId id="722" r:id="rId76"/>
    <p:sldId id="723" r:id="rId77"/>
    <p:sldId id="724" r:id="rId78"/>
    <p:sldId id="727" r:id="rId79"/>
    <p:sldId id="725" r:id="rId80"/>
    <p:sldId id="728" r:id="rId81"/>
    <p:sldId id="726" r:id="rId82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geol Chun" initials="jchu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9" autoAdjust="0"/>
    <p:restoredTop sz="81833" autoAdjust="0"/>
  </p:normalViewPr>
  <p:slideViewPr>
    <p:cSldViewPr>
      <p:cViewPr varScale="1">
        <p:scale>
          <a:sx n="97" d="100"/>
          <a:sy n="97" d="100"/>
        </p:scale>
        <p:origin x="1315" y="48"/>
      </p:cViewPr>
      <p:guideLst>
        <p:guide orient="horz" pos="2160"/>
        <p:guide pos="3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28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2018-01-18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examine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명령에서 표시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유닛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크기를 형식 문자 끝에 한 문자를 추가해 바꿀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 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바이트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: 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바이트의 하프워드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: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바이트의 워드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: 8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바이트의 자이언트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x/(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examine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줄인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문자를 사용해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역어셈블 된 어셈블리 언어의 명령 메모리를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.(info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72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Watch : </a:t>
            </a:r>
            <a:r>
              <a:rPr lang="ko-KR" altLang="en-US" dirty="0" err="1"/>
              <a:t>쓰기될</a:t>
            </a:r>
            <a:r>
              <a:rPr lang="ko-KR" altLang="en-US" dirty="0"/>
              <a:t> 때</a:t>
            </a:r>
            <a:endParaRPr lang="en-US" altLang="ko-KR" dirty="0"/>
          </a:p>
          <a:p>
            <a:r>
              <a:rPr lang="en-US" altLang="ko-KR" dirty="0" err="1"/>
              <a:t>Awatch</a:t>
            </a:r>
            <a:r>
              <a:rPr lang="en-US" altLang="ko-KR" dirty="0"/>
              <a:t> :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 될 때</a:t>
            </a:r>
            <a:endParaRPr lang="en-US" altLang="ko-KR" dirty="0"/>
          </a:p>
          <a:p>
            <a:r>
              <a:rPr lang="en-US" altLang="ko-KR" dirty="0" err="1"/>
              <a:t>Rwatch</a:t>
            </a:r>
            <a:r>
              <a:rPr lang="en-US" altLang="ko-KR" dirty="0"/>
              <a:t> : </a:t>
            </a:r>
            <a:r>
              <a:rPr lang="ko-KR" altLang="en-US"/>
              <a:t>읽기 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085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302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64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87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307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352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141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1085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3331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5330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1776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7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76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3513" y="569913"/>
            <a:ext cx="6469062" cy="42497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189320" y="4915702"/>
            <a:ext cx="6364021" cy="482522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Green Project : 1991</a:t>
            </a:r>
            <a:r>
              <a:rPr lang="ko-KR" altLang="en-US"/>
              <a:t>년 </a:t>
            </a:r>
            <a:r>
              <a:rPr lang="en-US" altLang="ko-KR"/>
              <a:t>Sun</a:t>
            </a:r>
            <a:r>
              <a:rPr lang="ko-KR" altLang="en-US"/>
              <a:t>사의 </a:t>
            </a:r>
            <a:r>
              <a:rPr lang="en-US" altLang="ko-KR"/>
              <a:t>James Gosling</a:t>
            </a:r>
            <a:r>
              <a:rPr lang="ko-KR" altLang="en-US"/>
              <a:t>에 의해 가전제품에 이용하기 위해 개발이 시작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/>
              <a:t> 초기에 개발된 언어를 </a:t>
            </a:r>
            <a:r>
              <a:rPr lang="en-US" altLang="ko-KR"/>
              <a:t>Oak</a:t>
            </a:r>
            <a:r>
              <a:rPr lang="ko-KR" altLang="en-US"/>
              <a:t>라 하였으며 전자기기의 내장된 프로그램을 위해 사용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 </a:t>
            </a:r>
            <a:r>
              <a:rPr lang="ko-KR" altLang="en-US"/>
              <a:t>앞으로 많은 가전 제품</a:t>
            </a:r>
            <a:r>
              <a:rPr lang="en-US" altLang="ko-KR"/>
              <a:t>(</a:t>
            </a:r>
            <a:r>
              <a:rPr lang="ko-KR" altLang="en-US"/>
              <a:t>전화</a:t>
            </a:r>
            <a:r>
              <a:rPr lang="en-US" altLang="ko-KR"/>
              <a:t>, TV, </a:t>
            </a:r>
            <a:r>
              <a:rPr lang="ko-KR" altLang="en-US"/>
              <a:t>비디오 컴퓨터등</a:t>
            </a:r>
            <a:r>
              <a:rPr lang="en-US" altLang="ko-KR"/>
              <a:t>)</a:t>
            </a:r>
            <a:r>
              <a:rPr lang="ko-KR" altLang="en-US"/>
              <a:t>들이 하나의 거대한 네트웍에 연동 될 것으로 예측하여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가전 제품의 기능이 향상되어 프로그램이 바뀔 때 마다 가전제품을 공장에 보내어 내장된 프로그램을 교체하는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대신에 네트웍을 통하여 새로운 프로그램을 다운받아 가전제품의 기능을 향상 시킬 수 있는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</a:t>
            </a:r>
            <a:r>
              <a:rPr lang="ko-KR" altLang="en-US" b="1"/>
              <a:t>따라서 네트워크로 가전제품을 제어해야 하기 때문에 네트워크에 강하고 사이즈가 적고 호환성이 높으며 </a:t>
            </a:r>
            <a:r>
              <a:rPr lang="en-US" altLang="ko-KR" b="1"/>
              <a:t>vendor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즉 플랫폼에 종속적이지 않고 견고하고 안전한 프로그램을 개발</a:t>
            </a:r>
            <a:r>
              <a:rPr lang="ko-KR" altLang="en-US"/>
              <a:t> 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그러나 새로운 개념을 가지고 탄생한 오크 언어는 많은 가전사들의 무관심과 현실성에 대한 문제 때문에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별로 관심을 끌지 못하였다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1990</a:t>
            </a:r>
            <a:r>
              <a:rPr lang="ko-KR" altLang="en-US"/>
              <a:t>년대 </a:t>
            </a:r>
            <a:r>
              <a:rPr lang="en-US" altLang="ko-KR"/>
              <a:t>WWW</a:t>
            </a:r>
            <a:r>
              <a:rPr lang="ko-KR" altLang="en-US"/>
              <a:t>등장 하면서 인터넷이 확산됨</a:t>
            </a: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CC00FF"/>
                </a:solidFill>
              </a:rPr>
              <a:t>  네트워크에 강해야 하고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플랫폼 독립성이 있으면 좋고</a:t>
            </a:r>
            <a:r>
              <a:rPr lang="en-US" altLang="ko-KR">
                <a:solidFill>
                  <a:srgbClr val="CC00FF"/>
                </a:solidFill>
              </a:rPr>
              <a:t>, </a:t>
            </a:r>
            <a:r>
              <a:rPr lang="ko-KR" altLang="en-US">
                <a:solidFill>
                  <a:srgbClr val="CC00FF"/>
                </a:solidFill>
              </a:rPr>
              <a:t>안전해야 하는 프로그래밍 언어가 필요해짐</a:t>
            </a:r>
            <a:r>
              <a:rPr lang="en-US" altLang="ko-KR">
                <a:solidFill>
                  <a:srgbClr val="CC00FF"/>
                </a:solidFill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/>
              <a:t> 1994</a:t>
            </a:r>
            <a:r>
              <a:rPr lang="ko-KR" altLang="en-US"/>
              <a:t>년 </a:t>
            </a:r>
            <a:r>
              <a:rPr lang="en-US" altLang="ko-KR"/>
              <a:t>Gosling</a:t>
            </a:r>
            <a:r>
              <a:rPr lang="ko-KR" altLang="en-US"/>
              <a:t>은 </a:t>
            </a:r>
            <a:r>
              <a:rPr lang="en-US" altLang="ko-KR"/>
              <a:t>Oak</a:t>
            </a:r>
            <a:r>
              <a:rPr lang="ko-KR" altLang="en-US"/>
              <a:t>를 </a:t>
            </a:r>
            <a:r>
              <a:rPr lang="en-US" altLang="ko-KR"/>
              <a:t>JAVA(</a:t>
            </a:r>
            <a:r>
              <a:rPr lang="ko-KR" altLang="en-US"/>
              <a:t>커피이름</a:t>
            </a:r>
            <a:r>
              <a:rPr lang="en-US" altLang="ko-KR"/>
              <a:t>)</a:t>
            </a:r>
            <a:r>
              <a:rPr lang="ko-KR" altLang="en-US"/>
              <a:t>로 다시 명명하고 당시 인터넷에서 급격히 성장한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</a:t>
            </a:r>
            <a:r>
              <a:rPr lang="en-US" altLang="ko-KR"/>
              <a:t>WWW</a:t>
            </a:r>
            <a:r>
              <a:rPr lang="ko-KR" altLang="en-US"/>
              <a:t>에 </a:t>
            </a:r>
            <a:r>
              <a:rPr lang="en-US" altLang="ko-KR"/>
              <a:t>JAVA</a:t>
            </a:r>
            <a:r>
              <a:rPr lang="ko-KR" altLang="en-US"/>
              <a:t>를 적용하기로 결정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자바는 자바 개발팀의 핵심 인원인 제임스 고슬링</a:t>
            </a:r>
            <a:r>
              <a:rPr lang="en-US" altLang="ko-KR"/>
              <a:t>(James Gosling), </a:t>
            </a:r>
            <a:r>
              <a:rPr lang="ko-KR" altLang="en-US"/>
              <a:t>아더 반 홉</a:t>
            </a:r>
            <a:r>
              <a:rPr lang="en-US" altLang="ko-KR"/>
              <a:t>(Arthur Van Hoff), </a:t>
            </a:r>
          </a:p>
          <a:p>
            <a:pPr>
              <a:lnSpc>
                <a:spcPct val="80000"/>
              </a:lnSpc>
            </a:pPr>
            <a:r>
              <a:rPr lang="en-US" altLang="ko-KR"/>
              <a:t>  </a:t>
            </a:r>
            <a:r>
              <a:rPr lang="ko-KR" altLang="en-US"/>
              <a:t>앤디 베크톨쉐임</a:t>
            </a:r>
            <a:r>
              <a:rPr lang="en-US" altLang="ko-KR"/>
              <a:t>(Andy Bechtolsheim)</a:t>
            </a:r>
            <a:r>
              <a:rPr lang="ko-KR" altLang="en-US"/>
              <a:t>의 첫 글자를 의미하기도 하며</a:t>
            </a:r>
            <a:r>
              <a:rPr lang="en-US" altLang="ko-KR"/>
              <a:t>, </a:t>
            </a:r>
            <a:r>
              <a:rPr lang="ko-KR" altLang="en-US"/>
              <a:t>인도네시아산 커피 원료의 이름이기도 하다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/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/>
              <a:t> 자바 언어는 오크 언어의 많은 개념들을 그대로 이어 받았다</a:t>
            </a:r>
            <a:r>
              <a:rPr lang="en-US" altLang="ko-KR"/>
              <a:t>. </a:t>
            </a:r>
            <a:r>
              <a:rPr lang="ko-KR" altLang="en-US"/>
              <a:t>자바 언어는 작고 단순하며 효율적인 형태로 </a:t>
            </a:r>
          </a:p>
          <a:p>
            <a:pPr>
              <a:lnSpc>
                <a:spcPct val="80000"/>
              </a:lnSpc>
            </a:pPr>
            <a:r>
              <a:rPr lang="ko-KR" altLang="en-US"/>
              <a:t>   번역되어 실행된다</a:t>
            </a:r>
            <a:r>
              <a:rPr lang="en-US" altLang="ko-KR"/>
              <a:t>. </a:t>
            </a:r>
            <a:r>
              <a:rPr lang="ko-KR" altLang="en-US" b="1"/>
              <a:t>기존언어에서 많은 에러의 원인이 되는 포인터나 </a:t>
            </a:r>
            <a:r>
              <a:rPr lang="en-US" altLang="ko-KR" b="1"/>
              <a:t>GOTO</a:t>
            </a:r>
            <a:r>
              <a:rPr lang="ko-KR" altLang="en-US" b="1"/>
              <a:t>문장들을 과감히 제거 하였다</a:t>
            </a:r>
            <a:r>
              <a:rPr lang="en-US" altLang="ko-KR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ko-KR" b="1"/>
              <a:t>   </a:t>
            </a:r>
            <a:r>
              <a:rPr lang="ko-KR" altLang="en-US" b="1"/>
              <a:t>또한 신뢰성을 증대 시키기 위래 예외 처리</a:t>
            </a:r>
            <a:r>
              <a:rPr lang="en-US" altLang="ko-KR" b="1"/>
              <a:t>(exception-handling) </a:t>
            </a:r>
            <a:r>
              <a:rPr lang="ko-KR" altLang="en-US" b="1"/>
              <a:t>기능을 효율적으로 제공하여 예상치 못한 </a:t>
            </a:r>
          </a:p>
          <a:p>
            <a:pPr>
              <a:lnSpc>
                <a:spcPct val="80000"/>
              </a:lnSpc>
            </a:pPr>
            <a:r>
              <a:rPr lang="ko-KR" altLang="en-US" b="1"/>
              <a:t>   에러 등을 처리하는 방법을 제공</a:t>
            </a:r>
            <a:r>
              <a:rPr lang="ko-KR" altLang="en-US"/>
              <a:t>하고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DBCEBF-50CA-49BC-A517-70D2751DF01C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DBCEBF-50CA-49BC-A517-70D2751DF01C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740F0-14D3-40F2-B28A-46D2ED184A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82" y="980734"/>
            <a:ext cx="9289032" cy="554459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r>
              <a:rPr lang="ko-KR" altLang="en-US"/>
              <a:t>세째 수준</a:t>
            </a:r>
          </a:p>
        </p:txBody>
      </p:sp>
    </p:spTree>
    <p:extLst>
      <p:ext uri="{BB962C8B-B14F-4D97-AF65-F5344CB8AC3E}">
        <p14:creationId xmlns:p14="http://schemas.microsoft.com/office/powerpoint/2010/main" val="12995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DBCEBF-50CA-49BC-A517-70D2751DF01C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740F0-14D3-40F2-B28A-46D2ED184A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82" y="980734"/>
            <a:ext cx="9289032" cy="554459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r>
              <a:rPr lang="ko-KR" altLang="en-US"/>
              <a:t>세째 수준</a:t>
            </a: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090049A8-0908-4AB5-AD50-BBD93135D6C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</p:spTree>
    <p:extLst>
      <p:ext uri="{BB962C8B-B14F-4D97-AF65-F5344CB8AC3E}">
        <p14:creationId xmlns:p14="http://schemas.microsoft.com/office/powerpoint/2010/main" val="93350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05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942" y="194855"/>
            <a:ext cx="7399947" cy="497841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687143" y="26037"/>
            <a:ext cx="246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gdb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1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ㄴㅇㄹ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7196" y="194855"/>
            <a:ext cx="7399947" cy="497841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687143" y="26037"/>
            <a:ext cx="246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gdb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3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687143" y="26037"/>
            <a:ext cx="246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gdb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288" y="274638"/>
            <a:ext cx="939641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0261054" y="674136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020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6A1E2D-E213-4AF1-8A48-98279A5D2767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5" descr="백색바탕.png">
            <a:extLst>
              <a:ext uri="{FF2B5EF4-FFF2-40B4-BE49-F238E27FC236}">
                <a16:creationId xmlns:a16="http://schemas.microsoft.com/office/drawing/2014/main" id="{353BE24B-8844-4E19-9E21-18C358517D7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453188"/>
            <a:ext cx="6826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6" r:id="rId2"/>
    <p:sldLayoutId id="2147483731" r:id="rId3"/>
    <p:sldLayoutId id="2147483732" r:id="rId4"/>
    <p:sldLayoutId id="2147483727" r:id="rId5"/>
    <p:sldLayoutId id="2147483728" r:id="rId6"/>
    <p:sldLayoutId id="2147483729" r:id="rId7"/>
    <p:sldLayoutId id="214748373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ware.org/gdb/current/onlinedocs/gdb.toc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0" y="2276872"/>
            <a:ext cx="10440988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600" b="1" dirty="0">
                <a:solidFill>
                  <a:srgbClr val="C5003D"/>
                </a:solidFill>
              </a:rPr>
              <a:t>1. Linux </a:t>
            </a:r>
            <a:r>
              <a:rPr lang="ko-KR" altLang="en-US" sz="6600" b="1" dirty="0">
                <a:solidFill>
                  <a:srgbClr val="C5003D"/>
                </a:solidFill>
              </a:rPr>
              <a:t>및 개발도구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 </a:t>
            </a:r>
            <a:r>
              <a:rPr lang="en-US" altLang="ko-KR"/>
              <a:t>Source License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A55925-32D3-44AB-AA93-4E75BD8449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현재 널리 사용중인 오픈 소스 라이선스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519855"/>
              </p:ext>
            </p:extLst>
          </p:nvPr>
        </p:nvGraphicFramePr>
        <p:xfrm>
          <a:off x="708819" y="1609678"/>
          <a:ext cx="9120187" cy="3907554"/>
        </p:xfrm>
        <a:graphic>
          <a:graphicData uri="http://schemas.openxmlformats.org/drawingml/2006/table">
            <a:tbl>
              <a:tblPr firstRow="1" bandRow="1"/>
              <a:tblGrid>
                <a:gridCol w="322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5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 류</a:t>
                      </a:r>
                    </a:p>
                  </a:txBody>
                  <a:tcPr marT="45725" marB="45725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(General Public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License)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대표적인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license</a:t>
                      </a:r>
                    </a:p>
                    <a:p>
                      <a:pPr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소스 코드를 수정하는 경우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GPL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소스 코드를</a:t>
                      </a:r>
                      <a:b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제공해야 함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제한이 엄격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LGPL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(Lesser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GPL)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라이브러리는 공유하지만 개발된 제품에 대해서는 소스를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공개하지 않고 상용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판매가 가능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BSD, Apache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License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아무런 제한 없는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 수정 후 소스 공개하지 않고 판매할 수 있음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(Mozilla Public License)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3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Netscape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브라우저의 소스코드를 공개하기 위해 개발된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소스코드와 실행파일을 분리하여 취급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4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16238" y="2212492"/>
            <a:ext cx="4752864" cy="1369606"/>
          </a:xfrm>
          <a:prstGeom prst="rect">
            <a:avLst/>
          </a:prstGeom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 Linux</a:t>
            </a:r>
            <a:r>
              <a:rPr kumimoji="0" lang="ko-KR" altLang="en-US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소개</a:t>
            </a:r>
            <a:endParaRPr kumimoji="0" lang="en-US" altLang="ko-KR" sz="130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컴파일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gcc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gdb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make)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424113" y="1888307"/>
            <a:ext cx="5510212" cy="0"/>
          </a:xfrm>
          <a:prstGeom prst="line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4" name="직선 연결선 13"/>
          <p:cNvCxnSpPr/>
          <p:nvPr/>
        </p:nvCxnSpPr>
        <p:spPr>
          <a:xfrm>
            <a:off x="2424113" y="1961332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15" name="제목 5"/>
          <p:cNvSpPr txBox="1">
            <a:spLocks/>
          </p:cNvSpPr>
          <p:nvPr/>
        </p:nvSpPr>
        <p:spPr bwMode="auto">
          <a:xfrm>
            <a:off x="2424113" y="880244"/>
            <a:ext cx="5510212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 dirty="0">
                <a:solidFill>
                  <a:srgbClr val="C5003D"/>
                </a:solidFill>
                <a:latin typeface="맑은 고딕"/>
                <a:ea typeface="맑은 고딕"/>
              </a:rPr>
              <a:t>1. Linux</a:t>
            </a:r>
            <a:r>
              <a:rPr kumimoji="0" lang="ko-KR" altLang="en-US" sz="3600" b="1" dirty="0">
                <a:solidFill>
                  <a:srgbClr val="C5003D"/>
                </a:solidFill>
                <a:latin typeface="맑은 고딕"/>
                <a:ea typeface="맑은 고딕"/>
              </a:rPr>
              <a:t> 및 개발도구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24114" y="5733256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944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컴파일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컴파일 </a:t>
            </a:r>
            <a:r>
              <a:rPr lang="en-US" altLang="ko-KR"/>
              <a:t>(gcc)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1EB36C-CCAC-458F-BE70-D8491C1AF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소스코드를 실행 가능한 파일로 번역하는 작업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8046" y="1901150"/>
            <a:ext cx="2304256" cy="18158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소스파일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646" y="1901150"/>
            <a:ext cx="2448272" cy="18158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가능한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4390" y="242088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컴파일러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gcc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708326" y="2620363"/>
            <a:ext cx="576064" cy="43204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868566" y="2620363"/>
            <a:ext cx="576064" cy="43204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21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컴파일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2A833C-1237-4911-AFB7-790ADD604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5100" y="795365"/>
            <a:ext cx="9289032" cy="5544598"/>
          </a:xfrm>
        </p:spPr>
        <p:txBody>
          <a:bodyPr/>
          <a:lstStyle/>
          <a:p>
            <a:r>
              <a:rPr lang="ko-KR" altLang="en-US"/>
              <a:t>일반적으로 컴파일이라고 통칭하지만 실제로는 여러 단계의 과정을 거침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D339-EAE7-4D39-8158-B3171ED62E5A}"/>
              </a:ext>
            </a:extLst>
          </p:cNvPr>
          <p:cNvSpPr txBox="1"/>
          <p:nvPr/>
        </p:nvSpPr>
        <p:spPr>
          <a:xfrm>
            <a:off x="1946891" y="1835532"/>
            <a:ext cx="247856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printf("hello linux\n");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FEC81-2B79-45F2-92F1-1C947336BA0F}"/>
              </a:ext>
            </a:extLst>
          </p:cNvPr>
          <p:cNvSpPr txBox="1"/>
          <p:nvPr/>
        </p:nvSpPr>
        <p:spPr>
          <a:xfrm>
            <a:off x="4827211" y="1835532"/>
            <a:ext cx="247856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int printf(char*,...);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printf("hello linux\n");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err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5BAFBA-8A41-4033-9D60-4531607DBE7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425455" y="2528030"/>
            <a:ext cx="4017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96A57C-8394-41E1-901D-F425AAE8999A}"/>
              </a:ext>
            </a:extLst>
          </p:cNvPr>
          <p:cNvSpPr txBox="1"/>
          <p:nvPr/>
        </p:nvSpPr>
        <p:spPr>
          <a:xfrm>
            <a:off x="4380070" y="2195572"/>
            <a:ext cx="39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AFA27-5574-4B0E-A649-57B342462D23}"/>
              </a:ext>
            </a:extLst>
          </p:cNvPr>
          <p:cNvSpPr txBox="1"/>
          <p:nvPr/>
        </p:nvSpPr>
        <p:spPr>
          <a:xfrm>
            <a:off x="3819099" y="33477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-E a.c -o a.i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88D14-E380-4D07-AEF0-85B8AF09BBE7}"/>
              </a:ext>
            </a:extLst>
          </p:cNvPr>
          <p:cNvSpPr txBox="1"/>
          <p:nvPr/>
        </p:nvSpPr>
        <p:spPr>
          <a:xfrm>
            <a:off x="2522955" y="14754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EB1E9-10AD-4035-BC4B-C17AED61FDB6}"/>
              </a:ext>
            </a:extLst>
          </p:cNvPr>
          <p:cNvSpPr txBox="1"/>
          <p:nvPr/>
        </p:nvSpPr>
        <p:spPr>
          <a:xfrm>
            <a:off x="5835323" y="14754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a.i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6A9E1-ED32-4FBB-8A9F-E245D267B9B0}"/>
              </a:ext>
            </a:extLst>
          </p:cNvPr>
          <p:cNvSpPr txBox="1"/>
          <p:nvPr/>
        </p:nvSpPr>
        <p:spPr>
          <a:xfrm>
            <a:off x="4251147" y="1403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전처리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8F67F-7C8B-4E2B-930F-CCDC3156901E}"/>
              </a:ext>
            </a:extLst>
          </p:cNvPr>
          <p:cNvSpPr txBox="1"/>
          <p:nvPr/>
        </p:nvSpPr>
        <p:spPr>
          <a:xfrm>
            <a:off x="7779539" y="1835532"/>
            <a:ext cx="130997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main: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.LFB0: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.cfi_startproc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pushq   %rbp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.cfi_def_cfa_offset 16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.cfi_offset 6, -16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movq    %rsp, %rbp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.cfi_def_cfa_register 6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movl    $.LC0, %edi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call    puts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movl    $0, %eax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popq    %rbp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.cfi_def_cfa 7, 8</a:t>
            </a:r>
          </a:p>
          <a:p>
            <a:r>
              <a:rPr lang="en-US" altLang="ko-KR" sz="600">
                <a:latin typeface="Consolas" pitchFamily="49" charset="0"/>
                <a:cs typeface="Consolas" pitchFamily="49" charset="0"/>
              </a:rPr>
              <a:t>    ret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994FB0-22CA-4ED4-A614-9BC0AD510BC9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7305775" y="2528030"/>
            <a:ext cx="473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9942C9-4B2C-467C-928D-2C9514408A18}"/>
              </a:ext>
            </a:extLst>
          </p:cNvPr>
          <p:cNvSpPr txBox="1"/>
          <p:nvPr/>
        </p:nvSpPr>
        <p:spPr>
          <a:xfrm>
            <a:off x="7131467" y="1403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컴파일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1472D-E873-4191-9B06-F35EA1181B51}"/>
              </a:ext>
            </a:extLst>
          </p:cNvPr>
          <p:cNvSpPr txBox="1"/>
          <p:nvPr/>
        </p:nvSpPr>
        <p:spPr>
          <a:xfrm>
            <a:off x="7325616" y="2195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-S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471F9-D64B-4F3B-BB6D-364242C8E2C0}"/>
              </a:ext>
            </a:extLst>
          </p:cNvPr>
          <p:cNvSpPr txBox="1"/>
          <p:nvPr/>
        </p:nvSpPr>
        <p:spPr>
          <a:xfrm>
            <a:off x="6771427" y="33477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-S a.i -o a.s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FDED9D-0EE9-4B90-BEAD-9E9AC5879B63}"/>
              </a:ext>
            </a:extLst>
          </p:cNvPr>
          <p:cNvSpPr txBox="1"/>
          <p:nvPr/>
        </p:nvSpPr>
        <p:spPr>
          <a:xfrm>
            <a:off x="2844230" y="5373216"/>
            <a:ext cx="1368152" cy="5078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554889e5 bf000000 </a:t>
            </a:r>
          </a:p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00e80000 0000b800</a:t>
            </a:r>
          </a:p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0000005d c3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40A42D-C7C9-4552-B0C2-6DA2C4BB4880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3528306" y="3220527"/>
            <a:ext cx="4906220" cy="2152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BCF905-A4BA-40B2-A0D9-C04C45F3420D}"/>
              </a:ext>
            </a:extLst>
          </p:cNvPr>
          <p:cNvSpPr txBox="1"/>
          <p:nvPr/>
        </p:nvSpPr>
        <p:spPr>
          <a:xfrm>
            <a:off x="4932462" y="38610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-c a.s -o a.o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4281-E269-45D0-AB46-BFC0B201A800}"/>
              </a:ext>
            </a:extLst>
          </p:cNvPr>
          <p:cNvSpPr txBox="1"/>
          <p:nvPr/>
        </p:nvSpPr>
        <p:spPr>
          <a:xfrm>
            <a:off x="4055299" y="3881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어셈블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31D6A-1B75-443E-905A-0628CC88A091}"/>
              </a:ext>
            </a:extLst>
          </p:cNvPr>
          <p:cNvSpPr txBox="1"/>
          <p:nvPr/>
        </p:nvSpPr>
        <p:spPr>
          <a:xfrm>
            <a:off x="4140374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8C6745-B4D4-4BDC-AFE2-0808778646B4}"/>
              </a:ext>
            </a:extLst>
          </p:cNvPr>
          <p:cNvSpPr/>
          <p:nvPr/>
        </p:nvSpPr>
        <p:spPr>
          <a:xfrm>
            <a:off x="2844230" y="4653136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C4111-A7CD-4A23-B3A0-4759A7036DA6}"/>
              </a:ext>
            </a:extLst>
          </p:cNvPr>
          <p:cNvSpPr txBox="1"/>
          <p:nvPr/>
        </p:nvSpPr>
        <p:spPr>
          <a:xfrm>
            <a:off x="3996358" y="46531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begin.o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D92BC-56CE-4FEC-9CE3-B9450EA4D2FA}"/>
              </a:ext>
            </a:extLst>
          </p:cNvPr>
          <p:cNvSpPr/>
          <p:nvPr/>
        </p:nvSpPr>
        <p:spPr>
          <a:xfrm>
            <a:off x="2844230" y="4293096"/>
            <a:ext cx="115212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929642-9D81-48AC-A720-E3747DADE4DB}"/>
              </a:ext>
            </a:extLst>
          </p:cNvPr>
          <p:cNvSpPr txBox="1"/>
          <p:nvPr/>
        </p:nvSpPr>
        <p:spPr>
          <a:xfrm>
            <a:off x="2844230" y="5877272"/>
            <a:ext cx="1368152" cy="2308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175BE6-A695-4377-ADF2-744F457B6D75}"/>
              </a:ext>
            </a:extLst>
          </p:cNvPr>
          <p:cNvSpPr txBox="1"/>
          <p:nvPr/>
        </p:nvSpPr>
        <p:spPr>
          <a:xfrm>
            <a:off x="6277670" y="58993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aaa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F432F-2A05-4A4F-8BD0-82C583149FD5}"/>
              </a:ext>
            </a:extLst>
          </p:cNvPr>
          <p:cNvSpPr txBox="1"/>
          <p:nvPr/>
        </p:nvSpPr>
        <p:spPr>
          <a:xfrm>
            <a:off x="5940574" y="4528035"/>
            <a:ext cx="1368152" cy="10618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554889e5 bf000000 </a:t>
            </a:r>
          </a:p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00e80000 0000b800</a:t>
            </a:r>
          </a:p>
          <a:p>
            <a:r>
              <a:rPr lang="en-US" altLang="ko-KR" sz="900">
                <a:latin typeface="Consolas" pitchFamily="49" charset="0"/>
                <a:cs typeface="Consolas" pitchFamily="49" charset="0"/>
              </a:rPr>
              <a:t>0000005d c3</a:t>
            </a:r>
          </a:p>
          <a:p>
            <a:endParaRPr lang="en-US" altLang="ko-KR" sz="900">
              <a:latin typeface="Consolas" pitchFamily="49" charset="0"/>
              <a:cs typeface="Consolas" pitchFamily="49" charset="0"/>
            </a:endParaRPr>
          </a:p>
          <a:p>
            <a:endParaRPr lang="en-US" altLang="ko-KR" sz="900">
              <a:latin typeface="Consolas" pitchFamily="49" charset="0"/>
              <a:cs typeface="Consolas" pitchFamily="49" charset="0"/>
            </a:endParaRPr>
          </a:p>
          <a:p>
            <a:endParaRPr lang="en-US" altLang="ko-KR" sz="900">
              <a:latin typeface="Consolas" pitchFamily="49" charset="0"/>
              <a:cs typeface="Consolas" pitchFamily="49" charset="0"/>
            </a:endParaRPr>
          </a:p>
          <a:p>
            <a:endParaRPr lang="en-US" altLang="ko-KR" sz="9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447F35-82AA-47BE-B6A9-9400A2E47E3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3996358" y="4473116"/>
            <a:ext cx="1944216" cy="585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2CDD83-9C57-4840-8F61-C41FD643AAF6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4212382" y="5058950"/>
            <a:ext cx="1728192" cy="568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AFEB09-84D9-42A1-949F-3F3E59AB82E0}"/>
              </a:ext>
            </a:extLst>
          </p:cNvPr>
          <p:cNvSpPr/>
          <p:nvPr/>
        </p:nvSpPr>
        <p:spPr>
          <a:xfrm>
            <a:off x="5940574" y="553614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26D327-1ADC-4E3C-BAF6-BADBCE89A5C2}"/>
              </a:ext>
            </a:extLst>
          </p:cNvPr>
          <p:cNvCxnSpPr>
            <a:stCxn id="29" idx="1"/>
            <a:endCxn id="40" idx="1"/>
          </p:cNvCxnSpPr>
          <p:nvPr/>
        </p:nvCxnSpPr>
        <p:spPr>
          <a:xfrm>
            <a:off x="3996358" y="4837802"/>
            <a:ext cx="1944216" cy="878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2D27FA1-5CD1-4343-ABDF-1F194C2B67B3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V="1">
            <a:off x="4212382" y="5716167"/>
            <a:ext cx="1728192" cy="276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B2DC08-74A8-4AE5-85D1-8BDACEAD4552}"/>
              </a:ext>
            </a:extLst>
          </p:cNvPr>
          <p:cNvSpPr txBox="1"/>
          <p:nvPr/>
        </p:nvSpPr>
        <p:spPr>
          <a:xfrm>
            <a:off x="4016986" y="617492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 a.o -o aaa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3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29F6D-38E3-4A49-A813-2BBBE18129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GNU</a:t>
            </a:r>
            <a:r>
              <a:rPr lang="ko-KR" altLang="en-US"/>
              <a:t>에서 개발한 오픈소스 </a:t>
            </a:r>
            <a:r>
              <a:rPr lang="en-US" altLang="ko-KR"/>
              <a:t>C </a:t>
            </a:r>
            <a:r>
              <a:rPr lang="ko-KR" altLang="en-US"/>
              <a:t>컴파일러</a:t>
            </a:r>
          </a:p>
          <a:p>
            <a:r>
              <a:rPr lang="ko-KR" altLang="en-US"/>
              <a:t>현재는 </a:t>
            </a:r>
            <a:r>
              <a:rPr lang="en-US" altLang="ko-KR"/>
              <a:t>C </a:t>
            </a:r>
            <a:r>
              <a:rPr lang="ko-KR" altLang="en-US"/>
              <a:t>뿐 아니고 </a:t>
            </a:r>
            <a:r>
              <a:rPr lang="en-US" altLang="ko-KR"/>
              <a:t>C++, Fortran, ADA, Java </a:t>
            </a:r>
            <a:r>
              <a:rPr lang="ko-KR" altLang="en-US"/>
              <a:t>등 다양한 언어의 컴파일이 가능</a:t>
            </a:r>
          </a:p>
          <a:p>
            <a:r>
              <a:rPr lang="en-US" altLang="ko-KR"/>
              <a:t>Richard Stallman</a:t>
            </a:r>
            <a:r>
              <a:rPr lang="ko-KR" altLang="en-US"/>
              <a:t>에 의해 개발되었고 </a:t>
            </a:r>
            <a:r>
              <a:rPr lang="en-US" altLang="ko-KR"/>
              <a:t>GNU </a:t>
            </a:r>
            <a:r>
              <a:rPr lang="ko-KR" altLang="en-US"/>
              <a:t>시스템의 주요 구성요소</a:t>
            </a:r>
          </a:p>
          <a:p>
            <a:r>
              <a:rPr lang="ko-KR" altLang="en-US"/>
              <a:t>멀티 플랫폼에서 사용 가능하고 크로스 컴파일러로 사용할 수도 있음</a:t>
            </a:r>
          </a:p>
          <a:p>
            <a:endParaRPr lang="ko-KR" altLang="en-US"/>
          </a:p>
          <a:p>
            <a:r>
              <a:rPr lang="ko-KR" altLang="en-US"/>
              <a:t>기본 옵션</a:t>
            </a:r>
          </a:p>
          <a:p>
            <a:pPr lvl="1"/>
            <a:r>
              <a:rPr lang="en-US" altLang="ko-KR"/>
              <a:t>-g</a:t>
            </a:r>
          </a:p>
          <a:p>
            <a:pPr lvl="1"/>
            <a:r>
              <a:rPr lang="en-US" altLang="ko-KR"/>
              <a:t>-c</a:t>
            </a:r>
          </a:p>
          <a:p>
            <a:pPr lvl="1"/>
            <a:r>
              <a:rPr lang="en-US" altLang="ko-KR"/>
              <a:t>-o {executable name}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(-o)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0E1432-40F7-4397-A9EB-6923FAA5D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966" y="980734"/>
            <a:ext cx="9793088" cy="5544598"/>
          </a:xfrm>
        </p:spPr>
        <p:txBody>
          <a:bodyPr/>
          <a:lstStyle/>
          <a:p>
            <a:r>
              <a:rPr lang="en-US" altLang="ko-KR"/>
              <a:t>UNIX/Linux </a:t>
            </a:r>
            <a:r>
              <a:rPr lang="ko-KR" altLang="en-US"/>
              <a:t>컴파일러는 관습적으로 컴파일을 하면 소스파일 이름에 관계 없이 </a:t>
            </a:r>
            <a:br>
              <a:rPr lang="ko-KR" altLang="en-US"/>
            </a:br>
            <a:r>
              <a:rPr lang="ko-KR" altLang="en-US"/>
              <a:t>실행파일 이름은 무조건 </a:t>
            </a:r>
            <a:r>
              <a:rPr lang="en-US" altLang="ko-KR"/>
              <a:t>a.out</a:t>
            </a:r>
            <a:r>
              <a:rPr lang="ko-KR" altLang="en-US"/>
              <a:t>으로 생성됨</a:t>
            </a:r>
          </a:p>
          <a:p>
            <a:r>
              <a:rPr lang="ko-KR" altLang="en-US"/>
              <a:t>출력될 실행파일 이름을 지정하고 싶으면 </a:t>
            </a:r>
            <a:r>
              <a:rPr lang="en-US" altLang="ko-KR"/>
              <a:t>–o </a:t>
            </a:r>
            <a:r>
              <a:rPr lang="ko-KR" altLang="en-US"/>
              <a:t>옵션을 사용</a:t>
            </a:r>
          </a:p>
          <a:p>
            <a:r>
              <a:rPr lang="en-US" altLang="ko-KR"/>
              <a:t>-o </a:t>
            </a:r>
            <a:r>
              <a:rPr lang="ko-KR" altLang="en-US"/>
              <a:t>뒤에 원하는 실행파일 이름을 지정함 </a:t>
            </a:r>
            <a:r>
              <a:rPr lang="en-US" altLang="ko-KR"/>
              <a:t>( o </a:t>
            </a:r>
            <a:r>
              <a:rPr lang="ko-KR" altLang="en-US"/>
              <a:t>옵션은 </a:t>
            </a:r>
            <a:r>
              <a:rPr lang="en-US" altLang="ko-KR"/>
              <a:t>Target </a:t>
            </a:r>
            <a:r>
              <a:rPr lang="ko-KR" altLang="en-US"/>
              <a:t>파일 명을 지정하는데 사용함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63392" y="2579545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1730" y="282692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hello.c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3391" y="3688253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1729" y="39356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world.c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235601" y="3011593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>
            <a:off x="3235601" y="4120301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9697" y="282692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9697" y="393563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world.c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6259937" y="3011593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 bwMode="auto">
          <a:xfrm>
            <a:off x="6259937" y="4123845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124034" y="2583089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2372" y="283047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a.out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24033" y="3691797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371" y="393917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a.out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33" y="5157192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1871" y="5404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hello.c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555743" y="5589240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839" y="540457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–o hello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6757831" y="5589240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21927" y="5157192"/>
            <a:ext cx="172819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60265" y="54045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hello</a:t>
            </a:r>
            <a:endParaRPr lang="ko-KR" altLang="en-US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1363391" y="4869160"/>
            <a:ext cx="7817543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9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(-g)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AF6D790-626B-4484-92A5-66A228F258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실행파일을 디버깅 하려고 하면 실행파일에 디버깅 정보</a:t>
            </a:r>
            <a:r>
              <a:rPr lang="en-US" altLang="ko-KR"/>
              <a:t>(</a:t>
            </a:r>
            <a:r>
              <a:rPr lang="ko-KR" altLang="en-US"/>
              <a:t>심볼 이름들</a:t>
            </a:r>
            <a:r>
              <a:rPr lang="en-US" altLang="ko-KR"/>
              <a:t>…)</a:t>
            </a:r>
            <a:r>
              <a:rPr lang="ko-KR" altLang="en-US"/>
              <a:t>가 포함되어 있어야 함</a:t>
            </a:r>
          </a:p>
          <a:p>
            <a:r>
              <a:rPr lang="en-US" altLang="ko-KR"/>
              <a:t>-g </a:t>
            </a:r>
            <a:r>
              <a:rPr lang="ko-KR" altLang="en-US"/>
              <a:t>옵션을 사용하면 실행파일에 디버깅 정보가 추가되어 디버거를 사용할 수 있음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 단 실행파일 크기가 커짐</a:t>
            </a:r>
          </a:p>
          <a:p>
            <a:r>
              <a:rPr lang="ko-KR" altLang="en-US"/>
              <a:t>디버깅이 끝나고 배포용 실행파일을 만들 때는 반드시 </a:t>
            </a:r>
            <a:r>
              <a:rPr lang="en-US" altLang="ko-KR"/>
              <a:t>–g </a:t>
            </a:r>
            <a:r>
              <a:rPr lang="ko-KR" altLang="en-US"/>
              <a:t>옵션을 제거하고 컴파일 해야 함</a:t>
            </a:r>
          </a:p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57542" y="2996952"/>
            <a:ext cx="9043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1400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14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–o hello </a:t>
            </a:r>
            <a:r>
              <a:rPr lang="en-US" altLang="ko-KR" sz="1400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en-US" altLang="ko-KR" sz="1400" b="1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–g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–o hello1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1400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ls</a:t>
            </a:r>
            <a:r>
              <a:rPr lang="en-US" altLang="ko-KR" sz="14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–l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rwxr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xr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-x 1 root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root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7161 Apr  8 11:03 hello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-r--r-- 1 root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root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174 Apr  8 11:03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rwxr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xr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-x 1 root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root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8161 Apr  8 11:03 hello1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(-l)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EAFE01-7529-4E62-9F81-453C5EFAD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링크할 라이브러리를 지정</a:t>
            </a:r>
          </a:p>
          <a:p>
            <a:r>
              <a:rPr lang="ko-KR" altLang="en-US"/>
              <a:t>정적</a:t>
            </a:r>
            <a:r>
              <a:rPr lang="en-US" altLang="ko-KR"/>
              <a:t>(static) </a:t>
            </a:r>
            <a:r>
              <a:rPr lang="ko-KR" altLang="en-US"/>
              <a:t>라이브러리 이름에서 앞쪽 부분의 ‘</a:t>
            </a:r>
            <a:r>
              <a:rPr lang="en-US" altLang="ko-KR"/>
              <a:t>lib’</a:t>
            </a:r>
            <a:r>
              <a:rPr lang="ko-KR" altLang="en-US"/>
              <a:t>와 뒤쪽 부분의 ‘</a:t>
            </a:r>
            <a:r>
              <a:rPr lang="en-US" altLang="ko-KR"/>
              <a:t>.a’</a:t>
            </a:r>
            <a:r>
              <a:rPr lang="ko-KR" altLang="en-US"/>
              <a:t>를 제외한 이름 부분만 </a:t>
            </a:r>
            <a:r>
              <a:rPr lang="en-US" altLang="ko-KR"/>
              <a:t>–l </a:t>
            </a:r>
            <a:r>
              <a:rPr lang="ko-KR" altLang="en-US"/>
              <a:t>옵션 뒤에 공백 없이 써줌</a:t>
            </a:r>
          </a:p>
          <a:p>
            <a:r>
              <a:rPr lang="ko-KR" altLang="en-US"/>
              <a:t>즉 </a:t>
            </a:r>
            <a:r>
              <a:rPr lang="en-US" altLang="ko-KR"/>
              <a:t>libm.a (math library)</a:t>
            </a:r>
            <a:r>
              <a:rPr lang="ko-KR" altLang="en-US"/>
              <a:t>를 링크해야 하는 경우 ‘</a:t>
            </a:r>
            <a:r>
              <a:rPr lang="en-US" altLang="ko-KR"/>
              <a:t>-lm’ </a:t>
            </a:r>
            <a:r>
              <a:rPr lang="ko-KR" altLang="en-US"/>
              <a:t>이라고 써 줌</a:t>
            </a:r>
          </a:p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16038" y="286983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lib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</a:t>
            </a:r>
            <a:r>
              <a:rPr lang="en-US" altLang="ko-KR" sz="3600" u="sng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.a</a:t>
            </a:r>
            <a:endParaRPr lang="ko-KR" altLang="en-US" sz="3600" u="sng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38" y="472688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lib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rt</a:t>
            </a:r>
            <a:r>
              <a:rPr lang="en-US" altLang="ko-KR" sz="3600" u="sng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.a</a:t>
            </a:r>
            <a:endParaRPr lang="ko-KR" altLang="en-US" sz="3600" u="sng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6078" y="39934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ahoma" pitchFamily="34" charset="0"/>
                <a:ea typeface="맑은 고딕" panose="020B0503020000020004" pitchFamily="50" charset="-127"/>
                <a:cs typeface="Tahoma" pitchFamily="34" charset="0"/>
              </a:rPr>
              <a:t>생략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 flipV="1">
            <a:off x="1764110" y="3516169"/>
            <a:ext cx="288032" cy="4772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 flipV="1">
            <a:off x="2469119" y="3516169"/>
            <a:ext cx="159087" cy="5158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 flipH="1">
            <a:off x="1764110" y="4362786"/>
            <a:ext cx="288032" cy="36409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 bwMode="auto">
          <a:xfrm>
            <a:off x="2469119" y="4320050"/>
            <a:ext cx="375111" cy="5508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3910733" y="3091491"/>
            <a:ext cx="576064" cy="21602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910733" y="4942038"/>
            <a:ext cx="576064" cy="21602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462" y="28763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3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–l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 </a:t>
            </a:r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…</a:t>
            </a:r>
            <a:endParaRPr lang="ko-KR" altLang="en-US" sz="36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462" y="472688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3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</a:t>
            </a:r>
            <a:r>
              <a:rPr lang="en-US" altLang="ko-KR" sz="3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rt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…</a:t>
            </a:r>
            <a:endParaRPr lang="ko-KR" altLang="en-US" sz="36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8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(-I)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F91428-9DF7-4CF0-B37B-31B70F81E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Include </a:t>
            </a:r>
            <a:r>
              <a:rPr lang="ko-KR" altLang="en-US"/>
              <a:t>할 헤더파일을 찾을 디렉토리를 지정</a:t>
            </a:r>
          </a:p>
          <a:p>
            <a:r>
              <a:rPr lang="ko-KR" altLang="en-US"/>
              <a:t>소스코드에서 </a:t>
            </a:r>
            <a:r>
              <a:rPr lang="en-US" altLang="ko-KR"/>
              <a:t>#include &lt;…&gt; </a:t>
            </a:r>
            <a:r>
              <a:rPr lang="ko-KR" altLang="en-US"/>
              <a:t>로 헤더파일을 추가하는 경우 </a:t>
            </a:r>
            <a:r>
              <a:rPr lang="en-US" altLang="ko-KR"/>
              <a:t>C_INCLUDE_PATH </a:t>
            </a:r>
            <a:r>
              <a:rPr lang="ko-KR" altLang="en-US"/>
              <a:t>환경변수에 지정된 디렉토리에서 헤더파일을 찾아 추가함 </a:t>
            </a:r>
            <a:r>
              <a:rPr lang="en-US" altLang="ko-KR"/>
              <a:t>(</a:t>
            </a:r>
            <a:r>
              <a:rPr lang="ko-KR" altLang="en-US"/>
              <a:t>일반적으로 </a:t>
            </a:r>
            <a:r>
              <a:rPr lang="en-US" altLang="ko-KR"/>
              <a:t>/usr/include)</a:t>
            </a:r>
          </a:p>
          <a:p>
            <a:r>
              <a:rPr lang="en-US" altLang="ko-KR"/>
              <a:t>C_INCLUDE_PATH  </a:t>
            </a:r>
            <a:r>
              <a:rPr lang="ko-KR" altLang="en-US"/>
              <a:t>환경변수에 지정되어 있지 않은 디렉토리에 헤더파일이 있는 경우 ‘</a:t>
            </a:r>
            <a:r>
              <a:rPr lang="en-US" altLang="ko-KR"/>
              <a:t>-I’ </a:t>
            </a:r>
            <a:r>
              <a:rPr lang="ko-KR" altLang="en-US"/>
              <a:t>옵션 뒤에 공백 없이 디렉토리 이름을 넣어주면 됨</a:t>
            </a:r>
          </a:p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4638" y="3140968"/>
            <a:ext cx="276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#include &lt;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myhdr.h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…</a:t>
            </a:r>
          </a:p>
          <a:p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4391" y="3297832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myhdr.h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가 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usr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/local/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myhdr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디렉토리에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있는 경우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685" y="4273362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3600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36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–I/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usr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/local/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myhdr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36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…</a:t>
            </a:r>
            <a:endParaRPr lang="ko-KR" altLang="en-US" sz="3600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700214" y="3469123"/>
            <a:ext cx="1440160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(-L)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02D7E5-5B14-4686-A8DF-1F1535689E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링크할 라이브러리 파일을 찾을 디렉토리를 지정</a:t>
            </a:r>
          </a:p>
          <a:p>
            <a:r>
              <a:rPr lang="ko-KR" altLang="en-US"/>
              <a:t>기본적으로 </a:t>
            </a:r>
            <a:r>
              <a:rPr lang="en-US" altLang="ko-KR"/>
              <a:t>LIBRARY_PATH </a:t>
            </a:r>
            <a:r>
              <a:rPr lang="ko-KR" altLang="en-US"/>
              <a:t>환경변수에 지정된 디렉토리에서 라이브러리 파일을 찾아 추가함 </a:t>
            </a:r>
            <a:r>
              <a:rPr lang="en-US" altLang="ko-KR"/>
              <a:t>(</a:t>
            </a:r>
            <a:r>
              <a:rPr lang="ko-KR" altLang="en-US"/>
              <a:t>일반적으로 </a:t>
            </a:r>
            <a:r>
              <a:rPr lang="en-US" altLang="ko-KR"/>
              <a:t>/usr/lib)</a:t>
            </a:r>
          </a:p>
          <a:p>
            <a:r>
              <a:rPr lang="en-US" altLang="ko-KR"/>
              <a:t>LIBRARY_PATH  </a:t>
            </a:r>
            <a:r>
              <a:rPr lang="ko-KR" altLang="en-US"/>
              <a:t>환경변수에 지정되어 있지 않은 디렉토리에 라이브러리 파일이 있는 경우 ‘</a:t>
            </a:r>
            <a:r>
              <a:rPr lang="en-US" altLang="ko-KR"/>
              <a:t>-L’ </a:t>
            </a:r>
            <a:r>
              <a:rPr lang="ko-KR" altLang="en-US"/>
              <a:t>옵션 뒤에 공백 없이 디렉토리 이름을 넣어주면 됨</a:t>
            </a:r>
          </a:p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2867" y="3537433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libmylib.a</a:t>
            </a:r>
            <a:r>
              <a:rPr lang="en-US" altLang="ko-KR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가 </a:t>
            </a:r>
            <a:r>
              <a:rPr lang="en-US" altLang="ko-KR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</a:t>
            </a:r>
            <a:r>
              <a:rPr lang="en-US" altLang="ko-KR" sz="1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usr</a:t>
            </a:r>
            <a:r>
              <a:rPr lang="en-US" altLang="ko-KR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/local/</a:t>
            </a:r>
            <a:r>
              <a:rPr lang="en-US" altLang="ko-KR" sz="1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mylib</a:t>
            </a:r>
            <a:r>
              <a:rPr lang="en-US" altLang="ko-KR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6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디렉토리에</a:t>
            </a:r>
            <a:r>
              <a:rPr lang="ko-KR" altLang="en-US" sz="1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있는 경우 이 라이브러리를 링크하려면</a:t>
            </a:r>
            <a:endParaRPr lang="ko-KR" altLang="en-US" sz="1600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966" y="414908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sz="3600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36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–L/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usr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/local/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mylib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-</a:t>
            </a:r>
            <a:r>
              <a:rPr lang="en-US" altLang="ko-KR" sz="3600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lmylib</a:t>
            </a:r>
            <a:r>
              <a:rPr lang="en-US" altLang="ko-KR" sz="36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3600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…</a:t>
            </a:r>
            <a:endParaRPr lang="ko-KR" altLang="en-US" sz="3600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16238" y="2212492"/>
            <a:ext cx="4752864" cy="13696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sz="1300" b="1" u="sng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300" b="1" u="sng" dirty="0">
                <a:latin typeface="맑은 고딕" pitchFamily="50" charset="-127"/>
                <a:ea typeface="맑은 고딕" pitchFamily="50" charset="-127"/>
              </a:rPr>
              <a:t>.1 Linux</a:t>
            </a:r>
            <a:r>
              <a:rPr kumimoji="0" lang="ko-KR" altLang="en-US" sz="1300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u="sng" dirty="0">
                <a:latin typeface="맑은 고딕" pitchFamily="50" charset="-127"/>
                <a:ea typeface="맑은 고딕" pitchFamily="50" charset="-127"/>
              </a:rPr>
              <a:t>소개</a:t>
            </a:r>
            <a:endParaRPr kumimoji="0" lang="en-US" altLang="ko-KR" sz="1300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30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300" dirty="0">
                <a:latin typeface="맑은 고딕" pitchFamily="50" charset="-127"/>
                <a:ea typeface="맑은 고딕" pitchFamily="50" charset="-127"/>
              </a:rPr>
              <a:t>컴파일 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dirty="0" err="1">
                <a:latin typeface="맑은 고딕" pitchFamily="50" charset="-127"/>
                <a:ea typeface="맑은 고딕" pitchFamily="50" charset="-127"/>
              </a:rPr>
              <a:t>gcc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300">
                <a:latin typeface="맑은 고딕" pitchFamily="50" charset="-127"/>
                <a:ea typeface="맑은 고딕" pitchFamily="50" charset="-127"/>
              </a:rPr>
              <a:t>.3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gdb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300">
                <a:latin typeface="맑은 고딕" pitchFamily="50" charset="-127"/>
                <a:ea typeface="맑은 고딕" pitchFamily="50" charset="-127"/>
              </a:rPr>
              <a:t>.4 </a:t>
            </a:r>
            <a:r>
              <a:rPr kumimoji="0" lang="ko-KR" altLang="en-US" sz="1300" dirty="0" err="1"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300">
                <a:latin typeface="맑은 고딕" pitchFamily="50" charset="-127"/>
                <a:ea typeface="맑은 고딕" pitchFamily="50" charset="-127"/>
              </a:rPr>
              <a:t>make)</a:t>
            </a:r>
            <a:endParaRPr kumimoji="0"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3" y="1888307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3" y="1961332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880244"/>
            <a:ext cx="5510212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1. Linux</a:t>
            </a:r>
            <a:r>
              <a:rPr kumimoji="0" lang="ko-KR" altLang="en-US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 및 개발도구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424114" y="5733256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 (-c) 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A2E04-0F32-422A-9AE5-722BAB9F00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프로그램이 여러 개의 소스파일로 구성되어 있을 때 분할컴파일을 위해 오브젝트 파일만 만들 때 사용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681669" y="2023144"/>
            <a:ext cx="1264814" cy="632407"/>
            <a:chOff x="1363392" y="1661969"/>
            <a:chExt cx="1728192" cy="864096"/>
          </a:xfrm>
        </p:grpSpPr>
        <p:sp>
          <p:nvSpPr>
            <p:cNvPr id="9" name="직사각형 8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238" y="1862723"/>
              <a:ext cx="1224804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hello1.c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1668" y="2922179"/>
            <a:ext cx="1240516" cy="620258"/>
            <a:chOff x="1363391" y="2770677"/>
            <a:chExt cx="1728192" cy="864096"/>
          </a:xfrm>
        </p:grpSpPr>
        <p:sp>
          <p:nvSpPr>
            <p:cNvPr id="11" name="직사각형 10"/>
            <p:cNvSpPr/>
            <p:nvPr/>
          </p:nvSpPr>
          <p:spPr>
            <a:xfrm>
              <a:off x="1363391" y="2770677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3914" y="2966901"/>
              <a:ext cx="1339551" cy="47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world1.c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 bwMode="auto">
          <a:xfrm>
            <a:off x="3176131" y="2308266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 bwMode="auto">
          <a:xfrm>
            <a:off x="3176131" y="3207301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0227" y="212360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–c hello1.c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0227" y="30226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–c world1.c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6481953" y="2308266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>
            <a:off x="6481953" y="3210845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 bwMode="auto">
          <a:xfrm>
            <a:off x="1988807" y="4725144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11389" y="4562361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–o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helloworld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hello1.o world1.o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93272" y="2023144"/>
            <a:ext cx="1264814" cy="632407"/>
            <a:chOff x="1363392" y="1661969"/>
            <a:chExt cx="1728192" cy="864096"/>
          </a:xfrm>
        </p:grpSpPr>
        <p:sp>
          <p:nvSpPr>
            <p:cNvPr id="34" name="직사각형 33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76238" y="1862723"/>
              <a:ext cx="1259849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hello1.o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393271" y="2922179"/>
            <a:ext cx="1240516" cy="620258"/>
            <a:chOff x="1363391" y="2770677"/>
            <a:chExt cx="1728192" cy="864096"/>
          </a:xfrm>
        </p:grpSpPr>
        <p:sp>
          <p:nvSpPr>
            <p:cNvPr id="37" name="직사각형 36"/>
            <p:cNvSpPr/>
            <p:nvPr/>
          </p:nvSpPr>
          <p:spPr>
            <a:xfrm>
              <a:off x="1363391" y="2770677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53914" y="2966901"/>
              <a:ext cx="1375282" cy="47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world1.o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8644" y="3997939"/>
            <a:ext cx="1264814" cy="632407"/>
            <a:chOff x="1363392" y="1661969"/>
            <a:chExt cx="1728192" cy="864096"/>
          </a:xfrm>
        </p:grpSpPr>
        <p:sp>
          <p:nvSpPr>
            <p:cNvPr id="40" name="직사각형 39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6238" y="1862723"/>
              <a:ext cx="1259849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hello1.o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8643" y="4896974"/>
            <a:ext cx="1240516" cy="620258"/>
            <a:chOff x="1363391" y="2770677"/>
            <a:chExt cx="1728192" cy="864096"/>
          </a:xfrm>
        </p:grpSpPr>
        <p:sp>
          <p:nvSpPr>
            <p:cNvPr id="43" name="직사각형 42"/>
            <p:cNvSpPr/>
            <p:nvPr/>
          </p:nvSpPr>
          <p:spPr>
            <a:xfrm>
              <a:off x="1363391" y="2770677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53914" y="2966901"/>
              <a:ext cx="1375282" cy="47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world1.o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5" name="직선 화살표 연결선 44"/>
          <p:cNvCxnSpPr/>
          <p:nvPr/>
        </p:nvCxnSpPr>
        <p:spPr bwMode="auto">
          <a:xfrm>
            <a:off x="7922266" y="4732926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8657181" y="4415015"/>
            <a:ext cx="1387849" cy="620258"/>
            <a:chOff x="1363391" y="2770677"/>
            <a:chExt cx="1728192" cy="864096"/>
          </a:xfrm>
        </p:grpSpPr>
        <p:sp>
          <p:nvSpPr>
            <p:cNvPr id="47" name="직사각형 46"/>
            <p:cNvSpPr/>
            <p:nvPr/>
          </p:nvSpPr>
          <p:spPr>
            <a:xfrm>
              <a:off x="1363391" y="2770677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05055" y="2966901"/>
              <a:ext cx="1444863" cy="47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맑은 고딕" pitchFamily="50" charset="-127"/>
                  <a:ea typeface="맑은 고딕" pitchFamily="50" charset="-127"/>
                </a:rPr>
                <a:t>helloworld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98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Cross Compiler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3D446-3DF2-4D4D-84C6-4923C1324D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컴파일러가 실행되는 플랫폼</a:t>
            </a:r>
            <a:r>
              <a:rPr lang="en-US" altLang="ko-KR"/>
              <a:t>(host)</a:t>
            </a:r>
            <a:r>
              <a:rPr lang="ko-KR" altLang="en-US"/>
              <a:t>이 아닌 다른 플랫폼</a:t>
            </a:r>
            <a:r>
              <a:rPr lang="en-US" altLang="ko-KR"/>
              <a:t>(target)</a:t>
            </a:r>
            <a:r>
              <a:rPr lang="ko-KR" altLang="en-US"/>
              <a:t>에서 실행 가능한 코드를 생성할 수 있는 컴파일러</a:t>
            </a:r>
          </a:p>
          <a:p>
            <a:r>
              <a:rPr lang="en-US" altLang="ko-KR"/>
              <a:t>Gcc</a:t>
            </a:r>
            <a:r>
              <a:rPr lang="ko-KR" altLang="en-US"/>
              <a:t>는 크로스 컴파일러로 만들수도 있음</a:t>
            </a:r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934" y="548680"/>
            <a:ext cx="10081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7734" y="2814077"/>
            <a:ext cx="1264814" cy="632407"/>
            <a:chOff x="1363392" y="1661969"/>
            <a:chExt cx="1728192" cy="864096"/>
          </a:xfrm>
        </p:grpSpPr>
        <p:sp>
          <p:nvSpPr>
            <p:cNvPr id="9" name="직사각형 8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238" y="1862723"/>
              <a:ext cx="1069296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맑은 고딕" pitchFamily="50" charset="-127"/>
                  <a:ea typeface="맑은 고딕" pitchFamily="50" charset="-127"/>
                </a:rPr>
                <a:t>hello.c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 bwMode="auto">
          <a:xfrm>
            <a:off x="1756370" y="3111799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4442" y="291453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–o hello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5621989" y="3119474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6382088" y="2834352"/>
            <a:ext cx="1264814" cy="632407"/>
            <a:chOff x="1363392" y="1661969"/>
            <a:chExt cx="1728192" cy="864096"/>
          </a:xfrm>
        </p:grpSpPr>
        <p:sp>
          <p:nvSpPr>
            <p:cNvPr id="34" name="직사각형 33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76238" y="1862723"/>
              <a:ext cx="874360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hello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12316" y="3554432"/>
            <a:ext cx="260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컴파일러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 x86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linux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환경에서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실행됨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0061" y="3554432"/>
            <a:ext cx="260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컴파일 된 실행파일 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 x86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linux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환경에서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실행됨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384480" y="4470261"/>
            <a:ext cx="1264814" cy="632407"/>
            <a:chOff x="1363392" y="1661969"/>
            <a:chExt cx="1728192" cy="864096"/>
          </a:xfrm>
        </p:grpSpPr>
        <p:sp>
          <p:nvSpPr>
            <p:cNvPr id="54" name="직사각형 53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6238" y="1862723"/>
              <a:ext cx="1069296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맑은 고딕" pitchFamily="50" charset="-127"/>
                  <a:ea typeface="맑은 고딕" pitchFamily="50" charset="-127"/>
                </a:rPr>
                <a:t>hello.c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6" name="직선 화살표 연결선 55"/>
          <p:cNvCxnSpPr/>
          <p:nvPr/>
        </p:nvCxnSpPr>
        <p:spPr bwMode="auto">
          <a:xfrm>
            <a:off x="1773116" y="4767983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21188" y="457071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$ 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arm-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gnueabi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linux-gcc</a:t>
            </a:r>
            <a:r>
              <a:rPr lang="en-US" altLang="ko-KR" b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–o hello </a:t>
            </a:r>
            <a:r>
              <a:rPr lang="en-US" altLang="ko-KR" b="1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hello.c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>
            <a:off x="8084934" y="4775658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98814" y="4492778"/>
            <a:ext cx="1264814" cy="632407"/>
            <a:chOff x="1363392" y="1661969"/>
            <a:chExt cx="1728192" cy="864096"/>
          </a:xfrm>
        </p:grpSpPr>
        <p:sp>
          <p:nvSpPr>
            <p:cNvPr id="60" name="직사각형 59"/>
            <p:cNvSpPr/>
            <p:nvPr/>
          </p:nvSpPr>
          <p:spPr>
            <a:xfrm>
              <a:off x="1363392" y="1661969"/>
              <a:ext cx="1728192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andar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6238" y="1862723"/>
              <a:ext cx="874360" cy="46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hello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21188" y="5210615"/>
            <a:ext cx="399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컴파일러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–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x86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linux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환경에서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실행됨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13207" y="5210616"/>
            <a:ext cx="224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컴파일 된 실행파일 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–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arm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linux</a:t>
            </a:r>
            <a:r>
              <a:rPr lang="ko-KR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환경에서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실행됨</a:t>
            </a:r>
          </a:p>
        </p:txBody>
      </p:sp>
      <p:sp>
        <p:nvSpPr>
          <p:cNvPr id="4" name="왼쪽/오른쪽 화살표 3"/>
          <p:cNvSpPr/>
          <p:nvPr/>
        </p:nvSpPr>
        <p:spPr>
          <a:xfrm>
            <a:off x="6601204" y="5210616"/>
            <a:ext cx="1008112" cy="30777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72731" y="5615359"/>
            <a:ext cx="146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서로 다른 환경</a:t>
            </a:r>
            <a:endParaRPr lang="ko-KR" altLang="en-US" sz="1400" b="1" i="1" dirty="0">
              <a:solidFill>
                <a:schemeClr val="tx1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2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16238" y="2212492"/>
            <a:ext cx="4752864" cy="1369606"/>
          </a:xfrm>
          <a:prstGeom prst="rect">
            <a:avLst/>
          </a:prstGeom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 Linux</a:t>
            </a:r>
            <a:r>
              <a:rPr kumimoji="0" lang="ko-KR" altLang="en-US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소개</a:t>
            </a:r>
            <a:endParaRPr kumimoji="0" lang="en-US" altLang="ko-KR" sz="130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컴파일 </a:t>
            </a:r>
            <a:r>
              <a:rPr kumimoji="0" lang="en-US" altLang="ko-KR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i="0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gcc</a:t>
            </a:r>
            <a:r>
              <a:rPr kumimoji="0" lang="en-US" altLang="ko-KR" sz="130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gdb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make)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424113" y="1888307"/>
            <a:ext cx="5510212" cy="0"/>
          </a:xfrm>
          <a:prstGeom prst="line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4" name="직선 연결선 13"/>
          <p:cNvCxnSpPr/>
          <p:nvPr/>
        </p:nvCxnSpPr>
        <p:spPr>
          <a:xfrm>
            <a:off x="2424113" y="1961332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15" name="제목 5"/>
          <p:cNvSpPr txBox="1">
            <a:spLocks/>
          </p:cNvSpPr>
          <p:nvPr/>
        </p:nvSpPr>
        <p:spPr bwMode="auto">
          <a:xfrm>
            <a:off x="2424113" y="880244"/>
            <a:ext cx="5510212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 dirty="0">
                <a:solidFill>
                  <a:srgbClr val="C5003D"/>
                </a:solidFill>
                <a:latin typeface="맑은 고딕"/>
                <a:ea typeface="맑은 고딕"/>
              </a:rPr>
              <a:t>1. Linux</a:t>
            </a:r>
            <a:r>
              <a:rPr kumimoji="0" lang="ko-KR" altLang="en-US" sz="3600" b="1" dirty="0">
                <a:solidFill>
                  <a:srgbClr val="C5003D"/>
                </a:solidFill>
                <a:latin typeface="맑은 고딕"/>
                <a:ea typeface="맑은 고딕"/>
              </a:rPr>
              <a:t> 및 개발도구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24114" y="5733256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11092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AAA8-799F-4A75-9D2C-200C2469B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GDB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46D6F-D5C3-4880-AAE3-905A588F79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A39CD9A-CD9C-40ED-A099-DE40F07A9B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GNU Debugger</a:t>
            </a:r>
          </a:p>
          <a:p>
            <a:pPr lvl="1"/>
            <a:r>
              <a:rPr lang="ko-KR" altLang="en-US"/>
              <a:t>프로그램 실행 중 특정 위치에서 어떤 동작을 하고 있는가를 감시할 수 있게 해 줌</a:t>
            </a:r>
            <a:endParaRPr lang="en-US" altLang="ko-KR"/>
          </a:p>
          <a:p>
            <a:pPr lvl="1"/>
            <a:r>
              <a:rPr lang="en-US" altLang="ko-KR"/>
              <a:t>Segmentation fault</a:t>
            </a:r>
            <a:r>
              <a:rPr lang="ko-KR" altLang="en-US"/>
              <a:t>등의 에러도 </a:t>
            </a:r>
            <a:r>
              <a:rPr lang="en-US" altLang="ko-KR"/>
              <a:t>gdb</a:t>
            </a:r>
            <a:r>
              <a:rPr lang="ko-KR" altLang="en-US"/>
              <a:t>를 사용하면 쉽게 해결할 수 있음</a:t>
            </a:r>
            <a:endParaRPr lang="en-US" altLang="ko-KR"/>
          </a:p>
          <a:p>
            <a:pPr lvl="1"/>
            <a:r>
              <a:rPr lang="ko-KR" altLang="en-US"/>
              <a:t>온라인 메뉴얼 </a:t>
            </a:r>
            <a:r>
              <a:rPr lang="en-US" altLang="ko-KR">
                <a:hlinkClick r:id="rId2"/>
              </a:rPr>
              <a:t>http://sourceware.org/gdb/current/onlinedocs/gdb.toc</a:t>
            </a:r>
            <a:r>
              <a:rPr lang="en-US" altLang="ko-KR"/>
              <a:t> 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7C52D6-D503-4665-8023-7179B1DD3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컴파일 옵션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12CAB6-91B3-4133-AE72-7D14FFCAEE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073CD20-E21D-42CE-8CDC-E141C2005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프로그램 컴파일 시 </a:t>
            </a:r>
            <a:r>
              <a:rPr lang="en-US" altLang="ko-KR"/>
              <a:t>‘-g’ </a:t>
            </a:r>
            <a:r>
              <a:rPr lang="ko-KR" altLang="en-US"/>
              <a:t>옵션 추가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8006" y="1412776"/>
            <a:ext cx="8879937" cy="489364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-n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0;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j = 0;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=3;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9	j=4;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10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*j+2;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11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("Hello, world! %d,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13	return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14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ls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–l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total 12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-rwxr-xr-x 1 root root </a:t>
            </a:r>
            <a:r>
              <a:rPr lang="nl-NL" altLang="ko-KR" sz="1200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7161</a:t>
            </a:r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Jan 15 10:12 hello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-rw-r--r-- 1 root root  144 Jan 15 10:11 hello.c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–g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ls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–l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total 12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-rwxr-xr-x 1 root root </a:t>
            </a:r>
            <a:r>
              <a:rPr lang="nl-NL" altLang="ko-KR" sz="1200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8157</a:t>
            </a:r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Jan 15 10:14 hello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-rw-r--r-- 1 root root  144 Jan 15 10:11 hello.c</a:t>
            </a:r>
          </a:p>
          <a:p>
            <a:r>
              <a:rPr lang="nl-NL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90141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939EED-D229-42C2-A5A2-835D5D145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Gdb </a:t>
            </a:r>
            <a:r>
              <a:rPr lang="ko-KR" altLang="en-US"/>
              <a:t>시작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0D302C7-052F-475A-9247-C5124ABFA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57844D-E879-4B55-B316-C8B3A18C1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gdb [</a:t>
            </a:r>
            <a:r>
              <a:rPr lang="ko-KR" altLang="en-US"/>
              <a:t>디버깅 할 실행파일 이름</a:t>
            </a:r>
            <a:r>
              <a:rPr lang="en-US" altLang="ko-KR"/>
              <a:t>]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gdb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0526" y="1482169"/>
            <a:ext cx="8879937" cy="93871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/root/sp/hello...done.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526" y="4095943"/>
            <a:ext cx="8879937" cy="127727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&lt;http://bugs.launchpad.net/gdb-linaro/&gt;.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file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/root/sp/hello...done.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22323"/>
            <a:ext cx="1044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3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D099D-8ABB-4001-A64E-4FD343F85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디버깅 할 프로그램 실행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2DC86E6-06D8-4886-A55A-032E02458D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52A3BE-9584-4A56-A086-C3914CA17F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run (r)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5053" y="1669157"/>
            <a:ext cx="8879937" cy="16158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i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hello</a:t>
            </a:r>
          </a:p>
          <a:p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100" i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100" i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100" i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/root/sp/hello...done.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run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/root/sp/hello 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Hello, world! 14, 4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[Inferior 1 (process 2424) exited with code 016]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78373" y="2605260"/>
            <a:ext cx="2713314" cy="21602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3908" y="2361996"/>
            <a:ext cx="25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결과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978443" y="2965300"/>
            <a:ext cx="1151103" cy="7200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9545" y="2893292"/>
            <a:ext cx="304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67335" y="2821284"/>
            <a:ext cx="411108" cy="288032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39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3710F-1584-4470-83D0-2DDB41F6D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디버깅 할 프로그램 실행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D724841-F599-4D6D-BC27-B3B88079D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8C9025B-6334-493D-A26E-2A0C8D94FC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실행시 에러 발생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0526" y="1531526"/>
            <a:ext cx="8879937" cy="39857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seg.c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#include &lt;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string.h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char *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gPtr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	{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  </a:t>
            </a:r>
            <a:r>
              <a:rPr lang="en-US" altLang="ko-KR" sz="1100" b="1" u="sng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strcpy</a:t>
            </a:r>
            <a:r>
              <a:rPr lang="en-US" altLang="ko-KR" sz="1100" b="1" u="sng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b="1" u="sng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gPtr</a:t>
            </a:r>
            <a:r>
              <a:rPr lang="en-US" altLang="ko-KR" sz="1100" b="1" u="sng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"</a:t>
            </a:r>
            <a:r>
              <a:rPr lang="en-US" altLang="ko-KR" sz="1100" b="1" u="sng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abcd</a:t>
            </a:r>
            <a:r>
              <a:rPr lang="en-US" altLang="ko-KR" sz="1100" b="1" u="sng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");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	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9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("%s\n",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gPtr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10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11	  return 0;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12	}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–g –o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seg.c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Program received signal SIGSEGV, Segmentation fault.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0x080483e9 in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</a:t>
            </a:r>
            <a:r>
              <a:rPr lang="en-US" altLang="ko-KR" sz="1100" b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seg.c:8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8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strcpy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gPtr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"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abcd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");		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529466" y="4129296"/>
            <a:ext cx="411108" cy="72008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574" y="3841265"/>
            <a:ext cx="304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발생한 위치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seg.c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라인</a:t>
            </a:r>
          </a:p>
        </p:txBody>
      </p:sp>
      <p:sp>
        <p:nvSpPr>
          <p:cNvPr id="17" name="타원 16"/>
          <p:cNvSpPr/>
          <p:nvPr/>
        </p:nvSpPr>
        <p:spPr>
          <a:xfrm>
            <a:off x="4789471" y="4849376"/>
            <a:ext cx="904438" cy="288032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460585" y="3049176"/>
            <a:ext cx="1479989" cy="93610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4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B96CF-225C-4774-B3E0-87C25C088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argument</a:t>
            </a:r>
            <a:r>
              <a:rPr lang="ko-KR" altLang="en-US"/>
              <a:t> 처리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AADDE7-4F85-45A2-9684-27C1E8965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227C883-E1ED-4B56-9BF9-73126ACB65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gdb </a:t>
            </a:r>
            <a:r>
              <a:rPr lang="ko-KR" altLang="en-US"/>
              <a:t>실행할 때 넘겨줌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0014" y="1484784"/>
            <a:ext cx="8879937" cy="397031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hello1.c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("no. of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args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);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return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–g –o hello1 hello1.c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./hello1 a b 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no. of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args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--</a:t>
            </a:r>
            <a:r>
              <a:rPr lang="en-US" altLang="ko-KR" sz="1200" b="1" u="sng" dirty="0" err="1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hello1 </a:t>
            </a:r>
            <a:r>
              <a:rPr lang="en-US" altLang="ko-KR" sz="1200" b="1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 b 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/root/sp/hello1...(no debugging symbols found)...done.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/root/sp/hello1 a b 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no. of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args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[Inferior 1 (process 2434) exited with code 04]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7026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D1D00-2D20-4F23-A87B-C59D586E5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argument </a:t>
            </a:r>
            <a:r>
              <a:rPr lang="ko-KR" altLang="en-US"/>
              <a:t>처리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0C95E-CBBB-436C-9050-5C3CFA1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16165B0-6567-4B7B-95BE-0910755B15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gdb </a:t>
            </a:r>
            <a:r>
              <a:rPr lang="ko-KR" altLang="en-US"/>
              <a:t>내에서 프로그램 실행할 때 넘겨줌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0526" y="1669157"/>
            <a:ext cx="8879937" cy="175432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hello1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/root/sp/hello1...(no debugging symbols found)...done.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</a:t>
            </a:r>
            <a:r>
              <a:rPr lang="ko-KR" altLang="en-US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 b 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/root/sp/hello1 a b 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no. of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args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[Inferior 1 (process 2440) exited with code 04]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483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A9EFE-1BD1-491B-9CB1-A3F1488D90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82" y="980728"/>
            <a:ext cx="9289032" cy="5544598"/>
          </a:xfrm>
        </p:spPr>
        <p:txBody>
          <a:bodyPr/>
          <a:lstStyle/>
          <a:p>
            <a:r>
              <a:rPr lang="ko-KR" altLang="en-US"/>
              <a:t>유닉스 </a:t>
            </a:r>
            <a:r>
              <a:rPr lang="en-US" altLang="ko-KR"/>
              <a:t>OS</a:t>
            </a:r>
          </a:p>
          <a:p>
            <a:pPr lvl="1"/>
            <a:r>
              <a:rPr lang="ko-KR" altLang="en-US"/>
              <a:t>범용 다중 사용자 방식의 시분할 운영체제</a:t>
            </a:r>
          </a:p>
          <a:p>
            <a:pPr lvl="1"/>
            <a:r>
              <a:rPr lang="en-US" altLang="ko-KR"/>
              <a:t>70</a:t>
            </a:r>
            <a:r>
              <a:rPr lang="ko-KR" altLang="en-US"/>
              <a:t>년대 초반 </a:t>
            </a:r>
            <a:r>
              <a:rPr lang="en-US" altLang="ko-KR"/>
              <a:t>AT&amp;T Bell Lab</a:t>
            </a:r>
            <a:r>
              <a:rPr lang="ko-KR" altLang="en-US"/>
              <a:t>에서 </a:t>
            </a:r>
            <a:r>
              <a:rPr lang="en-US" altLang="ko-KR"/>
              <a:t>Ken Thompson, Dennis Ritche, Douglas McIlroy</a:t>
            </a:r>
            <a:r>
              <a:rPr lang="ko-KR" altLang="en-US"/>
              <a:t>등이 주축이 되어 개발</a:t>
            </a:r>
          </a:p>
          <a:p>
            <a:pPr lvl="1"/>
            <a:r>
              <a:rPr lang="ko-KR" altLang="en-US"/>
              <a:t>초기 유닉스는 상업적으로 판매될 수 없어 소스코드와 함께 버클리 대학에 무상 제공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BSD </a:t>
            </a:r>
            <a:r>
              <a:rPr lang="ko-KR" altLang="en-US"/>
              <a:t>계열로 발전</a:t>
            </a:r>
          </a:p>
          <a:p>
            <a:pPr lvl="1"/>
            <a:r>
              <a:rPr lang="en-US" altLang="ko-KR"/>
              <a:t>AT&amp;T </a:t>
            </a:r>
            <a:r>
              <a:rPr lang="ko-KR" altLang="en-US"/>
              <a:t>유닉스는 </a:t>
            </a:r>
            <a:r>
              <a:rPr lang="en-US" altLang="ko-KR"/>
              <a:t>SysV </a:t>
            </a:r>
            <a:r>
              <a:rPr lang="ko-KR" altLang="en-US"/>
              <a:t>계열로 발전</a:t>
            </a:r>
          </a:p>
          <a:p>
            <a:pPr lvl="1"/>
            <a:r>
              <a:rPr lang="en-US" altLang="ko-KR"/>
              <a:t>Solaris, HP-UX, AIX, SCO Unix, Ultrix, NeXTSTEP</a:t>
            </a:r>
            <a:r>
              <a:rPr lang="ko-KR" altLang="en-US"/>
              <a:t>등 다양한 변종으로 발전</a:t>
            </a:r>
          </a:p>
          <a:p>
            <a:pPr lvl="1"/>
            <a:r>
              <a:rPr lang="ko-KR" altLang="en-US"/>
              <a:t>표준화의 필요성  </a:t>
            </a:r>
            <a:r>
              <a:rPr lang="en-US" altLang="ko-KR"/>
              <a:t>=&gt; POSIX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9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6CDBA-B716-44C2-9239-B78FB03CC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Breakpoint (b)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F0B9C7-2CDF-44CD-9F39-F23C75C80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7FAE785-AB3B-44A5-9E47-1F9768DAD3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프로그램 실행 도중 특정 위치에서 실행을 멈춤</a:t>
            </a:r>
            <a:endParaRPr lang="en-US" altLang="ko-KR"/>
          </a:p>
          <a:p>
            <a:r>
              <a:rPr lang="ko-KR" altLang="en-US"/>
              <a:t>원하는 개수 만큼의 </a:t>
            </a:r>
            <a:r>
              <a:rPr lang="en-US" altLang="ko-KR"/>
              <a:t>breakpoint</a:t>
            </a:r>
            <a:r>
              <a:rPr lang="ko-KR" altLang="en-US"/>
              <a:t>를 설정할 수 있음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069" y="1916832"/>
            <a:ext cx="8879937" cy="16312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20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lang="en-US" altLang="ko-KR" sz="2000" b="1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[line number]</a:t>
            </a:r>
          </a:p>
          <a:p>
            <a:endParaRPr lang="en-US" altLang="ko-KR" sz="20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20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lang="en-US" altLang="ko-KR" sz="2000" b="1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[filename]</a:t>
            </a:r>
            <a:r>
              <a:rPr lang="en-US" altLang="ko-KR" sz="20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</a:t>
            </a:r>
            <a:r>
              <a:rPr lang="en-US" altLang="ko-KR" sz="2000" b="1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[line number]</a:t>
            </a:r>
          </a:p>
          <a:p>
            <a:endParaRPr lang="en-US" altLang="ko-KR" sz="20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20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20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lang="en-US" altLang="ko-KR" sz="2000" b="1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[function name] </a:t>
            </a:r>
          </a:p>
        </p:txBody>
      </p:sp>
    </p:spTree>
    <p:extLst>
      <p:ext uri="{BB962C8B-B14F-4D97-AF65-F5344CB8AC3E}">
        <p14:creationId xmlns:p14="http://schemas.microsoft.com/office/powerpoint/2010/main" val="119329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D188E-B36C-4BC9-B42E-545DF0950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30E0F-226B-4D30-9AA3-FF81199D4A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998" y="908720"/>
            <a:ext cx="8879937" cy="507831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test1.c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  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  void swap(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 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9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=9;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10    j=17;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11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("Original value: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12    swap(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13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("Swapped value: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14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15    return 0;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16  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17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18  void swap(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a,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b)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19 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20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21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22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a;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23    a = b;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24    b =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25  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–g –o test1 test1.c</a:t>
            </a:r>
          </a:p>
        </p:txBody>
      </p:sp>
    </p:spTree>
    <p:extLst>
      <p:ext uri="{BB962C8B-B14F-4D97-AF65-F5344CB8AC3E}">
        <p14:creationId xmlns:p14="http://schemas.microsoft.com/office/powerpoint/2010/main" val="155687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F8855-432E-4BEF-9AB0-61122867B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Breakpoint (b) </a:t>
            </a:r>
            <a:r>
              <a:rPr lang="ko-KR" altLang="en-US"/>
              <a:t>설정하기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0942D5F-DF08-4F99-BC51-1C5D166D4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998" y="1070441"/>
            <a:ext cx="8879937" cy="466281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test1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GNU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Ubuntu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Linaro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7.4-2012.04-0ubuntu2.1) 7.4-2012.04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Reading symbols from /root/sp/test1...done.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0x804841a: file test1.c, line 12.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13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2 at 0x804842e: file test1.c, line 13.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info break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Num     Type         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Disp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Enb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Address    What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       breakpoint     keep y   0x0804841a in main at test1.c:12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       breakpoint     keep y   0x0804842e in main at test1.c:13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run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Original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9, j = 17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test1.c:12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12		swap(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continue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2,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test1.c:13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("Swapped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Swapped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9, j = 17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[Inferior 1 (process 2664) exited normally]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400431" y="1790520"/>
            <a:ext cx="3371087" cy="7200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71518" y="1574496"/>
            <a:ext cx="3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라인에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 flipV="1">
            <a:off x="1907101" y="2222568"/>
            <a:ext cx="3864417" cy="4065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1518" y="2078552"/>
            <a:ext cx="3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라인에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 flipV="1">
            <a:off x="2564874" y="2510600"/>
            <a:ext cx="3042201" cy="11265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7075" y="2438592"/>
            <a:ext cx="3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확인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235987" y="4094776"/>
            <a:ext cx="254887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7080" y="3878752"/>
            <a:ext cx="3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멈춘 프로그램의 실행을 재개</a:t>
            </a:r>
          </a:p>
        </p:txBody>
      </p:sp>
    </p:spTree>
    <p:extLst>
      <p:ext uri="{BB962C8B-B14F-4D97-AF65-F5344CB8AC3E}">
        <p14:creationId xmlns:p14="http://schemas.microsoft.com/office/powerpoint/2010/main" val="152824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40610" y="4005064"/>
            <a:ext cx="748216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0ADBF-82E3-4DBE-8144-1D95EB55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한줄씩 실행하기 </a:t>
            </a:r>
            <a:r>
              <a:rPr lang="en-US" altLang="ko-KR"/>
              <a:t>- next (n)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811689F-8861-4250-A76C-EC266E8B8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0610" y="1196752"/>
            <a:ext cx="8879937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test1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0x804841a: file test1.c, line 12.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run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Original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9, j = 17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test1.c:12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12		swap(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next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("Swapped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0610" y="3573017"/>
            <a:ext cx="887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11 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("Original value: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12  swap(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 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("Swapped value: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>
            <a:off x="8205001" y="4221088"/>
            <a:ext cx="411108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16109" y="4221089"/>
            <a:ext cx="1068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next</a:t>
            </a:r>
            <a:endParaRPr lang="ko-KR" altLang="en-US" sz="24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>
            <a:off x="8205001" y="4941168"/>
            <a:ext cx="411108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16109" y="4941169"/>
            <a:ext cx="1068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next</a:t>
            </a:r>
            <a:endParaRPr lang="ko-KR" altLang="en-US" sz="24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801" y="4005064"/>
            <a:ext cx="312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실행이 중단</a:t>
            </a:r>
          </a:p>
        </p:txBody>
      </p:sp>
    </p:spTree>
    <p:extLst>
      <p:ext uri="{BB962C8B-B14F-4D97-AF65-F5344CB8AC3E}">
        <p14:creationId xmlns:p14="http://schemas.microsoft.com/office/powerpoint/2010/main" val="2282499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755998" y="5559622"/>
            <a:ext cx="7482169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F0029-10A8-4001-A58E-F093A2F43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한줄씩 실행하기 </a:t>
            </a:r>
            <a:r>
              <a:rPr lang="en-US" altLang="ko-KR"/>
              <a:t>- step (s)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316F0E-5497-4FB7-ACED-A3D4AB1DE1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998" y="1023119"/>
            <a:ext cx="8879937" cy="229293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test1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0x804841a: file test1.c, line 12.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run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Original value: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9, j = 17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test1.c:12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12		swap(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step 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swap (a=9, b=17) at test1.c:22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22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a;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5998" y="3471390"/>
            <a:ext cx="748216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998" y="3543399"/>
            <a:ext cx="887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12  swap(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 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("Swapped value: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%d, j = %d\n",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왼쪽으로 구부러진 화살표 17"/>
          <p:cNvSpPr/>
          <p:nvPr/>
        </p:nvSpPr>
        <p:spPr>
          <a:xfrm>
            <a:off x="8320389" y="3687414"/>
            <a:ext cx="411108" cy="20882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왼쪽으로 구부러진 화살표 19"/>
          <p:cNvSpPr/>
          <p:nvPr/>
        </p:nvSpPr>
        <p:spPr>
          <a:xfrm>
            <a:off x="8320389" y="5775646"/>
            <a:ext cx="411108" cy="3600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31498" y="4479503"/>
            <a:ext cx="1068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step</a:t>
            </a:r>
            <a:endParaRPr lang="ko-KR" altLang="en-US" sz="2400" b="1" i="1" dirty="0">
              <a:solidFill>
                <a:srgbClr val="FF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8189" y="3471390"/>
            <a:ext cx="312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실행이 중단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998" y="4551510"/>
            <a:ext cx="8879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18  void swap(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a,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b)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19  {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20   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21	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22   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tmp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a;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23    a = b;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31498" y="5703639"/>
            <a:ext cx="1068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step</a:t>
            </a:r>
            <a:endParaRPr lang="ko-KR" altLang="en-US" sz="2400" b="1" i="1" dirty="0">
              <a:solidFill>
                <a:srgbClr val="FF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4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8AB41-575D-4AA5-A5B2-8AC2E7C8F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Print (p)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30DB2-AC4C-424F-8672-29592A6B25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1F221-F829-4310-B424-9535D576E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변수 또는 수식의 값 출력</a:t>
            </a:r>
            <a:endParaRPr lang="en-US" altLang="ko-KR"/>
          </a:p>
          <a:p>
            <a:r>
              <a:rPr lang="en-US" altLang="ko-KR"/>
              <a:t>print/[format character]</a:t>
            </a:r>
            <a:r>
              <a:rPr lang="ko-KR" altLang="en-US"/>
              <a:t>로 값의 출력 포맷 변경 가능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변수값 뿐 아니라 수식을 넣을 수도 있음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60165"/>
              </p:ext>
            </p:extLst>
          </p:nvPr>
        </p:nvGraphicFramePr>
        <p:xfrm>
          <a:off x="1520520" y="1718816"/>
          <a:ext cx="696065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hexadecimal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/o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octal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 decimal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instruction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410" marR="1044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15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47519-8DBD-4C0D-B155-07E436729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1611A-D581-4833-B48A-FD91987A7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0014" y="881907"/>
            <a:ext cx="8879937" cy="533992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test2.c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sum(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{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j;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9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r;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10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11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atoi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[1]);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12	  j 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atoi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[2]);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13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("Add from %d to %d\n",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14	  r = sum(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15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("Sum = %d\n", r);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16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17	  return 0;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18	}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19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20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sum(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from,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to)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21	{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22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23	 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total = 0;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24	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25	  for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=from;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&lt;to;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26	    total +=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27	  }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28	  return total;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29	}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–g –o test2 test2.c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4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59282" y="1617468"/>
            <a:ext cx="3288866" cy="288032"/>
          </a:xfrm>
          <a:prstGeom prst="roundRect">
            <a:avLst/>
          </a:prstGeom>
          <a:solidFill>
            <a:schemeClr val="bg1">
              <a:lumMod val="85000"/>
              <a:alpha val="29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B0138-9D79-4850-9167-40AC638E6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9F91BC2-97F1-4363-A911-7214C8DE6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7061" y="897389"/>
            <a:ext cx="8879937" cy="533992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13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0x8048445: file test2.c, line 13.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 symbol "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 in current context.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 1 100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/root/sp/test2 1 100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=3,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=0xbffff434) at test2.c:13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warning: Source file is more recent than executable.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("Add from %d to %d\n",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$1 = 1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j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$2 = 100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pl-PL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sum(1,10)</a:t>
            </a:r>
          </a:p>
          <a:p>
            <a:r>
              <a:rPr lang="pl-PL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$3 = 45</a:t>
            </a:r>
          </a:p>
          <a:p>
            <a:r>
              <a:rPr lang="pl-PL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(gdb)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sum(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i,j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$4 = 4950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set j=101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sum(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i,j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$5 = 5050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)quit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 debugging session is active.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Inferior 1 [process 2113] will be killed.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Quit anyway? (y or n) y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endParaRPr lang="pl-PL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330370" y="1761484"/>
            <a:ext cx="822216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4807" y="1545460"/>
            <a:ext cx="36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찍을 수 없는가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945942" y="4209756"/>
            <a:ext cx="1151103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9266" y="3849717"/>
            <a:ext cx="369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4950?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(1+100)*100/2 =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5050!!!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781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9542B-1519-4F87-9DF1-5BD93580F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Set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60FA1-9031-4DA7-8D13-FE585F0C0F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7B153D-7C1B-4C57-8DAD-E73F77A40A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set </a:t>
            </a:r>
            <a:r>
              <a:rPr lang="ko-KR" altLang="en-US"/>
              <a:t>명령으로 변수 값 변경 가능</a:t>
            </a:r>
            <a:endParaRPr lang="en-US" altLang="ko-KR"/>
          </a:p>
          <a:p>
            <a:pPr lvl="1"/>
            <a:r>
              <a:rPr lang="en-US" altLang="ko-KR" sz="1800"/>
              <a:t>set </a:t>
            </a:r>
            <a:r>
              <a:rPr lang="en-US" altLang="ko-KR" sz="1800" i="1"/>
              <a:t>[</a:t>
            </a:r>
            <a:r>
              <a:rPr lang="ko-KR" altLang="en-US" sz="1800" i="1"/>
              <a:t>변수이름</a:t>
            </a:r>
            <a:r>
              <a:rPr lang="en-US" altLang="ko-KR" sz="1800" i="1"/>
              <a:t>] </a:t>
            </a:r>
            <a:r>
              <a:rPr lang="en-US" altLang="ko-KR" sz="1800"/>
              <a:t>= </a:t>
            </a:r>
            <a:r>
              <a:rPr lang="en-US" altLang="ko-KR" sz="1800" i="1"/>
              <a:t>[</a:t>
            </a:r>
            <a:r>
              <a:rPr lang="ko-KR" altLang="en-US" sz="1800" i="1"/>
              <a:t>새 값</a:t>
            </a:r>
            <a:r>
              <a:rPr lang="en-US" altLang="ko-KR" sz="1800" i="1"/>
              <a:t>]</a:t>
            </a:r>
          </a:p>
          <a:p>
            <a:pPr lvl="1">
              <a:buNone/>
            </a:pPr>
            <a:endParaRPr lang="en-US" altLang="ko-KR" sz="18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특정 메모리 내용도 변경 가능</a:t>
            </a:r>
            <a:endParaRPr lang="en-US" altLang="ko-KR"/>
          </a:p>
          <a:p>
            <a:pPr lvl="1"/>
            <a:r>
              <a:rPr lang="en-US" altLang="ko-KR" sz="1800"/>
              <a:t>set {</a:t>
            </a:r>
            <a:r>
              <a:rPr lang="en-US" altLang="ko-KR" sz="1800" i="1"/>
              <a:t>[</a:t>
            </a:r>
            <a:r>
              <a:rPr lang="ko-KR" altLang="en-US" sz="1800" i="1"/>
              <a:t>타입</a:t>
            </a:r>
            <a:r>
              <a:rPr lang="en-US" altLang="ko-KR" sz="1800" i="1"/>
              <a:t>]</a:t>
            </a:r>
            <a:r>
              <a:rPr lang="en-US" altLang="ko-KR" sz="1800"/>
              <a:t>}</a:t>
            </a:r>
            <a:r>
              <a:rPr lang="en-US" altLang="ko-KR" sz="1800" i="1"/>
              <a:t>[</a:t>
            </a:r>
            <a:r>
              <a:rPr lang="ko-KR" altLang="en-US" sz="1800" i="1"/>
              <a:t>주소</a:t>
            </a:r>
            <a:r>
              <a:rPr lang="en-US" altLang="ko-KR" sz="1800" i="1"/>
              <a:t>]</a:t>
            </a:r>
            <a:r>
              <a:rPr lang="en-US" altLang="ko-KR" sz="1800"/>
              <a:t> = </a:t>
            </a:r>
            <a:r>
              <a:rPr lang="en-US" altLang="ko-KR" sz="1800" i="1"/>
              <a:t>[</a:t>
            </a:r>
            <a:r>
              <a:rPr lang="ko-KR" altLang="en-US" sz="1800" i="1"/>
              <a:t>새 값</a:t>
            </a:r>
            <a:r>
              <a:rPr lang="en-US" altLang="ko-KR" sz="1800" i="1"/>
              <a:t>]</a:t>
            </a:r>
            <a:r>
              <a:rPr lang="en-US" altLang="ko-KR" sz="1800"/>
              <a:t> 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7101" y="1722294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set count = 10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3563" y="3414479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set {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}0x842afa00 = 4</a:t>
            </a:r>
          </a:p>
        </p:txBody>
      </p:sp>
    </p:spTree>
    <p:extLst>
      <p:ext uri="{BB962C8B-B14F-4D97-AF65-F5344CB8AC3E}">
        <p14:creationId xmlns:p14="http://schemas.microsoft.com/office/powerpoint/2010/main" val="2486725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58754-0F70-4007-8723-616823025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Examine (x), info reg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8B9A2-5053-4E9C-A7F4-7E59F2B32F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2E29E2-4AFE-4BA0-B104-9A9C77E815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메모리 내용 확인 </a:t>
            </a:r>
            <a:r>
              <a:rPr lang="en-US" altLang="ko-KR"/>
              <a:t>– examine (x)</a:t>
            </a:r>
          </a:p>
          <a:p>
            <a:r>
              <a:rPr lang="ko-KR" altLang="en-US"/>
              <a:t>레지스터 값 확인 </a:t>
            </a:r>
            <a:r>
              <a:rPr lang="en-US" altLang="ko-KR"/>
              <a:t>– info reg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9069" y="1700808"/>
            <a:ext cx="8879937" cy="452431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0x8048445: file test2.c, line 13.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 1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/root/sp/test2 1 4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=3,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=0xbffff434) at test2.c:13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	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("Add from %d to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x $pc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0x8048445 &lt;main+49&gt;:	0x0485a0b8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x 0x8048445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0x8048445 &lt;main+49&gt;:	0x0485a0b8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x/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0x8048445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=&gt; 0x8048445 &lt;main+49&gt;: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mov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$0x80485a0,%eax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x/4x 0x8048445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0x8048445 &lt;main+49&gt;:	0x0485a0b8	0x24548b08	0x24548918	0x24548b08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info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reg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       0x4	4</a:t>
            </a:r>
          </a:p>
          <a:p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       0x0	0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gs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        0x33	51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8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POSIX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85E161-1A56-4377-97B8-22424DCBC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Portable Operating System Interface</a:t>
            </a:r>
          </a:p>
          <a:p>
            <a:pPr lvl="1"/>
            <a:r>
              <a:rPr lang="en-US" altLang="ko-KR"/>
              <a:t>IEEE(Institute Of Electrical and Electronic Engineers)</a:t>
            </a:r>
            <a:r>
              <a:rPr lang="ko-KR" altLang="en-US"/>
              <a:t>에서 제안</a:t>
            </a:r>
          </a:p>
          <a:p>
            <a:pPr lvl="1"/>
            <a:r>
              <a:rPr lang="ko-KR" altLang="en-US"/>
              <a:t>소스레벨 호환성을 보장하는 유닉스</a:t>
            </a:r>
          </a:p>
          <a:p>
            <a:pPr lvl="1"/>
            <a:r>
              <a:rPr lang="ko-KR" altLang="en-US"/>
              <a:t>대부분의 단체</a:t>
            </a:r>
            <a:r>
              <a:rPr lang="en-US" altLang="ko-KR"/>
              <a:t>, </a:t>
            </a:r>
            <a:r>
              <a:rPr lang="ko-KR" altLang="en-US"/>
              <a:t>회사들이 </a:t>
            </a:r>
            <a:r>
              <a:rPr lang="en-US" altLang="ko-KR"/>
              <a:t>POSIX</a:t>
            </a:r>
            <a:r>
              <a:rPr lang="ko-KR" altLang="en-US"/>
              <a:t>를 지원하며 대부분의 </a:t>
            </a:r>
            <a:r>
              <a:rPr lang="en-US" altLang="ko-KR"/>
              <a:t>UNIX</a:t>
            </a:r>
            <a:r>
              <a:rPr lang="ko-KR" altLang="en-US"/>
              <a:t>도 </a:t>
            </a:r>
            <a:r>
              <a:rPr lang="en-US" altLang="ko-KR"/>
              <a:t>POSIX compliant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79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F1FA7-1278-4C49-8211-5F385F6A0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Watchpoint (wa)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B5DAB-60B7-4C4E-A2AE-D9DEBA4F9D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64A8E35-F64D-4E13-AE7C-103559119F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변수값이 억세스 되는 시점에 실행을 중단시킴</a:t>
            </a:r>
            <a:endParaRPr lang="en-US" altLang="ko-KR"/>
          </a:p>
          <a:p>
            <a:pPr lvl="1"/>
            <a:r>
              <a:rPr lang="en-US" altLang="ko-KR" sz="1800"/>
              <a:t>watch </a:t>
            </a:r>
            <a:r>
              <a:rPr lang="en-US" altLang="ko-KR" sz="1800" i="1"/>
              <a:t>[</a:t>
            </a:r>
            <a:r>
              <a:rPr lang="ko-KR" altLang="en-US" sz="1800" i="1"/>
              <a:t>변수 이름</a:t>
            </a:r>
            <a:r>
              <a:rPr lang="en-US" altLang="ko-KR" sz="1800" i="1"/>
              <a:t>]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변수 </a:t>
            </a:r>
            <a:r>
              <a:rPr lang="en-US" altLang="ko-KR"/>
              <a:t>scope</a:t>
            </a:r>
            <a:r>
              <a:rPr lang="ko-KR" altLang="en-US"/>
              <a:t>가 맞아야 </a:t>
            </a:r>
            <a:r>
              <a:rPr lang="en-US" altLang="ko-KR"/>
              <a:t>watchpoint</a:t>
            </a:r>
            <a:r>
              <a:rPr lang="ko-KR" altLang="en-US"/>
              <a:t>를 설정할 수 있음</a:t>
            </a:r>
            <a:r>
              <a:rPr lang="en-US" altLang="ko-KR"/>
              <a:t>. </a:t>
            </a:r>
            <a:r>
              <a:rPr lang="ko-KR" altLang="en-US"/>
              <a:t>즉 글로벌 변수는 아무 곳에서나 </a:t>
            </a:r>
            <a:r>
              <a:rPr lang="en-US" altLang="ko-KR"/>
              <a:t>watchpoint</a:t>
            </a:r>
            <a:r>
              <a:rPr lang="ko-KR" altLang="en-US"/>
              <a:t>를 설정할 수 있지만 로컬 변수는 해당 변수의 </a:t>
            </a:r>
            <a:r>
              <a:rPr lang="en-US" altLang="ko-KR"/>
              <a:t>scope</a:t>
            </a:r>
            <a:r>
              <a:rPr lang="ko-KR" altLang="en-US"/>
              <a:t>에서만 </a:t>
            </a:r>
            <a:r>
              <a:rPr lang="en-US" altLang="ko-KR"/>
              <a:t>watchpoint </a:t>
            </a:r>
            <a:r>
              <a:rPr lang="ko-KR" altLang="en-US"/>
              <a:t>설정 가능함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watch, awatch, rwatch</a:t>
            </a:r>
            <a:r>
              <a:rPr lang="ko-KR" altLang="en-US"/>
              <a:t>가 있음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6038" y="1700808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watch count</a:t>
            </a:r>
          </a:p>
        </p:txBody>
      </p:sp>
    </p:spTree>
    <p:extLst>
      <p:ext uri="{BB962C8B-B14F-4D97-AF65-F5344CB8AC3E}">
        <p14:creationId xmlns:p14="http://schemas.microsoft.com/office/powerpoint/2010/main" val="3034783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CC734-DC0F-4B15-A5B5-D43EED2D9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D0C0D76-5BA8-418D-B104-0C01EDA1F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990" y="980728"/>
            <a:ext cx="8879937" cy="507831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 symbol "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 in current context.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0x8048445: file test2.c, line 13.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 1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/root/sp/test2 1 4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main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=3,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=0xbffff434) at test2.c:13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13	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("Add from %d to %d\n",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Add from 1 to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14		r = sum(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j);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sum (from=1, to=4) at test2.c:23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23	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total = 0;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Hardware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watchpoint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2: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Hardware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watchpoint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2: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Old value = 134514080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New value = 1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0x080484a9 in sum (from=1, to=4)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for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=from;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&lt;to;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++) {</a:t>
            </a:r>
          </a:p>
        </p:txBody>
      </p:sp>
    </p:spTree>
    <p:extLst>
      <p:ext uri="{BB962C8B-B14F-4D97-AF65-F5344CB8AC3E}">
        <p14:creationId xmlns:p14="http://schemas.microsoft.com/office/powerpoint/2010/main" val="2838974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0C401-F560-40B4-8144-8969D5069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 </a:t>
            </a:r>
            <a:r>
              <a:rPr lang="en-US" altLang="ko-KR"/>
              <a:t>(cont’d)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1BF7969-0C31-48FC-B580-12F2FC407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6847" y="1052736"/>
            <a:ext cx="8879937" cy="507831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Hardware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watchpoint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2: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Old value = 1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New value = 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0x080484b5 in sum (from=1, to=4)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for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=from;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&lt;to;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Hardware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watchpoint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2: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Old value = 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New value = 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0x080484b5 in sum (from=1, to=4)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for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=from;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&lt;to;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Continuing.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Hardware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watchpoint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2: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Old value = 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New value =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0x080484b5 in sum (from=1, to=4)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for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=from;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&lt;to;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28		return total;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853507" y="5590980"/>
            <a:ext cx="3864417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00146" y="5230941"/>
            <a:ext cx="402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 +=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실행하지 않고 바로 루프를 종료함</a:t>
            </a:r>
          </a:p>
        </p:txBody>
      </p:sp>
    </p:spTree>
    <p:extLst>
      <p:ext uri="{BB962C8B-B14F-4D97-AF65-F5344CB8AC3E}">
        <p14:creationId xmlns:p14="http://schemas.microsoft.com/office/powerpoint/2010/main" val="341054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321C3-C2EE-44B1-A97D-A1C369385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Breakpoint </a:t>
            </a:r>
            <a:r>
              <a:rPr lang="ko-KR" altLang="en-US"/>
              <a:t>관련 명령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D28DE-8785-47CE-B6B5-CA5B3DDFF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0DDF5-5BD5-4F52-BF5F-7A8185CAA7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info breakpoint (i b)</a:t>
            </a:r>
          </a:p>
          <a:p>
            <a:pPr lvl="1"/>
            <a:r>
              <a:rPr lang="ko-KR" altLang="en-US" sz="1800"/>
              <a:t>현재 설정되어 있는 </a:t>
            </a:r>
            <a:r>
              <a:rPr lang="en-US" altLang="ko-KR" sz="1800"/>
              <a:t>breakpoint/watchpoint</a:t>
            </a:r>
            <a:r>
              <a:rPr lang="ko-KR" altLang="en-US" sz="1800"/>
              <a:t>에 관한 정보를 보여 줌</a:t>
            </a:r>
            <a:endParaRPr lang="en-US" altLang="ko-KR" sz="1800"/>
          </a:p>
          <a:p>
            <a:endParaRPr lang="en-US" altLang="ko-KR"/>
          </a:p>
          <a:p>
            <a:r>
              <a:rPr lang="en-US" altLang="ko-KR"/>
              <a:t>delete (d)</a:t>
            </a:r>
          </a:p>
          <a:p>
            <a:pPr lvl="1"/>
            <a:r>
              <a:rPr lang="ko-KR" altLang="en-US" sz="1800"/>
              <a:t>설정되어 있는 </a:t>
            </a:r>
            <a:r>
              <a:rPr lang="en-US" altLang="ko-KR" sz="1800"/>
              <a:t>breakpoint/watchpoint</a:t>
            </a:r>
            <a:r>
              <a:rPr lang="ko-KR" altLang="en-US" sz="1800"/>
              <a:t>를 삭제</a:t>
            </a:r>
            <a:endParaRPr lang="en-US" altLang="ko-KR" sz="1800"/>
          </a:p>
          <a:p>
            <a:pPr lvl="1"/>
            <a:r>
              <a:rPr lang="en-US" altLang="ko-KR" sz="1800"/>
              <a:t>Breakpoint/watchpoint </a:t>
            </a:r>
            <a:r>
              <a:rPr lang="ko-KR" altLang="en-US" sz="1800"/>
              <a:t>번호를 지정하지 않으면 모든 </a:t>
            </a:r>
            <a:r>
              <a:rPr lang="en-US" altLang="ko-KR" sz="1800"/>
              <a:t>breakpoint/watchpoint</a:t>
            </a:r>
            <a:r>
              <a:rPr lang="ko-KR" altLang="en-US" sz="1800"/>
              <a:t>를 삭제함</a:t>
            </a:r>
            <a:endParaRPr lang="en-US" altLang="ko-KR" sz="1800"/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2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19D46-31AA-4DB6-8DC6-1A0498378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6F13E8-2DC3-45B5-AA9D-0B5D0CC85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0525" y="1268760"/>
            <a:ext cx="8879937" cy="378565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0x8048445: file test2.c, line 13.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15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2 at 0x804847a: file test2.c, line 15.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3 at 0x80484a3: file test2.c, line 25.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info breakpoint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Num     Type       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Disp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Enb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Address    What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       breakpoint     keep y   0x08048445 in main at test2.c:13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       breakpoint     keep y   0x0804847a in main at test2.c:15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3       breakpoint     keep y   0x080484a3 in sum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delete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Delete all breakpoints? (y or n) n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 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info break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Num     Type         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Disp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Enb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Address    What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1       breakpoint     keep y   0x08048445 in main at test2.c:13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3       breakpoint     keep y   0x080484a3 in sum at test2.c:25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304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C7C8-043D-4E6A-987F-CD5A688B1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Conditional Breakpoint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16556-4053-42C3-B40D-B789A70765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05541AD-9F30-4C5C-BD9A-E23F40ED0A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특정 조건이 만족되었을 때에만 </a:t>
            </a:r>
            <a:r>
              <a:rPr lang="en-US" altLang="ko-KR"/>
              <a:t>breakpoint</a:t>
            </a:r>
            <a:r>
              <a:rPr lang="ko-KR" altLang="en-US"/>
              <a:t>가 동작</a:t>
            </a:r>
            <a:endParaRPr lang="en-US" altLang="ko-KR"/>
          </a:p>
          <a:p>
            <a:pPr lvl="1"/>
            <a:r>
              <a:rPr lang="en-US" altLang="ko-KR" sz="1800"/>
              <a:t>Breakpoint</a:t>
            </a:r>
            <a:r>
              <a:rPr lang="ko-KR" altLang="en-US" sz="1800"/>
              <a:t>를 설정할 때 조건을 추가할 수 있음</a:t>
            </a:r>
            <a:endParaRPr lang="en-US" altLang="ko-KR" sz="1800"/>
          </a:p>
          <a:p>
            <a:pPr lvl="1"/>
            <a:r>
              <a:rPr lang="en-US" altLang="ko-KR" sz="1800"/>
              <a:t>break </a:t>
            </a:r>
            <a:r>
              <a:rPr lang="en-US" altLang="ko-KR" sz="1800" i="1"/>
              <a:t>[</a:t>
            </a:r>
            <a:r>
              <a:rPr lang="ko-KR" altLang="en-US" sz="1800" i="1"/>
              <a:t>위치</a:t>
            </a:r>
            <a:r>
              <a:rPr lang="en-US" altLang="ko-KR" sz="1800" i="1"/>
              <a:t>]</a:t>
            </a:r>
            <a:r>
              <a:rPr lang="en-US" altLang="ko-KR" sz="1800"/>
              <a:t> if </a:t>
            </a:r>
            <a:r>
              <a:rPr lang="en-US" altLang="ko-KR" sz="1800" i="1"/>
              <a:t>[</a:t>
            </a:r>
            <a:r>
              <a:rPr lang="ko-KR" altLang="en-US" sz="1800" i="1"/>
              <a:t>조건</a:t>
            </a:r>
            <a:r>
              <a:rPr lang="en-US" altLang="ko-KR" sz="1800" i="1"/>
              <a:t>]</a:t>
            </a:r>
            <a:r>
              <a:rPr lang="en-US" altLang="ko-KR" sz="1800"/>
              <a:t> 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9412" y="2514382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b 25 if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==4 </a:t>
            </a:r>
          </a:p>
        </p:txBody>
      </p:sp>
    </p:spTree>
    <p:extLst>
      <p:ext uri="{BB962C8B-B14F-4D97-AF65-F5344CB8AC3E}">
        <p14:creationId xmlns:p14="http://schemas.microsoft.com/office/powerpoint/2010/main" val="4065700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99A87-92F2-4404-809F-02B47909A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B21D80-945E-4164-B89F-463D251D8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990" y="1196752"/>
            <a:ext cx="8879937" cy="360098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test2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 26 if (i==3)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0x80484ab: file test2.c, line 26.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 1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/root/sp/test2 1 4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Add from 1 to 4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sum (from=1, to=4) at test2.c:26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26			total += i;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i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$1 = 3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for (i=from; i&lt;to; i++)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28		return total;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$2 = 4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97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3CBA8-21E1-44B2-83A9-1EE9662A1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포인터 사용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182EF-7A9C-4566-8CF3-AF005437E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7F99E6-8EDE-4B10-A7EB-EE0E775BA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다음과 같은 구조체가 정의되어 있고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아래 라인이 실행된 다음 실행이 중단되었을 때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9412" y="1362254"/>
            <a:ext cx="88799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entry {</a:t>
            </a:r>
          </a:p>
          <a:p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key;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char *name;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float price;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long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serial_number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7488" y="3666510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entry *e1 = </a:t>
            </a:r>
            <a:r>
              <a:rPr lang="en-US" altLang="ko-KR" sz="1600" i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[something]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9021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F3A60-DA8B-45C7-B248-208FD2BBE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포인터 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C1831-EABD-43F3-9CB1-D76092CDA6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C22DDD7-355D-4325-B269-4011F7DF7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구조체의 메모리 주소를 볼 때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특정 필드를 참조할 때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C</a:t>
            </a:r>
            <a:r>
              <a:rPr lang="ko-KR" altLang="en-US"/>
              <a:t>에서처럼 ‘</a:t>
            </a:r>
            <a:r>
              <a:rPr lang="en-US" altLang="ko-KR"/>
              <a:t>-&gt;’ </a:t>
            </a:r>
            <a:r>
              <a:rPr lang="ko-KR" altLang="en-US"/>
              <a:t>대신 ‘*’</a:t>
            </a:r>
            <a:r>
              <a:rPr lang="en-US" altLang="ko-KR"/>
              <a:t>, ‘.’ </a:t>
            </a:r>
            <a:r>
              <a:rPr lang="ko-KR" altLang="en-US"/>
              <a:t>사용 가능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9069" y="1342661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9069" y="2309970"/>
            <a:ext cx="8879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e1-&gt;key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e1-&gt;name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e1-&gt;price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serial_number</a:t>
            </a:r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4489" y="3966155"/>
            <a:ext cx="887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(*e1).key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(*e1).name</a:t>
            </a: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2998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5A19D-A304-4E1F-B728-B834F0795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포인터 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10D42-F6FB-4ADF-8005-37D084A24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D620AF6-A912-4A62-9FDC-BBE85143A4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포인터가 참조하는 전체 구조체 내용을 볼 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다음과 같이 사용할 수도 있음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1077" y="1286272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*e1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1077" y="2298358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list_pre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-&gt;next-&gt;next-&gt;next-&gt;data </a:t>
            </a:r>
          </a:p>
        </p:txBody>
      </p:sp>
    </p:spTree>
    <p:extLst>
      <p:ext uri="{BB962C8B-B14F-4D97-AF65-F5344CB8AC3E}">
        <p14:creationId xmlns:p14="http://schemas.microsoft.com/office/powerpoint/2010/main" val="8973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계보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pic>
        <p:nvPicPr>
          <p:cNvPr id="1030" name="Picture 6" descr="http://www.computerworld.com/common/images/site/features/2009/062009/unix_chart_7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38" y="908720"/>
            <a:ext cx="8489787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83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73A20-49E3-4B06-A7EC-09ECBDE36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Call Stack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83E3-BE76-4E59-A589-289650A99F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74380A-F0B8-4B5E-8702-160AA93CB5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backtrace (bt)</a:t>
            </a:r>
          </a:p>
          <a:p>
            <a:pPr lvl="1"/>
            <a:r>
              <a:rPr lang="ko-KR" altLang="en-US" sz="1800"/>
              <a:t>프로그램이 중단되었을 때의 스택 프레임을 출력</a:t>
            </a:r>
            <a:endParaRPr lang="en-US" altLang="ko-KR" sz="1800"/>
          </a:p>
          <a:p>
            <a:pPr lvl="1"/>
            <a:r>
              <a:rPr lang="ko-KR" altLang="en-US" sz="1800"/>
              <a:t>어떤 과정을 거쳐 현재의 위치로 와 있는지를 확인할 수 있음</a:t>
            </a:r>
            <a:endParaRPr lang="en-US" altLang="ko-KR" sz="1800"/>
          </a:p>
          <a:p>
            <a:pPr lvl="1"/>
            <a:r>
              <a:rPr lang="en-US" altLang="ko-KR" sz="1800"/>
              <a:t>Segment fault</a:t>
            </a:r>
            <a:r>
              <a:rPr lang="ko-KR" altLang="en-US" sz="1800"/>
              <a:t>가 발생했을 때 매우 유용</a:t>
            </a:r>
            <a:endParaRPr lang="en-US" altLang="ko-KR" sz="18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62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14BDD-A23D-4B57-9BC2-2451D8A99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34" y="221648"/>
            <a:ext cx="4284663" cy="404813"/>
          </a:xfrm>
        </p:spPr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ED568-F553-4784-A6E9-99CB459522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8006" y="801634"/>
            <a:ext cx="8879937" cy="563231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-n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stdlib.h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void Abnormal()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n = 1024;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	  char *p = (char *)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malloc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(char) * 1);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9	  free(p);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10	  free(p);                /* double free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11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12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13	void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14	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15	  Abnormal();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16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17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18	void Normal()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19	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20	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("normal function.\n");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21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22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23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24	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25	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26	  Normal();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27	  return 0;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28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–g –o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28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082" y="836712"/>
            <a:ext cx="8879937" cy="381642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r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***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glibc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detected *** /root/sp/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double free or corruption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fasttop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): 0x0804b008 ***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=======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Backtrace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=========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/lib/i386-linux-gnu/libc.so.6(+0x75ee2)[0xb7e93ee2]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bffdf000-c0000000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rw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-p 00000000 00:00 0          [stack]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Program received signal SIGABRT, Aborted.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0xb7fdd424 in __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kernel_vsyscall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backtrace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#0  0xb7fdd424 in __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kernel_vsyscall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#1  0xb7e4c1df in raise () from /lib/i386-linux-gnu/libc.so.6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#2  0xb7e4f825 in abort () from /lib/i386-linux-gnu/libc.so.6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#3  0xb7e8939a in ?? () from /lib/i386-linux-gnu/libc.so.6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#4  0xb7e93ee2 in ?? () from /lib/i386-linux-gnu/libc.so.6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#5  0x08048466 in Abnormal () at core_ex.c:10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#6  0x08048473 in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 at core_ex.c:15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#7  0x08048494 in main (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core_ex.c:25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B42C5-B5A6-44FC-A65D-F8C6B49E2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E678FC-1614-4064-B02E-DE7305CBE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8108" y="2876686"/>
            <a:ext cx="5684532" cy="1872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0214" y="4581128"/>
            <a:ext cx="5328592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#0  0x0012d422 in __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kernel_vsyscall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#1  0x001583e1 in raise () from /lib/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#2  0x0015b812 in abort () from /lib/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#3  0x00191fa5 in ?? () from /lib/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#4  0x0019c0a1 in ?? () from /lib/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#5  0x0019d8f8 in ?? () from /lib/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#6  0x001a0a6d in free () from /lib/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tls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/i686/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cmov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/libc.so.6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#7  0x08048476 in Abnormal () at core_ex.c:10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#8  0x08048483 in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AbnormalContainer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() at core_ex.c:15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#9  0x080484a4 in main 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argc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=1,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argv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=0xbffff4d4) at core_ex.c:25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98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990" y="1053158"/>
            <a:ext cx="8879937" cy="47089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ulimit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–c unlimited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./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***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glibc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detected *** ./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double free or corruption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fasttop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): 0x09c4f008 ***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=======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Backtrace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=========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bff75000-bff96000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-p 00000000 00:00 0          [stack]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Aborted (core dumped)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ls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-l core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------- 1 root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root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348160 Jan 20 13:41 </a:t>
            </a:r>
            <a:r>
              <a:rPr lang="en-US" altLang="ko-KR" sz="1200" i="1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core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 was generated by `./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'.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Program terminated with signal 6, Aborted.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#0  0xb77b6424 in __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kernel_vsyscall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bt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#0  0xb77b6424 in __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kernel_vsyscall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#1  0xb76251df in raise () from /lib/i386-linux-gnu/libc.so.6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#2  0xb7628825 in abort () from /lib/i386-linux-gnu/libc.so.6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#3  0xb766239a in ?? () from /lib/i386-linux-gnu/libc.so.6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#4  0xb766cee2 in ?? () from /lib/i386-linux-gnu/libc.so.6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#5  0x08048466 in Abnormal () at core_ex.c:10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#6  0x08048473 in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 at core_ex.c:15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#7  0x08048494 in main 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=0xbff93734) at core_ex.c:25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C2B61-CE1B-4169-A00D-C390899D7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실습코드 </a:t>
            </a:r>
            <a:r>
              <a:rPr lang="en-US" altLang="ko-KR"/>
              <a:t>(core dump)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E8FC82-8E87-46CE-B3FE-052EDB8F6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7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3B771-3EEA-440C-953B-B67ACF653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Stack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내용 변화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FB23026-197C-4FC0-88DA-C104DC5ED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09413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9412" y="5157193"/>
            <a:ext cx="13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시작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80500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argv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argc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80499" y="5157193"/>
            <a:ext cx="13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04922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argv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argc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734" y="5157193"/>
            <a:ext cx="18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AbnormalContainer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1581" y="3645025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7159" y="4365105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91581" y="4221089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3164953" y="3140968"/>
            <a:ext cx="822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536040" y="3140968"/>
            <a:ext cx="822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9002690" y="3140968"/>
            <a:ext cx="822216" cy="576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935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38299" y="5157193"/>
            <a:ext cx="13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Abnormal()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38299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argv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argc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44943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…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argv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argc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687144" y="1772816"/>
          <a:ext cx="12879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…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…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argv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argc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104410" marR="104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4943" y="5157193"/>
            <a:ext cx="13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7143" y="5157193"/>
            <a:ext cx="13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6024" y="2060848"/>
            <a:ext cx="102835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#0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6024" y="2420888"/>
            <a:ext cx="102835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#1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6024" y="3140968"/>
            <a:ext cx="102835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#2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6024" y="3717032"/>
            <a:ext cx="102835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#3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56024" y="4221089"/>
            <a:ext cx="1028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#4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3824" y="2564905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3824" y="3140969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3824" y="3645025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3824" y="4221089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180" y="3284985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07180" y="3717033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7180" y="4293097"/>
            <a:ext cx="49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3329397" y="3140968"/>
            <a:ext cx="822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536040" y="3140968"/>
            <a:ext cx="822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16082" y="3140968"/>
            <a:ext cx="822216" cy="576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4484A-B6D9-4D2D-845A-407E10A89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88640"/>
            <a:ext cx="4284663" cy="404813"/>
          </a:xfrm>
        </p:spPr>
        <p:txBody>
          <a:bodyPr/>
          <a:lstStyle/>
          <a:p>
            <a:r>
              <a:rPr lang="en-US" altLang="ko-KR"/>
              <a:t>Stack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내용 변화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80FF2-C94A-4A7D-AC4E-ABBCE4923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4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Frame </a:t>
            </a:r>
            <a:r>
              <a:rPr lang="ko-KR" altLang="en-US"/>
              <a:t>변경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A2196-2133-43A1-83AA-00ACD51EDB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디버깅 </a:t>
            </a:r>
            <a:r>
              <a:rPr lang="en-US" altLang="ko-KR"/>
              <a:t>(gdb)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C8C9EF0-F1FC-4DBC-AF16-60B6E74BA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frame (f)</a:t>
            </a:r>
          </a:p>
          <a:p>
            <a:pPr lvl="1"/>
            <a:r>
              <a:rPr lang="ko-KR" altLang="en-US"/>
              <a:t>기본적으로 항상 </a:t>
            </a:r>
            <a:r>
              <a:rPr lang="en-US" altLang="ko-KR"/>
              <a:t>frame #0</a:t>
            </a:r>
            <a:r>
              <a:rPr lang="ko-KR" altLang="en-US"/>
              <a:t>을 사용</a:t>
            </a:r>
          </a:p>
          <a:p>
            <a:pPr lvl="1"/>
            <a:r>
              <a:rPr lang="ko-KR" altLang="en-US"/>
              <a:t>다른 </a:t>
            </a:r>
            <a:r>
              <a:rPr lang="en-US" altLang="ko-KR"/>
              <a:t>frame</a:t>
            </a:r>
            <a:r>
              <a:rPr lang="ko-KR" altLang="en-US"/>
              <a:t>으로 포커스를 변경할 때 사용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8006" y="2136626"/>
            <a:ext cx="8879937" cy="330859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b 9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 at 0x8048450: file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line 9.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r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Starting program: /root/sp/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core_ex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</a:p>
          <a:p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Breakpoint 1, Abnormal () at core_ex.c:9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9		free(p);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bt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#0  Abnormal () at core_ex.c:9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#1  0x08048473 in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() at core_ex.c:15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#2  0x08048494 in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core_ex.c:25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No symbol "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 in current context.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f 2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#2  0x08048494 in main 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=1,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=0xbffff444) at core_ex.c:25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25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AbnormalContainer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$1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9602" y="4195894"/>
            <a:ext cx="246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argument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 #0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 수 없음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181745" y="4461786"/>
            <a:ext cx="3021773" cy="14960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32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16238" y="2212492"/>
            <a:ext cx="4752864" cy="1369606"/>
          </a:xfrm>
          <a:prstGeom prst="rect">
            <a:avLst/>
          </a:prstGeom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>
            <a:spAutoFit/>
          </a:bodyPr>
          <a:lstStyle/>
          <a:p>
            <a:pPr fontAlgn="auto" latinLnBrk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1.1 Linux</a:t>
            </a:r>
            <a:r>
              <a:rPr kumimoji="0" lang="ko-KR" altLang="en-US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소개</a:t>
            </a:r>
            <a:endParaRPr kumimoji="0" lang="en-US" altLang="ko-KR" sz="13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300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컴파일 </a:t>
            </a:r>
            <a:r>
              <a:rPr kumimoji="0" lang="en-US" altLang="ko-KR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kern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gcc</a:t>
            </a:r>
            <a:r>
              <a:rPr kumimoji="0" lang="en-US" altLang="ko-KR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 latinLnBrk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300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디버깅 </a:t>
            </a:r>
            <a:r>
              <a:rPr kumimoji="0" lang="en-US" altLang="ko-KR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300" kern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gdb</a:t>
            </a:r>
            <a:r>
              <a:rPr kumimoji="0" lang="en-US" altLang="ko-KR" sz="13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 latinLnBrk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sz="1300" b="1" u="sng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kumimoji="0" lang="ko-KR" altLang="en-US" sz="1300" b="1" u="sng" kern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kumimoji="0" lang="en-US" altLang="ko-KR" sz="1300" b="1" u="sng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300" b="1" u="sng" ker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make)</a:t>
            </a:r>
            <a:endParaRPr kumimoji="0" lang="en-US" altLang="ko-KR" sz="13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424113" y="1888307"/>
            <a:ext cx="5510212" cy="0"/>
          </a:xfrm>
          <a:prstGeom prst="line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4" name="직선 연결선 13"/>
          <p:cNvCxnSpPr/>
          <p:nvPr/>
        </p:nvCxnSpPr>
        <p:spPr>
          <a:xfrm>
            <a:off x="2424113" y="1961332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15" name="제목 5"/>
          <p:cNvSpPr txBox="1">
            <a:spLocks/>
          </p:cNvSpPr>
          <p:nvPr/>
        </p:nvSpPr>
        <p:spPr bwMode="auto">
          <a:xfrm>
            <a:off x="2424113" y="880244"/>
            <a:ext cx="5510212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 dirty="0">
                <a:solidFill>
                  <a:srgbClr val="C5003D"/>
                </a:solidFill>
                <a:latin typeface="맑은 고딕"/>
                <a:ea typeface="맑은 고딕"/>
              </a:rPr>
              <a:t>1. Linux</a:t>
            </a:r>
            <a:r>
              <a:rPr kumimoji="0" lang="ko-KR" altLang="en-US" sz="3600" b="1" dirty="0">
                <a:solidFill>
                  <a:srgbClr val="C5003D"/>
                </a:solidFill>
                <a:latin typeface="맑은 고딕"/>
                <a:ea typeface="맑은 고딕"/>
              </a:rPr>
              <a:t> 및 개발도구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24114" y="5733256"/>
            <a:ext cx="551021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7076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DE0182-FB45-41EA-B3C9-4D4028B6F8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프로그램 빌드 자동화 소프트웨어</a:t>
            </a:r>
          </a:p>
          <a:p>
            <a:r>
              <a:rPr lang="ko-KR" altLang="en-US"/>
              <a:t>여러 파일들 간의 의존성과 각 파일을 위한 명령어를 정의한 </a:t>
            </a:r>
            <a:r>
              <a:rPr lang="en-US" altLang="ko-KR"/>
              <a:t>Makefile</a:t>
            </a:r>
            <a:r>
              <a:rPr lang="ko-KR" altLang="en-US"/>
              <a:t>을 해석하여 프로젝트</a:t>
            </a:r>
            <a:r>
              <a:rPr lang="en-US" altLang="ko-KR"/>
              <a:t>(</a:t>
            </a:r>
            <a:r>
              <a:rPr lang="ko-KR" altLang="en-US"/>
              <a:t>실행파일 또는 라이브러리</a:t>
            </a:r>
            <a:r>
              <a:rPr lang="en-US" altLang="ko-KR"/>
              <a:t>)</a:t>
            </a:r>
            <a:r>
              <a:rPr lang="ko-KR" altLang="en-US"/>
              <a:t>를 빌드</a:t>
            </a:r>
          </a:p>
          <a:p>
            <a:r>
              <a:rPr lang="ko-KR" altLang="en-US"/>
              <a:t>따로 옵션을 주지 않으면 </a:t>
            </a:r>
            <a:r>
              <a:rPr lang="en-US" altLang="ko-KR"/>
              <a:t>default</a:t>
            </a:r>
            <a:r>
              <a:rPr lang="ko-KR" altLang="en-US"/>
              <a:t>로 </a:t>
            </a:r>
            <a:r>
              <a:rPr lang="en-US" altLang="ko-KR"/>
              <a:t>Makefile </a:t>
            </a:r>
            <a:r>
              <a:rPr lang="ko-KR" altLang="en-US"/>
              <a:t>또는 </a:t>
            </a:r>
            <a:r>
              <a:rPr lang="en-US" altLang="ko-KR"/>
              <a:t>makefile </a:t>
            </a:r>
            <a:r>
              <a:rPr lang="ko-KR" altLang="en-US"/>
              <a:t>이라는 이름의 파일을 찾고</a:t>
            </a:r>
            <a:r>
              <a:rPr lang="en-US" altLang="ko-KR"/>
              <a:t>, </a:t>
            </a:r>
            <a:r>
              <a:rPr lang="ko-KR" altLang="en-US"/>
              <a:t>다른 이름을 준 경우는 </a:t>
            </a:r>
            <a:r>
              <a:rPr lang="en-US" altLang="ko-KR"/>
              <a:t>–f </a:t>
            </a:r>
            <a:r>
              <a:rPr lang="ko-KR" altLang="en-US"/>
              <a:t>옵션으로 파일 이름을 지정함</a:t>
            </a:r>
          </a:p>
          <a:p>
            <a:endParaRPr lang="ko-KR" altLang="en-US"/>
          </a:p>
        </p:txBody>
      </p:sp>
      <p:pic>
        <p:nvPicPr>
          <p:cNvPr id="1028" name="Picture 4" descr="http://maemo.org/maemo_release_documentation/maemo4.1.x/m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0" y="3054474"/>
            <a:ext cx="29432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ke-mo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26" y="3054474"/>
            <a:ext cx="29432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make-mod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02" y="3054474"/>
            <a:ext cx="29432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0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Simple Example - Hello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014" y="1124744"/>
            <a:ext cx="8784976" cy="489364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stdlib.h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         /* EXIT_*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#include "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      /*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sayhello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main(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argc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, char **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argv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sayhello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  return EXIT_SUCCESS;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#include &lt;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stdio.h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&gt;         /*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#include "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"     /*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sayhello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declaration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void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sayhello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(void) {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 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("Hello world!\n");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}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2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2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2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#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ifndef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INCLUDE_HELLO_API_H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#define INCLUDE_HELLO_API_H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/* Function to print out "Hello world!\n".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extern void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sayhello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(void);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7	#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endif</a:t>
            </a:r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8	/* </a:t>
            </a:r>
            <a:r>
              <a:rPr lang="en-US" altLang="ko-KR" sz="12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ifndef</a:t>
            </a:r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INCLUDE_HELLO_API_H */</a:t>
            </a:r>
          </a:p>
          <a:p>
            <a:r>
              <a:rPr lang="en-US" altLang="ko-KR" sz="12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  <a:p>
            <a:endParaRPr lang="en-US" altLang="ko-KR" sz="12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3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GNU License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C2782E-C107-4399-9D3D-5CDC08932C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Richard Stallman</a:t>
            </a:r>
          </a:p>
          <a:p>
            <a:pPr lvl="1"/>
            <a:r>
              <a:rPr lang="en-US" altLang="ko-KR"/>
              <a:t>Free Software Movement</a:t>
            </a:r>
            <a:r>
              <a:rPr lang="ko-KR" altLang="en-US"/>
              <a:t>의 중심인물</a:t>
            </a:r>
          </a:p>
          <a:p>
            <a:pPr lvl="1"/>
            <a:r>
              <a:rPr lang="en-US" altLang="ko-KR"/>
              <a:t>GNU project</a:t>
            </a:r>
            <a:r>
              <a:rPr lang="ko-KR" altLang="en-US"/>
              <a:t>와 </a:t>
            </a:r>
            <a:r>
              <a:rPr lang="en-US" altLang="ko-KR"/>
              <a:t>FSF(Free Software Foundation) </a:t>
            </a:r>
            <a:r>
              <a:rPr lang="ko-KR" altLang="en-US"/>
              <a:t>설립자</a:t>
            </a:r>
          </a:p>
          <a:p>
            <a:pPr lvl="1"/>
            <a:r>
              <a:rPr lang="en-US" altLang="ko-KR"/>
              <a:t>Emacs, GDB, GCC</a:t>
            </a:r>
            <a:r>
              <a:rPr lang="ko-KR" altLang="en-US"/>
              <a:t>등을 개발</a:t>
            </a:r>
          </a:p>
          <a:p>
            <a:pPr lvl="1"/>
            <a:r>
              <a:rPr lang="en-US" altLang="ko-KR"/>
              <a:t>Copyleft</a:t>
            </a:r>
            <a:r>
              <a:rPr lang="ko-KR" altLang="en-US"/>
              <a:t>를 주장 </a:t>
            </a:r>
            <a:r>
              <a:rPr lang="en-US" altLang="ko-KR"/>
              <a:t>– </a:t>
            </a:r>
            <a:r>
              <a:rPr lang="ko-KR" altLang="en-US"/>
              <a:t>지식과 정보는 소수에게 독점되어서는 </a:t>
            </a:r>
            <a:br>
              <a:rPr lang="ko-KR" altLang="en-US"/>
            </a:br>
            <a:r>
              <a:rPr lang="ko-KR" altLang="en-US"/>
              <a:t>안되며</a:t>
            </a:r>
            <a:r>
              <a:rPr lang="en-US" altLang="ko-KR"/>
              <a:t>, </a:t>
            </a:r>
            <a:r>
              <a:rPr lang="ko-KR" altLang="en-US"/>
              <a:t>모든 사람에게 열려 있어야 함</a:t>
            </a:r>
          </a:p>
          <a:p>
            <a:endParaRPr lang="ko-KR" altLang="en-US"/>
          </a:p>
        </p:txBody>
      </p:sp>
      <p:pic>
        <p:nvPicPr>
          <p:cNvPr id="5" name="Picture 4" descr="http://portallinux.es/wp-content/uploads/2012/12/stallman.jpg">
            <a:extLst>
              <a:ext uri="{FF2B5EF4-FFF2-40B4-BE49-F238E27FC236}">
                <a16:creationId xmlns:a16="http://schemas.microsoft.com/office/drawing/2014/main" id="{5FAC00B5-683F-4072-A88D-671E6B837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86" y="3140968"/>
            <a:ext cx="1579156" cy="15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47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Simple Example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EB879-F020-4019-B085-5546CF4B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하나의 파일에 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6914F-A4AF-4EF6-9D88-9A70DF76F528}"/>
              </a:ext>
            </a:extLst>
          </p:cNvPr>
          <p:cNvSpPr txBox="1"/>
          <p:nvPr/>
        </p:nvSpPr>
        <p:spPr>
          <a:xfrm>
            <a:off x="1693616" y="1906954"/>
            <a:ext cx="284404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add(int, int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 = add(3,4);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 a, int b)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a+b;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25FB7-CC89-489C-99BF-421279D07F61}"/>
              </a:ext>
            </a:extLst>
          </p:cNvPr>
          <p:cNvSpPr txBox="1"/>
          <p:nvPr/>
        </p:nvSpPr>
        <p:spPr>
          <a:xfrm>
            <a:off x="2269680" y="14028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75B35-518A-4635-8BC9-D52E57C9193A}"/>
              </a:ext>
            </a:extLst>
          </p:cNvPr>
          <p:cNvSpPr txBox="1"/>
          <p:nvPr/>
        </p:nvSpPr>
        <p:spPr>
          <a:xfrm>
            <a:off x="5366024" y="186477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컴파일 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  <a:p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# gcc main.c -o aaa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E635F-B5DE-483E-AD42-9443268EF2E6}"/>
              </a:ext>
            </a:extLst>
          </p:cNvPr>
          <p:cNvSpPr txBox="1"/>
          <p:nvPr/>
        </p:nvSpPr>
        <p:spPr>
          <a:xfrm>
            <a:off x="5366024" y="352096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  <a:ea typeface="맑은 고딕" pitchFamily="50" charset="-127"/>
              </a:rPr>
              <a:t>단점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053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Simple Example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0BA8D-6152-49A8-9003-C6A9949D88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여러 파일에 분산 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6914F-A4AF-4EF6-9D88-9A70DF76F528}"/>
              </a:ext>
            </a:extLst>
          </p:cNvPr>
          <p:cNvSpPr txBox="1"/>
          <p:nvPr/>
        </p:nvSpPr>
        <p:spPr>
          <a:xfrm>
            <a:off x="2546826" y="1436729"/>
            <a:ext cx="2844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add(int, int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25FB7-CC89-489C-99BF-421279D07F61}"/>
              </a:ext>
            </a:extLst>
          </p:cNvPr>
          <p:cNvSpPr txBox="1"/>
          <p:nvPr/>
        </p:nvSpPr>
        <p:spPr>
          <a:xfrm>
            <a:off x="1539701" y="14127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main.h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75B35-518A-4635-8BC9-D52E57C9193A}"/>
              </a:ext>
            </a:extLst>
          </p:cNvPr>
          <p:cNvSpPr txBox="1"/>
          <p:nvPr/>
        </p:nvSpPr>
        <p:spPr>
          <a:xfrm>
            <a:off x="6207756" y="141277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  <a:ea typeface="맑은 고딕" pitchFamily="50" charset="-127"/>
              </a:rPr>
              <a:t>분할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컴파일 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  <a:p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# gcc -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c</a:t>
            </a:r>
            <a:r>
              <a:rPr lang="ko-KR" altLang="en-US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main.c</a:t>
            </a:r>
          </a:p>
          <a:p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# gcc -c add.c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맑은 고딕" pitchFamily="50" charset="-127"/>
              </a:rPr>
              <a:t># gcc main.o add.o -o aaa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E635F-B5DE-483E-AD42-9443268EF2E6}"/>
              </a:ext>
            </a:extLst>
          </p:cNvPr>
          <p:cNvSpPr txBox="1"/>
          <p:nvPr/>
        </p:nvSpPr>
        <p:spPr>
          <a:xfrm>
            <a:off x="6207756" y="339038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  <a:ea typeface="맑은 고딕" pitchFamily="50" charset="-127"/>
              </a:rPr>
              <a:t>단점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E6226-64F9-4A6B-B717-114EA0E8C2B5}"/>
              </a:ext>
            </a:extLst>
          </p:cNvPr>
          <p:cNvSpPr txBox="1"/>
          <p:nvPr/>
        </p:nvSpPr>
        <p:spPr>
          <a:xfrm>
            <a:off x="2546824" y="2333779"/>
            <a:ext cx="284404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 = add(3,4);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DA56B-E06F-4E2A-B352-4749BA84845F}"/>
              </a:ext>
            </a:extLst>
          </p:cNvPr>
          <p:cNvSpPr txBox="1"/>
          <p:nvPr/>
        </p:nvSpPr>
        <p:spPr>
          <a:xfrm>
            <a:off x="2546824" y="4941168"/>
            <a:ext cx="28440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 a, int b)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a+b;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D4AD2-C125-4928-AC9D-7B97FF2F3030}"/>
              </a:ext>
            </a:extLst>
          </p:cNvPr>
          <p:cNvSpPr txBox="1"/>
          <p:nvPr/>
        </p:nvSpPr>
        <p:spPr>
          <a:xfrm>
            <a:off x="1539700" y="2346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9D36D-5794-4A7E-8DC8-F127F6323F2E}"/>
              </a:ext>
            </a:extLst>
          </p:cNvPr>
          <p:cNvSpPr txBox="1"/>
          <p:nvPr/>
        </p:nvSpPr>
        <p:spPr>
          <a:xfrm>
            <a:off x="1528224" y="49638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05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Simple Example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FCCCF2-6F2B-4B90-8826-7BFA8B8FAF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여러 파일에 분산 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6914F-A4AF-4EF6-9D88-9A70DF76F528}"/>
              </a:ext>
            </a:extLst>
          </p:cNvPr>
          <p:cNvSpPr txBox="1"/>
          <p:nvPr/>
        </p:nvSpPr>
        <p:spPr>
          <a:xfrm>
            <a:off x="2891744" y="1556792"/>
            <a:ext cx="2844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add(int, int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25FB7-CC89-489C-99BF-421279D07F61}"/>
              </a:ext>
            </a:extLst>
          </p:cNvPr>
          <p:cNvSpPr txBox="1"/>
          <p:nvPr/>
        </p:nvSpPr>
        <p:spPr>
          <a:xfrm>
            <a:off x="1899741" y="15008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main.h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E635F-B5DE-483E-AD42-9443268EF2E6}"/>
              </a:ext>
            </a:extLst>
          </p:cNvPr>
          <p:cNvSpPr txBox="1"/>
          <p:nvPr/>
        </p:nvSpPr>
        <p:spPr>
          <a:xfrm>
            <a:off x="6603750" y="467223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  <a:ea typeface="맑은 고딕" pitchFamily="50" charset="-127"/>
              </a:rPr>
              <a:t>단점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E6226-64F9-4A6B-B717-114EA0E8C2B5}"/>
              </a:ext>
            </a:extLst>
          </p:cNvPr>
          <p:cNvSpPr txBox="1"/>
          <p:nvPr/>
        </p:nvSpPr>
        <p:spPr>
          <a:xfrm>
            <a:off x="2891742" y="2453842"/>
            <a:ext cx="284404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 = add(3,4);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DA56B-E06F-4E2A-B352-4749BA84845F}"/>
              </a:ext>
            </a:extLst>
          </p:cNvPr>
          <p:cNvSpPr txBox="1"/>
          <p:nvPr/>
        </p:nvSpPr>
        <p:spPr>
          <a:xfrm>
            <a:off x="2891742" y="4878452"/>
            <a:ext cx="28440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 a, int b)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a+b;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D4AD2-C125-4928-AC9D-7B97FF2F3030}"/>
              </a:ext>
            </a:extLst>
          </p:cNvPr>
          <p:cNvSpPr txBox="1"/>
          <p:nvPr/>
        </p:nvSpPr>
        <p:spPr>
          <a:xfrm>
            <a:off x="1899740" y="2434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9D36D-5794-4A7E-8DC8-F127F6323F2E}"/>
              </a:ext>
            </a:extLst>
          </p:cNvPr>
          <p:cNvSpPr txBox="1"/>
          <p:nvPr/>
        </p:nvSpPr>
        <p:spPr>
          <a:xfrm>
            <a:off x="1888264" y="4869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8D796-2A4E-4D27-8278-F3E08BEEE230}"/>
              </a:ext>
            </a:extLst>
          </p:cNvPr>
          <p:cNvSpPr txBox="1"/>
          <p:nvPr/>
        </p:nvSpPr>
        <p:spPr>
          <a:xfrm>
            <a:off x="6587667" y="1556792"/>
            <a:ext cx="309732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#!/bin/sh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set -x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-c main.c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-c add.c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gcc main.o add.o -o aaa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6E0FC-51FA-45F8-853E-E9E86232DC60}"/>
              </a:ext>
            </a:extLst>
          </p:cNvPr>
          <p:cNvSpPr txBox="1"/>
          <p:nvPr/>
        </p:nvSpPr>
        <p:spPr>
          <a:xfrm>
            <a:off x="7091723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cc.sh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B1717-504C-4BE2-8612-D92585A5CF92}"/>
              </a:ext>
            </a:extLst>
          </p:cNvPr>
          <p:cNvSpPr txBox="1"/>
          <p:nvPr/>
        </p:nvSpPr>
        <p:spPr>
          <a:xfrm>
            <a:off x="6552674" y="390910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sh cc.sh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315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Simple Example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C2363C2-F0BF-4C16-A7B3-F4BF7E1F6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파일간 의존 관계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E72C-77C0-401A-A51C-F76771FFA925}"/>
              </a:ext>
            </a:extLst>
          </p:cNvPr>
          <p:cNvSpPr txBox="1"/>
          <p:nvPr/>
        </p:nvSpPr>
        <p:spPr>
          <a:xfrm>
            <a:off x="4833576" y="63265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aaa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D0ECB-AD48-4FDF-8AA4-7D4C4AC007B5}"/>
              </a:ext>
            </a:extLst>
          </p:cNvPr>
          <p:cNvSpPr txBox="1"/>
          <p:nvPr/>
        </p:nvSpPr>
        <p:spPr>
          <a:xfrm>
            <a:off x="1828360" y="2580325"/>
            <a:ext cx="237242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 = add(3,4);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613EC-C334-4F84-B0E7-B702A49A1363}"/>
              </a:ext>
            </a:extLst>
          </p:cNvPr>
          <p:cNvSpPr txBox="1"/>
          <p:nvPr/>
        </p:nvSpPr>
        <p:spPr>
          <a:xfrm>
            <a:off x="2302845" y="2241407"/>
            <a:ext cx="889080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43FCD-66AC-44D0-9122-824B8D78C5FC}"/>
              </a:ext>
            </a:extLst>
          </p:cNvPr>
          <p:cNvSpPr txBox="1"/>
          <p:nvPr/>
        </p:nvSpPr>
        <p:spPr>
          <a:xfrm>
            <a:off x="3794085" y="1626470"/>
            <a:ext cx="2438786" cy="347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add(int, int 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648720-543E-4F9C-97B2-FDB58909CCF2}"/>
              </a:ext>
            </a:extLst>
          </p:cNvPr>
          <p:cNvSpPr txBox="1"/>
          <p:nvPr/>
        </p:nvSpPr>
        <p:spPr>
          <a:xfrm>
            <a:off x="4607489" y="1151985"/>
            <a:ext cx="889080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main.h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98E87-F109-47D1-8C35-5C4A7012894D}"/>
              </a:ext>
            </a:extLst>
          </p:cNvPr>
          <p:cNvSpPr txBox="1"/>
          <p:nvPr/>
        </p:nvSpPr>
        <p:spPr>
          <a:xfrm>
            <a:off x="6030945" y="2580325"/>
            <a:ext cx="278994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"main.h"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add(int a, int b)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return a+b;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76A16-F816-4B8E-B256-9BC9374AC09C}"/>
              </a:ext>
            </a:extLst>
          </p:cNvPr>
          <p:cNvSpPr txBox="1"/>
          <p:nvPr/>
        </p:nvSpPr>
        <p:spPr>
          <a:xfrm>
            <a:off x="6844349" y="2173623"/>
            <a:ext cx="769873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B6E1D-21BA-4288-B625-121FCD727EAC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3014574" y="1974135"/>
            <a:ext cx="1998904" cy="606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B630D8-06AC-4AFC-A0A3-22D9D0471189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H="1" flipV="1">
            <a:off x="5013478" y="1974135"/>
            <a:ext cx="2412442" cy="606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3D8158-8BC9-44FD-B80E-6E305625F283}"/>
              </a:ext>
            </a:extLst>
          </p:cNvPr>
          <p:cNvSpPr txBox="1"/>
          <p:nvPr/>
        </p:nvSpPr>
        <p:spPr>
          <a:xfrm>
            <a:off x="1828360" y="5215140"/>
            <a:ext cx="2372427" cy="347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B2EAA5-720B-4976-907D-601039D6C22B}"/>
              </a:ext>
            </a:extLst>
          </p:cNvPr>
          <p:cNvSpPr txBox="1"/>
          <p:nvPr/>
        </p:nvSpPr>
        <p:spPr>
          <a:xfrm>
            <a:off x="1992043" y="5561241"/>
            <a:ext cx="889080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81F8D-4D1F-4854-9A3C-BB9835B68A2E}"/>
              </a:ext>
            </a:extLst>
          </p:cNvPr>
          <p:cNvSpPr txBox="1"/>
          <p:nvPr/>
        </p:nvSpPr>
        <p:spPr>
          <a:xfrm>
            <a:off x="6228606" y="5195332"/>
            <a:ext cx="2372427" cy="347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8284A-3380-496C-A63C-52DA865F3887}"/>
              </a:ext>
            </a:extLst>
          </p:cNvPr>
          <p:cNvSpPr txBox="1"/>
          <p:nvPr/>
        </p:nvSpPr>
        <p:spPr>
          <a:xfrm>
            <a:off x="7443196" y="5536857"/>
            <a:ext cx="769873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B0CA20-9D47-480C-A906-C60D0503AC6F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3014574" y="4888649"/>
            <a:ext cx="0" cy="326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C66F20-3F0E-4FF1-8239-880210546B37}"/>
              </a:ext>
            </a:extLst>
          </p:cNvPr>
          <p:cNvCxnSpPr>
            <a:cxnSpLocks/>
            <a:stCxn id="29" idx="0"/>
            <a:endCxn id="23" idx="2"/>
          </p:cNvCxnSpPr>
          <p:nvPr/>
        </p:nvCxnSpPr>
        <p:spPr>
          <a:xfrm flipV="1">
            <a:off x="7414820" y="4334651"/>
            <a:ext cx="11100" cy="860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894FC2-11F5-4777-87E8-85B3B852DF58}"/>
              </a:ext>
            </a:extLst>
          </p:cNvPr>
          <p:cNvSpPr txBox="1"/>
          <p:nvPr/>
        </p:nvSpPr>
        <p:spPr>
          <a:xfrm>
            <a:off x="3726301" y="5510909"/>
            <a:ext cx="2915618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gcc add.o main.o -o aaa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55A29A-B41C-44E8-B8AF-E9A04A206029}"/>
              </a:ext>
            </a:extLst>
          </p:cNvPr>
          <p:cNvSpPr txBox="1"/>
          <p:nvPr/>
        </p:nvSpPr>
        <p:spPr>
          <a:xfrm>
            <a:off x="3929652" y="6032407"/>
            <a:ext cx="2372427" cy="347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CFA4083-9E42-47F0-9F89-3CD0ECCD1E17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H="1" flipV="1">
            <a:off x="3014573" y="5562805"/>
            <a:ext cx="2101293" cy="469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E77A06-4983-4031-8F97-CBDF52251B43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V="1">
            <a:off x="5115866" y="5542997"/>
            <a:ext cx="2298954" cy="489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6E2016-C465-4871-9240-DAD52DBC2344}"/>
              </a:ext>
            </a:extLst>
          </p:cNvPr>
          <p:cNvSpPr txBox="1"/>
          <p:nvPr/>
        </p:nvSpPr>
        <p:spPr>
          <a:xfrm>
            <a:off x="1218307" y="4785689"/>
            <a:ext cx="1723537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gcc -c 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D95CB8-DDFE-441A-A279-49CE7CDE714E}"/>
              </a:ext>
            </a:extLst>
          </p:cNvPr>
          <p:cNvSpPr txBox="1"/>
          <p:nvPr/>
        </p:nvSpPr>
        <p:spPr>
          <a:xfrm>
            <a:off x="7318834" y="4785689"/>
            <a:ext cx="1604329" cy="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gcc -c add.c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08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919FB-C48B-4693-BC87-7A51EDAAB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en-US" altLang="ko-KR"/>
          </a:p>
          <a:p>
            <a:r>
              <a:rPr lang="en-US" altLang="ko-KR"/>
              <a:t>Target – Command</a:t>
            </a:r>
            <a:r>
              <a:rPr lang="ko-KR" altLang="en-US"/>
              <a:t>를 실행한 결과로 만들어 질 목적 파일</a:t>
            </a:r>
          </a:p>
          <a:p>
            <a:r>
              <a:rPr lang="en-US" altLang="ko-KR"/>
              <a:t>Dependencies(Prerequisites) – Target</a:t>
            </a:r>
            <a:r>
              <a:rPr lang="ko-KR" altLang="en-US"/>
              <a:t>을 만들 때 의존성</a:t>
            </a:r>
            <a:r>
              <a:rPr lang="en-US" altLang="ko-KR"/>
              <a:t>(</a:t>
            </a:r>
            <a:r>
              <a:rPr lang="ko-KR" altLang="en-US"/>
              <a:t>연관관계</a:t>
            </a:r>
            <a:r>
              <a:rPr lang="en-US" altLang="ko-KR"/>
              <a:t>)</a:t>
            </a:r>
            <a:r>
              <a:rPr lang="ko-KR" altLang="en-US"/>
              <a:t>를 규정</a:t>
            </a:r>
            <a:r>
              <a:rPr lang="en-US" altLang="ko-KR"/>
              <a:t>. </a:t>
            </a:r>
            <a:r>
              <a:rPr lang="ko-KR" altLang="en-US"/>
              <a:t>이 부분에 나열된 파일이 수정되면 </a:t>
            </a:r>
            <a:r>
              <a:rPr lang="en-US" altLang="ko-KR"/>
              <a:t>command</a:t>
            </a:r>
            <a:r>
              <a:rPr lang="ko-KR" altLang="en-US"/>
              <a:t>를 수행해서 </a:t>
            </a:r>
            <a:r>
              <a:rPr lang="en-US" altLang="ko-KR"/>
              <a:t>target</a:t>
            </a:r>
            <a:r>
              <a:rPr lang="ko-KR" altLang="en-US"/>
              <a:t>을 다시 만듦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target </a:t>
            </a:r>
            <a:r>
              <a:rPr lang="ko-KR" altLang="en-US"/>
              <a:t>파일의 최종 수정 시간과 </a:t>
            </a:r>
            <a:r>
              <a:rPr lang="en-US" altLang="ko-KR"/>
              <a:t>dependencies</a:t>
            </a:r>
            <a:r>
              <a:rPr lang="ko-KR" altLang="en-US"/>
              <a:t>에 있는 파일들의 최종 수정 시간을 비교해서 </a:t>
            </a:r>
            <a:r>
              <a:rPr lang="en-US" altLang="ko-KR"/>
              <a:t>command </a:t>
            </a:r>
            <a:r>
              <a:rPr lang="ko-KR" altLang="en-US"/>
              <a:t>수행여부를 결정</a:t>
            </a:r>
          </a:p>
          <a:p>
            <a:r>
              <a:rPr lang="en-US" altLang="ko-KR"/>
              <a:t>Command(Recipe) – Target</a:t>
            </a:r>
            <a:r>
              <a:rPr lang="ko-KR" altLang="en-US"/>
              <a:t>을 만들기 위한 실행해야 하는 명령</a:t>
            </a:r>
            <a:r>
              <a:rPr lang="en-US" altLang="ko-KR"/>
              <a:t>. Command</a:t>
            </a:r>
            <a:r>
              <a:rPr lang="ko-KR" altLang="en-US"/>
              <a:t>는 여러 줄이 될 수도 있음</a:t>
            </a:r>
            <a:r>
              <a:rPr lang="en-US" altLang="ko-KR"/>
              <a:t>. (</a:t>
            </a:r>
            <a:r>
              <a:rPr lang="ko-KR" altLang="en-US"/>
              <a:t>주의</a:t>
            </a:r>
            <a:r>
              <a:rPr lang="en-US" altLang="ko-KR"/>
              <a:t>: Command </a:t>
            </a:r>
            <a:r>
              <a:rPr lang="ko-KR" altLang="en-US"/>
              <a:t>라인은 항상 </a:t>
            </a:r>
            <a:r>
              <a:rPr lang="en-US" altLang="ko-KR"/>
              <a:t>TAB</a:t>
            </a:r>
            <a:r>
              <a:rPr lang="ko-KR" altLang="en-US"/>
              <a:t>으로 시작되어야 함</a:t>
            </a:r>
            <a:r>
              <a:rPr lang="en-US" altLang="ko-KR"/>
              <a:t>. </a:t>
            </a:r>
            <a:r>
              <a:rPr lang="ko-KR" altLang="en-US"/>
              <a:t>라인 앞의 공백에 </a:t>
            </a:r>
            <a:r>
              <a:rPr lang="en-US" altLang="ko-KR"/>
              <a:t>SPACE </a:t>
            </a:r>
            <a:r>
              <a:rPr lang="ko-KR" altLang="en-US"/>
              <a:t>키를 사용하면 에러 발생</a:t>
            </a:r>
            <a:r>
              <a:rPr lang="en-US" altLang="ko-KR"/>
              <a:t>)</a:t>
            </a:r>
          </a:p>
          <a:p>
            <a:r>
              <a:rPr lang="en-US" altLang="ko-KR"/>
              <a:t>”#” </a:t>
            </a:r>
            <a:r>
              <a:rPr lang="ko-KR" altLang="en-US"/>
              <a:t>뒤에 오는 글자는 </a:t>
            </a:r>
            <a:r>
              <a:rPr lang="en-US" altLang="ko-KR"/>
              <a:t>comment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59267" y="1442203"/>
            <a:ext cx="4073395" cy="83099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Target: Dependencies</a:t>
            </a:r>
          </a:p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  Commands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31275" y="1864298"/>
            <a:ext cx="1041333" cy="3045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</a:t>
            </a:r>
            <a:r>
              <a:rPr lang="ko-KR" altLang="en-US" sz="2000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8115" y="2473151"/>
            <a:ext cx="3888432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이 부분에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SPACE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키를 사용하면 안됨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!!!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251941" y="2168880"/>
            <a:ext cx="0" cy="30427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81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BE7134-17CF-4C1A-A79B-B728ADB66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Command</a:t>
            </a:r>
            <a:r>
              <a:rPr lang="ko-KR" altLang="en-US"/>
              <a:t>앞에 </a:t>
            </a:r>
            <a:r>
              <a:rPr lang="en-US" altLang="ko-KR"/>
              <a:t>‘@’</a:t>
            </a:r>
            <a:r>
              <a:rPr lang="ko-KR" altLang="en-US"/>
              <a:t>을 붙여주면 그 명령은 화면에 출력되지 않음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974" y="2016071"/>
            <a:ext cx="4032448" cy="127727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all: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	echo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echo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2522" y="2016071"/>
            <a:ext cx="4032448" cy="110799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all: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	</a:t>
            </a:r>
            <a:r>
              <a:rPr lang="en-US" altLang="ko-KR" sz="1100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@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echo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1624286" y="2808159"/>
            <a:ext cx="64388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 bwMode="auto">
          <a:xfrm flipH="1" flipV="1">
            <a:off x="1116038" y="2976241"/>
            <a:ext cx="830188" cy="39178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8166" y="2654707"/>
            <a:ext cx="159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실행한 명령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982" y="3368025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실행한 명령에 의해 출력된 결과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H="1" flipV="1">
            <a:off x="6094761" y="2843388"/>
            <a:ext cx="830188" cy="39178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90705" y="3235172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실행한 명령에 의해 출력된 결과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488746" y="1980853"/>
            <a:ext cx="144016" cy="39525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48486" y="1703854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명령 앞에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‘@’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붙어 있기 때문에 이 명령은 화면에 출력되지 않음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49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742EA-DD9C-4FD9-9782-7B3A10B9C1C2}"/>
              </a:ext>
            </a:extLst>
          </p:cNvPr>
          <p:cNvSpPr txBox="1"/>
          <p:nvPr/>
        </p:nvSpPr>
        <p:spPr>
          <a:xfrm>
            <a:off x="1044030" y="1412776"/>
            <a:ext cx="37305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aaa : main.o add.o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&lt;tab&gt;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gcc main.o add.o -o aaa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main.o : main.c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&lt;tab&gt;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gcc -c main.c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add.o  : add.c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&lt;tab&gt;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gcc -c add.c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953E-F8D8-4400-A482-3A62402C15C5}"/>
              </a:ext>
            </a:extLst>
          </p:cNvPr>
          <p:cNvSpPr txBox="1"/>
          <p:nvPr/>
        </p:nvSpPr>
        <p:spPr>
          <a:xfrm>
            <a:off x="1548086" y="10527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E1D5E-54C3-47FC-A5A3-25478DA5790E}"/>
              </a:ext>
            </a:extLst>
          </p:cNvPr>
          <p:cNvSpPr txBox="1"/>
          <p:nvPr/>
        </p:nvSpPr>
        <p:spPr>
          <a:xfrm>
            <a:off x="972022" y="44998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79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Variables (Macros)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E9A966-288F-4C75-80F3-315B0B0202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LINUX </a:t>
            </a:r>
            <a:r>
              <a:rPr lang="ko-KR" altLang="en-US"/>
              <a:t>쉘 변수와 유사하게 동작</a:t>
            </a:r>
          </a:p>
          <a:p>
            <a:r>
              <a:rPr lang="ko-KR" altLang="en-US"/>
              <a:t>변수 정의는 일반 </a:t>
            </a:r>
            <a:r>
              <a:rPr lang="en-US" altLang="ko-KR"/>
              <a:t>C </a:t>
            </a:r>
            <a:r>
              <a:rPr lang="ko-KR" altLang="en-US"/>
              <a:t>프로그램에서 변수값을 지정하는 것 처럼 하면 됨</a:t>
            </a:r>
            <a:r>
              <a:rPr lang="en-US" altLang="ko-KR"/>
              <a:t>. </a:t>
            </a:r>
            <a:r>
              <a:rPr lang="ko-KR" altLang="en-US"/>
              <a:t>따로 변수 타입을 선언하지 않음</a:t>
            </a:r>
          </a:p>
          <a:p>
            <a:r>
              <a:rPr lang="ko-KR" altLang="en-US"/>
              <a:t>변수를 사용할 때는 ‘</a:t>
            </a:r>
            <a:r>
              <a:rPr lang="en-US" altLang="ko-KR"/>
              <a:t>$(</a:t>
            </a:r>
            <a:r>
              <a:rPr lang="ko-KR" altLang="en-US"/>
              <a:t>변수 이름</a:t>
            </a:r>
            <a:r>
              <a:rPr lang="en-US" altLang="ko-KR"/>
              <a:t>)’ </a:t>
            </a:r>
            <a:r>
              <a:rPr lang="ko-KR" altLang="en-US"/>
              <a:t>또는 ‘</a:t>
            </a:r>
            <a:r>
              <a:rPr lang="en-US" altLang="ko-KR"/>
              <a:t>${</a:t>
            </a:r>
            <a:r>
              <a:rPr lang="ko-KR" altLang="en-US"/>
              <a:t>변수 이름</a:t>
            </a:r>
            <a:r>
              <a:rPr lang="en-US" altLang="ko-KR"/>
              <a:t>}’</a:t>
            </a:r>
            <a:r>
              <a:rPr lang="ko-KR" altLang="en-US"/>
              <a:t>을 사용하면 됨</a:t>
            </a:r>
          </a:p>
          <a:p>
            <a:endParaRPr lang="ko-KR" altLang="en-US"/>
          </a:p>
          <a:p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두가지 타입의 변수가 있음</a:t>
            </a:r>
          </a:p>
          <a:p>
            <a:r>
              <a:rPr lang="en-US" altLang="ko-KR"/>
              <a:t>Simple – </a:t>
            </a:r>
            <a:r>
              <a:rPr lang="ko-KR" altLang="en-US"/>
              <a:t>변수의 값이 정의될 때 한번만 평가</a:t>
            </a:r>
            <a:r>
              <a:rPr lang="en-US" altLang="ko-KR"/>
              <a:t>(evaluation)</a:t>
            </a:r>
            <a:r>
              <a:rPr lang="ko-KR" altLang="en-US"/>
              <a:t>됨</a:t>
            </a:r>
          </a:p>
          <a:p>
            <a:r>
              <a:rPr lang="en-US" altLang="ko-KR"/>
              <a:t>Recursive – </a:t>
            </a:r>
            <a:r>
              <a:rPr lang="ko-KR" altLang="en-US"/>
              <a:t>변수의 값이 변수가 참조될 때마다 평가됨</a:t>
            </a:r>
            <a:r>
              <a:rPr lang="en-US" altLang="ko-KR"/>
              <a:t>. </a:t>
            </a:r>
            <a:r>
              <a:rPr lang="ko-KR" altLang="en-US"/>
              <a:t>그러므로 변수를 정의할 때 그 변수가 변수값 부분에서 참조되면 안됨</a:t>
            </a:r>
          </a:p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24350" y="2492896"/>
            <a:ext cx="5976664" cy="206210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PROG_NAME =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myapp</a:t>
            </a:r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$(PROG_NAME):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myapp.o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util.o</a:t>
            </a:r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$(PROG_NAME)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myapp.o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util.o</a:t>
            </a:r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4350" y="2499340"/>
            <a:ext cx="2323902" cy="328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4350" y="3195851"/>
            <a:ext cx="1531814" cy="3280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31287" y="3697906"/>
            <a:ext cx="1531814" cy="3280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6248252" y="2663388"/>
            <a:ext cx="62842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8441" y="2550437"/>
            <a:ext cx="298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PROG_NAME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이라는 이름의 변수를 선언하고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넣어줌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872" y="4026002"/>
            <a:ext cx="355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PROG_NAME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이라는 이름의 변수를 사용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즉 이 부분이 변수의 내용인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myapp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으로 치환됨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 flipV="1">
            <a:off x="3155161" y="3359899"/>
            <a:ext cx="648072" cy="66610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 bwMode="auto">
          <a:xfrm flipV="1">
            <a:off x="4042185" y="4026003"/>
            <a:ext cx="1689102" cy="33305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595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934" y="548680"/>
            <a:ext cx="10081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Variables (Macros)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9536A-9372-4FA8-A962-F8D1A23298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982" y="764704"/>
            <a:ext cx="9289032" cy="5544598"/>
          </a:xfrm>
        </p:spPr>
        <p:txBody>
          <a:bodyPr/>
          <a:lstStyle/>
          <a:p>
            <a:r>
              <a:rPr lang="en-US" altLang="ko-KR"/>
              <a:t>Simple </a:t>
            </a:r>
            <a:r>
              <a:rPr lang="ko-KR" altLang="en-US"/>
              <a:t>타입 변수를 사용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en-US" altLang="ko-KR"/>
          </a:p>
          <a:p>
            <a:r>
              <a:rPr lang="ko-KR" altLang="en-US"/>
              <a:t>또는 ‘</a:t>
            </a:r>
            <a:r>
              <a:rPr lang="en-US" altLang="ko-KR"/>
              <a:t>+=‘</a:t>
            </a:r>
            <a:r>
              <a:rPr lang="ko-KR" altLang="en-US"/>
              <a:t>를 사용</a:t>
            </a:r>
            <a:r>
              <a:rPr lang="en-US" altLang="ko-KR"/>
              <a:t>. </a:t>
            </a:r>
            <a:r>
              <a:rPr lang="ko-KR" altLang="en-US"/>
              <a:t>변수타입은 유지되고 내용의 뒤에 텍스트가 추가</a:t>
            </a:r>
            <a:r>
              <a:rPr lang="en-US" altLang="ko-KR"/>
              <a:t>(append)</a:t>
            </a:r>
            <a:r>
              <a:rPr lang="ko-KR" altLang="en-US"/>
              <a:t>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516" y="1118354"/>
            <a:ext cx="8784976" cy="144655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CC 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</a:t>
            </a:r>
            <a:r>
              <a:rPr lang="en-US" altLang="ko-KR" sz="1100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CC = $(CC) -g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        $(CC)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Makefile:2: *** Recursive variable `CC' references itself (eventually).  Stop.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038" y="3206586"/>
            <a:ext cx="8784976" cy="144655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CC </a:t>
            </a:r>
            <a:r>
              <a:rPr lang="en-US" altLang="ko-KR" sz="1100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:=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CC </a:t>
            </a:r>
            <a:r>
              <a:rPr lang="en-US" altLang="ko-KR" sz="1100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:=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$(CC) -g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        $(CC)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–Wall –g –c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4644430" y="4588211"/>
            <a:ext cx="323674" cy="41788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903" y="3210324"/>
            <a:ext cx="54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변수를 선언할 때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:=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사용하면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변수가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simple type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변수가 됨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2852855" y="3348824"/>
            <a:ext cx="504056" cy="13849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16" y="4797152"/>
            <a:ext cx="8784976" cy="144655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CC =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CC </a:t>
            </a:r>
            <a:r>
              <a:rPr lang="en-US" altLang="ko-KR" sz="1100" dirty="0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+=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-g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        $(CC)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–Wall –g –c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02513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Pre-defined macros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07F423-2965-45B3-89F5-AE8167DA1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미리 정의되어 있는 매크로들이 존재 </a:t>
            </a:r>
            <a:r>
              <a:rPr lang="en-US" altLang="ko-KR"/>
              <a:t>(make –p </a:t>
            </a:r>
            <a:r>
              <a:rPr lang="ko-KR" altLang="en-US"/>
              <a:t>를 입력하면 목록을 볼 수 있음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많이 사용되는 매크로</a:t>
            </a:r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0014" y="1377350"/>
            <a:ext cx="8784976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 -p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 Copyright (C) 2006  Free Software Foundation, Inc.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OUTPUT_OPTION = -o $@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 </a:t>
            </a: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COMPILE.c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= $(CC) $(CFLAGS) $(CPPFLAGS) $(TARGET_ARCH) –c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%.o: %.c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#  commands to execute (built-in):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$(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COMPILE.c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$(OUTPUT_OPTION) $&lt;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9167" y="3965000"/>
            <a:ext cx="8784976" cy="229293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ASFLAGS = 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as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명령어의 옵션 </a:t>
            </a:r>
            <a:r>
              <a:rPr lang="ko-KR" altLang="en-US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세팅</a:t>
            </a:r>
            <a:r>
              <a:rPr lang="ko-KR" altLang="en-US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11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 = as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CFLAGS =  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의 옵션 </a:t>
            </a:r>
            <a:r>
              <a:rPr lang="ko-KR" altLang="en-US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세팅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1100" i="1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CC = cc (= </a:t>
            </a:r>
            <a:r>
              <a:rPr lang="en-US" altLang="ko-KR" sz="11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gcc</a:t>
            </a:r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CPPFLAGS =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g++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의 옵션 </a:t>
            </a:r>
            <a:endParaRPr lang="en-US" altLang="ko-KR" sz="1100" i="1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CXX = g++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LDLFAGS = 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ld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의 옵션 </a:t>
            </a:r>
            <a:r>
              <a:rPr lang="ko-KR" altLang="en-US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세팅</a:t>
            </a:r>
            <a:r>
              <a:rPr lang="ko-KR" altLang="en-US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11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LD = </a:t>
            </a:r>
            <a:r>
              <a:rPr lang="en-US" altLang="ko-KR" sz="11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ld</a:t>
            </a:r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LFLAGS =  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lex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의 옵션 </a:t>
            </a:r>
            <a:r>
              <a:rPr lang="ko-KR" altLang="en-US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세팅</a:t>
            </a:r>
            <a:r>
              <a:rPr lang="ko-KR" altLang="en-US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11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LEX = </a:t>
            </a:r>
            <a:r>
              <a:rPr lang="en-US" altLang="ko-KR" sz="11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lex</a:t>
            </a:r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YFLAGS =                        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yacc</a:t>
            </a:r>
            <a:r>
              <a:rPr lang="en-US" altLang="ko-KR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1100" i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의 옵션 </a:t>
            </a:r>
            <a:r>
              <a:rPr lang="ko-KR" altLang="en-US" sz="1100" i="1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세팅</a:t>
            </a:r>
            <a:r>
              <a:rPr lang="ko-KR" altLang="en-US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11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YACC = </a:t>
            </a:r>
            <a:r>
              <a:rPr lang="en-US" altLang="ko-KR" sz="11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yacc</a:t>
            </a:r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MAKE_COMMAND = make</a:t>
            </a:r>
          </a:p>
        </p:txBody>
      </p:sp>
    </p:spTree>
    <p:extLst>
      <p:ext uri="{BB962C8B-B14F-4D97-AF65-F5344CB8AC3E}">
        <p14:creationId xmlns:p14="http://schemas.microsoft.com/office/powerpoint/2010/main" val="249192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GNU License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542D86-37DE-43C4-ADEF-12E72F97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GNU (Gnu’s Not Unix)</a:t>
            </a:r>
          </a:p>
          <a:p>
            <a:pPr lvl="1"/>
            <a:r>
              <a:rPr lang="en-US" altLang="ko-KR"/>
              <a:t>80</a:t>
            </a:r>
            <a:r>
              <a:rPr lang="ko-KR" altLang="en-US"/>
              <a:t>년대 초반 </a:t>
            </a:r>
            <a:r>
              <a:rPr lang="en-US" altLang="ko-KR"/>
              <a:t>Richard Stallman</a:t>
            </a:r>
            <a:r>
              <a:rPr lang="ko-KR" altLang="en-US"/>
              <a:t>에 의해 시작</a:t>
            </a:r>
          </a:p>
          <a:p>
            <a:pPr lvl="1"/>
            <a:r>
              <a:rPr lang="en-US" altLang="ko-KR"/>
              <a:t>GPL(General Public License)</a:t>
            </a:r>
          </a:p>
          <a:p>
            <a:pPr lvl="2"/>
            <a:r>
              <a:rPr lang="en-US" altLang="ko-KR"/>
              <a:t>GPL</a:t>
            </a:r>
            <a:r>
              <a:rPr lang="ko-KR" altLang="en-US"/>
              <a:t>에 의거한 모든 소프트웨어는 무료</a:t>
            </a:r>
          </a:p>
          <a:p>
            <a:pPr lvl="2"/>
            <a:r>
              <a:rPr lang="ko-KR" altLang="en-US"/>
              <a:t>변경 사항을 포함해 재 판매 하는 것은 허용하나 소스코드를 공개해야 함</a:t>
            </a:r>
          </a:p>
          <a:p>
            <a:pPr lvl="2"/>
            <a:r>
              <a:rPr lang="ko-KR" altLang="en-US"/>
              <a:t>프로그래머는 자신의 소프트웨어로 인해 발생할 수 있는 어떠한 위험이나 손해에 대한 법률적 책임이 없음</a:t>
            </a:r>
          </a:p>
          <a:p>
            <a:pPr lvl="1"/>
            <a:r>
              <a:rPr lang="en-US" altLang="ko-KR"/>
              <a:t>Gcc, emacs </a:t>
            </a:r>
            <a:r>
              <a:rPr lang="ko-KR" altLang="en-US"/>
              <a:t>등을 리눅스에 포팅</a:t>
            </a:r>
          </a:p>
          <a:p>
            <a:pPr lvl="1"/>
            <a:r>
              <a:rPr lang="en-US" altLang="ko-KR"/>
              <a:t>BSD</a:t>
            </a:r>
            <a:r>
              <a:rPr lang="ko-KR" altLang="en-US"/>
              <a:t>의 많은 유용한 유틸리티를 리눅스에 포함하게 하는 계기가 됨</a:t>
            </a:r>
          </a:p>
          <a:p>
            <a:r>
              <a:rPr lang="ko-KR" altLang="en-US"/>
              <a:t>리눅스도 </a:t>
            </a:r>
            <a:r>
              <a:rPr lang="en-US" altLang="ko-KR"/>
              <a:t>GPL</a:t>
            </a:r>
            <a:r>
              <a:rPr lang="ko-KR" altLang="en-US"/>
              <a:t>에 의거하여 배포됨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557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Pre-defined macros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8BEFB-DB4F-4C8B-8162-A58D7D30BC1B}"/>
              </a:ext>
            </a:extLst>
          </p:cNvPr>
          <p:cNvSpPr txBox="1"/>
          <p:nvPr/>
        </p:nvSpPr>
        <p:spPr>
          <a:xfrm>
            <a:off x="683990" y="1268760"/>
            <a:ext cx="398378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CFLAGS = 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$(TARGET)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$(CC) $(OBJS)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-o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main.o : main.c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 $(CC) $(CFLAGS)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add.o  : add.c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$(CC) $(CFLAGS)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add.c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D981C-2052-4884-A8CB-556E0F1A5346}"/>
              </a:ext>
            </a:extLst>
          </p:cNvPr>
          <p:cNvSpPr txBox="1"/>
          <p:nvPr/>
        </p:nvSpPr>
        <p:spPr>
          <a:xfrm>
            <a:off x="1188046" y="8367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73B24-0204-4AFA-AB22-040015C6DE26}"/>
              </a:ext>
            </a:extLst>
          </p:cNvPr>
          <p:cNvSpPr txBox="1"/>
          <p:nvPr/>
        </p:nvSpPr>
        <p:spPr>
          <a:xfrm>
            <a:off x="5665531" y="1628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36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934" y="548680"/>
            <a:ext cx="100811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932735" cy="404813"/>
          </a:xfrm>
        </p:spPr>
        <p:txBody>
          <a:bodyPr/>
          <a:lstStyle/>
          <a:p>
            <a:r>
              <a:rPr lang="ko-KR" altLang="en-US"/>
              <a:t>변수 대체 참조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5525B7-2898-4AE5-BF90-B32B5B556E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변수의 값을 지정하는 다른 값으로 대체하는 기능</a:t>
            </a:r>
          </a:p>
          <a:p>
            <a:r>
              <a:rPr lang="en-US" altLang="ko-KR"/>
              <a:t>$(</a:t>
            </a:r>
            <a:r>
              <a:rPr lang="ko-KR" altLang="en-US"/>
              <a:t>변수이름</a:t>
            </a:r>
            <a:r>
              <a:rPr lang="en-US" altLang="ko-KR"/>
              <a:t>: a=b) </a:t>
            </a:r>
            <a:r>
              <a:rPr lang="ko-KR" altLang="en-US"/>
              <a:t>또는 </a:t>
            </a:r>
            <a:r>
              <a:rPr lang="en-US" altLang="ko-KR"/>
              <a:t>${</a:t>
            </a:r>
            <a:r>
              <a:rPr lang="ko-KR" altLang="en-US"/>
              <a:t>변수이름</a:t>
            </a:r>
            <a:r>
              <a:rPr lang="en-US" altLang="ko-KR"/>
              <a:t>: a=b}</a:t>
            </a:r>
          </a:p>
          <a:p>
            <a:r>
              <a:rPr lang="ko-KR" altLang="en-US"/>
              <a:t>변수의 값에 있는 각 단어의 뒤쪽에 있는 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en-US" altLang="ko-KR"/>
              <a:t>b</a:t>
            </a:r>
            <a:r>
              <a:rPr lang="ko-KR" altLang="en-US"/>
              <a:t>로 교체한 값으로 대체</a:t>
            </a:r>
          </a:p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9237" y="2844948"/>
            <a:ext cx="5976664" cy="83099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TESTSTRING =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world.c</a:t>
            </a:r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RESULT = $(</a:t>
            </a:r>
            <a:r>
              <a:rPr lang="en-US" altLang="ko-KR" sz="1600" b="1" u="sng" dirty="0" err="1">
                <a:solidFill>
                  <a:srgbClr val="FF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TESTSTRING</a:t>
            </a:r>
            <a:r>
              <a:rPr lang="en-US" altLang="ko-KR" sz="16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:.c</a:t>
            </a:r>
            <a:r>
              <a:rPr lang="en-US" altLang="ko-KR" sz="16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=.o)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72122" y="3347849"/>
            <a:ext cx="2376264" cy="3280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andara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 flipV="1">
            <a:off x="2880234" y="3622025"/>
            <a:ext cx="837335" cy="38991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32208" y="3853473"/>
            <a:ext cx="256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ello.c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world.c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가지고 있음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 flipH="1">
            <a:off x="4276820" y="3260446"/>
            <a:ext cx="619638" cy="25639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 bwMode="auto">
          <a:xfrm flipH="1" flipV="1">
            <a:off x="1220964" y="3657425"/>
            <a:ext cx="1119210" cy="78688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6458" y="3121946"/>
            <a:ext cx="486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TESTSTRING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변수의 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ello.c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world.c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있는 각 단어의 뒤쪽에 있는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.c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.o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변경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hello.o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world.o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가 됨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0174" y="430412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RESULT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변수값은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hello.o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world.o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됨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40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Automatic Variables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C2FA7B-0158-4F10-919D-3B05BAFBAF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$&lt; : Dependencies </a:t>
            </a:r>
            <a:r>
              <a:rPr lang="ko-KR" altLang="en-US"/>
              <a:t>중에 첫 번째 것으로 대치됨</a:t>
            </a:r>
          </a:p>
          <a:p>
            <a:r>
              <a:rPr lang="en-US" altLang="ko-KR"/>
              <a:t>$^ : Dependencies </a:t>
            </a:r>
            <a:r>
              <a:rPr lang="ko-KR" altLang="en-US"/>
              <a:t>전체로 대치됨</a:t>
            </a:r>
          </a:p>
          <a:p>
            <a:r>
              <a:rPr lang="en-US" altLang="ko-KR"/>
              <a:t>$@ : Target</a:t>
            </a:r>
            <a:r>
              <a:rPr lang="ko-KR" altLang="en-US"/>
              <a:t>으로 대치됨</a:t>
            </a:r>
          </a:p>
          <a:p>
            <a:r>
              <a:rPr lang="en-US" altLang="ko-KR"/>
              <a:t>$* : </a:t>
            </a:r>
            <a:r>
              <a:rPr lang="ko-KR" altLang="en-US"/>
              <a:t>확장자가 없는 </a:t>
            </a:r>
            <a:r>
              <a:rPr lang="en-US" altLang="ko-KR"/>
              <a:t>target</a:t>
            </a:r>
            <a:r>
              <a:rPr lang="ko-KR" altLang="en-US"/>
              <a:t>으로 대치됨</a:t>
            </a:r>
          </a:p>
          <a:p>
            <a:r>
              <a:rPr lang="en-US" altLang="ko-KR"/>
              <a:t>$? : Dependencies </a:t>
            </a:r>
            <a:r>
              <a:rPr lang="ko-KR" altLang="en-US"/>
              <a:t>중에 </a:t>
            </a:r>
            <a:r>
              <a:rPr lang="en-US" altLang="ko-KR"/>
              <a:t>target</a:t>
            </a:r>
            <a:r>
              <a:rPr lang="ko-KR" altLang="en-US"/>
              <a:t>보다 새로운 파일들 목록으로 대치됨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6574" y="2932442"/>
            <a:ext cx="5012019" cy="95410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util.h</a:t>
            </a:r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–c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8186" y="4866886"/>
            <a:ext cx="5544616" cy="95410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hello: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4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4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9484" y="2920160"/>
            <a:ext cx="895058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6225" y="3586235"/>
            <a:ext cx="895058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2508492" y="3272165"/>
            <a:ext cx="557773" cy="2363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8097" y="3215674"/>
            <a:ext cx="664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dependencies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있지만 이 중에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command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에는 첫 번째 이름만 필요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$&lt;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사용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17743" y="4874041"/>
            <a:ext cx="2226237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5909" y="5514947"/>
            <a:ext cx="2226237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4282524" y="5225768"/>
            <a:ext cx="1449489" cy="2363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47334" y="5174355"/>
            <a:ext cx="392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Dependencies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있는 모든 이름이 필요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$^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사용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7836" y="5522102"/>
            <a:ext cx="630553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48186" y="4862234"/>
            <a:ext cx="630553" cy="3003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2863323" y="5193622"/>
            <a:ext cx="1599789" cy="2684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3557" y="5246571"/>
            <a:ext cx="30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Target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있는 이름이 필요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$@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사용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5478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Automatic Variables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3A075-855D-4497-8AC2-22BCA4D88409}"/>
              </a:ext>
            </a:extLst>
          </p:cNvPr>
          <p:cNvSpPr txBox="1"/>
          <p:nvPr/>
        </p:nvSpPr>
        <p:spPr>
          <a:xfrm>
            <a:off x="1044030" y="1484784"/>
            <a:ext cx="398378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main.o :  main.c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$&lt;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add.o  :  add.c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D691E-5FA3-4E43-A0DA-2CA7C8B81690}"/>
              </a:ext>
            </a:extLst>
          </p:cNvPr>
          <p:cNvSpPr txBox="1"/>
          <p:nvPr/>
        </p:nvSpPr>
        <p:spPr>
          <a:xfrm>
            <a:off x="1548086" y="11247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C8308-05C6-45EE-B5AD-1E638F0C5C2D}"/>
              </a:ext>
            </a:extLst>
          </p:cNvPr>
          <p:cNvSpPr txBox="1"/>
          <p:nvPr/>
        </p:nvSpPr>
        <p:spPr>
          <a:xfrm>
            <a:off x="6084590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95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656270" y="1844824"/>
            <a:ext cx="10081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Suffix Rules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C3B728-A909-4F10-A762-83103C34DA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파일의 확장자에 따라 적절한 명령을 수행시키는 규칙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별도의 명령이 없어도 </a:t>
            </a:r>
            <a:r>
              <a:rPr lang="en-US" altLang="ko-KR"/>
              <a:t>pre-defined macro</a:t>
            </a:r>
            <a:r>
              <a:rPr lang="ko-KR" altLang="en-US"/>
              <a:t>에 정의되어 있는 </a:t>
            </a:r>
            <a:r>
              <a:rPr lang="en-US" altLang="ko-KR"/>
              <a:t>suffix rule</a:t>
            </a:r>
            <a:r>
              <a:rPr lang="ko-KR" altLang="en-US"/>
              <a:t>이 있기 때문에 자동으로 </a:t>
            </a:r>
            <a:r>
              <a:rPr lang="en-US" altLang="ko-KR"/>
              <a:t>.c </a:t>
            </a:r>
            <a:r>
              <a:rPr lang="ko-KR" altLang="en-US"/>
              <a:t>로 끝나는 소스파일에서 </a:t>
            </a:r>
            <a:r>
              <a:rPr lang="en-US" altLang="ko-KR"/>
              <a:t>.o </a:t>
            </a:r>
            <a:r>
              <a:rPr lang="ko-KR" altLang="en-US"/>
              <a:t>로 끝나는 오브젝트 파일 생성 </a:t>
            </a:r>
          </a:p>
          <a:p>
            <a:r>
              <a:rPr lang="ko-KR" altLang="en-US"/>
              <a:t>두 가지 스타일로 규칙을 지정할 수 있음</a:t>
            </a:r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942" y="1445997"/>
            <a:ext cx="4852118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hello: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-c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4012" y="1449358"/>
            <a:ext cx="4948233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cat –n </a:t>
            </a:r>
            <a:r>
              <a:rPr lang="en-US" altLang="ko-KR" sz="1100" b="1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Makefile</a:t>
            </a:r>
            <a:endParaRPr lang="en-US" altLang="ko-KR" sz="1100" b="1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1	hello: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2	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–o hello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3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4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5	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hello_api.h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    6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 </a:t>
            </a:r>
            <a:r>
              <a:rPr lang="en-US" altLang="ko-KR" sz="1100" b="1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make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cc    -c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cc    -c -o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hello_func.c</a:t>
            </a:r>
            <a:endParaRPr lang="en-US" altLang="ko-KR" sz="1100" dirty="0"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gcc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hello_func.o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-o hello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3805" y="5066657"/>
            <a:ext cx="3528392" cy="43088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.</a:t>
            </a:r>
            <a:r>
              <a:rPr lang="en-US" altLang="ko-KR" sz="1100" dirty="0" err="1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c.o</a:t>
            </a:r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$(CC) $(CFLAGS) –c $&lt;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6598" y="5066656"/>
            <a:ext cx="3528392" cy="43088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%.o: %.c</a:t>
            </a:r>
          </a:p>
          <a:p>
            <a:r>
              <a:rPr lang="en-US" altLang="ko-KR" sz="1100" dirty="0"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	$(CC) $(CFLAGS) –c $&lt;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3806" y="560027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Old style</a:t>
            </a:r>
            <a:endParaRPr lang="ko-KR" altLang="en-US" sz="1200" b="1" i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598" y="560027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New style</a:t>
            </a:r>
            <a:endParaRPr lang="ko-KR" altLang="en-US" sz="1200" b="1" i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2637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Automatic Variables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AD3-903D-471F-AEF2-CB41426B2537}"/>
              </a:ext>
            </a:extLst>
          </p:cNvPr>
          <p:cNvSpPr txBox="1"/>
          <p:nvPr/>
        </p:nvSpPr>
        <p:spPr>
          <a:xfrm>
            <a:off x="1044030" y="1556792"/>
            <a:ext cx="398378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.c.o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$&lt;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1548086" y="11967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DD643-6A4E-42DB-B410-3BC288E4E4F7}"/>
              </a:ext>
            </a:extLst>
          </p:cNvPr>
          <p:cNvSpPr txBox="1"/>
          <p:nvPr/>
        </p:nvSpPr>
        <p:spPr>
          <a:xfrm>
            <a:off x="1044030" y="48145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08A82-12F4-4885-9761-0749A6C1D6E2}"/>
              </a:ext>
            </a:extLst>
          </p:cNvPr>
          <p:cNvSpPr txBox="1"/>
          <p:nvPr/>
        </p:nvSpPr>
        <p:spPr>
          <a:xfrm>
            <a:off x="5364510" y="1556792"/>
            <a:ext cx="398378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%.o: %.c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$&lt;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D9093-36C1-45BB-AE46-288C7D8137B7}"/>
              </a:ext>
            </a:extLst>
          </p:cNvPr>
          <p:cNvSpPr txBox="1"/>
          <p:nvPr/>
        </p:nvSpPr>
        <p:spPr>
          <a:xfrm>
            <a:off x="5868566" y="11967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9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clean </a:t>
            </a:r>
            <a:r>
              <a:rPr lang="ko-KR" altLang="en-US"/>
              <a:t> </a:t>
            </a:r>
            <a:r>
              <a:rPr lang="en-US" altLang="ko-KR"/>
              <a:t>dummy</a:t>
            </a:r>
            <a:r>
              <a:rPr lang="ko-KR" altLang="en-US"/>
              <a:t> </a:t>
            </a:r>
            <a:r>
              <a:rPr lang="en-US" altLang="ko-KR"/>
              <a:t>target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1548086" y="11967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DD643-6A4E-42DB-B410-3BC288E4E4F7}"/>
              </a:ext>
            </a:extLst>
          </p:cNvPr>
          <p:cNvSpPr txBox="1"/>
          <p:nvPr/>
        </p:nvSpPr>
        <p:spPr>
          <a:xfrm>
            <a:off x="6115880" y="242088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 clean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1188046" y="1628800"/>
            <a:ext cx="398378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.c.o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$&lt;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rm -f $(OBJS) $(TARGET)</a:t>
            </a:r>
          </a:p>
        </p:txBody>
      </p:sp>
    </p:spTree>
    <p:extLst>
      <p:ext uri="{BB962C8B-B14F-4D97-AF65-F5344CB8AC3E}">
        <p14:creationId xmlns:p14="http://schemas.microsoft.com/office/powerpoint/2010/main" val="34821917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include path </a:t>
            </a:r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1548086" y="11967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DD643-6A4E-42DB-B410-3BC288E4E4F7}"/>
              </a:ext>
            </a:extLst>
          </p:cNvPr>
          <p:cNvSpPr txBox="1"/>
          <p:nvPr/>
        </p:nvSpPr>
        <p:spPr>
          <a:xfrm>
            <a:off x="5940574" y="48691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1188046" y="1628800"/>
            <a:ext cx="398378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 add.o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-I../include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.c.o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$&lt;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rm -f $(OBJS) $(TARGET)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5DD81-2909-4161-92B5-6CA79863C944}"/>
              </a:ext>
            </a:extLst>
          </p:cNvPr>
          <p:cNvSpPr txBox="1"/>
          <p:nvPr/>
        </p:nvSpPr>
        <p:spPr>
          <a:xfrm>
            <a:off x="5940573" y="1434842"/>
            <a:ext cx="2844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-R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./include : main.h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./src : main.c add.c </a:t>
            </a:r>
          </a:p>
        </p:txBody>
      </p:sp>
    </p:spTree>
    <p:extLst>
      <p:ext uri="{BB962C8B-B14F-4D97-AF65-F5344CB8AC3E}">
        <p14:creationId xmlns:p14="http://schemas.microsoft.com/office/powerpoint/2010/main" val="4294781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pthread </a:t>
            </a:r>
            <a:r>
              <a:rPr lang="ko-KR" altLang="en-US"/>
              <a:t>라이브러리 사용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972022" y="8274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972022" y="1196752"/>
            <a:ext cx="550343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printf("foo()\n");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 &amp;thread 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 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18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Lib Path </a:t>
            </a:r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1332062" y="24017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1194475" y="2771050"/>
            <a:ext cx="4673074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OBJS   = main.o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CFLAGS = -I../include  -c</a:t>
            </a:r>
          </a:p>
          <a:p>
            <a:r>
              <a:rPr lang="en-US" altLang="ko-KR" sz="1600" b="1">
                <a:latin typeface="Consolas" pitchFamily="49" charset="0"/>
                <a:cs typeface="Consolas" pitchFamily="49" charset="0"/>
              </a:rPr>
              <a:t>LFLAGS = -lpthread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$(CC) $(OBJS) -o $(TARGET) $(LFLAGS)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.c.o 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$(CC) $(CFLAGS)  $&lt;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rm -f $(OBJS) $(TARGET)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3757-5BB0-4D07-9163-B09D8303032A}"/>
              </a:ext>
            </a:extLst>
          </p:cNvPr>
          <p:cNvSpPr txBox="1"/>
          <p:nvPr/>
        </p:nvSpPr>
        <p:spPr>
          <a:xfrm>
            <a:off x="1116038" y="775627"/>
            <a:ext cx="69172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 make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gcc -I../include -c  main.c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gcc main.o -o aaa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main.o: In function `main':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main.c:(.text+0x4b): undefined reference to `pthread_create'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main.c:(.text+0x5c): undefined reference to `pthread_join'</a:t>
            </a:r>
            <a:endParaRPr lang="ko-KR" altLang="en-US" sz="1600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1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Linux </a:t>
            </a:r>
            <a:r>
              <a:rPr lang="ko-KR" altLang="en-US"/>
              <a:t>커뮤니티의 </a:t>
            </a:r>
            <a:r>
              <a:rPr lang="ko-KR" altLang="en-US" dirty="0"/>
              <a:t>멤버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BE9525-41B1-47C2-A83B-9A4BEF1F7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Andrew  Tanenbaum</a:t>
            </a:r>
          </a:p>
          <a:p>
            <a:pPr lvl="1"/>
            <a:r>
              <a:rPr lang="ko-KR" altLang="en-US"/>
              <a:t>미닉스 </a:t>
            </a:r>
            <a:r>
              <a:rPr lang="en-US" altLang="ko-KR"/>
              <a:t>(MIni-uNIX) </a:t>
            </a:r>
            <a:r>
              <a:rPr lang="ko-KR" altLang="en-US"/>
              <a:t>커널을 개발</a:t>
            </a:r>
            <a:endParaRPr lang="en-US" altLang="ko-KR"/>
          </a:p>
          <a:p>
            <a:pPr lvl="1"/>
            <a:r>
              <a:rPr lang="ko-KR" altLang="en-US"/>
              <a:t>암스테르담 자유대학교에서 박사 과정 학생들의 연구를 지도</a:t>
            </a:r>
            <a:endParaRPr lang="en-US" altLang="ko-KR"/>
          </a:p>
          <a:p>
            <a:pPr lvl="1"/>
            <a:r>
              <a:rPr lang="ko-KR" altLang="en-US"/>
              <a:t>미닉스는 리눅스 커널에 대한 </a:t>
            </a:r>
            <a:r>
              <a:rPr lang="en-US" altLang="ko-KR"/>
              <a:t>Linus Torvalds</a:t>
            </a:r>
            <a:r>
              <a:rPr lang="ko-KR" altLang="en-US"/>
              <a:t>의 영감의 원천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Linus Torvalds</a:t>
            </a:r>
          </a:p>
          <a:p>
            <a:pPr lvl="1"/>
            <a:r>
              <a:rPr lang="ko-KR" altLang="en-US"/>
              <a:t>최초 리눅스 커널을 개발</a:t>
            </a:r>
          </a:p>
          <a:p>
            <a:pPr lvl="1"/>
            <a:r>
              <a:rPr lang="en-US" altLang="ko-KR"/>
              <a:t>BDFL(en Benevolent Dictator For Life) </a:t>
            </a:r>
            <a:r>
              <a:rPr lang="ko-KR" altLang="en-US"/>
              <a:t>자비로운 종신독재자 중한 명 </a:t>
            </a:r>
            <a:r>
              <a:rPr lang="en-US" altLang="ko-KR"/>
              <a:t>– </a:t>
            </a:r>
            <a:r>
              <a:rPr lang="ko-KR" altLang="en-US"/>
              <a:t>저명한 오픈소스 개발자에게 부여되는 명예타이틀</a:t>
            </a:r>
          </a:p>
          <a:p>
            <a:pPr lvl="1"/>
            <a:r>
              <a:rPr lang="ko-KR" altLang="en-US"/>
              <a:t>리눅스 커널 개발 최고 설계자</a:t>
            </a:r>
          </a:p>
          <a:p>
            <a:pPr lvl="1"/>
            <a:r>
              <a:rPr lang="ko-KR" altLang="en-US"/>
              <a:t>현재 프로젝트 코디네이터로 활동</a:t>
            </a:r>
          </a:p>
          <a:p>
            <a:endParaRPr lang="ko-KR" altLang="en-US"/>
          </a:p>
        </p:txBody>
      </p:sp>
      <p:pic>
        <p:nvPicPr>
          <p:cNvPr id="3074" name="Picture 2" descr="http://upload.wikimedia.org/wikipedia/commons/c/cc/Linus_Torvalds_flipp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10" y="3861048"/>
            <a:ext cx="15497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52822C-D9A2-4AC9-809C-4A251178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1182777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515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static</a:t>
            </a:r>
            <a:r>
              <a:rPr lang="ko-KR" altLang="en-US"/>
              <a:t> </a:t>
            </a:r>
            <a:r>
              <a:rPr lang="en-US" altLang="ko-KR"/>
              <a:t>library</a:t>
            </a:r>
            <a:r>
              <a:rPr lang="ko-KR" altLang="en-US"/>
              <a:t> 생성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395958" y="6534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323950" y="1044299"/>
            <a:ext cx="550343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&lt;main.h&gt;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printf("foo()\n");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 &amp;thread 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 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68817-E827-473B-824A-E5D5BBD70A03}"/>
              </a:ext>
            </a:extLst>
          </p:cNvPr>
          <p:cNvSpPr txBox="1"/>
          <p:nvPr/>
        </p:nvSpPr>
        <p:spPr>
          <a:xfrm>
            <a:off x="6156598" y="170080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ar rcv ../lib/libmath.a add.o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628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사용자 라이브러리 사용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 dirty="0" err="1"/>
              <a:t>빌드</a:t>
            </a:r>
            <a:r>
              <a:rPr lang="en-US" altLang="ko-KR" dirty="0"/>
              <a:t> (make)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0D36-8C4F-4E08-938B-08A7F76FCFA1}"/>
              </a:ext>
            </a:extLst>
          </p:cNvPr>
          <p:cNvSpPr txBox="1"/>
          <p:nvPr/>
        </p:nvSpPr>
        <p:spPr>
          <a:xfrm>
            <a:off x="1548086" y="11967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688B-C1F3-4295-BB6E-86E7137702AC}"/>
              </a:ext>
            </a:extLst>
          </p:cNvPr>
          <p:cNvSpPr txBox="1"/>
          <p:nvPr/>
        </p:nvSpPr>
        <p:spPr>
          <a:xfrm>
            <a:off x="1188046" y="1628800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 = aaa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OBJS   = main.o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CC     = gcc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CFLAGS = -I../include -c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LFLAGS = -lpthread  -L../lib -lmath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$(TARGET) : $(OBJS)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$(OBJS) -o $(TARGET) $(LFLAGS)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.c.o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$(CC) $(CFLAGS)  $&lt;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rm -f $(OBJS) $(TARGET)</a:t>
            </a:r>
          </a:p>
        </p:txBody>
      </p:sp>
    </p:spTree>
    <p:extLst>
      <p:ext uri="{BB962C8B-B14F-4D97-AF65-F5344CB8AC3E}">
        <p14:creationId xmlns:p14="http://schemas.microsoft.com/office/powerpoint/2010/main" val="22677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D06EBA-EA57-4F84-BF14-343139ED2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822" y="980734"/>
            <a:ext cx="9289032" cy="5544598"/>
          </a:xfrm>
        </p:spPr>
        <p:txBody>
          <a:bodyPr/>
          <a:lstStyle/>
          <a:p>
            <a:r>
              <a:rPr lang="en-US" altLang="ko-KR"/>
              <a:t>1991</a:t>
            </a:r>
            <a:r>
              <a:rPr lang="ko-KR" altLang="en-US"/>
              <a:t>년 핀란드 헬싱키 대학의 </a:t>
            </a:r>
            <a:r>
              <a:rPr lang="en-US" altLang="ko-KR"/>
              <a:t>Linus Torvalds</a:t>
            </a:r>
            <a:r>
              <a:rPr lang="ko-KR" altLang="en-US"/>
              <a:t>가 개발한 오픈소스 </a:t>
            </a:r>
            <a:r>
              <a:rPr lang="en-US" altLang="ko-KR"/>
              <a:t>OS</a:t>
            </a:r>
          </a:p>
          <a:p>
            <a:pPr lvl="1"/>
            <a:r>
              <a:rPr lang="en-US" altLang="ko-KR"/>
              <a:t>1991</a:t>
            </a:r>
            <a:r>
              <a:rPr lang="ko-KR" altLang="en-US"/>
              <a:t>년 </a:t>
            </a:r>
            <a:r>
              <a:rPr lang="en-US" altLang="ko-KR"/>
              <a:t>9</a:t>
            </a:r>
            <a:r>
              <a:rPr lang="ko-KR" altLang="en-US"/>
              <a:t>월 </a:t>
            </a:r>
            <a:r>
              <a:rPr lang="en-US" altLang="ko-KR"/>
              <a:t>17</a:t>
            </a:r>
            <a:r>
              <a:rPr lang="ko-KR" altLang="en-US"/>
              <a:t>일 </a:t>
            </a:r>
            <a:r>
              <a:rPr lang="en-US" altLang="ko-KR"/>
              <a:t>0.01 </a:t>
            </a:r>
            <a:r>
              <a:rPr lang="ko-KR" altLang="en-US"/>
              <a:t>버전이 인터넷을 통해 공개</a:t>
            </a:r>
          </a:p>
          <a:p>
            <a:pPr lvl="1"/>
            <a:r>
              <a:rPr lang="en-US" altLang="ko-KR"/>
              <a:t>POSIX compliant</a:t>
            </a:r>
          </a:p>
          <a:p>
            <a:pPr lvl="1"/>
            <a:r>
              <a:rPr lang="ko-KR" altLang="en-US"/>
              <a:t>뉴스그룹을 통해 수많은 개발자들이 개발에 동참  빠르게 버그 패치가 이루어지며 안정화</a:t>
            </a:r>
          </a:p>
          <a:p>
            <a:pPr lvl="1"/>
            <a:r>
              <a:rPr lang="en-US" altLang="ko-KR"/>
              <a:t>1994</a:t>
            </a:r>
            <a:r>
              <a:rPr lang="ko-KR" altLang="en-US"/>
              <a:t>년 </a:t>
            </a:r>
            <a:r>
              <a:rPr lang="en-US" altLang="ko-KR"/>
              <a:t>1.0 </a:t>
            </a:r>
            <a:r>
              <a:rPr lang="ko-KR" altLang="en-US"/>
              <a:t>버전 발표</a:t>
            </a:r>
          </a:p>
          <a:p>
            <a:pPr lvl="1"/>
            <a:r>
              <a:rPr lang="en-US" altLang="ko-KR"/>
              <a:t>FSF</a:t>
            </a:r>
            <a:r>
              <a:rPr lang="ko-KR" altLang="en-US"/>
              <a:t>의 수많은 </a:t>
            </a:r>
            <a:r>
              <a:rPr lang="en-US" altLang="ko-KR"/>
              <a:t>UNIX </a:t>
            </a:r>
            <a:r>
              <a:rPr lang="ko-KR" altLang="en-US"/>
              <a:t>유틸리티가 포팅 되어 포함됨 </a:t>
            </a:r>
            <a:r>
              <a:rPr lang="en-US" altLang="ko-KR"/>
              <a:t>(gcc, emacs, …)</a:t>
            </a:r>
          </a:p>
          <a:p>
            <a:pPr lvl="1"/>
            <a:r>
              <a:rPr lang="en-US" altLang="ko-KR"/>
              <a:t>Bazzar model(</a:t>
            </a:r>
            <a:r>
              <a:rPr lang="ko-KR" altLang="en-US"/>
              <a:t>시장 모델</a:t>
            </a:r>
            <a:r>
              <a:rPr lang="en-US" altLang="ko-KR"/>
              <a:t>)</a:t>
            </a:r>
            <a:r>
              <a:rPr lang="ko-KR" altLang="en-US"/>
              <a:t>로 개발됨</a:t>
            </a:r>
          </a:p>
          <a:p>
            <a:pPr lvl="1"/>
            <a:r>
              <a:rPr lang="ko-KR" altLang="en-US"/>
              <a:t>리눅스 기반의 다양한 </a:t>
            </a:r>
            <a:r>
              <a:rPr lang="en-US" altLang="ko-KR"/>
              <a:t>distribution</a:t>
            </a:r>
            <a:r>
              <a:rPr lang="ko-KR" altLang="en-US"/>
              <a:t>이 개발됨  </a:t>
            </a:r>
            <a:r>
              <a:rPr lang="en-US" altLang="ko-KR"/>
              <a:t>RedHat, Ubuntu, Slackware, Fedora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en-US" altLang="ko-KR"/>
              <a:t>1999</a:t>
            </a:r>
            <a:r>
              <a:rPr lang="ko-KR" altLang="en-US"/>
              <a:t>년 커널 버전 </a:t>
            </a:r>
            <a:r>
              <a:rPr lang="en-US" altLang="ko-KR"/>
              <a:t>2.2</a:t>
            </a:r>
            <a:r>
              <a:rPr lang="ko-KR" altLang="en-US"/>
              <a:t>를 거쳐 버전 </a:t>
            </a:r>
            <a:r>
              <a:rPr lang="en-US" altLang="ko-KR"/>
              <a:t>2.4</a:t>
            </a:r>
            <a:r>
              <a:rPr lang="ko-KR" altLang="en-US"/>
              <a:t>가 발표</a:t>
            </a:r>
          </a:p>
          <a:p>
            <a:pPr lvl="1"/>
            <a:r>
              <a:rPr lang="ko-KR" altLang="en-US"/>
              <a:t>수많은 서버 등에서 사용되기 시작</a:t>
            </a:r>
          </a:p>
          <a:p>
            <a:pPr lvl="1"/>
            <a:r>
              <a:rPr lang="ko-KR" altLang="en-US"/>
              <a:t>버전 </a:t>
            </a:r>
            <a:r>
              <a:rPr lang="en-US" altLang="ko-KR"/>
              <a:t>2.6</a:t>
            </a:r>
            <a:r>
              <a:rPr lang="ko-KR" altLang="en-US"/>
              <a:t>부터 리얼타임 기능이 추가되고 안정화 되면서 수 많은 관련 산업에 적용 중</a:t>
            </a:r>
          </a:p>
          <a:p>
            <a:pPr lvl="1"/>
            <a:r>
              <a:rPr lang="ko-KR" altLang="en-US"/>
              <a:t>서버 및 임베디드 시스템 분야에서 많은 발전을 하고 있음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pic>
        <p:nvPicPr>
          <p:cNvPr id="2050" name="Picture 2" descr="파일:Tux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88" y="4365104"/>
            <a:ext cx="1641532" cy="190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4694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18634</TotalTime>
  <Words>18020</Words>
  <Application>Microsoft Office PowerPoint</Application>
  <PresentationFormat>사용자 지정</PresentationFormat>
  <Paragraphs>2384</Paragraphs>
  <Slides>81</Slides>
  <Notes>57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1" baseType="lpstr">
      <vt:lpstr>Arial Unicode MS</vt:lpstr>
      <vt:lpstr>굴림</vt:lpstr>
      <vt:lpstr>맑은 고딕</vt:lpstr>
      <vt:lpstr>Arial</vt:lpstr>
      <vt:lpstr>Candara</vt:lpstr>
      <vt:lpstr>Consolas</vt:lpstr>
      <vt:lpstr>Courier New</vt:lpstr>
      <vt:lpstr>Tahoma</vt:lpstr>
      <vt:lpstr>Wingdings</vt:lpstr>
      <vt:lpstr>1_제목 슬라이드</vt:lpstr>
      <vt:lpstr>1. Linux 및 개발도구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김정인</cp:lastModifiedBy>
  <cp:revision>1123</cp:revision>
  <cp:lastPrinted>2014-02-07T07:36:37Z</cp:lastPrinted>
  <dcterms:created xsi:type="dcterms:W3CDTF">2012-01-20T03:23:33Z</dcterms:created>
  <dcterms:modified xsi:type="dcterms:W3CDTF">2018-01-18T16:01:24Z</dcterms:modified>
</cp:coreProperties>
</file>