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80"/>
  </p:notesMasterIdLst>
  <p:handoutMasterIdLst>
    <p:handoutMasterId r:id="rId81"/>
  </p:handoutMasterIdLst>
  <p:sldIdLst>
    <p:sldId id="535" r:id="rId2"/>
    <p:sldId id="53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9" r:id="rId15"/>
    <p:sldId id="600" r:id="rId16"/>
    <p:sldId id="601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8" r:id="rId37"/>
    <p:sldId id="630" r:id="rId38"/>
    <p:sldId id="633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53" r:id="rId58"/>
    <p:sldId id="654" r:id="rId59"/>
    <p:sldId id="655" r:id="rId60"/>
    <p:sldId id="656" r:id="rId61"/>
    <p:sldId id="657" r:id="rId62"/>
    <p:sldId id="658" r:id="rId63"/>
    <p:sldId id="659" r:id="rId64"/>
    <p:sldId id="660" r:id="rId65"/>
    <p:sldId id="661" r:id="rId66"/>
    <p:sldId id="662" r:id="rId67"/>
    <p:sldId id="663" r:id="rId68"/>
    <p:sldId id="664" r:id="rId69"/>
    <p:sldId id="665" r:id="rId70"/>
    <p:sldId id="666" r:id="rId71"/>
    <p:sldId id="667" r:id="rId72"/>
    <p:sldId id="668" r:id="rId73"/>
    <p:sldId id="669" r:id="rId74"/>
    <p:sldId id="670" r:id="rId75"/>
    <p:sldId id="671" r:id="rId76"/>
    <p:sldId id="672" r:id="rId77"/>
    <p:sldId id="673" r:id="rId78"/>
    <p:sldId id="674" r:id="rId79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9" autoAdjust="0"/>
    <p:restoredTop sz="94404" autoAdjust="0"/>
  </p:normalViewPr>
  <p:slideViewPr>
    <p:cSldViewPr>
      <p:cViewPr varScale="1">
        <p:scale>
          <a:sx n="97" d="100"/>
          <a:sy n="97" d="100"/>
        </p:scale>
        <p:origin x="1403" y="48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146C3C83-C36F-44B6-B437-0B60A87C6B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8DB7B3F-0A2F-478F-B4E6-F0D7A65DDE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F857E8E7-68A5-4162-A16D-F80E125B6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66C1AB6-5D05-4C38-8901-354F25063EAF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6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2047A748-5567-437E-A54F-1223707107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17631D55-764B-47C3-8DEC-5DF2537BCA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72499CDA-C939-4FBA-86DE-340B85A09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880A10B-D8DB-4326-8B54-5411156B36DB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3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B18AE8C4-4B7C-4E8B-A7BF-DE911BD89C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32F0DCC1-734F-4A49-B962-A21FD16D3C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E69730AD-2B88-4A3F-A976-1784C937C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A0280DF-FACA-4481-AC5E-81CE4136B1D5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1E0BB05D-FB52-4943-B5E2-6FA97F3A7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8F129F07-0B32-4F32-9A88-03973EAADD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A564C904-2C78-487F-A272-AF009B3F4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2D41DD8-B84D-44E5-BAEB-2F1F03488FF0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4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>
            <a:extLst>
              <a:ext uri="{FF2B5EF4-FFF2-40B4-BE49-F238E27FC236}">
                <a16:creationId xmlns:a16="http://schemas.microsoft.com/office/drawing/2014/main" id="{9F13F178-AF4E-4BFB-9035-A88CF74B4D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>
            <a:extLst>
              <a:ext uri="{FF2B5EF4-FFF2-40B4-BE49-F238E27FC236}">
                <a16:creationId xmlns:a16="http://schemas.microsoft.com/office/drawing/2014/main" id="{69152F81-F9BA-4374-BA5C-2BA155C604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4996" name="슬라이드 번호 개체 틀 3">
            <a:extLst>
              <a:ext uri="{FF2B5EF4-FFF2-40B4-BE49-F238E27FC236}">
                <a16:creationId xmlns:a16="http://schemas.microsoft.com/office/drawing/2014/main" id="{DEEA8AF1-A471-4F8E-ABA2-99BC12D1F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7AD53E4-48FC-45BE-9095-34EF807247E4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>
            <a:extLst>
              <a:ext uri="{FF2B5EF4-FFF2-40B4-BE49-F238E27FC236}">
                <a16:creationId xmlns:a16="http://schemas.microsoft.com/office/drawing/2014/main" id="{AA405E60-F269-4FB5-BB71-11A431CDBB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>
            <a:extLst>
              <a:ext uri="{FF2B5EF4-FFF2-40B4-BE49-F238E27FC236}">
                <a16:creationId xmlns:a16="http://schemas.microsoft.com/office/drawing/2014/main" id="{BDE3C0B2-FCAB-40F0-858C-248F48A42A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7044" name="슬라이드 번호 개체 틀 3">
            <a:extLst>
              <a:ext uri="{FF2B5EF4-FFF2-40B4-BE49-F238E27FC236}">
                <a16:creationId xmlns:a16="http://schemas.microsoft.com/office/drawing/2014/main" id="{EABFDE06-F708-4E07-8CA1-BE193250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AF4F387-7A16-48C1-AB46-3C51BFF4F28D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48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>
            <a:extLst>
              <a:ext uri="{FF2B5EF4-FFF2-40B4-BE49-F238E27FC236}">
                <a16:creationId xmlns:a16="http://schemas.microsoft.com/office/drawing/2014/main" id="{FA7621E9-3A6A-4EB7-A174-4ED0A6FB2E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>
            <a:extLst>
              <a:ext uri="{FF2B5EF4-FFF2-40B4-BE49-F238E27FC236}">
                <a16:creationId xmlns:a16="http://schemas.microsoft.com/office/drawing/2014/main" id="{AD648FC1-E125-4050-AFFA-9BA22B181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9092" name="슬라이드 번호 개체 틀 3">
            <a:extLst>
              <a:ext uri="{FF2B5EF4-FFF2-40B4-BE49-F238E27FC236}">
                <a16:creationId xmlns:a16="http://schemas.microsoft.com/office/drawing/2014/main" id="{8C9F32FC-7282-4F8D-B8A7-D7BBAD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D9F3987-1FD6-495F-8179-9641435C0875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3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>
            <a:extLst>
              <a:ext uri="{FF2B5EF4-FFF2-40B4-BE49-F238E27FC236}">
                <a16:creationId xmlns:a16="http://schemas.microsoft.com/office/drawing/2014/main" id="{C5DD9575-DD13-4395-8414-6F584C16BB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>
            <a:extLst>
              <a:ext uri="{FF2B5EF4-FFF2-40B4-BE49-F238E27FC236}">
                <a16:creationId xmlns:a16="http://schemas.microsoft.com/office/drawing/2014/main" id="{F2E0E7E3-9BAD-42AB-8ABC-D0AE0AB92A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2164" name="슬라이드 번호 개체 틀 3">
            <a:extLst>
              <a:ext uri="{FF2B5EF4-FFF2-40B4-BE49-F238E27FC236}">
                <a16:creationId xmlns:a16="http://schemas.microsoft.com/office/drawing/2014/main" id="{31BB08AB-E3E7-4F19-8050-4F8FC5F01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1BFBD0-61C2-4787-A8E4-C73846FE61C6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0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>
            <a:extLst>
              <a:ext uri="{FF2B5EF4-FFF2-40B4-BE49-F238E27FC236}">
                <a16:creationId xmlns:a16="http://schemas.microsoft.com/office/drawing/2014/main" id="{CE2EBB42-470C-459F-B2AC-20272D2ABE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>
            <a:extLst>
              <a:ext uri="{FF2B5EF4-FFF2-40B4-BE49-F238E27FC236}">
                <a16:creationId xmlns:a16="http://schemas.microsoft.com/office/drawing/2014/main" id="{DDF0F82C-0CEF-4CB0-AB30-193F3A2520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4212" name="슬라이드 번호 개체 틀 3">
            <a:extLst>
              <a:ext uri="{FF2B5EF4-FFF2-40B4-BE49-F238E27FC236}">
                <a16:creationId xmlns:a16="http://schemas.microsoft.com/office/drawing/2014/main" id="{FDEF8084-DA1C-4937-8955-708C666AB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38D0561-BCBA-41B4-850F-BC11CC0515A8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7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>
            <a:extLst>
              <a:ext uri="{FF2B5EF4-FFF2-40B4-BE49-F238E27FC236}">
                <a16:creationId xmlns:a16="http://schemas.microsoft.com/office/drawing/2014/main" id="{CFE465A0-26FE-4AF3-8F3B-F7B5A2CD1B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>
            <a:extLst>
              <a:ext uri="{FF2B5EF4-FFF2-40B4-BE49-F238E27FC236}">
                <a16:creationId xmlns:a16="http://schemas.microsoft.com/office/drawing/2014/main" id="{ABD648BA-6963-4512-B415-3A8BD7299E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6260" name="슬라이드 번호 개체 틀 3">
            <a:extLst>
              <a:ext uri="{FF2B5EF4-FFF2-40B4-BE49-F238E27FC236}">
                <a16:creationId xmlns:a16="http://schemas.microsoft.com/office/drawing/2014/main" id="{89E2E888-B185-4219-9FCC-F11F03C01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59D954A-421B-45B1-900A-AB0B29BFA9DD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>
            <a:extLst>
              <a:ext uri="{FF2B5EF4-FFF2-40B4-BE49-F238E27FC236}">
                <a16:creationId xmlns:a16="http://schemas.microsoft.com/office/drawing/2014/main" id="{29360E0A-F63F-41DA-86F2-D9B0D7C178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>
            <a:extLst>
              <a:ext uri="{FF2B5EF4-FFF2-40B4-BE49-F238E27FC236}">
                <a16:creationId xmlns:a16="http://schemas.microsoft.com/office/drawing/2014/main" id="{1FF69568-F0F8-42FA-BAA4-5A24C5E81D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8308" name="슬라이드 번호 개체 틀 3">
            <a:extLst>
              <a:ext uri="{FF2B5EF4-FFF2-40B4-BE49-F238E27FC236}">
                <a16:creationId xmlns:a16="http://schemas.microsoft.com/office/drawing/2014/main" id="{E4098072-90CB-46AC-BC25-4403BD0F4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5F4D662-E550-421C-8DF1-3198DF019ABB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65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>
            <a:extLst>
              <a:ext uri="{FF2B5EF4-FFF2-40B4-BE49-F238E27FC236}">
                <a16:creationId xmlns:a16="http://schemas.microsoft.com/office/drawing/2014/main" id="{2F6BE2A5-69A2-4504-A881-C5E1F5A7CC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>
            <a:extLst>
              <a:ext uri="{FF2B5EF4-FFF2-40B4-BE49-F238E27FC236}">
                <a16:creationId xmlns:a16="http://schemas.microsoft.com/office/drawing/2014/main" id="{EB77FE77-7709-48E2-8966-5391AF6EEC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0356" name="슬라이드 번호 개체 틀 3">
            <a:extLst>
              <a:ext uri="{FF2B5EF4-FFF2-40B4-BE49-F238E27FC236}">
                <a16:creationId xmlns:a16="http://schemas.microsoft.com/office/drawing/2014/main" id="{91858A10-9FCB-4B2C-89F4-504CAE8F6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3CAA1F3-82F4-43E2-A9C9-3F53CF58A993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2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>
            <a:extLst>
              <a:ext uri="{FF2B5EF4-FFF2-40B4-BE49-F238E27FC236}">
                <a16:creationId xmlns:a16="http://schemas.microsoft.com/office/drawing/2014/main" id="{77B74065-16BF-4823-BE0B-9DB4511F7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>
            <a:extLst>
              <a:ext uri="{FF2B5EF4-FFF2-40B4-BE49-F238E27FC236}">
                <a16:creationId xmlns:a16="http://schemas.microsoft.com/office/drawing/2014/main" id="{8EC95272-CEA5-4AAC-AD7C-9EC44CB5D8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3428" name="슬라이드 번호 개체 틀 3">
            <a:extLst>
              <a:ext uri="{FF2B5EF4-FFF2-40B4-BE49-F238E27FC236}">
                <a16:creationId xmlns:a16="http://schemas.microsoft.com/office/drawing/2014/main" id="{AB09EC61-A9EF-4EF0-9631-EE38CE25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EFD2D823-5C75-4692-8D83-4E863C1B361D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>
            <a:extLst>
              <a:ext uri="{FF2B5EF4-FFF2-40B4-BE49-F238E27FC236}">
                <a16:creationId xmlns:a16="http://schemas.microsoft.com/office/drawing/2014/main" id="{F13529A2-F380-4BF0-9B0D-56BC10DF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>
            <a:extLst>
              <a:ext uri="{FF2B5EF4-FFF2-40B4-BE49-F238E27FC236}">
                <a16:creationId xmlns:a16="http://schemas.microsoft.com/office/drawing/2014/main" id="{FE6A9726-CECC-4D87-B24F-E5C755330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5476" name="슬라이드 번호 개체 틀 3">
            <a:extLst>
              <a:ext uri="{FF2B5EF4-FFF2-40B4-BE49-F238E27FC236}">
                <a16:creationId xmlns:a16="http://schemas.microsoft.com/office/drawing/2014/main" id="{033FC36C-85AB-4A3D-9D3F-832283097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29FE3AA-AEA6-463A-945E-CA78DCA14DE8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>
            <a:extLst>
              <a:ext uri="{FF2B5EF4-FFF2-40B4-BE49-F238E27FC236}">
                <a16:creationId xmlns:a16="http://schemas.microsoft.com/office/drawing/2014/main" id="{C64D599B-42B2-42CC-A5DA-AB7582DD27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>
            <a:extLst>
              <a:ext uri="{FF2B5EF4-FFF2-40B4-BE49-F238E27FC236}">
                <a16:creationId xmlns:a16="http://schemas.microsoft.com/office/drawing/2014/main" id="{DE011523-78CD-41E8-9791-000951DDB0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0596" name="슬라이드 번호 개체 틀 3">
            <a:extLst>
              <a:ext uri="{FF2B5EF4-FFF2-40B4-BE49-F238E27FC236}">
                <a16:creationId xmlns:a16="http://schemas.microsoft.com/office/drawing/2014/main" id="{D01BE4AA-A330-48F8-97AD-A606D1613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333D6B7-8CB2-413A-82E1-8CD0077F57EA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47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>
            <a:extLst>
              <a:ext uri="{FF2B5EF4-FFF2-40B4-BE49-F238E27FC236}">
                <a16:creationId xmlns:a16="http://schemas.microsoft.com/office/drawing/2014/main" id="{84A344E9-3A41-415F-9B6B-4D3AAFB06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>
            <a:extLst>
              <a:ext uri="{FF2B5EF4-FFF2-40B4-BE49-F238E27FC236}">
                <a16:creationId xmlns:a16="http://schemas.microsoft.com/office/drawing/2014/main" id="{E29D9AF9-BE16-4D62-B3F4-3BC811EBE8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2644" name="슬라이드 번호 개체 틀 3">
            <a:extLst>
              <a:ext uri="{FF2B5EF4-FFF2-40B4-BE49-F238E27FC236}">
                <a16:creationId xmlns:a16="http://schemas.microsoft.com/office/drawing/2014/main" id="{A0253081-AA1E-4D7A-B209-7C68EC759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EEA3272-6580-43EE-A39C-CECD150CAFCE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4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>
            <a:extLst>
              <a:ext uri="{FF2B5EF4-FFF2-40B4-BE49-F238E27FC236}">
                <a16:creationId xmlns:a16="http://schemas.microsoft.com/office/drawing/2014/main" id="{EC0B8062-3100-48EA-B601-4E724114A2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슬라이드 노트 개체 틀 2">
            <a:extLst>
              <a:ext uri="{FF2B5EF4-FFF2-40B4-BE49-F238E27FC236}">
                <a16:creationId xmlns:a16="http://schemas.microsoft.com/office/drawing/2014/main" id="{45BDFB79-00D6-4E98-83DD-948D4C30D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4692" name="슬라이드 번호 개체 틀 3">
            <a:extLst>
              <a:ext uri="{FF2B5EF4-FFF2-40B4-BE49-F238E27FC236}">
                <a16:creationId xmlns:a16="http://schemas.microsoft.com/office/drawing/2014/main" id="{ADC5546D-156B-402D-BCC0-D44B08DEA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0E79F89-0B9E-4333-8D1B-45BE1F5EA832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73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>
            <a:extLst>
              <a:ext uri="{FF2B5EF4-FFF2-40B4-BE49-F238E27FC236}">
                <a16:creationId xmlns:a16="http://schemas.microsoft.com/office/drawing/2014/main" id="{F9E8F362-1F21-478C-B093-1EFEFBFC0F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슬라이드 노트 개체 틀 2">
            <a:extLst>
              <a:ext uri="{FF2B5EF4-FFF2-40B4-BE49-F238E27FC236}">
                <a16:creationId xmlns:a16="http://schemas.microsoft.com/office/drawing/2014/main" id="{31A43E74-F352-46D3-90B6-7886D92537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6740" name="슬라이드 번호 개체 틀 3">
            <a:extLst>
              <a:ext uri="{FF2B5EF4-FFF2-40B4-BE49-F238E27FC236}">
                <a16:creationId xmlns:a16="http://schemas.microsoft.com/office/drawing/2014/main" id="{F8D2D686-981F-4EEA-B197-F501E3798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DE296E8-D505-4E71-A8D1-69C82A8F4C6D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61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>
            <a:extLst>
              <a:ext uri="{FF2B5EF4-FFF2-40B4-BE49-F238E27FC236}">
                <a16:creationId xmlns:a16="http://schemas.microsoft.com/office/drawing/2014/main" id="{F29D0C50-857B-43D6-B812-24A7B219B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슬라이드 노트 개체 틀 2">
            <a:extLst>
              <a:ext uri="{FF2B5EF4-FFF2-40B4-BE49-F238E27FC236}">
                <a16:creationId xmlns:a16="http://schemas.microsoft.com/office/drawing/2014/main" id="{460C7E4D-7171-4E67-AF90-0822C7449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8788" name="슬라이드 번호 개체 틀 3">
            <a:extLst>
              <a:ext uri="{FF2B5EF4-FFF2-40B4-BE49-F238E27FC236}">
                <a16:creationId xmlns:a16="http://schemas.microsoft.com/office/drawing/2014/main" id="{561FD5EF-1919-45AC-AD5A-55359ED8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F8BCD38-BF8F-41E6-A0A6-88C108B31B4C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25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8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C79908F-86BE-478D-BAF6-2A042A78C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790C680-6D72-4081-A9C6-0CFF24050B9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04097FA-39AC-4D2D-80A3-E1A42E2DD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A3F200B-B01D-48A5-B30A-EDF21CF59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8207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>
            <a:extLst>
              <a:ext uri="{FF2B5EF4-FFF2-40B4-BE49-F238E27FC236}">
                <a16:creationId xmlns:a16="http://schemas.microsoft.com/office/drawing/2014/main" id="{2C24BD21-8AB2-4B46-AF7C-2E35D8DD9B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슬라이드 노트 개체 틀 2">
            <a:extLst>
              <a:ext uri="{FF2B5EF4-FFF2-40B4-BE49-F238E27FC236}">
                <a16:creationId xmlns:a16="http://schemas.microsoft.com/office/drawing/2014/main" id="{A063A365-2A44-4D3D-8C85-AF062873FC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9028" name="슬라이드 번호 개체 틀 3">
            <a:extLst>
              <a:ext uri="{FF2B5EF4-FFF2-40B4-BE49-F238E27FC236}">
                <a16:creationId xmlns:a16="http://schemas.microsoft.com/office/drawing/2014/main" id="{2C4D1819-B042-4932-9CFA-4A319BE7B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45B8B3A-CF7D-4F54-900F-938F19816BE0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04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>
            <a:extLst>
              <a:ext uri="{FF2B5EF4-FFF2-40B4-BE49-F238E27FC236}">
                <a16:creationId xmlns:a16="http://schemas.microsoft.com/office/drawing/2014/main" id="{A753975B-24FA-4CE9-B69B-9C5610F19F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슬라이드 노트 개체 틀 2">
            <a:extLst>
              <a:ext uri="{FF2B5EF4-FFF2-40B4-BE49-F238E27FC236}">
                <a16:creationId xmlns:a16="http://schemas.microsoft.com/office/drawing/2014/main" id="{8346779D-84FC-4DCE-B874-579F810649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32100" name="슬라이드 번호 개체 틀 3">
            <a:extLst>
              <a:ext uri="{FF2B5EF4-FFF2-40B4-BE49-F238E27FC236}">
                <a16:creationId xmlns:a16="http://schemas.microsoft.com/office/drawing/2014/main" id="{6BB783B2-4ABF-4FF9-9273-466743CD6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C42A60E-BE10-4359-A56E-2AB4CAF8092F}" type="slidenum">
              <a:rPr lang="ko-KR" altLang="en-US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02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22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8452C919-7F2C-4177-AAEA-F4FAD10C6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21D8D56-09DA-4A55-BF51-4E5407143B8E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184E2319-3654-4F87-B828-BA80D74E0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120D8EE8-8365-40D5-A660-9466732C6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04018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A7317B0D-6C4D-4AD1-AAC5-417839EC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91506D7-D201-4F4C-9A3E-A432B85FAFC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A60CC9C7-92ED-4761-844E-E02814C2B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72BA4658-9503-434A-8589-C37B5CF6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117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75357825-CEC0-4339-BC41-41D150DB1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EFF18A7-0478-47AF-B320-AC1708039D9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BF741D50-5B31-448D-AB5A-0D5993E4F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D8E3F7D-3014-43BF-9D96-D08D2CA39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55619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7B8D6B82-5F83-4B6E-B2CE-F39FCA631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4A17E9F-5B2D-41AE-877D-E329A2C6D56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2BC6A09B-3E2B-41C2-870C-C3B0CE03B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B5CB216E-5C8F-4114-8D3B-03D7D2D52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42860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6D6F03B3-7D07-4977-9057-CAFFBA2AE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21293AC-7B8D-4423-B533-500875AE446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1DE6F878-232C-46D7-8AE0-CDBA52E84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59160D8-5892-4AD9-A637-4F38AF9DD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5973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1B85230C-F3B9-4F48-AFF3-EAA61B56B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5B6C8E4-1B14-4400-8D97-65331AAAC41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39378BDC-B031-4566-BBBE-D6C23CFD9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6E19F69-26C5-4779-88B6-52A5ED38F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1691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84AD1C6B-B4DD-4908-9F80-6D9C9572B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4E56F3A-2EFF-4716-809C-70A8F18FF7BE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25F97020-05C1-4C0F-838A-AD5A0A44F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DBE15736-9B97-46B0-B8EE-2EF5BFEBE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310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95E784D-C75E-47C6-BAF4-6E3BCF8F4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C5C4CF1-4637-45D4-A58E-0E67C12C42C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86FBB4C-575D-4D66-A90F-D64B056F4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AD7415C-DF2F-41B3-8162-0A17C5E2C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0560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5D7DB573-EC14-48EB-8700-DE376916A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33EDEF9-D209-457B-8DCB-78F25F631461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863F8A1F-3D87-43D3-B960-985DF98D8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EC4049C4-C954-4A78-9527-F6E3AB8EA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8111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D0DF3D0B-B08F-4984-A4A7-460D99DAA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2EC06DE-C4F6-4716-98A6-5E34BF99A31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1C494034-8562-4599-80F1-37002EE26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131B6397-CD80-4B15-A03E-CB56FC17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4547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9AF6C992-1C03-458A-8C91-67112A496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C1CBF6-734E-4CC8-912C-F5FB88C283C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1BC0472B-9F06-4700-99E2-08592C753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F19744DE-6EA0-4E2A-B874-944554F96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44223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FF57803F-C63A-410D-B411-39669F17A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17EECA2-B6EF-427D-A40E-07516D0BC3E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2872C2EC-804C-4B2D-9832-C06695B95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476CB409-5680-4943-9FF7-717B8A29E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22480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F57C490E-C468-4147-B4AC-241979567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CED194CC-EEAB-4E9B-8269-7785540F091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E9FEB128-41C3-4134-B713-CEF2EC589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F9A1DFD-C1E1-444D-BD39-4366A6650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6613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9BD2019-4BDB-4395-A82F-35075BFEE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FDFAA8E-CCFF-46B6-9B8E-74B5E7EA86E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DEE4A8F4-5DF7-4E87-86C4-199E5649C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0A328184-F1BD-4D65-89B8-10D34D9D6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84441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DBDECC9E-6B03-4FF0-989F-1F19320DE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C06F530B-546D-41EE-8FD4-0266FA50728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9E814DFF-12C2-45D4-873A-649617292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F1F10BF0-7175-458D-9F7D-86A716D23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32116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CDA2C224-C4C5-4254-89BD-FA96A15EC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E7CAB9C-E479-491F-A99A-6DEB4BE2843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AA0700A3-0EAC-4A04-9C9D-994D197DA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4EB4E28-E21C-4CD8-960F-65EF86E7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3487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154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7CDC6156-ADBF-4850-897C-B6B56630A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E5D6D0-B3B7-415F-A545-6534E97783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0441DD2-E649-4726-8FF8-C97FC010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8B078BE9-280F-4732-9550-E39D0907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255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EA1195D-221B-4107-BF40-290F991B9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62127F-8E8E-4155-BAB1-1C15FDD9B82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343A067-66B8-41C8-B711-4EB6138E1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2D4194-698F-49A6-8905-27FCC3ECC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2693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7CDC6156-ADBF-4850-897C-B6B56630A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E5D6D0-B3B7-415F-A545-6534E97783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0441DD2-E649-4726-8FF8-C97FC010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8B078BE9-280F-4732-9550-E39D0907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3055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7CDC6156-ADBF-4850-897C-B6B56630A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E5D6D0-B3B7-415F-A545-6534E97783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0441DD2-E649-4726-8FF8-C97FC010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8B078BE9-280F-4732-9550-E39D0907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4746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5B98E11-2989-4E7E-A6AC-3D473F416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43BE48B-9709-4970-B110-613989428C1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54A4D86-FD00-46E4-82CC-8AA95079C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27B87AE-1C77-4E23-8F1B-72CF9F222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441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3249AAF-78E7-40A6-831D-61601B714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B877327-1CF6-4AC0-85AC-18FC27FAE0A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1DE2D28-4BC7-4550-ACAF-F29AE498A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AB31316-4530-4C0B-B82C-909CAE153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223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6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BE3A2D4-E7C5-44AD-B3B0-0E765486A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38194CC-C1E7-4934-BEA4-C9CD2A0089C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B250C9E-1279-4368-9DC9-E4BB213AE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C1712DF-5262-4808-9949-14DF6C5A3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755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034329-279B-4562-8FA1-11157D7D2768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7" r:id="rId2"/>
    <p:sldLayoutId id="214748371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600" b="1" dirty="0">
                <a:solidFill>
                  <a:srgbClr val="C5003D"/>
                </a:solidFill>
              </a:rPr>
              <a:t>2</a:t>
            </a:r>
            <a:r>
              <a:rPr lang="en-US" altLang="ko-KR" sz="6600" b="1">
                <a:solidFill>
                  <a:srgbClr val="C5003D"/>
                </a:solidFill>
              </a:rPr>
              <a:t>. Linux File System</a:t>
            </a:r>
            <a:endParaRPr lang="ko-KR" altLang="en-US" sz="66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3">
            <a:extLst>
              <a:ext uri="{FF2B5EF4-FFF2-40B4-BE49-F238E27FC236}">
                <a16:creationId xmlns:a16="http://schemas.microsoft.com/office/drawing/2014/main" id="{E0D3B087-A759-4B1F-B632-42817E73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3" y="1808164"/>
            <a:ext cx="4400564" cy="34163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 = fgetc( fp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fputc( ch,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6" name="TextBox 3">
            <a:extLst>
              <a:ext uri="{FF2B5EF4-FFF2-40B4-BE49-F238E27FC236}">
                <a16:creationId xmlns:a16="http://schemas.microsoft.com/office/drawing/2014/main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89" y="1284411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file_1.c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74757" name="TextBox 7">
            <a:extLst>
              <a:ext uri="{FF2B5EF4-FFF2-40B4-BE49-F238E27FC236}">
                <a16:creationId xmlns:a16="http://schemas.microsoft.com/office/drawing/2014/main" id="{DCA1D2FD-EB2B-41A3-AF8C-CF750D02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670" y="1614489"/>
            <a:ext cx="414972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fopen 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read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연다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fgetc 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읽는다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fputc : 1byte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표준출력으로 보낸다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fclose :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닫음으로 자원을 해지한다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file.c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읽기 모드로 열어서 한 바이트</a:t>
            </a: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읽은 다음 화면으로 출력한다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 파일을 닫는다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38C64-BC29-4E4D-B43A-01D22665A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표준 파일 입출력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A3DAE-1F4A-4E55-A790-3FCF87F28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C9D07945-EDF8-4E0A-865D-C0A8663FAFC0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04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E1FE51FB-8A33-4D2E-88FC-767EE821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2" y="1317561"/>
            <a:ext cx="4870450" cy="42465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i;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while((ch = fgetc( fp )) != EOF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	fputc( ch,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803" name="TextBox 1">
            <a:extLst>
              <a:ext uri="{FF2B5EF4-FFF2-40B4-BE49-F238E27FC236}">
                <a16:creationId xmlns:a16="http://schemas.microsoft.com/office/drawing/2014/main" id="{5C05B9BD-1FA1-4B37-8485-AD454229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719" y="1042923"/>
            <a:ext cx="300755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600">
                <a:solidFill>
                  <a:srgbClr val="000000"/>
                </a:solidFill>
              </a:rPr>
              <a:t>설명 </a:t>
            </a:r>
            <a:r>
              <a:rPr kumimoji="1" lang="en-US" altLang="ko-KR" sz="1600">
                <a:solidFill>
                  <a:srgbClr val="000000"/>
                </a:solidFill>
              </a:rPr>
              <a:t>: </a:t>
            </a:r>
          </a:p>
          <a:p>
            <a:endParaRPr kumimoji="1" lang="en-US" altLang="ko-KR" sz="1600">
              <a:solidFill>
                <a:srgbClr val="000000"/>
              </a:solidFill>
            </a:endParaRPr>
          </a:p>
          <a:p>
            <a:r>
              <a:rPr kumimoji="1" lang="en-US" altLang="ko-KR" sz="1600">
                <a:solidFill>
                  <a:srgbClr val="000000"/>
                </a:solidFill>
              </a:rPr>
              <a:t>EOF ( End Of File ) : </a:t>
            </a:r>
            <a:r>
              <a:rPr kumimoji="1" lang="ko-KR" altLang="en-US" sz="1600">
                <a:solidFill>
                  <a:srgbClr val="000000"/>
                </a:solidFill>
              </a:rPr>
              <a:t>파일의 끝</a:t>
            </a:r>
            <a:endParaRPr kumimoji="1" lang="en-US" altLang="ko-KR" sz="1600">
              <a:solidFill>
                <a:srgbClr val="000000"/>
              </a:solidFill>
            </a:endParaRPr>
          </a:p>
          <a:p>
            <a:r>
              <a:rPr kumimoji="1" lang="en-US" altLang="ko-KR" sz="1600">
                <a:solidFill>
                  <a:srgbClr val="000000"/>
                </a:solidFill>
              </a:rPr>
              <a:t>#define EOF (-1)</a:t>
            </a: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76804" name="TextBox 2">
            <a:extLst>
              <a:ext uri="{FF2B5EF4-FFF2-40B4-BE49-F238E27FC236}">
                <a16:creationId xmlns:a16="http://schemas.microsoft.com/office/drawing/2014/main" id="{DFE67269-CEEB-425C-A428-2DD743E7F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795" y="2390711"/>
            <a:ext cx="4403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표준 파일 입출력에서 파일의 끝은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EOF(-1)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로 처리 됨으로 파일의 한바이트씩 읽어서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화면에 출력 하는데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를 만나면 탈출하는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코드이다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6805" name="TextBox 5">
            <a:extLst>
              <a:ext uri="{FF2B5EF4-FFF2-40B4-BE49-F238E27FC236}">
                <a16:creationId xmlns:a16="http://schemas.microsoft.com/office/drawing/2014/main" id="{156A8C84-DE08-4F4F-AB29-5830B8427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814" y="3881298"/>
            <a:ext cx="132440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대문자 변환</a:t>
            </a:r>
            <a:endParaRPr kumimoji="1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'a'-32</a:t>
            </a:r>
          </a:p>
          <a:p>
            <a:endParaRPr kumimoji="1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소문자 변환</a:t>
            </a:r>
            <a:endParaRPr kumimoji="1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'A'+32</a:t>
            </a:r>
          </a:p>
          <a:p>
            <a:endParaRPr kumimoji="1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숫자 변환</a:t>
            </a:r>
            <a:endParaRPr kumimoji="1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'7' - '0'</a:t>
            </a:r>
          </a:p>
        </p:txBody>
      </p:sp>
      <p:sp>
        <p:nvSpPr>
          <p:cNvPr id="76806" name="TextBox 6">
            <a:extLst>
              <a:ext uri="{FF2B5EF4-FFF2-40B4-BE49-F238E27FC236}">
                <a16:creationId xmlns:a16="http://schemas.microsoft.com/office/drawing/2014/main" id="{2B3F762D-9AD0-45D6-982D-7CCF3900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794" y="3655949"/>
            <a:ext cx="19939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필수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ASCII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코드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'a' =&gt; 97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'A' =&gt; 68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'0' =&gt; 48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'\n'=&gt; 10 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'\r'=&gt; 13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 ' =&gt; 32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'\t' =&gt; 9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'\0' =&gt; 0 </a:t>
            </a:r>
          </a:p>
        </p:txBody>
      </p:sp>
      <p:sp>
        <p:nvSpPr>
          <p:cNvPr id="76808" name="TextBox 9">
            <a:extLst>
              <a:ext uri="{FF2B5EF4-FFF2-40B4-BE49-F238E27FC236}">
                <a16:creationId xmlns:a16="http://schemas.microsoft.com/office/drawing/2014/main" id="{14056E27-6972-449A-A7C7-B32956148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74" y="836712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file_2.c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309F2-BC66-4B51-9798-06CFC382F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ASCII </a:t>
            </a:r>
            <a:r>
              <a:rPr lang="ko-KR" altLang="en-US"/>
              <a:t>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421A0-F60F-4A80-B4A8-E81172EF0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D20564C4-22AF-4090-B485-63235DAEA937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9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F1E3FCC6-8D22-48CB-B894-0272E045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0" y="1291982"/>
            <a:ext cx="5413661" cy="48013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./a.out  filename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count=0;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 argv[1] , "r");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(ch = fgetc( fp )) != EOF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count++;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printf("count=%d\n", count 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851" name="TextBox 1">
            <a:extLst>
              <a:ext uri="{FF2B5EF4-FFF2-40B4-BE49-F238E27FC236}">
                <a16:creationId xmlns:a16="http://schemas.microsoft.com/office/drawing/2014/main" id="{2FCC690D-9BAA-44E8-850B-16B383D4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558" y="1484784"/>
            <a:ext cx="4451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로 선언하는 이유는 무엇인가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8852" name="TextBox 2">
            <a:extLst>
              <a:ext uri="{FF2B5EF4-FFF2-40B4-BE49-F238E27FC236}">
                <a16:creationId xmlns:a16="http://schemas.microsoft.com/office/drawing/2014/main" id="{9ADD5BF6-E54B-4AAC-8BAF-63312FDB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558" y="2636912"/>
            <a:ext cx="45513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로 선언하면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파일이나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binary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파일 모두 파일의 사이즈가 정확히 출력된다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하지만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로 선언하면 컴파일 에러는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없지만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binary 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파일의 사이즈가 정확히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계산되지 못하고 원래 크기보다 더 작게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출력된다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8854" name="TextBox 9">
            <a:extLst>
              <a:ext uri="{FF2B5EF4-FFF2-40B4-BE49-F238E27FC236}">
                <a16:creationId xmlns:a16="http://schemas.microsoft.com/office/drawing/2014/main" id="{D90D02FF-1091-4877-8A74-455F5D5C8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55" y="894025"/>
            <a:ext cx="108234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file_3.c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FCE18-9368-4045-9164-258A922F3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fgetc </a:t>
            </a:r>
            <a:r>
              <a:rPr lang="ko-KR" altLang="en-US"/>
              <a:t>리턴값이 </a:t>
            </a:r>
            <a:r>
              <a:rPr lang="en-US" altLang="ko-KR"/>
              <a:t>int</a:t>
            </a:r>
            <a:r>
              <a:rPr lang="ko-KR" altLang="en-US"/>
              <a:t>인 이유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7B3C5F-B042-4C8A-8D1F-A26BA4FF6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96A8772-96CD-4DBD-923F-66B16756D2E2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85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766EFE-68A1-4379-961F-4D65B85E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61" y="938890"/>
            <a:ext cx="10131110" cy="5760493"/>
          </a:xfrm>
        </p:spPr>
        <p:txBody>
          <a:bodyPr/>
          <a:lstStyle/>
          <a:p>
            <a:r>
              <a:rPr lang="en-US" altLang="ko-KR"/>
              <a:t>EOF </a:t>
            </a:r>
            <a:r>
              <a:rPr lang="ko-KR" altLang="en-US"/>
              <a:t>에  대한  고찰 </a:t>
            </a:r>
          </a:p>
          <a:p>
            <a:endParaRPr lang="ko-KR" altLang="en-US"/>
          </a:p>
          <a:p>
            <a:pPr lvl="1"/>
            <a:r>
              <a:rPr lang="en-US" altLang="ko-KR"/>
              <a:t>EOF ( End Of File ) : </a:t>
            </a:r>
            <a:r>
              <a:rPr lang="ko-KR" altLang="en-US"/>
              <a:t>파일의 끝</a:t>
            </a:r>
          </a:p>
          <a:p>
            <a:pPr lvl="1"/>
            <a:endParaRPr lang="ko-KR" altLang="en-US"/>
          </a:p>
          <a:p>
            <a:pPr lvl="1"/>
            <a:r>
              <a:rPr lang="en-US" altLang="ko-KR"/>
              <a:t>EOF</a:t>
            </a:r>
            <a:r>
              <a:rPr lang="ko-KR" altLang="en-US"/>
              <a:t>는 파일의 끝에 있는 구분자가 아니라 </a:t>
            </a:r>
          </a:p>
          <a:p>
            <a:pPr marL="360233" lvl="1" indent="0">
              <a:buNone/>
            </a:pPr>
            <a:r>
              <a:rPr lang="en-US" altLang="ko-KR"/>
              <a:t>   file I/O </a:t>
            </a:r>
            <a:r>
              <a:rPr lang="ko-KR" altLang="en-US"/>
              <a:t>함수의 리턴값이다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파일의 끝은 구분자가 따로 없다</a:t>
            </a:r>
            <a:r>
              <a:rPr lang="en-US" altLang="ko-KR"/>
              <a:t>. </a:t>
            </a:r>
            <a:r>
              <a:rPr lang="ko-KR" altLang="en-US"/>
              <a:t>파일의 정보 구조체에 이미 파일의 크기가</a:t>
            </a:r>
          </a:p>
          <a:p>
            <a:pPr marL="360233" lvl="1" indent="0">
              <a:buNone/>
            </a:pPr>
            <a:r>
              <a:rPr lang="ko-KR" altLang="en-US"/>
              <a:t>   기록되어 있으므로 시스템은 파일을 끝까지 읽었는 지를 구분 할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EOF </a:t>
            </a:r>
            <a:r>
              <a:rPr lang="ko-KR" altLang="en-US"/>
              <a:t>는 </a:t>
            </a:r>
            <a:r>
              <a:rPr lang="en-US" altLang="ko-KR"/>
              <a:t>4byte </a:t>
            </a:r>
            <a:r>
              <a:rPr lang="ko-KR" altLang="en-US"/>
              <a:t>전체가 </a:t>
            </a:r>
            <a:r>
              <a:rPr lang="en-US" altLang="ko-KR"/>
              <a:t>1</a:t>
            </a:r>
            <a:r>
              <a:rPr lang="ko-KR" altLang="en-US"/>
              <a:t>로 채워진 </a:t>
            </a:r>
            <a:r>
              <a:rPr lang="en-US" altLang="ko-KR"/>
              <a:t>int </a:t>
            </a:r>
            <a:r>
              <a:rPr lang="ko-KR" altLang="en-US"/>
              <a:t>타입의 </a:t>
            </a:r>
            <a:r>
              <a:rPr lang="en-US" altLang="ko-KR"/>
              <a:t>-1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fgetc</a:t>
            </a:r>
            <a:r>
              <a:rPr lang="ko-KR" altLang="en-US"/>
              <a:t>의 리턴값을 </a:t>
            </a:r>
            <a:r>
              <a:rPr lang="en-US" altLang="ko-KR"/>
              <a:t>int</a:t>
            </a:r>
            <a:r>
              <a:rPr lang="ko-KR" altLang="en-US"/>
              <a:t>로 받아야 된다</a:t>
            </a:r>
            <a:r>
              <a:rPr lang="en-US" altLang="ko-KR"/>
              <a:t>.</a:t>
            </a:r>
          </a:p>
          <a:p>
            <a:pPr marL="360233" lvl="1" indent="0">
              <a:buNone/>
            </a:pPr>
            <a:r>
              <a:rPr lang="ko-KR" altLang="en-US"/>
              <a:t>   이유 </a:t>
            </a:r>
            <a:r>
              <a:rPr lang="en-US" altLang="ko-KR"/>
              <a:t>: </a:t>
            </a:r>
            <a:r>
              <a:rPr lang="ko-KR" altLang="en-US"/>
              <a:t>파일의 중간의 </a:t>
            </a:r>
            <a:r>
              <a:rPr lang="en-US" altLang="ko-KR"/>
              <a:t>0xff </a:t>
            </a:r>
            <a:r>
              <a:rPr lang="ko-KR" altLang="en-US"/>
              <a:t>패턴은 </a:t>
            </a:r>
            <a:r>
              <a:rPr lang="en-US" altLang="ko-KR"/>
              <a:t>-1</a:t>
            </a:r>
            <a:r>
              <a:rPr lang="ko-KR" altLang="en-US"/>
              <a:t>로 해석되지 않기 위해</a:t>
            </a:r>
            <a:r>
              <a:rPr lang="en-US" altLang="ko-KR"/>
              <a:t>..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2A9B3-4D46-411E-B463-2E0288D0B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EOF</a:t>
            </a:r>
            <a:r>
              <a:rPr lang="ko-KR" altLang="en-US"/>
              <a:t>의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D9BC56-5851-44D9-9CCE-27A19077F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12EF1CC-5A28-4AB5-B467-945E85373030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2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9D20BF60-0CD3-4F50-B2B7-EE9DA795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14" y="1172699"/>
            <a:ext cx="8110537" cy="28622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ret = fread( buff, 1, sizeof buff , stdin) )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fwrite( buff, 1, ret , stdout );                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971" name="TextBox 1">
            <a:extLst>
              <a:ext uri="{FF2B5EF4-FFF2-40B4-BE49-F238E27FC236}">
                <a16:creationId xmlns:a16="http://schemas.microsoft.com/office/drawing/2014/main" id="{E423C747-1FC7-457C-9D4C-550A4004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30" y="4343535"/>
            <a:ext cx="78851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fwrite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바이트 단위의 입출력에 사용되는 함수 이다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표준 입출력에서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은 키보드 입력을 뜻한다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표준 입출력에서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은 화면 출력을 뜻한다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.( line buffer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사용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표준 입출력에서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stderr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은 화면 출력을 뜻한다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.( non buffer )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973" name="TextBox 9">
            <a:extLst>
              <a:ext uri="{FF2B5EF4-FFF2-40B4-BE49-F238E27FC236}">
                <a16:creationId xmlns:a16="http://schemas.microsoft.com/office/drawing/2014/main" id="{01DDD65F-574B-46C4-8D1C-8586753F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760278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file_4.c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69928-5C0F-4D61-888E-FF700AA86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표준 스트림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605EAC-F0C3-4123-B829-7C3B88A88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3FCF1B8D-3B2B-4F4D-B678-C14E0E5A993D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71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7DCAED6A-603E-41F3-9382-6A906052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3" y="908720"/>
            <a:ext cx="3133725" cy="25860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printf("hello");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sleep(3);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019" name="TextBox 1">
            <a:extLst>
              <a:ext uri="{FF2B5EF4-FFF2-40B4-BE49-F238E27FC236}">
                <a16:creationId xmlns:a16="http://schemas.microsoft.com/office/drawing/2014/main" id="{A374744E-A710-4521-91C0-8A0A42A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69" y="3728120"/>
            <a:ext cx="8451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출력에서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안쓰면 바로 출력되지않고 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초뒤 프로세스가 종료할 때 출력된다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이는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가 버퍼에만 출력하고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'\n'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가 출력 시점이기 때문이다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line buffered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방식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가 없어도 바로 출력 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stderr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표준에러 스트림으로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버퍼을 사용하지 않음으로 바로 출력 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700EA2-D88A-46A8-A7B6-F8506A28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044" y="908720"/>
            <a:ext cx="4273550" cy="25860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fprintf(stderr, "hello");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sleep(3);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0486-27F6-498D-8013-F4B13EF3C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stdio vs stderr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1A39B-9C7E-4A5D-ACC1-EA12F56E5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E3162D87-3E4A-4291-8C42-B92A5BE6C147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73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531D73FB-B08C-40C5-A223-DD6EB30A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135609"/>
            <a:ext cx="5287025" cy="50783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fread( buff, 1, 2, 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fwrite( buff, 1, ret , stdout );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getchar();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fread( buff, 1, 2, 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fwrite( buff, 1, ret , stdout );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067" name="TextBox 1">
            <a:extLst>
              <a:ext uri="{FF2B5EF4-FFF2-40B4-BE49-F238E27FC236}">
                <a16:creationId xmlns:a16="http://schemas.microsoft.com/office/drawing/2014/main" id="{C22179E0-858F-4DF3-80A1-18F00EA8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191" y="1053058"/>
            <a:ext cx="409439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으로 파일을 연후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2byte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읽고 다시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2byte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읽으므로 파일이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연속에서 읽힌다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당연해 보이지만 사용자는 파일의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현재 위치를 관리하지 않는다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이는 시스템이 파일의 현재 읽는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위치를 관리 하고 있다는 말이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88069" name="TextBox 9">
            <a:extLst>
              <a:ext uri="{FF2B5EF4-FFF2-40B4-BE49-F238E27FC236}">
                <a16:creationId xmlns:a16="http://schemas.microsoft.com/office/drawing/2014/main" id="{3F23E1AD-BC71-47C8-85F0-584B0A4A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91" y="692696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file_5.c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E91FA-8FCF-4AA7-9801-49533A23E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/>
              <a:t>file offset</a:t>
            </a:r>
            <a:endParaRPr lang="ko-KR" altLang="en-US" b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2CA2DC-1D6A-45A2-882D-40D7C9E65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BF167184-A5F4-4DA2-8FC5-B28FAF867BA6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46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994DC0B6-29F8-4371-9E3E-FBAE17B53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8" y="1207617"/>
            <a:ext cx="4922837" cy="47704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(ch = fgetc( fp )) != EOF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usleep(100000);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fputc( ch,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fflush(stdout);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139" name="TextBox 1">
            <a:extLst>
              <a:ext uri="{FF2B5EF4-FFF2-40B4-BE49-F238E27FC236}">
                <a16:creationId xmlns:a16="http://schemas.microsoft.com/office/drawing/2014/main" id="{717AA230-B365-48B7-9DD3-2C2010DF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197" y="1125066"/>
            <a:ext cx="37592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파일을 읽을때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1byte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단위로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읽으면 읽는 속도가 느리다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이를 테스트 하기 위해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usleep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사용하여 천천히 읽도록 했다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또한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가 있어야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출력 되므로 바로 바로 출력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하기 위해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fflush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사용하여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1byte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단위로 출력 하도록 했다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실행해 보면 화면 출력이 느리게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진행 됨을 알수 있다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1141" name="TextBox 9">
            <a:extLst>
              <a:ext uri="{FF2B5EF4-FFF2-40B4-BE49-F238E27FC236}">
                <a16:creationId xmlns:a16="http://schemas.microsoft.com/office/drawing/2014/main" id="{61942D89-2E02-433A-BD5D-8898C7DC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98" y="764704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file_6.c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107B8-80AA-4841-A951-28650B179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5292775" cy="404813"/>
          </a:xfrm>
        </p:spPr>
        <p:txBody>
          <a:bodyPr/>
          <a:lstStyle/>
          <a:p>
            <a:r>
              <a:rPr lang="en-US" altLang="ko-KR"/>
              <a:t>fgetc/fputc</a:t>
            </a:r>
            <a:r>
              <a:rPr lang="ko-KR" altLang="en-US"/>
              <a:t>를 이용한 파일 입출력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73980-ADFC-43A2-B7EA-19561ED3C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BEDE2FAA-09FA-442D-8D82-5DEBCC744362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87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163FDDB9-3917-4C59-94A9-783F78D2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9" y="1350964"/>
            <a:ext cx="5175250" cy="4524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fgets(buff,sizeof buff,fp)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usleep(100000);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fputs( buff,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fflush(stdout);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187" name="TextBox 1">
            <a:extLst>
              <a:ext uri="{FF2B5EF4-FFF2-40B4-BE49-F238E27FC236}">
                <a16:creationId xmlns:a16="http://schemas.microsoft.com/office/drawing/2014/main" id="{570FF2E8-D521-4ED3-9711-417C3DBAE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033" y="1268413"/>
            <a:ext cx="35274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파일을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단위로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읽어 주는 함수이고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fputs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단위로 출력 해주는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함수 이다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파일의 끝은 만나면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을 리턴한다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똑같은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주었을 경우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1byte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입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출력 보다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1line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평균 글자수가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글자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라면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배 빠른 프로그램이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189" name="TextBox 9">
            <a:extLst>
              <a:ext uri="{FF2B5EF4-FFF2-40B4-BE49-F238E27FC236}">
                <a16:creationId xmlns:a16="http://schemas.microsoft.com/office/drawing/2014/main" id="{136FC8A1-A3FD-48E8-96DB-AA54DAA78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9" y="855992"/>
            <a:ext cx="108234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file_7.c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D3D51-50D6-412F-A0D3-373C912D0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5004743" cy="404813"/>
          </a:xfrm>
        </p:spPr>
        <p:txBody>
          <a:bodyPr/>
          <a:lstStyle/>
          <a:p>
            <a:r>
              <a:rPr lang="en-US" altLang="ko-KR"/>
              <a:t>fgets/fputs</a:t>
            </a:r>
            <a:r>
              <a:rPr lang="ko-KR" altLang="en-US"/>
              <a:t>를 이용한 파일 입출력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B093D-D3C4-4082-BB5F-BEAD7D5FC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6E3B1838-DACD-4D6D-A557-F2E18990D52F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09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716FB2D1-3B12-4ADF-991F-16142323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8" y="1207617"/>
            <a:ext cx="5175250" cy="47704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ret;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 = fopen("file.c", "r");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while(ret=fread(buff,1,sizeof buff, fp ))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usleep(100000);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fwrite( buff, 1, ret,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fflush(stdout);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235" name="TextBox 1">
            <a:extLst>
              <a:ext uri="{FF2B5EF4-FFF2-40B4-BE49-F238E27FC236}">
                <a16:creationId xmlns:a16="http://schemas.microsoft.com/office/drawing/2014/main" id="{E29C8354-C3E8-4776-A48F-0B177000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611" y="1125067"/>
            <a:ext cx="357346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설명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단위로 읽기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때문에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buff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크기가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100byte</a:t>
            </a: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여도 한 라인의 글자수가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글자라면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20 byte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만 읽는다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fully buffer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사용하므로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buffer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가 꽉 찰때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까지 읽는다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이는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1byte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씩 입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출력 하는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프로그램보다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배 빠르다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5237" name="TextBox 9">
            <a:extLst>
              <a:ext uri="{FF2B5EF4-FFF2-40B4-BE49-F238E27FC236}">
                <a16:creationId xmlns:a16="http://schemas.microsoft.com/office/drawing/2014/main" id="{4D752FF5-0EE7-447C-A19F-3CD6C049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42" y="795196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file_8.c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AE932-B0AD-4DAE-BED8-658681941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5076751" cy="404813"/>
          </a:xfrm>
        </p:spPr>
        <p:txBody>
          <a:bodyPr/>
          <a:lstStyle/>
          <a:p>
            <a:r>
              <a:rPr lang="en-US" altLang="ko-KR"/>
              <a:t>fread/fwrite</a:t>
            </a:r>
            <a:r>
              <a:rPr lang="ko-KR" altLang="en-US"/>
              <a:t>를 이용한 파일 입출력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51DD2-B0C7-49FF-BFAE-F03795755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5AFFC482-0D58-46D3-B750-070879439793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4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2.1 Linux File System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2.2 Standard I/O Library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2.3 System Call I/O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2.4 File Status &amp; Directory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2.5 Hard Link vs Symbolic Link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49433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Linux File System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1">
            <a:extLst>
              <a:ext uri="{FF2B5EF4-FFF2-40B4-BE49-F238E27FC236}">
                <a16:creationId xmlns:a16="http://schemas.microsoft.com/office/drawing/2014/main" id="{40FA78C4-1ED8-4E18-A02A-F5E90169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8" y="1404938"/>
            <a:ext cx="42370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typedef struct _IO_FILE  FILE;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FILE *fp = fopen("file.c", "r");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ch = fgetc( fp );</a:t>
            </a:r>
          </a:p>
          <a:p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5FD17-E049-4F79-B301-EF77C4F9B6B0}"/>
              </a:ext>
            </a:extLst>
          </p:cNvPr>
          <p:cNvSpPr/>
          <p:nvPr/>
        </p:nvSpPr>
        <p:spPr>
          <a:xfrm>
            <a:off x="899320" y="282733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BBD7C-C282-4154-873C-658C583EA8FA}"/>
              </a:ext>
            </a:extLst>
          </p:cNvPr>
          <p:cNvSpPr/>
          <p:nvPr/>
        </p:nvSpPr>
        <p:spPr>
          <a:xfrm>
            <a:off x="3747295" y="363378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E543A-2240-4FA7-B5F4-559E49BE52C4}"/>
              </a:ext>
            </a:extLst>
          </p:cNvPr>
          <p:cNvSpPr/>
          <p:nvPr/>
        </p:nvSpPr>
        <p:spPr>
          <a:xfrm>
            <a:off x="3747295" y="4006851"/>
            <a:ext cx="1306513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C0CE3D-AB22-405B-9991-606A4BB03F9E}"/>
              </a:ext>
            </a:extLst>
          </p:cNvPr>
          <p:cNvSpPr/>
          <p:nvPr/>
        </p:nvSpPr>
        <p:spPr>
          <a:xfrm>
            <a:off x="3747295" y="4378326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3F9585-BE9C-4039-9BB4-238F380EA1A3}"/>
              </a:ext>
            </a:extLst>
          </p:cNvPr>
          <p:cNvSpPr/>
          <p:nvPr/>
        </p:nvSpPr>
        <p:spPr>
          <a:xfrm>
            <a:off x="3747295" y="475138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3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7288" name="TextBox 3">
            <a:extLst>
              <a:ext uri="{FF2B5EF4-FFF2-40B4-BE49-F238E27FC236}">
                <a16:creationId xmlns:a16="http://schemas.microsoft.com/office/drawing/2014/main" id="{EC7FD719-7423-4065-A7F0-75DF7046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882" y="3284539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_flags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7289" name="TextBox 9">
            <a:extLst>
              <a:ext uri="{FF2B5EF4-FFF2-40B4-BE49-F238E27FC236}">
                <a16:creationId xmlns:a16="http://schemas.microsoft.com/office/drawing/2014/main" id="{5DE6AB25-C467-4D67-810D-A14D21A56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82" y="3643314"/>
            <a:ext cx="1530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_IO_read_ptr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7290" name="TextBox 10">
            <a:extLst>
              <a:ext uri="{FF2B5EF4-FFF2-40B4-BE49-F238E27FC236}">
                <a16:creationId xmlns:a16="http://schemas.microsoft.com/office/drawing/2014/main" id="{3358801F-347F-4FA5-B3BC-09CEAE8D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82" y="4006850"/>
            <a:ext cx="1530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_IO_read_end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7291" name="TextBox 11">
            <a:extLst>
              <a:ext uri="{FF2B5EF4-FFF2-40B4-BE49-F238E27FC236}">
                <a16:creationId xmlns:a16="http://schemas.microsoft.com/office/drawing/2014/main" id="{36E751F6-3408-4FDC-B671-C4EF4462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70" y="4370389"/>
            <a:ext cx="1643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_IO_read_base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7292" name="TextBox 12">
            <a:extLst>
              <a:ext uri="{FF2B5EF4-FFF2-40B4-BE49-F238E27FC236}">
                <a16:creationId xmlns:a16="http://schemas.microsoft.com/office/drawing/2014/main" id="{3A4B11BB-DA6F-4BCF-9642-02C8D2EB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70" y="4735514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_fileno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7293" name="TextBox 13">
            <a:extLst>
              <a:ext uri="{FF2B5EF4-FFF2-40B4-BE49-F238E27FC236}">
                <a16:creationId xmlns:a16="http://schemas.microsoft.com/office/drawing/2014/main" id="{B8BE8520-C0B7-4A5A-A7E8-A91ABCBF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457" y="32004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70AB-CA53-413A-8E34-B4D53C8E9B61}"/>
              </a:ext>
            </a:extLst>
          </p:cNvPr>
          <p:cNvSpPr/>
          <p:nvPr/>
        </p:nvSpPr>
        <p:spPr>
          <a:xfrm>
            <a:off x="3747295" y="3267076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17" name="꺾인 연결선 16">
            <a:extLst>
              <a:ext uri="{FF2B5EF4-FFF2-40B4-BE49-F238E27FC236}">
                <a16:creationId xmlns:a16="http://schemas.microsoft.com/office/drawing/2014/main" id="{BD3A4EDB-6D7D-4B4D-AFA8-06A6801FF343}"/>
              </a:ext>
            </a:extLst>
          </p:cNvPr>
          <p:cNvCxnSpPr>
            <a:stCxn id="3" idx="3"/>
            <a:endCxn id="16" idx="0"/>
          </p:cNvCxnSpPr>
          <p:nvPr/>
        </p:nvCxnSpPr>
        <p:spPr>
          <a:xfrm>
            <a:off x="2205833" y="3013075"/>
            <a:ext cx="2193925" cy="254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EB74F1-57D9-44D7-817B-3BA4AEBF464B}"/>
              </a:ext>
            </a:extLst>
          </p:cNvPr>
          <p:cNvSpPr/>
          <p:nvPr/>
        </p:nvSpPr>
        <p:spPr>
          <a:xfrm>
            <a:off x="4631532" y="5502276"/>
            <a:ext cx="5097462" cy="43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7297" name="TextBox 18">
            <a:extLst>
              <a:ext uri="{FF2B5EF4-FFF2-40B4-BE49-F238E27FC236}">
                <a16:creationId xmlns:a16="http://schemas.microsoft.com/office/drawing/2014/main" id="{BB2D39AB-D83A-4D84-AE03-862695E9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732" y="5994401"/>
            <a:ext cx="582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4096</a:t>
            </a:r>
            <a:endParaRPr lang="ko-KR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DC88FA5-248D-4FAA-9067-71FF2BE134D0}"/>
              </a:ext>
            </a:extLst>
          </p:cNvPr>
          <p:cNvCxnSpPr>
            <a:stCxn id="5" idx="3"/>
          </p:cNvCxnSpPr>
          <p:nvPr/>
        </p:nvCxnSpPr>
        <p:spPr>
          <a:xfrm flipH="1">
            <a:off x="4971257" y="3819525"/>
            <a:ext cx="82550" cy="1682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F6D1F2-4A94-4FBC-AF18-6A8055D73737}"/>
              </a:ext>
            </a:extLst>
          </p:cNvPr>
          <p:cNvCxnSpPr>
            <a:stCxn id="7" idx="3"/>
          </p:cNvCxnSpPr>
          <p:nvPr/>
        </p:nvCxnSpPr>
        <p:spPr>
          <a:xfrm flipH="1">
            <a:off x="4631533" y="4565651"/>
            <a:ext cx="422275" cy="94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2A7339-2FC8-4D1C-A0BF-F72CF8D8D117}"/>
              </a:ext>
            </a:extLst>
          </p:cNvPr>
          <p:cNvCxnSpPr>
            <a:stCxn id="6" idx="3"/>
          </p:cNvCxnSpPr>
          <p:nvPr/>
        </p:nvCxnSpPr>
        <p:spPr>
          <a:xfrm>
            <a:off x="5053808" y="4192589"/>
            <a:ext cx="1939925" cy="131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122738-E39C-45CB-AA42-EF1F4AB9912E}"/>
              </a:ext>
            </a:extLst>
          </p:cNvPr>
          <p:cNvSpPr/>
          <p:nvPr/>
        </p:nvSpPr>
        <p:spPr>
          <a:xfrm>
            <a:off x="4631532" y="5502276"/>
            <a:ext cx="2362200" cy="434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7302" name="TextBox 31">
            <a:extLst>
              <a:ext uri="{FF2B5EF4-FFF2-40B4-BE49-F238E27FC236}">
                <a16:creationId xmlns:a16="http://schemas.microsoft.com/office/drawing/2014/main" id="{939B48A7-577D-45A1-BCC8-5452A64B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832" y="5043489"/>
            <a:ext cx="157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Library Buffer</a:t>
            </a:r>
            <a:endParaRPr lang="ko-KR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F183B-2D49-4316-AD59-50EB7FFDA89B}"/>
              </a:ext>
            </a:extLst>
          </p:cNvPr>
          <p:cNvSpPr/>
          <p:nvPr/>
        </p:nvSpPr>
        <p:spPr>
          <a:xfrm>
            <a:off x="5812632" y="1314451"/>
            <a:ext cx="3916362" cy="2727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fopen </a:t>
            </a:r>
            <a:r>
              <a:rPr lang="ko-KR" altLang="en-US" sz="1600">
                <a:solidFill>
                  <a:schemeClr val="tx1"/>
                </a:solidFill>
              </a:rPr>
              <a:t>시에 </a:t>
            </a:r>
            <a:r>
              <a:rPr lang="en-US" altLang="ko-KR" sz="1600">
                <a:solidFill>
                  <a:schemeClr val="tx1"/>
                </a:solidFill>
              </a:rPr>
              <a:t>FILE </a:t>
            </a:r>
            <a:r>
              <a:rPr lang="ko-KR" altLang="en-US" sz="1600">
                <a:solidFill>
                  <a:schemeClr val="tx1"/>
                </a:solidFill>
              </a:rPr>
              <a:t>구조체가 생성되며 구조체는 초기화된다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최초의 </a:t>
            </a:r>
            <a:r>
              <a:rPr lang="en-US" altLang="ko-KR" sz="1600">
                <a:solidFill>
                  <a:schemeClr val="tx1"/>
                </a:solidFill>
              </a:rPr>
              <a:t>fgetc</a:t>
            </a:r>
            <a:r>
              <a:rPr lang="ko-KR" altLang="en-US" sz="1600">
                <a:solidFill>
                  <a:schemeClr val="tx1"/>
                </a:solidFill>
              </a:rPr>
              <a:t>를 호출하게 되면 </a:t>
            </a:r>
            <a:r>
              <a:rPr lang="en-US" altLang="ko-KR" sz="1600">
                <a:solidFill>
                  <a:schemeClr val="tx1"/>
                </a:solidFill>
              </a:rPr>
              <a:t>library </a:t>
            </a:r>
            <a:r>
              <a:rPr lang="ko-KR" altLang="en-US" sz="1600">
                <a:solidFill>
                  <a:schemeClr val="tx1"/>
                </a:solidFill>
              </a:rPr>
              <a:t>버퍼가 생성되며 파일의 데이터가 </a:t>
            </a:r>
            <a:r>
              <a:rPr lang="en-US" altLang="ko-KR" sz="1600">
                <a:solidFill>
                  <a:schemeClr val="tx1"/>
                </a:solidFill>
              </a:rPr>
              <a:t>4096 byte </a:t>
            </a:r>
            <a:r>
              <a:rPr lang="ko-KR" altLang="en-US" sz="1600">
                <a:solidFill>
                  <a:schemeClr val="tx1"/>
                </a:solidFill>
              </a:rPr>
              <a:t>단위로 읽히게 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이때 </a:t>
            </a:r>
            <a:r>
              <a:rPr lang="en-US" altLang="ko-KR" sz="1600">
                <a:solidFill>
                  <a:schemeClr val="tx1"/>
                </a:solidFill>
              </a:rPr>
              <a:t>base</a:t>
            </a:r>
            <a:r>
              <a:rPr lang="ko-KR" altLang="en-US" sz="1600">
                <a:solidFill>
                  <a:schemeClr val="tx1"/>
                </a:solidFill>
              </a:rPr>
              <a:t>는 버퍼의 처음을 </a:t>
            </a:r>
            <a:r>
              <a:rPr lang="en-US" altLang="ko-KR" sz="1600">
                <a:solidFill>
                  <a:schemeClr val="tx1"/>
                </a:solidFill>
              </a:rPr>
              <a:t>ptr</a:t>
            </a:r>
            <a:r>
              <a:rPr lang="ko-KR" altLang="en-US" sz="1600">
                <a:solidFill>
                  <a:schemeClr val="tx1"/>
                </a:solidFill>
              </a:rPr>
              <a:t>은 현재 읽는 위치를 </a:t>
            </a:r>
            <a:r>
              <a:rPr lang="en-US" altLang="ko-KR" sz="1600">
                <a:solidFill>
                  <a:schemeClr val="tx1"/>
                </a:solidFill>
              </a:rPr>
              <a:t>end</a:t>
            </a:r>
            <a:r>
              <a:rPr lang="ko-KR" altLang="en-US" sz="1600">
                <a:solidFill>
                  <a:schemeClr val="tx1"/>
                </a:solidFill>
              </a:rPr>
              <a:t>는 버퍼의 끝을 가리키게 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41DA1-2EC9-41B2-8D5F-4BB29E831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ko-KR" altLang="en-US"/>
              <a:t>구조체의 역할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A551308-468A-4915-864A-17F91374A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C659C7C0-03F8-4D02-B94B-7457DDD9E0E1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84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1">
            <a:extLst>
              <a:ext uri="{FF2B5EF4-FFF2-40B4-BE49-F238E27FC236}">
                <a16:creationId xmlns:a16="http://schemas.microsoft.com/office/drawing/2014/main" id="{A7ADDC98-0EBA-4B0C-A4C2-40169A91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2" y="1441450"/>
            <a:ext cx="3224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scanf("%d", &amp;data);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printf("hello\n");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fprintf(stderr,"err\n");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104C0-27B5-4AE9-ACFC-04F839D8B9F2}"/>
              </a:ext>
            </a:extLst>
          </p:cNvPr>
          <p:cNvSpPr/>
          <p:nvPr/>
        </p:nvSpPr>
        <p:spPr>
          <a:xfrm>
            <a:off x="3083720" y="349408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85948-F391-428B-8116-8869D304D59C}"/>
              </a:ext>
            </a:extLst>
          </p:cNvPr>
          <p:cNvSpPr/>
          <p:nvPr/>
        </p:nvSpPr>
        <p:spPr>
          <a:xfrm>
            <a:off x="3083720" y="4413251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717A6-8166-4E91-AD02-1849AB43D522}"/>
              </a:ext>
            </a:extLst>
          </p:cNvPr>
          <p:cNvSpPr/>
          <p:nvPr/>
        </p:nvSpPr>
        <p:spPr>
          <a:xfrm>
            <a:off x="3083720" y="4786313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EDB41-1614-4701-B0D9-4754659F7F8C}"/>
              </a:ext>
            </a:extLst>
          </p:cNvPr>
          <p:cNvSpPr/>
          <p:nvPr/>
        </p:nvSpPr>
        <p:spPr>
          <a:xfrm>
            <a:off x="3083720" y="5159376"/>
            <a:ext cx="1306513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CD664-C60C-4E07-A270-431C5CC81387}"/>
              </a:ext>
            </a:extLst>
          </p:cNvPr>
          <p:cNvSpPr/>
          <p:nvPr/>
        </p:nvSpPr>
        <p:spPr>
          <a:xfrm>
            <a:off x="3083720" y="5530851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9336" name="TextBox 3">
            <a:extLst>
              <a:ext uri="{FF2B5EF4-FFF2-40B4-BE49-F238E27FC236}">
                <a16:creationId xmlns:a16="http://schemas.microsoft.com/office/drawing/2014/main" id="{C6E56A53-55C6-4185-87D4-CEA35087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719" y="4064001"/>
            <a:ext cx="858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_flags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9337" name="TextBox 9">
            <a:extLst>
              <a:ext uri="{FF2B5EF4-FFF2-40B4-BE49-F238E27FC236}">
                <a16:creationId xmlns:a16="http://schemas.microsoft.com/office/drawing/2014/main" id="{B313DF97-850D-4916-B297-0FBFB06B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619" y="4422775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_IO_read_ptr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9338" name="TextBox 10">
            <a:extLst>
              <a:ext uri="{FF2B5EF4-FFF2-40B4-BE49-F238E27FC236}">
                <a16:creationId xmlns:a16="http://schemas.microsoft.com/office/drawing/2014/main" id="{7C64901D-83D9-47E2-907C-FC18F8260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619" y="4786314"/>
            <a:ext cx="1531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_IO_read_end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9339" name="TextBox 11">
            <a:extLst>
              <a:ext uri="{FF2B5EF4-FFF2-40B4-BE49-F238E27FC236}">
                <a16:creationId xmlns:a16="http://schemas.microsoft.com/office/drawing/2014/main" id="{CE32D234-FB0E-494D-879A-AD9EE4D9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907" y="5149851"/>
            <a:ext cx="164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_IO_read_base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9340" name="TextBox 12">
            <a:extLst>
              <a:ext uri="{FF2B5EF4-FFF2-40B4-BE49-F238E27FC236}">
                <a16:creationId xmlns:a16="http://schemas.microsoft.com/office/drawing/2014/main" id="{22CF2495-D88F-4588-BBA4-A96C6B23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007" y="5514975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_fileno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9341" name="TextBox 13">
            <a:extLst>
              <a:ext uri="{FF2B5EF4-FFF2-40B4-BE49-F238E27FC236}">
                <a16:creationId xmlns:a16="http://schemas.microsoft.com/office/drawing/2014/main" id="{0E6C92D4-9C14-4B57-AE94-05CB5D91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195" y="317341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9A2CD5-0C32-4032-9A16-CB7BB67D4C66}"/>
              </a:ext>
            </a:extLst>
          </p:cNvPr>
          <p:cNvSpPr/>
          <p:nvPr/>
        </p:nvSpPr>
        <p:spPr>
          <a:xfrm>
            <a:off x="3083720" y="404653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17" name="꺾인 연결선 16">
            <a:extLst>
              <a:ext uri="{FF2B5EF4-FFF2-40B4-BE49-F238E27FC236}">
                <a16:creationId xmlns:a16="http://schemas.microsoft.com/office/drawing/2014/main" id="{621E74AA-A06A-45B9-9CAA-27F557316EFD}"/>
              </a:ext>
            </a:extLst>
          </p:cNvPr>
          <p:cNvCxnSpPr>
            <a:stCxn id="3" idx="3"/>
            <a:endCxn id="16" idx="0"/>
          </p:cNvCxnSpPr>
          <p:nvPr/>
        </p:nvCxnSpPr>
        <p:spPr>
          <a:xfrm flipH="1">
            <a:off x="3736182" y="3681414"/>
            <a:ext cx="654050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154C88-ECC4-486F-9355-46E678FE4F24}"/>
              </a:ext>
            </a:extLst>
          </p:cNvPr>
          <p:cNvSpPr/>
          <p:nvPr/>
        </p:nvSpPr>
        <p:spPr>
          <a:xfrm>
            <a:off x="4869657" y="3494088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FD3B1-F6C0-41C3-ABFE-D71FD34AA38E}"/>
              </a:ext>
            </a:extLst>
          </p:cNvPr>
          <p:cNvSpPr/>
          <p:nvPr/>
        </p:nvSpPr>
        <p:spPr>
          <a:xfrm>
            <a:off x="4869657" y="4413251"/>
            <a:ext cx="1306512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7DD333-FEBA-47CF-BAF9-6B893C396582}"/>
              </a:ext>
            </a:extLst>
          </p:cNvPr>
          <p:cNvSpPr/>
          <p:nvPr/>
        </p:nvSpPr>
        <p:spPr>
          <a:xfrm>
            <a:off x="4869657" y="4786313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CC443-80B5-403D-BE27-3E58F297480E}"/>
              </a:ext>
            </a:extLst>
          </p:cNvPr>
          <p:cNvSpPr/>
          <p:nvPr/>
        </p:nvSpPr>
        <p:spPr>
          <a:xfrm>
            <a:off x="4869657" y="5159376"/>
            <a:ext cx="1306512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5ACB48-3DDD-4F7A-A62E-559C9DDA9933}"/>
              </a:ext>
            </a:extLst>
          </p:cNvPr>
          <p:cNvSpPr/>
          <p:nvPr/>
        </p:nvSpPr>
        <p:spPr>
          <a:xfrm>
            <a:off x="4869657" y="5530851"/>
            <a:ext cx="1306512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1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9350" name="TextBox 13">
            <a:extLst>
              <a:ext uri="{FF2B5EF4-FFF2-40B4-BE49-F238E27FC236}">
                <a16:creationId xmlns:a16="http://schemas.microsoft.com/office/drawing/2014/main" id="{802DBC25-D520-4AC2-924E-14752AAC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132" y="3173414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FA901-84DA-4B86-9577-6C5FD1F10280}"/>
              </a:ext>
            </a:extLst>
          </p:cNvPr>
          <p:cNvSpPr/>
          <p:nvPr/>
        </p:nvSpPr>
        <p:spPr>
          <a:xfrm>
            <a:off x="4869657" y="4046538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35" name="꺾인 연결선 34">
            <a:extLst>
              <a:ext uri="{FF2B5EF4-FFF2-40B4-BE49-F238E27FC236}">
                <a16:creationId xmlns:a16="http://schemas.microsoft.com/office/drawing/2014/main" id="{51552BD6-558F-4731-B435-2C4F6E67265C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 flipH="1">
            <a:off x="5522119" y="3681414"/>
            <a:ext cx="654050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4993E9-5B03-442E-8CFD-62C1AE7391F0}"/>
              </a:ext>
            </a:extLst>
          </p:cNvPr>
          <p:cNvSpPr/>
          <p:nvPr/>
        </p:nvSpPr>
        <p:spPr>
          <a:xfrm>
            <a:off x="6655595" y="349408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980820-3CE6-44C3-A212-F360093483C9}"/>
              </a:ext>
            </a:extLst>
          </p:cNvPr>
          <p:cNvSpPr/>
          <p:nvPr/>
        </p:nvSpPr>
        <p:spPr>
          <a:xfrm>
            <a:off x="6655595" y="4413251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FB2E99-2D09-484C-BFC9-A2E02AE0611A}"/>
              </a:ext>
            </a:extLst>
          </p:cNvPr>
          <p:cNvSpPr/>
          <p:nvPr/>
        </p:nvSpPr>
        <p:spPr>
          <a:xfrm>
            <a:off x="6655595" y="4786313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A2B1CE-955D-4D4F-A800-E1BFB2C77C2F}"/>
              </a:ext>
            </a:extLst>
          </p:cNvPr>
          <p:cNvSpPr/>
          <p:nvPr/>
        </p:nvSpPr>
        <p:spPr>
          <a:xfrm>
            <a:off x="6655595" y="5159376"/>
            <a:ext cx="1306513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106D31-E324-4B8E-A47B-F41DBBD9C27B}"/>
              </a:ext>
            </a:extLst>
          </p:cNvPr>
          <p:cNvSpPr/>
          <p:nvPr/>
        </p:nvSpPr>
        <p:spPr>
          <a:xfrm>
            <a:off x="6655595" y="5530851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2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9358" name="TextBox 13">
            <a:extLst>
              <a:ext uri="{FF2B5EF4-FFF2-40B4-BE49-F238E27FC236}">
                <a16:creationId xmlns:a16="http://schemas.microsoft.com/office/drawing/2014/main" id="{9B336F2C-C967-40C4-9710-A7C48D6AE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070" y="3173414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stderr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8FCC9-0D66-4094-B5D2-1CD27F4F4FA1}"/>
              </a:ext>
            </a:extLst>
          </p:cNvPr>
          <p:cNvSpPr/>
          <p:nvPr/>
        </p:nvSpPr>
        <p:spPr>
          <a:xfrm>
            <a:off x="6655595" y="4046538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43" name="꺾인 연결선 42">
            <a:extLst>
              <a:ext uri="{FF2B5EF4-FFF2-40B4-BE49-F238E27FC236}">
                <a16:creationId xmlns:a16="http://schemas.microsoft.com/office/drawing/2014/main" id="{D9FE9ADA-7CDA-4BC2-8772-1D6115908F84}"/>
              </a:ext>
            </a:extLst>
          </p:cNvPr>
          <p:cNvCxnSpPr>
            <a:stCxn id="36" idx="3"/>
            <a:endCxn id="42" idx="0"/>
          </p:cNvCxnSpPr>
          <p:nvPr/>
        </p:nvCxnSpPr>
        <p:spPr>
          <a:xfrm flipH="1">
            <a:off x="7309645" y="3681414"/>
            <a:ext cx="652463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43CFA6-9DC3-4C1C-8EBC-49C3355B065A}"/>
              </a:ext>
            </a:extLst>
          </p:cNvPr>
          <p:cNvSpPr/>
          <p:nvPr/>
        </p:nvSpPr>
        <p:spPr>
          <a:xfrm>
            <a:off x="4194970" y="1331913"/>
            <a:ext cx="5751513" cy="13954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stdin   : </a:t>
            </a:r>
            <a:r>
              <a:rPr lang="ko-KR" altLang="en-US" sz="1600">
                <a:solidFill>
                  <a:schemeClr val="tx1"/>
                </a:solidFill>
              </a:rPr>
              <a:t>파일의 입력을 담당하는 표준 스트림 포인터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stdout : </a:t>
            </a:r>
            <a:r>
              <a:rPr lang="ko-KR" altLang="en-US" sz="1600">
                <a:solidFill>
                  <a:schemeClr val="tx1"/>
                </a:solidFill>
              </a:rPr>
              <a:t>파일의 출력을 담당하는 표준 스트림 포인터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stderr  : </a:t>
            </a:r>
            <a:r>
              <a:rPr lang="ko-KR" altLang="en-US" sz="1600">
                <a:solidFill>
                  <a:schemeClr val="tx1"/>
                </a:solidFill>
              </a:rPr>
              <a:t>파일의 </a:t>
            </a:r>
            <a:r>
              <a:rPr lang="en-US" altLang="ko-KR" sz="1600">
                <a:solidFill>
                  <a:schemeClr val="tx1"/>
                </a:solidFill>
              </a:rPr>
              <a:t>error </a:t>
            </a:r>
            <a:r>
              <a:rPr lang="ko-KR" altLang="en-US" sz="1600">
                <a:solidFill>
                  <a:schemeClr val="tx1"/>
                </a:solidFill>
              </a:rPr>
              <a:t>출력 을 담당하는 표준 스트림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39-C62F-45EA-8660-C960C5FD8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표준 파일 스트림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336F83B-8E1C-4FBE-8B0D-BAF08FD1A6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D646E451-2DC3-4D66-BC22-2946E10C1F59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159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>
            <a:extLst>
              <a:ext uri="{FF2B5EF4-FFF2-40B4-BE49-F238E27FC236}">
                <a16:creationId xmlns:a16="http://schemas.microsoft.com/office/drawing/2014/main" id="{E05966E6-E27D-4E7A-B01C-A066B3A4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07" y="1403350"/>
            <a:ext cx="7321550" cy="304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ameraService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utex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ondition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laybackThread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udioFlinger   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tubHandler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ooperCallback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ps_ops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nterruptible_sleep_on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urfaceFlinger  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PEG4Extractor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etDataSource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reate</a:t>
            </a:r>
          </a:p>
        </p:txBody>
      </p:sp>
      <p:sp>
        <p:nvSpPr>
          <p:cNvPr id="101380" name="TextBox 3">
            <a:extLst>
              <a:ext uri="{FF2B5EF4-FFF2-40B4-BE49-F238E27FC236}">
                <a16:creationId xmlns:a16="http://schemas.microsoft.com/office/drawing/2014/main" id="{A5DBB873-C220-42A7-B4F7-39B9679B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910907"/>
            <a:ext cx="8899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a.txt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101381" name="TextBox 5">
            <a:extLst>
              <a:ext uri="{FF2B5EF4-FFF2-40B4-BE49-F238E27FC236}">
                <a16:creationId xmlns:a16="http://schemas.microsoft.com/office/drawing/2014/main" id="{D7C66F22-634B-42EC-BF33-BC7A1745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83" y="4914900"/>
            <a:ext cx="244169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# wc a.txt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 8  13 170 a.txt</a:t>
            </a:r>
          </a:p>
        </p:txBody>
      </p:sp>
      <p:sp>
        <p:nvSpPr>
          <p:cNvPr id="101382" name="TextBox 4">
            <a:extLst>
              <a:ext uri="{FF2B5EF4-FFF2-40B4-BE49-F238E27FC236}">
                <a16:creationId xmlns:a16="http://schemas.microsoft.com/office/drawing/2014/main" id="{8234C31F-6075-48E1-9519-49D1F154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895" y="4714875"/>
            <a:ext cx="54784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/>
              <a:t>wc : </a:t>
            </a:r>
            <a:r>
              <a:rPr lang="ko-KR" altLang="en-US" sz="1600" b="1"/>
              <a:t>파일의 라인수</a:t>
            </a:r>
            <a:r>
              <a:rPr lang="en-US" altLang="ko-KR" sz="1600" b="1"/>
              <a:t>, </a:t>
            </a:r>
            <a:r>
              <a:rPr lang="ko-KR" altLang="en-US" sz="1600" b="1"/>
              <a:t>단어수</a:t>
            </a:r>
            <a:r>
              <a:rPr lang="en-US" altLang="ko-KR" sz="1600" b="1"/>
              <a:t>, </a:t>
            </a:r>
            <a:r>
              <a:rPr lang="ko-KR" altLang="en-US" sz="1600" b="1"/>
              <a:t>문자수를 세는 유틸리티이다</a:t>
            </a:r>
            <a:r>
              <a:rPr lang="en-US" altLang="ko-KR" sz="1600" b="1"/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/>
              <a:t>      </a:t>
            </a:r>
            <a:r>
              <a:rPr lang="ko-KR" altLang="en-US" sz="1600" b="1"/>
              <a:t>이를 구현 해 보세요</a:t>
            </a:r>
            <a:r>
              <a:rPr lang="en-US" altLang="ko-KR" sz="1600" b="1"/>
              <a:t>..</a:t>
            </a:r>
            <a:endParaRPr lang="ko-KR" altLang="en-US" sz="1600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65788-A7A9-4A27-B206-D0A35531D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wc</a:t>
            </a:r>
            <a:r>
              <a:rPr lang="ko-KR" altLang="en-US"/>
              <a:t>의 구현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831C3-FA73-4707-9C01-FF70CE900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9F92C58B-C6EB-440A-BD33-10E3CE6DE8F0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64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AF32865C-3103-4E09-9AC0-E122E62E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20" y="1285875"/>
            <a:ext cx="8685213" cy="50165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wc filename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flag=0;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line=0, char_cnt=0, word_cnt=0;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width;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fopen(argv[1], "r");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(ch = fgetc( fp )) != EOF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char_cnt++;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 ch == '\n')   //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라인수는 </a:t>
            </a: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개수이다</a:t>
            </a: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++line;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 ch!='\n' &amp;&amp; ch!=' ' &amp;&amp; ch!='\t' ) //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공백 문자가 아니라면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</p:txBody>
      </p:sp>
      <p:sp>
        <p:nvSpPr>
          <p:cNvPr id="102404" name="TextBox 9">
            <a:extLst>
              <a:ext uri="{FF2B5EF4-FFF2-40B4-BE49-F238E27FC236}">
                <a16:creationId xmlns:a16="http://schemas.microsoft.com/office/drawing/2014/main" id="{F38467EA-7C7D-4BC8-922E-5D692889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15" y="836712"/>
            <a:ext cx="63350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wc.c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B1536B-ED5B-47FE-B24D-31E8A7EEF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wc</a:t>
            </a:r>
            <a:r>
              <a:rPr lang="ko-KR" altLang="en-US"/>
              <a:t>의 구현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11C4AB1-1784-47BE-92E6-D0EDE842B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A4E0EF0-3280-4C58-83C8-A7F29318AB56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40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611E00F7-AF17-40B7-8A6F-31FA7503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20" y="1285876"/>
            <a:ext cx="8685213" cy="42783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if( flag == 0 ) //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단어수는 단어의 첫 글자에서만 계수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word_cnt++;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flag = 1;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flag =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width=4;     // %*d, width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가변적인 </a:t>
            </a: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변수를 사용하여 구현가능 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printf("%*d %*d %*d %s\n",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width, line, width, word_cnt, width, char_cnt, argv[1]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452" name="TextBox 9">
            <a:extLst>
              <a:ext uri="{FF2B5EF4-FFF2-40B4-BE49-F238E27FC236}">
                <a16:creationId xmlns:a16="http://schemas.microsoft.com/office/drawing/2014/main" id="{92567AD8-FC49-4A22-9E78-44D2A038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333" y="908051"/>
            <a:ext cx="63350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wc.c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79127-5774-459E-9A7C-927C3B189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wc</a:t>
            </a:r>
            <a:r>
              <a:rPr lang="ko-KR" altLang="en-US"/>
              <a:t>의 구현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37D044-C92E-43B5-8D36-182845E7F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D1F738A-EC5B-429B-965F-F9C8E2936105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50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Box 1">
            <a:extLst>
              <a:ext uri="{FF2B5EF4-FFF2-40B4-BE49-F238E27FC236}">
                <a16:creationId xmlns:a16="http://schemas.microsoft.com/office/drawing/2014/main" id="{46712DA9-F0EF-4A06-B106-718EFC8A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6" y="1844824"/>
            <a:ext cx="441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# cp        aaa        bbb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argv[0]   argv[1]    argv[2]</a:t>
            </a:r>
            <a:endParaRPr lang="ko-KR" alt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6A6FB5F6-37E0-463C-9D69-1A2C86B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6" y="2700487"/>
            <a:ext cx="6954837" cy="34766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FILE *src, *dst;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src = fopen( argv[1], "r" ); // O_RDONLY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dst = fopen( argv[2], "w" );  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// O_WRONLY | O_TRUNC | O_CREAT, 0666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while( ret = fread( buff, 1, sizeof buff, src) )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fwrite( buff, 1, ret, dst );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fclose(src);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fclose(dst);</a:t>
            </a:r>
            <a:endParaRPr lang="ko-KR" altLang="en-US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06501" name="TextBox 1">
            <a:extLst>
              <a:ext uri="{FF2B5EF4-FFF2-40B4-BE49-F238E27FC236}">
                <a16:creationId xmlns:a16="http://schemas.microsoft.com/office/drawing/2014/main" id="{F6D6BB5D-5513-4869-BC41-546E6A13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30" y="827224"/>
            <a:ext cx="67345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</a:rPr>
              <a:t>cp</a:t>
            </a:r>
            <a:r>
              <a:rPr kumimoji="1" lang="ko-KR" altLang="en-US">
                <a:solidFill>
                  <a:srgbClr val="000000"/>
                </a:solidFill>
              </a:rPr>
              <a:t>의 구현 </a:t>
            </a:r>
            <a:r>
              <a:rPr kumimoji="1" lang="en-US" altLang="ko-KR">
                <a:solidFill>
                  <a:srgbClr val="000000"/>
                </a:solidFill>
              </a:rPr>
              <a:t>: </a:t>
            </a:r>
            <a:r>
              <a:rPr kumimoji="1" lang="ko-KR" altLang="en-US">
                <a:solidFill>
                  <a:srgbClr val="000000"/>
                </a:solidFill>
              </a:rPr>
              <a:t>파일을 복사하는 유틸리티를 구현해 보자</a:t>
            </a:r>
            <a:r>
              <a:rPr kumimoji="1" lang="en-US" altLang="ko-KR">
                <a:solidFill>
                  <a:srgbClr val="000000"/>
                </a:solidFill>
              </a:rPr>
              <a:t>.</a:t>
            </a:r>
          </a:p>
          <a:p>
            <a:r>
              <a:rPr kumimoji="1" lang="en-US" altLang="ko-KR">
                <a:solidFill>
                  <a:srgbClr val="000000"/>
                </a:solidFill>
              </a:rPr>
              <a:t>           </a:t>
            </a:r>
            <a:r>
              <a:rPr kumimoji="1" lang="ko-KR" altLang="en-US">
                <a:solidFill>
                  <a:srgbClr val="000000"/>
                </a:solidFill>
              </a:rPr>
              <a:t>파일 복사는 원본파일에서 읽어서 목적 파일에 그대로 </a:t>
            </a:r>
            <a:endParaRPr kumimoji="1" lang="en-US" altLang="ko-KR">
              <a:solidFill>
                <a:srgbClr val="000000"/>
              </a:solidFill>
            </a:endParaRPr>
          </a:p>
          <a:p>
            <a:r>
              <a:rPr kumimoji="1" lang="en-US" altLang="ko-KR">
                <a:solidFill>
                  <a:srgbClr val="000000"/>
                </a:solidFill>
              </a:rPr>
              <a:t>           </a:t>
            </a:r>
            <a:r>
              <a:rPr kumimoji="1" lang="ko-KR" altLang="en-US">
                <a:solidFill>
                  <a:srgbClr val="000000"/>
                </a:solidFill>
              </a:rPr>
              <a:t>쓰는 것을 말한다</a:t>
            </a:r>
            <a:r>
              <a:rPr kumimoji="1" lang="en-US" altLang="ko-KR">
                <a:solidFill>
                  <a:srgbClr val="000000"/>
                </a:solidFill>
              </a:rPr>
              <a:t>.</a:t>
            </a: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D8C495E-BB7D-4030-A79C-87D1F17A5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cp</a:t>
            </a:r>
            <a:r>
              <a:rPr lang="ko-KR" altLang="en-US"/>
              <a:t>의 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29134A-9EAE-4375-803D-AE89AF11D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CC56BC1-F564-49F8-AF54-9B730FD8C6E8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Box 1">
            <a:extLst>
              <a:ext uri="{FF2B5EF4-FFF2-40B4-BE49-F238E27FC236}">
                <a16:creationId xmlns:a16="http://schemas.microsoft.com/office/drawing/2014/main" id="{72C85352-A03A-4604-A1A1-98042836F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945" y="2005112"/>
            <a:ext cx="7661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# merge     src1       src2       ...   target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argv[0]   argv[1]    argv[2]         argv[argc-1]  </a:t>
            </a:r>
            <a:endParaRPr lang="ko-KR" alt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C6B10751-D2EA-45CB-9F00-2080EEBB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19" y="2795686"/>
            <a:ext cx="6896100" cy="3416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FILE *src, *dst;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dst = fopen( argv[argc-1], "w" );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for( i=0; i&lt;argc-2; i++)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src = fopen( argv[i+1], "r" ); 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while( ret = fread( buff, 1, sizeof buff, src) )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fwrite( buff, 1, ret, dst );    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fclose(src);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fclose(dst);</a:t>
            </a:r>
            <a:endParaRPr lang="ko-KR" altLang="en-US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07525" name="TextBox 1">
            <a:extLst>
              <a:ext uri="{FF2B5EF4-FFF2-40B4-BE49-F238E27FC236}">
                <a16:creationId xmlns:a16="http://schemas.microsoft.com/office/drawing/2014/main" id="{1A665DCB-C46F-42D7-815E-01815665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2" y="836712"/>
            <a:ext cx="9351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merge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구현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파일을 병합하는 유틸리티를 구현해 보자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 병합은  복사의 확장형 으로 여러 원본파일에서 읽어서 목적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파일에 읽은 순서대로 쓰는 것을 말한다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AE3947-9CA0-4204-A0B3-89DAF7393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merge</a:t>
            </a:r>
            <a:r>
              <a:rPr lang="ko-KR" altLang="en-US"/>
              <a:t>의 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45C387B-B70F-4E88-88D9-E4C57687E1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7708C1C-B5F0-41B8-BA34-CE033C28949C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13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592538C-0AFE-4486-AEC1-63D4DE1289BE}"/>
              </a:ext>
            </a:extLst>
          </p:cNvPr>
          <p:cNvSpPr/>
          <p:nvPr/>
        </p:nvSpPr>
        <p:spPr>
          <a:xfrm>
            <a:off x="713583" y="3549650"/>
            <a:ext cx="2160587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hello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15B29-42A9-472E-B7AD-255C13A74807}"/>
              </a:ext>
            </a:extLst>
          </p:cNvPr>
          <p:cNvSpPr/>
          <p:nvPr/>
        </p:nvSpPr>
        <p:spPr>
          <a:xfrm>
            <a:off x="2867819" y="3549650"/>
            <a:ext cx="2160588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world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9E653-5BB6-443E-BC63-0515F0E2296C}"/>
              </a:ext>
            </a:extLst>
          </p:cNvPr>
          <p:cNvCxnSpPr/>
          <p:nvPr/>
        </p:nvCxnSpPr>
        <p:spPr>
          <a:xfrm>
            <a:off x="713582" y="3262314"/>
            <a:ext cx="0" cy="28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8DA74-2576-4651-A1E6-E86789180848}"/>
              </a:ext>
            </a:extLst>
          </p:cNvPr>
          <p:cNvCxnSpPr/>
          <p:nvPr/>
        </p:nvCxnSpPr>
        <p:spPr>
          <a:xfrm>
            <a:off x="2864644" y="3233739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340A22-DD2E-40C4-9340-2E5029F0823E}"/>
              </a:ext>
            </a:extLst>
          </p:cNvPr>
          <p:cNvCxnSpPr/>
          <p:nvPr/>
        </p:nvCxnSpPr>
        <p:spPr>
          <a:xfrm>
            <a:off x="5015707" y="3233739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1" name="TextBox 9">
            <a:extLst>
              <a:ext uri="{FF2B5EF4-FFF2-40B4-BE49-F238E27FC236}">
                <a16:creationId xmlns:a16="http://schemas.microsoft.com/office/drawing/2014/main" id="{25DDB777-513C-4794-A67C-F2BF8CE9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745" y="412591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"aaa"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8552" name="TextBox 10">
            <a:extLst>
              <a:ext uri="{FF2B5EF4-FFF2-40B4-BE49-F238E27FC236}">
                <a16:creationId xmlns:a16="http://schemas.microsoft.com/office/drawing/2014/main" id="{1D759711-392F-44E8-86B7-C929141CF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732" y="4125914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"bbb"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8553" name="TextBox 11">
            <a:extLst>
              <a:ext uri="{FF2B5EF4-FFF2-40B4-BE49-F238E27FC236}">
                <a16:creationId xmlns:a16="http://schemas.microsoft.com/office/drawing/2014/main" id="{FB929612-7703-4BD7-B0B4-E5EBC14C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282" y="2689225"/>
            <a:ext cx="32432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typedef struct</a:t>
            </a:r>
          </a:p>
          <a:p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  char fname[20];</a:t>
            </a:r>
          </a:p>
          <a:p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   int  fsize;</a:t>
            </a:r>
          </a:p>
          <a:p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} INFO;</a:t>
            </a:r>
            <a:endParaRPr lang="ko-KR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086A1-52DA-4C9F-943A-57EDFB33AB25}"/>
              </a:ext>
            </a:extLst>
          </p:cNvPr>
          <p:cNvSpPr/>
          <p:nvPr/>
        </p:nvSpPr>
        <p:spPr>
          <a:xfrm>
            <a:off x="3023394" y="5157788"/>
            <a:ext cx="13652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hello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5146EB-44E7-425D-B057-3A7319F7BEF0}"/>
              </a:ext>
            </a:extLst>
          </p:cNvPr>
          <p:cNvSpPr/>
          <p:nvPr/>
        </p:nvSpPr>
        <p:spPr>
          <a:xfrm>
            <a:off x="727869" y="5157788"/>
            <a:ext cx="1365250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"aaa"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82CC-6975-4A47-BBF2-AE2059150C89}"/>
              </a:ext>
            </a:extLst>
          </p:cNvPr>
          <p:cNvSpPr/>
          <p:nvPr/>
        </p:nvSpPr>
        <p:spPr>
          <a:xfrm>
            <a:off x="2093120" y="5157788"/>
            <a:ext cx="9493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6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6025EB-A068-46EC-8DF7-79308A5DE601}"/>
              </a:ext>
            </a:extLst>
          </p:cNvPr>
          <p:cNvSpPr/>
          <p:nvPr/>
        </p:nvSpPr>
        <p:spPr>
          <a:xfrm>
            <a:off x="6673057" y="5154613"/>
            <a:ext cx="13652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world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5C21D5-2A8E-40F2-90B5-199436EC0055}"/>
              </a:ext>
            </a:extLst>
          </p:cNvPr>
          <p:cNvSpPr/>
          <p:nvPr/>
        </p:nvSpPr>
        <p:spPr>
          <a:xfrm>
            <a:off x="4377532" y="5154613"/>
            <a:ext cx="1365250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"bbb"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DA616-EAE5-49CC-9573-F149610EDF13}"/>
              </a:ext>
            </a:extLst>
          </p:cNvPr>
          <p:cNvSpPr/>
          <p:nvPr/>
        </p:nvSpPr>
        <p:spPr>
          <a:xfrm>
            <a:off x="5742783" y="5154613"/>
            <a:ext cx="949325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prstClr val="black"/>
                </a:solidFill>
                <a:latin typeface="Consolas" pitchFamily="49" charset="0"/>
              </a:rPr>
              <a:t>5</a:t>
            </a:r>
            <a:endParaRPr lang="ko-KR" altLang="en-US" sz="20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189B18-478F-44FD-A1B3-705A976F1773}"/>
              </a:ext>
            </a:extLst>
          </p:cNvPr>
          <p:cNvCxnSpPr/>
          <p:nvPr/>
        </p:nvCxnSpPr>
        <p:spPr>
          <a:xfrm>
            <a:off x="727869" y="4586289"/>
            <a:ext cx="0" cy="56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4D2303-4011-4716-A060-26B5A3F0E962}"/>
              </a:ext>
            </a:extLst>
          </p:cNvPr>
          <p:cNvCxnSpPr/>
          <p:nvPr/>
        </p:nvCxnSpPr>
        <p:spPr>
          <a:xfrm>
            <a:off x="3029744" y="4586289"/>
            <a:ext cx="0" cy="56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EF1C6D-F9C8-492C-9CA5-DE61FD63258B}"/>
              </a:ext>
            </a:extLst>
          </p:cNvPr>
          <p:cNvCxnSpPr/>
          <p:nvPr/>
        </p:nvCxnSpPr>
        <p:spPr>
          <a:xfrm>
            <a:off x="4366419" y="4586289"/>
            <a:ext cx="0" cy="56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64" name="TextBox 1">
            <a:extLst>
              <a:ext uri="{FF2B5EF4-FFF2-40B4-BE49-F238E27FC236}">
                <a16:creationId xmlns:a16="http://schemas.microsoft.com/office/drawing/2014/main" id="{88B4852B-F32C-4E87-A02C-2F767742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4" y="1042989"/>
            <a:ext cx="91884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merge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시의 고려 사항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파일을 병합 할때는 다시 파일을 분리 시킬 것을 고려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해야 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만일 파일의 데이터 만을 병합 하면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다시 파일을 분리 할 수 없다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따라서 파일을 병합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할때는 필수 파일의 정보를 같이 목적 파일에 써야 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71369C-6EB0-48AB-A69E-B33089A1E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merge</a:t>
            </a:r>
            <a:r>
              <a:rPr lang="ko-KR" altLang="en-US"/>
              <a:t>의 구현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EDA7527-A9C4-48DD-8794-E907DE33A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E72223E3-A838-4AB7-B157-C1A7C18B73FC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7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71970A9C-A200-436F-B357-574122A7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462089"/>
            <a:ext cx="9023920" cy="25853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get_fsize( FILE *fp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fsize, fpos;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fpos = ftell( fp );      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현재 위치를 백업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fseek( fp, 0, SEEK_END );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</a:t>
            </a: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파일 끝으로 옮김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fsize = ftell( fp );     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현재 위치를 </a:t>
            </a: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저장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fseek( fp, fpos, SEEK_SET );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원래위치 복원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fsize;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9572" name="TextBox 9">
            <a:extLst>
              <a:ext uri="{FF2B5EF4-FFF2-40B4-BE49-F238E27FC236}">
                <a16:creationId xmlns:a16="http://schemas.microsoft.com/office/drawing/2014/main" id="{23DCF349-05B8-409E-BA49-39EC74DB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922338"/>
            <a:ext cx="3550972" cy="3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크기를 계산하는 함수의 구현</a:t>
            </a:r>
          </a:p>
        </p:txBody>
      </p:sp>
      <p:sp>
        <p:nvSpPr>
          <p:cNvPr id="109573" name="TextBox 4">
            <a:extLst>
              <a:ext uri="{FF2B5EF4-FFF2-40B4-BE49-F238E27FC236}">
                <a16:creationId xmlns:a16="http://schemas.microsoft.com/office/drawing/2014/main" id="{A4E67F5C-F20B-4AA8-ADA6-7062B78D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44" y="4191001"/>
            <a:ext cx="7747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 하기위해서는 세가지 방법이있다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1.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read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read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되는 바이트를 누적하여 계산하는 방식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 read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2. inode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속에있는 파일의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뽑아내는 방식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stat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3. fseek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파일의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파일 끝으로 옮기는 방식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fseek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9ECF54-F0C0-4BB2-9713-6F3050DD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파일의 크기 구하기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DF8ACF5-B33B-49AF-A469-4B692DB766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662B688B-B156-4003-8298-A8E9A23E7AEE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31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99AB5390-23BC-438E-896C-D743FF99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114400"/>
            <a:ext cx="8686800" cy="50784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fname[20]; 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이름 저장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 fsize;     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크기 저장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INFO;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get_fsize( FILE *fp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fsize, fpos;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fpos = ftell( fp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fseek( fp, 0, SEEK_END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fsize = ftell( fp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fseek( fp, fpos, SEEK_SET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fsize;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1620" name="TextBox 9">
            <a:extLst>
              <a:ext uri="{FF2B5EF4-FFF2-40B4-BE49-F238E27FC236}">
                <a16:creationId xmlns:a16="http://schemas.microsoft.com/office/drawing/2014/main" id="{4A28FCDF-0AA3-4CB2-95AF-4BD8A900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696515"/>
            <a:ext cx="970137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merge.c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921A4B9-6CFD-4F46-808F-1BE2AB020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merge</a:t>
            </a:r>
            <a:r>
              <a:rPr lang="ko-KR" altLang="en-US"/>
              <a:t>시 파일 정보 구조체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161255-20A1-4B45-AEAB-961C05898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414D359-83FC-476B-872A-1091FB045B87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A0CD1-B390-4854-80FB-72825394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78" y="962815"/>
            <a:ext cx="10131110" cy="5760493"/>
          </a:xfrm>
        </p:spPr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 sz="2000"/>
              <a:t> File System </a:t>
            </a:r>
            <a:r>
              <a:rPr lang="ko-KR" altLang="en-US" sz="2000"/>
              <a:t>특징</a:t>
            </a:r>
            <a:endParaRPr lang="en-US" altLang="ko-KR" sz="2000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트리 구조</a:t>
            </a:r>
            <a:endParaRPr lang="en-US" altLang="ko-KR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터미널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디스크 등 모든 주변 장치들도 하나의 파일로 취급한다</a:t>
            </a:r>
            <a:r>
              <a:rPr lang="en-US" altLang="ko-KR"/>
              <a:t>.</a:t>
            </a:r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아스키 파일과 이진 파일을 동등하게 취급한다</a:t>
            </a:r>
            <a:r>
              <a:rPr lang="en-US" altLang="ko-KR"/>
              <a:t>.</a:t>
            </a:r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모든 파일은 허가모드를 갖는다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2E9FEA3F-897E-4AD6-B1CA-BA80E47F9FF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/>
              <a:t>File System </a:t>
            </a:r>
            <a:r>
              <a:rPr lang="ko-KR" altLang="en-US"/>
              <a:t>개념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0927D-4D11-4A6E-96F7-6FB0E48DE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 Linux File System</a:t>
            </a:r>
            <a:endParaRPr lang="ko-KR" altLang="en-US"/>
          </a:p>
          <a:p>
            <a:endParaRPr lang="ko-KR" altLang="en-US"/>
          </a:p>
        </p:txBody>
      </p:sp>
      <p:grpSp>
        <p:nvGrpSpPr>
          <p:cNvPr id="60421" name="Group 1029">
            <a:extLst>
              <a:ext uri="{FF2B5EF4-FFF2-40B4-BE49-F238E27FC236}">
                <a16:creationId xmlns:a16="http://schemas.microsoft.com/office/drawing/2014/main" id="{0F643F8F-71E7-4254-8462-6E2BA7E890BF}"/>
              </a:ext>
            </a:extLst>
          </p:cNvPr>
          <p:cNvGrpSpPr>
            <a:grpSpLocks/>
          </p:cNvGrpSpPr>
          <p:nvPr/>
        </p:nvGrpSpPr>
        <p:grpSpPr bwMode="auto">
          <a:xfrm>
            <a:off x="3239294" y="3352801"/>
            <a:ext cx="3105150" cy="2581275"/>
            <a:chOff x="1344" y="1824"/>
            <a:chExt cx="1956" cy="1626"/>
          </a:xfrm>
        </p:grpSpPr>
        <p:sp>
          <p:nvSpPr>
            <p:cNvPr id="60422" name="Text Box 1030">
              <a:extLst>
                <a:ext uri="{FF2B5EF4-FFF2-40B4-BE49-F238E27FC236}">
                  <a16:creationId xmlns:a16="http://schemas.microsoft.com/office/drawing/2014/main" id="{04803DFA-DC9C-4BB1-94CE-31D44C67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/   (root)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3" name="Text Box 1031">
              <a:extLst>
                <a:ext uri="{FF2B5EF4-FFF2-40B4-BE49-F238E27FC236}">
                  <a16:creationId xmlns:a16="http://schemas.microsoft.com/office/drawing/2014/main" id="{ED042952-D4B5-4ED6-9853-6A1B82D2E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5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usr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4" name="Text Box 1032">
              <a:extLst>
                <a:ext uri="{FF2B5EF4-FFF2-40B4-BE49-F238E27FC236}">
                  <a16:creationId xmlns:a16="http://schemas.microsoft.com/office/drawing/2014/main" id="{55AD9EBD-6A1C-437A-8FDF-992A943AA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230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home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5" name="Text Box 1033">
              <a:extLst>
                <a:ext uri="{FF2B5EF4-FFF2-40B4-BE49-F238E27FC236}">
                  <a16:creationId xmlns:a16="http://schemas.microsoft.com/office/drawing/2014/main" id="{2362935C-2E1D-4584-A105-CA802053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3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local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6" name="Text Box 1034">
              <a:extLst>
                <a:ext uri="{FF2B5EF4-FFF2-40B4-BE49-F238E27FC236}">
                  <a16:creationId xmlns:a16="http://schemas.microsoft.com/office/drawing/2014/main" id="{C0EC2EB1-E010-4DE2-A463-A31A2BCAF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bin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7" name="Text Box 1035">
              <a:extLst>
                <a:ext uri="{FF2B5EF4-FFF2-40B4-BE49-F238E27FC236}">
                  <a16:creationId xmlns:a16="http://schemas.microsoft.com/office/drawing/2014/main" id="{7E0F7EC2-0A6D-45B5-BF5F-28DA166B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21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bin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8" name="Text Box 1036">
              <a:extLst>
                <a:ext uri="{FF2B5EF4-FFF2-40B4-BE49-F238E27FC236}">
                  <a16:creationId xmlns:a16="http://schemas.microsoft.com/office/drawing/2014/main" id="{19919DF3-0AA3-4AA4-9CFE-75B9DC9A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321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lib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0429" name="Line 1037">
              <a:extLst>
                <a:ext uri="{FF2B5EF4-FFF2-40B4-BE49-F238E27FC236}">
                  <a16:creationId xmlns:a16="http://schemas.microsoft.com/office/drawing/2014/main" id="{DEDEFDFD-2634-4AAC-A443-2ED8EEAE0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0" name="Line 1038">
              <a:extLst>
                <a:ext uri="{FF2B5EF4-FFF2-40B4-BE49-F238E27FC236}">
                  <a16:creationId xmlns:a16="http://schemas.microsoft.com/office/drawing/2014/main" id="{CD52389F-403E-453C-9663-B224A19E9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1" name="Line 1039">
              <a:extLst>
                <a:ext uri="{FF2B5EF4-FFF2-40B4-BE49-F238E27FC236}">
                  <a16:creationId xmlns:a16="http://schemas.microsoft.com/office/drawing/2014/main" id="{4EB19D18-6F12-45BF-8DDA-8EAAD62B6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2" name="Line 1040">
              <a:extLst>
                <a:ext uri="{FF2B5EF4-FFF2-40B4-BE49-F238E27FC236}">
                  <a16:creationId xmlns:a16="http://schemas.microsoft.com/office/drawing/2014/main" id="{8C702F32-8E2F-48CB-80C6-93B3BA89A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220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3" name="Line 1041">
              <a:extLst>
                <a:ext uri="{FF2B5EF4-FFF2-40B4-BE49-F238E27FC236}">
                  <a16:creationId xmlns:a16="http://schemas.microsoft.com/office/drawing/2014/main" id="{80E7DA59-1FFE-414B-8087-500EE1E97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4" name="Line 1042">
              <a:extLst>
                <a:ext uri="{FF2B5EF4-FFF2-40B4-BE49-F238E27FC236}">
                  <a16:creationId xmlns:a16="http://schemas.microsoft.com/office/drawing/2014/main" id="{8244908F-FACF-43DF-833A-F0E0424D0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583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5" name="Line 1043">
              <a:extLst>
                <a:ext uri="{FF2B5EF4-FFF2-40B4-BE49-F238E27FC236}">
                  <a16:creationId xmlns:a16="http://schemas.microsoft.com/office/drawing/2014/main" id="{D2397B8E-496F-416C-A906-730F22B56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5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6" name="Line 1044">
              <a:extLst>
                <a:ext uri="{FF2B5EF4-FFF2-40B4-BE49-F238E27FC236}">
                  <a16:creationId xmlns:a16="http://schemas.microsoft.com/office/drawing/2014/main" id="{254240AA-3764-41B4-822D-8FC0022C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5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7" name="Line 1045">
              <a:extLst>
                <a:ext uri="{FF2B5EF4-FFF2-40B4-BE49-F238E27FC236}">
                  <a16:creationId xmlns:a16="http://schemas.microsoft.com/office/drawing/2014/main" id="{092802FF-57F6-4435-964A-86FB3ADB5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294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8" name="Line 1046">
              <a:extLst>
                <a:ext uri="{FF2B5EF4-FFF2-40B4-BE49-F238E27FC236}">
                  <a16:creationId xmlns:a16="http://schemas.microsoft.com/office/drawing/2014/main" id="{CB2F9E96-7FD0-49BD-AC78-2F749F83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3085"/>
              <a:ext cx="6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39" name="Line 1047">
              <a:extLst>
                <a:ext uri="{FF2B5EF4-FFF2-40B4-BE49-F238E27FC236}">
                  <a16:creationId xmlns:a16="http://schemas.microsoft.com/office/drawing/2014/main" id="{D131294E-211F-4744-9751-F29B4E888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08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440" name="Line 1048">
              <a:extLst>
                <a:ext uri="{FF2B5EF4-FFF2-40B4-BE49-F238E27FC236}">
                  <a16:creationId xmlns:a16="http://schemas.microsoft.com/office/drawing/2014/main" id="{B6B9FA30-5EBF-4894-995C-8643550CF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308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6BECDE83-9E73-4C04-AF66-1362691F3252}"/>
              </a:ext>
            </a:extLst>
          </p:cNvPr>
          <p:cNvSpPr txBox="1">
            <a:spLocks/>
          </p:cNvSpPr>
          <p:nvPr/>
        </p:nvSpPr>
        <p:spPr>
          <a:xfrm>
            <a:off x="7956798" y="116632"/>
            <a:ext cx="2664297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4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406586BD-EC67-4F14-B6B9-5E552175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90" y="1250751"/>
            <a:ext cx="8686800" cy="47705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INFO info;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*src, *dst;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ret,i;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buff[4096];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dst = fopen( argv[argc-1], "w" );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 i=0; i&lt;argc-2; i++)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src = fopen( argv[i+1], "r" );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strcpy(info.fname, argv[i+1] );  //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이름 저장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info.fsize = get_fsize( src );   //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크기 저장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fwrite( &amp;info, 1, sizeof info, dst ); // info </a:t>
            </a:r>
            <a:r>
              <a:rPr lang="ko-KR" altLang="en-US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저장</a:t>
            </a:r>
            <a:endParaRPr lang="en-US" altLang="ko-KR"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while( ret = fread( buff, 1, sizeof buff, src)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fwrite( buff, 1, ret, dst );   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fclose(src);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fclose(dst);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6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3668" name="TextBox 9">
            <a:extLst>
              <a:ext uri="{FF2B5EF4-FFF2-40B4-BE49-F238E27FC236}">
                <a16:creationId xmlns:a16="http://schemas.microsoft.com/office/drawing/2014/main" id="{B89D416A-D9E3-4C6B-B4CC-8D0AC623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709" y="838330"/>
            <a:ext cx="97013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merge.c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A7AAC7-E429-44D9-BCFF-4BEA42E34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merge</a:t>
            </a:r>
            <a:r>
              <a:rPr lang="ko-KR" altLang="en-US"/>
              <a:t>의 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C2E8874-77D1-407D-AF90-11D57272B6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EB7661-36B2-4054-88EC-17F30B904899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96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0EFC75DE-6CE9-4A65-997C-5AF5833E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042392"/>
            <a:ext cx="8686800" cy="50784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 struct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fname[20];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 fsize;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INFO;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extract   target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INFO info;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*src, *dst;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ret,i, len;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buff[4096];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src = fopen( argv[1], "r" ); 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716" name="TextBox 9">
            <a:extLst>
              <a:ext uri="{FF2B5EF4-FFF2-40B4-BE49-F238E27FC236}">
                <a16:creationId xmlns:a16="http://schemas.microsoft.com/office/drawing/2014/main" id="{F858A61F-E028-46EB-9F4D-C6F7E2D08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642792"/>
            <a:ext cx="119455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extract.c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A47BF84-5379-4A55-9029-CF202E877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extract </a:t>
            </a:r>
            <a:r>
              <a:rPr lang="ko-KR" altLang="en-US"/>
              <a:t>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144387C-46E8-4D10-AC7E-212E34E6B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4FC8A53-54CF-4429-B597-A23D43C3902A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29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610B8AA0-6691-43E4-919B-9DB481FE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196752"/>
            <a:ext cx="8686800" cy="4800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ret = fread( &amp;info, 1, sizeof info, src) 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dst = fopen( info.fname, "w"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while( info.fsize &gt; 0 )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크기가 소진 됐는가</a:t>
            </a: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len = (sizeof buff &lt; info.fsize )?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sizeof buff:info.fsize;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파일의 크기와 </a:t>
            </a: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크기중 작은것 선택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ret = fread( buff, 1, len, src);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fwrite( buff, 1, ret, dst );   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info.fsize -= ret; // </a:t>
            </a:r>
            <a:r>
              <a:rPr lang="ko-KR" altLang="en-US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읽은 만큼 감산</a:t>
            </a: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fclose(dst);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fclose(src);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764" name="TextBox 9">
            <a:extLst>
              <a:ext uri="{FF2B5EF4-FFF2-40B4-BE49-F238E27FC236}">
                <a16:creationId xmlns:a16="http://schemas.microsoft.com/office/drawing/2014/main" id="{40AFC2E1-2B32-4CDA-9EF1-C4A51DDE8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717778"/>
            <a:ext cx="119455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extract.c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6C275F1-ACD5-41A1-9D59-54C606A5B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extract </a:t>
            </a:r>
            <a:r>
              <a:rPr lang="ko-KR" altLang="en-US"/>
              <a:t>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D6E5651-EABE-4645-BA3C-B31327F3D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E9A7A2-DF99-480D-83B8-2F7F7EE84362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55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 Linux File System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2.2 Standard I/O Library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2.3 System Call I/O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2.4 File Status &amp; Directory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2.5 Hard Link vs Symbolic Link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49433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Linux File System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4975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0C0074BC-EB20-44EF-9F82-4CE89C73A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7" y="979488"/>
            <a:ext cx="23876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2275">
                <a:latin typeface="Consolas" panose="020B0609020204030204" pitchFamily="49" charset="0"/>
                <a:cs typeface="Consolas" panose="020B0609020204030204" pitchFamily="49" charset="0"/>
              </a:rPr>
              <a:t>표준 라이브러리</a:t>
            </a:r>
          </a:p>
        </p:txBody>
      </p:sp>
      <p:sp>
        <p:nvSpPr>
          <p:cNvPr id="5123" name="TextBox 4">
            <a:extLst>
              <a:ext uri="{FF2B5EF4-FFF2-40B4-BE49-F238E27FC236}">
                <a16:creationId xmlns:a16="http://schemas.microsoft.com/office/drawing/2014/main" id="{7061A34A-5128-4A3C-9123-A76CE1404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57" y="1651000"/>
            <a:ext cx="8520112" cy="42941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FILE *fp;   // </a:t>
            </a:r>
            <a:r>
              <a:rPr lang="ko-KR" altLang="en-US" sz="2275">
                <a:latin typeface="Consolas" panose="020B0609020204030204" pitchFamily="49" charset="0"/>
                <a:cs typeface="Consolas" panose="020B0609020204030204" pitchFamily="49" charset="0"/>
              </a:rPr>
              <a:t>파일 스트림 포인터 사용</a:t>
            </a: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int ret;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char buff[100];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fp = fopen("a.c", "r");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while( ret = fread( buff, 1, sizeof buff, fp ) 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     fwrite( buff, 1, ret , stdout 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fclose(fp);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7D04C8-0F9E-4072-8D87-F283F0779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932735" cy="404813"/>
          </a:xfrm>
        </p:spPr>
        <p:txBody>
          <a:bodyPr/>
          <a:lstStyle/>
          <a:p>
            <a:r>
              <a:rPr lang="ko-KR" altLang="en-US"/>
              <a:t>파일시스템</a:t>
            </a:r>
            <a:r>
              <a:rPr lang="en-US" altLang="ko-KR"/>
              <a:t> </a:t>
            </a:r>
            <a:r>
              <a:rPr lang="ko-KR" altLang="en-US"/>
              <a:t>표준 라이브러리 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B8A5CE3-8AA5-4B11-99FB-809A9C312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7EBFD76-B6A0-48A6-B114-1B77C702AA56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244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>
            <a:extLst>
              <a:ext uri="{FF2B5EF4-FFF2-40B4-BE49-F238E27FC236}">
                <a16:creationId xmlns:a16="http://schemas.microsoft.com/office/drawing/2014/main" id="{1C20B90E-5F61-4CF5-B82D-CEC542C09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8" y="979488"/>
            <a:ext cx="30702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system programming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A1A2CF07-9A0D-453E-B816-0C2E9F796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57" y="1651000"/>
            <a:ext cx="7878762" cy="429418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int fd;  // </a:t>
            </a:r>
            <a:r>
              <a:rPr lang="ko-KR" altLang="en-US" sz="2275">
                <a:latin typeface="Consolas" panose="020B0609020204030204" pitchFamily="49" charset="0"/>
                <a:cs typeface="Consolas" panose="020B0609020204030204" pitchFamily="49" charset="0"/>
              </a:rPr>
              <a:t>파일 디스크립터 사용</a:t>
            </a: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int ret;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char buff[100];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fd = open("a.c", O_RDONLY);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while( ret = read( fd, buff, sizeof buff ) 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     write( 1, buff, ret 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close(fd);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81271BF-4F9B-41A7-AF02-8A5A83889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시스템 시스템 콜 구현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BC12722-3D2B-423F-8463-9FE86EC84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659EFA4-9BA8-404E-9AA6-481A31D3E9C9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420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70EB2530-F93C-430E-BA87-8617E39C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401764"/>
            <a:ext cx="8686800" cy="39703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fd;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fd = open("a.c", O_RDONLY);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read( fd, buff, 2 );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write( 1, buff, ret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read( fd, buff, 2 );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write( 1, buff, ret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close(fd);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D3F746B-E061-4B05-B25A-61212B54D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file offset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AD49BD-CEE6-4327-A098-3B92CCC7B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128004" name="TextBox 9">
            <a:extLst>
              <a:ext uri="{FF2B5EF4-FFF2-40B4-BE49-F238E27FC236}">
                <a16:creationId xmlns:a16="http://schemas.microsoft.com/office/drawing/2014/main" id="{BE360DDC-ABCE-47EE-82D0-6AF78343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332" y="908051"/>
            <a:ext cx="141897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file_read.c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FFE52074-2ECF-46A7-8A48-35F3422CA59C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144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>
            <a:extLst>
              <a:ext uri="{FF2B5EF4-FFF2-40B4-BE49-F238E27FC236}">
                <a16:creationId xmlns:a16="http://schemas.microsoft.com/office/drawing/2014/main" id="{A3912AFD-146F-4A12-B912-9B97846DB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4" y="1401764"/>
            <a:ext cx="8686800" cy="4524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fd1, fd2;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fd1 = open("a.c", O_RDONLY);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fd2 = open("a.c", O_RDONLY);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read( fd1, buff, 2 );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write( 1, buff, ret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 = read( fd2, buff, 2 );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write( 1, buff, ret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close(fd1);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close(fd2);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26CA061-4277-4FB5-BAE1-72B0A140F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같은 파일 두번 </a:t>
            </a:r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43053E2-B80A-4D65-9A02-0803B4CF6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131076" name="TextBox 9">
            <a:extLst>
              <a:ext uri="{FF2B5EF4-FFF2-40B4-BE49-F238E27FC236}">
                <a16:creationId xmlns:a16="http://schemas.microsoft.com/office/drawing/2014/main" id="{20CD349B-CABF-4518-A56D-C889A614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332" y="908051"/>
            <a:ext cx="1418978" cy="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file_open.c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821FC63-B2D4-4617-A87A-186E0F106C56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1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32132F18-3FA8-448A-8BB7-000E54A5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1241525"/>
            <a:ext cx="8070850" cy="4524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// ./a.out xxx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main(int argc, char **argv)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int fd;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fd = open(argv[1], O_WRONLY | O_CREAT | O_TRUNC, 0666);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close(1);  //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표준 출력을 닫는다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dup(fd);   //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파일 디스크립터를 표준 출력에 복제 한다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printf("hello\n"); //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출력이 파일로 나간다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close(fd);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F9945925-0FA4-4CAE-A301-478F385B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5" y="836712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dup_1.c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607D0E7-E2E6-4861-A9A1-BFFDB7A130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리다이렉션의 구현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A0CBB3F-A76C-4817-BB62-E4ED39ACB8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466DCB5B-A18D-47EB-990E-12B251FC8778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243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1BAF382C-A302-4BF1-9AB6-42F68DA2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1099096"/>
            <a:ext cx="8235950" cy="50165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// ./a.out dup_2.c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main(int argc, char **argv){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fd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fd = open(argv[1], O_RDONLY);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dup(fd);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 = read(0, buff, sizeof buff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write(1, buff, ret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close(fd);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close(0);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7EB73927-6649-4F85-81D5-71F13AC55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5" y="692696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dup_2.c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6B0D36B-0AC5-4CA1-B424-475A8D961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리다이렉션의 구현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6C275D9-9E8F-4887-ADCF-6C6E7BB61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972846A-6297-4FD9-97AC-94F384F7C3AD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4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EB2D1F-8917-4388-8B9E-5A09D816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50" y="986115"/>
            <a:ext cx="10131110" cy="5760493"/>
          </a:xfrm>
        </p:spPr>
        <p:txBody>
          <a:bodyPr/>
          <a:lstStyle/>
          <a:p>
            <a:r>
              <a:rPr lang="en-US" altLang="ko-KR"/>
              <a:t> File System </a:t>
            </a:r>
            <a:r>
              <a:rPr lang="ko-KR" altLang="en-US"/>
              <a:t>구조</a:t>
            </a:r>
          </a:p>
          <a:p>
            <a:endParaRPr lang="ko-KR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77604F-AF18-4026-B92A-27CB2F0E882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/>
              <a:t>File System </a:t>
            </a:r>
            <a:r>
              <a:rPr lang="ko-KR" altLang="en-US"/>
              <a:t>개념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2122B-8DFF-4949-8CC5-4DB3D4C24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 Linux File System</a:t>
            </a:r>
            <a:endParaRPr lang="ko-KR" altLang="en-US"/>
          </a:p>
          <a:p>
            <a:endParaRPr lang="ko-KR" altLang="en-US"/>
          </a:p>
        </p:txBody>
      </p:sp>
      <p:grpSp>
        <p:nvGrpSpPr>
          <p:cNvPr id="62469" name="Group 34">
            <a:extLst>
              <a:ext uri="{FF2B5EF4-FFF2-40B4-BE49-F238E27FC236}">
                <a16:creationId xmlns:a16="http://schemas.microsoft.com/office/drawing/2014/main" id="{98099E8F-D914-46FA-B46C-849CA659D042}"/>
              </a:ext>
            </a:extLst>
          </p:cNvPr>
          <p:cNvGrpSpPr>
            <a:grpSpLocks/>
          </p:cNvGrpSpPr>
          <p:nvPr/>
        </p:nvGrpSpPr>
        <p:grpSpPr bwMode="auto">
          <a:xfrm>
            <a:off x="1791494" y="2362201"/>
            <a:ext cx="6172200" cy="3457575"/>
            <a:chOff x="720" y="1488"/>
            <a:chExt cx="3888" cy="2178"/>
          </a:xfrm>
        </p:grpSpPr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A09C1EE3-9BE7-4DE1-954E-802576F0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88"/>
              <a:ext cx="12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1" name="Rectangle 7">
              <a:extLst>
                <a:ext uri="{FF2B5EF4-FFF2-40B4-BE49-F238E27FC236}">
                  <a16:creationId xmlns:a16="http://schemas.microsoft.com/office/drawing/2014/main" id="{6244D197-5773-467C-8778-589D82F9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12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id="{F22F22C1-A7DF-4DB7-8BDD-2566CAF6C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88"/>
              <a:ext cx="12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F30E017A-1C74-47CD-A7B7-31631BB9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352"/>
              <a:ext cx="549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4" name="Rectangle 10">
              <a:extLst>
                <a:ext uri="{FF2B5EF4-FFF2-40B4-BE49-F238E27FC236}">
                  <a16:creationId xmlns:a16="http://schemas.microsoft.com/office/drawing/2014/main" id="{24E4CBDE-01DD-4283-8311-E1B4DCA12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52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5" name="Rectangle 11">
              <a:extLst>
                <a:ext uri="{FF2B5EF4-FFF2-40B4-BE49-F238E27FC236}">
                  <a16:creationId xmlns:a16="http://schemas.microsoft.com/office/drawing/2014/main" id="{E93BC83A-9805-4603-B1D0-7C27F591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6" name="Rectangle 12">
              <a:extLst>
                <a:ext uri="{FF2B5EF4-FFF2-40B4-BE49-F238E27FC236}">
                  <a16:creationId xmlns:a16="http://schemas.microsoft.com/office/drawing/2014/main" id="{849F7FF9-534E-49D5-8FA3-9499BD44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52"/>
              <a:ext cx="22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7" name="Rectangle 13">
              <a:extLst>
                <a:ext uri="{FF2B5EF4-FFF2-40B4-BE49-F238E27FC236}">
                  <a16:creationId xmlns:a16="http://schemas.microsoft.com/office/drawing/2014/main" id="{00827843-F088-41FD-A2E1-F1A3C281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3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id="{D64EFF13-E92B-4DF6-AE43-03EF07EE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3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79" name="Rectangle 15">
              <a:extLst>
                <a:ext uri="{FF2B5EF4-FFF2-40B4-BE49-F238E27FC236}">
                  <a16:creationId xmlns:a16="http://schemas.microsoft.com/office/drawing/2014/main" id="{263376E7-BF74-4E6D-85C0-9320503AE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3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80" name="Rectangle 16">
              <a:extLst>
                <a:ext uri="{FF2B5EF4-FFF2-40B4-BE49-F238E27FC236}">
                  <a16:creationId xmlns:a16="http://schemas.microsoft.com/office/drawing/2014/main" id="{65567E49-A0A8-43E0-A078-BF8D448C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3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BA1D16FE-82D6-47AB-8212-7911151C9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Partition</a:t>
              </a:r>
            </a:p>
          </p:txBody>
        </p:sp>
        <p:sp>
          <p:nvSpPr>
            <p:cNvPr id="62482" name="Text Box 18">
              <a:extLst>
                <a:ext uri="{FF2B5EF4-FFF2-40B4-BE49-F238E27FC236}">
                  <a16:creationId xmlns:a16="http://schemas.microsoft.com/office/drawing/2014/main" id="{653FE390-E84D-4021-B0A6-D4956B8A7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584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Partition</a:t>
              </a:r>
            </a:p>
          </p:txBody>
        </p:sp>
        <p:sp>
          <p:nvSpPr>
            <p:cNvPr id="62483" name="Text Box 19">
              <a:extLst>
                <a:ext uri="{FF2B5EF4-FFF2-40B4-BE49-F238E27FC236}">
                  <a16:creationId xmlns:a16="http://schemas.microsoft.com/office/drawing/2014/main" id="{FBDCFBF9-4CE1-47EF-9183-719F9CD4B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1584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Partition</a:t>
              </a:r>
            </a:p>
          </p:txBody>
        </p:sp>
        <p:sp>
          <p:nvSpPr>
            <p:cNvPr id="62484" name="Text Box 20">
              <a:extLst>
                <a:ext uri="{FF2B5EF4-FFF2-40B4-BE49-F238E27FC236}">
                  <a16:creationId xmlns:a16="http://schemas.microsoft.com/office/drawing/2014/main" id="{126F3044-33A1-474B-ACEA-323D45CEF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400"/>
              <a:ext cx="4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Boot 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Block </a:t>
              </a:r>
            </a:p>
          </p:txBody>
        </p:sp>
        <p:sp>
          <p:nvSpPr>
            <p:cNvPr id="62485" name="Text Box 21">
              <a:extLst>
                <a:ext uri="{FF2B5EF4-FFF2-40B4-BE49-F238E27FC236}">
                  <a16:creationId xmlns:a16="http://schemas.microsoft.com/office/drawing/2014/main" id="{4401F7D5-4B5A-44C4-BD4E-D7624BFF0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4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Super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Block </a:t>
              </a:r>
            </a:p>
          </p:txBody>
        </p:sp>
        <p:sp>
          <p:nvSpPr>
            <p:cNvPr id="62486" name="Text Box 22">
              <a:extLst>
                <a:ext uri="{FF2B5EF4-FFF2-40B4-BE49-F238E27FC236}">
                  <a16:creationId xmlns:a16="http://schemas.microsoft.com/office/drawing/2014/main" id="{7072C60D-5EC1-4093-9094-CDF610A49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00"/>
              <a:ext cx="5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i-node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List </a:t>
              </a:r>
            </a:p>
          </p:txBody>
        </p:sp>
        <p:sp>
          <p:nvSpPr>
            <p:cNvPr id="62487" name="Text Box 23">
              <a:extLst>
                <a:ext uri="{FF2B5EF4-FFF2-40B4-BE49-F238E27FC236}">
                  <a16:creationId xmlns:a16="http://schemas.microsoft.com/office/drawing/2014/main" id="{2F0A880F-326E-4636-BDFE-C79CB7D94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457"/>
              <a:ext cx="8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Data Block </a:t>
              </a:r>
            </a:p>
          </p:txBody>
        </p:sp>
        <p:sp>
          <p:nvSpPr>
            <p:cNvPr id="62488" name="Text Box 24">
              <a:extLst>
                <a:ext uri="{FF2B5EF4-FFF2-40B4-BE49-F238E27FC236}">
                  <a16:creationId xmlns:a16="http://schemas.microsoft.com/office/drawing/2014/main" id="{4F62135C-3C45-47B2-9822-BE604E27A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21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i-node</a:t>
              </a:r>
            </a:p>
          </p:txBody>
        </p:sp>
        <p:sp>
          <p:nvSpPr>
            <p:cNvPr id="62489" name="Text Box 25">
              <a:extLst>
                <a:ext uri="{FF2B5EF4-FFF2-40B4-BE49-F238E27FC236}">
                  <a16:creationId xmlns:a16="http://schemas.microsoft.com/office/drawing/2014/main" id="{C1513C8D-4B51-4706-A5B6-863171D66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21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i-node</a:t>
              </a:r>
            </a:p>
          </p:txBody>
        </p:sp>
        <p:sp>
          <p:nvSpPr>
            <p:cNvPr id="62490" name="Text Box 26">
              <a:extLst>
                <a:ext uri="{FF2B5EF4-FFF2-40B4-BE49-F238E27FC236}">
                  <a16:creationId xmlns:a16="http://schemas.microsoft.com/office/drawing/2014/main" id="{1BF6937D-6DF4-490B-9468-114E1932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330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  <a:endParaRPr lang="en-US" altLang="ko-KR" sz="16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491" name="Text Box 27">
              <a:extLst>
                <a:ext uri="{FF2B5EF4-FFF2-40B4-BE49-F238E27FC236}">
                  <a16:creationId xmlns:a16="http://schemas.microsoft.com/office/drawing/2014/main" id="{9B4B449F-3A83-4C09-8C38-452DDDBBA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" y="3322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i-node</a:t>
              </a:r>
            </a:p>
          </p:txBody>
        </p:sp>
        <p:sp>
          <p:nvSpPr>
            <p:cNvPr id="62492" name="Line 28">
              <a:extLst>
                <a:ext uri="{FF2B5EF4-FFF2-40B4-BE49-F238E27FC236}">
                  <a16:creationId xmlns:a16="http://schemas.microsoft.com/office/drawing/2014/main" id="{7996D5B3-D65C-443E-B6EC-A00BF3CFA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920"/>
              <a:ext cx="12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3" name="Line 29">
              <a:extLst>
                <a:ext uri="{FF2B5EF4-FFF2-40B4-BE49-F238E27FC236}">
                  <a16:creationId xmlns:a16="http://schemas.microsoft.com/office/drawing/2014/main" id="{AD200F9D-479A-4D83-B273-24E6B8E7E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4" name="Line 32">
              <a:extLst>
                <a:ext uri="{FF2B5EF4-FFF2-40B4-BE49-F238E27FC236}">
                  <a16:creationId xmlns:a16="http://schemas.microsoft.com/office/drawing/2014/main" id="{339C7010-F65D-4132-A340-E864EF83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784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5" name="Line 33">
              <a:extLst>
                <a:ext uri="{FF2B5EF4-FFF2-40B4-BE49-F238E27FC236}">
                  <a16:creationId xmlns:a16="http://schemas.microsoft.com/office/drawing/2014/main" id="{7742DF9D-CF02-4D78-BA09-4D529DF9E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84"/>
              <a:ext cx="22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04DCA7D2-006D-4202-B555-3494ED59CE3B}"/>
              </a:ext>
            </a:extLst>
          </p:cNvPr>
          <p:cNvSpPr txBox="1">
            <a:spLocks/>
          </p:cNvSpPr>
          <p:nvPr/>
        </p:nvSpPr>
        <p:spPr>
          <a:xfrm>
            <a:off x="7956798" y="116632"/>
            <a:ext cx="2664297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907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4F85D7A5-C5BC-45A3-B6B6-875E3B38E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1076672"/>
            <a:ext cx="8235950" cy="4800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&lt;fcntl.h&gt;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// ./a.out dup.c 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main(int argc, char **argv)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int fd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if( argc == 2 )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	fd = open(argv[1], O_RDONLY);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	close(0);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	dup(fd);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while( ret = read(0, buff, sizeof buff ) )</a:t>
            </a:r>
          </a:p>
          <a:p>
            <a:pPr>
              <a:defRPr/>
            </a:pP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	write(1, buff, ret );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A728630B-908E-4D2B-B79F-0EC8BBE8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5" y="670272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cat.c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C5967EF-6CE6-4B8A-BECC-DABFBA92C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리다이렉션의 구현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65D27E0-34D6-4029-94B2-E3E0D72B0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C83D3FC-DB59-4280-93B5-DF0A6D3C8DF4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501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9A775607-D50B-4034-A267-61129134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1314451"/>
            <a:ext cx="8235950" cy="23082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if( argc == 2 )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	close(fd);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	close(0);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A731A018-2EC8-42AB-AE6F-3BE4A3545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5" y="908050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cat.c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8A626-1444-4212-9FE0-CA70742AB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리다이렉션의 구현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12BAD72-9B25-4EBF-AB99-372570F4A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2.3 System Call I/O</a:t>
            </a:r>
          </a:p>
          <a:p>
            <a:endParaRPr lang="ko-KR" altLang="en-US"/>
          </a:p>
        </p:txBody>
      </p:sp>
      <p:sp>
        <p:nvSpPr>
          <p:cNvPr id="139269" name="TextBox 1">
            <a:extLst>
              <a:ext uri="{FF2B5EF4-FFF2-40B4-BE49-F238E27FC236}">
                <a16:creationId xmlns:a16="http://schemas.microsoft.com/office/drawing/2014/main" id="{D3690066-9FFF-489E-A538-1133A176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5" y="3789363"/>
            <a:ext cx="6454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cat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의 구현 설명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cat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은 인자없이 실행 하면 키보드 입력을 받아서 화면에 출력 하고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인자로 전달하면 파일을 읽어서 화면에 출력 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이는 키보드 입력을 받아서 화면에 출력하는 구현을 바꾸지 않고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 리다이렉션을 이용하여 구현한다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BDFFB2-E001-46BC-AB79-BF79E9B47881}"/>
              </a:ext>
            </a:extLst>
          </p:cNvPr>
          <p:cNvSpPr txBox="1">
            <a:spLocks/>
          </p:cNvSpPr>
          <p:nvPr/>
        </p:nvSpPr>
        <p:spPr>
          <a:xfrm>
            <a:off x="8100814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908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 Linux File System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2.2 Standard I/O Library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2.3 System Call I/O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2.4 File Status &amp; Directory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2.5 Hard Link vs Symbolic Link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49433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Linux File System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321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9294A2AD-A887-415D-927B-8CD262EE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024" y="1605681"/>
            <a:ext cx="8235950" cy="49196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#include	&lt;sys/stat.h&gt;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int  main(int argc, char *argv[]){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int	i;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struct stat	buf;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char	*ptr;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for (i = 1; i &lt; argc; i++) 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printf("%s: ", argv[i]);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lstat(argv[i], &amp;buf);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if      (S_ISREG(buf.st_mode))	ptr = "regular";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(S_ISDIR(buf.st_mode))	ptr = "directory";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(S_ISCHR(buf.st_mode))	ptr = "character special";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(S_ISBLK(buf.st_mode))	ptr = "block special";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(S_ISFIFO(buf.st_mode))	ptr = "fifo";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(S_ISLNK(buf.st_mode))	ptr = "symbolic link";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 if (S_ISSOCK(buf.st_mode))	ptr = "socket";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else				ptr = "** unknown mode **";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printf("%s\n", ptr);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D259C6EA-344C-4BCF-BE42-C67A91A1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87" y="1262780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lstat.c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71E6024-1E98-44F8-A25C-9CDD6A881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파일의 속성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014CAD4-E19E-4AF4-9DDC-D4FDFFF6B0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7C9DF-D98D-4DFA-A028-8B3CD0E1FD2B}"/>
              </a:ext>
            </a:extLst>
          </p:cNvPr>
          <p:cNvSpPr txBox="1"/>
          <p:nvPr/>
        </p:nvSpPr>
        <p:spPr>
          <a:xfrm>
            <a:off x="323950" y="836712"/>
            <a:ext cx="468630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속성 추출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lstat(filename, &amp;buf);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47DD191-72D0-4244-9F93-C217F6E5B41E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854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Box 3">
            <a:extLst>
              <a:ext uri="{FF2B5EF4-FFF2-40B4-BE49-F238E27FC236}">
                <a16:creationId xmlns:a16="http://schemas.microsoft.com/office/drawing/2014/main" id="{EEE8C484-0CFA-4CEB-AB47-31A0861F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458" y="1900238"/>
            <a:ext cx="286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buf.st_mode == 81a4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08C57-9E2C-4FC5-A768-40E80FA4D20C}"/>
              </a:ext>
            </a:extLst>
          </p:cNvPr>
          <p:cNvSpPr/>
          <p:nvPr/>
        </p:nvSpPr>
        <p:spPr>
          <a:xfrm>
            <a:off x="1499394" y="2898776"/>
            <a:ext cx="374650" cy="487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FD706-B207-4769-84BB-529296A64C00}"/>
              </a:ext>
            </a:extLst>
          </p:cNvPr>
          <p:cNvSpPr/>
          <p:nvPr/>
        </p:nvSpPr>
        <p:spPr>
          <a:xfrm>
            <a:off x="1874045" y="2898776"/>
            <a:ext cx="373063" cy="487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B117EA-567D-4449-BE6E-B013CB8F61C6}"/>
              </a:ext>
            </a:extLst>
          </p:cNvPr>
          <p:cNvSpPr/>
          <p:nvPr/>
        </p:nvSpPr>
        <p:spPr>
          <a:xfrm>
            <a:off x="2255045" y="2898776"/>
            <a:ext cx="371475" cy="487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97D78-3B5E-4712-9EDD-66FEB756657D}"/>
              </a:ext>
            </a:extLst>
          </p:cNvPr>
          <p:cNvSpPr/>
          <p:nvPr/>
        </p:nvSpPr>
        <p:spPr>
          <a:xfrm>
            <a:off x="2634457" y="2898776"/>
            <a:ext cx="373062" cy="487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04065-9101-4E23-9185-8FEEBD817929}"/>
              </a:ext>
            </a:extLst>
          </p:cNvPr>
          <p:cNvSpPr/>
          <p:nvPr/>
        </p:nvSpPr>
        <p:spPr>
          <a:xfrm>
            <a:off x="3013869" y="2898776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B471F4-BE30-4C5A-A525-8855209A0605}"/>
              </a:ext>
            </a:extLst>
          </p:cNvPr>
          <p:cNvSpPr/>
          <p:nvPr/>
        </p:nvSpPr>
        <p:spPr>
          <a:xfrm>
            <a:off x="3394869" y="2898776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F5185-FFA8-4DCC-9DC2-27189A2BF09A}"/>
              </a:ext>
            </a:extLst>
          </p:cNvPr>
          <p:cNvSpPr/>
          <p:nvPr/>
        </p:nvSpPr>
        <p:spPr>
          <a:xfrm>
            <a:off x="3775870" y="2898776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247967-0F9F-4C09-A60C-D24055CECFEC}"/>
              </a:ext>
            </a:extLst>
          </p:cNvPr>
          <p:cNvSpPr/>
          <p:nvPr/>
        </p:nvSpPr>
        <p:spPr>
          <a:xfrm>
            <a:off x="4155282" y="2898776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0339DE-9F82-406F-8787-3DF5969DC655}"/>
              </a:ext>
            </a:extLst>
          </p:cNvPr>
          <p:cNvSpPr/>
          <p:nvPr/>
        </p:nvSpPr>
        <p:spPr>
          <a:xfrm>
            <a:off x="4536282" y="2898776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AEA810-96E3-4976-91BD-8FF6E352179F}"/>
              </a:ext>
            </a:extLst>
          </p:cNvPr>
          <p:cNvSpPr/>
          <p:nvPr/>
        </p:nvSpPr>
        <p:spPr>
          <a:xfrm>
            <a:off x="4917283" y="2898776"/>
            <a:ext cx="371475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8D94C2-BE27-4460-B963-0363097A4B91}"/>
              </a:ext>
            </a:extLst>
          </p:cNvPr>
          <p:cNvSpPr/>
          <p:nvPr/>
        </p:nvSpPr>
        <p:spPr>
          <a:xfrm>
            <a:off x="5296695" y="2898776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A7C959-5CD1-4140-9886-60B3BDB3E26D}"/>
              </a:ext>
            </a:extLst>
          </p:cNvPr>
          <p:cNvSpPr/>
          <p:nvPr/>
        </p:nvSpPr>
        <p:spPr>
          <a:xfrm>
            <a:off x="5676107" y="2898776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AFD1ED-6C11-4168-8B4E-BA6BC68F45B4}"/>
              </a:ext>
            </a:extLst>
          </p:cNvPr>
          <p:cNvSpPr/>
          <p:nvPr/>
        </p:nvSpPr>
        <p:spPr>
          <a:xfrm>
            <a:off x="6057107" y="2898776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57604-665C-4029-99C8-B2CE900A76ED}"/>
              </a:ext>
            </a:extLst>
          </p:cNvPr>
          <p:cNvSpPr/>
          <p:nvPr/>
        </p:nvSpPr>
        <p:spPr>
          <a:xfrm>
            <a:off x="6438107" y="2898776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4D6B13-B5FE-4A5F-AFFD-F0D2A5213974}"/>
              </a:ext>
            </a:extLst>
          </p:cNvPr>
          <p:cNvSpPr/>
          <p:nvPr/>
        </p:nvSpPr>
        <p:spPr>
          <a:xfrm>
            <a:off x="6817520" y="2898776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30CF5C-E6B3-4249-B4E6-218F5451A6DD}"/>
              </a:ext>
            </a:extLst>
          </p:cNvPr>
          <p:cNvSpPr/>
          <p:nvPr/>
        </p:nvSpPr>
        <p:spPr>
          <a:xfrm>
            <a:off x="7198520" y="2898776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ACE3ED-7148-498E-8193-2193D7B70AFE}"/>
              </a:ext>
            </a:extLst>
          </p:cNvPr>
          <p:cNvCxnSpPr/>
          <p:nvPr/>
        </p:nvCxnSpPr>
        <p:spPr>
          <a:xfrm flipV="1">
            <a:off x="1499394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7822FC-67B3-415F-89FB-A8F0AE341EBC}"/>
              </a:ext>
            </a:extLst>
          </p:cNvPr>
          <p:cNvCxnSpPr/>
          <p:nvPr/>
        </p:nvCxnSpPr>
        <p:spPr>
          <a:xfrm flipV="1">
            <a:off x="3004344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704F92-5858-48CA-8B55-1A68E5E17E94}"/>
              </a:ext>
            </a:extLst>
          </p:cNvPr>
          <p:cNvCxnSpPr/>
          <p:nvPr/>
        </p:nvCxnSpPr>
        <p:spPr>
          <a:xfrm flipV="1">
            <a:off x="4155282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6415D1-CDE6-4A52-91CB-F5A96A257D80}"/>
              </a:ext>
            </a:extLst>
          </p:cNvPr>
          <p:cNvCxnSpPr/>
          <p:nvPr/>
        </p:nvCxnSpPr>
        <p:spPr>
          <a:xfrm flipV="1">
            <a:off x="7571582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4896E3-AF0E-4501-AB92-6183B0F35C84}"/>
              </a:ext>
            </a:extLst>
          </p:cNvPr>
          <p:cNvCxnSpPr/>
          <p:nvPr/>
        </p:nvCxnSpPr>
        <p:spPr>
          <a:xfrm flipV="1">
            <a:off x="5282407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1C5BA6-519B-4BE6-B101-FF3E1FCB71DC}"/>
              </a:ext>
            </a:extLst>
          </p:cNvPr>
          <p:cNvCxnSpPr/>
          <p:nvPr/>
        </p:nvCxnSpPr>
        <p:spPr>
          <a:xfrm flipV="1">
            <a:off x="6428582" y="2633663"/>
            <a:ext cx="0" cy="2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37" name="TextBox 36">
            <a:extLst>
              <a:ext uri="{FF2B5EF4-FFF2-40B4-BE49-F238E27FC236}">
                <a16:creationId xmlns:a16="http://schemas.microsoft.com/office/drawing/2014/main" id="{AD914105-2322-4AD3-A1F9-06CC7883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370" y="3530601"/>
            <a:ext cx="36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600">
                <a:latin typeface="Consolas" panose="020B0609020204030204" pitchFamily="49" charset="0"/>
              </a:rPr>
              <a:t>-</a:t>
            </a:r>
            <a:endParaRPr lang="ko-KR" altLang="en-US" sz="2600">
              <a:latin typeface="Consolas" panose="020B0609020204030204" pitchFamily="49" charset="0"/>
            </a:endParaRPr>
          </a:p>
        </p:txBody>
      </p:sp>
      <p:sp>
        <p:nvSpPr>
          <p:cNvPr id="18467" name="TextBox 37">
            <a:extLst>
              <a:ext uri="{FF2B5EF4-FFF2-40B4-BE49-F238E27FC236}">
                <a16:creationId xmlns:a16="http://schemas.microsoft.com/office/drawing/2014/main" id="{F6C3D266-AD42-4EE5-8E62-D167AC45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70" y="4337050"/>
            <a:ext cx="553402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#define S_IFMT  0170000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              00 1111 0000 0000 0000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#define S_IFREG  0100000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               00 1000 0000 0000 0000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#define S_ISREG(m)  (((m) &amp; S_IFMT) == S_IFREG)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2D5ED52-ACAC-4F40-A7E7-754FC55C9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File</a:t>
            </a:r>
            <a:r>
              <a:rPr lang="ko-KR" altLang="en-US"/>
              <a:t>의 종류 추출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4FF0B45C-8574-4470-86BE-DEE22D834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141340" name="TextBox 3">
            <a:extLst>
              <a:ext uri="{FF2B5EF4-FFF2-40B4-BE49-F238E27FC236}">
                <a16:creationId xmlns:a16="http://schemas.microsoft.com/office/drawing/2014/main" id="{A3E51CDB-1BDE-4ACC-8E31-69A7824F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58" y="987426"/>
            <a:ext cx="7818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st_mode</a:t>
            </a:r>
            <a:r>
              <a:rPr lang="ko-KR" altLang="en-US">
                <a:latin typeface="Consolas" panose="020B0609020204030204" pitchFamily="49" charset="0"/>
              </a:rPr>
              <a:t>은 </a:t>
            </a:r>
            <a:r>
              <a:rPr lang="en-US" altLang="ko-KR">
                <a:latin typeface="Consolas" panose="020B0609020204030204" pitchFamily="49" charset="0"/>
              </a:rPr>
              <a:t>16bit </a:t>
            </a:r>
            <a:r>
              <a:rPr lang="ko-KR" altLang="en-US">
                <a:latin typeface="Consolas" panose="020B0609020204030204" pitchFamily="49" charset="0"/>
              </a:rPr>
              <a:t>자료구조 이며 파일의 종류 및 퍼미션이 기록 되어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있다</a:t>
            </a:r>
            <a:r>
              <a:rPr lang="en-US" altLang="ko-KR">
                <a:latin typeface="Consolas" panose="020B0609020204030204" pitchFamily="49" charset="0"/>
              </a:rPr>
              <a:t>.  </a:t>
            </a:r>
            <a:r>
              <a:rPr lang="ko-KR" altLang="en-US">
                <a:latin typeface="Consolas" panose="020B0609020204030204" pitchFamily="49" charset="0"/>
              </a:rPr>
              <a:t>이때 상위 </a:t>
            </a:r>
            <a:r>
              <a:rPr lang="en-US" altLang="ko-KR">
                <a:latin typeface="Consolas" panose="020B0609020204030204" pitchFamily="49" charset="0"/>
              </a:rPr>
              <a:t>4bit</a:t>
            </a:r>
            <a:r>
              <a:rPr lang="ko-KR" altLang="en-US">
                <a:latin typeface="Consolas" panose="020B0609020204030204" pitchFamily="49" charset="0"/>
              </a:rPr>
              <a:t>가 파일의 종류를 의미한다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A746A7B8-E110-426E-91CF-3DDF60E56F36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857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16153731-4FB2-4F45-81C9-5AF8E08F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81" y="1092919"/>
            <a:ext cx="4518025" cy="54324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#include &lt;sys/stat.h&gt;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int main(int argc, char **argv)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struct stat buf;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char perm[11] = "----------";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char rwx[] = "rwx";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int i;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lstat( argv[1], &amp;buf 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for( i=0; i&lt;9; i++ 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    if( (buf.st_mode &gt;&gt; (8-i)) &amp; 0x1 )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        perm[1+i] = rwx[i%3];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printf("%s\n", perm 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407" name="TextBox 66">
            <a:extLst>
              <a:ext uri="{FF2B5EF4-FFF2-40B4-BE49-F238E27FC236}">
                <a16:creationId xmlns:a16="http://schemas.microsoft.com/office/drawing/2014/main" id="{3A08F42E-3469-4497-A923-75AA6B9DA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942" y="750018"/>
            <a:ext cx="154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permission.c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E5D2D5-F226-4EE6-B812-4A5EF8FD1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파일의 속성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BF090FC-E8CE-46CD-BB3D-4D6F4674F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142341" name="TextBox 2">
            <a:extLst>
              <a:ext uri="{FF2B5EF4-FFF2-40B4-BE49-F238E27FC236}">
                <a16:creationId xmlns:a16="http://schemas.microsoft.com/office/drawing/2014/main" id="{B3E06FA7-D913-498E-83DD-C34F23716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033" y="1178918"/>
            <a:ext cx="2738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특수 퍼미션도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출력 되도록 프로그램을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수정해 보세요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F050339-55AF-40C6-B3D6-CAD192A270EF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034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6576E9-1F54-4011-AC62-519D28F9F5B2}"/>
              </a:ext>
            </a:extLst>
          </p:cNvPr>
          <p:cNvSpPr/>
          <p:nvPr/>
        </p:nvSpPr>
        <p:spPr>
          <a:xfrm>
            <a:off x="2080419" y="233838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AF4DE2-B432-425C-B966-C3FE43884A35}"/>
              </a:ext>
            </a:extLst>
          </p:cNvPr>
          <p:cNvSpPr/>
          <p:nvPr/>
        </p:nvSpPr>
        <p:spPr>
          <a:xfrm>
            <a:off x="2455070" y="233838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2BF8D-C2D9-4238-8F4A-592575CF08E2}"/>
              </a:ext>
            </a:extLst>
          </p:cNvPr>
          <p:cNvSpPr/>
          <p:nvPr/>
        </p:nvSpPr>
        <p:spPr>
          <a:xfrm>
            <a:off x="2834482" y="233838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F25E70-D82C-4050-A42F-3B9786E11FAE}"/>
              </a:ext>
            </a:extLst>
          </p:cNvPr>
          <p:cNvSpPr/>
          <p:nvPr/>
        </p:nvSpPr>
        <p:spPr>
          <a:xfrm>
            <a:off x="3215482" y="233838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CC4EB-8973-4627-B8A0-1C6F4E516A0D}"/>
              </a:ext>
            </a:extLst>
          </p:cNvPr>
          <p:cNvSpPr/>
          <p:nvPr/>
        </p:nvSpPr>
        <p:spPr>
          <a:xfrm>
            <a:off x="3594895" y="233838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3A8F25-A3AD-4E96-B597-AD7268CAEB5E}"/>
              </a:ext>
            </a:extLst>
          </p:cNvPr>
          <p:cNvSpPr/>
          <p:nvPr/>
        </p:nvSpPr>
        <p:spPr>
          <a:xfrm>
            <a:off x="3974307" y="233838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BBB685-3FD2-4FF9-A4D0-D5E7D41B24EF}"/>
              </a:ext>
            </a:extLst>
          </p:cNvPr>
          <p:cNvSpPr/>
          <p:nvPr/>
        </p:nvSpPr>
        <p:spPr>
          <a:xfrm>
            <a:off x="4355307" y="233838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CD2B2-E9C8-42E1-A03B-FBA1580205E4}"/>
              </a:ext>
            </a:extLst>
          </p:cNvPr>
          <p:cNvSpPr/>
          <p:nvPr/>
        </p:nvSpPr>
        <p:spPr>
          <a:xfrm>
            <a:off x="4736307" y="233838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1C4BF0-24A7-4053-AECA-91074CBA6E31}"/>
              </a:ext>
            </a:extLst>
          </p:cNvPr>
          <p:cNvSpPr/>
          <p:nvPr/>
        </p:nvSpPr>
        <p:spPr>
          <a:xfrm>
            <a:off x="5117308" y="233838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199C02-799E-4AB5-8B24-F8531AE915C0}"/>
              </a:ext>
            </a:extLst>
          </p:cNvPr>
          <p:cNvSpPr/>
          <p:nvPr/>
        </p:nvSpPr>
        <p:spPr>
          <a:xfrm>
            <a:off x="5496720" y="233838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379FFE-07D4-4B2F-984B-1B6AC2A77EC3}"/>
              </a:ext>
            </a:extLst>
          </p:cNvPr>
          <p:cNvSpPr/>
          <p:nvPr/>
        </p:nvSpPr>
        <p:spPr>
          <a:xfrm>
            <a:off x="5877720" y="233838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574901-9BF8-4043-808B-6ABE0BB0D79C}"/>
              </a:ext>
            </a:extLst>
          </p:cNvPr>
          <p:cNvSpPr/>
          <p:nvPr/>
        </p:nvSpPr>
        <p:spPr>
          <a:xfrm>
            <a:off x="6257132" y="233838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5A493-BC92-466B-9FFD-6040DC643367}"/>
              </a:ext>
            </a:extLst>
          </p:cNvPr>
          <p:cNvSpPr/>
          <p:nvPr/>
        </p:nvSpPr>
        <p:spPr>
          <a:xfrm>
            <a:off x="6636544" y="233838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62AC0-2526-4B26-9392-614B7422E02F}"/>
              </a:ext>
            </a:extLst>
          </p:cNvPr>
          <p:cNvSpPr/>
          <p:nvPr/>
        </p:nvSpPr>
        <p:spPr>
          <a:xfrm>
            <a:off x="7017544" y="233838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05A97-7E66-4E12-9BD7-F1BCED04CA71}"/>
              </a:ext>
            </a:extLst>
          </p:cNvPr>
          <p:cNvSpPr/>
          <p:nvPr/>
        </p:nvSpPr>
        <p:spPr>
          <a:xfrm>
            <a:off x="7398545" y="233838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37059-0059-4107-8074-EBC0255D3523}"/>
              </a:ext>
            </a:extLst>
          </p:cNvPr>
          <p:cNvSpPr/>
          <p:nvPr/>
        </p:nvSpPr>
        <p:spPr>
          <a:xfrm>
            <a:off x="7779545" y="233838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75E831-D374-4DE1-85C8-C8D8F0BA5DCC}"/>
              </a:ext>
            </a:extLst>
          </p:cNvPr>
          <p:cNvCxnSpPr/>
          <p:nvPr/>
        </p:nvCxnSpPr>
        <p:spPr>
          <a:xfrm flipV="1">
            <a:off x="2080419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A5EB64-6F03-4F31-8F3F-2EBF53DE8110}"/>
              </a:ext>
            </a:extLst>
          </p:cNvPr>
          <p:cNvCxnSpPr/>
          <p:nvPr/>
        </p:nvCxnSpPr>
        <p:spPr>
          <a:xfrm flipV="1">
            <a:off x="3583782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728172-43CD-4713-AC4B-4285FF6B8062}"/>
              </a:ext>
            </a:extLst>
          </p:cNvPr>
          <p:cNvCxnSpPr/>
          <p:nvPr/>
        </p:nvCxnSpPr>
        <p:spPr>
          <a:xfrm flipV="1">
            <a:off x="4736307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D61165-20E6-4DCE-B802-178305447394}"/>
              </a:ext>
            </a:extLst>
          </p:cNvPr>
          <p:cNvCxnSpPr/>
          <p:nvPr/>
        </p:nvCxnSpPr>
        <p:spPr>
          <a:xfrm flipV="1">
            <a:off x="8151019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27FCDF-2172-4765-95CE-C1040A8C1715}"/>
              </a:ext>
            </a:extLst>
          </p:cNvPr>
          <p:cNvCxnSpPr/>
          <p:nvPr/>
        </p:nvCxnSpPr>
        <p:spPr>
          <a:xfrm flipV="1">
            <a:off x="5863432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D1CE3A-16C1-4D8B-959B-E59F26252407}"/>
              </a:ext>
            </a:extLst>
          </p:cNvPr>
          <p:cNvCxnSpPr/>
          <p:nvPr/>
        </p:nvCxnSpPr>
        <p:spPr>
          <a:xfrm flipV="1">
            <a:off x="7009607" y="20732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23B16D-79EF-420B-8121-4C0E29A5B552}"/>
              </a:ext>
            </a:extLst>
          </p:cNvPr>
          <p:cNvSpPr/>
          <p:nvPr/>
        </p:nvSpPr>
        <p:spPr>
          <a:xfrm>
            <a:off x="4736307" y="2949576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7952EC-B715-469E-9484-9546CE4BD64E}"/>
              </a:ext>
            </a:extLst>
          </p:cNvPr>
          <p:cNvSpPr/>
          <p:nvPr/>
        </p:nvSpPr>
        <p:spPr>
          <a:xfrm>
            <a:off x="5117308" y="2949576"/>
            <a:ext cx="371475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5A30C0-0A6D-467E-9549-42962FBBB297}"/>
              </a:ext>
            </a:extLst>
          </p:cNvPr>
          <p:cNvSpPr/>
          <p:nvPr/>
        </p:nvSpPr>
        <p:spPr>
          <a:xfrm>
            <a:off x="5496720" y="2949576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6ED826-B7FB-4ABC-A028-38D58B2BA950}"/>
              </a:ext>
            </a:extLst>
          </p:cNvPr>
          <p:cNvSpPr/>
          <p:nvPr/>
        </p:nvSpPr>
        <p:spPr>
          <a:xfrm>
            <a:off x="5877720" y="2949576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4F41F2-1252-491A-A9FB-29BC0A31DD67}"/>
              </a:ext>
            </a:extLst>
          </p:cNvPr>
          <p:cNvSpPr/>
          <p:nvPr/>
        </p:nvSpPr>
        <p:spPr>
          <a:xfrm>
            <a:off x="6257132" y="2949576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0E0BBF-23C4-4350-AE8C-08E989A0EC40}"/>
              </a:ext>
            </a:extLst>
          </p:cNvPr>
          <p:cNvSpPr/>
          <p:nvPr/>
        </p:nvSpPr>
        <p:spPr>
          <a:xfrm>
            <a:off x="6636544" y="2949576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0086C5-9F3F-4349-AB50-CE109BFD1E47}"/>
              </a:ext>
            </a:extLst>
          </p:cNvPr>
          <p:cNvSpPr/>
          <p:nvPr/>
        </p:nvSpPr>
        <p:spPr>
          <a:xfrm>
            <a:off x="7017544" y="2949576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2BA4EF-2237-41BA-9583-A26DB4B15EA4}"/>
              </a:ext>
            </a:extLst>
          </p:cNvPr>
          <p:cNvSpPr/>
          <p:nvPr/>
        </p:nvSpPr>
        <p:spPr>
          <a:xfrm>
            <a:off x="7398545" y="2949576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EAD79B-31E7-49F3-AA39-D706A37F0FE1}"/>
              </a:ext>
            </a:extLst>
          </p:cNvPr>
          <p:cNvSpPr/>
          <p:nvPr/>
        </p:nvSpPr>
        <p:spPr>
          <a:xfrm>
            <a:off x="7779545" y="2949576"/>
            <a:ext cx="371475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393" name="TextBox 36">
            <a:extLst>
              <a:ext uri="{FF2B5EF4-FFF2-40B4-BE49-F238E27FC236}">
                <a16:creationId xmlns:a16="http://schemas.microsoft.com/office/drawing/2014/main" id="{4989D556-500E-4002-A172-2F4193AB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807" y="2970214"/>
            <a:ext cx="368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600">
                <a:latin typeface="Consolas" panose="020B0609020204030204" pitchFamily="49" charset="0"/>
              </a:rPr>
              <a:t>-</a:t>
            </a:r>
            <a:endParaRPr lang="ko-KR" altLang="en-US" sz="2600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F85815-DC80-4088-9E7B-679820922B8B}"/>
              </a:ext>
            </a:extLst>
          </p:cNvPr>
          <p:cNvSpPr/>
          <p:nvPr/>
        </p:nvSpPr>
        <p:spPr>
          <a:xfrm>
            <a:off x="4523582" y="367823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505481-802E-48FE-8AA0-30C159C56B45}"/>
              </a:ext>
            </a:extLst>
          </p:cNvPr>
          <p:cNvSpPr/>
          <p:nvPr/>
        </p:nvSpPr>
        <p:spPr>
          <a:xfrm>
            <a:off x="4896645" y="367823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07B86-B617-4BA0-BB3B-50BDF79A0B7F}"/>
              </a:ext>
            </a:extLst>
          </p:cNvPr>
          <p:cNvSpPr/>
          <p:nvPr/>
        </p:nvSpPr>
        <p:spPr>
          <a:xfrm>
            <a:off x="5264945" y="367823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1365AA-C8C4-43A0-8D31-844138FE57BC}"/>
              </a:ext>
            </a:extLst>
          </p:cNvPr>
          <p:cNvSpPr/>
          <p:nvPr/>
        </p:nvSpPr>
        <p:spPr>
          <a:xfrm>
            <a:off x="5893595" y="367823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378FC5-5FE6-4B71-BF19-BFF8A4303EDC}"/>
              </a:ext>
            </a:extLst>
          </p:cNvPr>
          <p:cNvSpPr/>
          <p:nvPr/>
        </p:nvSpPr>
        <p:spPr>
          <a:xfrm>
            <a:off x="6266657" y="367823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472D9-EDDD-43C8-BA11-0F325E1EB3D1}"/>
              </a:ext>
            </a:extLst>
          </p:cNvPr>
          <p:cNvSpPr/>
          <p:nvPr/>
        </p:nvSpPr>
        <p:spPr>
          <a:xfrm>
            <a:off x="6631782" y="367823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893831-EE2B-420E-A2BD-0F5632B482B6}"/>
              </a:ext>
            </a:extLst>
          </p:cNvPr>
          <p:cNvSpPr/>
          <p:nvPr/>
        </p:nvSpPr>
        <p:spPr>
          <a:xfrm>
            <a:off x="7385844" y="367823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755CF1-1ADB-4316-AE11-F23409AB4DB0}"/>
              </a:ext>
            </a:extLst>
          </p:cNvPr>
          <p:cNvSpPr/>
          <p:nvPr/>
        </p:nvSpPr>
        <p:spPr>
          <a:xfrm>
            <a:off x="7760495" y="367823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5768CD-8987-4AFA-BE18-DC001D7A68D0}"/>
              </a:ext>
            </a:extLst>
          </p:cNvPr>
          <p:cNvSpPr/>
          <p:nvPr/>
        </p:nvSpPr>
        <p:spPr>
          <a:xfrm>
            <a:off x="8125620" y="367823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BD6884-8FD3-42DC-B4FE-9D32B7A90A92}"/>
              </a:ext>
            </a:extLst>
          </p:cNvPr>
          <p:cNvSpPr/>
          <p:nvPr/>
        </p:nvSpPr>
        <p:spPr>
          <a:xfrm>
            <a:off x="4523582" y="4233864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01DADF-C417-4415-B311-CDC73154294C}"/>
              </a:ext>
            </a:extLst>
          </p:cNvPr>
          <p:cNvSpPr/>
          <p:nvPr/>
        </p:nvSpPr>
        <p:spPr>
          <a:xfrm>
            <a:off x="4896644" y="4233864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D1FB70-03D6-4E56-B990-9E20B3725326}"/>
              </a:ext>
            </a:extLst>
          </p:cNvPr>
          <p:cNvSpPr/>
          <p:nvPr/>
        </p:nvSpPr>
        <p:spPr>
          <a:xfrm>
            <a:off x="5264945" y="423386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37373A-7FC2-4703-A462-18ECE07B3F95}"/>
              </a:ext>
            </a:extLst>
          </p:cNvPr>
          <p:cNvSpPr/>
          <p:nvPr/>
        </p:nvSpPr>
        <p:spPr>
          <a:xfrm>
            <a:off x="5893594" y="4233864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BA5EA9-61C4-41AE-A183-45C05E0BF5F4}"/>
              </a:ext>
            </a:extLst>
          </p:cNvPr>
          <p:cNvSpPr/>
          <p:nvPr/>
        </p:nvSpPr>
        <p:spPr>
          <a:xfrm>
            <a:off x="6266657" y="4233864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963666-B546-4FA9-BD31-FCA4F7B7B819}"/>
              </a:ext>
            </a:extLst>
          </p:cNvPr>
          <p:cNvSpPr/>
          <p:nvPr/>
        </p:nvSpPr>
        <p:spPr>
          <a:xfrm>
            <a:off x="6631782" y="4233864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D316263-DC49-4095-9A24-4D6B4C32AEFB}"/>
              </a:ext>
            </a:extLst>
          </p:cNvPr>
          <p:cNvSpPr/>
          <p:nvPr/>
        </p:nvSpPr>
        <p:spPr>
          <a:xfrm>
            <a:off x="7385845" y="423386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99AFA9-E221-46D8-AB8D-7901A1485B66}"/>
              </a:ext>
            </a:extLst>
          </p:cNvPr>
          <p:cNvSpPr/>
          <p:nvPr/>
        </p:nvSpPr>
        <p:spPr>
          <a:xfrm>
            <a:off x="7760495" y="423386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B42908-61A3-480E-AFBC-C2E676CD7BC3}"/>
              </a:ext>
            </a:extLst>
          </p:cNvPr>
          <p:cNvSpPr/>
          <p:nvPr/>
        </p:nvSpPr>
        <p:spPr>
          <a:xfrm>
            <a:off x="8125619" y="4233864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CDD9F8-1552-48C1-95F7-B7ABFD4127F8}"/>
              </a:ext>
            </a:extLst>
          </p:cNvPr>
          <p:cNvSpPr/>
          <p:nvPr/>
        </p:nvSpPr>
        <p:spPr>
          <a:xfrm>
            <a:off x="4523582" y="4786314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CDC268-B4C0-4A57-87AA-B08D77AA5755}"/>
              </a:ext>
            </a:extLst>
          </p:cNvPr>
          <p:cNvSpPr/>
          <p:nvPr/>
        </p:nvSpPr>
        <p:spPr>
          <a:xfrm>
            <a:off x="4896645" y="478631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661201-9754-4BDD-9946-41E16F9D19C3}"/>
              </a:ext>
            </a:extLst>
          </p:cNvPr>
          <p:cNvSpPr/>
          <p:nvPr/>
        </p:nvSpPr>
        <p:spPr>
          <a:xfrm>
            <a:off x="5264945" y="478631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241AAD-095E-4362-B050-99593051C196}"/>
              </a:ext>
            </a:extLst>
          </p:cNvPr>
          <p:cNvSpPr/>
          <p:nvPr/>
        </p:nvSpPr>
        <p:spPr>
          <a:xfrm>
            <a:off x="5893595" y="478631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C73B17-4AB7-4D2A-A578-F29477B60EC4}"/>
              </a:ext>
            </a:extLst>
          </p:cNvPr>
          <p:cNvSpPr/>
          <p:nvPr/>
        </p:nvSpPr>
        <p:spPr>
          <a:xfrm>
            <a:off x="6266657" y="4786314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5CC605-022C-4157-BCD7-0FD4140A2AF5}"/>
              </a:ext>
            </a:extLst>
          </p:cNvPr>
          <p:cNvSpPr/>
          <p:nvPr/>
        </p:nvSpPr>
        <p:spPr>
          <a:xfrm>
            <a:off x="6631782" y="4786314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9AA65A-16CC-468B-B953-1B8F16F56966}"/>
              </a:ext>
            </a:extLst>
          </p:cNvPr>
          <p:cNvSpPr/>
          <p:nvPr/>
        </p:nvSpPr>
        <p:spPr>
          <a:xfrm>
            <a:off x="7385844" y="4786314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6D6A8-EC60-44FE-93FF-79C85A11B1FE}"/>
              </a:ext>
            </a:extLst>
          </p:cNvPr>
          <p:cNvSpPr/>
          <p:nvPr/>
        </p:nvSpPr>
        <p:spPr>
          <a:xfrm>
            <a:off x="7760495" y="478631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500420F-7A1B-43A6-87B3-948CF88C0287}"/>
              </a:ext>
            </a:extLst>
          </p:cNvPr>
          <p:cNvSpPr/>
          <p:nvPr/>
        </p:nvSpPr>
        <p:spPr>
          <a:xfrm>
            <a:off x="8125620" y="4786314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606BB2-28FE-44FE-A183-783EE275BA2D}"/>
              </a:ext>
            </a:extLst>
          </p:cNvPr>
          <p:cNvSpPr/>
          <p:nvPr/>
        </p:nvSpPr>
        <p:spPr>
          <a:xfrm>
            <a:off x="4523582" y="5327651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5954C-776A-48C0-9342-C461C47679B6}"/>
              </a:ext>
            </a:extLst>
          </p:cNvPr>
          <p:cNvSpPr/>
          <p:nvPr/>
        </p:nvSpPr>
        <p:spPr>
          <a:xfrm>
            <a:off x="4896644" y="5327651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AC8AF5-2BDC-4764-A799-6D60200ABCEA}"/>
              </a:ext>
            </a:extLst>
          </p:cNvPr>
          <p:cNvSpPr/>
          <p:nvPr/>
        </p:nvSpPr>
        <p:spPr>
          <a:xfrm>
            <a:off x="5264945" y="5327651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F7948D-8039-4AF4-8EE7-4CEF20031A5C}"/>
              </a:ext>
            </a:extLst>
          </p:cNvPr>
          <p:cNvSpPr/>
          <p:nvPr/>
        </p:nvSpPr>
        <p:spPr>
          <a:xfrm>
            <a:off x="5893594" y="5327651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84178EB-0980-43A2-9809-318A392DD087}"/>
              </a:ext>
            </a:extLst>
          </p:cNvPr>
          <p:cNvSpPr/>
          <p:nvPr/>
        </p:nvSpPr>
        <p:spPr>
          <a:xfrm>
            <a:off x="6266657" y="5327651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2893D9-D6B1-4C42-9FCF-F8A43440AF20}"/>
              </a:ext>
            </a:extLst>
          </p:cNvPr>
          <p:cNvSpPr/>
          <p:nvPr/>
        </p:nvSpPr>
        <p:spPr>
          <a:xfrm>
            <a:off x="6631782" y="5327651"/>
            <a:ext cx="373062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5900E3-03ED-4FE3-A4E7-7EDC49DA4922}"/>
              </a:ext>
            </a:extLst>
          </p:cNvPr>
          <p:cNvSpPr/>
          <p:nvPr/>
        </p:nvSpPr>
        <p:spPr>
          <a:xfrm>
            <a:off x="7385845" y="5327651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503D507-8087-4D77-BD6E-D07CC685C7B7}"/>
              </a:ext>
            </a:extLst>
          </p:cNvPr>
          <p:cNvSpPr/>
          <p:nvPr/>
        </p:nvSpPr>
        <p:spPr>
          <a:xfrm>
            <a:off x="7760495" y="5327651"/>
            <a:ext cx="373063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262E5FB-128F-489C-84FF-674319163A75}"/>
              </a:ext>
            </a:extLst>
          </p:cNvPr>
          <p:cNvSpPr/>
          <p:nvPr/>
        </p:nvSpPr>
        <p:spPr>
          <a:xfrm>
            <a:off x="8125619" y="5327651"/>
            <a:ext cx="374650" cy="487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C9B18011-10AE-40A5-B7F2-64760F461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File</a:t>
            </a:r>
            <a:r>
              <a:rPr lang="ko-KR" altLang="en-US"/>
              <a:t>의 </a:t>
            </a:r>
            <a:r>
              <a:rPr lang="en-US" altLang="ko-KR"/>
              <a:t>permission</a:t>
            </a:r>
            <a:r>
              <a:rPr lang="ko-KR" altLang="en-US"/>
              <a:t> 추출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7A8AE357-AF37-43F6-A340-CD1D728FE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143431" name="TextBox 36">
            <a:extLst>
              <a:ext uri="{FF2B5EF4-FFF2-40B4-BE49-F238E27FC236}">
                <a16:creationId xmlns:a16="http://schemas.microsoft.com/office/drawing/2014/main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4" y="201612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3432" name="TextBox 77">
            <a:extLst>
              <a:ext uri="{FF2B5EF4-FFF2-40B4-BE49-F238E27FC236}">
                <a16:creationId xmlns:a16="http://schemas.microsoft.com/office/drawing/2014/main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357" y="200342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3433" name="TextBox 78">
            <a:extLst>
              <a:ext uri="{FF2B5EF4-FFF2-40B4-BE49-F238E27FC236}">
                <a16:creationId xmlns:a16="http://schemas.microsoft.com/office/drawing/2014/main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782" y="200342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3434" name="TextBox 37">
            <a:extLst>
              <a:ext uri="{FF2B5EF4-FFF2-40B4-BE49-F238E27FC236}">
                <a16:creationId xmlns:a16="http://schemas.microsoft.com/office/drawing/2014/main" id="{51FCC717-41DB-412A-8DFB-8B320762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58" y="1133475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퍼미션 추출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st_mode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12bit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퍼미션이다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35" name="TextBox 80">
            <a:extLst>
              <a:ext uri="{FF2B5EF4-FFF2-40B4-BE49-F238E27FC236}">
                <a16:creationId xmlns:a16="http://schemas.microsoft.com/office/drawing/2014/main" id="{CCBD6D70-944C-483D-B1A7-DA2D24C0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207" y="1717675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특수퍼미션</a:t>
            </a:r>
          </a:p>
        </p:txBody>
      </p:sp>
      <p:sp>
        <p:nvSpPr>
          <p:cNvPr id="77" name="텍스트 개체 틀 6">
            <a:extLst>
              <a:ext uri="{FF2B5EF4-FFF2-40B4-BE49-F238E27FC236}">
                <a16:creationId xmlns:a16="http://schemas.microsoft.com/office/drawing/2014/main" id="{3E1F4B40-EC02-460A-9BE7-5738DEE5FEFE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834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Box 37">
            <a:extLst>
              <a:ext uri="{FF2B5EF4-FFF2-40B4-BE49-F238E27FC236}">
                <a16:creationId xmlns:a16="http://schemas.microsoft.com/office/drawing/2014/main" id="{0B215D9D-2758-4FCB-8345-B6027582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6" y="1844824"/>
            <a:ext cx="83835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drwxr-xr-x   2 root root  4096 Jul 19 23:47 libx32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drwx------   2 root root 16384 Jul 19 21:20 lost+found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drwxr-xr-x   4 root root  4096 Jul 19 22:04 media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drwxr-xr-x   2 root root  4096 Apr 19  2013 mnt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drwxr-xr-x   3 root root  4096 Jul 19 21:32 opt</a:t>
            </a:r>
          </a:p>
          <a:p>
            <a:r>
              <a:rPr lang="en-US" altLang="ko-KR">
                <a:latin typeface="Consolas" panose="020B0609020204030204" pitchFamily="49" charset="0"/>
              </a:rPr>
              <a:t>dr-xr-xr-x </a:t>
            </a:r>
            <a:r>
              <a:rPr lang="en-US" altLang="ko-KR" b="1">
                <a:latin typeface="Consolas" panose="020B0609020204030204" pitchFamily="49" charset="0"/>
              </a:rPr>
              <a:t>136</a:t>
            </a:r>
            <a:r>
              <a:rPr lang="en-US" altLang="ko-KR">
                <a:latin typeface="Consolas" panose="020B0609020204030204" pitchFamily="49" charset="0"/>
              </a:rPr>
              <a:t> root root     0 Nov 20 02:41 proc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drwx------  48 root root  4096 Nov 21 18:44 root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drwxr-xr-x  23 root root   760 Nov 21 05:00 run</a:t>
            </a:r>
          </a:p>
          <a:p>
            <a:r>
              <a:rPr lang="en-US" altLang="ko-KR">
                <a:latin typeface="Consolas" panose="020B0609020204030204" pitchFamily="49" charset="0"/>
              </a:rPr>
              <a:t>drwxr-xr-x   2 root root 12288 Jul 19 21:32 sbin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 </a:t>
            </a:r>
            <a:r>
              <a:rPr lang="ko-KR" altLang="en-US">
                <a:latin typeface="Consolas" panose="020B0609020204030204" pitchFamily="49" charset="0"/>
              </a:rPr>
              <a:t>연결계수 출력시는 자릿수가 가장 큰쪽으로 정렬 하여 출력 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// %*d </a:t>
            </a:r>
            <a:r>
              <a:rPr lang="ko-KR" altLang="en-US">
                <a:latin typeface="Consolas" panose="020B0609020204030204" pitchFamily="49" charset="0"/>
              </a:rPr>
              <a:t>문법은 자릿수를 알수 없을 때 런타임 시점에 </a:t>
            </a:r>
            <a:r>
              <a:rPr lang="en-US" altLang="ko-KR">
                <a:latin typeface="Consolas" panose="020B0609020204030204" pitchFamily="49" charset="0"/>
              </a:rPr>
              <a:t>width</a:t>
            </a:r>
            <a:r>
              <a:rPr lang="ko-KR" altLang="en-US">
                <a:latin typeface="Consolas" panose="020B0609020204030204" pitchFamily="49" charset="0"/>
              </a:rPr>
              <a:t>를 설정 가능함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예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printf("%*d", width , buf.st_nlink 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88A386-B4D1-44BD-B69D-530E6BFC1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파일의 연결계수 추출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FCC9EB0-EB51-4708-AF4A-0A9C48A10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144388" name="TextBox 1">
            <a:extLst>
              <a:ext uri="{FF2B5EF4-FFF2-40B4-BE49-F238E27FC236}">
                <a16:creationId xmlns:a16="http://schemas.microsoft.com/office/drawing/2014/main" id="{E603F056-4F61-4BD6-A9FB-5EB4EEA47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35" y="990749"/>
            <a:ext cx="3444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연결 계수 추출 시 자릿수 설정 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51C64DE-4C7B-4145-8955-347B34D4A19A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35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5C8BBF2-CEE7-4D4D-A1FA-98C6A080D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파일의 </a:t>
            </a:r>
            <a:r>
              <a:rPr lang="en-US" altLang="ko-KR">
                <a:solidFill>
                  <a:srgbClr val="000000"/>
                </a:solidFill>
              </a:rPr>
              <a:t>UID </a:t>
            </a:r>
            <a:r>
              <a:rPr lang="ko-KR" altLang="en-US">
                <a:solidFill>
                  <a:srgbClr val="000000"/>
                </a:solidFill>
              </a:rPr>
              <a:t>추출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7ABADE-3DF9-4A7B-9BFC-1633A3D370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1365" name="직사각형 3">
            <a:extLst>
              <a:ext uri="{FF2B5EF4-FFF2-40B4-BE49-F238E27FC236}">
                <a16:creationId xmlns:a16="http://schemas.microsoft.com/office/drawing/2014/main" id="{90E26CCD-E97B-4E75-A36F-00F3B575C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94" y="1943100"/>
            <a:ext cx="7183438" cy="39703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&lt;pwd.h&gt;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struct passwd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*pw_name;       /* username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*pw_passwd;     /* user password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uid_t   pw_uid;        /* user ID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gid_t   pw_gid;        /* group ID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*pw_gecos;      /* user information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*pw_dir;        /* home directory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*pw_shell;      /* shell program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pwd = getpwuid( buf.st_uid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printf("%-*s ", max_uid,  pwd-&gt;pw_name );</a:t>
            </a:r>
          </a:p>
        </p:txBody>
      </p:sp>
      <p:sp>
        <p:nvSpPr>
          <p:cNvPr id="145413" name="TextBox 2">
            <a:extLst>
              <a:ext uri="{FF2B5EF4-FFF2-40B4-BE49-F238E27FC236}">
                <a16:creationId xmlns:a16="http://schemas.microsoft.com/office/drawing/2014/main" id="{C4363108-483A-4D50-8D53-F496B1C1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8" y="1089026"/>
            <a:ext cx="8021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숫자 이므로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passwd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참조하여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바꿔야 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/etc/passwd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 참조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05EA792-5F2F-47F6-9106-304BB6159DFA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933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0B371BF-C7EC-40A4-ADDD-F903C1BE0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</a:t>
            </a:r>
            <a:r>
              <a:rPr lang="en-US" altLang="ko-KR">
                <a:latin typeface="+mn-ea"/>
              </a:rPr>
              <a:t>GID </a:t>
            </a:r>
            <a:r>
              <a:rPr lang="ko-KR" altLang="en-US">
                <a:latin typeface="+mn-ea"/>
              </a:rPr>
              <a:t>추출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229322A-1406-4766-AFF8-611B400C7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1365" name="직사각형 3">
            <a:extLst>
              <a:ext uri="{FF2B5EF4-FFF2-40B4-BE49-F238E27FC236}">
                <a16:creationId xmlns:a16="http://schemas.microsoft.com/office/drawing/2014/main" id="{568FBCBD-1DB3-40D9-9E26-23581DC8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94" y="2071688"/>
            <a:ext cx="7183438" cy="3416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&lt;grp.h&gt;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struct group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*gr_name;       /* group name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 *gr_passwd;     /* group password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gid_t   gr_gid;        /* group ID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char  **gr_mem;        /* group members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grp = getgrgid( buf.st_gid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printf("%-*s ", max_gid, grp-&gt;gr_name );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461" name="TextBox 2">
            <a:extLst>
              <a:ext uri="{FF2B5EF4-FFF2-40B4-BE49-F238E27FC236}">
                <a16:creationId xmlns:a16="http://schemas.microsoft.com/office/drawing/2014/main" id="{DBE0131D-1D56-4042-9999-1FB3A320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980728"/>
            <a:ext cx="7886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도 숫자 이므로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group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참조하여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바꿔야 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/etc/group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 참조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D4CD0E7-4DC3-463B-B9B0-9652996E14C7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4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847275-660D-4C15-B706-8DF221F0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58" y="961492"/>
            <a:ext cx="10131110" cy="5760493"/>
          </a:xfrm>
        </p:spPr>
        <p:txBody>
          <a:bodyPr/>
          <a:lstStyle/>
          <a:p>
            <a:r>
              <a:rPr lang="en-US" altLang="ko-KR"/>
              <a:t>Super Block</a:t>
            </a:r>
          </a:p>
          <a:p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파일 시스템 크기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 파일 시스템내의 자유 블록의 수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 파일 시스템내에서 사용 가능한 자유 블록의 리스트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 </a:t>
            </a:r>
            <a:r>
              <a:rPr lang="en-US" altLang="ko-KR"/>
              <a:t>i-node </a:t>
            </a:r>
            <a:r>
              <a:rPr lang="ko-KR" altLang="en-US"/>
              <a:t>리스트의 크기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 파일 시스템내의 사용 가능한 </a:t>
            </a:r>
            <a:r>
              <a:rPr lang="en-US" altLang="ko-KR"/>
              <a:t>i-node</a:t>
            </a:r>
            <a:r>
              <a:rPr lang="ko-KR" altLang="en-US"/>
              <a:t>의 수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 파일 시스템내의 사용 가능한 </a:t>
            </a:r>
            <a:r>
              <a:rPr lang="en-US" altLang="ko-KR"/>
              <a:t>i-node</a:t>
            </a:r>
            <a:r>
              <a:rPr lang="ko-KR" altLang="en-US"/>
              <a:t>의 리스트</a:t>
            </a:r>
          </a:p>
          <a:p>
            <a:endParaRPr lang="ko-KR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EC851D0-19EA-4ABF-A4A2-B508068FBCE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>
                <a:latin typeface="+mn-ea"/>
              </a:rPr>
              <a:t>File System </a:t>
            </a:r>
            <a:r>
              <a:rPr lang="ko-KR" altLang="en-US">
                <a:latin typeface="+mn-ea"/>
              </a:rPr>
              <a:t>개념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2392D-F1E0-4D1E-BDDF-DBEC99E53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 Linux File System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D50043-A3C9-44B0-B690-F0200D6A613F}"/>
              </a:ext>
            </a:extLst>
          </p:cNvPr>
          <p:cNvSpPr txBox="1">
            <a:spLocks/>
          </p:cNvSpPr>
          <p:nvPr/>
        </p:nvSpPr>
        <p:spPr>
          <a:xfrm>
            <a:off x="7956798" y="116632"/>
            <a:ext cx="2664297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52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37">
            <a:extLst>
              <a:ext uri="{FF2B5EF4-FFF2-40B4-BE49-F238E27FC236}">
                <a16:creationId xmlns:a16="http://schemas.microsoft.com/office/drawing/2014/main" id="{5CE0F127-FBB9-40EC-8D23-A64E8641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69" y="1052514"/>
            <a:ext cx="62626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ls -l stat.c</a:t>
            </a:r>
          </a:p>
          <a:p>
            <a:r>
              <a:rPr lang="en-US" altLang="ko-KR">
                <a:latin typeface="Consolas" panose="020B0609020204030204" pitchFamily="49" charset="0"/>
              </a:rPr>
              <a:t>-rw-r--r-- 1 root root 938 Nov 21 18:57 stat.c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ls -l /dev/tty</a:t>
            </a:r>
          </a:p>
          <a:p>
            <a:r>
              <a:rPr lang="en-US" altLang="ko-KR">
                <a:latin typeface="Consolas" panose="020B0609020204030204" pitchFamily="49" charset="0"/>
              </a:rPr>
              <a:t>crw-rw-rw- 1 root tty 5, 0 Nov 20 02:41 /dev/tty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9507" name="TextBox 2">
            <a:extLst>
              <a:ext uri="{FF2B5EF4-FFF2-40B4-BE49-F238E27FC236}">
                <a16:creationId xmlns:a16="http://schemas.microsoft.com/office/drawing/2014/main" id="{BD17D6EE-2BA3-4C0B-9095-4C8F1011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08" y="3024188"/>
            <a:ext cx="8428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epoch : 1970</a:t>
            </a:r>
            <a:r>
              <a:rPr lang="ko-KR" altLang="en-US">
                <a:latin typeface="Consolas" panose="020B0609020204030204" pitchFamily="49" charset="0"/>
              </a:rPr>
              <a:t>년 </a:t>
            </a:r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월 </a:t>
            </a:r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일 자정으로 부터 현재 까지 흘러온 초 단위의 시간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st_mtime =&gt; 1385089351</a:t>
            </a:r>
          </a:p>
          <a:p>
            <a:r>
              <a:rPr lang="en-US" altLang="ko-KR">
                <a:latin typeface="Consolas" panose="020B0609020204030204" pitchFamily="49" charset="0"/>
              </a:rPr>
              <a:t>time_t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344A99-20C8-4F4C-A4A2-294E06FE7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파일의 시간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B87FF10-412E-40A1-BFE6-BD2339C1F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976283E-17A3-4EF2-AFBD-2791621BBDE9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021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F67EACF-65E6-4C86-8796-3DE14E2F6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</a:t>
            </a:r>
            <a:r>
              <a:rPr lang="en-US" altLang="ko-KR">
                <a:latin typeface="+mn-ea"/>
              </a:rPr>
              <a:t>mtime </a:t>
            </a:r>
            <a:r>
              <a:rPr lang="ko-KR" altLang="en-US">
                <a:latin typeface="+mn-ea"/>
              </a:rPr>
              <a:t>추출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88B933-F1F7-4D96-8204-640FBFC74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83D1A386-1B38-4995-A00D-23816995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340768"/>
            <a:ext cx="7183437" cy="4800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&lt;time.h&gt;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struct tm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tm_sec;         /* seconds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tm_min;         /* minutes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tm_hour;        /* hours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tm_mday;        /* day of the month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tm_mon;         /* month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tm_year;        /* year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tm_wday;        /* day of the week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tm_yday;        /* day in the year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tm_isdst;       /* daylight saving time */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tmp = localtime( &amp;buf.st_mtime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printf("%04d-%02d-%02d %02d:%02d ", tmp-&gt;tm_year+1900, 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    tmp-&gt;tm_mon+1, tmp-&gt;tm_mday,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	    tmp-&gt;tm_hour, tmp-&gt;tm_min  );</a:t>
            </a:r>
          </a:p>
        </p:txBody>
      </p:sp>
      <p:sp>
        <p:nvSpPr>
          <p:cNvPr id="150533" name="TextBox 2">
            <a:extLst>
              <a:ext uri="{FF2B5EF4-FFF2-40B4-BE49-F238E27FC236}">
                <a16:creationId xmlns:a16="http://schemas.microsoft.com/office/drawing/2014/main" id="{39310491-0987-4C34-9CD9-6536144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764704"/>
            <a:ext cx="459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st_mtime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마지막으로 수정된 시간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566C6DC0-FC0F-45E2-A587-1643D0B41AD7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337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E4CA6A-47D3-42FC-8C57-A7B581C7F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정보 추출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7D3B0E-6CC5-4447-972F-D4DDA0CD57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19374DFF-1EDE-4FB3-B644-B5381BE2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8" y="1206501"/>
            <a:ext cx="7183437" cy="51720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&lt;sys/stat.h&gt;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&lt;pwd.h&gt;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&lt;grp.h&gt;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&lt;time.h&gt;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// -rw-r--r-- 1 root root 149 Nov 21 05:23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main(int argc, char **argv)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stat buf;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passwd *pwd;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group *grp;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perm[11] = "----------";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rwx[] = "rwx";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lstat( argv[1], &amp;buf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//printf("%x\n", buf.st_mode );</a:t>
            </a:r>
          </a:p>
        </p:txBody>
      </p:sp>
      <p:sp>
        <p:nvSpPr>
          <p:cNvPr id="152581" name="TextBox 2">
            <a:extLst>
              <a:ext uri="{FF2B5EF4-FFF2-40B4-BE49-F238E27FC236}">
                <a16:creationId xmlns:a16="http://schemas.microsoft.com/office/drawing/2014/main" id="{A0FF31E7-97C5-4245-90AF-B4E8F50B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764704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stat.c</a:t>
            </a:r>
            <a:endParaRPr lang="ko-KR" altLang="en-US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0ECA9782-1209-4489-9069-FD10DE91B91A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774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B088BA5-49A8-48E0-98E9-7D026AC74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정보 추출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ADDDAC-EB76-4770-A1CB-31F3914FD0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40DBFE87-7D90-48EB-833D-2A3EA6B4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102" y="1124744"/>
            <a:ext cx="7183437" cy="51720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S_ISDIR(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'd';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S_ISCHR(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'c';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S_ISBLK(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'b';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S_ISSOCK(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's';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S_ISLNK(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'l';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S_ISFIFO( buf.st_mode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perm[0] = 'p';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for( i=0; i&lt;9; i++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if( (buf.st_mode &gt;&gt; (8-i)) &amp; 0x1 )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perm[1+i] = rwx[i%3];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printf("%s", perm );</a:t>
            </a:r>
          </a:p>
        </p:txBody>
      </p:sp>
      <p:sp>
        <p:nvSpPr>
          <p:cNvPr id="154629" name="TextBox 2">
            <a:extLst>
              <a:ext uri="{FF2B5EF4-FFF2-40B4-BE49-F238E27FC236}">
                <a16:creationId xmlns:a16="http://schemas.microsoft.com/office/drawing/2014/main" id="{17B3169F-5843-41FE-8443-D7C55284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692696"/>
            <a:ext cx="1224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stat.c</a:t>
            </a:r>
            <a:endParaRPr lang="ko-KR" altLang="en-US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5430034-EA17-4B8B-864A-18B1378D4A33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83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5B38FD-016F-443A-A394-F6DB12A15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정보 추출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C3AF0E-9883-496E-972B-AF5B51F5C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3FE42912-F35E-4FE0-9D88-26B7E450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8" y="1206500"/>
            <a:ext cx="7183437" cy="47704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 %*d", 3,  buf.st_nlink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pwd = getpwuid(buf.st_uid);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 %s",  pwd-&gt;pw_name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grp = getgrgid(buf.st_gid);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 %s",  grp-&gt;gr_name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perm[0] == 'c' || perm[0] == 'b'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 %d, %d", (buf.st_rdev&gt;&gt;8)&amp;0xff 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buf.st_rdev&amp;0xff);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 %d", buf.st_size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 %s", ctime(&amp;buf.st_mtime));</a:t>
            </a:r>
          </a:p>
        </p:txBody>
      </p:sp>
      <p:sp>
        <p:nvSpPr>
          <p:cNvPr id="156677" name="TextBox 2">
            <a:extLst>
              <a:ext uri="{FF2B5EF4-FFF2-40B4-BE49-F238E27FC236}">
                <a16:creationId xmlns:a16="http://schemas.microsoft.com/office/drawing/2014/main" id="{16A7D99B-92C6-4CAD-9935-8DD4B3FA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047" y="764704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stat.c</a:t>
            </a:r>
            <a:endParaRPr lang="ko-KR" altLang="en-US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CAA0B1BF-CDDB-437C-9929-87304B76FF6C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778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8C95728-0918-4C2A-B433-1969DEE7A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파일의 정보 추출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5E0F4A1-F629-4604-B232-2E073D72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E8DC74A4-63CA-4887-A9CD-2CD5A28F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8" y="1206501"/>
            <a:ext cx="7183437" cy="32940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perm[0] != 'l'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 %s\n", argv[1]);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int ret;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char temp[100];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ret = readlink( argv[1], temp, sizeof temp);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temp[ret] =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 %s -&gt; %s\n", argv[1], temp);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8725" name="TextBox 2">
            <a:extLst>
              <a:ext uri="{FF2B5EF4-FFF2-40B4-BE49-F238E27FC236}">
                <a16:creationId xmlns:a16="http://schemas.microsoft.com/office/drawing/2014/main" id="{8B7C12DA-81AC-49A2-BBAD-0DD2AE258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086" y="764704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D69FECDB-D449-45D4-94AE-16BA024471CF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12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>
            <a:extLst>
              <a:ext uri="{FF2B5EF4-FFF2-40B4-BE49-F238E27FC236}">
                <a16:creationId xmlns:a16="http://schemas.microsoft.com/office/drawing/2014/main" id="{D6392605-0339-4BA7-B710-F9EE76CD4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Directory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일반 파일 및 다른 디렉토리의 이름으로 구성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dirent </a:t>
            </a:r>
            <a:r>
              <a:rPr lang="ko-KR" altLang="en-US">
                <a:latin typeface="+mn-ea"/>
              </a:rPr>
              <a:t>구조체의 항목으로 구성되는 테이블 형식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</a:t>
            </a:r>
            <a:r>
              <a:rPr lang="en-US" altLang="ko-KR">
                <a:latin typeface="+mn-ea"/>
              </a:rPr>
              <a:t>struct    dirent{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ino_t     d_ino;                               // I-node </a:t>
            </a:r>
            <a:r>
              <a:rPr lang="ko-KR" altLang="en-US">
                <a:latin typeface="+mn-ea"/>
              </a:rPr>
              <a:t>번호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</a:t>
            </a:r>
            <a:r>
              <a:rPr lang="en-US" altLang="ko-KR">
                <a:latin typeface="+mn-ea"/>
              </a:rPr>
              <a:t>char     d_name[NAME_MAX + 1];      // </a:t>
            </a:r>
            <a:r>
              <a:rPr lang="ko-KR" altLang="en-US">
                <a:latin typeface="+mn-ea"/>
              </a:rPr>
              <a:t>파일 이름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</a:t>
            </a:r>
            <a:r>
              <a:rPr lang="en-US" altLang="ko-KR">
                <a:latin typeface="+mn-ea"/>
              </a:rPr>
              <a:t>}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DIR </a:t>
            </a:r>
            <a:r>
              <a:rPr lang="ko-KR" altLang="en-US">
                <a:latin typeface="+mn-ea"/>
              </a:rPr>
              <a:t>구조체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개방된 디렉토리를 접근하는데 필요한 구조체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표준 라이브러리 </a:t>
            </a:r>
            <a:r>
              <a:rPr lang="en-US" altLang="ko-KR">
                <a:latin typeface="+mn-ea"/>
              </a:rPr>
              <a:t>I/O</a:t>
            </a:r>
            <a:r>
              <a:rPr lang="ko-KR" altLang="en-US">
                <a:latin typeface="+mn-ea"/>
              </a:rPr>
              <a:t>에서는 </a:t>
            </a:r>
            <a:r>
              <a:rPr lang="en-US" altLang="ko-KR">
                <a:latin typeface="+mn-ea"/>
              </a:rPr>
              <a:t>FILE </a:t>
            </a:r>
            <a:r>
              <a:rPr lang="ko-KR" altLang="en-US">
                <a:latin typeface="+mn-ea"/>
              </a:rPr>
              <a:t>구조체와 같은 역할</a:t>
            </a:r>
          </a:p>
          <a:p>
            <a:pPr lvl="2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51527-F28B-4B8D-A80B-7D47E49C5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디렉토리 구조 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249810-1C71-48D4-AF19-EAED7DE7B6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469F1442-265B-4D0D-A364-BFB7F4EC04E6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118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>
            <a:extLst>
              <a:ext uri="{FF2B5EF4-FFF2-40B4-BE49-F238E27FC236}">
                <a16:creationId xmlns:a16="http://schemas.microsoft.com/office/drawing/2014/main" id="{774D96E1-5326-4774-AFB3-701DC5416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 sz="2000"/>
              <a:t> Directory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894A4-AD4C-43C1-A22B-8F7A2380A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디렉토리 구조 </a:t>
            </a:r>
            <a:r>
              <a:rPr lang="en-US" altLang="ko-KR">
                <a:solidFill>
                  <a:srgbClr val="000000"/>
                </a:solidFill>
              </a:rPr>
              <a:t>II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5AB92-C174-4CD8-A6FD-92ED3DE870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grpSp>
        <p:nvGrpSpPr>
          <p:cNvPr id="164869" name="Group 15">
            <a:extLst>
              <a:ext uri="{FF2B5EF4-FFF2-40B4-BE49-F238E27FC236}">
                <a16:creationId xmlns:a16="http://schemas.microsoft.com/office/drawing/2014/main" id="{4106D9AB-FB79-4E14-9C38-C7DFA8208286}"/>
              </a:ext>
            </a:extLst>
          </p:cNvPr>
          <p:cNvGrpSpPr>
            <a:grpSpLocks/>
          </p:cNvGrpSpPr>
          <p:nvPr/>
        </p:nvGrpSpPr>
        <p:grpSpPr bwMode="auto">
          <a:xfrm>
            <a:off x="3467894" y="2057400"/>
            <a:ext cx="2725738" cy="1631950"/>
            <a:chOff x="720" y="1392"/>
            <a:chExt cx="1717" cy="1028"/>
          </a:xfrm>
        </p:grpSpPr>
        <p:sp>
          <p:nvSpPr>
            <p:cNvPr id="164917" name="Text Box 5">
              <a:extLst>
                <a:ext uri="{FF2B5EF4-FFF2-40B4-BE49-F238E27FC236}">
                  <a16:creationId xmlns:a16="http://schemas.microsoft.com/office/drawing/2014/main" id="{752B14FE-651D-47E9-87B0-5FC3029E3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92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dir1</a:t>
              </a:r>
            </a:p>
          </p:txBody>
        </p:sp>
        <p:sp>
          <p:nvSpPr>
            <p:cNvPr id="164918" name="Text Box 6">
              <a:extLst>
                <a:ext uri="{FF2B5EF4-FFF2-40B4-BE49-F238E27FC236}">
                  <a16:creationId xmlns:a16="http://schemas.microsoft.com/office/drawing/2014/main" id="{AF9B7C91-56AC-4F8F-9AFB-B1F5C8459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7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subdir1</a:t>
              </a:r>
            </a:p>
          </p:txBody>
        </p:sp>
        <p:sp>
          <p:nvSpPr>
            <p:cNvPr id="164919" name="Text Box 7">
              <a:extLst>
                <a:ext uri="{FF2B5EF4-FFF2-40B4-BE49-F238E27FC236}">
                  <a16:creationId xmlns:a16="http://schemas.microsoft.com/office/drawing/2014/main" id="{C1CD83A0-6429-4C1C-824D-0950D37B1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subdir2</a:t>
              </a:r>
            </a:p>
          </p:txBody>
        </p:sp>
        <p:sp>
          <p:nvSpPr>
            <p:cNvPr id="164920" name="Text Box 8">
              <a:extLst>
                <a:ext uri="{FF2B5EF4-FFF2-40B4-BE49-F238E27FC236}">
                  <a16:creationId xmlns:a16="http://schemas.microsoft.com/office/drawing/2014/main" id="{8C02E75C-6B3B-4277-A891-417BAE029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76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file1</a:t>
              </a:r>
            </a:p>
          </p:txBody>
        </p:sp>
        <p:sp>
          <p:nvSpPr>
            <p:cNvPr id="164921" name="Text Box 9">
              <a:extLst>
                <a:ext uri="{FF2B5EF4-FFF2-40B4-BE49-F238E27FC236}">
                  <a16:creationId xmlns:a16="http://schemas.microsoft.com/office/drawing/2014/main" id="{6BF555BF-EC54-4102-8F4A-6B63042D4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08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file2</a:t>
              </a:r>
            </a:p>
          </p:txBody>
        </p:sp>
        <p:sp>
          <p:nvSpPr>
            <p:cNvPr id="164922" name="Line 10">
              <a:extLst>
                <a:ext uri="{FF2B5EF4-FFF2-40B4-BE49-F238E27FC236}">
                  <a16:creationId xmlns:a16="http://schemas.microsoft.com/office/drawing/2014/main" id="{98CC6CF3-74EE-4097-80B3-99F9AB3E6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7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23" name="Line 11">
              <a:extLst>
                <a:ext uri="{FF2B5EF4-FFF2-40B4-BE49-F238E27FC236}">
                  <a16:creationId xmlns:a16="http://schemas.microsoft.com/office/drawing/2014/main" id="{7A229866-AF00-4A8D-BBF8-A2418E82C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58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24" name="Line 12">
              <a:extLst>
                <a:ext uri="{FF2B5EF4-FFF2-40B4-BE49-F238E27FC236}">
                  <a16:creationId xmlns:a16="http://schemas.microsoft.com/office/drawing/2014/main" id="{5905B570-DE83-4435-A9D0-9541D64CD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8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25" name="Line 13">
              <a:extLst>
                <a:ext uri="{FF2B5EF4-FFF2-40B4-BE49-F238E27FC236}">
                  <a16:creationId xmlns:a16="http://schemas.microsoft.com/office/drawing/2014/main" id="{37EA912B-1973-4356-A3F5-5C239C623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4870" name="Group 67">
            <a:extLst>
              <a:ext uri="{FF2B5EF4-FFF2-40B4-BE49-F238E27FC236}">
                <a16:creationId xmlns:a16="http://schemas.microsoft.com/office/drawing/2014/main" id="{3959FC14-9417-4EB5-B5C9-BB968952E252}"/>
              </a:ext>
            </a:extLst>
          </p:cNvPr>
          <p:cNvGrpSpPr>
            <a:grpSpLocks/>
          </p:cNvGrpSpPr>
          <p:nvPr/>
        </p:nvGrpSpPr>
        <p:grpSpPr bwMode="auto">
          <a:xfrm>
            <a:off x="1889920" y="4200525"/>
            <a:ext cx="2913063" cy="1252538"/>
            <a:chOff x="758" y="2514"/>
            <a:chExt cx="1835" cy="789"/>
          </a:xfrm>
        </p:grpSpPr>
        <p:sp>
          <p:nvSpPr>
            <p:cNvPr id="164897" name="Rectangle 16">
              <a:extLst>
                <a:ext uri="{FF2B5EF4-FFF2-40B4-BE49-F238E27FC236}">
                  <a16:creationId xmlns:a16="http://schemas.microsoft.com/office/drawing/2014/main" id="{DB445BFE-0C86-4F2B-B61B-C4737FD11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8" name="Rectangle 17">
              <a:extLst>
                <a:ext uri="{FF2B5EF4-FFF2-40B4-BE49-F238E27FC236}">
                  <a16:creationId xmlns:a16="http://schemas.microsoft.com/office/drawing/2014/main" id="{E1A8B2C1-71D3-40A9-9CC6-37C5B11B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44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9" name="Text Box 18">
              <a:extLst>
                <a:ext uri="{FF2B5EF4-FFF2-40B4-BE49-F238E27FC236}">
                  <a16:creationId xmlns:a16="http://schemas.microsoft.com/office/drawing/2014/main" id="{BCC5F2F7-3A74-41D3-BA28-E54757FE3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515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222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0" name="Text Box 19">
              <a:extLst>
                <a:ext uri="{FF2B5EF4-FFF2-40B4-BE49-F238E27FC236}">
                  <a16:creationId xmlns:a16="http://schemas.microsoft.com/office/drawing/2014/main" id="{02A59801-AACA-4573-AD1E-2F5F23840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2514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1" name="Rectangle 20">
              <a:extLst>
                <a:ext uri="{FF2B5EF4-FFF2-40B4-BE49-F238E27FC236}">
                  <a16:creationId xmlns:a16="http://schemas.microsoft.com/office/drawing/2014/main" id="{6D124E2B-BDCC-4828-9CB5-D423001E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02" name="Rectangle 21">
              <a:extLst>
                <a:ext uri="{FF2B5EF4-FFF2-40B4-BE49-F238E27FC236}">
                  <a16:creationId xmlns:a16="http://schemas.microsoft.com/office/drawing/2014/main" id="{3BA10955-8891-487B-9F2A-1EFDB2707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8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03" name="Text Box 22">
              <a:extLst>
                <a:ext uri="{FF2B5EF4-FFF2-40B4-BE49-F238E27FC236}">
                  <a16:creationId xmlns:a16="http://schemas.microsoft.com/office/drawing/2014/main" id="{DE8F74A6-72C7-407B-967F-44774C175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65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122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4" name="Text Box 23">
              <a:extLst>
                <a:ext uri="{FF2B5EF4-FFF2-40B4-BE49-F238E27FC236}">
                  <a16:creationId xmlns:a16="http://schemas.microsoft.com/office/drawing/2014/main" id="{060B7B63-129E-412D-8EF7-B85DD6E22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2658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5" name="Rectangle 24">
              <a:extLst>
                <a:ext uri="{FF2B5EF4-FFF2-40B4-BE49-F238E27FC236}">
                  <a16:creationId xmlns:a16="http://schemas.microsoft.com/office/drawing/2014/main" id="{45EB4AE4-66B9-402F-8723-EE1BA3A4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83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06" name="Rectangle 25">
              <a:extLst>
                <a:ext uri="{FF2B5EF4-FFF2-40B4-BE49-F238E27FC236}">
                  <a16:creationId xmlns:a16="http://schemas.microsoft.com/office/drawing/2014/main" id="{BB9A89A5-5337-40C2-B7F4-C772932E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32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07" name="Text Box 26">
              <a:extLst>
                <a:ext uri="{FF2B5EF4-FFF2-40B4-BE49-F238E27FC236}">
                  <a16:creationId xmlns:a16="http://schemas.microsoft.com/office/drawing/2014/main" id="{9A932ED6-68A2-4483-A1DB-0476897B5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2803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333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8" name="Text Box 27">
              <a:extLst>
                <a:ext uri="{FF2B5EF4-FFF2-40B4-BE49-F238E27FC236}">
                  <a16:creationId xmlns:a16="http://schemas.microsoft.com/office/drawing/2014/main" id="{B0896D03-EDBB-4738-8112-FBE398C59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80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subdir1\0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09" name="Rectangle 28">
              <a:extLst>
                <a:ext uri="{FF2B5EF4-FFF2-40B4-BE49-F238E27FC236}">
                  <a16:creationId xmlns:a16="http://schemas.microsoft.com/office/drawing/2014/main" id="{2F88E021-0D95-4C2A-BB46-E1F3A2154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976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10" name="Rectangle 29">
              <a:extLst>
                <a:ext uri="{FF2B5EF4-FFF2-40B4-BE49-F238E27FC236}">
                  <a16:creationId xmlns:a16="http://schemas.microsoft.com/office/drawing/2014/main" id="{98FAF23C-5377-4CA7-B0DD-CE339735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976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11" name="Text Box 30">
              <a:extLst>
                <a:ext uri="{FF2B5EF4-FFF2-40B4-BE49-F238E27FC236}">
                  <a16:creationId xmlns:a16="http://schemas.microsoft.com/office/drawing/2014/main" id="{13DFC257-00EE-4D42-94AA-10C3127E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947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245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12" name="Text Box 31">
              <a:extLst>
                <a:ext uri="{FF2B5EF4-FFF2-40B4-BE49-F238E27FC236}">
                  <a16:creationId xmlns:a16="http://schemas.microsoft.com/office/drawing/2014/main" id="{529230A3-92AC-48AF-99B3-ADB6FA474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946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subdir2\0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13" name="Rectangle 32">
              <a:extLst>
                <a:ext uri="{FF2B5EF4-FFF2-40B4-BE49-F238E27FC236}">
                  <a16:creationId xmlns:a16="http://schemas.microsoft.com/office/drawing/2014/main" id="{EBF024BD-501E-4203-9BEC-58332739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3120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14" name="Rectangle 33">
              <a:extLst>
                <a:ext uri="{FF2B5EF4-FFF2-40B4-BE49-F238E27FC236}">
                  <a16:creationId xmlns:a16="http://schemas.microsoft.com/office/drawing/2014/main" id="{7F60A9FE-A98F-4143-BE9B-A560D649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120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915" name="Text Box 34">
              <a:extLst>
                <a:ext uri="{FF2B5EF4-FFF2-40B4-BE49-F238E27FC236}">
                  <a16:creationId xmlns:a16="http://schemas.microsoft.com/office/drawing/2014/main" id="{394C2D2E-67E2-4A37-B79A-E3E0E5887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3091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432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916" name="Text Box 35">
              <a:extLst>
                <a:ext uri="{FF2B5EF4-FFF2-40B4-BE49-F238E27FC236}">
                  <a16:creationId xmlns:a16="http://schemas.microsoft.com/office/drawing/2014/main" id="{F653A397-0DA7-48C2-9125-3F8E95289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3090"/>
              <a:ext cx="5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file1\0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</p:grpSp>
      <p:grpSp>
        <p:nvGrpSpPr>
          <p:cNvPr id="164871" name="Group 68">
            <a:extLst>
              <a:ext uri="{FF2B5EF4-FFF2-40B4-BE49-F238E27FC236}">
                <a16:creationId xmlns:a16="http://schemas.microsoft.com/office/drawing/2014/main" id="{01A98EDD-AC37-4F37-A6F1-8A171426487F}"/>
              </a:ext>
            </a:extLst>
          </p:cNvPr>
          <p:cNvGrpSpPr>
            <a:grpSpLocks/>
          </p:cNvGrpSpPr>
          <p:nvPr/>
        </p:nvGrpSpPr>
        <p:grpSpPr bwMode="auto">
          <a:xfrm>
            <a:off x="5547520" y="3971925"/>
            <a:ext cx="2913063" cy="795338"/>
            <a:chOff x="2821" y="2610"/>
            <a:chExt cx="1835" cy="501"/>
          </a:xfrm>
        </p:grpSpPr>
        <p:sp>
          <p:nvSpPr>
            <p:cNvPr id="164885" name="Rectangle 36">
              <a:extLst>
                <a:ext uri="{FF2B5EF4-FFF2-40B4-BE49-F238E27FC236}">
                  <a16:creationId xmlns:a16="http://schemas.microsoft.com/office/drawing/2014/main" id="{F0BB8080-B6A9-4133-9E6C-B6CFBA53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640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86" name="Rectangle 37">
              <a:extLst>
                <a:ext uri="{FF2B5EF4-FFF2-40B4-BE49-F238E27FC236}">
                  <a16:creationId xmlns:a16="http://schemas.microsoft.com/office/drawing/2014/main" id="{98222448-31E7-489C-870B-D90E1AE3D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640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87" name="Text Box 38">
              <a:extLst>
                <a:ext uri="{FF2B5EF4-FFF2-40B4-BE49-F238E27FC236}">
                  <a16:creationId xmlns:a16="http://schemas.microsoft.com/office/drawing/2014/main" id="{B2502B4B-7123-4229-908A-5CD2EBEA4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2611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333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88" name="Text Box 39">
              <a:extLst>
                <a:ext uri="{FF2B5EF4-FFF2-40B4-BE49-F238E27FC236}">
                  <a16:creationId xmlns:a16="http://schemas.microsoft.com/office/drawing/2014/main" id="{060657C2-23B4-41FE-8DF5-7330E4C06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610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89" name="Rectangle 40">
              <a:extLst>
                <a:ext uri="{FF2B5EF4-FFF2-40B4-BE49-F238E27FC236}">
                  <a16:creationId xmlns:a16="http://schemas.microsoft.com/office/drawing/2014/main" id="{96F0622C-A355-469A-9C9B-5A2070B8A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784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0" name="Rectangle 41">
              <a:extLst>
                <a:ext uri="{FF2B5EF4-FFF2-40B4-BE49-F238E27FC236}">
                  <a16:creationId xmlns:a16="http://schemas.microsoft.com/office/drawing/2014/main" id="{1B972CBA-1F1D-4A35-8D7C-62D35384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784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1" name="Text Box 42">
              <a:extLst>
                <a:ext uri="{FF2B5EF4-FFF2-40B4-BE49-F238E27FC236}">
                  <a16:creationId xmlns:a16="http://schemas.microsoft.com/office/drawing/2014/main" id="{82381C28-F1A2-441E-96A8-32574601D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2755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222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92" name="Text Box 43">
              <a:extLst>
                <a:ext uri="{FF2B5EF4-FFF2-40B4-BE49-F238E27FC236}">
                  <a16:creationId xmlns:a16="http://schemas.microsoft.com/office/drawing/2014/main" id="{C22022C5-0B71-454F-B8AC-9B76D4E2A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754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93" name="Rectangle 44">
              <a:extLst>
                <a:ext uri="{FF2B5EF4-FFF2-40B4-BE49-F238E27FC236}">
                  <a16:creationId xmlns:a16="http://schemas.microsoft.com/office/drawing/2014/main" id="{F7274133-C8E4-4E8E-A18D-21D92D6A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4" name="Rectangle 45">
              <a:extLst>
                <a:ext uri="{FF2B5EF4-FFF2-40B4-BE49-F238E27FC236}">
                  <a16:creationId xmlns:a16="http://schemas.microsoft.com/office/drawing/2014/main" id="{0C8F6574-9243-4E23-A825-B9C41B7C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95" name="Text Box 46">
              <a:extLst>
                <a:ext uri="{FF2B5EF4-FFF2-40B4-BE49-F238E27FC236}">
                  <a16:creationId xmlns:a16="http://schemas.microsoft.com/office/drawing/2014/main" id="{B0D5884B-1FB0-4840-A87B-8E1CF6F83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289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433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96" name="Text Box 47">
              <a:extLst>
                <a:ext uri="{FF2B5EF4-FFF2-40B4-BE49-F238E27FC236}">
                  <a16:creationId xmlns:a16="http://schemas.microsoft.com/office/drawing/2014/main" id="{5C88FF14-AB54-412A-A057-B11E3E3EE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2898"/>
              <a:ext cx="5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file2\0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</p:grpSp>
      <p:grpSp>
        <p:nvGrpSpPr>
          <p:cNvPr id="164872" name="Group 69">
            <a:extLst>
              <a:ext uri="{FF2B5EF4-FFF2-40B4-BE49-F238E27FC236}">
                <a16:creationId xmlns:a16="http://schemas.microsoft.com/office/drawing/2014/main" id="{6D09C32F-768A-4003-8FEF-A49B3BE4CA25}"/>
              </a:ext>
            </a:extLst>
          </p:cNvPr>
          <p:cNvGrpSpPr>
            <a:grpSpLocks/>
          </p:cNvGrpSpPr>
          <p:nvPr/>
        </p:nvGrpSpPr>
        <p:grpSpPr bwMode="auto">
          <a:xfrm>
            <a:off x="5547520" y="5114925"/>
            <a:ext cx="2911475" cy="566738"/>
            <a:chOff x="2917" y="3387"/>
            <a:chExt cx="1834" cy="357"/>
          </a:xfrm>
        </p:grpSpPr>
        <p:sp>
          <p:nvSpPr>
            <p:cNvPr id="164877" name="Rectangle 56">
              <a:extLst>
                <a:ext uri="{FF2B5EF4-FFF2-40B4-BE49-F238E27FC236}">
                  <a16:creationId xmlns:a16="http://schemas.microsoft.com/office/drawing/2014/main" id="{E4DA692E-E1BF-4CE3-9085-028F9964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417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78" name="Rectangle 57">
              <a:extLst>
                <a:ext uri="{FF2B5EF4-FFF2-40B4-BE49-F238E27FC236}">
                  <a16:creationId xmlns:a16="http://schemas.microsoft.com/office/drawing/2014/main" id="{BD8D730F-A764-417A-BCF1-06F7533A4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3417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79" name="Text Box 58">
              <a:extLst>
                <a:ext uri="{FF2B5EF4-FFF2-40B4-BE49-F238E27FC236}">
                  <a16:creationId xmlns:a16="http://schemas.microsoft.com/office/drawing/2014/main" id="{57132584-62C4-48A4-8EC9-C8AC97D8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338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245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80" name="Text Box 59">
              <a:extLst>
                <a:ext uri="{FF2B5EF4-FFF2-40B4-BE49-F238E27FC236}">
                  <a16:creationId xmlns:a16="http://schemas.microsoft.com/office/drawing/2014/main" id="{28EB3EEA-BEA9-4B58-96A5-8D8CCCC2F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3387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81" name="Rectangle 60">
              <a:extLst>
                <a:ext uri="{FF2B5EF4-FFF2-40B4-BE49-F238E27FC236}">
                  <a16:creationId xmlns:a16="http://schemas.microsoft.com/office/drawing/2014/main" id="{F0FC9B23-D8F5-48E0-86F8-7E746D052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561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82" name="Rectangle 61">
              <a:extLst>
                <a:ext uri="{FF2B5EF4-FFF2-40B4-BE49-F238E27FC236}">
                  <a16:creationId xmlns:a16="http://schemas.microsoft.com/office/drawing/2014/main" id="{98CC7EEE-F481-40DD-BED6-8357679E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3561"/>
              <a:ext cx="124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883" name="Text Box 62">
              <a:extLst>
                <a:ext uri="{FF2B5EF4-FFF2-40B4-BE49-F238E27FC236}">
                  <a16:creationId xmlns:a16="http://schemas.microsoft.com/office/drawing/2014/main" id="{2440BFE7-B118-43E2-8282-7EA41DD46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35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222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884" name="Text Box 63">
              <a:extLst>
                <a:ext uri="{FF2B5EF4-FFF2-40B4-BE49-F238E27FC236}">
                  <a16:creationId xmlns:a16="http://schemas.microsoft.com/office/drawing/2014/main" id="{E08B0339-E081-44BD-AC97-7CF207CD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3531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Arial" panose="020B0604020202020204" pitchFamily="34" charset="0"/>
                  <a:ea typeface="굴림" panose="020B0600000101010101" pitchFamily="50" charset="-127"/>
                </a:rPr>
                <a:t>..\0</a:t>
              </a:r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</a:p>
          </p:txBody>
        </p:sp>
      </p:grpSp>
      <p:sp>
        <p:nvSpPr>
          <p:cNvPr id="164873" name="Text Box 64">
            <a:extLst>
              <a:ext uri="{FF2B5EF4-FFF2-40B4-BE49-F238E27FC236}">
                <a16:creationId xmlns:a16="http://schemas.microsoft.com/office/drawing/2014/main" id="{9A08A6B0-25B7-4D6F-A4F8-52F837569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919" y="3971925"/>
            <a:ext cx="1436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latin typeface="Arial" panose="020B0604020202020204" pitchFamily="34" charset="0"/>
                <a:ea typeface="굴림" panose="020B0600000101010101" pitchFamily="50" charset="-127"/>
              </a:rPr>
              <a:t>Directory   dir1</a:t>
            </a:r>
          </a:p>
        </p:txBody>
      </p:sp>
      <p:sp>
        <p:nvSpPr>
          <p:cNvPr id="164874" name="Text Box 65">
            <a:extLst>
              <a:ext uri="{FF2B5EF4-FFF2-40B4-BE49-F238E27FC236}">
                <a16:creationId xmlns:a16="http://schemas.microsoft.com/office/drawing/2014/main" id="{DAF368A6-FDD9-44B7-A1E0-874C277B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520" y="3743325"/>
            <a:ext cx="1751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latin typeface="Arial" panose="020B0604020202020204" pitchFamily="34" charset="0"/>
                <a:ea typeface="굴림" panose="020B0600000101010101" pitchFamily="50" charset="-127"/>
              </a:rPr>
              <a:t>Directory   subdir1</a:t>
            </a:r>
          </a:p>
        </p:txBody>
      </p:sp>
      <p:sp>
        <p:nvSpPr>
          <p:cNvPr id="164875" name="Text Box 66">
            <a:extLst>
              <a:ext uri="{FF2B5EF4-FFF2-40B4-BE49-F238E27FC236}">
                <a16:creationId xmlns:a16="http://schemas.microsoft.com/office/drawing/2014/main" id="{4A641067-A5F3-425E-B263-C232CAD0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320" y="4886325"/>
            <a:ext cx="1751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latin typeface="Arial" panose="020B0604020202020204" pitchFamily="34" charset="0"/>
                <a:ea typeface="굴림" panose="020B0600000101010101" pitchFamily="50" charset="-127"/>
              </a:rPr>
              <a:t>Directory   subdir2</a:t>
            </a:r>
          </a:p>
        </p:txBody>
      </p:sp>
      <p:sp>
        <p:nvSpPr>
          <p:cNvPr id="248844" name="Text Box 70">
            <a:extLst>
              <a:ext uri="{FF2B5EF4-FFF2-40B4-BE49-F238E27FC236}">
                <a16:creationId xmlns:a16="http://schemas.microsoft.com/office/drawing/2014/main" id="{45D39EA8-EBC7-40F3-8410-6EA7A4B8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819" y="5927725"/>
            <a:ext cx="3767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- </a:t>
            </a:r>
            <a:r>
              <a:rPr lang="en-US" altLang="ko-KR" sz="1600" b="1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 (</a:t>
            </a:r>
            <a:r>
              <a:rPr lang="ko-KR" altLang="en-US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현재 디렉토리</a:t>
            </a:r>
            <a:r>
              <a:rPr lang="en-US" altLang="ko-KR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),   </a:t>
            </a:r>
            <a:r>
              <a:rPr lang="en-US" altLang="ko-KR" sz="1600" b="1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..</a:t>
            </a:r>
            <a:r>
              <a:rPr lang="en-US" altLang="ko-KR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 (</a:t>
            </a:r>
            <a:r>
              <a:rPr lang="ko-KR" altLang="en-US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부모 디렉토리</a:t>
            </a:r>
            <a:r>
              <a:rPr lang="en-US" altLang="ko-KR" sz="1600">
                <a:latin typeface="+mj-lt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2" name="텍스트 개체 틀 6">
            <a:extLst>
              <a:ext uri="{FF2B5EF4-FFF2-40B4-BE49-F238E27FC236}">
                <a16:creationId xmlns:a16="http://schemas.microsoft.com/office/drawing/2014/main" id="{D0953235-0965-47FF-AB07-07680FC9596B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12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EDDB3F-6D49-4781-9E34-39CCFBD1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디렉토리 순회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0673E4-06D6-429A-ACDA-0F5279DDA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3BD1460B-E651-465F-8146-CAD4EB65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83" y="2573338"/>
            <a:ext cx="7185025" cy="32940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&lt;dirent.h&gt;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DIR *dp;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dirent *p;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dp = opendir(".");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 p = readdir( dp ))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printf("%s\n", p-&gt;d_name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closedir(dp);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6917" name="TextBox 2">
            <a:extLst>
              <a:ext uri="{FF2B5EF4-FFF2-40B4-BE49-F238E27FC236}">
                <a16:creationId xmlns:a16="http://schemas.microsoft.com/office/drawing/2014/main" id="{86EE2BA5-1543-4E75-92EF-ECEDCC2C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83" y="2168525"/>
            <a:ext cx="107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dir_1.c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918" name="TextBox 1">
            <a:extLst>
              <a:ext uri="{FF2B5EF4-FFF2-40B4-BE49-F238E27FC236}">
                <a16:creationId xmlns:a16="http://schemas.microsoft.com/office/drawing/2014/main" id="{EBF95C15-425B-4BB9-A184-8DD863A5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062" y="908720"/>
            <a:ext cx="54425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opendir() : </a:t>
            </a:r>
            <a:r>
              <a:rPr lang="ko-KR" altLang="en-US">
                <a:latin typeface="Consolas" panose="020B0609020204030204" pitchFamily="49" charset="0"/>
                <a:ea typeface="맑은 고딕" panose="020B0503020000020004" pitchFamily="50" charset="-127"/>
              </a:rPr>
              <a:t>디렉토리 파일 스트림을 개방한다</a:t>
            </a:r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readdir() : dirent </a:t>
            </a:r>
            <a:r>
              <a:rPr lang="ko-KR" altLang="en-US">
                <a:latin typeface="Consolas" panose="020B0609020204030204" pitchFamily="49" charset="0"/>
                <a:ea typeface="맑은 고딕" panose="020B0503020000020004" pitchFamily="50" charset="-127"/>
              </a:rPr>
              <a:t>구조체를 읽는다</a:t>
            </a:r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closedir() : </a:t>
            </a:r>
            <a:r>
              <a:rPr lang="ko-KR" altLang="en-US">
                <a:latin typeface="Consolas" panose="020B0609020204030204" pitchFamily="49" charset="0"/>
                <a:ea typeface="맑은 고딕" panose="020B0503020000020004" pitchFamily="50" charset="-127"/>
              </a:rPr>
              <a:t>디렉토리 파일 스트림을 닫는다</a:t>
            </a:r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endParaRPr lang="ko-KR" altLang="en-US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CE512FD1-CEE6-46E4-B5B9-29072D24128F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780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AE4695-CD75-4251-BC35-1827FC0D7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디렉토리 순회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4ECC09-8957-4DEC-89EA-FEEA3823B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54363225-9FC9-4A24-A7A5-E0F572A3D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83" y="1247775"/>
            <a:ext cx="7185025" cy="50165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&lt;dirent.h&gt;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my_ls( char *dname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DIR *dp;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dirent *p;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chdir(dname);            // 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해당 디렉토리로 이동</a:t>
            </a: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dp = opendir(".");       // 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현재 디렉토리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 p = readdir( dp ))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printf("%s\n", p-&gt;d_name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closedir(dp);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chdir("..");             // 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부모 디렉토리로 이동</a:t>
            </a: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my_ls(".");   // 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디렉토리의 순회 구현을 모듈화 한다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8965" name="TextBox 2">
            <a:extLst>
              <a:ext uri="{FF2B5EF4-FFF2-40B4-BE49-F238E27FC236}">
                <a16:creationId xmlns:a16="http://schemas.microsoft.com/office/drawing/2014/main" id="{34C45F12-2335-400D-A9B5-8222B4EC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83" y="841375"/>
            <a:ext cx="107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dir_2.c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393CA6AA-CBFF-433C-99D1-F43A40BC217D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7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AA0E5C-17BA-4CC8-9EE8-8FC2D4F1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83" y="907219"/>
            <a:ext cx="10131110" cy="5760493"/>
          </a:xfrm>
        </p:spPr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 sz="2000"/>
              <a:t>i-node List</a:t>
            </a:r>
          </a:p>
          <a:p>
            <a:pPr marL="534988" lvl="1" indent="-174625" eaLnBrk="1" hangingPunct="1">
              <a:lnSpc>
                <a:spcPct val="99000"/>
              </a:lnSpc>
            </a:pPr>
            <a:endParaRPr lang="en-US" altLang="ko-KR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en-US" altLang="ko-KR"/>
              <a:t> </a:t>
            </a:r>
            <a:r>
              <a:rPr lang="ko-KR" altLang="en-US"/>
              <a:t>각 항은 하나의 파일과 대응</a:t>
            </a:r>
          </a:p>
          <a:p>
            <a:pPr marL="534988" lvl="1" indent="-174625" eaLnBrk="1" hangingPunct="1">
              <a:lnSpc>
                <a:spcPct val="99000"/>
              </a:lnSpc>
            </a:pPr>
            <a:endParaRPr lang="ko-KR" altLang="en-US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en-US" altLang="ko-KR"/>
              <a:t> </a:t>
            </a:r>
            <a:r>
              <a:rPr lang="ko-KR" altLang="en-US"/>
              <a:t>부팅시 추가 정보가 포함되어 메모리에 복사</a:t>
            </a:r>
          </a:p>
          <a:p>
            <a:pPr marL="534988" lvl="1" indent="-174625" eaLnBrk="1" hangingPunct="1">
              <a:lnSpc>
                <a:spcPct val="99000"/>
              </a:lnSpc>
            </a:pPr>
            <a:endParaRPr lang="ko-KR" altLang="en-US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각 </a:t>
            </a:r>
            <a:r>
              <a:rPr lang="en-US" altLang="ko-KR"/>
              <a:t>i-node</a:t>
            </a:r>
            <a:r>
              <a:rPr lang="ko-KR" altLang="en-US"/>
              <a:t>가 갖는 정보</a:t>
            </a:r>
          </a:p>
          <a:p>
            <a:pPr marL="895350" lvl="2" indent="-174625"/>
            <a:r>
              <a:rPr lang="ko-KR" altLang="en-US"/>
              <a:t>소유자 </a:t>
            </a:r>
            <a:r>
              <a:rPr lang="en-US" altLang="ko-KR"/>
              <a:t>ID, </a:t>
            </a:r>
            <a:r>
              <a:rPr lang="ko-KR" altLang="en-US"/>
              <a:t>파일 유형</a:t>
            </a:r>
            <a:r>
              <a:rPr lang="en-US" altLang="ko-KR"/>
              <a:t>, </a:t>
            </a:r>
            <a:r>
              <a:rPr lang="ko-KR" altLang="en-US"/>
              <a:t>파일 접근허가</a:t>
            </a:r>
            <a:r>
              <a:rPr lang="en-US" altLang="ko-KR"/>
              <a:t>, </a:t>
            </a:r>
            <a:r>
              <a:rPr lang="ko-KR" altLang="en-US"/>
              <a:t>파일 접근시간</a:t>
            </a:r>
          </a:p>
          <a:p>
            <a:pPr marL="895350" lvl="2" indent="-174625"/>
            <a:r>
              <a:rPr lang="ko-KR" altLang="en-US"/>
              <a:t>링크수 </a:t>
            </a:r>
            <a:r>
              <a:rPr lang="en-US" altLang="ko-KR"/>
              <a:t>. </a:t>
            </a:r>
            <a:r>
              <a:rPr lang="ko-KR" altLang="en-US"/>
              <a:t>파일 데이터의 주소 </a:t>
            </a:r>
            <a:r>
              <a:rPr lang="en-US" altLang="ko-KR"/>
              <a:t>. </a:t>
            </a:r>
            <a:r>
              <a:rPr lang="ko-KR" altLang="en-US"/>
              <a:t>파일 크기</a:t>
            </a:r>
          </a:p>
          <a:p>
            <a:pPr marL="534988" lvl="1" indent="-174625" eaLnBrk="1" hangingPunct="1">
              <a:lnSpc>
                <a:spcPct val="99000"/>
              </a:lnSpc>
            </a:pPr>
            <a:endParaRPr lang="ko-KR" altLang="en-US"/>
          </a:p>
          <a:p>
            <a:pPr marL="534988" lvl="1" indent="-174625" eaLnBrk="1" hangingPunct="1">
              <a:lnSpc>
                <a:spcPct val="99000"/>
              </a:lnSpc>
            </a:pPr>
            <a:r>
              <a:rPr lang="ko-KR" altLang="en-US"/>
              <a:t>추가 정보</a:t>
            </a:r>
            <a:endParaRPr lang="en-US" altLang="ko-KR"/>
          </a:p>
          <a:p>
            <a:pPr marL="895350" lvl="2" indent="-174625"/>
            <a:r>
              <a:rPr lang="ko-KR" altLang="en-US"/>
              <a:t>참조계수</a:t>
            </a:r>
            <a:r>
              <a:rPr lang="en-US" altLang="ko-KR"/>
              <a:t>, i-node</a:t>
            </a:r>
            <a:r>
              <a:rPr lang="ko-KR" altLang="en-US"/>
              <a:t>번호</a:t>
            </a:r>
            <a:r>
              <a:rPr lang="en-US" altLang="ko-KR"/>
              <a:t>, </a:t>
            </a:r>
            <a:r>
              <a:rPr lang="ko-KR" altLang="en-US"/>
              <a:t>파일 시스템 장치번호 등</a:t>
            </a:r>
          </a:p>
          <a:p>
            <a:endParaRPr lang="ko-KR" altLang="en-US"/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id="{93AE120F-1074-449F-839E-ACC2394D647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>
                <a:latin typeface="+mn-ea"/>
              </a:rPr>
              <a:t>File System </a:t>
            </a:r>
            <a:r>
              <a:rPr lang="ko-KR" altLang="en-US">
                <a:latin typeface="+mn-ea"/>
              </a:rPr>
              <a:t>개념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04C9F-FA5D-4A9A-9516-5F8FAD21F6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 Linux File System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78EE51-2E82-4A50-ABB7-A4B7EBB36761}"/>
              </a:ext>
            </a:extLst>
          </p:cNvPr>
          <p:cNvSpPr txBox="1">
            <a:spLocks/>
          </p:cNvSpPr>
          <p:nvPr/>
        </p:nvSpPr>
        <p:spPr>
          <a:xfrm>
            <a:off x="7956798" y="116632"/>
            <a:ext cx="2664297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20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335A48-ACB7-4791-95EE-B9B54D7FF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디렉토리 순회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F20B2E1-7CAD-4BFC-9605-B24B265722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211C2F41-C47C-4C05-89F7-2038AA80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82" y="1247776"/>
            <a:ext cx="7478712" cy="52625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my_ls( char *dname 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DIR *dp;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dirent *p;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struct stat buf;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chdir(dname);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dp = opendir(".");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 p = readdir( dp )) 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lstat(p-&gt;d_name, &amp;buf);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printf("%s\n", p-&gt;d_name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if( S_ISDIR(buf.st_mode)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if( strcmp( p-&gt;d_name, "." )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&amp;&amp; strcmp( p-&gt;d_name, ".." )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	my_ls(p-&gt;d_name);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// 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하위 디렉토리는 재귀함수로 순회한다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closedir(dp);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chdir("..");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1013" name="TextBox 2">
            <a:extLst>
              <a:ext uri="{FF2B5EF4-FFF2-40B4-BE49-F238E27FC236}">
                <a16:creationId xmlns:a16="http://schemas.microsoft.com/office/drawing/2014/main" id="{F8318E9C-25C5-450D-A461-DD54EF9C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83" y="841375"/>
            <a:ext cx="107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dir_3.c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BED76770-FBAA-4E13-9FB7-D5CED766C6AF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522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5E1828-7F71-44D9-97C9-4EC86B965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디렉토리 순회 구현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3BDCE-7D4A-47E1-BB1B-146C7549A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5461" name="직사각형 3">
            <a:extLst>
              <a:ext uri="{FF2B5EF4-FFF2-40B4-BE49-F238E27FC236}">
                <a16:creationId xmlns:a16="http://schemas.microsoft.com/office/drawing/2014/main" id="{3AC93F97-6E01-4E80-BE9F-5E08B7A3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83" y="1296988"/>
            <a:ext cx="8397875" cy="48323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void my_ls( char *dname ){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DIR *dp;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struct dirent *p;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struct stat buf;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chdir(dname);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dp = opendir(".");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printf("%s : ", dname 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while( p = readdir( dp ))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printf("%s ", p-&gt;d_name 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printf("\n");</a:t>
            </a:r>
          </a:p>
          <a:p>
            <a:pPr>
              <a:defRPr/>
            </a:pPr>
            <a:endParaRPr lang="en-US" altLang="ko-KR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rewinddir(dp);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while( p = readdir( dp ))	{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lstat(p-&gt;d_name, &amp;buf);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if( S_ISDIR(buf.st_mode) )		{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    if( strcmp( p-&gt;d_name, "." ) &amp;&amp; strcmp( p-&gt;d_name, ".." ) )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        my_ls(p-&gt;d_name);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closedir(dp);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	chdir("..");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3061" name="TextBox 2">
            <a:extLst>
              <a:ext uri="{FF2B5EF4-FFF2-40B4-BE49-F238E27FC236}">
                <a16:creationId xmlns:a16="http://schemas.microsoft.com/office/drawing/2014/main" id="{899ACD04-F9A5-4D27-B651-13000801A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6" y="836712"/>
            <a:ext cx="5442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dir_4.c  : </a:t>
            </a:r>
            <a:r>
              <a:rPr lang="ko-KR" altLang="en-US">
                <a:latin typeface="Consolas" panose="020B0609020204030204" pitchFamily="49" charset="0"/>
              </a:rPr>
              <a:t>화면 출력과 재귀호출을 분리 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F751D0FD-75A1-47F8-AC80-83046A86EBFC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303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>
            <a:extLst>
              <a:ext uri="{FF2B5EF4-FFF2-40B4-BE49-F238E27FC236}">
                <a16:creationId xmlns:a16="http://schemas.microsoft.com/office/drawing/2014/main" id="{39D0ED90-31B5-46D4-97AA-0E87F6872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옵션 처리</a:t>
            </a: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 sz="1800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683AD-20D9-4649-BFE2-61B94F4BC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 getopt </a:t>
            </a:r>
            <a:r>
              <a:rPr lang="ko-KR" altLang="en-US">
                <a:solidFill>
                  <a:srgbClr val="000000"/>
                </a:solidFill>
              </a:rPr>
              <a:t>사용법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7B7528-F179-4480-94D9-119CB97C3A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7509" name="직사각형 3">
            <a:extLst>
              <a:ext uri="{FF2B5EF4-FFF2-40B4-BE49-F238E27FC236}">
                <a16:creationId xmlns:a16="http://schemas.microsoft.com/office/drawing/2014/main" id="{32A1C35C-0AD3-4D0A-9543-13245FC3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268760"/>
            <a:ext cx="7183438" cy="47705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#define LIST   1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#define INODE  2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#define RECUR  4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#define ALL    8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int main( int argc, char **argv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 ch;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 flag=0;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while( (ch = getopt(argc, argv, "liRa" ) ) != -1 )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switch(ch)	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case 'l': flag |= LIST; break;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case 'i': flag |= INODE; break;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case 'R': flag |= RECUR; break;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case 'a': flag |= ALL; break;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FFCBB98-A58B-4797-99C6-9FE83BFEEAF5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699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>
            <a:extLst>
              <a:ext uri="{FF2B5EF4-FFF2-40B4-BE49-F238E27FC236}">
                <a16:creationId xmlns:a16="http://schemas.microsoft.com/office/drawing/2014/main" id="{18E88F74-DEDB-467A-BEEE-1842E7CA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옵션 처리</a:t>
            </a: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 sz="1800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2E08B-013F-4CE1-B99A-D57CD43D1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 getopt </a:t>
            </a:r>
            <a:r>
              <a:rPr lang="ko-KR" altLang="en-US">
                <a:solidFill>
                  <a:srgbClr val="000000"/>
                </a:solidFill>
              </a:rPr>
              <a:t>사용법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564245-DE31-4655-8609-CEF00D1CB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279557" name="직사각형 3">
            <a:extLst>
              <a:ext uri="{FF2B5EF4-FFF2-40B4-BE49-F238E27FC236}">
                <a16:creationId xmlns:a16="http://schemas.microsoft.com/office/drawing/2014/main" id="{F8B1F73E-3EFE-4891-B4FA-66D371AA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394" y="1643063"/>
            <a:ext cx="7183438" cy="1816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if( flag &amp; LIST ) printf("l\n");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if( flag &amp; INODE ) printf("i\n");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if( flag &amp; RECUR ) printf("R\n");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if( flag &amp; ALL ) printf("a\n");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66A2761F-02C7-4FDB-9177-A5DDAECBD133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259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1E7203-5E5E-4B52-BF7D-7E9B0057972D}"/>
              </a:ext>
            </a:extLst>
          </p:cNvPr>
          <p:cNvSpPr/>
          <p:nvPr/>
        </p:nvSpPr>
        <p:spPr>
          <a:xfrm>
            <a:off x="764382" y="1817689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90CAB7-6B19-4A7A-82DD-16C3B462BFC2}"/>
              </a:ext>
            </a:extLst>
          </p:cNvPr>
          <p:cNvSpPr/>
          <p:nvPr/>
        </p:nvSpPr>
        <p:spPr>
          <a:xfrm>
            <a:off x="1139032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EA50-1AA6-4CA3-8FB3-3ACE800B64D6}"/>
              </a:ext>
            </a:extLst>
          </p:cNvPr>
          <p:cNvSpPr/>
          <p:nvPr/>
        </p:nvSpPr>
        <p:spPr>
          <a:xfrm>
            <a:off x="1520032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FBDBD-CF91-4301-91A2-8DF95FA7A2CC}"/>
              </a:ext>
            </a:extLst>
          </p:cNvPr>
          <p:cNvSpPr/>
          <p:nvPr/>
        </p:nvSpPr>
        <p:spPr>
          <a:xfrm>
            <a:off x="1899445" y="1817689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9B728-3100-4F46-B333-C9E3093B5EDE}"/>
              </a:ext>
            </a:extLst>
          </p:cNvPr>
          <p:cNvSpPr/>
          <p:nvPr/>
        </p:nvSpPr>
        <p:spPr>
          <a:xfrm>
            <a:off x="2278857" y="1817689"/>
            <a:ext cx="374650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D61013-53FD-4ED7-BBD8-3E2471CB562D}"/>
              </a:ext>
            </a:extLst>
          </p:cNvPr>
          <p:cNvSpPr/>
          <p:nvPr/>
        </p:nvSpPr>
        <p:spPr>
          <a:xfrm>
            <a:off x="2659857" y="1817689"/>
            <a:ext cx="374650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5CBE0-0E47-4039-8413-B4089D8FB66C}"/>
              </a:ext>
            </a:extLst>
          </p:cNvPr>
          <p:cNvSpPr/>
          <p:nvPr/>
        </p:nvSpPr>
        <p:spPr>
          <a:xfrm>
            <a:off x="3040857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1720FB-0622-4F92-ADA2-88D678B40382}"/>
              </a:ext>
            </a:extLst>
          </p:cNvPr>
          <p:cNvSpPr/>
          <p:nvPr/>
        </p:nvSpPr>
        <p:spPr>
          <a:xfrm>
            <a:off x="3420270" y="1817689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E93D2-D877-40E8-AA63-268280525E7A}"/>
              </a:ext>
            </a:extLst>
          </p:cNvPr>
          <p:cNvSpPr/>
          <p:nvPr/>
        </p:nvSpPr>
        <p:spPr>
          <a:xfrm>
            <a:off x="3801270" y="1817689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B049A3-4D5A-4229-96CD-716533FD2B9B}"/>
              </a:ext>
            </a:extLst>
          </p:cNvPr>
          <p:cNvSpPr/>
          <p:nvPr/>
        </p:nvSpPr>
        <p:spPr>
          <a:xfrm>
            <a:off x="4182270" y="1817689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A1832A-4392-480C-A110-8C81384DA5AF}"/>
              </a:ext>
            </a:extLst>
          </p:cNvPr>
          <p:cNvSpPr/>
          <p:nvPr/>
        </p:nvSpPr>
        <p:spPr>
          <a:xfrm>
            <a:off x="4561682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F0644B-D6D9-451F-9FD1-624F95783706}"/>
              </a:ext>
            </a:extLst>
          </p:cNvPr>
          <p:cNvSpPr/>
          <p:nvPr/>
        </p:nvSpPr>
        <p:spPr>
          <a:xfrm>
            <a:off x="4941094" y="1817689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09FF86-10E6-4F3F-BA32-0689C1952D69}"/>
              </a:ext>
            </a:extLst>
          </p:cNvPr>
          <p:cNvSpPr/>
          <p:nvPr/>
        </p:nvSpPr>
        <p:spPr>
          <a:xfrm>
            <a:off x="5322094" y="1817689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9E0B8-64A1-4677-97EB-21483C50B3A2}"/>
              </a:ext>
            </a:extLst>
          </p:cNvPr>
          <p:cNvSpPr/>
          <p:nvPr/>
        </p:nvSpPr>
        <p:spPr>
          <a:xfrm>
            <a:off x="5703095" y="1817689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E52EB-8C8D-4D1E-92A1-E87A6D3A178B}"/>
              </a:ext>
            </a:extLst>
          </p:cNvPr>
          <p:cNvSpPr/>
          <p:nvPr/>
        </p:nvSpPr>
        <p:spPr>
          <a:xfrm>
            <a:off x="6082507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E8402D-B948-4210-831B-C4A55642C8D2}"/>
              </a:ext>
            </a:extLst>
          </p:cNvPr>
          <p:cNvSpPr/>
          <p:nvPr/>
        </p:nvSpPr>
        <p:spPr>
          <a:xfrm>
            <a:off x="6463507" y="1817689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12A278-B286-44F6-8149-9783475737EF}"/>
              </a:ext>
            </a:extLst>
          </p:cNvPr>
          <p:cNvCxnSpPr/>
          <p:nvPr/>
        </p:nvCxnSpPr>
        <p:spPr>
          <a:xfrm flipV="1">
            <a:off x="764382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EDC9843-9AB1-4C39-9EBB-9DC84629C348}"/>
              </a:ext>
            </a:extLst>
          </p:cNvPr>
          <p:cNvCxnSpPr/>
          <p:nvPr/>
        </p:nvCxnSpPr>
        <p:spPr>
          <a:xfrm flipV="1">
            <a:off x="2269332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DDB227F-FFD1-4964-BE81-EBFFF76D33F7}"/>
              </a:ext>
            </a:extLst>
          </p:cNvPr>
          <p:cNvCxnSpPr/>
          <p:nvPr/>
        </p:nvCxnSpPr>
        <p:spPr>
          <a:xfrm flipV="1">
            <a:off x="3420269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7E1679-4BA3-42A9-955E-A80681E76B22}"/>
              </a:ext>
            </a:extLst>
          </p:cNvPr>
          <p:cNvCxnSpPr/>
          <p:nvPr/>
        </p:nvCxnSpPr>
        <p:spPr>
          <a:xfrm flipV="1">
            <a:off x="6836569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5CA3DD-09C7-4761-8B2B-AAAABE67D4B5}"/>
              </a:ext>
            </a:extLst>
          </p:cNvPr>
          <p:cNvCxnSpPr/>
          <p:nvPr/>
        </p:nvCxnSpPr>
        <p:spPr>
          <a:xfrm flipV="1">
            <a:off x="4547394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850355-684C-41BB-95D2-893BBC242851}"/>
              </a:ext>
            </a:extLst>
          </p:cNvPr>
          <p:cNvCxnSpPr/>
          <p:nvPr/>
        </p:nvCxnSpPr>
        <p:spPr>
          <a:xfrm flipV="1">
            <a:off x="5682457" y="155257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2" name="TextBox 37">
            <a:extLst>
              <a:ext uri="{FF2B5EF4-FFF2-40B4-BE49-F238E27FC236}">
                <a16:creationId xmlns:a16="http://schemas.microsoft.com/office/drawing/2014/main" id="{E0A4623D-EAF7-410C-B6C8-CC333471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2" y="5038725"/>
            <a:ext cx="3143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 b="1">
                <a:latin typeface="Consolas" panose="020B0609020204030204" pitchFamily="49" charset="0"/>
                <a:cs typeface="Consolas" panose="020B0609020204030204" pitchFamily="49" charset="0"/>
              </a:rPr>
              <a:t>S =&gt;  Set User Id bit = 1 </a:t>
            </a:r>
            <a:endParaRPr lang="ko-KR" altLang="en-US" sz="1625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53" name="TextBox 74">
            <a:extLst>
              <a:ext uri="{FF2B5EF4-FFF2-40B4-BE49-F238E27FC236}">
                <a16:creationId xmlns:a16="http://schemas.microsoft.com/office/drawing/2014/main" id="{9C7A2185-7AB3-4CE4-83C2-4356872F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70" y="3421063"/>
            <a:ext cx="83788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linux123 , md5("$6", "linux123" );</a:t>
            </a:r>
          </a:p>
          <a:p>
            <a:pPr>
              <a:defRPr/>
            </a:pP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$6$UXqokE00$RfNOuaLC9Gohf.iulm0XbYcq16XoviQwWpwKtx1krEgokwFvdRrGlJYRq...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54" name="TextBox 75">
            <a:extLst>
              <a:ext uri="{FF2B5EF4-FFF2-40B4-BE49-F238E27FC236}">
                <a16:creationId xmlns:a16="http://schemas.microsoft.com/office/drawing/2014/main" id="{F50B6AEC-3D34-4738-87D5-3153E57A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20" y="4394200"/>
            <a:ext cx="3941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 b="1">
                <a:latin typeface="Consolas" panose="020B0609020204030204" pitchFamily="49" charset="0"/>
                <a:cs typeface="Consolas" panose="020B0609020204030204" pitchFamily="49" charset="0"/>
              </a:rPr>
              <a:t>Real User ID =&gt; Effective User ID</a:t>
            </a:r>
            <a:endParaRPr lang="ko-KR" altLang="en-US" sz="1625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55" name="TextBox 76">
            <a:extLst>
              <a:ext uri="{FF2B5EF4-FFF2-40B4-BE49-F238E27FC236}">
                <a16:creationId xmlns:a16="http://schemas.microsoft.com/office/drawing/2014/main" id="{EE51B79E-A817-487D-AD62-6BA5411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20" y="5341938"/>
            <a:ext cx="40544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 b="1">
                <a:latin typeface="Consolas" panose="020B0609020204030204" pitchFamily="49" charset="0"/>
                <a:cs typeface="Consolas" panose="020B0609020204030204" pitchFamily="49" charset="0"/>
              </a:rPr>
              <a:t>Owner User ID =&gt; Effective User ID</a:t>
            </a:r>
            <a:endParaRPr lang="ko-KR" altLang="en-US" sz="1625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18C3284B-6B1D-4166-89F1-E31CF74F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Set User ID </a:t>
            </a:r>
            <a:r>
              <a:rPr lang="ko-KR" altLang="en-US"/>
              <a:t>비트의 동작 방식</a:t>
            </a:r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91802-39D8-482B-A416-43BB572D1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특수 퍼미션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FB0D082-461A-43F8-B321-EA1FAF36F3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179230" name="TextBox 2">
            <a:extLst>
              <a:ext uri="{FF2B5EF4-FFF2-40B4-BE49-F238E27FC236}">
                <a16:creationId xmlns:a16="http://schemas.microsoft.com/office/drawing/2014/main" id="{3030C9C9-56C5-426F-BF5A-DFFDB492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20" y="2565401"/>
            <a:ext cx="6810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퍼미션의 일반적인 룰상 유저는 자신의 패스워드를 바꿀수 없다</a:t>
            </a:r>
            <a:r>
              <a:rPr lang="en-US" altLang="ko-KR"/>
              <a:t>.</a:t>
            </a:r>
          </a:p>
          <a:p>
            <a:r>
              <a:rPr lang="ko-KR" altLang="en-US"/>
              <a:t>하지만 </a:t>
            </a:r>
            <a:r>
              <a:rPr lang="en-US" altLang="ko-KR"/>
              <a:t>Set User ID bit</a:t>
            </a:r>
            <a:r>
              <a:rPr lang="ko-KR" altLang="en-US"/>
              <a:t>를 이용하면 가능하다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438B892B-8455-42C6-9DE0-F5EEC8E3BC24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804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46E1726A-9D02-414F-B0EC-B69C4333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Sticky Bit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B43F4-E43F-4FA0-B42D-69791205F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특수 퍼미션 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78C198A3-747E-48DA-A4B2-84ABA9B7B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2.4 File Status &amp; Directory</a:t>
            </a:r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BA537-C1C8-4678-A7DB-D25B783CC45B}"/>
              </a:ext>
            </a:extLst>
          </p:cNvPr>
          <p:cNvSpPr/>
          <p:nvPr/>
        </p:nvSpPr>
        <p:spPr>
          <a:xfrm>
            <a:off x="1443832" y="1452563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F379-7527-49A2-90FA-9C95E733FACC}"/>
              </a:ext>
            </a:extLst>
          </p:cNvPr>
          <p:cNvSpPr/>
          <p:nvPr/>
        </p:nvSpPr>
        <p:spPr>
          <a:xfrm>
            <a:off x="1818482" y="1452563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C0898-F442-44A0-B2FF-99DAE07EBF77}"/>
              </a:ext>
            </a:extLst>
          </p:cNvPr>
          <p:cNvSpPr/>
          <p:nvPr/>
        </p:nvSpPr>
        <p:spPr>
          <a:xfrm>
            <a:off x="2199482" y="1452563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EBA7E-DAB3-4237-A815-E1372577551B}"/>
              </a:ext>
            </a:extLst>
          </p:cNvPr>
          <p:cNvSpPr/>
          <p:nvPr/>
        </p:nvSpPr>
        <p:spPr>
          <a:xfrm>
            <a:off x="2578895" y="1452563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FC98B9-25B7-42E3-9C8C-F74128407BD5}"/>
              </a:ext>
            </a:extLst>
          </p:cNvPr>
          <p:cNvSpPr/>
          <p:nvPr/>
        </p:nvSpPr>
        <p:spPr>
          <a:xfrm>
            <a:off x="2958307" y="1452563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F647B8-00D1-4D78-A9FA-DE0B0E834F79}"/>
              </a:ext>
            </a:extLst>
          </p:cNvPr>
          <p:cNvSpPr/>
          <p:nvPr/>
        </p:nvSpPr>
        <p:spPr>
          <a:xfrm>
            <a:off x="3339307" y="1452563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41B7ED-0CC9-4A2C-A704-474DCCD0BE99}"/>
              </a:ext>
            </a:extLst>
          </p:cNvPr>
          <p:cNvSpPr/>
          <p:nvPr/>
        </p:nvSpPr>
        <p:spPr>
          <a:xfrm>
            <a:off x="3720307" y="1452563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125FB-BEDA-4280-9A5C-0B23FE0158F1}"/>
              </a:ext>
            </a:extLst>
          </p:cNvPr>
          <p:cNvSpPr/>
          <p:nvPr/>
        </p:nvSpPr>
        <p:spPr>
          <a:xfrm>
            <a:off x="4099720" y="1452563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095786-D1D4-4021-8CD4-339683ECAD91}"/>
              </a:ext>
            </a:extLst>
          </p:cNvPr>
          <p:cNvSpPr/>
          <p:nvPr/>
        </p:nvSpPr>
        <p:spPr>
          <a:xfrm>
            <a:off x="4480720" y="1452563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FB845-A65D-4CEE-BBA2-9A13D279E957}"/>
              </a:ext>
            </a:extLst>
          </p:cNvPr>
          <p:cNvSpPr/>
          <p:nvPr/>
        </p:nvSpPr>
        <p:spPr>
          <a:xfrm>
            <a:off x="4861720" y="1452563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E52D50-D8BA-4116-B78C-34AF5A98E37A}"/>
              </a:ext>
            </a:extLst>
          </p:cNvPr>
          <p:cNvSpPr/>
          <p:nvPr/>
        </p:nvSpPr>
        <p:spPr>
          <a:xfrm>
            <a:off x="5241132" y="1452563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7013D-FE95-4B6B-B8EC-9334E40E78BA}"/>
              </a:ext>
            </a:extLst>
          </p:cNvPr>
          <p:cNvSpPr/>
          <p:nvPr/>
        </p:nvSpPr>
        <p:spPr>
          <a:xfrm>
            <a:off x="5620544" y="1452563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F1DD4D-0DCA-4548-84E0-68F11CEBEEB2}"/>
              </a:ext>
            </a:extLst>
          </p:cNvPr>
          <p:cNvSpPr/>
          <p:nvPr/>
        </p:nvSpPr>
        <p:spPr>
          <a:xfrm>
            <a:off x="6001544" y="1452563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361C1-0AD8-49B5-88D5-752DC70541F8}"/>
              </a:ext>
            </a:extLst>
          </p:cNvPr>
          <p:cNvSpPr/>
          <p:nvPr/>
        </p:nvSpPr>
        <p:spPr>
          <a:xfrm>
            <a:off x="6382545" y="1452563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C0545E-FB4C-44AF-A98E-C3DC5BB50633}"/>
              </a:ext>
            </a:extLst>
          </p:cNvPr>
          <p:cNvSpPr/>
          <p:nvPr/>
        </p:nvSpPr>
        <p:spPr>
          <a:xfrm>
            <a:off x="6761957" y="1452563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070E91-6DF2-4EC7-AB6B-047A305FC8CE}"/>
              </a:ext>
            </a:extLst>
          </p:cNvPr>
          <p:cNvSpPr/>
          <p:nvPr/>
        </p:nvSpPr>
        <p:spPr>
          <a:xfrm>
            <a:off x="7142957" y="1452563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E557FE-D62E-409D-87D7-C923760CFB07}"/>
              </a:ext>
            </a:extLst>
          </p:cNvPr>
          <p:cNvCxnSpPr/>
          <p:nvPr/>
        </p:nvCxnSpPr>
        <p:spPr>
          <a:xfrm flipV="1">
            <a:off x="1443832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99BB98-3BEC-4110-BA75-EAD9C53BFD82}"/>
              </a:ext>
            </a:extLst>
          </p:cNvPr>
          <p:cNvCxnSpPr/>
          <p:nvPr/>
        </p:nvCxnSpPr>
        <p:spPr>
          <a:xfrm flipV="1">
            <a:off x="2948782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10F4BC-4D5E-48AF-88D0-3F95068F2AFF}"/>
              </a:ext>
            </a:extLst>
          </p:cNvPr>
          <p:cNvCxnSpPr/>
          <p:nvPr/>
        </p:nvCxnSpPr>
        <p:spPr>
          <a:xfrm flipV="1">
            <a:off x="4099719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58D139-8441-499B-923A-553263560630}"/>
              </a:ext>
            </a:extLst>
          </p:cNvPr>
          <p:cNvCxnSpPr/>
          <p:nvPr/>
        </p:nvCxnSpPr>
        <p:spPr>
          <a:xfrm flipV="1">
            <a:off x="7516019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72C7D3-9B52-4CA3-BEEB-E83192B3FB78}"/>
              </a:ext>
            </a:extLst>
          </p:cNvPr>
          <p:cNvCxnSpPr/>
          <p:nvPr/>
        </p:nvCxnSpPr>
        <p:spPr>
          <a:xfrm flipV="1">
            <a:off x="5226844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66AFE1-0C85-4E29-BF25-46CEE6C13DCE}"/>
              </a:ext>
            </a:extLst>
          </p:cNvPr>
          <p:cNvCxnSpPr/>
          <p:nvPr/>
        </p:nvCxnSpPr>
        <p:spPr>
          <a:xfrm flipV="1">
            <a:off x="6361907" y="1187451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6" name="TextBox 74">
            <a:extLst>
              <a:ext uri="{FF2B5EF4-FFF2-40B4-BE49-F238E27FC236}">
                <a16:creationId xmlns:a16="http://schemas.microsoft.com/office/drawing/2014/main" id="{D848D1B9-1CA8-41AC-9261-DA3B85E0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44" y="2476500"/>
            <a:ext cx="8026400" cy="162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400" b="1">
                <a:latin typeface="Consolas" panose="020B0609020204030204" pitchFamily="49" charset="0"/>
                <a:cs typeface="Consolas" panose="020B0609020204030204" pitchFamily="49" charset="0"/>
              </a:rPr>
              <a:t>Sticky bit : </a:t>
            </a:r>
          </a:p>
          <a:p>
            <a:pPr>
              <a:defRPr/>
            </a:pPr>
            <a:endParaRPr lang="en-US" altLang="ko-KR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b="1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디렉토리에 해당 </a:t>
            </a:r>
            <a:r>
              <a:rPr lang="en-US" altLang="ko-KR" sz="1400" b="1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ko-KR" alt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가 세팅 되어 있을때 소유자만이 파일을 지울 수 있다</a:t>
            </a:r>
            <a:r>
              <a:rPr lang="en-US" altLang="ko-KR" sz="1400" b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sz="14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160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400">
                <a:latin typeface="+mn-ea"/>
              </a:rPr>
              <a:t>-  stat </a:t>
            </a:r>
            <a:r>
              <a:rPr lang="ko-KR" altLang="en-US" sz="1400">
                <a:latin typeface="+mn-ea"/>
              </a:rPr>
              <a:t>구조체의 </a:t>
            </a:r>
            <a:r>
              <a:rPr lang="en-US" altLang="ko-KR" sz="1400">
                <a:latin typeface="+mn-ea"/>
              </a:rPr>
              <a:t>st_mode</a:t>
            </a:r>
            <a:r>
              <a:rPr lang="ko-KR" altLang="en-US" sz="1400">
                <a:latin typeface="+mn-ea"/>
              </a:rPr>
              <a:t>값과 </a:t>
            </a:r>
            <a:r>
              <a:rPr lang="en-US" altLang="ko-KR" sz="1400">
                <a:latin typeface="+mn-ea"/>
              </a:rPr>
              <a:t>S_ISVTX </a:t>
            </a:r>
            <a:r>
              <a:rPr lang="ko-KR" altLang="en-US" sz="1400">
                <a:latin typeface="+mn-ea"/>
              </a:rPr>
              <a:t>마스크를 </a:t>
            </a:r>
            <a:r>
              <a:rPr lang="en-US" altLang="ko-KR" sz="1400">
                <a:latin typeface="+mn-ea"/>
              </a:rPr>
              <a:t>AND </a:t>
            </a:r>
            <a:r>
              <a:rPr lang="ko-KR" altLang="en-US" sz="1400">
                <a:latin typeface="+mn-ea"/>
              </a:rPr>
              <a:t>연산에 의해 속성을 알수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EE3876-D3E2-439D-9C5F-B6AA1F997087}"/>
              </a:ext>
            </a:extLst>
          </p:cNvPr>
          <p:cNvSpPr/>
          <p:nvPr/>
        </p:nvSpPr>
        <p:spPr>
          <a:xfrm>
            <a:off x="3726657" y="1965326"/>
            <a:ext cx="373062" cy="4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텍스트 개체 틀 6">
            <a:extLst>
              <a:ext uri="{FF2B5EF4-FFF2-40B4-BE49-F238E27FC236}">
                <a16:creationId xmlns:a16="http://schemas.microsoft.com/office/drawing/2014/main" id="{B4CEC7C8-7573-4AA0-BA8F-8415D5622556}"/>
              </a:ext>
            </a:extLst>
          </p:cNvPr>
          <p:cNvSpPr txBox="1">
            <a:spLocks/>
          </p:cNvSpPr>
          <p:nvPr/>
        </p:nvSpPr>
        <p:spPr>
          <a:xfrm>
            <a:off x="7452742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97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 Linux File System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2.2 Standard I/O Library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2.3 System Call I/O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2.4 File Status &amp; Directory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2.5 Hard Link vs Symbolic Link</a:t>
            </a:r>
            <a:endParaRPr lang="ko-KR" altLang="en-US" b="1" u="sng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49433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Linux File System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8110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>
            <a:extLst>
              <a:ext uri="{FF2B5EF4-FFF2-40B4-BE49-F238E27FC236}">
                <a16:creationId xmlns:a16="http://schemas.microsoft.com/office/drawing/2014/main" id="{0D909930-F5DD-4D6F-8D11-806B945F2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8" y="1011238"/>
            <a:ext cx="77104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cp aaa bbb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파일을 복사 하면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및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까지 깊은 복사가 된다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1251" name="그룹 1">
            <a:extLst>
              <a:ext uri="{FF2B5EF4-FFF2-40B4-BE49-F238E27FC236}">
                <a16:creationId xmlns:a16="http://schemas.microsoft.com/office/drawing/2014/main" id="{4C600A60-D07C-41DB-96F4-F8F3BDFDA7C8}"/>
              </a:ext>
            </a:extLst>
          </p:cNvPr>
          <p:cNvGrpSpPr>
            <a:grpSpLocks/>
          </p:cNvGrpSpPr>
          <p:nvPr/>
        </p:nvGrpSpPr>
        <p:grpSpPr bwMode="auto">
          <a:xfrm>
            <a:off x="2026444" y="1533526"/>
            <a:ext cx="6540500" cy="4906963"/>
            <a:chOff x="2907308" y="631329"/>
            <a:chExt cx="6539508" cy="54986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BFAE7F-B521-42CC-BD8F-0B13201DB743}"/>
                </a:ext>
              </a:extLst>
            </p:cNvPr>
            <p:cNvSpPr/>
            <p:nvPr/>
          </p:nvSpPr>
          <p:spPr>
            <a:xfrm>
              <a:off x="5361211" y="969321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434093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038B02-C564-4735-8A22-A5DE3DA5B2B8}"/>
                </a:ext>
              </a:extLst>
            </p:cNvPr>
            <p:cNvSpPr/>
            <p:nvPr/>
          </p:nvSpPr>
          <p:spPr>
            <a:xfrm>
              <a:off x="5361211" y="1271736"/>
              <a:ext cx="1614243" cy="3148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-rw-r--r--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94F57D-94A4-4A1C-A92A-72A0A4CBE078}"/>
                </a:ext>
              </a:extLst>
            </p:cNvPr>
            <p:cNvSpPr/>
            <p:nvPr/>
          </p:nvSpPr>
          <p:spPr>
            <a:xfrm>
              <a:off x="5361211" y="1568814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7335C0-DF5D-462C-8F18-A25192B8F7AC}"/>
                </a:ext>
              </a:extLst>
            </p:cNvPr>
            <p:cNvSpPr/>
            <p:nvPr/>
          </p:nvSpPr>
          <p:spPr>
            <a:xfrm>
              <a:off x="5361211" y="1865891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FEB260-74F1-4DE6-A5BA-450B6607CAAA}"/>
                </a:ext>
              </a:extLst>
            </p:cNvPr>
            <p:cNvSpPr/>
            <p:nvPr/>
          </p:nvSpPr>
          <p:spPr>
            <a:xfrm>
              <a:off x="5361211" y="2162969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B4ED93-ECE4-4900-BD97-7C00BCE3866D}"/>
                </a:ext>
              </a:extLst>
            </p:cNvPr>
            <p:cNvSpPr/>
            <p:nvPr/>
          </p:nvSpPr>
          <p:spPr>
            <a:xfrm>
              <a:off x="5361211" y="2458268"/>
              <a:ext cx="1614243" cy="3148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523CBA-8450-4899-B193-E3829FBA040D}"/>
                </a:ext>
              </a:extLst>
            </p:cNvPr>
            <p:cNvSpPr/>
            <p:nvPr/>
          </p:nvSpPr>
          <p:spPr>
            <a:xfrm>
              <a:off x="5361211" y="2755345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Nov 21 03:00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86" name="TextBox 11">
              <a:extLst>
                <a:ext uri="{FF2B5EF4-FFF2-40B4-BE49-F238E27FC236}">
                  <a16:creationId xmlns:a16="http://schemas.microsoft.com/office/drawing/2014/main" id="{56F1AB41-FD27-488A-89FB-AA627003D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211" y="631329"/>
              <a:ext cx="753618" cy="38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1625">
                  <a:latin typeface="Consolas" panose="020B0609020204030204" pitchFamily="49" charset="0"/>
                  <a:cs typeface="Consolas" panose="020B0609020204030204" pitchFamily="49" charset="0"/>
                </a:rPr>
                <a:t>inode</a:t>
              </a:r>
              <a:endParaRPr lang="ko-KR" altLang="en-US" sz="1625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9FC798-B06A-4C80-B1F1-707B61575D66}"/>
                </a:ext>
              </a:extLst>
            </p:cNvPr>
            <p:cNvSpPr/>
            <p:nvPr/>
          </p:nvSpPr>
          <p:spPr>
            <a:xfrm>
              <a:off x="3061273" y="1983299"/>
              <a:ext cx="81426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"aaa"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A5B451-1D2E-4E3B-AC52-1CF16954E584}"/>
                </a:ext>
              </a:extLst>
            </p:cNvPr>
            <p:cNvSpPr/>
            <p:nvPr/>
          </p:nvSpPr>
          <p:spPr>
            <a:xfrm>
              <a:off x="3061273" y="2285713"/>
              <a:ext cx="81426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89" name="TextBox 14">
              <a:extLst>
                <a:ext uri="{FF2B5EF4-FFF2-40B4-BE49-F238E27FC236}">
                  <a16:creationId xmlns:a16="http://schemas.microsoft.com/office/drawing/2014/main" id="{A32F5A30-B6E4-4876-8F92-FEFABD803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496" y="1568814"/>
              <a:ext cx="867413" cy="38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1625">
                  <a:latin typeface="Consolas" panose="020B0609020204030204" pitchFamily="49" charset="0"/>
                  <a:cs typeface="Consolas" panose="020B0609020204030204" pitchFamily="49" charset="0"/>
                </a:rPr>
                <a:t>dentry</a:t>
              </a:r>
              <a:endParaRPr lang="ko-KR" altLang="en-US" sz="1625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AB9182A-D367-42BF-B296-4D7BC1119957}"/>
                </a:ext>
              </a:extLst>
            </p:cNvPr>
            <p:cNvCxnSpPr>
              <a:stCxn id="14" idx="3"/>
              <a:endCxn id="5" idx="1"/>
            </p:cNvCxnSpPr>
            <p:nvPr/>
          </p:nvCxnSpPr>
          <p:spPr>
            <a:xfrm flipV="1">
              <a:off x="3875536" y="1125865"/>
              <a:ext cx="1485675" cy="1318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098325-A307-4C94-BB25-D978EBECD16F}"/>
                </a:ext>
              </a:extLst>
            </p:cNvPr>
            <p:cNvSpPr/>
            <p:nvPr/>
          </p:nvSpPr>
          <p:spPr>
            <a:xfrm>
              <a:off x="8135740" y="2753566"/>
              <a:ext cx="1311076" cy="3148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"hello\n"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17B045-CCFD-4531-8583-70DF05CF5592}"/>
                </a:ext>
              </a:extLst>
            </p:cNvPr>
            <p:cNvSpPr/>
            <p:nvPr/>
          </p:nvSpPr>
          <p:spPr>
            <a:xfrm>
              <a:off x="5361211" y="3068432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20A15D7-6B68-4B52-9525-4A277A67B47F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 flipV="1">
              <a:off x="6975454" y="2910110"/>
              <a:ext cx="1160286" cy="313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DEC3BD-5420-4858-87B1-AEA3E1F40442}"/>
                </a:ext>
              </a:extLst>
            </p:cNvPr>
            <p:cNvSpPr/>
            <p:nvPr/>
          </p:nvSpPr>
          <p:spPr>
            <a:xfrm>
              <a:off x="8135740" y="4539590"/>
              <a:ext cx="1311076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"world\n"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B64BE97-1222-4C10-955E-504E4B6BB0E4}"/>
                </a:ext>
              </a:extLst>
            </p:cNvPr>
            <p:cNvSpPr/>
            <p:nvPr/>
          </p:nvSpPr>
          <p:spPr>
            <a:xfrm>
              <a:off x="5361211" y="3717734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434086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A2866C-55DF-4888-9B74-C7BECB6B2C60}"/>
                </a:ext>
              </a:extLst>
            </p:cNvPr>
            <p:cNvSpPr/>
            <p:nvPr/>
          </p:nvSpPr>
          <p:spPr>
            <a:xfrm>
              <a:off x="5361211" y="4021927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-rw-r--r--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127D4-35E7-4631-9CC2-E0160A91F16C}"/>
                </a:ext>
              </a:extLst>
            </p:cNvPr>
            <p:cNvSpPr/>
            <p:nvPr/>
          </p:nvSpPr>
          <p:spPr>
            <a:xfrm>
              <a:off x="5361211" y="4319005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AF3A6F-DEF6-4137-B585-BAAC48F90677}"/>
                </a:ext>
              </a:extLst>
            </p:cNvPr>
            <p:cNvSpPr/>
            <p:nvPr/>
          </p:nvSpPr>
          <p:spPr>
            <a:xfrm>
              <a:off x="5361211" y="4616082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1C8DA16-BD5E-4D92-A118-6B89369E5AB8}"/>
                </a:ext>
              </a:extLst>
            </p:cNvPr>
            <p:cNvSpPr/>
            <p:nvPr/>
          </p:nvSpPr>
          <p:spPr>
            <a:xfrm>
              <a:off x="5361211" y="4913160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D9CB6B8-5EA6-4EF8-AC8A-CC56A5E90B29}"/>
                </a:ext>
              </a:extLst>
            </p:cNvPr>
            <p:cNvSpPr/>
            <p:nvPr/>
          </p:nvSpPr>
          <p:spPr>
            <a:xfrm>
              <a:off x="5361211" y="5208459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6C53B18-8A72-47C4-B381-A7F533346730}"/>
                </a:ext>
              </a:extLst>
            </p:cNvPr>
            <p:cNvSpPr/>
            <p:nvPr/>
          </p:nvSpPr>
          <p:spPr>
            <a:xfrm>
              <a:off x="5361211" y="5505536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Nov 21 03:00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602" name="TextBox 60">
              <a:extLst>
                <a:ext uri="{FF2B5EF4-FFF2-40B4-BE49-F238E27FC236}">
                  <a16:creationId xmlns:a16="http://schemas.microsoft.com/office/drawing/2014/main" id="{065B2F06-B695-497A-A138-564600BA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211" y="3381520"/>
              <a:ext cx="753618" cy="38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1625">
                  <a:latin typeface="Consolas" panose="020B0609020204030204" pitchFamily="49" charset="0"/>
                  <a:cs typeface="Consolas" panose="020B0609020204030204" pitchFamily="49" charset="0"/>
                </a:rPr>
                <a:t>inode</a:t>
              </a:r>
              <a:endParaRPr lang="ko-KR" altLang="en-US" sz="1625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D82E7D3-4875-43ED-96D3-219D7039B95A}"/>
                </a:ext>
              </a:extLst>
            </p:cNvPr>
            <p:cNvSpPr/>
            <p:nvPr/>
          </p:nvSpPr>
          <p:spPr>
            <a:xfrm>
              <a:off x="5361211" y="5816845"/>
              <a:ext cx="1614243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A9F7072-5126-427A-A19F-E7827B9068B6}"/>
                </a:ext>
              </a:extLst>
            </p:cNvPr>
            <p:cNvCxnSpPr>
              <a:stCxn id="62" idx="3"/>
              <a:endCxn id="46" idx="1"/>
            </p:cNvCxnSpPr>
            <p:nvPr/>
          </p:nvCxnSpPr>
          <p:spPr>
            <a:xfrm flipV="1">
              <a:off x="6975454" y="4696133"/>
              <a:ext cx="1160286" cy="127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C669D8D-5879-479F-996E-29C93720F540}"/>
                </a:ext>
              </a:extLst>
            </p:cNvPr>
            <p:cNvSpPr/>
            <p:nvPr/>
          </p:nvSpPr>
          <p:spPr>
            <a:xfrm>
              <a:off x="2983496" y="3682156"/>
              <a:ext cx="815851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25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"bbb"</a:t>
              </a: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99C78A2-49B4-48D2-8030-1BC5760F793F}"/>
                </a:ext>
              </a:extLst>
            </p:cNvPr>
            <p:cNvSpPr/>
            <p:nvPr/>
          </p:nvSpPr>
          <p:spPr>
            <a:xfrm>
              <a:off x="2983496" y="3984570"/>
              <a:ext cx="815851" cy="313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607" name="TextBox 68">
              <a:extLst>
                <a:ext uri="{FF2B5EF4-FFF2-40B4-BE49-F238E27FC236}">
                  <a16:creationId xmlns:a16="http://schemas.microsoft.com/office/drawing/2014/main" id="{B5F0EACF-5062-44FC-BB1E-051E8548A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308" y="3267670"/>
              <a:ext cx="867413" cy="38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1625">
                  <a:latin typeface="Consolas" panose="020B0609020204030204" pitchFamily="49" charset="0"/>
                  <a:cs typeface="Consolas" panose="020B0609020204030204" pitchFamily="49" charset="0"/>
                </a:rPr>
                <a:t>dentry</a:t>
              </a:r>
              <a:endParaRPr lang="ko-KR" altLang="en-US" sz="1625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925B37C-F5A5-4DF7-A597-52A98A8280CC}"/>
                </a:ext>
              </a:extLst>
            </p:cNvPr>
            <p:cNvCxnSpPr>
              <a:stCxn id="68" idx="3"/>
              <a:endCxn id="54" idx="1"/>
            </p:cNvCxnSpPr>
            <p:nvPr/>
          </p:nvCxnSpPr>
          <p:spPr>
            <a:xfrm flipV="1">
              <a:off x="3799348" y="3876056"/>
              <a:ext cx="1561863" cy="266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2EF7ECA-F02F-4951-AE02-BB3155E5B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복사 동작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1A91EE12-D407-4BC9-9A49-D42553A33A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80AF2652-0523-4621-B962-685B08BB4F80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505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3264A296-9431-4023-B9A2-7D9952B2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8" y="1011238"/>
            <a:ext cx="6516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ln aaa bbb 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파일을 링크 하면 같은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를 가리킨다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EB3B-91F0-483F-8450-37F01A4CE090}"/>
              </a:ext>
            </a:extLst>
          </p:cNvPr>
          <p:cNvSpPr/>
          <p:nvPr/>
        </p:nvSpPr>
        <p:spPr>
          <a:xfrm>
            <a:off x="4410869" y="2266951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434093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F4BAA9-7C66-4B1B-AE65-C5657C3163BE}"/>
              </a:ext>
            </a:extLst>
          </p:cNvPr>
          <p:cNvSpPr/>
          <p:nvPr/>
        </p:nvSpPr>
        <p:spPr>
          <a:xfrm>
            <a:off x="4410869" y="2570164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0D3334-2BFA-4C9D-964A-FECAE0E76CAA}"/>
              </a:ext>
            </a:extLst>
          </p:cNvPr>
          <p:cNvSpPr/>
          <p:nvPr/>
        </p:nvSpPr>
        <p:spPr>
          <a:xfrm>
            <a:off x="4410869" y="2867026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90AC8-3AC0-42DD-AA30-FFB77FE398E8}"/>
              </a:ext>
            </a:extLst>
          </p:cNvPr>
          <p:cNvSpPr/>
          <p:nvPr/>
        </p:nvSpPr>
        <p:spPr>
          <a:xfrm>
            <a:off x="4410869" y="3163889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14B81-39A3-4CCB-8FFE-57CBB26BE68C}"/>
              </a:ext>
            </a:extLst>
          </p:cNvPr>
          <p:cNvSpPr/>
          <p:nvPr/>
        </p:nvSpPr>
        <p:spPr>
          <a:xfrm>
            <a:off x="4410869" y="3460750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FB2AD-EC05-4A16-A970-0A21330AA46F}"/>
              </a:ext>
            </a:extLst>
          </p:cNvPr>
          <p:cNvSpPr/>
          <p:nvPr/>
        </p:nvSpPr>
        <p:spPr>
          <a:xfrm>
            <a:off x="4410869" y="3757614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AF903-EC66-4BA6-BD76-B1B52B5FEB60}"/>
              </a:ext>
            </a:extLst>
          </p:cNvPr>
          <p:cNvSpPr/>
          <p:nvPr/>
        </p:nvSpPr>
        <p:spPr>
          <a:xfrm>
            <a:off x="4410869" y="4054475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A8D9C9D7-2BB5-4A9C-83AE-DB0EA754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870" y="1928813"/>
            <a:ext cx="752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70DD4-9920-4383-BE0A-7F8E098618D0}"/>
              </a:ext>
            </a:extLst>
          </p:cNvPr>
          <p:cNvSpPr/>
          <p:nvPr/>
        </p:nvSpPr>
        <p:spPr>
          <a:xfrm>
            <a:off x="2110583" y="3281364"/>
            <a:ext cx="81597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2F4106-9BE2-4D71-B2B7-85592E8A5A19}"/>
              </a:ext>
            </a:extLst>
          </p:cNvPr>
          <p:cNvSpPr/>
          <p:nvPr/>
        </p:nvSpPr>
        <p:spPr>
          <a:xfrm>
            <a:off x="2110583" y="3584575"/>
            <a:ext cx="81597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13" name="TextBox 14">
            <a:extLst>
              <a:ext uri="{FF2B5EF4-FFF2-40B4-BE49-F238E27FC236}">
                <a16:creationId xmlns:a16="http://schemas.microsoft.com/office/drawing/2014/main" id="{7B9F61FF-2DA8-4F1B-B377-C4291486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795" y="2867025"/>
            <a:ext cx="8683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880B0D-E33A-462B-A906-DDE54621183A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2926557" y="2424114"/>
            <a:ext cx="1484312" cy="131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3B99E6-FD94-4A74-96F5-A34FD012B319}"/>
              </a:ext>
            </a:extLst>
          </p:cNvPr>
          <p:cNvSpPr/>
          <p:nvPr/>
        </p:nvSpPr>
        <p:spPr>
          <a:xfrm>
            <a:off x="7184232" y="4052889"/>
            <a:ext cx="1312862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460988-C22E-4C5D-ACB3-5A543260B1DF}"/>
              </a:ext>
            </a:extLst>
          </p:cNvPr>
          <p:cNvSpPr/>
          <p:nvPr/>
        </p:nvSpPr>
        <p:spPr>
          <a:xfrm>
            <a:off x="4410869" y="4365626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F55D72-5461-4449-AE73-56C4C9158B7C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6025358" y="4208464"/>
            <a:ext cx="1158875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4388EE-C28D-403B-B1CA-5CBFAA899994}"/>
              </a:ext>
            </a:extLst>
          </p:cNvPr>
          <p:cNvSpPr/>
          <p:nvPr/>
        </p:nvSpPr>
        <p:spPr>
          <a:xfrm>
            <a:off x="2032795" y="4979989"/>
            <a:ext cx="81597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7A3062-B0C2-4AC3-BC77-F69844FFF8CC}"/>
              </a:ext>
            </a:extLst>
          </p:cNvPr>
          <p:cNvSpPr/>
          <p:nvPr/>
        </p:nvSpPr>
        <p:spPr>
          <a:xfrm>
            <a:off x="2032795" y="5283200"/>
            <a:ext cx="81597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20" name="TextBox 68">
            <a:extLst>
              <a:ext uri="{FF2B5EF4-FFF2-40B4-BE49-F238E27FC236}">
                <a16:creationId xmlns:a16="http://schemas.microsoft.com/office/drawing/2014/main" id="{D56CC465-0A40-41E8-9FEC-7E8EB44C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95" y="4565650"/>
            <a:ext cx="8683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E9D6B77-60DE-40DA-A105-6104E4D978C9}"/>
              </a:ext>
            </a:extLst>
          </p:cNvPr>
          <p:cNvCxnSpPr>
            <a:stCxn id="68" idx="3"/>
            <a:endCxn id="5" idx="1"/>
          </p:cNvCxnSpPr>
          <p:nvPr/>
        </p:nvCxnSpPr>
        <p:spPr>
          <a:xfrm flipV="1">
            <a:off x="2848769" y="2424113"/>
            <a:ext cx="1562100" cy="301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2E2ADB3-5D9A-4AD7-B251-06F4452CB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 하드링크 동작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92DCB39-D15E-4FF4-8407-73AF29C58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DE221C84-D908-4038-AF6C-16B852F9C576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896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>
            <a:extLst>
              <a:ext uri="{FF2B5EF4-FFF2-40B4-BE49-F238E27FC236}">
                <a16:creationId xmlns:a16="http://schemas.microsoft.com/office/drawing/2014/main" id="{BDD827FB-26C0-48D3-AE51-0A6D66EE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5" y="973139"/>
            <a:ext cx="82407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cp aaa bbb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rm aaa   // unlink();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복제 및 삭제시 파일이 큰경우 오버헤드가 있다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FF847F-B22D-4BB9-897B-909C2ACF5A9F}"/>
              </a:ext>
            </a:extLst>
          </p:cNvPr>
          <p:cNvSpPr/>
          <p:nvPr/>
        </p:nvSpPr>
        <p:spPr>
          <a:xfrm>
            <a:off x="4315620" y="224948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434093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1F1E14-F5D4-4323-87DE-8C8F7B3B6B3F}"/>
              </a:ext>
            </a:extLst>
          </p:cNvPr>
          <p:cNvSpPr/>
          <p:nvPr/>
        </p:nvSpPr>
        <p:spPr>
          <a:xfrm>
            <a:off x="4315620" y="247808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93957-1DC4-4584-A3C9-3B2D1AE64EB5}"/>
              </a:ext>
            </a:extLst>
          </p:cNvPr>
          <p:cNvSpPr/>
          <p:nvPr/>
        </p:nvSpPr>
        <p:spPr>
          <a:xfrm>
            <a:off x="4315620" y="2701925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E041B8-A165-4778-8B18-1BB7A8C90AF6}"/>
              </a:ext>
            </a:extLst>
          </p:cNvPr>
          <p:cNvSpPr/>
          <p:nvPr/>
        </p:nvSpPr>
        <p:spPr>
          <a:xfrm>
            <a:off x="4315620" y="2925764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C3E26-3518-437D-B54F-8E7945333F56}"/>
              </a:ext>
            </a:extLst>
          </p:cNvPr>
          <p:cNvSpPr/>
          <p:nvPr/>
        </p:nvSpPr>
        <p:spPr>
          <a:xfrm>
            <a:off x="4315620" y="3149600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B8A309-E913-478E-BF8B-9F41E24812F4}"/>
              </a:ext>
            </a:extLst>
          </p:cNvPr>
          <p:cNvSpPr/>
          <p:nvPr/>
        </p:nvSpPr>
        <p:spPr>
          <a:xfrm>
            <a:off x="4315620" y="337343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A030E-1A29-4C73-AFE1-136069E8CD9D}"/>
              </a:ext>
            </a:extLst>
          </p:cNvPr>
          <p:cNvSpPr/>
          <p:nvPr/>
        </p:nvSpPr>
        <p:spPr>
          <a:xfrm>
            <a:off x="4315620" y="3597275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4" name="TextBox 11">
            <a:extLst>
              <a:ext uri="{FF2B5EF4-FFF2-40B4-BE49-F238E27FC236}">
                <a16:creationId xmlns:a16="http://schemas.microsoft.com/office/drawing/2014/main" id="{694EB285-A9DA-4B2B-9F9B-008C5A1E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619" y="1898651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E6040B-ABBB-458B-AD4E-28EA52ADF40F}"/>
              </a:ext>
            </a:extLst>
          </p:cNvPr>
          <p:cNvSpPr/>
          <p:nvPr/>
        </p:nvSpPr>
        <p:spPr>
          <a:xfrm>
            <a:off x="2016919" y="3014663"/>
            <a:ext cx="814388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7AB016-9E59-4E02-B9BE-4BC2B05FA76E}"/>
              </a:ext>
            </a:extLst>
          </p:cNvPr>
          <p:cNvSpPr/>
          <p:nvPr/>
        </p:nvSpPr>
        <p:spPr>
          <a:xfrm>
            <a:off x="2016919" y="3243263"/>
            <a:ext cx="814388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TextBox 14">
            <a:extLst>
              <a:ext uri="{FF2B5EF4-FFF2-40B4-BE49-F238E27FC236}">
                <a16:creationId xmlns:a16="http://schemas.microsoft.com/office/drawing/2014/main" id="{00EFFF20-9E9D-4914-95A1-5E149DAE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133" y="2701926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3CDED-8F3A-4C8D-9232-B14C3D3E9AEC}"/>
              </a:ext>
            </a:extLst>
          </p:cNvPr>
          <p:cNvSpPr/>
          <p:nvPr/>
        </p:nvSpPr>
        <p:spPr>
          <a:xfrm>
            <a:off x="7090570" y="3595689"/>
            <a:ext cx="13112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4B1B05-C3A5-4363-AF16-686F129E923C}"/>
              </a:ext>
            </a:extLst>
          </p:cNvPr>
          <p:cNvSpPr/>
          <p:nvPr/>
        </p:nvSpPr>
        <p:spPr>
          <a:xfrm>
            <a:off x="4315620" y="3832225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44618E-9073-4BEF-AE2D-0ADC5F029175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5931695" y="3713164"/>
            <a:ext cx="1158875" cy="236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F9D6C4-46A0-43AE-B2D1-34FE782487D9}"/>
              </a:ext>
            </a:extLst>
          </p:cNvPr>
          <p:cNvSpPr/>
          <p:nvPr/>
        </p:nvSpPr>
        <p:spPr>
          <a:xfrm>
            <a:off x="7090570" y="4941889"/>
            <a:ext cx="13112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DC0D28-912A-45D0-B76C-52D0D9FDDD78}"/>
              </a:ext>
            </a:extLst>
          </p:cNvPr>
          <p:cNvSpPr/>
          <p:nvPr/>
        </p:nvSpPr>
        <p:spPr>
          <a:xfrm>
            <a:off x="4315620" y="4489450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434086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C33739-B45C-4B6A-BFB5-7D44CFC26C13}"/>
              </a:ext>
            </a:extLst>
          </p:cNvPr>
          <p:cNvSpPr/>
          <p:nvPr/>
        </p:nvSpPr>
        <p:spPr>
          <a:xfrm>
            <a:off x="4315620" y="4718050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B6B4DD-92D2-4599-846C-17CC1373B27E}"/>
              </a:ext>
            </a:extLst>
          </p:cNvPr>
          <p:cNvSpPr/>
          <p:nvPr/>
        </p:nvSpPr>
        <p:spPr>
          <a:xfrm>
            <a:off x="4315620" y="494188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D7B6AF-4C86-47AA-86A3-AA39DA3245E8}"/>
              </a:ext>
            </a:extLst>
          </p:cNvPr>
          <p:cNvSpPr/>
          <p:nvPr/>
        </p:nvSpPr>
        <p:spPr>
          <a:xfrm>
            <a:off x="4315620" y="5165725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2B26E2-571F-4EF0-8A49-E1E7EB81B568}"/>
              </a:ext>
            </a:extLst>
          </p:cNvPr>
          <p:cNvSpPr/>
          <p:nvPr/>
        </p:nvSpPr>
        <p:spPr>
          <a:xfrm>
            <a:off x="4315620" y="5389564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CC9512-5388-41D5-9FB8-D8ADE4537A45}"/>
              </a:ext>
            </a:extLst>
          </p:cNvPr>
          <p:cNvSpPr/>
          <p:nvPr/>
        </p:nvSpPr>
        <p:spPr>
          <a:xfrm>
            <a:off x="4315620" y="5613400"/>
            <a:ext cx="16160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296F47-EAB2-4757-9536-9AA150C8F65E}"/>
              </a:ext>
            </a:extLst>
          </p:cNvPr>
          <p:cNvSpPr/>
          <p:nvPr/>
        </p:nvSpPr>
        <p:spPr>
          <a:xfrm>
            <a:off x="4315620" y="583723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49" name="TextBox 60">
            <a:extLst>
              <a:ext uri="{FF2B5EF4-FFF2-40B4-BE49-F238E27FC236}">
                <a16:creationId xmlns:a16="http://schemas.microsoft.com/office/drawing/2014/main" id="{6C50FE57-C466-431E-B197-0DB62B4A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619" y="4162426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FE61F0-5967-47CC-B88E-49DC437BA676}"/>
              </a:ext>
            </a:extLst>
          </p:cNvPr>
          <p:cNvSpPr/>
          <p:nvPr/>
        </p:nvSpPr>
        <p:spPr>
          <a:xfrm>
            <a:off x="4315620" y="6072189"/>
            <a:ext cx="161607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092FA7A-8D5B-4A1C-9DBD-B14E848127D8}"/>
              </a:ext>
            </a:extLst>
          </p:cNvPr>
          <p:cNvCxnSpPr>
            <a:stCxn id="62" idx="3"/>
            <a:endCxn id="46" idx="1"/>
          </p:cNvCxnSpPr>
          <p:nvPr/>
        </p:nvCxnSpPr>
        <p:spPr>
          <a:xfrm flipV="1">
            <a:off x="5931695" y="5060950"/>
            <a:ext cx="1158875" cy="1130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278D602-0C64-4693-A877-284C0BE45093}"/>
              </a:ext>
            </a:extLst>
          </p:cNvPr>
          <p:cNvSpPr/>
          <p:nvPr/>
        </p:nvSpPr>
        <p:spPr>
          <a:xfrm>
            <a:off x="1939133" y="4295775"/>
            <a:ext cx="8159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40C2E4-E8CE-45BD-AFD6-75FB32A0A058}"/>
              </a:ext>
            </a:extLst>
          </p:cNvPr>
          <p:cNvSpPr/>
          <p:nvPr/>
        </p:nvSpPr>
        <p:spPr>
          <a:xfrm>
            <a:off x="1939133" y="4524375"/>
            <a:ext cx="81597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54" name="TextBox 68">
            <a:extLst>
              <a:ext uri="{FF2B5EF4-FFF2-40B4-BE49-F238E27FC236}">
                <a16:creationId xmlns:a16="http://schemas.microsoft.com/office/drawing/2014/main" id="{0AC7EEF6-57ED-4601-B549-9E6FE9118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933" y="3983039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F60943-901E-4B50-8993-D06C37022F87}"/>
              </a:ext>
            </a:extLst>
          </p:cNvPr>
          <p:cNvCxnSpPr>
            <a:stCxn id="68" idx="3"/>
            <a:endCxn id="54" idx="1"/>
          </p:cNvCxnSpPr>
          <p:nvPr/>
        </p:nvCxnSpPr>
        <p:spPr>
          <a:xfrm flipV="1">
            <a:off x="2755107" y="4608514"/>
            <a:ext cx="1560512" cy="34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44E38F9-5E28-4399-93B6-7266FCA86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cp</a:t>
            </a:r>
            <a:r>
              <a:rPr lang="ko-KR" altLang="en-US"/>
              <a:t>를 이용한 </a:t>
            </a:r>
            <a:r>
              <a:rPr lang="en-US" altLang="ko-KR"/>
              <a:t>mv </a:t>
            </a:r>
            <a:r>
              <a:rPr lang="ko-KR" altLang="en-US"/>
              <a:t>구현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D4AE758-F3E0-41DB-8A4E-7811F5837B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34" name="텍스트 개체 틀 6">
            <a:extLst>
              <a:ext uri="{FF2B5EF4-FFF2-40B4-BE49-F238E27FC236}">
                <a16:creationId xmlns:a16="http://schemas.microsoft.com/office/drawing/2014/main" id="{D1C91754-05D3-4D31-A606-C4C033BF7CEE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2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8EC56B-859E-46D2-9752-F22A923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58" y="980875"/>
            <a:ext cx="10131110" cy="5760493"/>
          </a:xfrm>
        </p:spPr>
        <p:txBody>
          <a:bodyPr/>
          <a:lstStyle/>
          <a:p>
            <a:r>
              <a:rPr lang="en-US" altLang="ko-KR"/>
              <a:t>File Descriptor Table,File Table,Inode Table</a:t>
            </a:r>
          </a:p>
          <a:p>
            <a:endParaRPr lang="ko-KR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E8F1977-9433-405D-AE3F-D5CF94D49B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244205" y="188069"/>
            <a:ext cx="4284663" cy="404813"/>
          </a:xfrm>
        </p:spPr>
        <p:txBody>
          <a:bodyPr/>
          <a:lstStyle/>
          <a:p>
            <a:pPr marL="266700" indent="-266700" eaLnBrk="1" hangingPunct="1">
              <a:lnSpc>
                <a:spcPct val="99000"/>
              </a:lnSpc>
            </a:pPr>
            <a:r>
              <a:rPr lang="en-US" altLang="ko-KR">
                <a:latin typeface="+mn-ea"/>
              </a:rPr>
              <a:t>File System </a:t>
            </a:r>
            <a:r>
              <a:rPr lang="ko-KR" altLang="en-US">
                <a:latin typeface="+mn-ea"/>
              </a:rPr>
              <a:t>개념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42665-9950-4844-A9C3-C0321B570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 Linux File System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952C1F60-129F-42F5-921A-0F03C7659A5C}"/>
              </a:ext>
            </a:extLst>
          </p:cNvPr>
          <p:cNvSpPr txBox="1">
            <a:spLocks/>
          </p:cNvSpPr>
          <p:nvPr/>
        </p:nvSpPr>
        <p:spPr>
          <a:xfrm>
            <a:off x="7956798" y="116632"/>
            <a:ext cx="2664297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49" name="그룹 3">
            <a:extLst>
              <a:ext uri="{FF2B5EF4-FFF2-40B4-BE49-F238E27FC236}">
                <a16:creationId xmlns:a16="http://schemas.microsoft.com/office/drawing/2014/main" id="{592BE4C5-2F08-43EE-9728-C341EA531345}"/>
              </a:ext>
            </a:extLst>
          </p:cNvPr>
          <p:cNvGrpSpPr>
            <a:grpSpLocks/>
          </p:cNvGrpSpPr>
          <p:nvPr/>
        </p:nvGrpSpPr>
        <p:grpSpPr bwMode="auto">
          <a:xfrm>
            <a:off x="1764110" y="1721965"/>
            <a:ext cx="7364412" cy="4278312"/>
            <a:chOff x="1484982" y="2286000"/>
            <a:chExt cx="6736555" cy="3810000"/>
          </a:xfrm>
        </p:grpSpPr>
        <p:grpSp>
          <p:nvGrpSpPr>
            <p:cNvPr id="50" name="Group 109">
              <a:extLst>
                <a:ext uri="{FF2B5EF4-FFF2-40B4-BE49-F238E27FC236}">
                  <a16:creationId xmlns:a16="http://schemas.microsoft.com/office/drawing/2014/main" id="{62AE4D90-AA82-4239-9347-F26F70065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5391" y="2895600"/>
              <a:ext cx="4376146" cy="2286000"/>
              <a:chOff x="2151" y="1824"/>
              <a:chExt cx="2649" cy="1440"/>
            </a:xfrm>
          </p:grpSpPr>
          <p:sp>
            <p:nvSpPr>
              <p:cNvPr id="76" name="Rectangle 71">
                <a:extLst>
                  <a:ext uri="{FF2B5EF4-FFF2-40B4-BE49-F238E27FC236}">
                    <a16:creationId xmlns:a16="http://schemas.microsoft.com/office/drawing/2014/main" id="{7AD99B8E-224F-487F-AD8E-0BB46D856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178"/>
                <a:ext cx="888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7" name="Rectangle 72">
                <a:extLst>
                  <a:ext uri="{FF2B5EF4-FFF2-40B4-BE49-F238E27FC236}">
                    <a16:creationId xmlns:a16="http://schemas.microsoft.com/office/drawing/2014/main" id="{52F94089-FF02-4C91-870E-5C2077797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22"/>
                <a:ext cx="8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8" name="Rectangle 73">
                <a:extLst>
                  <a:ext uri="{FF2B5EF4-FFF2-40B4-BE49-F238E27FC236}">
                    <a16:creationId xmlns:a16="http://schemas.microsoft.com/office/drawing/2014/main" id="{9C22CE85-7F30-447D-8D2C-80861CA8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66"/>
                <a:ext cx="8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9" name="Rectangle 74">
                <a:extLst>
                  <a:ext uri="{FF2B5EF4-FFF2-40B4-BE49-F238E27FC236}">
                    <a16:creationId xmlns:a16="http://schemas.microsoft.com/office/drawing/2014/main" id="{CD83D418-E19A-44FE-98B6-36995937D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10"/>
                <a:ext cx="888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80" name="Rectangle 75">
                <a:extLst>
                  <a:ext uri="{FF2B5EF4-FFF2-40B4-BE49-F238E27FC236}">
                    <a16:creationId xmlns:a16="http://schemas.microsoft.com/office/drawing/2014/main" id="{D74E6C80-CD5A-467E-8ED5-742308473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54"/>
                <a:ext cx="8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950CE265-AF10-48B6-BE6B-F344C16A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98"/>
                <a:ext cx="8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2CAA4ABC-37AF-4EBE-A28E-7AC544AC2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2173"/>
                <a:ext cx="9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 dirty="0" err="1">
                    <a:latin typeface="+mn-lt"/>
                    <a:ea typeface="굴림" panose="020B0600000101010101" pitchFamily="50" charset="-127"/>
                  </a:rPr>
                  <a:t>Cnt</a:t>
                </a:r>
                <a:r>
                  <a:rPr kumimoji="1" lang="en-US" altLang="ko-KR" sz="1400" b="1" dirty="0">
                    <a:latin typeface="+mn-lt"/>
                    <a:ea typeface="굴림" panose="020B0600000101010101" pitchFamily="50" charset="-127"/>
                  </a:rPr>
                  <a:t> Offset  </a:t>
                </a:r>
                <a:r>
                  <a:rPr kumimoji="1" lang="en-US" altLang="ko-KR" sz="1400" b="1" dirty="0" err="1">
                    <a:latin typeface="+mn-lt"/>
                    <a:ea typeface="굴림" panose="020B0600000101010101" pitchFamily="50" charset="-127"/>
                  </a:rPr>
                  <a:t>Ptr</a:t>
                </a:r>
                <a:endParaRPr kumimoji="1" lang="en-US" altLang="ko-KR" sz="1400" b="1" dirty="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83" name="Rectangle 78">
                <a:extLst>
                  <a:ext uri="{FF2B5EF4-FFF2-40B4-BE49-F238E27FC236}">
                    <a16:creationId xmlns:a16="http://schemas.microsoft.com/office/drawing/2014/main" id="{E48D4677-DB14-4569-A380-00E21F55C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824"/>
                <a:ext cx="2649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grpSp>
            <p:nvGrpSpPr>
              <p:cNvPr id="84" name="Group 87">
                <a:extLst>
                  <a:ext uri="{FF2B5EF4-FFF2-40B4-BE49-F238E27FC236}">
                    <a16:creationId xmlns:a16="http://schemas.microsoft.com/office/drawing/2014/main" id="{FE1EDDB1-3CCC-4ECA-808A-6E6C55416B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7" y="2173"/>
                <a:ext cx="928" cy="869"/>
                <a:chOff x="2295" y="2299"/>
                <a:chExt cx="928" cy="869"/>
              </a:xfrm>
            </p:grpSpPr>
            <p:sp>
              <p:nvSpPr>
                <p:cNvPr id="87" name="Rectangle 88">
                  <a:extLst>
                    <a:ext uri="{FF2B5EF4-FFF2-40B4-BE49-F238E27FC236}">
                      <a16:creationId xmlns:a16="http://schemas.microsoft.com/office/drawing/2014/main" id="{828AE880-CA6D-4808-B791-4DE75F9DE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890" cy="14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8" name="Rectangle 89">
                  <a:extLst>
                    <a:ext uri="{FF2B5EF4-FFF2-40B4-BE49-F238E27FC236}">
                      <a16:creationId xmlns:a16="http://schemas.microsoft.com/office/drawing/2014/main" id="{6229462B-C464-498F-A4A9-5832AAA5D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448"/>
                  <a:ext cx="89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9" name="Rectangle 90">
                  <a:extLst>
                    <a:ext uri="{FF2B5EF4-FFF2-40B4-BE49-F238E27FC236}">
                      <a16:creationId xmlns:a16="http://schemas.microsoft.com/office/drawing/2014/main" id="{159F259E-F955-485D-B16C-AAF7F68C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592"/>
                  <a:ext cx="89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0" name="Rectangle 91">
                  <a:extLst>
                    <a:ext uri="{FF2B5EF4-FFF2-40B4-BE49-F238E27FC236}">
                      <a16:creationId xmlns:a16="http://schemas.microsoft.com/office/drawing/2014/main" id="{749E6561-361F-420C-9F78-9DFC76748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89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1" name="Rectangle 92">
                  <a:extLst>
                    <a:ext uri="{FF2B5EF4-FFF2-40B4-BE49-F238E27FC236}">
                      <a16:creationId xmlns:a16="http://schemas.microsoft.com/office/drawing/2014/main" id="{4C7DA719-C4E8-4F60-9681-4DB6C0F2C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880"/>
                  <a:ext cx="890" cy="14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" name="Rectangle 93">
                  <a:extLst>
                    <a:ext uri="{FF2B5EF4-FFF2-40B4-BE49-F238E27FC236}">
                      <a16:creationId xmlns:a16="http://schemas.microsoft.com/office/drawing/2014/main" id="{70A4B813-DC14-4DAD-A4BB-0541F22AD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3024"/>
                  <a:ext cx="89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400">
                    <a:latin typeface="+mn-lt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" name="Text Box 94">
                  <a:extLst>
                    <a:ext uri="{FF2B5EF4-FFF2-40B4-BE49-F238E27FC236}">
                      <a16:creationId xmlns:a16="http://schemas.microsoft.com/office/drawing/2014/main" id="{15170034-9DB1-4834-BC55-3C920C3F3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5" y="2299"/>
                  <a:ext cx="92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defTabSz="9128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latinLnBrk="0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1" lang="en-US" altLang="ko-KR" sz="1400" b="1" dirty="0" err="1">
                      <a:latin typeface="+mn-lt"/>
                      <a:ea typeface="굴림" panose="020B0600000101010101" pitchFamily="50" charset="-127"/>
                    </a:rPr>
                    <a:t>Cnt</a:t>
                  </a:r>
                  <a:r>
                    <a:rPr kumimoji="1" lang="en-US" altLang="ko-KR" sz="1400" b="1" dirty="0">
                      <a:latin typeface="+mn-lt"/>
                      <a:ea typeface="굴림" panose="020B0600000101010101" pitchFamily="50" charset="-127"/>
                    </a:rPr>
                    <a:t>     </a:t>
                  </a:r>
                  <a:r>
                    <a:rPr kumimoji="1" lang="en-US" altLang="ko-KR" sz="1400" b="1" dirty="0" err="1">
                      <a:latin typeface="+mn-lt"/>
                      <a:ea typeface="굴림" panose="020B0600000101010101" pitchFamily="50" charset="-127"/>
                    </a:rPr>
                    <a:t>Inode</a:t>
                  </a:r>
                  <a:r>
                    <a:rPr kumimoji="1" lang="en-US" altLang="ko-KR" sz="1400" b="1" dirty="0">
                      <a:latin typeface="+mn-lt"/>
                      <a:ea typeface="굴림" panose="020B0600000101010101" pitchFamily="50" charset="-127"/>
                    </a:rPr>
                    <a:t> #</a:t>
                  </a:r>
                </a:p>
              </p:txBody>
            </p:sp>
          </p:grpSp>
          <p:sp>
            <p:nvSpPr>
              <p:cNvPr id="85" name="Text Box 95">
                <a:extLst>
                  <a:ext uri="{FF2B5EF4-FFF2-40B4-BE49-F238E27FC236}">
                    <a16:creationId xmlns:a16="http://schemas.microsoft.com/office/drawing/2014/main" id="{FF93EEF7-1B45-4A89-86AA-B30CC1537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920"/>
                <a:ext cx="118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>
                    <a:latin typeface="+mn-lt"/>
                    <a:ea typeface="굴림" panose="020B0600000101010101" pitchFamily="50" charset="-127"/>
                  </a:rPr>
                  <a:t>System File Table</a:t>
                </a:r>
              </a:p>
            </p:txBody>
          </p:sp>
          <p:sp>
            <p:nvSpPr>
              <p:cNvPr id="86" name="Text Box 96">
                <a:extLst>
                  <a:ext uri="{FF2B5EF4-FFF2-40B4-BE49-F238E27FC236}">
                    <a16:creationId xmlns:a16="http://schemas.microsoft.com/office/drawing/2014/main" id="{B847EFE2-075F-40E0-990C-CE99FE943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1920"/>
                <a:ext cx="80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>
                    <a:latin typeface="+mn-lt"/>
                    <a:ea typeface="굴림" panose="020B0600000101010101" pitchFamily="50" charset="-127"/>
                  </a:rPr>
                  <a:t>Inode Table</a:t>
                </a:r>
              </a:p>
            </p:txBody>
          </p:sp>
        </p:grpSp>
        <p:grpSp>
          <p:nvGrpSpPr>
            <p:cNvPr id="52" name="Group 98">
              <a:extLst>
                <a:ext uri="{FF2B5EF4-FFF2-40B4-BE49-F238E27FC236}">
                  <a16:creationId xmlns:a16="http://schemas.microsoft.com/office/drawing/2014/main" id="{BE8D033A-5945-47C4-AA9A-D9EBE2F28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4982" y="2286000"/>
              <a:ext cx="2078216" cy="1752600"/>
              <a:chOff x="612" y="1440"/>
              <a:chExt cx="1258" cy="1104"/>
            </a:xfrm>
          </p:grpSpPr>
          <p:sp>
            <p:nvSpPr>
              <p:cNvPr id="67" name="Rectangle 52">
                <a:extLst>
                  <a:ext uri="{FF2B5EF4-FFF2-40B4-BE49-F238E27FC236}">
                    <a16:creationId xmlns:a16="http://schemas.microsoft.com/office/drawing/2014/main" id="{75DD097C-2B9B-4BD2-80FA-332C7C2E8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632"/>
                <a:ext cx="767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8" name="Rectangle 53">
                <a:extLst>
                  <a:ext uri="{FF2B5EF4-FFF2-40B4-BE49-F238E27FC236}">
                    <a16:creationId xmlns:a16="http://schemas.microsoft.com/office/drawing/2014/main" id="{CE8E58DB-D484-4066-8C38-0A79E5D6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776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9" name="Rectangle 54">
                <a:extLst>
                  <a:ext uri="{FF2B5EF4-FFF2-40B4-BE49-F238E27FC236}">
                    <a16:creationId xmlns:a16="http://schemas.microsoft.com/office/drawing/2014/main" id="{E74016D6-A13E-4A12-A3DE-D19A7D30F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20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id="{06B2D0DC-611A-4247-A609-20A61E1C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064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77EC8968-6924-4B8F-8214-30A18663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209"/>
                <a:ext cx="767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2" name="Rectangle 57">
                <a:extLst>
                  <a:ext uri="{FF2B5EF4-FFF2-40B4-BE49-F238E27FC236}">
                    <a16:creationId xmlns:a16="http://schemas.microsoft.com/office/drawing/2014/main" id="{7E323DCE-FB54-473F-8946-1587A5B38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352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3" name="Text Box 58">
                <a:extLst>
                  <a:ext uri="{FF2B5EF4-FFF2-40B4-BE49-F238E27FC236}">
                    <a16:creationId xmlns:a16="http://schemas.microsoft.com/office/drawing/2014/main" id="{4DB95E0D-828E-4D42-9383-19A272B2A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" y="1614"/>
                <a:ext cx="708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 dirty="0">
                    <a:latin typeface="+mn-lt"/>
                    <a:ea typeface="굴림" panose="020B0600000101010101" pitchFamily="50" charset="-127"/>
                  </a:rPr>
                  <a:t>Flag    </a:t>
                </a:r>
                <a:r>
                  <a:rPr kumimoji="1" lang="en-US" altLang="ko-KR" sz="1400" b="1" dirty="0" err="1">
                    <a:latin typeface="+mn-lt"/>
                    <a:ea typeface="굴림" panose="020B0600000101010101" pitchFamily="50" charset="-127"/>
                  </a:rPr>
                  <a:t>Ptr</a:t>
                </a:r>
                <a:endParaRPr kumimoji="1" lang="en-US" altLang="ko-KR" sz="1400" b="1" dirty="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Rectangle 59">
                <a:extLst>
                  <a:ext uri="{FF2B5EF4-FFF2-40B4-BE49-F238E27FC236}">
                    <a16:creationId xmlns:a16="http://schemas.microsoft.com/office/drawing/2014/main" id="{4608EF11-994E-4C3E-92C1-E95D46369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40"/>
                <a:ext cx="1203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5" name="Text Box 97">
                <a:extLst>
                  <a:ext uri="{FF2B5EF4-FFF2-40B4-BE49-F238E27FC236}">
                    <a16:creationId xmlns:a16="http://schemas.microsoft.com/office/drawing/2014/main" id="{5EAF6B82-9D27-45B9-9AA5-CB743A964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1440"/>
                <a:ext cx="125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 dirty="0">
                    <a:latin typeface="+mn-lt"/>
                    <a:ea typeface="굴림" panose="020B0600000101010101" pitchFamily="50" charset="-127"/>
                  </a:rPr>
                  <a:t>File Descriptor Table</a:t>
                </a:r>
              </a:p>
            </p:txBody>
          </p:sp>
        </p:grpSp>
        <p:grpSp>
          <p:nvGrpSpPr>
            <p:cNvPr id="53" name="Group 99">
              <a:extLst>
                <a:ext uri="{FF2B5EF4-FFF2-40B4-BE49-F238E27FC236}">
                  <a16:creationId xmlns:a16="http://schemas.microsoft.com/office/drawing/2014/main" id="{5E489623-4CF0-4999-8754-959BB49DD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4982" y="4343400"/>
              <a:ext cx="2078216" cy="1752600"/>
              <a:chOff x="612" y="1440"/>
              <a:chExt cx="1258" cy="1104"/>
            </a:xfrm>
          </p:grpSpPr>
          <p:sp>
            <p:nvSpPr>
              <p:cNvPr id="58" name="Rectangle 100">
                <a:extLst>
                  <a:ext uri="{FF2B5EF4-FFF2-40B4-BE49-F238E27FC236}">
                    <a16:creationId xmlns:a16="http://schemas.microsoft.com/office/drawing/2014/main" id="{DCE343E8-C6D9-43E8-BDB9-C5C42C85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632"/>
                <a:ext cx="767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59" name="Rectangle 101">
                <a:extLst>
                  <a:ext uri="{FF2B5EF4-FFF2-40B4-BE49-F238E27FC236}">
                    <a16:creationId xmlns:a16="http://schemas.microsoft.com/office/drawing/2014/main" id="{310EF4C5-8AE0-46FA-99DC-1CA608033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775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0" name="Rectangle 102">
                <a:extLst>
                  <a:ext uri="{FF2B5EF4-FFF2-40B4-BE49-F238E27FC236}">
                    <a16:creationId xmlns:a16="http://schemas.microsoft.com/office/drawing/2014/main" id="{FD614018-5FC4-4517-865B-EA687583C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20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1" name="Rectangle 103">
                <a:extLst>
                  <a:ext uri="{FF2B5EF4-FFF2-40B4-BE49-F238E27FC236}">
                    <a16:creationId xmlns:a16="http://schemas.microsoft.com/office/drawing/2014/main" id="{727C603F-D355-4B14-9492-F09039C2B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064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2" name="Rectangle 104">
                <a:extLst>
                  <a:ext uri="{FF2B5EF4-FFF2-40B4-BE49-F238E27FC236}">
                    <a16:creationId xmlns:a16="http://schemas.microsoft.com/office/drawing/2014/main" id="{911EF617-DDEF-4794-B6AB-B04A850A9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208"/>
                <a:ext cx="767" cy="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3" name="Rectangle 105">
                <a:extLst>
                  <a:ext uri="{FF2B5EF4-FFF2-40B4-BE49-F238E27FC236}">
                    <a16:creationId xmlns:a16="http://schemas.microsoft.com/office/drawing/2014/main" id="{0CD28BE6-36BF-4862-AA67-BA8E1FAD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352"/>
                <a:ext cx="767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4" name="Text Box 106">
                <a:extLst>
                  <a:ext uri="{FF2B5EF4-FFF2-40B4-BE49-F238E27FC236}">
                    <a16:creationId xmlns:a16="http://schemas.microsoft.com/office/drawing/2014/main" id="{2C91F5AF-409E-414D-BF20-F4498C44E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" y="1612"/>
                <a:ext cx="708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 dirty="0">
                    <a:latin typeface="+mn-lt"/>
                    <a:ea typeface="굴림" panose="020B0600000101010101" pitchFamily="50" charset="-127"/>
                  </a:rPr>
                  <a:t>Flag    </a:t>
                </a:r>
                <a:r>
                  <a:rPr kumimoji="1" lang="en-US" altLang="ko-KR" sz="1400" b="1" dirty="0" err="1">
                    <a:latin typeface="+mn-lt"/>
                    <a:ea typeface="굴림" panose="020B0600000101010101" pitchFamily="50" charset="-127"/>
                  </a:rPr>
                  <a:t>Ptr</a:t>
                </a:r>
                <a:endParaRPr kumimoji="1" lang="en-US" altLang="ko-KR" sz="1400" b="1" dirty="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5" name="Rectangle 107">
                <a:extLst>
                  <a:ext uri="{FF2B5EF4-FFF2-40B4-BE49-F238E27FC236}">
                    <a16:creationId xmlns:a16="http://schemas.microsoft.com/office/drawing/2014/main" id="{CE4D932D-0B30-4524-BA9F-E538DDC0F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40"/>
                <a:ext cx="1203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ko-KR" altLang="en-US" sz="2400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66" name="Text Box 108">
                <a:extLst>
                  <a:ext uri="{FF2B5EF4-FFF2-40B4-BE49-F238E27FC236}">
                    <a16:creationId xmlns:a16="http://schemas.microsoft.com/office/drawing/2014/main" id="{3598A6F4-A211-4987-9ED0-63BED5675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1440"/>
                <a:ext cx="125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400" b="1" dirty="0">
                    <a:latin typeface="+mn-lt"/>
                    <a:ea typeface="굴림" panose="020B0600000101010101" pitchFamily="50" charset="-127"/>
                  </a:rPr>
                  <a:t>File Descriptor Table</a:t>
                </a:r>
              </a:p>
            </p:txBody>
          </p:sp>
        </p:grpSp>
        <p:sp>
          <p:nvSpPr>
            <p:cNvPr id="54" name="Line 110">
              <a:extLst>
                <a:ext uri="{FF2B5EF4-FFF2-40B4-BE49-F238E27FC236}">
                  <a16:creationId xmlns:a16="http://schemas.microsoft.com/office/drawing/2014/main" id="{F336E031-72B9-45D5-98D0-5F6B8594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416" y="3200682"/>
              <a:ext cx="1505886" cy="838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55" name="Line 111">
              <a:extLst>
                <a:ext uri="{FF2B5EF4-FFF2-40B4-BE49-F238E27FC236}">
                  <a16:creationId xmlns:a16="http://schemas.microsoft.com/office/drawing/2014/main" id="{8AB98098-8FE1-4A21-9F92-72AB6DD9F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2452" y="4495658"/>
              <a:ext cx="1507339" cy="1143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56" name="Line 112">
              <a:extLst>
                <a:ext uri="{FF2B5EF4-FFF2-40B4-BE49-F238E27FC236}">
                  <a16:creationId xmlns:a16="http://schemas.microsoft.com/office/drawing/2014/main" id="{35DC7C4D-8C40-4CC0-9CB6-7A4BA5E66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6169" y="3810000"/>
              <a:ext cx="1189316" cy="229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57" name="Line 113">
              <a:extLst>
                <a:ext uri="{FF2B5EF4-FFF2-40B4-BE49-F238E27FC236}">
                  <a16:creationId xmlns:a16="http://schemas.microsoft.com/office/drawing/2014/main" id="{EC651D76-C98F-4017-8614-08101676B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9074" y="4266634"/>
              <a:ext cx="1110900" cy="229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46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>
            <a:extLst>
              <a:ext uri="{FF2B5EF4-FFF2-40B4-BE49-F238E27FC236}">
                <a16:creationId xmlns:a16="http://schemas.microsoft.com/office/drawing/2014/main" id="{46D7079C-B5C1-484F-B6A1-3C82AA8F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8" y="881063"/>
            <a:ext cx="92852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ln aaa bbb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rm aaa   // unlink(aaa)     // ln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으로 링크후 원본을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unlink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하면 실제 파일의 복사는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없어도 되므로 속도가 빠르다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1C9AE-515D-41A4-BBDD-6A72A93DA086}"/>
              </a:ext>
            </a:extLst>
          </p:cNvPr>
          <p:cNvSpPr/>
          <p:nvPr/>
        </p:nvSpPr>
        <p:spPr>
          <a:xfrm>
            <a:off x="4839494" y="2530475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434093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CD6672-15E4-4D56-A3D8-22F2652FD3C5}"/>
              </a:ext>
            </a:extLst>
          </p:cNvPr>
          <p:cNvSpPr/>
          <p:nvPr/>
        </p:nvSpPr>
        <p:spPr>
          <a:xfrm>
            <a:off x="4839494" y="2833689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F24EC-F90F-433A-A782-59F9A563C1B4}"/>
              </a:ext>
            </a:extLst>
          </p:cNvPr>
          <p:cNvSpPr/>
          <p:nvPr/>
        </p:nvSpPr>
        <p:spPr>
          <a:xfrm>
            <a:off x="4839494" y="3128964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B8B79-54D7-44DA-ACA2-8BAEE4FBD559}"/>
              </a:ext>
            </a:extLst>
          </p:cNvPr>
          <p:cNvSpPr/>
          <p:nvPr/>
        </p:nvSpPr>
        <p:spPr>
          <a:xfrm>
            <a:off x="4839494" y="3425826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A883C-E1B1-4081-B4F3-A8272CB665E4}"/>
              </a:ext>
            </a:extLst>
          </p:cNvPr>
          <p:cNvSpPr/>
          <p:nvPr/>
        </p:nvSpPr>
        <p:spPr>
          <a:xfrm>
            <a:off x="4839494" y="3722689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5077B-19FC-43BF-B99D-FC7CD7022467}"/>
              </a:ext>
            </a:extLst>
          </p:cNvPr>
          <p:cNvSpPr/>
          <p:nvPr/>
        </p:nvSpPr>
        <p:spPr>
          <a:xfrm>
            <a:off x="4839494" y="4019550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9513D4-281E-490F-9C19-029AA0FB9958}"/>
              </a:ext>
            </a:extLst>
          </p:cNvPr>
          <p:cNvSpPr/>
          <p:nvPr/>
        </p:nvSpPr>
        <p:spPr>
          <a:xfrm>
            <a:off x="4839494" y="4316414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8" name="TextBox 11">
            <a:extLst>
              <a:ext uri="{FF2B5EF4-FFF2-40B4-BE49-F238E27FC236}">
                <a16:creationId xmlns:a16="http://schemas.microsoft.com/office/drawing/2014/main" id="{858CABD6-D254-4648-8D9D-61E87D87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495" y="2192338"/>
            <a:ext cx="7540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13AFB-5CC6-4F2D-A274-4BA6727FC380}"/>
              </a:ext>
            </a:extLst>
          </p:cNvPr>
          <p:cNvSpPr/>
          <p:nvPr/>
        </p:nvSpPr>
        <p:spPr>
          <a:xfrm>
            <a:off x="2539208" y="3543301"/>
            <a:ext cx="8159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816ED9-CC22-4E24-9DA6-4E3DA81FC2E0}"/>
              </a:ext>
            </a:extLst>
          </p:cNvPr>
          <p:cNvSpPr/>
          <p:nvPr/>
        </p:nvSpPr>
        <p:spPr>
          <a:xfrm>
            <a:off x="2539208" y="3846514"/>
            <a:ext cx="8159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61" name="TextBox 14">
            <a:extLst>
              <a:ext uri="{FF2B5EF4-FFF2-40B4-BE49-F238E27FC236}">
                <a16:creationId xmlns:a16="http://schemas.microsoft.com/office/drawing/2014/main" id="{687E0FA3-83C3-48A5-A821-544F52BD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20" y="3128963"/>
            <a:ext cx="8683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EFD848-B81C-4375-A15B-1B11D835443F}"/>
              </a:ext>
            </a:extLst>
          </p:cNvPr>
          <p:cNvSpPr/>
          <p:nvPr/>
        </p:nvSpPr>
        <p:spPr>
          <a:xfrm>
            <a:off x="7612857" y="4314826"/>
            <a:ext cx="1312862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0E7869-B76E-4335-BB39-A4FA9B2E9134}"/>
              </a:ext>
            </a:extLst>
          </p:cNvPr>
          <p:cNvSpPr/>
          <p:nvPr/>
        </p:nvSpPr>
        <p:spPr>
          <a:xfrm>
            <a:off x="4839494" y="4629150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F55251-43F7-4AF8-8613-625AF522D29C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6453983" y="4470401"/>
            <a:ext cx="1158875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F7578B-B46D-43FF-8919-647762C955B0}"/>
              </a:ext>
            </a:extLst>
          </p:cNvPr>
          <p:cNvSpPr/>
          <p:nvPr/>
        </p:nvSpPr>
        <p:spPr>
          <a:xfrm>
            <a:off x="2461420" y="5241926"/>
            <a:ext cx="8159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5EAB36-47B7-42B7-BC1C-1B1EBF0490E7}"/>
              </a:ext>
            </a:extLst>
          </p:cNvPr>
          <p:cNvSpPr/>
          <p:nvPr/>
        </p:nvSpPr>
        <p:spPr>
          <a:xfrm>
            <a:off x="2461420" y="5545139"/>
            <a:ext cx="8159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67" name="TextBox 68">
            <a:extLst>
              <a:ext uri="{FF2B5EF4-FFF2-40B4-BE49-F238E27FC236}">
                <a16:creationId xmlns:a16="http://schemas.microsoft.com/office/drawing/2014/main" id="{8C9E3FDD-E29B-4B5E-9995-3F61AB0B2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220" y="4827588"/>
            <a:ext cx="8683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6F6ABA9-A64E-478A-B3DA-8F9CD6AD7AC9}"/>
              </a:ext>
            </a:extLst>
          </p:cNvPr>
          <p:cNvCxnSpPr>
            <a:stCxn id="68" idx="3"/>
            <a:endCxn id="5" idx="1"/>
          </p:cNvCxnSpPr>
          <p:nvPr/>
        </p:nvCxnSpPr>
        <p:spPr>
          <a:xfrm flipV="1">
            <a:off x="3277394" y="2686050"/>
            <a:ext cx="1562100" cy="301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CC54946-F15E-47C6-AB57-6176013FE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ln </a:t>
            </a:r>
            <a:r>
              <a:rPr lang="ko-KR" altLang="en-US"/>
              <a:t>을 이용한 </a:t>
            </a:r>
            <a:r>
              <a:rPr lang="en-US" altLang="ko-KR"/>
              <a:t>mv </a:t>
            </a:r>
            <a:r>
              <a:rPr lang="ko-KR" altLang="en-US"/>
              <a:t>구현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BCF0EA5-95A2-46DF-B0A9-2681EDAD32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156825A5-3C01-45F3-8711-0CE164CAA86A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754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>
            <a:extLst>
              <a:ext uri="{FF2B5EF4-FFF2-40B4-BE49-F238E27FC236}">
                <a16:creationId xmlns:a16="http://schemas.microsoft.com/office/drawing/2014/main" id="{A0317F4D-FE5F-4DA5-97DB-2C1255A7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7" y="1035050"/>
            <a:ext cx="43354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하드 링크의 필요 이유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상대 경로 때문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81EDCA-5CAE-4743-B627-F2022140792C}"/>
              </a:ext>
            </a:extLst>
          </p:cNvPr>
          <p:cNvSpPr/>
          <p:nvPr/>
        </p:nvSpPr>
        <p:spPr>
          <a:xfrm>
            <a:off x="4704558" y="2660651"/>
            <a:ext cx="1614487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434376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C9E080-379C-4EDE-AE92-6C9567F9C2F9}"/>
              </a:ext>
            </a:extLst>
          </p:cNvPr>
          <p:cNvSpPr/>
          <p:nvPr/>
        </p:nvSpPr>
        <p:spPr>
          <a:xfrm>
            <a:off x="4704558" y="2963864"/>
            <a:ext cx="1614487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BC72FC-500D-4F05-9FEF-73AD242B8146}"/>
              </a:ext>
            </a:extLst>
          </p:cNvPr>
          <p:cNvSpPr/>
          <p:nvPr/>
        </p:nvSpPr>
        <p:spPr>
          <a:xfrm>
            <a:off x="4704558" y="3260725"/>
            <a:ext cx="1614487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1670CC-A22C-4159-A617-F6C49162B3CF}"/>
              </a:ext>
            </a:extLst>
          </p:cNvPr>
          <p:cNvSpPr/>
          <p:nvPr/>
        </p:nvSpPr>
        <p:spPr>
          <a:xfrm>
            <a:off x="4704558" y="3557589"/>
            <a:ext cx="1614487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1B5893-9C1A-476B-92A5-B397C4D2EA17}"/>
              </a:ext>
            </a:extLst>
          </p:cNvPr>
          <p:cNvSpPr/>
          <p:nvPr/>
        </p:nvSpPr>
        <p:spPr>
          <a:xfrm>
            <a:off x="4704558" y="3854450"/>
            <a:ext cx="1614487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B6D18-19F0-461A-BC24-CE752C79F3A3}"/>
              </a:ext>
            </a:extLst>
          </p:cNvPr>
          <p:cNvSpPr/>
          <p:nvPr/>
        </p:nvSpPr>
        <p:spPr>
          <a:xfrm>
            <a:off x="4704558" y="4151314"/>
            <a:ext cx="1614487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2CF496-CFA5-45EF-B4C7-09F8716A991B}"/>
              </a:ext>
            </a:extLst>
          </p:cNvPr>
          <p:cNvSpPr/>
          <p:nvPr/>
        </p:nvSpPr>
        <p:spPr>
          <a:xfrm>
            <a:off x="4704558" y="4448175"/>
            <a:ext cx="1614487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82" name="TextBox 11">
            <a:extLst>
              <a:ext uri="{FF2B5EF4-FFF2-40B4-BE49-F238E27FC236}">
                <a16:creationId xmlns:a16="http://schemas.microsoft.com/office/drawing/2014/main" id="{253E21FF-5135-4207-9CAF-6869FA2A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557" y="2322513"/>
            <a:ext cx="7540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718B3-FED5-4382-8039-96D43638DD87}"/>
              </a:ext>
            </a:extLst>
          </p:cNvPr>
          <p:cNvSpPr/>
          <p:nvPr/>
        </p:nvSpPr>
        <p:spPr>
          <a:xfrm>
            <a:off x="2404270" y="2693988"/>
            <a:ext cx="81597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5B46E-FDA1-46F9-8306-442F37DE768D}"/>
              </a:ext>
            </a:extLst>
          </p:cNvPr>
          <p:cNvSpPr/>
          <p:nvPr/>
        </p:nvSpPr>
        <p:spPr>
          <a:xfrm>
            <a:off x="2404270" y="2997200"/>
            <a:ext cx="81597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85" name="TextBox 14">
            <a:extLst>
              <a:ext uri="{FF2B5EF4-FFF2-40B4-BE49-F238E27FC236}">
                <a16:creationId xmlns:a16="http://schemas.microsoft.com/office/drawing/2014/main" id="{A9A8505F-63D6-4225-83D8-DAF86FFA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482" y="2279651"/>
            <a:ext cx="868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291605-52BA-4333-9E1D-3E43A7B51219}"/>
              </a:ext>
            </a:extLst>
          </p:cNvPr>
          <p:cNvSpPr/>
          <p:nvPr/>
        </p:nvSpPr>
        <p:spPr>
          <a:xfrm>
            <a:off x="7477920" y="4446588"/>
            <a:ext cx="1312863" cy="692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"aaa\nbbb\nccc\n"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7A1547-B56B-4ACF-8BC9-D89C8A02E05B}"/>
              </a:ext>
            </a:extLst>
          </p:cNvPr>
          <p:cNvSpPr/>
          <p:nvPr/>
        </p:nvSpPr>
        <p:spPr>
          <a:xfrm>
            <a:off x="4704558" y="4759325"/>
            <a:ext cx="1614487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AEBEAD-4E87-4AAE-97A9-B81CCF615179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6319045" y="4792664"/>
            <a:ext cx="1158875" cy="12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E536FB-D936-426D-A903-10CAD5477937}"/>
              </a:ext>
            </a:extLst>
          </p:cNvPr>
          <p:cNvSpPr/>
          <p:nvPr/>
        </p:nvSpPr>
        <p:spPr>
          <a:xfrm>
            <a:off x="2326483" y="4392614"/>
            <a:ext cx="81597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0B0308-BBCB-41D8-A47E-8B49307F548C}"/>
              </a:ext>
            </a:extLst>
          </p:cNvPr>
          <p:cNvSpPr/>
          <p:nvPr/>
        </p:nvSpPr>
        <p:spPr>
          <a:xfrm>
            <a:off x="2326483" y="4695825"/>
            <a:ext cx="81597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91" name="TextBox 68">
            <a:extLst>
              <a:ext uri="{FF2B5EF4-FFF2-40B4-BE49-F238E27FC236}">
                <a16:creationId xmlns:a16="http://schemas.microsoft.com/office/drawing/2014/main" id="{09FF2CD3-EB34-414B-8A79-A608278C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82" y="3978276"/>
            <a:ext cx="868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F7ED95D-B7D0-4A56-B50B-6A9EC5E8A80A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220245" y="2817813"/>
            <a:ext cx="1484313" cy="31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BE88B3-5C14-4A31-B17E-D7C6BD97EF31}"/>
              </a:ext>
            </a:extLst>
          </p:cNvPr>
          <p:cNvCxnSpPr>
            <a:stCxn id="67" idx="3"/>
            <a:endCxn id="5" idx="1"/>
          </p:cNvCxnSpPr>
          <p:nvPr/>
        </p:nvCxnSpPr>
        <p:spPr>
          <a:xfrm flipV="1">
            <a:off x="3142457" y="2817814"/>
            <a:ext cx="1562100" cy="173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E632EF-46D0-4A25-95E6-21D5E4DF2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ln</a:t>
            </a:r>
            <a:r>
              <a:rPr lang="ko-KR" altLang="en-US"/>
              <a:t>을 이용한 상대 경로 지정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BE91518-7436-4996-A0D8-51E00B9EF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C9A6416F-1BA0-418E-81AF-053138B8DFEE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436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>
            <a:extLst>
              <a:ext uri="{FF2B5EF4-FFF2-40B4-BE49-F238E27FC236}">
                <a16:creationId xmlns:a16="http://schemas.microsoft.com/office/drawing/2014/main" id="{A39B099C-E944-4248-9043-18B6C7FD2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8" y="1300163"/>
            <a:ext cx="421957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하드 링크의 필요 이유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상대 경로 때문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. :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현재 디렉토리에 대한 하드링크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.. :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부모 디렉토리에 대한 하드링크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F3C0E-87B1-4EE4-A024-E9484C6BA674}"/>
              </a:ext>
            </a:extLst>
          </p:cNvPr>
          <p:cNvSpPr/>
          <p:nvPr/>
        </p:nvSpPr>
        <p:spPr>
          <a:xfrm>
            <a:off x="4845844" y="3179764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434375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85F2D9-7FBE-4024-B6EF-26198CCFCDAF}"/>
              </a:ext>
            </a:extLst>
          </p:cNvPr>
          <p:cNvSpPr/>
          <p:nvPr/>
        </p:nvSpPr>
        <p:spPr>
          <a:xfrm>
            <a:off x="4845844" y="3482976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E60B1-A463-4EDB-B54A-6EA49A34D13E}"/>
              </a:ext>
            </a:extLst>
          </p:cNvPr>
          <p:cNvSpPr/>
          <p:nvPr/>
        </p:nvSpPr>
        <p:spPr>
          <a:xfrm>
            <a:off x="4845844" y="3779839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066DA-9C4B-48A6-B756-E3955FFB2562}"/>
              </a:ext>
            </a:extLst>
          </p:cNvPr>
          <p:cNvSpPr/>
          <p:nvPr/>
        </p:nvSpPr>
        <p:spPr>
          <a:xfrm>
            <a:off x="4845844" y="4076700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24D955-9A03-48F6-8DB7-8D8B6F382B17}"/>
              </a:ext>
            </a:extLst>
          </p:cNvPr>
          <p:cNvSpPr/>
          <p:nvPr/>
        </p:nvSpPr>
        <p:spPr>
          <a:xfrm>
            <a:off x="4845844" y="4373564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8A67A6-379F-4A1D-892C-CEA275238923}"/>
              </a:ext>
            </a:extLst>
          </p:cNvPr>
          <p:cNvSpPr/>
          <p:nvPr/>
        </p:nvSpPr>
        <p:spPr>
          <a:xfrm>
            <a:off x="4845844" y="4670425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D911E-2BF4-4794-9652-05DF984D82E4}"/>
              </a:ext>
            </a:extLst>
          </p:cNvPr>
          <p:cNvSpPr/>
          <p:nvPr/>
        </p:nvSpPr>
        <p:spPr>
          <a:xfrm>
            <a:off x="4845844" y="4967289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TextBox 11">
            <a:extLst>
              <a:ext uri="{FF2B5EF4-FFF2-40B4-BE49-F238E27FC236}">
                <a16:creationId xmlns:a16="http://schemas.microsoft.com/office/drawing/2014/main" id="{9F416EFD-2D27-4F60-97DD-732DC96D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845" y="2841625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17703D-81F1-4E46-9CC8-97787B2061BC}"/>
              </a:ext>
            </a:extLst>
          </p:cNvPr>
          <p:cNvSpPr/>
          <p:nvPr/>
        </p:nvSpPr>
        <p:spPr>
          <a:xfrm>
            <a:off x="1799432" y="3213100"/>
            <a:ext cx="1562100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9C04C1-F406-4A90-9332-1A6A2349E111}"/>
              </a:ext>
            </a:extLst>
          </p:cNvPr>
          <p:cNvSpPr/>
          <p:nvPr/>
        </p:nvSpPr>
        <p:spPr>
          <a:xfrm>
            <a:off x="1799432" y="3516314"/>
            <a:ext cx="1562100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709" name="TextBox 14">
            <a:extLst>
              <a:ext uri="{FF2B5EF4-FFF2-40B4-BE49-F238E27FC236}">
                <a16:creationId xmlns:a16="http://schemas.microsoft.com/office/drawing/2014/main" id="{87810A95-A304-46FA-B23B-75ED1CD5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770" y="2798763"/>
            <a:ext cx="8683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C23460-9C0F-4605-887A-9F909294EEEA}"/>
              </a:ext>
            </a:extLst>
          </p:cNvPr>
          <p:cNvSpPr/>
          <p:nvPr/>
        </p:nvSpPr>
        <p:spPr>
          <a:xfrm>
            <a:off x="7268370" y="4951413"/>
            <a:ext cx="2259013" cy="692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"aaa\nbbb\nccc\n"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112814-573A-4BD2-86D9-272C3626CD7F}"/>
              </a:ext>
            </a:extLst>
          </p:cNvPr>
          <p:cNvSpPr/>
          <p:nvPr/>
        </p:nvSpPr>
        <p:spPr>
          <a:xfrm>
            <a:off x="4845844" y="5278439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2E47CE-6EA0-42FB-A2DE-E937C9BC52D4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6460333" y="5297488"/>
            <a:ext cx="808037" cy="13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68D7BDF-B144-4DAF-A6E4-4DBC86A60E1E}"/>
              </a:ext>
            </a:extLst>
          </p:cNvPr>
          <p:cNvSpPr/>
          <p:nvPr/>
        </p:nvSpPr>
        <p:spPr>
          <a:xfrm>
            <a:off x="1932782" y="4911725"/>
            <a:ext cx="1350962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"sub/.."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25D75E-E589-4AE4-81BB-E72405AEC09F}"/>
              </a:ext>
            </a:extLst>
          </p:cNvPr>
          <p:cNvSpPr/>
          <p:nvPr/>
        </p:nvSpPr>
        <p:spPr>
          <a:xfrm>
            <a:off x="1932782" y="5214939"/>
            <a:ext cx="1350962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749549F-A9EA-4BE0-B133-A51498470957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3361532" y="3336925"/>
            <a:ext cx="1484312" cy="336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CF4374-F03A-45C0-99BB-4C5AB9B4631F}"/>
              </a:ext>
            </a:extLst>
          </p:cNvPr>
          <p:cNvCxnSpPr>
            <a:stCxn id="68" idx="3"/>
            <a:endCxn id="5" idx="1"/>
          </p:cNvCxnSpPr>
          <p:nvPr/>
        </p:nvCxnSpPr>
        <p:spPr>
          <a:xfrm flipV="1">
            <a:off x="3283744" y="3336926"/>
            <a:ext cx="1562100" cy="2035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A3F654-325D-48E1-9BEE-6581EE32D8FE}"/>
              </a:ext>
            </a:extLst>
          </p:cNvPr>
          <p:cNvSpPr/>
          <p:nvPr/>
        </p:nvSpPr>
        <p:spPr>
          <a:xfrm>
            <a:off x="1799432" y="3949700"/>
            <a:ext cx="1562100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"20131122"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203930-2411-43D2-B4A3-B5D4C3107404}"/>
              </a:ext>
            </a:extLst>
          </p:cNvPr>
          <p:cNvSpPr/>
          <p:nvPr/>
        </p:nvSpPr>
        <p:spPr>
          <a:xfrm>
            <a:off x="1799432" y="4251326"/>
            <a:ext cx="15621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C817F7-12DB-4DA2-BA10-507E1F806997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3361532" y="3336926"/>
            <a:ext cx="1484312" cy="107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A81D677-22E3-48E3-B136-4F76683EA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ln</a:t>
            </a:r>
            <a:r>
              <a:rPr lang="ko-KR" altLang="en-US"/>
              <a:t>을 이용한 상대 경로 지정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26FFEA-9964-423F-9D0C-14AF0FA01B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BD522E97-682E-4CD0-9B29-49074B91666A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18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>
            <a:extLst>
              <a:ext uri="{FF2B5EF4-FFF2-40B4-BE49-F238E27FC236}">
                <a16:creationId xmlns:a16="http://schemas.microsoft.com/office/drawing/2014/main" id="{D51D7619-9652-46FD-A0E6-B71518DB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50" y="908720"/>
            <a:ext cx="100447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하드링크의 제약 사항 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디렉토리는 하드링크 할 수 없다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. ( -R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옵션 때문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파티션이 다르면 하드 링크 할 수 없다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. ( inode</a:t>
            </a:r>
            <a:r>
              <a:rPr lang="ko-KR" altLang="en-US">
                <a:latin typeface="Consolas" panose="020B0609020204030204" pitchFamily="49" charset="0"/>
                <a:cs typeface="Consolas" panose="020B0609020204030204" pitchFamily="49" charset="0"/>
              </a:rPr>
              <a:t>가 파티션 마다 따로 저장 되기 때문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DE2EE4B5-3558-4DA1-828D-A987B880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70" y="3260726"/>
            <a:ext cx="41068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바로가기 기능은 하드 링크 할 수 없다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해결책 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      심볼릭 링크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9D25287-C530-4CD5-A790-639ADE594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하드링크의 특성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7098FF7-EC85-4E6D-A69B-9BC39FCC7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F4E61923-7EA7-4D5E-96A3-FA49211B956E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153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>
            <a:extLst>
              <a:ext uri="{FF2B5EF4-FFF2-40B4-BE49-F238E27FC236}">
                <a16:creationId xmlns:a16="http://schemas.microsoft.com/office/drawing/2014/main" id="{0D7BF9D6-B25F-4D50-BB61-7C1DF65E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7" y="881064"/>
            <a:ext cx="80518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ln -s . bbb  // symlink();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심볼릭 링크는 데이터에 경로를 포함하는 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특수 파일이다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E77AFA-43B0-48AC-BFC9-5D0BA0B06BAB}"/>
              </a:ext>
            </a:extLst>
          </p:cNvPr>
          <p:cNvSpPr/>
          <p:nvPr/>
        </p:nvSpPr>
        <p:spPr>
          <a:xfrm>
            <a:off x="4323558" y="1985963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434375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95E92-96C0-4495-A5C3-70D2F1F8E067}"/>
              </a:ext>
            </a:extLst>
          </p:cNvPr>
          <p:cNvSpPr/>
          <p:nvPr/>
        </p:nvSpPr>
        <p:spPr>
          <a:xfrm>
            <a:off x="4323558" y="2265363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9ADE4-18AC-4656-9E92-4AC73ED5963C}"/>
              </a:ext>
            </a:extLst>
          </p:cNvPr>
          <p:cNvSpPr/>
          <p:nvPr/>
        </p:nvSpPr>
        <p:spPr>
          <a:xfrm>
            <a:off x="4323558" y="2527300"/>
            <a:ext cx="16144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0B2C93-ACF3-4393-A452-F4739E53EE70}"/>
              </a:ext>
            </a:extLst>
          </p:cNvPr>
          <p:cNvSpPr/>
          <p:nvPr/>
        </p:nvSpPr>
        <p:spPr>
          <a:xfrm>
            <a:off x="4323558" y="2790825"/>
            <a:ext cx="16144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9FD5E-A7B4-4114-9129-DA58D5AB4C6E}"/>
              </a:ext>
            </a:extLst>
          </p:cNvPr>
          <p:cNvSpPr/>
          <p:nvPr/>
        </p:nvSpPr>
        <p:spPr>
          <a:xfrm>
            <a:off x="4323558" y="3055938"/>
            <a:ext cx="16144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3A75C-03D0-402D-B5CA-5FB47FBF55EB}"/>
              </a:ext>
            </a:extLst>
          </p:cNvPr>
          <p:cNvSpPr/>
          <p:nvPr/>
        </p:nvSpPr>
        <p:spPr>
          <a:xfrm>
            <a:off x="4323558" y="3319463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E4447-C9D7-486E-92B8-AC2C4C128DDE}"/>
              </a:ext>
            </a:extLst>
          </p:cNvPr>
          <p:cNvSpPr/>
          <p:nvPr/>
        </p:nvSpPr>
        <p:spPr>
          <a:xfrm>
            <a:off x="4323558" y="3582988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54" name="TextBox 11">
            <a:extLst>
              <a:ext uri="{FF2B5EF4-FFF2-40B4-BE49-F238E27FC236}">
                <a16:creationId xmlns:a16="http://schemas.microsoft.com/office/drawing/2014/main" id="{2076BB5C-C153-49DE-936B-D84DF7DC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557" y="1693864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2ABAB2-1B2C-477F-9E14-E26E6CF05A64}"/>
              </a:ext>
            </a:extLst>
          </p:cNvPr>
          <p:cNvSpPr/>
          <p:nvPr/>
        </p:nvSpPr>
        <p:spPr>
          <a:xfrm>
            <a:off x="2023270" y="2895600"/>
            <a:ext cx="815975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D0BF72-7F79-424B-8919-C44C48782716}"/>
              </a:ext>
            </a:extLst>
          </p:cNvPr>
          <p:cNvSpPr/>
          <p:nvPr/>
        </p:nvSpPr>
        <p:spPr>
          <a:xfrm>
            <a:off x="2023270" y="3165475"/>
            <a:ext cx="815975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57" name="TextBox 14">
            <a:extLst>
              <a:ext uri="{FF2B5EF4-FFF2-40B4-BE49-F238E27FC236}">
                <a16:creationId xmlns:a16="http://schemas.microsoft.com/office/drawing/2014/main" id="{57B98959-CF49-4646-BE42-A03B2D3E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483" y="2527301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8CDFA5-0D05-4D1B-888B-992F06F3F7EB}"/>
              </a:ext>
            </a:extLst>
          </p:cNvPr>
          <p:cNvSpPr/>
          <p:nvPr/>
        </p:nvSpPr>
        <p:spPr>
          <a:xfrm>
            <a:off x="7096920" y="3581400"/>
            <a:ext cx="1312863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11C39-089C-47D1-92A0-E7C8904029A3}"/>
              </a:ext>
            </a:extLst>
          </p:cNvPr>
          <p:cNvSpPr/>
          <p:nvPr/>
        </p:nvSpPr>
        <p:spPr>
          <a:xfrm>
            <a:off x="4323558" y="3860801"/>
            <a:ext cx="1614487" cy="277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E6021D-C3B0-4080-B6DA-77763E0D38AA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5938045" y="3719513"/>
            <a:ext cx="1158875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E0EA95-BA59-4745-AD3F-20835CC9CB77}"/>
              </a:ext>
            </a:extLst>
          </p:cNvPr>
          <p:cNvSpPr/>
          <p:nvPr/>
        </p:nvSpPr>
        <p:spPr>
          <a:xfrm>
            <a:off x="1945483" y="4405314"/>
            <a:ext cx="8159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929EF4-AA55-49D1-94D8-8B34D5381D68}"/>
              </a:ext>
            </a:extLst>
          </p:cNvPr>
          <p:cNvSpPr/>
          <p:nvPr/>
        </p:nvSpPr>
        <p:spPr>
          <a:xfrm>
            <a:off x="1945483" y="4675188"/>
            <a:ext cx="815975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63" name="TextBox 68">
            <a:extLst>
              <a:ext uri="{FF2B5EF4-FFF2-40B4-BE49-F238E27FC236}">
                <a16:creationId xmlns:a16="http://schemas.microsoft.com/office/drawing/2014/main" id="{FA76E7E2-FD79-415B-AFF2-2C06FD0D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83" y="403701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14AAB68-0313-4503-8E68-8EAB32B240B6}"/>
              </a:ext>
            </a:extLst>
          </p:cNvPr>
          <p:cNvCxnSpPr>
            <a:stCxn id="68" idx="3"/>
            <a:endCxn id="27" idx="1"/>
          </p:cNvCxnSpPr>
          <p:nvPr/>
        </p:nvCxnSpPr>
        <p:spPr>
          <a:xfrm flipV="1">
            <a:off x="2761457" y="4430714"/>
            <a:ext cx="1562100" cy="384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07AC7A-4ABD-48C5-8F5A-AA12929F876F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2839245" y="2125663"/>
            <a:ext cx="1484313" cy="1179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A4B355-F33E-49BB-811B-6DC1203E0940}"/>
              </a:ext>
            </a:extLst>
          </p:cNvPr>
          <p:cNvSpPr/>
          <p:nvPr/>
        </p:nvSpPr>
        <p:spPr>
          <a:xfrm>
            <a:off x="4323558" y="4291013"/>
            <a:ext cx="16144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434086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147268-49EC-424F-AFA1-35B66F4BD35E}"/>
              </a:ext>
            </a:extLst>
          </p:cNvPr>
          <p:cNvSpPr/>
          <p:nvPr/>
        </p:nvSpPr>
        <p:spPr>
          <a:xfrm>
            <a:off x="4323558" y="4570413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C87DB3-5DD7-4924-99A4-93037E9376DB}"/>
              </a:ext>
            </a:extLst>
          </p:cNvPr>
          <p:cNvSpPr/>
          <p:nvPr/>
        </p:nvSpPr>
        <p:spPr>
          <a:xfrm>
            <a:off x="4323558" y="4833938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B56D28-8FE8-4C27-9E22-854DBA357FEC}"/>
              </a:ext>
            </a:extLst>
          </p:cNvPr>
          <p:cNvSpPr/>
          <p:nvPr/>
        </p:nvSpPr>
        <p:spPr>
          <a:xfrm>
            <a:off x="4323558" y="5097463"/>
            <a:ext cx="1614487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B1F93B-A9F6-4D4E-8C65-A889540DD7C6}"/>
              </a:ext>
            </a:extLst>
          </p:cNvPr>
          <p:cNvSpPr/>
          <p:nvPr/>
        </p:nvSpPr>
        <p:spPr>
          <a:xfrm>
            <a:off x="4323558" y="5360988"/>
            <a:ext cx="16144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7BB717-F1EE-4EFA-B31D-F8515ADB70EA}"/>
              </a:ext>
            </a:extLst>
          </p:cNvPr>
          <p:cNvSpPr/>
          <p:nvPr/>
        </p:nvSpPr>
        <p:spPr>
          <a:xfrm>
            <a:off x="4323558" y="5626101"/>
            <a:ext cx="1614487" cy="277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442FD-E772-48B0-9942-C6EABFCF4919}"/>
              </a:ext>
            </a:extLst>
          </p:cNvPr>
          <p:cNvSpPr/>
          <p:nvPr/>
        </p:nvSpPr>
        <p:spPr>
          <a:xfrm>
            <a:off x="4323558" y="5889626"/>
            <a:ext cx="1614487" cy="277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F7FC05-38D7-44D7-8657-4F9C014E1D32}"/>
              </a:ext>
            </a:extLst>
          </p:cNvPr>
          <p:cNvSpPr/>
          <p:nvPr/>
        </p:nvSpPr>
        <p:spPr>
          <a:xfrm>
            <a:off x="4323558" y="6165851"/>
            <a:ext cx="1614487" cy="277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35A1F6-574C-4196-ADFE-B2BB81F89090}"/>
              </a:ext>
            </a:extLst>
          </p:cNvPr>
          <p:cNvSpPr/>
          <p:nvPr/>
        </p:nvSpPr>
        <p:spPr>
          <a:xfrm>
            <a:off x="6822282" y="5316538"/>
            <a:ext cx="131445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320DF7-D104-4038-AA8E-118380A67AE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5938044" y="5456238"/>
            <a:ext cx="884238" cy="849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8B32821-815C-4CBF-A9A2-9CFF8558C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심볼릭 링크 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BCAC567-F16F-4556-8C55-96E61BB41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1A2B4F33-3EE3-43AE-B34C-D2E67201C21D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8296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>
            <a:extLst>
              <a:ext uri="{FF2B5EF4-FFF2-40B4-BE49-F238E27FC236}">
                <a16:creationId xmlns:a16="http://schemas.microsoft.com/office/drawing/2014/main" id="{D868E886-5EFC-44DD-8423-F7D83AD9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670" y="1301751"/>
            <a:ext cx="792321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mknod(name, S_IFCHR | 0600, (1 &lt;&lt; 8) | 3);  // # mknod mydev c 1 3  </a:t>
            </a:r>
          </a:p>
          <a:p>
            <a:pPr>
              <a:defRPr/>
            </a:pPr>
            <a:r>
              <a:rPr lang="en-US" altLang="ko-KR" sz="162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 = open(name, O_RDWR);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unlink(name);                               // # rm mydev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AFBB8-1CB4-4C3A-ADC1-22441EF5FB59}"/>
              </a:ext>
            </a:extLst>
          </p:cNvPr>
          <p:cNvSpPr/>
          <p:nvPr/>
        </p:nvSpPr>
        <p:spPr>
          <a:xfrm>
            <a:off x="5960269" y="3163889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434093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113F5-7E76-4111-B890-F8110DAC5070}"/>
              </a:ext>
            </a:extLst>
          </p:cNvPr>
          <p:cNvSpPr/>
          <p:nvPr/>
        </p:nvSpPr>
        <p:spPr>
          <a:xfrm>
            <a:off x="5960269" y="3467101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3B71E8-098C-4AF4-8BAF-F4E6D6629652}"/>
              </a:ext>
            </a:extLst>
          </p:cNvPr>
          <p:cNvSpPr/>
          <p:nvPr/>
        </p:nvSpPr>
        <p:spPr>
          <a:xfrm>
            <a:off x="5960269" y="3763964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8C799-BA16-42CD-84AC-665DA451E412}"/>
              </a:ext>
            </a:extLst>
          </p:cNvPr>
          <p:cNvSpPr/>
          <p:nvPr/>
        </p:nvSpPr>
        <p:spPr>
          <a:xfrm>
            <a:off x="5960269" y="4389439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BC8FC-1D61-4314-BC92-1DF11F382867}"/>
              </a:ext>
            </a:extLst>
          </p:cNvPr>
          <p:cNvSpPr/>
          <p:nvPr/>
        </p:nvSpPr>
        <p:spPr>
          <a:xfrm>
            <a:off x="5960269" y="4686300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8865D4-D327-4325-A4BD-ABEA8A7EFB6D}"/>
              </a:ext>
            </a:extLst>
          </p:cNvPr>
          <p:cNvSpPr/>
          <p:nvPr/>
        </p:nvSpPr>
        <p:spPr>
          <a:xfrm>
            <a:off x="5960269" y="4983164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59326B-FF33-4746-AE78-D0A4B51F7CC3}"/>
              </a:ext>
            </a:extLst>
          </p:cNvPr>
          <p:cNvSpPr/>
          <p:nvPr/>
        </p:nvSpPr>
        <p:spPr>
          <a:xfrm>
            <a:off x="5960269" y="5280025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78" name="TextBox 11">
            <a:extLst>
              <a:ext uri="{FF2B5EF4-FFF2-40B4-BE49-F238E27FC236}">
                <a16:creationId xmlns:a16="http://schemas.microsoft.com/office/drawing/2014/main" id="{6A3B4B5B-D68C-46BD-8660-E5779936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0" y="2827338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9AF4B-BACC-4602-9598-83C5EEEC4057}"/>
              </a:ext>
            </a:extLst>
          </p:cNvPr>
          <p:cNvSpPr/>
          <p:nvPr/>
        </p:nvSpPr>
        <p:spPr>
          <a:xfrm>
            <a:off x="3375819" y="4178300"/>
            <a:ext cx="1098550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"mydev"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59C8A-1371-4DC6-B145-597B335BD6CA}"/>
              </a:ext>
            </a:extLst>
          </p:cNvPr>
          <p:cNvSpPr/>
          <p:nvPr/>
        </p:nvSpPr>
        <p:spPr>
          <a:xfrm>
            <a:off x="3375819" y="4481514"/>
            <a:ext cx="1098550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81" name="TextBox 14">
            <a:extLst>
              <a:ext uri="{FF2B5EF4-FFF2-40B4-BE49-F238E27FC236}">
                <a16:creationId xmlns:a16="http://schemas.microsoft.com/office/drawing/2014/main" id="{2D4126CF-C8BD-455C-8F18-1A81C391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783" y="3763963"/>
            <a:ext cx="866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0FCF3C-153F-4058-B378-DD0BF1A6B9CA}"/>
              </a:ext>
            </a:extLst>
          </p:cNvPr>
          <p:cNvSpPr/>
          <p:nvPr/>
        </p:nvSpPr>
        <p:spPr>
          <a:xfrm>
            <a:off x="5960269" y="5591175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608B06-2DB2-46C5-A095-43319B41CB0F}"/>
              </a:ext>
            </a:extLst>
          </p:cNvPr>
          <p:cNvSpPr/>
          <p:nvPr/>
        </p:nvSpPr>
        <p:spPr>
          <a:xfrm>
            <a:off x="5960269" y="4064001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84" name="TextBox 21">
            <a:extLst>
              <a:ext uri="{FF2B5EF4-FFF2-40B4-BE49-F238E27FC236}">
                <a16:creationId xmlns:a16="http://schemas.microsoft.com/office/drawing/2014/main" id="{EF2EC9B6-A358-4372-8A82-09EB638D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758" y="3752851"/>
            <a:ext cx="7524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85" name="TextBox 22">
            <a:extLst>
              <a:ext uri="{FF2B5EF4-FFF2-40B4-BE49-F238E27FC236}">
                <a16:creationId xmlns:a16="http://schemas.microsoft.com/office/drawing/2014/main" id="{F122C4DC-8643-422D-9022-936C617C5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758" y="4097338"/>
            <a:ext cx="7524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86" name="TextBox 23">
            <a:extLst>
              <a:ext uri="{FF2B5EF4-FFF2-40B4-BE49-F238E27FC236}">
                <a16:creationId xmlns:a16="http://schemas.microsoft.com/office/drawing/2014/main" id="{E9727296-968C-4896-A119-ABC97365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7" y="2306638"/>
            <a:ext cx="6742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파일이 지워지는 시점은 연결계수와 참조계수가 둘다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일 때 이다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29439DD-DFED-4526-A708-664079C41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파일이 지워지는 시점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0A8FF9C-ADE2-4CFC-821E-34C0148FB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6D6E2A15-C415-4A4B-B272-276133185F6C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953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9851F3-A593-45BA-856C-578E356C7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파일이 지워지는 시점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DAF041-5093-4D72-8ED0-D44165B1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77509" name="직사각형 3">
            <a:extLst>
              <a:ext uri="{FF2B5EF4-FFF2-40B4-BE49-F238E27FC236}">
                <a16:creationId xmlns:a16="http://schemas.microsoft.com/office/drawing/2014/main" id="{F7DE7F1A-3E28-44FA-8F65-6D96A8D4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14" y="1250751"/>
            <a:ext cx="9073008" cy="47705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&lt;fcntl.h&gt;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 fd, ret 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char buff[100];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fd = open( "zzz", O_RDWR | O_CREAT| O_TRUNC, 0666);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unlink("zzz");  // </a:t>
            </a:r>
            <a:r>
              <a:rPr lang="ko-KR" altLang="en-US" sz="1600">
                <a:latin typeface="Consolas" panose="020B0609020204030204" pitchFamily="49" charset="0"/>
              </a:rPr>
              <a:t>이시점에서는 파일의 이름만 지워진다</a:t>
            </a:r>
            <a:r>
              <a:rPr lang="en-US" altLang="ko-KR" sz="1600"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write(fd, "hello\n", 6 );  // unlink </a:t>
            </a:r>
            <a:r>
              <a:rPr lang="ko-KR" altLang="en-US" sz="1600">
                <a:latin typeface="Consolas" panose="020B0609020204030204" pitchFamily="49" charset="0"/>
              </a:rPr>
              <a:t>이후에도 파일에 쓸수 있다</a:t>
            </a:r>
            <a:r>
              <a:rPr lang="en-US" altLang="ko-KR" sz="1600"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lseek(fd, 0 , SEEK_SET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 = read( fd, buff, sizeof buff );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                           // unlink </a:t>
            </a:r>
            <a:r>
              <a:rPr lang="ko-KR" altLang="en-US" sz="1600">
                <a:latin typeface="Consolas" panose="020B0609020204030204" pitchFamily="49" charset="0"/>
              </a:rPr>
              <a:t>이후에도 파일에서 읽을수 있다</a:t>
            </a:r>
            <a:r>
              <a:rPr lang="en-US" altLang="ko-KR" sz="1600"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write( 1, buff, ret 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for(;;)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 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469" name="TextBox 2">
            <a:extLst>
              <a:ext uri="{FF2B5EF4-FFF2-40B4-BE49-F238E27FC236}">
                <a16:creationId xmlns:a16="http://schemas.microsoft.com/office/drawing/2014/main" id="{8A52FFCD-5F3D-45C2-BE7C-81F1EF5F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818703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unlink.c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6CEAC6-B078-4728-8AFE-232872256979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850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9851F3-A593-45BA-856C-578E356C7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open_devnull_stdio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DAF041-5093-4D72-8ED0-D44165B1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77509" name="직사각형 3">
            <a:extLst>
              <a:ext uri="{FF2B5EF4-FFF2-40B4-BE49-F238E27FC236}">
                <a16:creationId xmlns:a16="http://schemas.microsoft.com/office/drawing/2014/main" id="{F7DE7F1A-3E28-44FA-8F65-6D96A8D4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34" y="1556792"/>
            <a:ext cx="8568952" cy="40318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void open_devnull_stdio(void)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static const char *name = "__null__";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if (mknod(name, S_IFCHR | 0600, (1 &lt;&lt; 8) | 3) ==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fd = open(name, O_RDWR);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unlink(name);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dup2(fd, 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dup2(fd, 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dup2(fd, 2);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if (fd &gt; 2)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close(fd);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</p:txBody>
      </p:sp>
      <p:sp>
        <p:nvSpPr>
          <p:cNvPr id="190469" name="TextBox 2">
            <a:extLst>
              <a:ext uri="{FF2B5EF4-FFF2-40B4-BE49-F238E27FC236}">
                <a16:creationId xmlns:a16="http://schemas.microsoft.com/office/drawing/2014/main" id="{8A52FFCD-5F3D-45C2-BE7C-81F1EF5F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978426"/>
            <a:ext cx="4637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아래 함수를 호출한 이유를 알아 봅시다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6CEAC6-B078-4728-8AFE-232872256979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424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9851F3-A593-45BA-856C-578E356C7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klog_init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DAF041-5093-4D72-8ED0-D44165B1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2.5 Hard Link vs Symbolic Link</a:t>
            </a:r>
          </a:p>
          <a:p>
            <a:endParaRPr lang="ko-KR" altLang="en-US"/>
          </a:p>
        </p:txBody>
      </p:sp>
      <p:sp>
        <p:nvSpPr>
          <p:cNvPr id="277509" name="직사각형 3">
            <a:extLst>
              <a:ext uri="{FF2B5EF4-FFF2-40B4-BE49-F238E27FC236}">
                <a16:creationId xmlns:a16="http://schemas.microsoft.com/office/drawing/2014/main" id="{F7DE7F1A-3E28-44FA-8F65-6D96A8D4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34" y="1556792"/>
            <a:ext cx="8568952" cy="255454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void klog_init(void)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if (klog_fd &gt;= 0) return; /* Already initialized */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static const char* name = "__kmsg__";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if (mknod(name, S_IFCHR | 0600, (1 &lt;&lt; 8) | 11) ==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klog_fd = open(name, O_WRONLY | O_CLOEXEC);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unlink(name);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</p:txBody>
      </p:sp>
      <p:sp>
        <p:nvSpPr>
          <p:cNvPr id="190469" name="TextBox 2">
            <a:extLst>
              <a:ext uri="{FF2B5EF4-FFF2-40B4-BE49-F238E27FC236}">
                <a16:creationId xmlns:a16="http://schemas.microsoft.com/office/drawing/2014/main" id="{8A52FFCD-5F3D-45C2-BE7C-81F1EF5F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978426"/>
            <a:ext cx="4637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아래 함수를 호출한 이유를 알아 봅시다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6CEAC6-B078-4728-8AFE-232872256979}"/>
              </a:ext>
            </a:extLst>
          </p:cNvPr>
          <p:cNvSpPr txBox="1">
            <a:spLocks/>
          </p:cNvSpPr>
          <p:nvPr/>
        </p:nvSpPr>
        <p:spPr>
          <a:xfrm>
            <a:off x="6876678" y="116632"/>
            <a:ext cx="367240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24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 Linux File System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2.2 Standard I/O Library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2.3 System Call I/O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2.4 File Status &amp; Directory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2.5 Hard Link vs Symbolic Link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49433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Linux File System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92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355E6-C323-4035-9028-1DDA49CAE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5148759" cy="404813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System Call vs Standard Library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1C18E-5A1B-40D4-95EA-6250A73EF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2.2 Standard I/O Library</a:t>
            </a:r>
          </a:p>
          <a:p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8FB247B8-8C1D-458C-A21B-6A19E74E56B2}"/>
              </a:ext>
            </a:extLst>
          </p:cNvPr>
          <p:cNvSpPr txBox="1">
            <a:spLocks/>
          </p:cNvSpPr>
          <p:nvPr/>
        </p:nvSpPr>
        <p:spPr>
          <a:xfrm>
            <a:off x="7668766" y="116632"/>
            <a:ext cx="2952328" cy="476250"/>
          </a:xfr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ED8C5C41-0DAE-4F26-B6F2-4E137016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094" y="3713510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400" dirty="0">
                <a:latin typeface="+mn-lt"/>
                <a:ea typeface="굴림" panose="020B0600000101010101" pitchFamily="50" charset="-127"/>
              </a:rPr>
              <a:t>Kernel</a:t>
            </a: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359E5824-1244-48B0-AC4A-0E1FC40F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57" y="1268760"/>
            <a:ext cx="25606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1800" b="1">
                <a:latin typeface="+mn-lt"/>
                <a:ea typeface="굴림" panose="020B0600000101010101" pitchFamily="50" charset="-127"/>
              </a:rPr>
              <a:t>Application code</a:t>
            </a:r>
          </a:p>
        </p:txBody>
      </p:sp>
      <p:grpSp>
        <p:nvGrpSpPr>
          <p:cNvPr id="24" name="Group 41">
            <a:extLst>
              <a:ext uri="{FF2B5EF4-FFF2-40B4-BE49-F238E27FC236}">
                <a16:creationId xmlns:a16="http://schemas.microsoft.com/office/drawing/2014/main" id="{24A11061-CCBC-4112-AB5F-043BD0D1047E}"/>
              </a:ext>
            </a:extLst>
          </p:cNvPr>
          <p:cNvGrpSpPr>
            <a:grpSpLocks/>
          </p:cNvGrpSpPr>
          <p:nvPr/>
        </p:nvGrpSpPr>
        <p:grpSpPr bwMode="auto">
          <a:xfrm>
            <a:off x="4441032" y="2270473"/>
            <a:ext cx="2917825" cy="790575"/>
            <a:chOff x="2796" y="1502"/>
            <a:chExt cx="1368" cy="498"/>
          </a:xfrm>
        </p:grpSpPr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9ABE99D6-D104-42EB-9021-219F3B37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1502"/>
              <a:ext cx="13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ko-KR" sz="1800" b="1" dirty="0">
                  <a:latin typeface="+mn-lt"/>
                  <a:ea typeface="굴림" panose="020B0600000101010101" pitchFamily="50" charset="-127"/>
                </a:rPr>
                <a:t>C Library Function</a:t>
              </a:r>
              <a:endParaRPr kumimoji="1" lang="en-US" altLang="ko-KR" sz="1800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6" name="Text Box 43">
              <a:extLst>
                <a:ext uri="{FF2B5EF4-FFF2-40B4-BE49-F238E27FC236}">
                  <a16:creationId xmlns:a16="http://schemas.microsoft.com/office/drawing/2014/main" id="{2D9100FB-0DBA-415C-9AC2-DD3B86532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1763"/>
              <a:ext cx="136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ko-KR" sz="1800" dirty="0">
                  <a:latin typeface="+mn-lt"/>
                  <a:ea typeface="굴림" panose="020B0600000101010101" pitchFamily="50" charset="-127"/>
                </a:rPr>
                <a:t>Library Buffer</a:t>
              </a:r>
            </a:p>
          </p:txBody>
        </p:sp>
      </p:grpSp>
      <p:sp>
        <p:nvSpPr>
          <p:cNvPr id="27" name="Text Box 44">
            <a:extLst>
              <a:ext uri="{FF2B5EF4-FFF2-40B4-BE49-F238E27FC236}">
                <a16:creationId xmlns:a16="http://schemas.microsoft.com/office/drawing/2014/main" id="{AA3CD626-633B-4482-9685-2C76B955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57" y="3640485"/>
            <a:ext cx="474345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000" b="1">
                <a:latin typeface="+mn-lt"/>
                <a:ea typeface="굴림" panose="020B0600000101010101" pitchFamily="50" charset="-127"/>
              </a:rPr>
              <a:t>System Call</a:t>
            </a:r>
          </a:p>
        </p:txBody>
      </p:sp>
      <p:sp>
        <p:nvSpPr>
          <p:cNvPr id="28" name="Text Box 45">
            <a:extLst>
              <a:ext uri="{FF2B5EF4-FFF2-40B4-BE49-F238E27FC236}">
                <a16:creationId xmlns:a16="http://schemas.microsoft.com/office/drawing/2014/main" id="{D5200860-E7DC-4812-8161-D86EBB68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57" y="4050060"/>
            <a:ext cx="4743450" cy="4365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000">
                <a:latin typeface="+mn-lt"/>
                <a:ea typeface="굴림" panose="020B0600000101010101" pitchFamily="50" charset="-127"/>
              </a:rPr>
              <a:t>System Buffer (buffer cache)</a:t>
            </a:r>
            <a:endParaRPr kumimoji="1" lang="en-US" altLang="ko-KR" sz="2000" b="1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29" name="Text Box 46">
            <a:extLst>
              <a:ext uri="{FF2B5EF4-FFF2-40B4-BE49-F238E27FC236}">
                <a16:creationId xmlns:a16="http://schemas.microsoft.com/office/drawing/2014/main" id="{316297FB-333A-4369-9C8B-8FFAA7E2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144" y="5221635"/>
            <a:ext cx="47434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000">
                <a:latin typeface="+mn-lt"/>
                <a:ea typeface="굴림" panose="020B0600000101010101" pitchFamily="50" charset="-127"/>
              </a:rPr>
              <a:t>Hardware (terminal, file, … )</a:t>
            </a:r>
          </a:p>
        </p:txBody>
      </p:sp>
      <p:sp>
        <p:nvSpPr>
          <p:cNvPr id="30" name="Line 47">
            <a:extLst>
              <a:ext uri="{FF2B5EF4-FFF2-40B4-BE49-F238E27FC236}">
                <a16:creationId xmlns:a16="http://schemas.microsoft.com/office/drawing/2014/main" id="{875C39D7-8449-4BA4-BBE7-3C0771294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6807" y="3276948"/>
            <a:ext cx="8293100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4F0EF867-CBE8-44CB-9321-8A8FB8973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757" y="4858098"/>
            <a:ext cx="826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2" name="Line 49">
            <a:extLst>
              <a:ext uri="{FF2B5EF4-FFF2-40B4-BE49-F238E27FC236}">
                <a16:creationId xmlns:a16="http://schemas.microsoft.com/office/drawing/2014/main" id="{8470E16B-1591-4585-BB7D-5D648F0C2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982" y="1638648"/>
            <a:ext cx="0" cy="1974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3" name="Line 50">
            <a:extLst>
              <a:ext uri="{FF2B5EF4-FFF2-40B4-BE49-F238E27FC236}">
                <a16:creationId xmlns:a16="http://schemas.microsoft.com/office/drawing/2014/main" id="{C6797047-3A05-43C3-85D0-9A791ADB1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219" y="1652935"/>
            <a:ext cx="2081213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4" name="Line 51">
            <a:extLst>
              <a:ext uri="{FF2B5EF4-FFF2-40B4-BE49-F238E27FC236}">
                <a16:creationId xmlns:a16="http://schemas.microsoft.com/office/drawing/2014/main" id="{F1A727B2-ABB3-4E29-88ED-C2B179E5A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432" y="298167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5" name="Line 52">
            <a:extLst>
              <a:ext uri="{FF2B5EF4-FFF2-40B4-BE49-F238E27FC236}">
                <a16:creationId xmlns:a16="http://schemas.microsoft.com/office/drawing/2014/main" id="{892D2E27-2B31-4C1E-AB3E-BD189575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7494" y="4480273"/>
            <a:ext cx="0" cy="741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6" name="Text Box 53">
            <a:extLst>
              <a:ext uri="{FF2B5EF4-FFF2-40B4-BE49-F238E27FC236}">
                <a16:creationId xmlns:a16="http://schemas.microsoft.com/office/drawing/2014/main" id="{BEB214A6-17C9-4073-B29B-B413DDF7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219" y="1875185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400">
                <a:latin typeface="+mn-lt"/>
                <a:ea typeface="굴림" panose="020B0600000101010101" pitchFamily="50" charset="-127"/>
              </a:rPr>
              <a:t>User </a:t>
            </a:r>
          </a:p>
        </p:txBody>
      </p:sp>
      <p:sp>
        <p:nvSpPr>
          <p:cNvPr id="37" name="Text Box 54">
            <a:extLst>
              <a:ext uri="{FF2B5EF4-FFF2-40B4-BE49-F238E27FC236}">
                <a16:creationId xmlns:a16="http://schemas.microsoft.com/office/drawing/2014/main" id="{9EBF509B-F9B8-426A-9312-E6B70855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657" y="518036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ko-KR" sz="2400" dirty="0">
                <a:latin typeface="+mn-lt"/>
                <a:ea typeface="굴림" panose="020B0600000101010101" pitchFamily="50" charset="-127"/>
              </a:rPr>
              <a:t>H/W</a:t>
            </a:r>
          </a:p>
        </p:txBody>
      </p:sp>
    </p:spTree>
    <p:extLst>
      <p:ext uri="{BB962C8B-B14F-4D97-AF65-F5344CB8AC3E}">
        <p14:creationId xmlns:p14="http://schemas.microsoft.com/office/powerpoint/2010/main" val="331944894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30093</TotalTime>
  <Words>5066</Words>
  <Application>Microsoft Office PowerPoint</Application>
  <PresentationFormat>사용자 지정</PresentationFormat>
  <Paragraphs>1666</Paragraphs>
  <Slides>78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굴림</vt:lpstr>
      <vt:lpstr>맑은 고딕</vt:lpstr>
      <vt:lpstr>Arial</vt:lpstr>
      <vt:lpstr>Consolas</vt:lpstr>
      <vt:lpstr>Times New Roman</vt:lpstr>
      <vt:lpstr>Wingdings</vt:lpstr>
      <vt:lpstr>1_제목 슬라이드</vt:lpstr>
      <vt:lpstr>2. Linux File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김정인</cp:lastModifiedBy>
  <cp:revision>781</cp:revision>
  <cp:lastPrinted>2014-03-25T08:34:42Z</cp:lastPrinted>
  <dcterms:created xsi:type="dcterms:W3CDTF">2012-01-20T03:23:33Z</dcterms:created>
  <dcterms:modified xsi:type="dcterms:W3CDTF">2018-01-21T14:37:25Z</dcterms:modified>
</cp:coreProperties>
</file>