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8" r:id="rId1"/>
  </p:sldMasterIdLst>
  <p:notesMasterIdLst>
    <p:notesMasterId r:id="rId68"/>
  </p:notesMasterIdLst>
  <p:handoutMasterIdLst>
    <p:handoutMasterId r:id="rId69"/>
  </p:handoutMasterIdLst>
  <p:sldIdLst>
    <p:sldId id="535" r:id="rId2"/>
    <p:sldId id="536" r:id="rId3"/>
    <p:sldId id="587" r:id="rId4"/>
    <p:sldId id="588" r:id="rId5"/>
    <p:sldId id="589" r:id="rId6"/>
    <p:sldId id="592" r:id="rId7"/>
    <p:sldId id="593" r:id="rId8"/>
    <p:sldId id="594" r:id="rId9"/>
    <p:sldId id="595" r:id="rId10"/>
    <p:sldId id="596" r:id="rId11"/>
    <p:sldId id="597" r:id="rId12"/>
    <p:sldId id="598" r:id="rId13"/>
    <p:sldId id="599" r:id="rId14"/>
    <p:sldId id="600" r:id="rId15"/>
    <p:sldId id="601" r:id="rId16"/>
    <p:sldId id="602" r:id="rId17"/>
    <p:sldId id="603" r:id="rId18"/>
    <p:sldId id="604" r:id="rId19"/>
    <p:sldId id="605" r:id="rId20"/>
    <p:sldId id="606" r:id="rId21"/>
    <p:sldId id="607" r:id="rId22"/>
    <p:sldId id="608" r:id="rId23"/>
    <p:sldId id="609" r:id="rId24"/>
    <p:sldId id="610" r:id="rId25"/>
    <p:sldId id="651" r:id="rId26"/>
    <p:sldId id="611" r:id="rId27"/>
    <p:sldId id="612" r:id="rId28"/>
    <p:sldId id="613" r:id="rId29"/>
    <p:sldId id="614" r:id="rId30"/>
    <p:sldId id="615" r:id="rId31"/>
    <p:sldId id="616" r:id="rId32"/>
    <p:sldId id="617" r:id="rId33"/>
    <p:sldId id="618" r:id="rId34"/>
    <p:sldId id="619" r:id="rId35"/>
    <p:sldId id="620" r:id="rId36"/>
    <p:sldId id="621" r:id="rId37"/>
    <p:sldId id="622" r:id="rId38"/>
    <p:sldId id="623" r:id="rId39"/>
    <p:sldId id="624" r:id="rId40"/>
    <p:sldId id="625" r:id="rId41"/>
    <p:sldId id="626" r:id="rId42"/>
    <p:sldId id="627" r:id="rId43"/>
    <p:sldId id="628" r:id="rId44"/>
    <p:sldId id="629" r:id="rId45"/>
    <p:sldId id="630" r:id="rId46"/>
    <p:sldId id="631" r:id="rId47"/>
    <p:sldId id="632" r:id="rId48"/>
    <p:sldId id="633" r:id="rId49"/>
    <p:sldId id="652" r:id="rId50"/>
    <p:sldId id="634" r:id="rId51"/>
    <p:sldId id="635" r:id="rId52"/>
    <p:sldId id="636" r:id="rId53"/>
    <p:sldId id="637" r:id="rId54"/>
    <p:sldId id="638" r:id="rId55"/>
    <p:sldId id="639" r:id="rId56"/>
    <p:sldId id="640" r:id="rId57"/>
    <p:sldId id="641" r:id="rId58"/>
    <p:sldId id="642" r:id="rId59"/>
    <p:sldId id="643" r:id="rId60"/>
    <p:sldId id="644" r:id="rId61"/>
    <p:sldId id="645" r:id="rId62"/>
    <p:sldId id="646" r:id="rId63"/>
    <p:sldId id="647" r:id="rId64"/>
    <p:sldId id="648" r:id="rId65"/>
    <p:sldId id="649" r:id="rId66"/>
    <p:sldId id="650" r:id="rId67"/>
  </p:sldIdLst>
  <p:sldSz cx="10440988" cy="6858000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2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003D"/>
    <a:srgbClr val="A9072E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24" autoAdjust="0"/>
    <p:restoredTop sz="94404" autoAdjust="0"/>
  </p:normalViewPr>
  <p:slideViewPr>
    <p:cSldViewPr>
      <p:cViewPr varScale="1">
        <p:scale>
          <a:sx n="108" d="100"/>
          <a:sy n="108" d="100"/>
        </p:scale>
        <p:origin x="960" y="200"/>
      </p:cViewPr>
      <p:guideLst>
        <p:guide orient="horz" pos="2160"/>
        <p:guide pos="328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8" d="100"/>
          <a:sy n="48" d="100"/>
        </p:scale>
        <p:origin x="-2388" y="-102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958" cy="496809"/>
          </a:xfrm>
          <a:prstGeom prst="rect">
            <a:avLst/>
          </a:prstGeom>
        </p:spPr>
        <p:txBody>
          <a:bodyPr vert="horz" lIns="90617" tIns="45309" rIns="90617" bIns="4530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1098" y="0"/>
            <a:ext cx="2944958" cy="496809"/>
          </a:xfrm>
          <a:prstGeom prst="rect">
            <a:avLst/>
          </a:prstGeom>
        </p:spPr>
        <p:txBody>
          <a:bodyPr vert="horz" lIns="90617" tIns="45309" rIns="90617" bIns="4530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80A2A27-70FD-431B-BC33-05EC28F3F8D4}" type="datetimeFigureOut">
              <a:rPr lang="ko-KR" altLang="en-US"/>
              <a:pPr>
                <a:defRPr/>
              </a:pPr>
              <a:t>2018. 11. 14.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242"/>
            <a:ext cx="2944958" cy="496809"/>
          </a:xfrm>
          <a:prstGeom prst="rect">
            <a:avLst/>
          </a:prstGeom>
        </p:spPr>
        <p:txBody>
          <a:bodyPr vert="horz" lIns="90617" tIns="45309" rIns="90617" bIns="4530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1098" y="9428242"/>
            <a:ext cx="2944958" cy="496809"/>
          </a:xfrm>
          <a:prstGeom prst="rect">
            <a:avLst/>
          </a:prstGeom>
        </p:spPr>
        <p:txBody>
          <a:bodyPr vert="horz" lIns="90617" tIns="45309" rIns="90617" bIns="4530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E6F4A61-DD50-4177-95BB-362309D95F5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3157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958" cy="496809"/>
          </a:xfrm>
          <a:prstGeom prst="rect">
            <a:avLst/>
          </a:prstGeom>
        </p:spPr>
        <p:txBody>
          <a:bodyPr vert="horz" lIns="90617" tIns="45309" rIns="90617" bIns="4530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1098" y="0"/>
            <a:ext cx="2944958" cy="496809"/>
          </a:xfrm>
          <a:prstGeom prst="rect">
            <a:avLst/>
          </a:prstGeom>
        </p:spPr>
        <p:txBody>
          <a:bodyPr vert="horz" lIns="90617" tIns="45309" rIns="90617" bIns="4530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3872549-9508-4963-8863-3F6738974F2B}" type="datetimeFigureOut">
              <a:rPr lang="ko-KR" altLang="en-US"/>
              <a:pPr>
                <a:defRPr/>
              </a:pPr>
              <a:t>2018. 11. 14.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565150" y="744538"/>
            <a:ext cx="56673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17" tIns="45309" rIns="90617" bIns="45309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606" y="4715710"/>
            <a:ext cx="5438464" cy="4466511"/>
          </a:xfrm>
          <a:prstGeom prst="rect">
            <a:avLst/>
          </a:prstGeom>
        </p:spPr>
        <p:txBody>
          <a:bodyPr vert="horz" lIns="90617" tIns="45309" rIns="90617" bIns="45309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242"/>
            <a:ext cx="2944958" cy="496809"/>
          </a:xfrm>
          <a:prstGeom prst="rect">
            <a:avLst/>
          </a:prstGeom>
        </p:spPr>
        <p:txBody>
          <a:bodyPr vert="horz" lIns="90617" tIns="45309" rIns="90617" bIns="4530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1098" y="9428242"/>
            <a:ext cx="2944958" cy="496809"/>
          </a:xfrm>
          <a:prstGeom prst="rect">
            <a:avLst/>
          </a:prstGeom>
        </p:spPr>
        <p:txBody>
          <a:bodyPr vert="horz" lIns="90617" tIns="45309" rIns="90617" bIns="4530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0647762-CA80-47CE-BE8C-267F60C6B95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6032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3584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1D66B65-CF0B-4A38-9B30-0ACC696158E9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7">
            <a:extLst>
              <a:ext uri="{FF2B5EF4-FFF2-40B4-BE49-F238E27FC236}">
                <a16:creationId xmlns:a16="http://schemas.microsoft.com/office/drawing/2014/main" id="{CA98AF31-455A-49CA-A6A5-AE8D95757B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47CDEBB2-8A95-4F54-8B9E-0716401CAFE4}" type="slidenum">
              <a:rPr kumimoji="1"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32451" name="Rectangle 2">
            <a:extLst>
              <a:ext uri="{FF2B5EF4-FFF2-40B4-BE49-F238E27FC236}">
                <a16:creationId xmlns:a16="http://schemas.microsoft.com/office/drawing/2014/main" id="{893F3AF2-198F-485A-84C6-4600DFB47E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2452" name="Rectangle 3">
            <a:extLst>
              <a:ext uri="{FF2B5EF4-FFF2-40B4-BE49-F238E27FC236}">
                <a16:creationId xmlns:a16="http://schemas.microsoft.com/office/drawing/2014/main" id="{03EDFF9B-30FC-4DCD-AF37-6B978A8B22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3165439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7">
            <a:extLst>
              <a:ext uri="{FF2B5EF4-FFF2-40B4-BE49-F238E27FC236}">
                <a16:creationId xmlns:a16="http://schemas.microsoft.com/office/drawing/2014/main" id="{FEB9A781-A52F-4985-9640-267AF23A99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3753367A-ED66-4757-8C0D-E3F886237287}" type="slidenum">
              <a:rPr kumimoji="1"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41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41667" name="Rectangle 2">
            <a:extLst>
              <a:ext uri="{FF2B5EF4-FFF2-40B4-BE49-F238E27FC236}">
                <a16:creationId xmlns:a16="http://schemas.microsoft.com/office/drawing/2014/main" id="{5E2BC30A-6ECB-4B61-B751-7C5D21C201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1668" name="Rectangle 3">
            <a:extLst>
              <a:ext uri="{FF2B5EF4-FFF2-40B4-BE49-F238E27FC236}">
                <a16:creationId xmlns:a16="http://schemas.microsoft.com/office/drawing/2014/main" id="{202A394B-6A74-4F5C-8982-4A250EB3EF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3901714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7">
            <a:extLst>
              <a:ext uri="{FF2B5EF4-FFF2-40B4-BE49-F238E27FC236}">
                <a16:creationId xmlns:a16="http://schemas.microsoft.com/office/drawing/2014/main" id="{FF1D2BED-94DD-4C3D-8E58-30BCEE259D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E758D763-227C-4F57-9453-93C2C6650C48}" type="slidenum">
              <a:rPr kumimoji="1"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42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43715" name="Rectangle 2">
            <a:extLst>
              <a:ext uri="{FF2B5EF4-FFF2-40B4-BE49-F238E27FC236}">
                <a16:creationId xmlns:a16="http://schemas.microsoft.com/office/drawing/2014/main" id="{086E7620-A07A-46F8-A111-B3961ED739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3716" name="Rectangle 3">
            <a:extLst>
              <a:ext uri="{FF2B5EF4-FFF2-40B4-BE49-F238E27FC236}">
                <a16:creationId xmlns:a16="http://schemas.microsoft.com/office/drawing/2014/main" id="{B684F048-7CEB-4DA7-99BB-3A22141381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6695672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7">
            <a:extLst>
              <a:ext uri="{FF2B5EF4-FFF2-40B4-BE49-F238E27FC236}">
                <a16:creationId xmlns:a16="http://schemas.microsoft.com/office/drawing/2014/main" id="{854F262B-112F-4747-A454-24F42B7987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37A0EC14-BA1C-41CF-ADF2-8DF91F2D7AE9}" type="slidenum">
              <a:rPr kumimoji="1"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46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48835" name="Rectangle 2">
            <a:extLst>
              <a:ext uri="{FF2B5EF4-FFF2-40B4-BE49-F238E27FC236}">
                <a16:creationId xmlns:a16="http://schemas.microsoft.com/office/drawing/2014/main" id="{BF24E21B-121E-4A03-8356-9BFD57529B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8836" name="Rectangle 3">
            <a:extLst>
              <a:ext uri="{FF2B5EF4-FFF2-40B4-BE49-F238E27FC236}">
                <a16:creationId xmlns:a16="http://schemas.microsoft.com/office/drawing/2014/main" id="{DAFF869E-86CF-41E5-8652-794F4D7695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86987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3584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3F6751-53E0-43C3-9FCA-6CB0D57DA86F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7241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7">
            <a:extLst>
              <a:ext uri="{FF2B5EF4-FFF2-40B4-BE49-F238E27FC236}">
                <a16:creationId xmlns:a16="http://schemas.microsoft.com/office/drawing/2014/main" id="{3F8026C5-D7B5-42CD-896C-E8C9BC0B97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1599DD4C-1C49-44BC-92E1-2840847690B5}" type="slidenum">
              <a:rPr kumimoji="1"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50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52931" name="Rectangle 2">
            <a:extLst>
              <a:ext uri="{FF2B5EF4-FFF2-40B4-BE49-F238E27FC236}">
                <a16:creationId xmlns:a16="http://schemas.microsoft.com/office/drawing/2014/main" id="{DA7F6C2B-6A06-440E-B6D1-7558E53B47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2932" name="Rectangle 3">
            <a:extLst>
              <a:ext uri="{FF2B5EF4-FFF2-40B4-BE49-F238E27FC236}">
                <a16:creationId xmlns:a16="http://schemas.microsoft.com/office/drawing/2014/main" id="{034A94E3-49EA-4BB1-B98A-1CC4C6FB8B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1391764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7">
            <a:extLst>
              <a:ext uri="{FF2B5EF4-FFF2-40B4-BE49-F238E27FC236}">
                <a16:creationId xmlns:a16="http://schemas.microsoft.com/office/drawing/2014/main" id="{AC285A77-55C7-4E43-B7F4-282F4EEDB1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841E8909-7A5A-4B1D-8DB6-9013E4A41D22}" type="slidenum">
              <a:rPr kumimoji="1"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51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54979" name="Rectangle 2">
            <a:extLst>
              <a:ext uri="{FF2B5EF4-FFF2-40B4-BE49-F238E27FC236}">
                <a16:creationId xmlns:a16="http://schemas.microsoft.com/office/drawing/2014/main" id="{443BF052-ADBC-4373-AFA3-DDC35AF491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4980" name="Rectangle 3">
            <a:extLst>
              <a:ext uri="{FF2B5EF4-FFF2-40B4-BE49-F238E27FC236}">
                <a16:creationId xmlns:a16="http://schemas.microsoft.com/office/drawing/2014/main" id="{EF0B0BCD-80A0-40B8-8A90-E9B580F113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7399675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7">
            <a:extLst>
              <a:ext uri="{FF2B5EF4-FFF2-40B4-BE49-F238E27FC236}">
                <a16:creationId xmlns:a16="http://schemas.microsoft.com/office/drawing/2014/main" id="{7D283BCD-5205-459E-B54E-633B18CE0E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D2F03A51-206D-4F6A-9521-AC397ACE9BB8}" type="slidenum">
              <a:rPr kumimoji="1"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52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57027" name="Rectangle 2">
            <a:extLst>
              <a:ext uri="{FF2B5EF4-FFF2-40B4-BE49-F238E27FC236}">
                <a16:creationId xmlns:a16="http://schemas.microsoft.com/office/drawing/2014/main" id="{63FC6719-D841-4F47-A343-A1139A9849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7028" name="Rectangle 3">
            <a:extLst>
              <a:ext uri="{FF2B5EF4-FFF2-40B4-BE49-F238E27FC236}">
                <a16:creationId xmlns:a16="http://schemas.microsoft.com/office/drawing/2014/main" id="{D1CAC8F6-0524-4412-9548-494525BACC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8687595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7">
            <a:extLst>
              <a:ext uri="{FF2B5EF4-FFF2-40B4-BE49-F238E27FC236}">
                <a16:creationId xmlns:a16="http://schemas.microsoft.com/office/drawing/2014/main" id="{5869F49E-D434-460A-9C6C-76BB0617F7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80B8E8B6-4911-40A8-ACCA-34217F7AB17C}" type="slidenum">
              <a:rPr kumimoji="1"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53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59075" name="Rectangle 2">
            <a:extLst>
              <a:ext uri="{FF2B5EF4-FFF2-40B4-BE49-F238E27FC236}">
                <a16:creationId xmlns:a16="http://schemas.microsoft.com/office/drawing/2014/main" id="{B2901C42-F855-401C-A02F-36C36E93D7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9076" name="Rectangle 3">
            <a:extLst>
              <a:ext uri="{FF2B5EF4-FFF2-40B4-BE49-F238E27FC236}">
                <a16:creationId xmlns:a16="http://schemas.microsoft.com/office/drawing/2014/main" id="{9487B87E-2598-4C89-AD3A-206959E1DA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688240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7">
            <a:extLst>
              <a:ext uri="{FF2B5EF4-FFF2-40B4-BE49-F238E27FC236}">
                <a16:creationId xmlns:a16="http://schemas.microsoft.com/office/drawing/2014/main" id="{7F657A22-AB59-4428-BA4C-41DC309E4A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B70438F3-61C7-4C37-9873-B6122248AFA7}" type="slidenum">
              <a:rPr kumimoji="1"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54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61123" name="Rectangle 2">
            <a:extLst>
              <a:ext uri="{FF2B5EF4-FFF2-40B4-BE49-F238E27FC236}">
                <a16:creationId xmlns:a16="http://schemas.microsoft.com/office/drawing/2014/main" id="{1BE4BD54-9110-4952-80B7-AE1F457E7E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1124" name="Rectangle 3">
            <a:extLst>
              <a:ext uri="{FF2B5EF4-FFF2-40B4-BE49-F238E27FC236}">
                <a16:creationId xmlns:a16="http://schemas.microsoft.com/office/drawing/2014/main" id="{4B79EF27-ABB4-4C2B-B928-F0CD1D6782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501593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3584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3F6751-53E0-43C3-9FCA-6CB0D57DA86F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7">
            <a:extLst>
              <a:ext uri="{FF2B5EF4-FFF2-40B4-BE49-F238E27FC236}">
                <a16:creationId xmlns:a16="http://schemas.microsoft.com/office/drawing/2014/main" id="{575E94B8-EB70-43BD-8CDB-77EF41D4FB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2166493E-026C-460B-805D-5D416E93C94E}" type="slidenum">
              <a:rPr kumimoji="1"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55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63171" name="Rectangle 2">
            <a:extLst>
              <a:ext uri="{FF2B5EF4-FFF2-40B4-BE49-F238E27FC236}">
                <a16:creationId xmlns:a16="http://schemas.microsoft.com/office/drawing/2014/main" id="{5F7F18B6-6923-40FC-B896-FCAF6090BC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3172" name="Rectangle 3">
            <a:extLst>
              <a:ext uri="{FF2B5EF4-FFF2-40B4-BE49-F238E27FC236}">
                <a16:creationId xmlns:a16="http://schemas.microsoft.com/office/drawing/2014/main" id="{FD7DEC6B-8E13-4E89-90B1-8DE5251D60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0322302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7">
            <a:extLst>
              <a:ext uri="{FF2B5EF4-FFF2-40B4-BE49-F238E27FC236}">
                <a16:creationId xmlns:a16="http://schemas.microsoft.com/office/drawing/2014/main" id="{50E80A36-E518-4DFF-A120-6795AB7ADE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0A128982-2AA4-433A-90CF-513BCE8FBE5E}" type="slidenum">
              <a:rPr kumimoji="1"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56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65219" name="Rectangle 2">
            <a:extLst>
              <a:ext uri="{FF2B5EF4-FFF2-40B4-BE49-F238E27FC236}">
                <a16:creationId xmlns:a16="http://schemas.microsoft.com/office/drawing/2014/main" id="{C0527F17-653E-4C5E-A75C-6302B30170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5220" name="Rectangle 3">
            <a:extLst>
              <a:ext uri="{FF2B5EF4-FFF2-40B4-BE49-F238E27FC236}">
                <a16:creationId xmlns:a16="http://schemas.microsoft.com/office/drawing/2014/main" id="{363BBAC1-FADA-4C4E-B116-53F0DF6EC7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8182508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7">
            <a:extLst>
              <a:ext uri="{FF2B5EF4-FFF2-40B4-BE49-F238E27FC236}">
                <a16:creationId xmlns:a16="http://schemas.microsoft.com/office/drawing/2014/main" id="{9C728B73-134C-4951-B5C0-4FB607B0E2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91625B00-3834-4832-A4A0-D3203DF4AB4D}" type="slidenum">
              <a:rPr kumimoji="1"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57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67267" name="Rectangle 2">
            <a:extLst>
              <a:ext uri="{FF2B5EF4-FFF2-40B4-BE49-F238E27FC236}">
                <a16:creationId xmlns:a16="http://schemas.microsoft.com/office/drawing/2014/main" id="{933379AE-B6BA-4E84-8951-03AFEC623E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7268" name="Rectangle 3">
            <a:extLst>
              <a:ext uri="{FF2B5EF4-FFF2-40B4-BE49-F238E27FC236}">
                <a16:creationId xmlns:a16="http://schemas.microsoft.com/office/drawing/2014/main" id="{35F23B5D-D67D-4F46-A531-108D122D0A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9208146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7">
            <a:extLst>
              <a:ext uri="{FF2B5EF4-FFF2-40B4-BE49-F238E27FC236}">
                <a16:creationId xmlns:a16="http://schemas.microsoft.com/office/drawing/2014/main" id="{298FB8C9-556D-4A60-8BB2-E3A3C29032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4D877B57-20CD-4CCC-97C7-1F0C2270B23C}" type="slidenum">
              <a:rPr kumimoji="1"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58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69315" name="Rectangle 2">
            <a:extLst>
              <a:ext uri="{FF2B5EF4-FFF2-40B4-BE49-F238E27FC236}">
                <a16:creationId xmlns:a16="http://schemas.microsoft.com/office/drawing/2014/main" id="{1F3C7FC0-790F-4B88-971A-B05EADDBB7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9316" name="Rectangle 3">
            <a:extLst>
              <a:ext uri="{FF2B5EF4-FFF2-40B4-BE49-F238E27FC236}">
                <a16:creationId xmlns:a16="http://schemas.microsoft.com/office/drawing/2014/main" id="{73DC6DDA-D4DD-42B0-B855-2C883B3058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5641450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7">
            <a:extLst>
              <a:ext uri="{FF2B5EF4-FFF2-40B4-BE49-F238E27FC236}">
                <a16:creationId xmlns:a16="http://schemas.microsoft.com/office/drawing/2014/main" id="{FD392CB2-2398-4CC1-A60F-795B211C71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9202F337-04CA-4648-838C-5A3D01C341D5}" type="slidenum">
              <a:rPr kumimoji="1"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59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71363" name="Rectangle 2">
            <a:extLst>
              <a:ext uri="{FF2B5EF4-FFF2-40B4-BE49-F238E27FC236}">
                <a16:creationId xmlns:a16="http://schemas.microsoft.com/office/drawing/2014/main" id="{E10B8B8D-4EC8-4C55-890D-BD4957FFB3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1364" name="Rectangle 3">
            <a:extLst>
              <a:ext uri="{FF2B5EF4-FFF2-40B4-BE49-F238E27FC236}">
                <a16:creationId xmlns:a16="http://schemas.microsoft.com/office/drawing/2014/main" id="{C52E6CC3-50D7-451E-A1D7-8B9152210F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1252854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7">
            <a:extLst>
              <a:ext uri="{FF2B5EF4-FFF2-40B4-BE49-F238E27FC236}">
                <a16:creationId xmlns:a16="http://schemas.microsoft.com/office/drawing/2014/main" id="{BC9D9A9E-F4DB-4D5E-BEDA-F019E77B83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18C5CC9D-6789-4716-9771-0EE28FB591BB}" type="slidenum">
              <a:rPr kumimoji="1"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60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73411" name="Rectangle 2">
            <a:extLst>
              <a:ext uri="{FF2B5EF4-FFF2-40B4-BE49-F238E27FC236}">
                <a16:creationId xmlns:a16="http://schemas.microsoft.com/office/drawing/2014/main" id="{7CD59B6A-28DD-41AF-9940-90724A158D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3412" name="Rectangle 3">
            <a:extLst>
              <a:ext uri="{FF2B5EF4-FFF2-40B4-BE49-F238E27FC236}">
                <a16:creationId xmlns:a16="http://schemas.microsoft.com/office/drawing/2014/main" id="{FA5231B4-FF47-4E83-BD74-C815AEEBC8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7300081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7">
            <a:extLst>
              <a:ext uri="{FF2B5EF4-FFF2-40B4-BE49-F238E27FC236}">
                <a16:creationId xmlns:a16="http://schemas.microsoft.com/office/drawing/2014/main" id="{47898C10-B63F-4176-9ECB-F32076EEB8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AB8E648A-0015-449D-9003-73A4257F7B93}" type="slidenum">
              <a:rPr kumimoji="1"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61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75459" name="Rectangle 2">
            <a:extLst>
              <a:ext uri="{FF2B5EF4-FFF2-40B4-BE49-F238E27FC236}">
                <a16:creationId xmlns:a16="http://schemas.microsoft.com/office/drawing/2014/main" id="{B4B90F58-C51A-4817-B7CC-B1EEA54B09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5460" name="Rectangle 3">
            <a:extLst>
              <a:ext uri="{FF2B5EF4-FFF2-40B4-BE49-F238E27FC236}">
                <a16:creationId xmlns:a16="http://schemas.microsoft.com/office/drawing/2014/main" id="{BA46A54C-09A2-445C-9019-DE54BB8F53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4972259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7">
            <a:extLst>
              <a:ext uri="{FF2B5EF4-FFF2-40B4-BE49-F238E27FC236}">
                <a16:creationId xmlns:a16="http://schemas.microsoft.com/office/drawing/2014/main" id="{0A6BA9E7-165E-4309-94DD-492432A04C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AAC1E383-90A4-4BA7-B729-264B0885D96D}" type="slidenum">
              <a:rPr kumimoji="1"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62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77507" name="Rectangle 2">
            <a:extLst>
              <a:ext uri="{FF2B5EF4-FFF2-40B4-BE49-F238E27FC236}">
                <a16:creationId xmlns:a16="http://schemas.microsoft.com/office/drawing/2014/main" id="{5D833681-F37F-4FF3-897D-80806474E0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7508" name="Rectangle 3">
            <a:extLst>
              <a:ext uri="{FF2B5EF4-FFF2-40B4-BE49-F238E27FC236}">
                <a16:creationId xmlns:a16="http://schemas.microsoft.com/office/drawing/2014/main" id="{AF4538F4-4526-4091-B777-0D6A21FD85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180188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7">
            <a:extLst>
              <a:ext uri="{FF2B5EF4-FFF2-40B4-BE49-F238E27FC236}">
                <a16:creationId xmlns:a16="http://schemas.microsoft.com/office/drawing/2014/main" id="{60CF4E76-4BFA-492E-816B-9A8195084A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AC72F46C-E24C-4B34-8D74-4EFE4F4F58D3}" type="slidenum">
              <a:rPr kumimoji="1"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63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79555" name="Rectangle 2">
            <a:extLst>
              <a:ext uri="{FF2B5EF4-FFF2-40B4-BE49-F238E27FC236}">
                <a16:creationId xmlns:a16="http://schemas.microsoft.com/office/drawing/2014/main" id="{79906054-8DD9-444D-8732-598AB15AE2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9556" name="Rectangle 3">
            <a:extLst>
              <a:ext uri="{FF2B5EF4-FFF2-40B4-BE49-F238E27FC236}">
                <a16:creationId xmlns:a16="http://schemas.microsoft.com/office/drawing/2014/main" id="{8443EDC1-907F-4054-B21C-65EBDD2EFD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9317006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7">
            <a:extLst>
              <a:ext uri="{FF2B5EF4-FFF2-40B4-BE49-F238E27FC236}">
                <a16:creationId xmlns:a16="http://schemas.microsoft.com/office/drawing/2014/main" id="{B29D50CC-B3FE-44E0-A018-053103D1B3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F655390A-7EA3-4B1E-A54B-88299DC70445}" type="slidenum">
              <a:rPr kumimoji="1"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64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81603" name="Rectangle 2">
            <a:extLst>
              <a:ext uri="{FF2B5EF4-FFF2-40B4-BE49-F238E27FC236}">
                <a16:creationId xmlns:a16="http://schemas.microsoft.com/office/drawing/2014/main" id="{EF73F9B0-74D2-4BCB-9099-704AA912BD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1604" name="Rectangle 3">
            <a:extLst>
              <a:ext uri="{FF2B5EF4-FFF2-40B4-BE49-F238E27FC236}">
                <a16:creationId xmlns:a16="http://schemas.microsoft.com/office/drawing/2014/main" id="{02D04CCA-D0D2-4017-8206-28401F8FA1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732538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7">
            <a:extLst>
              <a:ext uri="{FF2B5EF4-FFF2-40B4-BE49-F238E27FC236}">
                <a16:creationId xmlns:a16="http://schemas.microsoft.com/office/drawing/2014/main" id="{2BFF22C5-4131-42F5-B008-CE9788CE22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F55735DE-0BAF-4E47-85FD-90A6CE2C4881}" type="slidenum">
              <a:rPr kumimoji="1"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04803" name="Rectangle 2">
            <a:extLst>
              <a:ext uri="{FF2B5EF4-FFF2-40B4-BE49-F238E27FC236}">
                <a16:creationId xmlns:a16="http://schemas.microsoft.com/office/drawing/2014/main" id="{DC573984-675C-4EA3-8909-3F48B7C672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04" name="Rectangle 3">
            <a:extLst>
              <a:ext uri="{FF2B5EF4-FFF2-40B4-BE49-F238E27FC236}">
                <a16:creationId xmlns:a16="http://schemas.microsoft.com/office/drawing/2014/main" id="{7665E7CF-E501-405A-82A2-75691EAAD9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5288895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7">
            <a:extLst>
              <a:ext uri="{FF2B5EF4-FFF2-40B4-BE49-F238E27FC236}">
                <a16:creationId xmlns:a16="http://schemas.microsoft.com/office/drawing/2014/main" id="{DB1BB360-6617-4F74-9474-CAA619732D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D059CE81-AD30-4A10-945C-B50A75B02031}" type="slidenum">
              <a:rPr kumimoji="1"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65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83651" name="Rectangle 2">
            <a:extLst>
              <a:ext uri="{FF2B5EF4-FFF2-40B4-BE49-F238E27FC236}">
                <a16:creationId xmlns:a16="http://schemas.microsoft.com/office/drawing/2014/main" id="{E8E764F7-426C-4B16-AAA5-F2B438DB6A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3652" name="Rectangle 3">
            <a:extLst>
              <a:ext uri="{FF2B5EF4-FFF2-40B4-BE49-F238E27FC236}">
                <a16:creationId xmlns:a16="http://schemas.microsoft.com/office/drawing/2014/main" id="{4B279F48-B310-4104-8878-553FCCFBC5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9401031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7">
            <a:extLst>
              <a:ext uri="{FF2B5EF4-FFF2-40B4-BE49-F238E27FC236}">
                <a16:creationId xmlns:a16="http://schemas.microsoft.com/office/drawing/2014/main" id="{073A8D6D-A4C7-46D2-ACB6-2236E3D033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44CD27BB-9D51-46D7-832A-93D37EFBE4AD}" type="slidenum">
              <a:rPr kumimoji="1"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66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85699" name="Rectangle 2">
            <a:extLst>
              <a:ext uri="{FF2B5EF4-FFF2-40B4-BE49-F238E27FC236}">
                <a16:creationId xmlns:a16="http://schemas.microsoft.com/office/drawing/2014/main" id="{60537114-4AE2-40E1-9151-81D5ACAE7A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5700" name="Rectangle 3">
            <a:extLst>
              <a:ext uri="{FF2B5EF4-FFF2-40B4-BE49-F238E27FC236}">
                <a16:creationId xmlns:a16="http://schemas.microsoft.com/office/drawing/2014/main" id="{A7A4D8FB-25A8-4A70-A3DE-0640F07541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596219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7">
            <a:extLst>
              <a:ext uri="{FF2B5EF4-FFF2-40B4-BE49-F238E27FC236}">
                <a16:creationId xmlns:a16="http://schemas.microsoft.com/office/drawing/2014/main" id="{9F91A49B-6008-4BFC-8311-A656DC9DFA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2248FB86-E107-4841-8680-F0C8B7D7E677}" type="slidenum">
              <a:rPr kumimoji="1"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06851" name="Rectangle 2">
            <a:extLst>
              <a:ext uri="{FF2B5EF4-FFF2-40B4-BE49-F238E27FC236}">
                <a16:creationId xmlns:a16="http://schemas.microsoft.com/office/drawing/2014/main" id="{B0DD5BF0-186B-49FA-91ED-98A6523215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6852" name="Rectangle 3">
            <a:extLst>
              <a:ext uri="{FF2B5EF4-FFF2-40B4-BE49-F238E27FC236}">
                <a16:creationId xmlns:a16="http://schemas.microsoft.com/office/drawing/2014/main" id="{A2717B2A-88C5-4917-AE56-DE32CBBF13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722943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7">
            <a:extLst>
              <a:ext uri="{FF2B5EF4-FFF2-40B4-BE49-F238E27FC236}">
                <a16:creationId xmlns:a16="http://schemas.microsoft.com/office/drawing/2014/main" id="{3FCA0898-34EC-49A7-9CA5-676A7C775B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9DE0CC19-3417-40E2-9D1D-8B7D8FF5DB66}" type="slidenum">
              <a:rPr kumimoji="1"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08899" name="Rectangle 2">
            <a:extLst>
              <a:ext uri="{FF2B5EF4-FFF2-40B4-BE49-F238E27FC236}">
                <a16:creationId xmlns:a16="http://schemas.microsoft.com/office/drawing/2014/main" id="{2F4BE1C3-8CC1-46C3-A919-5C0C334F54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8900" name="Rectangle 3">
            <a:extLst>
              <a:ext uri="{FF2B5EF4-FFF2-40B4-BE49-F238E27FC236}">
                <a16:creationId xmlns:a16="http://schemas.microsoft.com/office/drawing/2014/main" id="{2A736EE3-1D35-47F4-A445-084268359A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442493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7">
            <a:extLst>
              <a:ext uri="{FF2B5EF4-FFF2-40B4-BE49-F238E27FC236}">
                <a16:creationId xmlns:a16="http://schemas.microsoft.com/office/drawing/2014/main" id="{6B645B78-86C5-4B98-962C-345BE8B20C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07E7BBC5-6834-41A5-8831-FCB8DA614341}" type="slidenum">
              <a:rPr kumimoji="1"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12995" name="Rectangle 2">
            <a:extLst>
              <a:ext uri="{FF2B5EF4-FFF2-40B4-BE49-F238E27FC236}">
                <a16:creationId xmlns:a16="http://schemas.microsoft.com/office/drawing/2014/main" id="{F1DC72A6-9D9C-493B-97F6-C36273E3F9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2996" name="Rectangle 3">
            <a:extLst>
              <a:ext uri="{FF2B5EF4-FFF2-40B4-BE49-F238E27FC236}">
                <a16:creationId xmlns:a16="http://schemas.microsoft.com/office/drawing/2014/main" id="{03526CCE-C0F8-4DD3-92BD-9CEB043245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2687538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3584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3F6751-53E0-43C3-9FCA-6CB0D57DA86F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746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7">
            <a:extLst>
              <a:ext uri="{FF2B5EF4-FFF2-40B4-BE49-F238E27FC236}">
                <a16:creationId xmlns:a16="http://schemas.microsoft.com/office/drawing/2014/main" id="{06829FCA-401E-4502-9FC9-DE5E9BBF54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E2833680-E5D2-43BA-B34F-6B2D296BE3B0}" type="slidenum">
              <a:rPr kumimoji="1"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24259" name="Rectangle 2">
            <a:extLst>
              <a:ext uri="{FF2B5EF4-FFF2-40B4-BE49-F238E27FC236}">
                <a16:creationId xmlns:a16="http://schemas.microsoft.com/office/drawing/2014/main" id="{3C7CEB3C-2C25-4E3E-8E2E-476EC1817D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4260" name="Rectangle 3">
            <a:extLst>
              <a:ext uri="{FF2B5EF4-FFF2-40B4-BE49-F238E27FC236}">
                <a16:creationId xmlns:a16="http://schemas.microsoft.com/office/drawing/2014/main" id="{C885D0F3-3DE9-4235-A3A1-F1FC451912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487762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7">
            <a:extLst>
              <a:ext uri="{FF2B5EF4-FFF2-40B4-BE49-F238E27FC236}">
                <a16:creationId xmlns:a16="http://schemas.microsoft.com/office/drawing/2014/main" id="{8F388D72-2780-48C0-982E-C685BE5F0E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F9CC820D-3745-49CE-A127-92BB8FA74FCC}" type="slidenum">
              <a:rPr kumimoji="1"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kumimoji="1"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30403" name="Rectangle 2">
            <a:extLst>
              <a:ext uri="{FF2B5EF4-FFF2-40B4-BE49-F238E27FC236}">
                <a16:creationId xmlns:a16="http://schemas.microsoft.com/office/drawing/2014/main" id="{021DBFAB-E256-41CE-9BED-082D6E0BCB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0404" name="Rectangle 3">
            <a:extLst>
              <a:ext uri="{FF2B5EF4-FFF2-40B4-BE49-F238E27FC236}">
                <a16:creationId xmlns:a16="http://schemas.microsoft.com/office/drawing/2014/main" id="{2C033A8E-452D-4356-8C60-CCBDB87E76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522268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5" descr="백색바탕.png">
            <a:extLst>
              <a:ext uri="{FF2B5EF4-FFF2-40B4-BE49-F238E27FC236}">
                <a16:creationId xmlns:a16="http://schemas.microsoft.com/office/drawing/2014/main" id="{219B7B61-7184-43AC-B795-15AAC2569E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99" y="6453188"/>
            <a:ext cx="719491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154939" y="692695"/>
            <a:ext cx="10131110" cy="5760493"/>
          </a:xfrm>
        </p:spPr>
        <p:txBody>
          <a:bodyPr/>
          <a:lstStyle>
            <a:lvl1pPr marL="268191" indent="-268191">
              <a:buClr>
                <a:srgbClr val="595959"/>
              </a:buClr>
              <a:buFont typeface="Wingdings" pitchFamily="2" charset="2"/>
              <a:buChar char="u"/>
              <a:defRPr sz="1800" b="1"/>
            </a:lvl1pPr>
            <a:lvl2pPr marL="536382" indent="-176149">
              <a:buClr>
                <a:srgbClr val="595959"/>
              </a:buClr>
              <a:buFont typeface="Wingdings" pitchFamily="2" charset="2"/>
              <a:buChar char="§"/>
              <a:defRPr sz="1600"/>
            </a:lvl2pPr>
            <a:lvl3pPr marL="1006215" indent="-285750">
              <a:buClr>
                <a:srgbClr val="595959"/>
              </a:buClr>
              <a:buFont typeface="Wingdings" panose="05000000000000000000" pitchFamily="2" charset="2"/>
              <a:buChar char="ü"/>
              <a:defRPr sz="1400"/>
            </a:lvl3pPr>
            <a:lvl4pPr marL="1258434" indent="-185672">
              <a:buClr>
                <a:srgbClr val="595959"/>
              </a:buClr>
              <a:buFont typeface="Wingdings" pitchFamily="2" charset="2"/>
              <a:buChar char="ü"/>
              <a:defRPr sz="1200"/>
            </a:lvl4pPr>
            <a:lvl5pPr marL="1526624" indent="-184084">
              <a:buClr>
                <a:srgbClr val="595959"/>
              </a:buClr>
              <a:buFont typeface="Arial" pitchFamily="34" charset="0"/>
              <a:buChar char="•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/>
              <a:t>셋째 수준</a:t>
            </a:r>
            <a:endParaRPr lang="ko-KR" altLang="en-US" dirty="0"/>
          </a:p>
        </p:txBody>
      </p:sp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AC06A772-A2E3-420F-9C4B-129AB290E4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751" y="188640"/>
            <a:ext cx="4284663" cy="404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latin typeface="맑은 고딕" pitchFamily="50" charset="-127"/>
                <a:ea typeface="맑은 고딕" pitchFamily="50" charset="-127"/>
              </a:defRPr>
            </a:lvl1pPr>
            <a:lvl2pPr marL="428625" indent="0">
              <a:buNone/>
              <a:defRPr sz="2000" b="1"/>
            </a:lvl2pPr>
            <a:lvl3pPr marL="855662" indent="0">
              <a:buNone/>
              <a:defRPr sz="2000" b="1"/>
            </a:lvl3pPr>
            <a:lvl4pPr marL="1284287" indent="0">
              <a:buNone/>
              <a:defRPr sz="2000" b="1"/>
            </a:lvl4pPr>
            <a:lvl5pPr marL="1711325" indent="0">
              <a:buNone/>
              <a:defRPr sz="2000" b="1"/>
            </a:lvl5pPr>
          </a:lstStyle>
          <a:p>
            <a:pPr lvl="0"/>
            <a:endParaRPr lang="ko-KR" altLang="en-US" dirty="0"/>
          </a:p>
        </p:txBody>
      </p:sp>
      <p:sp>
        <p:nvSpPr>
          <p:cNvPr id="9" name="텍스트 개체 틀 4">
            <a:extLst>
              <a:ext uri="{FF2B5EF4-FFF2-40B4-BE49-F238E27FC236}">
                <a16:creationId xmlns:a16="http://schemas.microsoft.com/office/drawing/2014/main" id="{6336A2E0-9AB0-4A5A-ACBB-26B19E203A9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88125" y="288454"/>
            <a:ext cx="3852863" cy="47625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aseline="0">
                <a:latin typeface="맑은 고딕" pitchFamily="50" charset="-127"/>
                <a:ea typeface="맑은 고딕" pitchFamily="50" charset="-127"/>
              </a:defRPr>
            </a:lvl1pPr>
            <a:lvl2pPr marL="428625" indent="0">
              <a:buNone/>
              <a:defRPr/>
            </a:lvl2pPr>
            <a:lvl3pPr marL="855662" indent="0">
              <a:buNone/>
              <a:defRPr/>
            </a:lvl3pPr>
            <a:lvl4pPr marL="1284287" indent="0">
              <a:buNone/>
              <a:defRPr/>
            </a:lvl4pPr>
            <a:lvl5pPr marL="1711325" indent="0">
              <a:buNone/>
              <a:defRPr/>
            </a:lvl5pPr>
          </a:lstStyle>
          <a:p>
            <a:pPr lvl="0"/>
            <a:r>
              <a:rPr lang="en-US" altLang="ko-KR" dirty="0"/>
              <a:t>1.1 Linux </a:t>
            </a:r>
            <a:r>
              <a:rPr lang="ko-KR" altLang="en-US" dirty="0"/>
              <a:t>소개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383F495-8C08-481A-9D50-BA1F271251A8}"/>
              </a:ext>
            </a:extLst>
          </p:cNvPr>
          <p:cNvCxnSpPr/>
          <p:nvPr userDrawn="1"/>
        </p:nvCxnSpPr>
        <p:spPr>
          <a:xfrm>
            <a:off x="0" y="692696"/>
            <a:ext cx="10440988" cy="0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268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5" descr="백색바탕.png">
            <a:extLst>
              <a:ext uri="{FF2B5EF4-FFF2-40B4-BE49-F238E27FC236}">
                <a16:creationId xmlns:a16="http://schemas.microsoft.com/office/drawing/2014/main" id="{219B7B61-7184-43AC-B795-15AAC2569E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99" y="6453188"/>
            <a:ext cx="719491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154939" y="692695"/>
            <a:ext cx="10131110" cy="5760493"/>
          </a:xfrm>
        </p:spPr>
        <p:txBody>
          <a:bodyPr/>
          <a:lstStyle>
            <a:lvl1pPr marL="268191" indent="-268191">
              <a:buClr>
                <a:srgbClr val="595959"/>
              </a:buClr>
              <a:buFont typeface="Wingdings" pitchFamily="2" charset="2"/>
              <a:buChar char="u"/>
              <a:defRPr sz="1800" b="1"/>
            </a:lvl1pPr>
            <a:lvl2pPr marL="536382" indent="-176149">
              <a:buClr>
                <a:srgbClr val="595959"/>
              </a:buClr>
              <a:buFont typeface="Wingdings" pitchFamily="2" charset="2"/>
              <a:buChar char="§"/>
              <a:defRPr sz="1600"/>
            </a:lvl2pPr>
            <a:lvl3pPr marL="1006215" indent="-285750">
              <a:buClr>
                <a:srgbClr val="595959"/>
              </a:buClr>
              <a:buFont typeface="Wingdings" panose="05000000000000000000" pitchFamily="2" charset="2"/>
              <a:buChar char="ü"/>
              <a:defRPr sz="1400"/>
            </a:lvl3pPr>
            <a:lvl4pPr marL="1301362" indent="-228600">
              <a:buClr>
                <a:srgbClr val="595959"/>
              </a:buClr>
              <a:buFont typeface="+mj-lt"/>
              <a:buAutoNum type="arabicPeriod"/>
              <a:defRPr sz="1200"/>
            </a:lvl4pPr>
            <a:lvl5pPr marL="1526624" indent="-184084">
              <a:buClr>
                <a:srgbClr val="595959"/>
              </a:buClr>
              <a:buFont typeface="Arial" pitchFamily="34" charset="0"/>
              <a:buChar char="•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/>
              <a:t>셋째 수준</a:t>
            </a:r>
            <a:endParaRPr lang="ko-KR" altLang="en-US" dirty="0"/>
          </a:p>
        </p:txBody>
      </p:sp>
      <p:sp>
        <p:nvSpPr>
          <p:cNvPr id="8" name="제목 3">
            <a:extLst>
              <a:ext uri="{FF2B5EF4-FFF2-40B4-BE49-F238E27FC236}">
                <a16:creationId xmlns:a16="http://schemas.microsoft.com/office/drawing/2014/main" id="{23C1E072-5639-4172-BB33-30D24DE7F1A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776288" y="6475413"/>
            <a:ext cx="1584325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7" tIns="45704" rIns="91407" bIns="45704" anchor="ctr"/>
          <a:lstStyle>
            <a:lvl1pPr defTabSz="912813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12813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12813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12813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12813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kumimoji="0"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Online </a:t>
            </a:r>
            <a:r>
              <a:rPr kumimoji="0"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강의자료</a:t>
            </a:r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C6029D08-A431-4EF1-A797-D389D445E0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751" y="188640"/>
            <a:ext cx="4284663" cy="404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latin typeface="맑은 고딕" pitchFamily="50" charset="-127"/>
                <a:ea typeface="맑은 고딕" pitchFamily="50" charset="-127"/>
              </a:defRPr>
            </a:lvl1pPr>
            <a:lvl2pPr marL="428625" indent="0">
              <a:buNone/>
              <a:defRPr sz="2000" b="1"/>
            </a:lvl2pPr>
            <a:lvl3pPr marL="855662" indent="0">
              <a:buNone/>
              <a:defRPr sz="2000" b="1"/>
            </a:lvl3pPr>
            <a:lvl4pPr marL="1284287" indent="0">
              <a:buNone/>
              <a:defRPr sz="2000" b="1"/>
            </a:lvl4pPr>
            <a:lvl5pPr marL="1711325" indent="0">
              <a:buNone/>
              <a:defRPr sz="2000" b="1"/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4">
            <a:extLst>
              <a:ext uri="{FF2B5EF4-FFF2-40B4-BE49-F238E27FC236}">
                <a16:creationId xmlns:a16="http://schemas.microsoft.com/office/drawing/2014/main" id="{6A041025-452E-4A35-990A-9E860F2D73C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88125" y="288454"/>
            <a:ext cx="3852863" cy="47625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aseline="0">
                <a:latin typeface="맑은 고딕" pitchFamily="50" charset="-127"/>
                <a:ea typeface="맑은 고딕" pitchFamily="50" charset="-127"/>
              </a:defRPr>
            </a:lvl1pPr>
            <a:lvl2pPr marL="428625" indent="0">
              <a:buNone/>
              <a:defRPr/>
            </a:lvl2pPr>
            <a:lvl3pPr marL="855662" indent="0">
              <a:buNone/>
              <a:defRPr/>
            </a:lvl3pPr>
            <a:lvl4pPr marL="1284287" indent="0">
              <a:buNone/>
              <a:defRPr/>
            </a:lvl4pPr>
            <a:lvl5pPr marL="1711325" indent="0">
              <a:buNone/>
              <a:defRPr/>
            </a:lvl5pPr>
          </a:lstStyle>
          <a:p>
            <a:pPr lvl="0"/>
            <a:r>
              <a:rPr lang="en-US" altLang="ko-KR" dirty="0"/>
              <a:t>1.1 Linux </a:t>
            </a:r>
            <a:r>
              <a:rPr lang="ko-KR" altLang="en-US" dirty="0"/>
              <a:t>소개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0B32C87-B866-442E-BB4F-3EC9B5BB5937}"/>
              </a:ext>
            </a:extLst>
          </p:cNvPr>
          <p:cNvCxnSpPr/>
          <p:nvPr userDrawn="1"/>
        </p:nvCxnSpPr>
        <p:spPr>
          <a:xfrm>
            <a:off x="0" y="692696"/>
            <a:ext cx="10440988" cy="0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040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C0EB625-C8E3-4DFE-9555-57CA85C9861D}"/>
              </a:ext>
            </a:extLst>
          </p:cNvPr>
          <p:cNvCxnSpPr/>
          <p:nvPr userDrawn="1"/>
        </p:nvCxnSpPr>
        <p:spPr>
          <a:xfrm>
            <a:off x="0" y="476672"/>
            <a:ext cx="10440988" cy="0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5" descr="백색바탕.png">
            <a:extLst>
              <a:ext uri="{FF2B5EF4-FFF2-40B4-BE49-F238E27FC236}">
                <a16:creationId xmlns:a16="http://schemas.microsoft.com/office/drawing/2014/main" id="{219B7B61-7184-43AC-B795-15AAC2569E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99" y="6453188"/>
            <a:ext cx="719491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533" y="40124"/>
            <a:ext cx="10131110" cy="630070"/>
          </a:xfrm>
        </p:spPr>
        <p:txBody>
          <a:bodyPr>
            <a:normAutofit/>
          </a:bodyPr>
          <a:lstStyle>
            <a:lvl1pPr algn="l">
              <a:defRPr sz="2400" b="1" i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4939" y="863715"/>
            <a:ext cx="10131110" cy="5589474"/>
          </a:xfrm>
        </p:spPr>
        <p:txBody>
          <a:bodyPr/>
          <a:lstStyle>
            <a:lvl1pPr marL="268191" indent="-268191">
              <a:buClr>
                <a:srgbClr val="595959"/>
              </a:buClr>
              <a:buFont typeface="Wingdings" pitchFamily="2" charset="2"/>
              <a:buChar char="u"/>
              <a:defRPr sz="1800" b="1"/>
            </a:lvl1pPr>
            <a:lvl2pPr marL="536382" indent="-176149">
              <a:buClr>
                <a:srgbClr val="595959"/>
              </a:buClr>
              <a:buFont typeface="Wingdings" pitchFamily="2" charset="2"/>
              <a:buChar char="§"/>
              <a:defRPr sz="1600"/>
            </a:lvl2pPr>
            <a:lvl3pPr marL="896614" indent="-176149">
              <a:buClr>
                <a:srgbClr val="595959"/>
              </a:buClr>
              <a:buFont typeface="맑은 고딕" pitchFamily="50" charset="-127"/>
              <a:buChar char="–"/>
              <a:defRPr sz="1400"/>
            </a:lvl3pPr>
            <a:lvl4pPr marL="1258434" indent="-185672">
              <a:buClr>
                <a:srgbClr val="595959"/>
              </a:buClr>
              <a:buFont typeface="Wingdings" pitchFamily="2" charset="2"/>
              <a:buChar char="ü"/>
              <a:defRPr sz="1200"/>
            </a:lvl4pPr>
            <a:lvl5pPr marL="1526624" indent="-184084">
              <a:buClr>
                <a:srgbClr val="595959"/>
              </a:buClr>
              <a:buFont typeface="Arial" pitchFamily="34" charset="0"/>
              <a:buChar char="•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텍스트 개체 틀 4">
            <a:extLst>
              <a:ext uri="{FF2B5EF4-FFF2-40B4-BE49-F238E27FC236}">
                <a16:creationId xmlns:a16="http://schemas.microsoft.com/office/drawing/2014/main" id="{746C103A-BFED-4F97-9C62-5459F445C2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88125" y="92750"/>
            <a:ext cx="3852863" cy="47625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>
                <a:latin typeface="맑은 고딕" pitchFamily="50" charset="-127"/>
                <a:ea typeface="맑은 고딕" pitchFamily="50" charset="-127"/>
              </a:defRPr>
            </a:lvl1pPr>
            <a:lvl2pPr marL="428625" indent="0">
              <a:buNone/>
              <a:defRPr/>
            </a:lvl2pPr>
            <a:lvl3pPr marL="855662" indent="0">
              <a:buNone/>
              <a:defRPr/>
            </a:lvl3pPr>
            <a:lvl4pPr marL="1284287" indent="0">
              <a:buNone/>
              <a:defRPr/>
            </a:lvl4pPr>
            <a:lvl5pPr marL="1711325" indent="0">
              <a:buNone/>
              <a:defRPr/>
            </a:lvl5pPr>
          </a:lstStyle>
          <a:p>
            <a:pPr lvl="0"/>
            <a:r>
              <a:rPr lang="en-US" altLang="ko-KR" dirty="0"/>
              <a:t>4.2 MUTEX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8890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 userDrawn="1"/>
        </p:nvSpPr>
        <p:spPr>
          <a:xfrm>
            <a:off x="206375" y="171450"/>
            <a:ext cx="7810500" cy="346075"/>
          </a:xfrm>
          <a:prstGeom prst="rect">
            <a:avLst/>
          </a:prstGeom>
        </p:spPr>
        <p:txBody>
          <a:bodyPr/>
          <a:lstStyle>
            <a:lvl1pPr algn="l">
              <a:defRPr sz="1800" b="1">
                <a:solidFill>
                  <a:srgbClr val="A9072E"/>
                </a:solidFill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kumimoji="0" lang="ko-KR" altLang="en-US">
              <a:latin typeface="+mj-lt"/>
              <a:ea typeface="+mj-ea"/>
              <a:cs typeface="+mj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AE517FC-0F09-4429-A6D6-3E40813EFA51}"/>
              </a:ext>
            </a:extLst>
          </p:cNvPr>
          <p:cNvSpPr/>
          <p:nvPr userDrawn="1"/>
        </p:nvSpPr>
        <p:spPr>
          <a:xfrm>
            <a:off x="4302845" y="125413"/>
            <a:ext cx="1709737" cy="2762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none" lIns="91405" tIns="45703" rIns="91405" bIns="45703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LGE Internal Use Only</a:t>
            </a:r>
            <a:endParaRPr lang="ko-KR" altLang="en-US" sz="120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6" r:id="rId2"/>
    <p:sldLayoutId id="2147483717" r:id="rId3"/>
    <p:sldLayoutId id="2147483715" r:id="rId4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5"/>
          <p:cNvSpPr>
            <a:spLocks noGrp="1"/>
          </p:cNvSpPr>
          <p:nvPr>
            <p:ph type="title" idx="4294967295"/>
          </p:nvPr>
        </p:nvSpPr>
        <p:spPr bwMode="auto">
          <a:xfrm>
            <a:off x="533861" y="2276872"/>
            <a:ext cx="9537710" cy="706438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ko-KR" sz="6000" b="1" dirty="0">
                <a:solidFill>
                  <a:srgbClr val="C5003D"/>
                </a:solidFill>
              </a:rPr>
              <a:t>3. Process Programming</a:t>
            </a:r>
            <a:endParaRPr lang="ko-KR" altLang="en-US" sz="6000" b="1" dirty="0">
              <a:solidFill>
                <a:srgbClr val="C5003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904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3">
            <a:extLst>
              <a:ext uri="{FF2B5EF4-FFF2-40B4-BE49-F238E27FC236}">
                <a16:creationId xmlns:a16="http://schemas.microsoft.com/office/drawing/2014/main" id="{01C747BE-5B55-4A1B-9CE0-D8466E9998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0994" y="1991445"/>
            <a:ext cx="5448300" cy="42481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unistd.h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defRPr/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defRPr/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errno.h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defRPr/>
            </a:pP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main()</a:t>
            </a:r>
          </a:p>
          <a:p>
            <a:pPr>
              <a:defRPr/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defRPr/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pid_t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pid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defRPr/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pid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= fork();</a:t>
            </a:r>
          </a:p>
          <a:p>
            <a:pPr>
              <a:defRPr/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if(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pid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&gt; 0  )</a:t>
            </a:r>
          </a:p>
          <a:p>
            <a:pPr>
              <a:defRPr/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("parent : after\n");</a:t>
            </a:r>
          </a:p>
          <a:p>
            <a:pPr>
              <a:defRPr/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else if(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pid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== 0 )</a:t>
            </a:r>
          </a:p>
          <a:p>
            <a:pPr>
              <a:defRPr/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("child  : after\n");</a:t>
            </a:r>
          </a:p>
          <a:p>
            <a:pPr>
              <a:defRPr/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else</a:t>
            </a:r>
          </a:p>
          <a:p>
            <a:pPr>
              <a:defRPr/>
            </a:pP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ko-KR" b="1" dirty="0" err="1">
                <a:latin typeface="Consolas" panose="020B0609020204030204" pitchFamily="49" charset="0"/>
                <a:cs typeface="Consolas" panose="020B0609020204030204" pitchFamily="49" charset="0"/>
              </a:rPr>
              <a:t>perror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("fork");</a:t>
            </a:r>
          </a:p>
          <a:p>
            <a:pPr>
              <a:defRPr/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return 0;</a:t>
            </a:r>
          </a:p>
          <a:p>
            <a:pPr>
              <a:defRPr/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5AB0B6-9BE6-4CC8-AFEA-6C1ED69B21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프로세스의 생성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831D5E-A3AC-482C-9B2C-83375C12E0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3.1 Process Structure</a:t>
            </a:r>
          </a:p>
          <a:p>
            <a:endParaRPr lang="ko-KR" altLang="en-US"/>
          </a:p>
        </p:txBody>
      </p:sp>
      <p:sp>
        <p:nvSpPr>
          <p:cNvPr id="202756" name="TextBox 1">
            <a:extLst>
              <a:ext uri="{FF2B5EF4-FFF2-40B4-BE49-F238E27FC236}">
                <a16:creationId xmlns:a16="http://schemas.microsoft.com/office/drawing/2014/main" id="{4B3B5519-3513-4D4C-BCD1-B2E76E440B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957" y="1015133"/>
            <a:ext cx="88249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프로세스의 구분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: fork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후 리턴값은 부모쪽에는 자식의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pid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가 자식쪽에는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pid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로 사용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하지 않는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이 리턴된다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2757" name="TextBox 2">
            <a:extLst>
              <a:ext uri="{FF2B5EF4-FFF2-40B4-BE49-F238E27FC236}">
                <a16:creationId xmlns:a16="http://schemas.microsoft.com/office/drawing/2014/main" id="{12E88EEB-7D9B-486C-A8EA-FB7F86EEF5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2812" y="2132856"/>
            <a:ext cx="11977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fork_3.c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682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54B6ECF-8740-4F93-A598-2A8D71F31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982" y="1196752"/>
            <a:ext cx="10131110" cy="5760493"/>
          </a:xfrm>
        </p:spPr>
        <p:txBody>
          <a:bodyPr/>
          <a:lstStyle/>
          <a:p>
            <a:pPr eaLnBrk="1" hangingPunct="1">
              <a:lnSpc>
                <a:spcPct val="99000"/>
              </a:lnSpc>
              <a:defRPr/>
            </a:pPr>
            <a:r>
              <a:rPr lang="ko-KR" altLang="en-US" sz="2000" dirty="0">
                <a:latin typeface="+mn-ea"/>
              </a:rPr>
              <a:t>정상 종료</a:t>
            </a:r>
          </a:p>
          <a:p>
            <a:pPr lvl="1" eaLnBrk="1" hangingPunct="1">
              <a:lnSpc>
                <a:spcPct val="99000"/>
              </a:lnSpc>
              <a:defRPr/>
            </a:pPr>
            <a:r>
              <a:rPr lang="en-US" altLang="ko-KR" dirty="0">
                <a:latin typeface="+mn-ea"/>
              </a:rPr>
              <a:t>main </a:t>
            </a:r>
            <a:r>
              <a:rPr lang="ko-KR" altLang="en-US" dirty="0">
                <a:latin typeface="+mn-ea"/>
              </a:rPr>
              <a:t>함수로부터의 리턴 </a:t>
            </a:r>
            <a:r>
              <a:rPr lang="en-US" altLang="ko-KR" dirty="0">
                <a:latin typeface="+mn-ea"/>
              </a:rPr>
              <a:t>(exit </a:t>
            </a:r>
            <a:r>
              <a:rPr lang="ko-KR" altLang="en-US" dirty="0">
                <a:latin typeface="+mn-ea"/>
              </a:rPr>
              <a:t>함수를 호출하는 것과 동일</a:t>
            </a:r>
            <a:r>
              <a:rPr lang="en-US" altLang="ko-KR" dirty="0">
                <a:latin typeface="+mn-ea"/>
              </a:rPr>
              <a:t>)</a:t>
            </a:r>
          </a:p>
          <a:p>
            <a:pPr lvl="1" eaLnBrk="1" hangingPunct="1">
              <a:lnSpc>
                <a:spcPct val="99000"/>
              </a:lnSpc>
              <a:defRPr/>
            </a:pPr>
            <a:r>
              <a:rPr lang="en-US" altLang="ko-KR" dirty="0">
                <a:latin typeface="+mn-ea"/>
              </a:rPr>
              <a:t>exit </a:t>
            </a:r>
            <a:r>
              <a:rPr lang="ko-KR" altLang="en-US" dirty="0">
                <a:latin typeface="+mn-ea"/>
              </a:rPr>
              <a:t>또는 </a:t>
            </a:r>
            <a:r>
              <a:rPr lang="en-US" altLang="ko-KR" dirty="0">
                <a:latin typeface="+mn-ea"/>
              </a:rPr>
              <a:t>_exit </a:t>
            </a:r>
            <a:r>
              <a:rPr lang="ko-KR" altLang="en-US" dirty="0">
                <a:latin typeface="+mn-ea"/>
              </a:rPr>
              <a:t>함수의 호출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표준 </a:t>
            </a:r>
            <a:r>
              <a:rPr lang="en-US" altLang="ko-KR" dirty="0">
                <a:latin typeface="+mn-ea"/>
              </a:rPr>
              <a:t>C </a:t>
            </a:r>
            <a:r>
              <a:rPr lang="ko-KR" altLang="en-US" dirty="0">
                <a:latin typeface="+mn-ea"/>
              </a:rPr>
              <a:t>라이브러리와 시스템 호출</a:t>
            </a:r>
            <a:r>
              <a:rPr lang="en-US" altLang="ko-KR" dirty="0">
                <a:latin typeface="+mn-ea"/>
              </a:rPr>
              <a:t>)</a:t>
            </a:r>
          </a:p>
          <a:p>
            <a:pPr lvl="1" eaLnBrk="1" hangingPunct="1">
              <a:lnSpc>
                <a:spcPct val="99000"/>
              </a:lnSpc>
              <a:defRPr/>
            </a:pPr>
            <a:r>
              <a:rPr lang="ko-KR" altLang="en-US" dirty="0">
                <a:latin typeface="+mn-ea"/>
              </a:rPr>
              <a:t>종료 상태 값을 명시적으로 지정</a:t>
            </a:r>
          </a:p>
          <a:p>
            <a:pPr eaLnBrk="1" hangingPunct="1">
              <a:lnSpc>
                <a:spcPct val="99000"/>
              </a:lnSpc>
              <a:defRPr/>
            </a:pPr>
            <a:endParaRPr lang="ko-KR" altLang="en-US" sz="2000" dirty="0">
              <a:latin typeface="+mn-ea"/>
            </a:endParaRPr>
          </a:p>
          <a:p>
            <a:pPr eaLnBrk="1" hangingPunct="1">
              <a:lnSpc>
                <a:spcPct val="99000"/>
              </a:lnSpc>
              <a:defRPr/>
            </a:pPr>
            <a:endParaRPr lang="ko-KR" altLang="en-US" sz="2000" dirty="0">
              <a:latin typeface="+mn-ea"/>
            </a:endParaRPr>
          </a:p>
          <a:p>
            <a:pPr eaLnBrk="1" hangingPunct="1">
              <a:lnSpc>
                <a:spcPct val="99000"/>
              </a:lnSpc>
              <a:defRPr/>
            </a:pPr>
            <a:endParaRPr lang="ko-KR" altLang="en-US" sz="2000" dirty="0">
              <a:latin typeface="+mn-ea"/>
            </a:endParaRPr>
          </a:p>
          <a:p>
            <a:pPr eaLnBrk="1" hangingPunct="1">
              <a:lnSpc>
                <a:spcPct val="99000"/>
              </a:lnSpc>
              <a:defRPr/>
            </a:pPr>
            <a:r>
              <a:rPr lang="ko-KR" altLang="en-US" sz="2000" dirty="0">
                <a:latin typeface="+mn-ea"/>
              </a:rPr>
              <a:t>비정상 종료</a:t>
            </a:r>
          </a:p>
          <a:p>
            <a:pPr lvl="1" eaLnBrk="1" hangingPunct="1">
              <a:lnSpc>
                <a:spcPct val="99000"/>
              </a:lnSpc>
              <a:defRPr/>
            </a:pPr>
            <a:r>
              <a:rPr lang="ko-KR" altLang="en-US" dirty="0">
                <a:latin typeface="+mn-ea"/>
              </a:rPr>
              <a:t>자신이 </a:t>
            </a:r>
            <a:r>
              <a:rPr lang="en-US" altLang="ko-KR" dirty="0">
                <a:latin typeface="+mn-ea"/>
              </a:rPr>
              <a:t>abort </a:t>
            </a:r>
            <a:r>
              <a:rPr lang="ko-KR" altLang="en-US" dirty="0">
                <a:latin typeface="+mn-ea"/>
              </a:rPr>
              <a:t>시스템 호출 </a:t>
            </a:r>
            <a:r>
              <a:rPr lang="en-US" altLang="ko-KR" dirty="0">
                <a:latin typeface="+mn-ea"/>
              </a:rPr>
              <a:t>(SIGABRT </a:t>
            </a:r>
            <a:r>
              <a:rPr lang="ko-KR" altLang="en-US" dirty="0">
                <a:latin typeface="+mn-ea"/>
              </a:rPr>
              <a:t>시그널</a:t>
            </a:r>
            <a:r>
              <a:rPr lang="en-US" altLang="ko-KR" dirty="0">
                <a:latin typeface="+mn-ea"/>
              </a:rPr>
              <a:t>)</a:t>
            </a:r>
          </a:p>
          <a:p>
            <a:pPr lvl="1" eaLnBrk="1" hangingPunct="1">
              <a:lnSpc>
                <a:spcPct val="99000"/>
              </a:lnSpc>
              <a:defRPr/>
            </a:pPr>
            <a:r>
              <a:rPr lang="ko-KR" altLang="en-US" dirty="0">
                <a:latin typeface="+mn-ea"/>
              </a:rPr>
              <a:t>커널이 발생한 시그널</a:t>
            </a:r>
            <a:r>
              <a:rPr lang="en-US" altLang="ko-KR" dirty="0">
                <a:latin typeface="+mn-ea"/>
              </a:rPr>
              <a:t>(signal)</a:t>
            </a:r>
            <a:r>
              <a:rPr lang="ko-KR" altLang="en-US" dirty="0">
                <a:latin typeface="+mn-ea"/>
              </a:rPr>
              <a:t>에 의한 종료 </a:t>
            </a:r>
          </a:p>
          <a:p>
            <a:pPr marL="360233" lvl="1" indent="0" eaLnBrk="1" hangingPunct="1">
              <a:lnSpc>
                <a:spcPct val="99000"/>
              </a:lnSpc>
              <a:buNone/>
              <a:defRPr/>
            </a:pPr>
            <a:r>
              <a:rPr lang="ko-KR" altLang="en-US" dirty="0">
                <a:latin typeface="+mn-ea"/>
              </a:rPr>
              <a:t>        </a:t>
            </a:r>
            <a:r>
              <a:rPr lang="en-US" altLang="ko-KR" dirty="0">
                <a:latin typeface="+mn-ea"/>
              </a:rPr>
              <a:t>(0</a:t>
            </a:r>
            <a:r>
              <a:rPr lang="ko-KR" altLang="en-US" dirty="0" err="1">
                <a:latin typeface="+mn-ea"/>
              </a:rPr>
              <a:t>으로</a:t>
            </a:r>
            <a:r>
              <a:rPr lang="ko-KR" altLang="en-US" dirty="0">
                <a:latin typeface="+mn-ea"/>
              </a:rPr>
              <a:t> 나눈 경우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잘못된 메모리 참조 등</a:t>
            </a:r>
            <a:r>
              <a:rPr lang="en-US" altLang="ko-KR" dirty="0">
                <a:latin typeface="+mn-ea"/>
              </a:rPr>
              <a:t>)</a:t>
            </a:r>
          </a:p>
          <a:p>
            <a:pPr lvl="1" eaLnBrk="1" hangingPunct="1">
              <a:lnSpc>
                <a:spcPct val="99000"/>
              </a:lnSpc>
              <a:defRPr/>
            </a:pPr>
            <a:r>
              <a:rPr lang="ko-KR" altLang="en-US" dirty="0">
                <a:latin typeface="+mn-ea"/>
              </a:rPr>
              <a:t>커널이 종료 </a:t>
            </a:r>
            <a:r>
              <a:rPr lang="ko-KR" altLang="en-US" dirty="0" err="1">
                <a:latin typeface="+mn-ea"/>
              </a:rPr>
              <a:t>상태값을</a:t>
            </a:r>
            <a:r>
              <a:rPr lang="ko-KR" altLang="en-US" dirty="0">
                <a:latin typeface="+mn-ea"/>
              </a:rPr>
              <a:t> 생성</a:t>
            </a:r>
          </a:p>
          <a:p>
            <a:endParaRPr lang="ko-KR" altLang="en-US" dirty="0"/>
          </a:p>
        </p:txBody>
      </p:sp>
      <p:sp>
        <p:nvSpPr>
          <p:cNvPr id="215043" name="Rectangle 2">
            <a:extLst>
              <a:ext uri="{FF2B5EF4-FFF2-40B4-BE49-F238E27FC236}">
                <a16:creationId xmlns:a16="http://schemas.microsoft.com/office/drawing/2014/main" id="{F0B0D525-DB54-49BC-B57F-FC5F0A39CBD5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>
              <a:lnSpc>
                <a:spcPct val="99000"/>
              </a:lnSpc>
              <a:defRPr/>
            </a:pPr>
            <a:r>
              <a:rPr lang="ko-KR" altLang="en-US">
                <a:solidFill>
                  <a:srgbClr val="000000"/>
                </a:solidFill>
              </a:rPr>
              <a:t>프로세스의 종료</a:t>
            </a:r>
            <a:r>
              <a:rPr lang="en-US" altLang="ko-KR">
                <a:solidFill>
                  <a:srgbClr val="000000"/>
                </a:solidFill>
              </a:rPr>
              <a:t>(exit)</a:t>
            </a:r>
            <a:endParaRPr lang="ko-KR" altLang="en-US">
              <a:latin typeface="+mn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217DEB-CDBC-43CF-A30B-7DAA707C70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3.1 Process Structure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371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994740B-2863-4052-B693-36A2CCDFD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966" y="1037155"/>
            <a:ext cx="10131110" cy="5760493"/>
          </a:xfrm>
        </p:spPr>
        <p:txBody>
          <a:bodyPr/>
          <a:lstStyle/>
          <a:p>
            <a:pPr eaLnBrk="1" hangingPunct="1">
              <a:lnSpc>
                <a:spcPct val="99000"/>
              </a:lnSpc>
              <a:defRPr/>
            </a:pPr>
            <a:r>
              <a:rPr lang="ko-KR" altLang="en-US" sz="2000">
                <a:latin typeface="+mn-ea"/>
              </a:rPr>
              <a:t>프로세스의 종료작업</a:t>
            </a:r>
          </a:p>
          <a:p>
            <a:pPr eaLnBrk="1" hangingPunct="1">
              <a:lnSpc>
                <a:spcPct val="99000"/>
              </a:lnSpc>
              <a:defRPr/>
            </a:pPr>
            <a:endParaRPr lang="ko-KR" altLang="en-US" sz="2000">
              <a:latin typeface="+mn-ea"/>
            </a:endParaRPr>
          </a:p>
          <a:p>
            <a:pPr lvl="1" eaLnBrk="1" hangingPunct="1">
              <a:lnSpc>
                <a:spcPct val="99000"/>
              </a:lnSpc>
              <a:defRPr/>
            </a:pPr>
            <a:r>
              <a:rPr lang="ko-KR" altLang="en-US">
                <a:latin typeface="+mn-ea"/>
              </a:rPr>
              <a:t>운영체제는 그 프로세스가 </a:t>
            </a:r>
            <a:r>
              <a:rPr lang="en-US" altLang="ko-KR">
                <a:latin typeface="+mn-ea"/>
              </a:rPr>
              <a:t>open</a:t>
            </a:r>
            <a:r>
              <a:rPr lang="ko-KR" altLang="en-US">
                <a:latin typeface="+mn-ea"/>
              </a:rPr>
              <a:t>한 </a:t>
            </a:r>
            <a:r>
              <a:rPr lang="en-US" altLang="ko-KR">
                <a:latin typeface="+mn-ea"/>
              </a:rPr>
              <a:t>file descriptor</a:t>
            </a:r>
            <a:r>
              <a:rPr lang="ko-KR" altLang="en-US">
                <a:latin typeface="+mn-ea"/>
              </a:rPr>
              <a:t>를 모두 </a:t>
            </a:r>
            <a:r>
              <a:rPr lang="en-US" altLang="ko-KR">
                <a:latin typeface="+mn-ea"/>
              </a:rPr>
              <a:t>close</a:t>
            </a:r>
          </a:p>
          <a:p>
            <a:pPr lvl="1" eaLnBrk="1" hangingPunct="1">
              <a:lnSpc>
                <a:spcPct val="99000"/>
              </a:lnSpc>
              <a:defRPr/>
            </a:pPr>
            <a:endParaRPr lang="en-US" altLang="ko-KR">
              <a:latin typeface="+mn-ea"/>
            </a:endParaRPr>
          </a:p>
          <a:p>
            <a:pPr lvl="1" eaLnBrk="1" hangingPunct="1">
              <a:lnSpc>
                <a:spcPct val="99000"/>
              </a:lnSpc>
              <a:defRPr/>
            </a:pPr>
            <a:r>
              <a:rPr lang="ko-KR" altLang="en-US">
                <a:latin typeface="+mn-ea"/>
              </a:rPr>
              <a:t>프로세스가 차지하고 있던 메모리를 가용 메모리 풀</a:t>
            </a:r>
            <a:r>
              <a:rPr lang="en-US" altLang="ko-KR">
                <a:latin typeface="+mn-ea"/>
              </a:rPr>
              <a:t>(pool)</a:t>
            </a:r>
            <a:r>
              <a:rPr lang="ko-KR" altLang="en-US">
                <a:latin typeface="+mn-ea"/>
              </a:rPr>
              <a:t>로 반환</a:t>
            </a:r>
          </a:p>
          <a:p>
            <a:pPr lvl="1" eaLnBrk="1" hangingPunct="1">
              <a:lnSpc>
                <a:spcPct val="99000"/>
              </a:lnSpc>
              <a:defRPr/>
            </a:pPr>
            <a:endParaRPr lang="ko-KR" altLang="en-US">
              <a:latin typeface="+mn-ea"/>
            </a:endParaRPr>
          </a:p>
          <a:p>
            <a:pPr lvl="1" eaLnBrk="1" hangingPunct="1">
              <a:lnSpc>
                <a:spcPct val="99000"/>
              </a:lnSpc>
              <a:defRPr/>
            </a:pPr>
            <a:r>
              <a:rPr lang="en-US" altLang="ko-KR">
                <a:latin typeface="+mn-ea"/>
              </a:rPr>
              <a:t>exit </a:t>
            </a:r>
            <a:r>
              <a:rPr lang="ko-KR" altLang="en-US">
                <a:latin typeface="+mn-ea"/>
              </a:rPr>
              <a:t>함수는 표준 입출력 정리 루틴을 수행하고 </a:t>
            </a:r>
            <a:r>
              <a:rPr lang="en-US" altLang="ko-KR">
                <a:latin typeface="+mn-ea"/>
              </a:rPr>
              <a:t>_exit</a:t>
            </a:r>
            <a:r>
              <a:rPr lang="ko-KR" altLang="en-US">
                <a:latin typeface="+mn-ea"/>
              </a:rPr>
              <a:t>를 호출한다</a:t>
            </a:r>
            <a:r>
              <a:rPr lang="en-US" altLang="ko-KR">
                <a:latin typeface="+mn-ea"/>
              </a:rPr>
              <a:t>. </a:t>
            </a:r>
          </a:p>
          <a:p>
            <a:pPr marL="360233" lvl="1" indent="0" eaLnBrk="1" hangingPunct="1">
              <a:lnSpc>
                <a:spcPct val="99000"/>
              </a:lnSpc>
              <a:buNone/>
              <a:defRPr/>
            </a:pPr>
            <a:r>
              <a:rPr lang="en-US" altLang="ko-KR">
                <a:latin typeface="+mn-ea"/>
              </a:rPr>
              <a:t>       (open</a:t>
            </a:r>
            <a:r>
              <a:rPr lang="ko-KR" altLang="en-US">
                <a:latin typeface="+mn-ea"/>
              </a:rPr>
              <a:t>된 </a:t>
            </a:r>
            <a:r>
              <a:rPr lang="en-US" altLang="ko-KR">
                <a:latin typeface="+mn-ea"/>
              </a:rPr>
              <a:t>file stream</a:t>
            </a:r>
            <a:r>
              <a:rPr lang="ko-KR" altLang="en-US">
                <a:latin typeface="+mn-ea"/>
              </a:rPr>
              <a:t>에 대해 </a:t>
            </a:r>
            <a:r>
              <a:rPr lang="en-US" altLang="ko-KR">
                <a:latin typeface="+mn-ea"/>
              </a:rPr>
              <a:t>fclose </a:t>
            </a:r>
            <a:r>
              <a:rPr lang="ko-KR" altLang="en-US">
                <a:latin typeface="+mn-ea"/>
              </a:rPr>
              <a:t>호출</a:t>
            </a:r>
            <a:r>
              <a:rPr lang="en-US" altLang="ko-KR">
                <a:latin typeface="+mn-ea"/>
              </a:rPr>
              <a:t>, </a:t>
            </a:r>
            <a:r>
              <a:rPr lang="ko-KR" altLang="en-US">
                <a:latin typeface="+mn-ea"/>
              </a:rPr>
              <a:t>버퍼에 남은 데이터를 </a:t>
            </a:r>
            <a:r>
              <a:rPr lang="en-US" altLang="ko-KR">
                <a:latin typeface="+mn-ea"/>
              </a:rPr>
              <a:t>flush)</a:t>
            </a:r>
          </a:p>
          <a:p>
            <a:pPr lvl="1" eaLnBrk="1" hangingPunct="1">
              <a:lnSpc>
                <a:spcPct val="99000"/>
              </a:lnSpc>
              <a:defRPr/>
            </a:pPr>
            <a:endParaRPr lang="en-US" altLang="ko-KR">
              <a:latin typeface="+mn-ea"/>
            </a:endParaRPr>
          </a:p>
          <a:p>
            <a:pPr lvl="1" eaLnBrk="1" hangingPunct="1">
              <a:lnSpc>
                <a:spcPct val="99000"/>
              </a:lnSpc>
              <a:defRPr/>
            </a:pPr>
            <a:r>
              <a:rPr lang="en-US" altLang="ko-KR">
                <a:latin typeface="+mn-ea"/>
              </a:rPr>
              <a:t>C </a:t>
            </a:r>
            <a:r>
              <a:rPr lang="ko-KR" altLang="en-US">
                <a:latin typeface="+mn-ea"/>
              </a:rPr>
              <a:t>컴파일러는 </a:t>
            </a:r>
            <a:r>
              <a:rPr lang="en-US" altLang="ko-KR">
                <a:latin typeface="+mn-ea"/>
              </a:rPr>
              <a:t>main </a:t>
            </a:r>
            <a:r>
              <a:rPr lang="ko-KR" altLang="en-US">
                <a:latin typeface="+mn-ea"/>
              </a:rPr>
              <a:t>함수에서 </a:t>
            </a:r>
            <a:r>
              <a:rPr lang="en-US" altLang="ko-KR">
                <a:latin typeface="+mn-ea"/>
              </a:rPr>
              <a:t>return</a:t>
            </a:r>
            <a:r>
              <a:rPr lang="ko-KR" altLang="en-US">
                <a:latin typeface="+mn-ea"/>
              </a:rPr>
              <a:t>하는 경우 자동적으로 </a:t>
            </a:r>
            <a:r>
              <a:rPr lang="en-US" altLang="ko-KR">
                <a:latin typeface="+mn-ea"/>
              </a:rPr>
              <a:t>exit </a:t>
            </a:r>
            <a:r>
              <a:rPr lang="ko-KR" altLang="en-US">
                <a:latin typeface="+mn-ea"/>
              </a:rPr>
              <a:t>함수가 </a:t>
            </a:r>
          </a:p>
          <a:p>
            <a:pPr marL="360233" lvl="1" indent="0" eaLnBrk="1" hangingPunct="1">
              <a:lnSpc>
                <a:spcPct val="99000"/>
              </a:lnSpc>
              <a:buNone/>
              <a:defRPr/>
            </a:pPr>
            <a:r>
              <a:rPr lang="ko-KR" altLang="en-US">
                <a:latin typeface="+mn-ea"/>
              </a:rPr>
              <a:t>       호출되도록 코드를 생성한다</a:t>
            </a:r>
          </a:p>
          <a:p>
            <a:endParaRPr lang="ko-KR" altLang="en-US"/>
          </a:p>
        </p:txBody>
      </p:sp>
      <p:sp>
        <p:nvSpPr>
          <p:cNvPr id="216067" name="Rectangle 1026">
            <a:extLst>
              <a:ext uri="{FF2B5EF4-FFF2-40B4-BE49-F238E27FC236}">
                <a16:creationId xmlns:a16="http://schemas.microsoft.com/office/drawing/2014/main" id="{11596E5E-C36D-4D86-8290-99BD154C4F7B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>
              <a:lnSpc>
                <a:spcPct val="99000"/>
              </a:lnSpc>
              <a:defRPr/>
            </a:pPr>
            <a:r>
              <a:rPr lang="ko-KR" altLang="en-US">
                <a:solidFill>
                  <a:srgbClr val="000000"/>
                </a:solidFill>
              </a:rPr>
              <a:t>프로세스의 종료</a:t>
            </a:r>
            <a:r>
              <a:rPr lang="en-US" altLang="ko-KR">
                <a:solidFill>
                  <a:srgbClr val="000000"/>
                </a:solidFill>
              </a:rPr>
              <a:t>(exit)</a:t>
            </a:r>
            <a:endParaRPr lang="ko-KR" altLang="en-US">
              <a:latin typeface="+mn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46D09E-8CBF-4FF8-8E3A-B7722DEF9A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3.1 Process Structure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716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24BF42F-5627-45D8-AF81-FF705AE1F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966" y="980728"/>
            <a:ext cx="10131110" cy="5760493"/>
          </a:xfrm>
        </p:spPr>
        <p:txBody>
          <a:bodyPr/>
          <a:lstStyle/>
          <a:p>
            <a:pPr eaLnBrk="1" hangingPunct="1">
              <a:lnSpc>
                <a:spcPct val="99000"/>
              </a:lnSpc>
              <a:defRPr/>
            </a:pPr>
            <a:r>
              <a:rPr lang="en-US" altLang="ko-KR" sz="2000" dirty="0">
                <a:latin typeface="+mn-ea"/>
              </a:rPr>
              <a:t>exit</a:t>
            </a:r>
          </a:p>
          <a:p>
            <a:pPr lvl="1" eaLnBrk="1" hangingPunct="1">
              <a:lnSpc>
                <a:spcPct val="99000"/>
              </a:lnSpc>
              <a:defRPr/>
            </a:pPr>
            <a:r>
              <a:rPr lang="en-US" altLang="ko-KR" sz="1800" dirty="0">
                <a:latin typeface="+mn-ea"/>
              </a:rPr>
              <a:t>status - </a:t>
            </a:r>
            <a:r>
              <a:rPr lang="ko-KR" altLang="en-US" sz="1800" dirty="0" err="1">
                <a:latin typeface="+mn-ea"/>
              </a:rPr>
              <a:t>종료상태</a:t>
            </a:r>
            <a:r>
              <a:rPr lang="ko-KR" altLang="en-US" sz="1800" dirty="0">
                <a:latin typeface="+mn-ea"/>
              </a:rPr>
              <a:t> 값     </a:t>
            </a:r>
          </a:p>
          <a:p>
            <a:pPr lvl="2" eaLnBrk="1" hangingPunct="1">
              <a:lnSpc>
                <a:spcPct val="99000"/>
              </a:lnSpc>
              <a:defRPr/>
            </a:pPr>
            <a:r>
              <a:rPr lang="ko-KR" altLang="en-US" sz="1600" dirty="0">
                <a:latin typeface="+mn-ea"/>
              </a:rPr>
              <a:t>표준 입출력 정리 루틴을 수행한 후</a:t>
            </a:r>
            <a:r>
              <a:rPr lang="en-US" altLang="ko-KR" sz="1600" dirty="0">
                <a:latin typeface="+mn-ea"/>
              </a:rPr>
              <a:t>, _exit()</a:t>
            </a:r>
            <a:r>
              <a:rPr lang="ko-KR" altLang="en-US" sz="1600" dirty="0" err="1">
                <a:latin typeface="+mn-ea"/>
              </a:rPr>
              <a:t>를</a:t>
            </a:r>
            <a:r>
              <a:rPr lang="ko-KR" altLang="en-US" sz="1600" dirty="0">
                <a:latin typeface="+mn-ea"/>
              </a:rPr>
              <a:t> 호출한다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lvl="2" eaLnBrk="1" hangingPunct="1">
              <a:lnSpc>
                <a:spcPct val="99000"/>
              </a:lnSpc>
              <a:defRPr/>
            </a:pPr>
            <a:r>
              <a:rPr lang="en-US" altLang="ko-KR" sz="1600" dirty="0">
                <a:latin typeface="+mn-ea"/>
              </a:rPr>
              <a:t>open</a:t>
            </a:r>
            <a:r>
              <a:rPr lang="ko-KR" altLang="en-US" sz="1600" dirty="0">
                <a:latin typeface="+mn-ea"/>
              </a:rPr>
              <a:t>된 </a:t>
            </a:r>
            <a:r>
              <a:rPr lang="en-US" altLang="ko-KR" sz="1600" dirty="0">
                <a:latin typeface="+mn-ea"/>
              </a:rPr>
              <a:t>file stream</a:t>
            </a:r>
            <a:r>
              <a:rPr lang="ko-KR" altLang="en-US" sz="1600" dirty="0">
                <a:latin typeface="+mn-ea"/>
              </a:rPr>
              <a:t>에 대해 </a:t>
            </a:r>
            <a:r>
              <a:rPr lang="en-US" altLang="ko-KR" sz="1600" dirty="0" err="1">
                <a:latin typeface="+mn-ea"/>
              </a:rPr>
              <a:t>fclose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호출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버퍼에 남은 데이터를 </a:t>
            </a:r>
            <a:r>
              <a:rPr lang="en-US" altLang="ko-KR" sz="1600" dirty="0">
                <a:latin typeface="+mn-ea"/>
              </a:rPr>
              <a:t>flush</a:t>
            </a:r>
          </a:p>
          <a:p>
            <a:pPr lvl="1" eaLnBrk="1" hangingPunct="1">
              <a:lnSpc>
                <a:spcPct val="99000"/>
              </a:lnSpc>
              <a:defRPr/>
            </a:pPr>
            <a:endParaRPr lang="en-US" altLang="ko-KR" sz="1800" dirty="0">
              <a:latin typeface="+mn-ea"/>
            </a:endParaRPr>
          </a:p>
          <a:p>
            <a:pPr eaLnBrk="1" hangingPunct="1">
              <a:lnSpc>
                <a:spcPct val="99000"/>
              </a:lnSpc>
              <a:defRPr/>
            </a:pPr>
            <a:r>
              <a:rPr lang="en-US" altLang="ko-KR" sz="2000" dirty="0">
                <a:latin typeface="+mn-ea"/>
              </a:rPr>
              <a:t>_exit</a:t>
            </a:r>
          </a:p>
          <a:p>
            <a:pPr lvl="1" eaLnBrk="1" hangingPunct="1">
              <a:lnSpc>
                <a:spcPct val="99000"/>
              </a:lnSpc>
              <a:defRPr/>
            </a:pPr>
            <a:r>
              <a:rPr lang="en-US" altLang="ko-KR" sz="1800" dirty="0">
                <a:latin typeface="+mn-ea"/>
              </a:rPr>
              <a:t>status - </a:t>
            </a:r>
            <a:r>
              <a:rPr lang="ko-KR" altLang="en-US" sz="1800" dirty="0" err="1">
                <a:latin typeface="+mn-ea"/>
              </a:rPr>
              <a:t>종료상태</a:t>
            </a:r>
            <a:r>
              <a:rPr lang="ko-KR" altLang="en-US" sz="1800" dirty="0">
                <a:latin typeface="+mn-ea"/>
              </a:rPr>
              <a:t> 값</a:t>
            </a:r>
          </a:p>
          <a:p>
            <a:pPr lvl="2" eaLnBrk="1" hangingPunct="1">
              <a:lnSpc>
                <a:spcPct val="99000"/>
              </a:lnSpc>
              <a:defRPr/>
            </a:pPr>
            <a:r>
              <a:rPr lang="en-US" altLang="ko-KR" sz="1600" dirty="0">
                <a:latin typeface="+mn-ea"/>
              </a:rPr>
              <a:t>system call</a:t>
            </a:r>
            <a:endParaRPr lang="en-US" altLang="ko-KR" sz="1800" dirty="0">
              <a:latin typeface="+mn-ea"/>
            </a:endParaRPr>
          </a:p>
          <a:p>
            <a:pPr lvl="2" eaLnBrk="1" hangingPunct="1">
              <a:lnSpc>
                <a:spcPct val="99000"/>
              </a:lnSpc>
              <a:defRPr/>
            </a:pPr>
            <a:r>
              <a:rPr lang="ko-KR" altLang="en-US" sz="1600" dirty="0">
                <a:latin typeface="+mn-ea"/>
              </a:rPr>
              <a:t>자식의 </a:t>
            </a:r>
            <a:r>
              <a:rPr lang="ko-KR" altLang="en-US" sz="1600" dirty="0" err="1">
                <a:latin typeface="+mn-ea"/>
              </a:rPr>
              <a:t>종료상태</a:t>
            </a:r>
            <a:r>
              <a:rPr lang="ko-KR" altLang="en-US" sz="1600" dirty="0">
                <a:latin typeface="+mn-ea"/>
              </a:rPr>
              <a:t> 정보는 부모에게 전달될 필요성이 있다</a:t>
            </a:r>
            <a:r>
              <a:rPr lang="en-US" altLang="ko-KR" sz="1600" dirty="0">
                <a:latin typeface="+mn-ea"/>
              </a:rPr>
              <a:t>.(wait())</a:t>
            </a:r>
          </a:p>
          <a:p>
            <a:pPr lvl="2" eaLnBrk="1" hangingPunct="1">
              <a:lnSpc>
                <a:spcPct val="99000"/>
              </a:lnSpc>
              <a:defRPr/>
            </a:pPr>
            <a:r>
              <a:rPr lang="en-US" altLang="ko-KR" sz="1600" dirty="0">
                <a:latin typeface="+mn-ea"/>
              </a:rPr>
              <a:t>status</a:t>
            </a:r>
            <a:r>
              <a:rPr lang="ko-KR" altLang="en-US" sz="1600" dirty="0">
                <a:latin typeface="+mn-ea"/>
              </a:rPr>
              <a:t>값은 </a:t>
            </a:r>
            <a:r>
              <a:rPr lang="ko-KR" altLang="en-US" sz="4000" b="1" dirty="0">
                <a:latin typeface="+mn-ea"/>
              </a:rPr>
              <a:t>하위 </a:t>
            </a:r>
            <a:r>
              <a:rPr lang="en-US" altLang="ko-KR" sz="4000" b="1" dirty="0">
                <a:latin typeface="+mn-ea"/>
              </a:rPr>
              <a:t>8bits</a:t>
            </a:r>
            <a:r>
              <a:rPr lang="ko-KR" altLang="en-US" sz="1600" dirty="0">
                <a:latin typeface="+mn-ea"/>
              </a:rPr>
              <a:t>만 사용된다</a:t>
            </a:r>
            <a:r>
              <a:rPr lang="en-US" altLang="ko-KR" sz="1600" dirty="0">
                <a:latin typeface="+mn-ea"/>
              </a:rPr>
              <a:t>.(0 ~ 255</a:t>
            </a:r>
            <a:r>
              <a:rPr lang="ko-KR" altLang="en-US" sz="1600" dirty="0">
                <a:latin typeface="+mn-ea"/>
              </a:rPr>
              <a:t>의 값</a:t>
            </a:r>
            <a:r>
              <a:rPr lang="en-US" altLang="ko-KR" sz="1600" dirty="0">
                <a:latin typeface="+mn-ea"/>
              </a:rPr>
              <a:t>)</a:t>
            </a:r>
          </a:p>
          <a:p>
            <a:pPr lvl="2" eaLnBrk="1" hangingPunct="1">
              <a:lnSpc>
                <a:spcPct val="99000"/>
              </a:lnSpc>
              <a:defRPr/>
            </a:pPr>
            <a:r>
              <a:rPr lang="ko-KR" altLang="en-US" sz="1600" dirty="0">
                <a:latin typeface="+mn-ea"/>
              </a:rPr>
              <a:t>보통 성공적으로 수행된 경우 </a:t>
            </a:r>
            <a:r>
              <a:rPr lang="en-US" altLang="ko-KR" sz="1600" dirty="0">
                <a:latin typeface="+mn-ea"/>
              </a:rPr>
              <a:t>0, </a:t>
            </a:r>
            <a:r>
              <a:rPr lang="ko-KR" altLang="en-US" sz="1600" dirty="0">
                <a:latin typeface="+mn-ea"/>
              </a:rPr>
              <a:t>에러가 발생된 경우 </a:t>
            </a:r>
            <a:r>
              <a:rPr lang="en-US" altLang="ko-KR" sz="1600" dirty="0">
                <a:latin typeface="+mn-ea"/>
              </a:rPr>
              <a:t>0 </a:t>
            </a:r>
            <a:r>
              <a:rPr lang="ko-KR" altLang="en-US" sz="1600" dirty="0">
                <a:latin typeface="+mn-ea"/>
              </a:rPr>
              <a:t>이외의 값을 사용</a:t>
            </a:r>
          </a:p>
          <a:p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1C7B57-5D1C-4FFE-85A7-C28EDD627E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3.1 Process Structure</a:t>
            </a:r>
          </a:p>
          <a:p>
            <a:endParaRPr lang="ko-KR" altLang="en-US"/>
          </a:p>
        </p:txBody>
      </p:sp>
      <p:sp>
        <p:nvSpPr>
          <p:cNvPr id="6" name="Rectangle 1026">
            <a:extLst>
              <a:ext uri="{FF2B5EF4-FFF2-40B4-BE49-F238E27FC236}">
                <a16:creationId xmlns:a16="http://schemas.microsoft.com/office/drawing/2014/main" id="{14B25E97-DB7D-4FFB-9F9D-B35D0F3373DE}"/>
              </a:ext>
            </a:extLst>
          </p:cNvPr>
          <p:cNvSpPr txBox="1">
            <a:spLocks noChangeArrowheads="1"/>
          </p:cNvSpPr>
          <p:nvPr/>
        </p:nvSpPr>
        <p:spPr>
          <a:xfrm>
            <a:off x="323950" y="202405"/>
            <a:ext cx="4284663" cy="404813"/>
          </a:xfrm>
          <a:prstGeom prst="rect">
            <a:avLst/>
          </a:prstGeom>
        </p:spPr>
        <p:txBody>
          <a:bodyPr/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28625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2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4287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1325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9000"/>
              </a:lnSpc>
              <a:defRPr/>
            </a:pPr>
            <a:r>
              <a:rPr kumimoji="0" lang="ko-KR" altLang="en-US">
                <a:solidFill>
                  <a:srgbClr val="000000"/>
                </a:solidFill>
              </a:rPr>
              <a:t>프로세스의 종료</a:t>
            </a:r>
            <a:r>
              <a:rPr kumimoji="0" lang="en-US" altLang="ko-KR">
                <a:solidFill>
                  <a:srgbClr val="000000"/>
                </a:solidFill>
              </a:rPr>
              <a:t>(exit)</a:t>
            </a:r>
            <a:endParaRPr kumimoji="0"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31982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3">
            <a:extLst>
              <a:ext uri="{FF2B5EF4-FFF2-40B4-BE49-F238E27FC236}">
                <a16:creationId xmlns:a16="http://schemas.microsoft.com/office/drawing/2014/main" id="{A5F1AE52-7A2C-48D4-A77D-79B295E864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8258" y="1056234"/>
            <a:ext cx="5418137" cy="52625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#include &lt;unistd.h&gt;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#include &lt;stdio.h&gt;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#include &lt;stdlib.h&gt;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#include &lt;errno.h&gt;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int main(){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pid_t pid;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int i;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pid = fork();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if( pid == 0 )	{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	for(i=0; i&lt;3; i++ ) {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		sleep(1);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		printf("\t\tchild\n");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	}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	exit(3);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while(1)	{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	sleep(1);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	printf("parent\n");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return 0;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65DA52-DC08-4E69-AB0D-BAF1F701B3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프로세스의 종료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D97330-DDF5-4D25-8364-ACA6FDB08A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3.1 Process Structure</a:t>
            </a:r>
          </a:p>
          <a:p>
            <a:endParaRPr lang="ko-KR" altLang="en-US"/>
          </a:p>
        </p:txBody>
      </p:sp>
      <p:sp>
        <p:nvSpPr>
          <p:cNvPr id="209924" name="TextBox 2">
            <a:extLst>
              <a:ext uri="{FF2B5EF4-FFF2-40B4-BE49-F238E27FC236}">
                <a16:creationId xmlns:a16="http://schemas.microsoft.com/office/drawing/2014/main" id="{8D32750D-0321-432A-B9D7-54CA28A42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3758" y="692696"/>
            <a:ext cx="11977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fork_4.c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09925" name="TextBox 3">
            <a:extLst>
              <a:ext uri="{FF2B5EF4-FFF2-40B4-BE49-F238E27FC236}">
                <a16:creationId xmlns:a16="http://schemas.microsoft.com/office/drawing/2014/main" id="{DE587DAD-1D13-4630-ADE9-EFD739B6A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1207" y="1449389"/>
            <a:ext cx="2982912" cy="313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fork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의 사용 목적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   fork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는 부모와 자식이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동시에 실행 될 목적으로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사용된다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이를 병행성 이라 한다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하지만 지금 코드는 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문제가 있다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문제는 무엇인가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7989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E594ACE-52D1-4FC5-B65F-FBBD1B23529F}"/>
              </a:ext>
            </a:extLst>
          </p:cNvPr>
          <p:cNvSpPr/>
          <p:nvPr/>
        </p:nvSpPr>
        <p:spPr>
          <a:xfrm>
            <a:off x="3944145" y="2841626"/>
            <a:ext cx="2466975" cy="1285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1B03F2E-5764-4118-A1E0-88E53F553CE3}"/>
              </a:ext>
            </a:extLst>
          </p:cNvPr>
          <p:cNvSpPr/>
          <p:nvPr/>
        </p:nvSpPr>
        <p:spPr>
          <a:xfrm>
            <a:off x="3944145" y="4979989"/>
            <a:ext cx="2466975" cy="12842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exit_code = 3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A7AF797-612D-4147-B2A6-14910ED27038}"/>
              </a:ext>
            </a:extLst>
          </p:cNvPr>
          <p:cNvCxnSpPr/>
          <p:nvPr/>
        </p:nvCxnSpPr>
        <p:spPr>
          <a:xfrm>
            <a:off x="5787233" y="4127500"/>
            <a:ext cx="9525" cy="8524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F2E2827-6CB3-4694-A819-7144F8E3EAE3}"/>
              </a:ext>
            </a:extLst>
          </p:cNvPr>
          <p:cNvCxnSpPr/>
          <p:nvPr/>
        </p:nvCxnSpPr>
        <p:spPr>
          <a:xfrm flipH="1" flipV="1">
            <a:off x="4769645" y="4127500"/>
            <a:ext cx="9525" cy="8524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1" name="TextBox 12">
            <a:extLst>
              <a:ext uri="{FF2B5EF4-FFF2-40B4-BE49-F238E27FC236}">
                <a16:creationId xmlns:a16="http://schemas.microsoft.com/office/drawing/2014/main" id="{DB48C412-39CD-43EA-81EA-7089C6B8FC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4857" y="4643438"/>
            <a:ext cx="2108200" cy="114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lang="en-US" altLang="ko-KR" sz="2275">
                <a:latin typeface="Consolas" panose="020B0609020204030204" pitchFamily="49" charset="0"/>
                <a:cs typeface="Consolas" panose="020B0609020204030204" pitchFamily="49" charset="0"/>
              </a:rPr>
              <a:t>TASK_RUNNING</a:t>
            </a:r>
          </a:p>
          <a:p>
            <a:pPr>
              <a:defRPr/>
            </a:pPr>
            <a:endParaRPr lang="en-US" altLang="ko-KR" sz="2275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altLang="ko-KR" sz="2275">
                <a:latin typeface="Consolas" panose="020B0609020204030204" pitchFamily="49" charset="0"/>
                <a:cs typeface="Consolas" panose="020B0609020204030204" pitchFamily="49" charset="0"/>
              </a:rPr>
              <a:t>EXIT_ZOMBIE</a:t>
            </a:r>
            <a:endParaRPr lang="ko-KR" altLang="en-US" sz="2275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5" name="꺾인 연결선 14">
            <a:extLst>
              <a:ext uri="{FF2B5EF4-FFF2-40B4-BE49-F238E27FC236}">
                <a16:creationId xmlns:a16="http://schemas.microsoft.com/office/drawing/2014/main" id="{8064F7C1-A5C6-4335-8C52-E910EF5125BB}"/>
              </a:ext>
            </a:extLst>
          </p:cNvPr>
          <p:cNvCxnSpPr>
            <a:stCxn id="6" idx="1"/>
            <a:endCxn id="4" idx="1"/>
          </p:cNvCxnSpPr>
          <p:nvPr/>
        </p:nvCxnSpPr>
        <p:spPr>
          <a:xfrm rot="10800000">
            <a:off x="3944145" y="3484564"/>
            <a:ext cx="11113" cy="2136775"/>
          </a:xfrm>
          <a:prstGeom prst="bentConnector3">
            <a:avLst>
              <a:gd name="adj1" fmla="val 4657271"/>
            </a:avLst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3" name="TextBox 15">
            <a:extLst>
              <a:ext uri="{FF2B5EF4-FFF2-40B4-BE49-F238E27FC236}">
                <a16:creationId xmlns:a16="http://schemas.microsoft.com/office/drawing/2014/main" id="{F7250852-52C9-4386-9E25-605C707253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1945" y="4211638"/>
            <a:ext cx="1787525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lang="en-US" altLang="ko-KR" sz="2275">
                <a:latin typeface="Consolas" panose="020B0609020204030204" pitchFamily="49" charset="0"/>
                <a:cs typeface="Consolas" panose="020B0609020204030204" pitchFamily="49" charset="0"/>
              </a:rPr>
              <a:t>SIGCHLD=17</a:t>
            </a:r>
            <a:endParaRPr lang="ko-KR" altLang="en-US" sz="2275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세로로 말린 두루마리 모양 16">
            <a:extLst>
              <a:ext uri="{FF2B5EF4-FFF2-40B4-BE49-F238E27FC236}">
                <a16:creationId xmlns:a16="http://schemas.microsoft.com/office/drawing/2014/main" id="{5378DD06-DFDD-4398-A352-A3FD337154B9}"/>
              </a:ext>
            </a:extLst>
          </p:cNvPr>
          <p:cNvSpPr/>
          <p:nvPr/>
        </p:nvSpPr>
        <p:spPr>
          <a:xfrm>
            <a:off x="7457282" y="2709863"/>
            <a:ext cx="684212" cy="774700"/>
          </a:xfrm>
          <a:prstGeom prst="vertic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275" name="TextBox 17">
            <a:extLst>
              <a:ext uri="{FF2B5EF4-FFF2-40B4-BE49-F238E27FC236}">
                <a16:creationId xmlns:a16="http://schemas.microsoft.com/office/drawing/2014/main" id="{8F333931-371D-4434-B9CB-A80AA423B8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5533" y="2163763"/>
            <a:ext cx="1146175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lang="en-US" altLang="ko-KR" sz="2275">
                <a:latin typeface="Consolas" panose="020B0609020204030204" pitchFamily="49" charset="0"/>
                <a:cs typeface="Consolas" panose="020B0609020204030204" pitchFamily="49" charset="0"/>
              </a:rPr>
              <a:t>my_sig</a:t>
            </a:r>
            <a:endParaRPr lang="ko-KR" altLang="en-US" sz="2275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9E1F8AA-9E1E-4525-ACF6-93184FA4E866}"/>
              </a:ext>
            </a:extLst>
          </p:cNvPr>
          <p:cNvCxnSpPr>
            <a:stCxn id="4" idx="3"/>
            <a:endCxn id="17" idx="1"/>
          </p:cNvCxnSpPr>
          <p:nvPr/>
        </p:nvCxnSpPr>
        <p:spPr>
          <a:xfrm flipV="1">
            <a:off x="6411119" y="3095625"/>
            <a:ext cx="1130300" cy="3889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7" name="TextBox 20">
            <a:extLst>
              <a:ext uri="{FF2B5EF4-FFF2-40B4-BE49-F238E27FC236}">
                <a16:creationId xmlns:a16="http://schemas.microsoft.com/office/drawing/2014/main" id="{FE17B9B7-6921-47C7-9089-13A3E0177A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4057" y="2906713"/>
            <a:ext cx="1306512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lang="en-US" altLang="ko-KR" sz="2275">
                <a:latin typeface="Consolas" panose="020B0609020204030204" pitchFamily="49" charset="0"/>
                <a:cs typeface="Consolas" panose="020B0609020204030204" pitchFamily="49" charset="0"/>
              </a:rPr>
              <a:t>wait(0)</a:t>
            </a:r>
            <a:endParaRPr lang="ko-KR" altLang="en-US" sz="2275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1407CC-8BCE-4151-808A-A3846F29C9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프로세스의 종료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246C3EF-D81C-4211-B927-A703A57B70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3.1 Process Structure</a:t>
            </a:r>
          </a:p>
          <a:p>
            <a:endParaRPr lang="ko-KR" altLang="en-US"/>
          </a:p>
        </p:txBody>
      </p:sp>
      <p:sp>
        <p:nvSpPr>
          <p:cNvPr id="210959" name="TextBox 2">
            <a:extLst>
              <a:ext uri="{FF2B5EF4-FFF2-40B4-BE49-F238E27FC236}">
                <a16:creationId xmlns:a16="http://schemas.microsoft.com/office/drawing/2014/main" id="{D6C3641A-2961-458F-8052-DAB9CAB291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176" y="840716"/>
            <a:ext cx="926888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프로세스의 제어권은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exit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콜로 잃게 되지만 프로세스의 몸체는 파괴되지 않는다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이는 몸체 속에 자신의 종료 코드가 있기 때문이다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 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부모는 자식의 종료 값을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wait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가져 간후 몸체를 파괴한다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3476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68F1ED-1CF9-46D5-A69B-D11F61D49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982" y="980728"/>
            <a:ext cx="10131110" cy="5760493"/>
          </a:xfrm>
        </p:spPr>
        <p:txBody>
          <a:bodyPr/>
          <a:lstStyle/>
          <a:p>
            <a:pPr eaLnBrk="1" hangingPunct="1">
              <a:lnSpc>
                <a:spcPct val="99000"/>
              </a:lnSpc>
              <a:defRPr/>
            </a:pPr>
            <a:r>
              <a:rPr lang="ko-KR" altLang="en-US" sz="2000" dirty="0">
                <a:latin typeface="+mn-ea"/>
              </a:rPr>
              <a:t>고아</a:t>
            </a:r>
            <a:r>
              <a:rPr lang="en-US" altLang="ko-KR" sz="2000" dirty="0">
                <a:latin typeface="+mn-ea"/>
              </a:rPr>
              <a:t>(orphaned) </a:t>
            </a:r>
            <a:r>
              <a:rPr lang="ko-KR" altLang="en-US" sz="2000" dirty="0">
                <a:latin typeface="+mn-ea"/>
              </a:rPr>
              <a:t>프로세스</a:t>
            </a:r>
          </a:p>
          <a:p>
            <a:pPr lvl="1" eaLnBrk="1" hangingPunct="1">
              <a:lnSpc>
                <a:spcPct val="99000"/>
              </a:lnSpc>
              <a:defRPr/>
            </a:pPr>
            <a:r>
              <a:rPr lang="ko-KR" altLang="en-US" dirty="0">
                <a:latin typeface="+mn-ea"/>
              </a:rPr>
              <a:t>자식 프로세스가 종료하기 전에 부모 프로세스가 수행을 마친 경우의 </a:t>
            </a:r>
          </a:p>
          <a:p>
            <a:pPr marL="360233" lvl="1" indent="0" eaLnBrk="1" hangingPunct="1">
              <a:lnSpc>
                <a:spcPct val="99000"/>
              </a:lnSpc>
              <a:buNone/>
              <a:defRPr/>
            </a:pPr>
            <a:r>
              <a:rPr lang="ko-KR" altLang="en-US" dirty="0">
                <a:latin typeface="+mn-ea"/>
              </a:rPr>
              <a:t>       자식 프로세스</a:t>
            </a:r>
          </a:p>
          <a:p>
            <a:pPr lvl="1" eaLnBrk="1" hangingPunct="1">
              <a:lnSpc>
                <a:spcPct val="99000"/>
              </a:lnSpc>
              <a:defRPr/>
            </a:pPr>
            <a:r>
              <a:rPr lang="ko-KR" altLang="en-US" dirty="0">
                <a:latin typeface="+mn-ea"/>
              </a:rPr>
              <a:t>커널은 자식 프로세스를 찾아서 ‘</a:t>
            </a:r>
            <a:r>
              <a:rPr lang="en-US" altLang="ko-KR" dirty="0" err="1">
                <a:latin typeface="+mn-ea"/>
              </a:rPr>
              <a:t>init</a:t>
            </a:r>
            <a:r>
              <a:rPr lang="en-US" altLang="ko-KR" dirty="0">
                <a:latin typeface="+mn-ea"/>
              </a:rPr>
              <a:t>’ </a:t>
            </a:r>
            <a:r>
              <a:rPr lang="ko-KR" altLang="en-US" dirty="0">
                <a:latin typeface="+mn-ea"/>
              </a:rPr>
              <a:t>프로세스의 자식이 되도록 설정한다</a:t>
            </a:r>
            <a:endParaRPr lang="en-US" altLang="ko-KR" dirty="0">
              <a:latin typeface="+mn-ea"/>
            </a:endParaRPr>
          </a:p>
          <a:p>
            <a:pPr lvl="1" eaLnBrk="1" hangingPunct="1">
              <a:lnSpc>
                <a:spcPct val="99000"/>
              </a:lnSpc>
              <a:defRPr/>
            </a:pPr>
            <a:r>
              <a:rPr lang="en-US" altLang="ko-KR" sz="1800" b="1" dirty="0" err="1">
                <a:solidFill>
                  <a:srgbClr val="FF0000"/>
                </a:solidFill>
                <a:latin typeface="+mn-ea"/>
              </a:rPr>
              <a:t>init</a:t>
            </a:r>
            <a:r>
              <a:rPr lang="en-US" altLang="ko-KR" sz="18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800" b="1" dirty="0">
                <a:solidFill>
                  <a:srgbClr val="FF0000"/>
                </a:solidFill>
                <a:latin typeface="+mn-ea"/>
              </a:rPr>
              <a:t>프로세스는 자식 프로세스가 종료할 때마다 </a:t>
            </a:r>
            <a:r>
              <a:rPr lang="en-US" altLang="ko-KR" sz="1800" b="1" dirty="0">
                <a:solidFill>
                  <a:srgbClr val="FF0000"/>
                </a:solidFill>
                <a:latin typeface="+mn-ea"/>
              </a:rPr>
              <a:t>wait </a:t>
            </a:r>
            <a:r>
              <a:rPr lang="ko-KR" altLang="en-US" sz="1800" b="1" dirty="0">
                <a:solidFill>
                  <a:srgbClr val="FF0000"/>
                </a:solidFill>
                <a:latin typeface="+mn-ea"/>
              </a:rPr>
              <a:t>함수를 호출</a:t>
            </a:r>
            <a:endParaRPr lang="en-US" altLang="ko-KR" sz="1800" b="1" dirty="0">
              <a:solidFill>
                <a:srgbClr val="FF0000"/>
              </a:solidFill>
              <a:latin typeface="+mn-ea"/>
            </a:endParaRPr>
          </a:p>
          <a:p>
            <a:pPr lvl="1" eaLnBrk="1" hangingPunct="1">
              <a:lnSpc>
                <a:spcPct val="99000"/>
              </a:lnSpc>
              <a:defRPr/>
            </a:pPr>
            <a:r>
              <a:rPr lang="ko-KR" altLang="en-US" sz="2000" dirty="0">
                <a:latin typeface="+mn-ea"/>
              </a:rPr>
              <a:t>지속적인 </a:t>
            </a:r>
            <a:r>
              <a:rPr lang="ko-KR" altLang="en-US" sz="2000" dirty="0">
                <a:latin typeface="+mn-ea"/>
                <a:sym typeface="Monotype Sorts" pitchFamily="2" charset="2"/>
              </a:rPr>
              <a:t>좀비 상태를 방지</a:t>
            </a:r>
            <a:endParaRPr lang="ko-KR" altLang="en-US" sz="2000" dirty="0">
              <a:latin typeface="+mn-ea"/>
            </a:endParaRPr>
          </a:p>
          <a:p>
            <a:pPr marL="360233" lvl="1" indent="0" eaLnBrk="1" hangingPunct="1">
              <a:lnSpc>
                <a:spcPct val="99000"/>
              </a:lnSpc>
              <a:buNone/>
              <a:defRPr/>
            </a:pPr>
            <a:endParaRPr lang="ko-KR" altLang="en-US" sz="1200" b="1" dirty="0">
              <a:solidFill>
                <a:srgbClr val="FF0000"/>
              </a:solidFill>
              <a:latin typeface="+mn-ea"/>
            </a:endParaRPr>
          </a:p>
          <a:p>
            <a:pPr marL="360233" lvl="1" indent="0" eaLnBrk="1" hangingPunct="1">
              <a:lnSpc>
                <a:spcPct val="99000"/>
              </a:lnSpc>
              <a:buNone/>
              <a:defRPr/>
            </a:pPr>
            <a:endParaRPr lang="ko-KR" altLang="en-US" dirty="0">
              <a:latin typeface="+mn-ea"/>
            </a:endParaRPr>
          </a:p>
          <a:p>
            <a:pPr eaLnBrk="1" hangingPunct="1">
              <a:lnSpc>
                <a:spcPct val="99000"/>
              </a:lnSpc>
              <a:defRPr/>
            </a:pPr>
            <a:r>
              <a:rPr lang="ko-KR" altLang="en-US" dirty="0">
                <a:latin typeface="+mn-ea"/>
              </a:rPr>
              <a:t>좀비</a:t>
            </a:r>
            <a:r>
              <a:rPr lang="en-US" altLang="ko-KR" dirty="0">
                <a:latin typeface="+mn-ea"/>
              </a:rPr>
              <a:t>(zombie) </a:t>
            </a:r>
            <a:r>
              <a:rPr lang="ko-KR" altLang="en-US" dirty="0">
                <a:latin typeface="+mn-ea"/>
              </a:rPr>
              <a:t>프로세스</a:t>
            </a:r>
          </a:p>
          <a:p>
            <a:pPr lvl="1" eaLnBrk="1" hangingPunct="1">
              <a:lnSpc>
                <a:spcPct val="99000"/>
              </a:lnSpc>
              <a:defRPr/>
            </a:pPr>
            <a:r>
              <a:rPr lang="ko-KR" altLang="en-US" dirty="0">
                <a:latin typeface="+mn-ea"/>
              </a:rPr>
              <a:t>종료했으나 부모 프로세스의 ‘</a:t>
            </a:r>
            <a:r>
              <a:rPr lang="en-US" altLang="ko-KR" dirty="0">
                <a:latin typeface="+mn-ea"/>
              </a:rPr>
              <a:t>wait’ </a:t>
            </a:r>
            <a:r>
              <a:rPr lang="ko-KR" altLang="en-US" dirty="0">
                <a:latin typeface="+mn-ea"/>
              </a:rPr>
              <a:t>처리가 끝나지 않은 프로세스</a:t>
            </a:r>
          </a:p>
          <a:p>
            <a:pPr lvl="1" eaLnBrk="1" hangingPunct="1">
              <a:lnSpc>
                <a:spcPct val="99000"/>
              </a:lnSpc>
              <a:defRPr/>
            </a:pPr>
            <a:r>
              <a:rPr lang="ko-KR" altLang="en-US" dirty="0">
                <a:latin typeface="+mn-ea"/>
              </a:rPr>
              <a:t>커널이 프로세스 </a:t>
            </a:r>
            <a:r>
              <a:rPr lang="en-US" altLang="ko-KR" dirty="0">
                <a:latin typeface="+mn-ea"/>
              </a:rPr>
              <a:t>ID, </a:t>
            </a:r>
            <a:r>
              <a:rPr lang="ko-KR" altLang="en-US" dirty="0">
                <a:latin typeface="+mn-ea"/>
              </a:rPr>
              <a:t>종료 상태 값</a:t>
            </a:r>
            <a:r>
              <a:rPr lang="en-US" altLang="ko-KR" dirty="0">
                <a:latin typeface="+mn-ea"/>
              </a:rPr>
              <a:t>, CPU </a:t>
            </a:r>
            <a:r>
              <a:rPr lang="ko-KR" altLang="en-US" dirty="0">
                <a:latin typeface="+mn-ea"/>
              </a:rPr>
              <a:t>사용 시간 등의 정보를 유지</a:t>
            </a:r>
          </a:p>
          <a:p>
            <a:endParaRPr lang="ko-KR" altLang="en-US" dirty="0"/>
          </a:p>
        </p:txBody>
      </p:sp>
      <p:sp>
        <p:nvSpPr>
          <p:cNvPr id="229379" name="Rectangle 2">
            <a:extLst>
              <a:ext uri="{FF2B5EF4-FFF2-40B4-BE49-F238E27FC236}">
                <a16:creationId xmlns:a16="http://schemas.microsoft.com/office/drawing/2014/main" id="{3817FFDB-99EA-488E-B97C-586A0EF2CD14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>
              <a:lnSpc>
                <a:spcPct val="99000"/>
              </a:lnSpc>
              <a:defRPr/>
            </a:pPr>
            <a:r>
              <a:rPr lang="en-US" altLang="ko-KR">
                <a:solidFill>
                  <a:srgbClr val="000000"/>
                </a:solidFill>
              </a:rPr>
              <a:t>Orphaned,Zombie Process</a:t>
            </a:r>
            <a:endParaRPr lang="en-US" altLang="ko-KR" sz="2000">
              <a:latin typeface="+mn-ea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C175DC4-368A-429A-9658-F4B415F75D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3.1 Process Structure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163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3">
            <a:extLst>
              <a:ext uri="{FF2B5EF4-FFF2-40B4-BE49-F238E27FC236}">
                <a16:creationId xmlns:a16="http://schemas.microsoft.com/office/drawing/2014/main" id="{A8171A5A-8064-4784-845E-6BDC4DE094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0054" y="1018326"/>
            <a:ext cx="5418137" cy="52625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unistd.h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defRPr/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defRPr/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defRPr/>
            </a:pP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main(){</a:t>
            </a:r>
          </a:p>
          <a:p>
            <a:pPr>
              <a:defRPr/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pid_t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pid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defRPr/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defRPr/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pid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= fork();</a:t>
            </a:r>
          </a:p>
          <a:p>
            <a:pPr>
              <a:defRPr/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	if(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pid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== 0 )	{</a:t>
            </a:r>
          </a:p>
          <a:p>
            <a:pPr>
              <a:defRPr/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		for(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&lt;3;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++ ) {</a:t>
            </a:r>
          </a:p>
          <a:p>
            <a:pPr>
              <a:defRPr/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			sleep(1);</a:t>
            </a:r>
          </a:p>
          <a:p>
            <a:pPr>
              <a:defRPr/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("\t\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tchild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\n");</a:t>
            </a:r>
          </a:p>
          <a:p>
            <a:pPr>
              <a:defRPr/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		}</a:t>
            </a:r>
          </a:p>
          <a:p>
            <a:pPr>
              <a:defRPr/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		exit(3);</a:t>
            </a:r>
          </a:p>
          <a:p>
            <a:pPr>
              <a:defRPr/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>
              <a:defRPr/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wait(0);</a:t>
            </a:r>
          </a:p>
          <a:p>
            <a:pPr>
              <a:defRPr/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	while(1)	{</a:t>
            </a:r>
          </a:p>
          <a:p>
            <a:pPr>
              <a:defRPr/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		sleep(1);</a:t>
            </a:r>
          </a:p>
          <a:p>
            <a:pPr>
              <a:defRPr/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("parent\n");</a:t>
            </a:r>
          </a:p>
          <a:p>
            <a:pPr>
              <a:defRPr/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>
              <a:defRPr/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	return 0;</a:t>
            </a:r>
          </a:p>
          <a:p>
            <a:pPr>
              <a:defRPr/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19CA0A-85AB-46CB-A72D-3913123AE5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프로세스의 종료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189810-0037-43CD-9525-8EE8C168E5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3.1 Process Structure</a:t>
            </a:r>
          </a:p>
          <a:p>
            <a:endParaRPr lang="ko-KR" altLang="en-US"/>
          </a:p>
        </p:txBody>
      </p:sp>
      <p:sp>
        <p:nvSpPr>
          <p:cNvPr id="214020" name="TextBox 2">
            <a:extLst>
              <a:ext uri="{FF2B5EF4-FFF2-40B4-BE49-F238E27FC236}">
                <a16:creationId xmlns:a16="http://schemas.microsoft.com/office/drawing/2014/main" id="{3702537B-A043-445F-8A06-37DC0A35BB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554" y="654788"/>
            <a:ext cx="11977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fork_5.c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14021" name="TextBox 3">
            <a:extLst>
              <a:ext uri="{FF2B5EF4-FFF2-40B4-BE49-F238E27FC236}">
                <a16:creationId xmlns:a16="http://schemas.microsoft.com/office/drawing/2014/main" id="{E8AC046C-7036-4C5D-BF46-6783A50A8B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1833" y="1449388"/>
            <a:ext cx="2949575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wait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의 사용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   wait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콜은 자식의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몸체를 파괴 하므로 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   zombie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의 문제를 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해결할 수 있다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하지만 또 다른 문제가 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있다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문제가 무엇인가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2196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3">
            <a:extLst>
              <a:ext uri="{FF2B5EF4-FFF2-40B4-BE49-F238E27FC236}">
                <a16:creationId xmlns:a16="http://schemas.microsoft.com/office/drawing/2014/main" id="{7DA425D2-995D-42EC-AA2B-A66604ADA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8257" y="1260475"/>
            <a:ext cx="4584700" cy="47704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#include &lt;unistd.h&gt;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#include &lt;stdio.h&gt;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#include &lt;stdlib.h&gt;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#include &lt;errno.h&gt;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#include &lt;signal.h&gt;</a:t>
            </a:r>
          </a:p>
          <a:p>
            <a:pPr>
              <a:defRPr/>
            </a:pPr>
            <a:endParaRPr lang="en-US" altLang="ko-KR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void my_sig( int signo )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printf("my_sig(%d)\n", signo );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wait(0);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defRPr/>
            </a:pPr>
            <a:endParaRPr lang="en-US" altLang="ko-KR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int main()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pid_t pid;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int i;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signal( SIGCHLD, my_sig );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         ...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B26D99-B1EB-46E0-8E3D-69C85803AD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프로세스의 종료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96C883-1637-42D7-9DDE-A4B1092001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3.1 Process Structure</a:t>
            </a:r>
          </a:p>
          <a:p>
            <a:endParaRPr lang="ko-KR" altLang="en-US"/>
          </a:p>
        </p:txBody>
      </p:sp>
      <p:sp>
        <p:nvSpPr>
          <p:cNvPr id="215044" name="TextBox 2">
            <a:extLst>
              <a:ext uri="{FF2B5EF4-FFF2-40B4-BE49-F238E27FC236}">
                <a16:creationId xmlns:a16="http://schemas.microsoft.com/office/drawing/2014/main" id="{B418E67B-2337-4761-B1D8-F82497E0AB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4030" y="805614"/>
            <a:ext cx="11977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fork_6.c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15045" name="TextBox 3">
            <a:extLst>
              <a:ext uri="{FF2B5EF4-FFF2-40B4-BE49-F238E27FC236}">
                <a16:creationId xmlns:a16="http://schemas.microsoft.com/office/drawing/2014/main" id="{C554D9EE-0B4A-4D20-9139-3AC10B479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8606" y="970340"/>
            <a:ext cx="3641725" cy="507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signal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의 사용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   wait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는 자식의 몸체를 수거하나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   blocking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연산이므로 부모가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제어를 자식이 죽을때까지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멈추게 된다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 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이는 근본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   fork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의 사용 목적인 병행성에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위배 된다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이는 시그널을 사용하면 해결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할 수 있다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하지만 다음 시그널의 처리는 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언뜻보면 훌륭 하나 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문제가 있다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   </a:t>
            </a:r>
          </a:p>
          <a:p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문제는 무엇인가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1026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3">
            <a:extLst>
              <a:ext uri="{FF2B5EF4-FFF2-40B4-BE49-F238E27FC236}">
                <a16:creationId xmlns:a16="http://schemas.microsoft.com/office/drawing/2014/main" id="{BF574450-9193-477D-BBBB-FCBF4DEB23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3757" y="1538288"/>
            <a:ext cx="4113212" cy="3048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for( j=0; j&lt;10; j++ )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    pid = fork();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        for(i=0; i&lt;3; i++ )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            sleep(1);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            printf("\t\tchild\n");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        exit(3);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6B6938-AB62-41DA-B9E5-3B761CD94E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751" y="188641"/>
            <a:ext cx="4284663" cy="404813"/>
          </a:xfrm>
        </p:spPr>
        <p:txBody>
          <a:bodyPr/>
          <a:lstStyle/>
          <a:p>
            <a:r>
              <a:rPr lang="ko-KR" altLang="en-US"/>
              <a:t>프로세스의 종료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2DEF0F-A7B5-4058-93B0-2504590B91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3.1 Process Structure</a:t>
            </a:r>
          </a:p>
          <a:p>
            <a:endParaRPr lang="ko-KR" altLang="en-US"/>
          </a:p>
        </p:txBody>
      </p:sp>
      <p:sp>
        <p:nvSpPr>
          <p:cNvPr id="216068" name="TextBox 2">
            <a:extLst>
              <a:ext uri="{FF2B5EF4-FFF2-40B4-BE49-F238E27FC236}">
                <a16:creationId xmlns:a16="http://schemas.microsoft.com/office/drawing/2014/main" id="{D86291EE-0414-4B99-BA7F-1BEBB6556D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998" y="980728"/>
            <a:ext cx="11977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  <a:ea typeface="맑은 고딕" panose="020B0503020000020004" pitchFamily="50" charset="-127"/>
              </a:rPr>
              <a:t>fork_6.c</a:t>
            </a:r>
            <a:endParaRPr lang="ko-KR" altLang="en-US"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  <p:sp>
        <p:nvSpPr>
          <p:cNvPr id="216069" name="TextBox 3">
            <a:extLst>
              <a:ext uri="{FF2B5EF4-FFF2-40B4-BE49-F238E27FC236}">
                <a16:creationId xmlns:a16="http://schemas.microsoft.com/office/drawing/2014/main" id="{B8A447B5-8B61-4CE0-9B21-0F972728FE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6558" y="1124744"/>
            <a:ext cx="4070350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여러 프로세스 동시 종료시 문제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: 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프로세스가 여러개가 동시에 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종료한 경우는 시그널 핸들러가 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자식의 개수만큼 호출 되지 않을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수도 있다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그러면 자식 프로세스중 일부는 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여전히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zombie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로 남게 된다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프로세스의 개수를 늘려 가며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그런 현상에 발생하는지 알아보자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그런면 이 문제는 어떻게 해결해야 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하는가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122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705101" y="2751139"/>
            <a:ext cx="5213350" cy="133658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lang="en-US" altLang="ko-KR" b="1" u="sng" dirty="0">
                <a:latin typeface="맑은 고딕" pitchFamily="50" charset="-127"/>
                <a:ea typeface="맑은 고딕" pitchFamily="50" charset="-127"/>
              </a:rPr>
              <a:t>3.1 Process Structure</a:t>
            </a: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3.2 Process Control</a:t>
            </a: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3.3 Process Relationship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2424114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2424114" y="53736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424114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5"/>
          <p:cNvSpPr txBox="1">
            <a:spLocks/>
          </p:cNvSpPr>
          <p:nvPr/>
        </p:nvSpPr>
        <p:spPr bwMode="auto">
          <a:xfrm>
            <a:off x="2424113" y="1384300"/>
            <a:ext cx="5820717" cy="706438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altLang="ko-KR" sz="3600" b="1" dirty="0">
                <a:solidFill>
                  <a:srgbClr val="C5003D"/>
                </a:solidFill>
                <a:latin typeface="+mj-lt"/>
                <a:ea typeface="+mj-ea"/>
                <a:cs typeface="+mj-cs"/>
              </a:rPr>
              <a:t>3</a:t>
            </a:r>
            <a:r>
              <a:rPr kumimoji="0" lang="en-US" altLang="ko-KR" sz="3600" b="1" dirty="0">
                <a:solidFill>
                  <a:srgbClr val="C5003D"/>
                </a:solidFill>
                <a:latin typeface="+mj-lt"/>
                <a:ea typeface="+mj-ea"/>
                <a:cs typeface="+mj-cs"/>
              </a:rPr>
              <a:t>. Process Programming</a:t>
            </a:r>
            <a:endParaRPr kumimoji="0" lang="ko-KR" altLang="en-US" sz="3600" b="1" dirty="0">
              <a:solidFill>
                <a:srgbClr val="C5003D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17313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3">
            <a:extLst>
              <a:ext uri="{FF2B5EF4-FFF2-40B4-BE49-F238E27FC236}">
                <a16:creationId xmlns:a16="http://schemas.microsoft.com/office/drawing/2014/main" id="{127F7565-5386-42EF-A11B-F857D5524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976" y="1916832"/>
            <a:ext cx="4584700" cy="157003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void my_sig( int signo )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printf("my_sig(%d)\n", signo );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while( wait(0) &gt; 0 )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	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102FAB-D8CF-4944-92F3-5B147C1729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프로세스의 종료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2A2465-D4B5-4598-AC65-AA1B00D661E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3.1 Process Structure</a:t>
            </a:r>
          </a:p>
          <a:p>
            <a:endParaRPr lang="ko-KR" altLang="en-US"/>
          </a:p>
        </p:txBody>
      </p:sp>
      <p:sp>
        <p:nvSpPr>
          <p:cNvPr id="217092" name="TextBox 2">
            <a:extLst>
              <a:ext uri="{FF2B5EF4-FFF2-40B4-BE49-F238E27FC236}">
                <a16:creationId xmlns:a16="http://schemas.microsoft.com/office/drawing/2014/main" id="{AFB6D84E-F785-43F8-858F-3F8A2206DA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726" y="1211982"/>
            <a:ext cx="11977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fork_7.c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17093" name="TextBox 3">
            <a:extLst>
              <a:ext uri="{FF2B5EF4-FFF2-40B4-BE49-F238E27FC236}">
                <a16:creationId xmlns:a16="http://schemas.microsoft.com/office/drawing/2014/main" id="{9A3C94C1-AD3B-47CB-8A8B-8EA850B343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795" y="1538288"/>
            <a:ext cx="4056063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여러 프로세스 동시 종료시 문제 해결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: 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핸들러가 자식의 종료의 횟수 만큼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호출 되지 않을 수도 있으므로 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시그널 핸들러 에서는 자식의 종료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를 모두 수거 할때 까지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loop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   wait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를 실행 해야 한다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하지만 이 경우에도 문제가 있다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문제는 무엇인가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73546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3">
            <a:extLst>
              <a:ext uri="{FF2B5EF4-FFF2-40B4-BE49-F238E27FC236}">
                <a16:creationId xmlns:a16="http://schemas.microsoft.com/office/drawing/2014/main" id="{A229A95A-A7E8-4B1D-93C1-F857C14B91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014" y="1606897"/>
            <a:ext cx="4024312" cy="32940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for( j=0; j&lt;10; j++ )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    pid = fork();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    if( pid == 0 )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        for(i=0; i&lt;j+1; i++ )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    sleep(1);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    printf("\t\tchild\n");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        exit(3);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E8FDFB-CAFA-41D0-BCE3-C1C01F55B3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프로세스의 종료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B64880-208F-4763-9D31-823984CC98F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3.1 Process Structure</a:t>
            </a:r>
          </a:p>
          <a:p>
            <a:endParaRPr lang="ko-KR" altLang="en-US"/>
          </a:p>
        </p:txBody>
      </p:sp>
      <p:sp>
        <p:nvSpPr>
          <p:cNvPr id="218116" name="TextBox 2">
            <a:extLst>
              <a:ext uri="{FF2B5EF4-FFF2-40B4-BE49-F238E27FC236}">
                <a16:creationId xmlns:a16="http://schemas.microsoft.com/office/drawing/2014/main" id="{6A2D2D1D-708C-4467-BD86-87366C26B7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483" y="1133475"/>
            <a:ext cx="9797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fork_8.c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8117" name="TextBox 3">
            <a:extLst>
              <a:ext uri="{FF2B5EF4-FFF2-40B4-BE49-F238E27FC236}">
                <a16:creationId xmlns:a16="http://schemas.microsoft.com/office/drawing/2014/main" id="{1D38BA5D-CDCA-48FB-AC2B-1F0044E3E4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510" y="1268760"/>
            <a:ext cx="4532312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여러 프로세스  차등 종료시 문제 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: 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프로세스가 동시에 종료 되는 문제는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해결 했지만 프로세스가 종료 되었을때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아직 살아 있는 프로세스가 있을 경우는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해당 프로세스가 종료 될때까지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   wait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콜은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bloking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된다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 wait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   blocking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되면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signal handle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가 멈추게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되고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signal handle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가 멈추게 되면 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부모 프로세스가 멈추게 되니 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이는 병행성이 위배 되게 된다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이를 해결 하려면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38802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3">
            <a:extLst>
              <a:ext uri="{FF2B5EF4-FFF2-40B4-BE49-F238E27FC236}">
                <a16:creationId xmlns:a16="http://schemas.microsoft.com/office/drawing/2014/main" id="{06489E33-C4DF-492D-BE0F-7F955DDF89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483" y="1673225"/>
            <a:ext cx="5145087" cy="15700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void my_sig( int signo )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printf("my_sig(%d)\n", signo );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while( waitpid(-1, 0, WNOHANG) &gt; 0 )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	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04CC90-4B22-42C6-BCBB-6B9BEB85F3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프로세스의 종료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D7A7EE-9D48-427C-9724-37262F8145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3.1 Process Structure</a:t>
            </a:r>
          </a:p>
          <a:p>
            <a:endParaRPr lang="ko-KR" altLang="en-US"/>
          </a:p>
        </p:txBody>
      </p:sp>
      <p:sp>
        <p:nvSpPr>
          <p:cNvPr id="219140" name="TextBox 2">
            <a:extLst>
              <a:ext uri="{FF2B5EF4-FFF2-40B4-BE49-F238E27FC236}">
                <a16:creationId xmlns:a16="http://schemas.microsoft.com/office/drawing/2014/main" id="{E39E1850-B4BA-4728-A975-41CD84672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466" y="1124744"/>
            <a:ext cx="11977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fork_9.c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19141" name="TextBox 3">
            <a:extLst>
              <a:ext uri="{FF2B5EF4-FFF2-40B4-BE49-F238E27FC236}">
                <a16:creationId xmlns:a16="http://schemas.microsoft.com/office/drawing/2014/main" id="{F9795E88-29D9-4FEB-A409-7F517789F3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1095" y="1258888"/>
            <a:ext cx="3789363" cy="258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waitpid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의 도입 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: waitpid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wait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family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함수로 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기본적으로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wait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와 동작이 같지만 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 flag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를 추가로 지정 할 수 있어서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 flag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WNOHANG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을 지정하면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살아 있는 프로세스가 있더라도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 blockin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되지 않고 즉각 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 0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을 리턴한다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82111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3">
            <a:extLst>
              <a:ext uri="{FF2B5EF4-FFF2-40B4-BE49-F238E27FC236}">
                <a16:creationId xmlns:a16="http://schemas.microsoft.com/office/drawing/2014/main" id="{28D09A47-B8C1-45DF-87AB-CE75CC0AE3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0407" y="1260004"/>
            <a:ext cx="6115050" cy="49926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lang="en-US" altLang="ko-KR" sz="2275">
                <a:latin typeface="Consolas" panose="020B0609020204030204" pitchFamily="49" charset="0"/>
                <a:cs typeface="Consolas" panose="020B0609020204030204" pitchFamily="49" charset="0"/>
              </a:rPr>
              <a:t>signal_init_action();</a:t>
            </a:r>
          </a:p>
          <a:p>
            <a:pPr>
              <a:defRPr/>
            </a:pPr>
            <a:r>
              <a:rPr lang="en-US" altLang="ko-KR" sz="2275">
                <a:latin typeface="Consolas" panose="020B0609020204030204" pitchFamily="49" charset="0"/>
                <a:cs typeface="Consolas" panose="020B0609020204030204" pitchFamily="49" charset="0"/>
              </a:rPr>
              <a:t>signal_init();</a:t>
            </a:r>
          </a:p>
          <a:p>
            <a:pPr>
              <a:defRPr/>
            </a:pPr>
            <a:r>
              <a:rPr lang="en-US" altLang="ko-KR" sz="2275">
                <a:latin typeface="Consolas" panose="020B0609020204030204" pitchFamily="49" charset="0"/>
                <a:cs typeface="Consolas" panose="020B0609020204030204" pitchFamily="49" charset="0"/>
              </a:rPr>
              <a:t>    struct sigaction act;</a:t>
            </a:r>
          </a:p>
          <a:p>
            <a:pPr>
              <a:defRPr/>
            </a:pPr>
            <a:r>
              <a:rPr lang="en-US" altLang="ko-KR" sz="2275">
                <a:latin typeface="Consolas" panose="020B0609020204030204" pitchFamily="49" charset="0"/>
                <a:cs typeface="Consolas" panose="020B0609020204030204" pitchFamily="49" charset="0"/>
              </a:rPr>
              <a:t>    memset(&amp;act, 0, sizeof(act));</a:t>
            </a:r>
          </a:p>
          <a:p>
            <a:pPr>
              <a:defRPr/>
            </a:pPr>
            <a:r>
              <a:rPr lang="en-US" altLang="ko-KR" sz="2275">
                <a:latin typeface="Consolas" panose="020B0609020204030204" pitchFamily="49" charset="0"/>
                <a:cs typeface="Consolas" panose="020B0609020204030204" pitchFamily="49" charset="0"/>
              </a:rPr>
              <a:t>    act.sa_handler = sigchld_handler;</a:t>
            </a:r>
          </a:p>
          <a:p>
            <a:pPr>
              <a:defRPr/>
            </a:pPr>
            <a:r>
              <a:rPr lang="en-US" altLang="ko-KR" sz="2275">
                <a:latin typeface="Consolas" panose="020B0609020204030204" pitchFamily="49" charset="0"/>
                <a:cs typeface="Consolas" panose="020B0609020204030204" pitchFamily="49" charset="0"/>
              </a:rPr>
              <a:t>    act.sa_flags = SA_NOCLDSTOP;</a:t>
            </a:r>
          </a:p>
          <a:p>
            <a:pPr>
              <a:defRPr/>
            </a:pPr>
            <a:r>
              <a:rPr lang="en-US" altLang="ko-KR" sz="2275">
                <a:latin typeface="Consolas" panose="020B0609020204030204" pitchFamily="49" charset="0"/>
                <a:cs typeface="Consolas" panose="020B0609020204030204" pitchFamily="49" charset="0"/>
              </a:rPr>
              <a:t>    sigaction(SIGCHLD, &amp;act, 0);</a:t>
            </a:r>
          </a:p>
          <a:p>
            <a:pPr>
              <a:defRPr/>
            </a:pPr>
            <a:endParaRPr lang="en-US" altLang="ko-KR" sz="2275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endParaRPr lang="en-US" altLang="ko-KR" sz="2275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altLang="ko-KR" sz="2275">
                <a:latin typeface="Consolas" panose="020B0609020204030204" pitchFamily="49" charset="0"/>
                <a:cs typeface="Consolas" panose="020B0609020204030204" pitchFamily="49" charset="0"/>
              </a:rPr>
              <a:t>static void sigchld_handler(int s)</a:t>
            </a:r>
          </a:p>
          <a:p>
            <a:pPr>
              <a:defRPr/>
            </a:pPr>
            <a:r>
              <a:rPr lang="en-US" altLang="ko-KR" sz="2275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defRPr/>
            </a:pPr>
            <a:r>
              <a:rPr lang="en-US" altLang="ko-KR" sz="2275">
                <a:latin typeface="Consolas" panose="020B0609020204030204" pitchFamily="49" charset="0"/>
                <a:cs typeface="Consolas" panose="020B0609020204030204" pitchFamily="49" charset="0"/>
              </a:rPr>
              <a:t>    write(signal_fd, &amp;s, 1);</a:t>
            </a:r>
          </a:p>
          <a:p>
            <a:pPr>
              <a:defRPr/>
            </a:pPr>
            <a:r>
              <a:rPr lang="en-US" altLang="ko-KR" sz="2275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defRPr/>
            </a:pPr>
            <a:endParaRPr lang="en-US" altLang="ko-KR" sz="2275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E216F3-24E5-4B3C-AE3A-804A29CA51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프로세스의 종료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49080B-381C-4E61-A0DF-11C6F0487E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3.1 Process Structure</a:t>
            </a:r>
          </a:p>
          <a:p>
            <a:endParaRPr lang="ko-KR" altLang="en-US"/>
          </a:p>
        </p:txBody>
      </p:sp>
      <p:sp>
        <p:nvSpPr>
          <p:cNvPr id="220164" name="TextBox 2">
            <a:extLst>
              <a:ext uri="{FF2B5EF4-FFF2-40B4-BE49-F238E27FC236}">
                <a16:creationId xmlns:a16="http://schemas.microsoft.com/office/drawing/2014/main" id="{01E9C80C-DDA2-4A08-B006-41E10DBF6B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357" y="764704"/>
            <a:ext cx="4381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안드로이드의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init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프로세스의 종료 처리 </a:t>
            </a:r>
          </a:p>
        </p:txBody>
      </p:sp>
    </p:spTree>
    <p:extLst>
      <p:ext uri="{BB962C8B-B14F-4D97-AF65-F5344CB8AC3E}">
        <p14:creationId xmlns:p14="http://schemas.microsoft.com/office/powerpoint/2010/main" val="12766777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865A681-C80C-488E-9948-D4C04F7B8F79}"/>
              </a:ext>
            </a:extLst>
          </p:cNvPr>
          <p:cNvSpPr/>
          <p:nvPr/>
        </p:nvSpPr>
        <p:spPr>
          <a:xfrm>
            <a:off x="3239294" y="2293939"/>
            <a:ext cx="4192588" cy="15128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024D3A6-EAF4-42DF-A26C-44CCCEF52112}"/>
              </a:ext>
            </a:extLst>
          </p:cNvPr>
          <p:cNvSpPr/>
          <p:nvPr/>
        </p:nvSpPr>
        <p:spPr>
          <a:xfrm>
            <a:off x="3239294" y="3806825"/>
            <a:ext cx="4192588" cy="15128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2793DC1E-6B9F-4A57-B557-48D650FB7078}"/>
              </a:ext>
            </a:extLst>
          </p:cNvPr>
          <p:cNvSpPr/>
          <p:nvPr/>
        </p:nvSpPr>
        <p:spPr>
          <a:xfrm>
            <a:off x="5772945" y="2416176"/>
            <a:ext cx="1228725" cy="46196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세로로 말린 두루마리 모양 6">
            <a:extLst>
              <a:ext uri="{FF2B5EF4-FFF2-40B4-BE49-F238E27FC236}">
                <a16:creationId xmlns:a16="http://schemas.microsoft.com/office/drawing/2014/main" id="{2E208B0E-1E8B-485F-AA64-00A1253FA106}"/>
              </a:ext>
            </a:extLst>
          </p:cNvPr>
          <p:cNvSpPr/>
          <p:nvPr/>
        </p:nvSpPr>
        <p:spPr>
          <a:xfrm>
            <a:off x="1550194" y="2286001"/>
            <a:ext cx="698500" cy="663575"/>
          </a:xfrm>
          <a:prstGeom prst="vertic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342" name="TextBox 8">
            <a:extLst>
              <a:ext uri="{FF2B5EF4-FFF2-40B4-BE49-F238E27FC236}">
                <a16:creationId xmlns:a16="http://schemas.microsoft.com/office/drawing/2014/main" id="{64F2A1A8-3E00-4EBC-AB47-3FB1B9FD88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9669" y="1922463"/>
            <a:ext cx="18923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sigchld_handler</a:t>
            </a:r>
            <a:endParaRPr lang="ko-KR" altLang="en-US" sz="1625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343" name="TextBox 9">
            <a:extLst>
              <a:ext uri="{FF2B5EF4-FFF2-40B4-BE49-F238E27FC236}">
                <a16:creationId xmlns:a16="http://schemas.microsoft.com/office/drawing/2014/main" id="{358E93FD-6983-44FB-A4CD-87F8949A0E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445" y="3324226"/>
            <a:ext cx="2346325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signal_fd = 3;</a:t>
            </a:r>
          </a:p>
          <a:p>
            <a:pPr>
              <a:defRPr/>
            </a:pP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signal_recv_fd = 4;</a:t>
            </a:r>
          </a:p>
          <a:p>
            <a:pPr>
              <a:defRPr/>
            </a:pP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write( signal_fd );</a:t>
            </a:r>
            <a:endParaRPr lang="ko-KR" altLang="en-US" sz="1625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03A3589-9C0D-4600-8EE4-B8CC3E42B4FC}"/>
              </a:ext>
            </a:extLst>
          </p:cNvPr>
          <p:cNvSpPr/>
          <p:nvPr/>
        </p:nvSpPr>
        <p:spPr>
          <a:xfrm>
            <a:off x="5047458" y="3459589"/>
            <a:ext cx="725487" cy="3460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F5B4537-096E-4600-83C0-6047A39CCB0E}"/>
              </a:ext>
            </a:extLst>
          </p:cNvPr>
          <p:cNvSpPr/>
          <p:nvPr/>
        </p:nvSpPr>
        <p:spPr>
          <a:xfrm>
            <a:off x="5047458" y="3805663"/>
            <a:ext cx="725487" cy="3476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DE8FE85-E026-4177-ADB6-7DF54259CDD5}"/>
              </a:ext>
            </a:extLst>
          </p:cNvPr>
          <p:cNvSpPr/>
          <p:nvPr/>
        </p:nvSpPr>
        <p:spPr>
          <a:xfrm>
            <a:off x="4172744" y="3459589"/>
            <a:ext cx="723900" cy="3460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E2DAB95-9865-4D3A-A830-08D7F44A5F04}"/>
              </a:ext>
            </a:extLst>
          </p:cNvPr>
          <p:cNvSpPr/>
          <p:nvPr/>
        </p:nvSpPr>
        <p:spPr>
          <a:xfrm>
            <a:off x="4172744" y="3805663"/>
            <a:ext cx="723900" cy="3476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CE947DE-B11D-4C36-A02C-F9454ACC871C}"/>
              </a:ext>
            </a:extLst>
          </p:cNvPr>
          <p:cNvCxnSpPr>
            <a:stCxn id="7" idx="3"/>
            <a:endCxn id="13" idx="0"/>
          </p:cNvCxnSpPr>
          <p:nvPr/>
        </p:nvCxnSpPr>
        <p:spPr>
          <a:xfrm>
            <a:off x="2165747" y="2617789"/>
            <a:ext cx="2368947" cy="8418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42A017D-CE40-4A6B-A0F0-6E082D635E6F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flipH="1">
            <a:off x="5410202" y="2878139"/>
            <a:ext cx="977106" cy="58145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>
            <a:extLst>
              <a:ext uri="{FF2B5EF4-FFF2-40B4-BE49-F238E27FC236}">
                <a16:creationId xmlns:a16="http://schemas.microsoft.com/office/drawing/2014/main" id="{3951A5FB-2BD1-45AE-8C5D-446ED58311A8}"/>
              </a:ext>
            </a:extLst>
          </p:cNvPr>
          <p:cNvCxnSpPr>
            <a:stCxn id="14" idx="2"/>
            <a:endCxn id="12" idx="2"/>
          </p:cNvCxnSpPr>
          <p:nvPr/>
        </p:nvCxnSpPr>
        <p:spPr>
          <a:xfrm rot="16200000" flipH="1">
            <a:off x="4972844" y="3715175"/>
            <a:ext cx="12700" cy="876300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BC79192-CA63-434C-BA87-989EC69B45E4}"/>
              </a:ext>
            </a:extLst>
          </p:cNvPr>
          <p:cNvSpPr/>
          <p:nvPr/>
        </p:nvSpPr>
        <p:spPr>
          <a:xfrm>
            <a:off x="6038058" y="3459589"/>
            <a:ext cx="725487" cy="3460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47116DE-9394-4B75-BE4E-DDB47BC57F19}"/>
              </a:ext>
            </a:extLst>
          </p:cNvPr>
          <p:cNvSpPr/>
          <p:nvPr/>
        </p:nvSpPr>
        <p:spPr>
          <a:xfrm>
            <a:off x="6038058" y="3805663"/>
            <a:ext cx="725487" cy="3476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1EEA3FA-9188-419A-AF2F-52B64B7F8206}"/>
              </a:ext>
            </a:extLst>
          </p:cNvPr>
          <p:cNvSpPr/>
          <p:nvPr/>
        </p:nvSpPr>
        <p:spPr>
          <a:xfrm>
            <a:off x="6941344" y="3459589"/>
            <a:ext cx="725488" cy="3460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EB2D686-DBFE-415F-A48A-9E44BB6933EC}"/>
              </a:ext>
            </a:extLst>
          </p:cNvPr>
          <p:cNvSpPr/>
          <p:nvPr/>
        </p:nvSpPr>
        <p:spPr>
          <a:xfrm>
            <a:off x="6941344" y="3805663"/>
            <a:ext cx="725488" cy="3476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1A5C32E-F676-42E6-8F8D-48FA86463D8B}"/>
              </a:ext>
            </a:extLst>
          </p:cNvPr>
          <p:cNvCxnSpPr>
            <a:cxnSpLocks/>
            <a:stCxn id="6" idx="2"/>
            <a:endCxn id="29" idx="0"/>
          </p:cNvCxnSpPr>
          <p:nvPr/>
        </p:nvCxnSpPr>
        <p:spPr>
          <a:xfrm>
            <a:off x="6387308" y="2878139"/>
            <a:ext cx="13494" cy="58145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12C83C5B-1E38-44CC-B63C-5CFD906E936F}"/>
              </a:ext>
            </a:extLst>
          </p:cNvPr>
          <p:cNvCxnSpPr>
            <a:cxnSpLocks/>
            <a:stCxn id="6" idx="2"/>
            <a:endCxn id="31" idx="0"/>
          </p:cNvCxnSpPr>
          <p:nvPr/>
        </p:nvCxnSpPr>
        <p:spPr>
          <a:xfrm>
            <a:off x="6387308" y="2878139"/>
            <a:ext cx="916780" cy="58145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57" name="TextBox 38">
            <a:extLst>
              <a:ext uri="{FF2B5EF4-FFF2-40B4-BE49-F238E27FC236}">
                <a16:creationId xmlns:a16="http://schemas.microsoft.com/office/drawing/2014/main" id="{080A1867-20B1-4243-876E-E8669A0DA2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7670" y="2205038"/>
            <a:ext cx="200501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handle_signal();</a:t>
            </a:r>
            <a:endParaRPr lang="ko-KR" altLang="en-US" sz="1625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54A03C-0667-4D92-ADDC-24116C3DAA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프로세스의 종료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70FF93F4-F06A-4882-A0F8-E4714B04B7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3.1 Process Structure</a:t>
            </a:r>
          </a:p>
          <a:p>
            <a:endParaRPr lang="ko-KR" altLang="en-US"/>
          </a:p>
        </p:txBody>
      </p:sp>
      <p:sp>
        <p:nvSpPr>
          <p:cNvPr id="221207" name="TextBox 23">
            <a:extLst>
              <a:ext uri="{FF2B5EF4-FFF2-40B4-BE49-F238E27FC236}">
                <a16:creationId xmlns:a16="http://schemas.microsoft.com/office/drawing/2014/main" id="{DD3D90D0-2B13-44BA-A841-9F8362755D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107" y="1216025"/>
            <a:ext cx="43799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안드로이드의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init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프로세스의 종료 처리 </a:t>
            </a:r>
          </a:p>
        </p:txBody>
      </p:sp>
    </p:spTree>
    <p:extLst>
      <p:ext uri="{BB962C8B-B14F-4D97-AF65-F5344CB8AC3E}">
        <p14:creationId xmlns:p14="http://schemas.microsoft.com/office/powerpoint/2010/main" val="16792617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705101" y="2751139"/>
            <a:ext cx="5213350" cy="139012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3.1 Process Structure</a:t>
            </a: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lang="en-US" altLang="ko-KR" b="1" u="sng">
                <a:latin typeface="맑은 고딕" pitchFamily="50" charset="-127"/>
                <a:ea typeface="맑은 고딕" pitchFamily="50" charset="-127"/>
              </a:rPr>
              <a:t>3.2 Process Control</a:t>
            </a: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3.3 Process Relationship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2424114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2424114" y="53736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424114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5"/>
          <p:cNvSpPr txBox="1">
            <a:spLocks/>
          </p:cNvSpPr>
          <p:nvPr/>
        </p:nvSpPr>
        <p:spPr bwMode="auto">
          <a:xfrm>
            <a:off x="2424113" y="1384300"/>
            <a:ext cx="5820717" cy="706438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altLang="ko-KR" sz="3600" b="1">
                <a:solidFill>
                  <a:srgbClr val="C5003D"/>
                </a:solidFill>
                <a:latin typeface="+mj-lt"/>
                <a:ea typeface="+mj-ea"/>
                <a:cs typeface="+mj-cs"/>
              </a:rPr>
              <a:t>3</a:t>
            </a:r>
            <a:r>
              <a:rPr kumimoji="0" lang="en-US" altLang="ko-KR" sz="3600" b="1">
                <a:solidFill>
                  <a:srgbClr val="C5003D"/>
                </a:solidFill>
                <a:latin typeface="+mj-lt"/>
                <a:ea typeface="+mj-ea"/>
                <a:cs typeface="+mj-cs"/>
              </a:rPr>
              <a:t>. Process Programming</a:t>
            </a:r>
            <a:endParaRPr kumimoji="0" lang="ko-KR" altLang="en-US" sz="3600" b="1">
              <a:solidFill>
                <a:srgbClr val="C5003D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471020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3">
            <a:extLst>
              <a:ext uri="{FF2B5EF4-FFF2-40B4-BE49-F238E27FC236}">
                <a16:creationId xmlns:a16="http://schemas.microsoft.com/office/drawing/2014/main" id="{0AA1B308-C5C9-4D44-8ABE-21565C749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9545" y="1585914"/>
            <a:ext cx="3711575" cy="464343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lang="en-US" altLang="ko-KR" sz="2275">
                <a:latin typeface="Consolas" panose="020B0609020204030204" pitchFamily="49" charset="0"/>
                <a:cs typeface="Consolas" panose="020B0609020204030204" pitchFamily="49" charset="0"/>
              </a:rPr>
              <a:t>#include &lt;unistd.h&gt;</a:t>
            </a:r>
          </a:p>
          <a:p>
            <a:pPr>
              <a:defRPr/>
            </a:pPr>
            <a:r>
              <a:rPr lang="en-US" altLang="ko-KR" sz="2275">
                <a:latin typeface="Consolas" panose="020B0609020204030204" pitchFamily="49" charset="0"/>
                <a:cs typeface="Consolas" panose="020B0609020204030204" pitchFamily="49" charset="0"/>
              </a:rPr>
              <a:t>#include &lt;stdio.h&gt;</a:t>
            </a:r>
          </a:p>
          <a:p>
            <a:pPr>
              <a:defRPr/>
            </a:pPr>
            <a:r>
              <a:rPr lang="en-US" altLang="ko-KR" sz="2275">
                <a:latin typeface="Consolas" panose="020B0609020204030204" pitchFamily="49" charset="0"/>
                <a:cs typeface="Consolas" panose="020B0609020204030204" pitchFamily="49" charset="0"/>
              </a:rPr>
              <a:t>#include &lt;stdlib.h&gt;</a:t>
            </a:r>
          </a:p>
          <a:p>
            <a:pPr>
              <a:defRPr/>
            </a:pPr>
            <a:r>
              <a:rPr lang="en-US" altLang="ko-KR" sz="2275">
                <a:latin typeface="Consolas" panose="020B0609020204030204" pitchFamily="49" charset="0"/>
                <a:cs typeface="Consolas" panose="020B0609020204030204" pitchFamily="49" charset="0"/>
              </a:rPr>
              <a:t>#include &lt;errno.h&gt;</a:t>
            </a:r>
          </a:p>
          <a:p>
            <a:pPr>
              <a:defRPr/>
            </a:pPr>
            <a:r>
              <a:rPr lang="en-US" altLang="ko-KR" sz="2275">
                <a:latin typeface="Consolas" panose="020B0609020204030204" pitchFamily="49" charset="0"/>
                <a:cs typeface="Consolas" panose="020B0609020204030204" pitchFamily="49" charset="0"/>
              </a:rPr>
              <a:t>#include &lt;signal.h&gt;</a:t>
            </a:r>
          </a:p>
          <a:p>
            <a:pPr>
              <a:defRPr/>
            </a:pPr>
            <a:r>
              <a:rPr lang="en-US" altLang="ko-KR" sz="2275">
                <a:latin typeface="Consolas" panose="020B0609020204030204" pitchFamily="49" charset="0"/>
                <a:cs typeface="Consolas" panose="020B0609020204030204" pitchFamily="49" charset="0"/>
              </a:rPr>
              <a:t>#include &lt;sys/types.h&gt;</a:t>
            </a:r>
          </a:p>
          <a:p>
            <a:pPr>
              <a:defRPr/>
            </a:pPr>
            <a:r>
              <a:rPr lang="en-US" altLang="ko-KR" sz="2275">
                <a:latin typeface="Consolas" panose="020B0609020204030204" pitchFamily="49" charset="0"/>
                <a:cs typeface="Consolas" panose="020B0609020204030204" pitchFamily="49" charset="0"/>
              </a:rPr>
              <a:t>#include &lt;sys/wait.h&gt;</a:t>
            </a:r>
          </a:p>
          <a:p>
            <a:pPr>
              <a:defRPr/>
            </a:pPr>
            <a:endParaRPr lang="en-US" altLang="ko-KR" sz="2275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altLang="ko-KR" sz="2275">
                <a:latin typeface="Consolas" panose="020B0609020204030204" pitchFamily="49" charset="0"/>
                <a:cs typeface="Consolas" panose="020B0609020204030204" pitchFamily="49" charset="0"/>
              </a:rPr>
              <a:t>int main()</a:t>
            </a:r>
          </a:p>
          <a:p>
            <a:pPr>
              <a:defRPr/>
            </a:pPr>
            <a:r>
              <a:rPr lang="en-US" altLang="ko-KR" sz="2275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defRPr/>
            </a:pPr>
            <a:r>
              <a:rPr lang="en-US" altLang="ko-KR" sz="2275">
                <a:latin typeface="Consolas" panose="020B0609020204030204" pitchFamily="49" charset="0"/>
                <a:cs typeface="Consolas" panose="020B0609020204030204" pitchFamily="49" charset="0"/>
              </a:rPr>
              <a:t>	system("ls -l");</a:t>
            </a:r>
          </a:p>
          <a:p>
            <a:pPr>
              <a:defRPr/>
            </a:pPr>
            <a:r>
              <a:rPr lang="en-US" altLang="ko-KR" sz="2275">
                <a:latin typeface="Consolas" panose="020B0609020204030204" pitchFamily="49" charset="0"/>
                <a:cs typeface="Consolas" panose="020B0609020204030204" pitchFamily="49" charset="0"/>
              </a:rPr>
              <a:t>	return 0;</a:t>
            </a:r>
          </a:p>
          <a:p>
            <a:pPr>
              <a:defRPr/>
            </a:pPr>
            <a:r>
              <a:rPr lang="en-US" altLang="ko-KR" sz="2275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94A949-7DEF-4AD4-8609-C143A05A36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프로세스의 실행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2786BB-8EDE-4B8A-8F09-67DAAC0B3E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3.2 Process Control</a:t>
            </a:r>
          </a:p>
          <a:p>
            <a:endParaRPr lang="ko-KR" altLang="en-US"/>
          </a:p>
        </p:txBody>
      </p:sp>
      <p:sp>
        <p:nvSpPr>
          <p:cNvPr id="222212" name="TextBox 2">
            <a:extLst>
              <a:ext uri="{FF2B5EF4-FFF2-40B4-BE49-F238E27FC236}">
                <a16:creationId xmlns:a16="http://schemas.microsoft.com/office/drawing/2014/main" id="{E34FD6FE-1328-411A-A11D-F6AF08022D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998" y="943904"/>
            <a:ext cx="49037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표준 라이브러리를 이용한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ls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의 실행 프로그램</a:t>
            </a:r>
          </a:p>
        </p:txBody>
      </p:sp>
    </p:spTree>
    <p:extLst>
      <p:ext uri="{BB962C8B-B14F-4D97-AF65-F5344CB8AC3E}">
        <p14:creationId xmlns:p14="http://schemas.microsoft.com/office/powerpoint/2010/main" val="30726005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D990DE9-4AFD-46FC-B209-F429F69D7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9000"/>
              </a:lnSpc>
              <a:defRPr/>
            </a:pPr>
            <a:r>
              <a:rPr lang="en-US" altLang="ko-KR">
                <a:latin typeface="+mn-ea"/>
              </a:rPr>
              <a:t>exec</a:t>
            </a:r>
            <a:r>
              <a:rPr lang="ko-KR" altLang="en-US">
                <a:latin typeface="+mn-ea"/>
              </a:rPr>
              <a:t>에 붙는 문자의 의미</a:t>
            </a:r>
          </a:p>
          <a:p>
            <a:pPr lvl="1" eaLnBrk="1" hangingPunct="1">
              <a:lnSpc>
                <a:spcPct val="99000"/>
              </a:lnSpc>
              <a:defRPr/>
            </a:pPr>
            <a:r>
              <a:rPr lang="en-US" altLang="ko-KR">
                <a:latin typeface="+mn-ea"/>
              </a:rPr>
              <a:t>l : </a:t>
            </a:r>
            <a:r>
              <a:rPr lang="ko-KR" altLang="en-US">
                <a:latin typeface="+mn-ea"/>
              </a:rPr>
              <a:t>리스트 형태의 명령라인 인자</a:t>
            </a:r>
            <a:r>
              <a:rPr lang="en-US" altLang="ko-KR">
                <a:latin typeface="+mn-ea"/>
              </a:rPr>
              <a:t>(argv[0],argv[1],argv[2]…)</a:t>
            </a:r>
          </a:p>
          <a:p>
            <a:pPr lvl="1" eaLnBrk="1" hangingPunct="1">
              <a:lnSpc>
                <a:spcPct val="99000"/>
              </a:lnSpc>
              <a:defRPr/>
            </a:pPr>
            <a:r>
              <a:rPr lang="en-US" altLang="ko-KR">
                <a:latin typeface="+mn-ea"/>
              </a:rPr>
              <a:t>v :</a:t>
            </a:r>
            <a:r>
              <a:rPr lang="ko-KR" altLang="en-US">
                <a:latin typeface="+mn-ea"/>
              </a:rPr>
              <a:t>벡터</a:t>
            </a:r>
            <a:r>
              <a:rPr lang="en-US" altLang="ko-KR">
                <a:latin typeface="+mn-ea"/>
              </a:rPr>
              <a:t>(vector) </a:t>
            </a:r>
            <a:r>
              <a:rPr lang="ko-KR" altLang="en-US">
                <a:latin typeface="+mn-ea"/>
              </a:rPr>
              <a:t>형태의 명령 라인 인자</a:t>
            </a:r>
            <a:r>
              <a:rPr lang="en-US" altLang="ko-KR">
                <a:latin typeface="+mn-ea"/>
              </a:rPr>
              <a:t>(argv[])</a:t>
            </a:r>
          </a:p>
          <a:p>
            <a:pPr lvl="1" eaLnBrk="1" hangingPunct="1">
              <a:lnSpc>
                <a:spcPct val="99000"/>
              </a:lnSpc>
              <a:defRPr/>
            </a:pPr>
            <a:r>
              <a:rPr lang="en-US" altLang="ko-KR">
                <a:latin typeface="+mn-ea"/>
              </a:rPr>
              <a:t>e :</a:t>
            </a:r>
            <a:r>
              <a:rPr lang="ko-KR" altLang="en-US">
                <a:latin typeface="+mn-ea"/>
              </a:rPr>
              <a:t>환경변수 인자</a:t>
            </a:r>
            <a:r>
              <a:rPr lang="en-US" altLang="ko-KR">
                <a:latin typeface="+mn-ea"/>
              </a:rPr>
              <a:t>(envp[])</a:t>
            </a:r>
          </a:p>
          <a:p>
            <a:pPr lvl="1" eaLnBrk="1" hangingPunct="1">
              <a:lnSpc>
                <a:spcPct val="99000"/>
              </a:lnSpc>
              <a:defRPr/>
            </a:pPr>
            <a:r>
              <a:rPr lang="en-US" altLang="ko-KR">
                <a:latin typeface="+mn-ea"/>
              </a:rPr>
              <a:t>p : path</a:t>
            </a:r>
            <a:r>
              <a:rPr lang="ko-KR" altLang="en-US">
                <a:latin typeface="+mn-ea"/>
              </a:rPr>
              <a:t>정보가 없는 실행화일 이름</a:t>
            </a:r>
          </a:p>
          <a:p>
            <a:pPr eaLnBrk="1" hangingPunct="1">
              <a:lnSpc>
                <a:spcPct val="99000"/>
              </a:lnSpc>
              <a:defRPr/>
            </a:pPr>
            <a:r>
              <a:rPr lang="en-US" altLang="ko-KR">
                <a:latin typeface="+mn-ea"/>
              </a:rPr>
              <a:t>execve </a:t>
            </a:r>
            <a:r>
              <a:rPr lang="ko-KR" altLang="en-US">
                <a:latin typeface="+mn-ea"/>
              </a:rPr>
              <a:t>함수만이 커널내의 시스템 함수</a:t>
            </a:r>
          </a:p>
          <a:p>
            <a:pPr eaLnBrk="1" hangingPunct="1">
              <a:lnSpc>
                <a:spcPct val="99000"/>
              </a:lnSpc>
              <a:defRPr/>
            </a:pPr>
            <a:r>
              <a:rPr lang="ko-KR" altLang="en-US">
                <a:latin typeface="+mn-ea"/>
              </a:rPr>
              <a:t>나머지 함수들은 라이브러리 함수로서 </a:t>
            </a:r>
            <a:r>
              <a:rPr lang="en-US" altLang="ko-KR">
                <a:latin typeface="+mn-ea"/>
              </a:rPr>
              <a:t>execve </a:t>
            </a:r>
            <a:r>
              <a:rPr lang="ko-KR" altLang="en-US">
                <a:latin typeface="+mn-ea"/>
              </a:rPr>
              <a:t>함수를 호출한다</a:t>
            </a:r>
            <a:r>
              <a:rPr lang="en-US" altLang="ko-KR">
                <a:latin typeface="+mn-ea"/>
              </a:rPr>
              <a:t>.</a:t>
            </a:r>
          </a:p>
          <a:p>
            <a:endParaRPr lang="ko-KR" altLang="en-US"/>
          </a:p>
        </p:txBody>
      </p:sp>
      <p:sp>
        <p:nvSpPr>
          <p:cNvPr id="231427" name="Rectangle 2">
            <a:extLst>
              <a:ext uri="{FF2B5EF4-FFF2-40B4-BE49-F238E27FC236}">
                <a16:creationId xmlns:a16="http://schemas.microsoft.com/office/drawing/2014/main" id="{E4CB5425-9443-4D99-94DE-62707E5CEFDF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>
              <a:lnSpc>
                <a:spcPct val="99000"/>
              </a:lnSpc>
              <a:defRPr/>
            </a:pPr>
            <a:r>
              <a:rPr lang="ko-KR" altLang="en-US">
                <a:solidFill>
                  <a:srgbClr val="000000"/>
                </a:solidFill>
              </a:rPr>
              <a:t>프로그램의 실행</a:t>
            </a:r>
            <a:r>
              <a:rPr lang="en-US" altLang="ko-KR">
                <a:solidFill>
                  <a:srgbClr val="000000"/>
                </a:solidFill>
              </a:rPr>
              <a:t>(exec)</a:t>
            </a:r>
            <a:endParaRPr lang="en-US" altLang="ko-KR">
              <a:latin typeface="+mn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A5255A-ED5B-4F1B-8540-B76E3EA21D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3.2 Process Control</a:t>
            </a:r>
          </a:p>
          <a:p>
            <a:endParaRPr lang="ko-KR" altLang="en-US"/>
          </a:p>
        </p:txBody>
      </p:sp>
      <p:grpSp>
        <p:nvGrpSpPr>
          <p:cNvPr id="223237" name="Group 4">
            <a:extLst>
              <a:ext uri="{FF2B5EF4-FFF2-40B4-BE49-F238E27FC236}">
                <a16:creationId xmlns:a16="http://schemas.microsoft.com/office/drawing/2014/main" id="{40894EAE-7244-44A3-96B0-8CC01F57568A}"/>
              </a:ext>
            </a:extLst>
          </p:cNvPr>
          <p:cNvGrpSpPr>
            <a:grpSpLocks/>
          </p:cNvGrpSpPr>
          <p:nvPr/>
        </p:nvGrpSpPr>
        <p:grpSpPr bwMode="auto">
          <a:xfrm>
            <a:off x="2268166" y="3573016"/>
            <a:ext cx="5996528" cy="2520280"/>
            <a:chOff x="1440" y="1402"/>
            <a:chExt cx="3312" cy="1392"/>
          </a:xfrm>
        </p:grpSpPr>
        <p:sp>
          <p:nvSpPr>
            <p:cNvPr id="223238" name="Rectangle 5">
              <a:extLst>
                <a:ext uri="{FF2B5EF4-FFF2-40B4-BE49-F238E27FC236}">
                  <a16:creationId xmlns:a16="http://schemas.microsoft.com/office/drawing/2014/main" id="{47A61B86-4EF4-4B93-9EAD-4D0B6B4251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1978"/>
              <a:ext cx="1104" cy="72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24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223239" name="Rectangle 6">
              <a:extLst>
                <a:ext uri="{FF2B5EF4-FFF2-40B4-BE49-F238E27FC236}">
                  <a16:creationId xmlns:a16="http://schemas.microsoft.com/office/drawing/2014/main" id="{9F8C894A-5797-441F-9E2B-6BC17EF9C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402"/>
              <a:ext cx="52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24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223240" name="Text Box 7">
              <a:extLst>
                <a:ext uri="{FF2B5EF4-FFF2-40B4-BE49-F238E27FC236}">
                  <a16:creationId xmlns:a16="http://schemas.microsoft.com/office/drawing/2014/main" id="{A1DE245E-E8AA-47C9-BE21-1F3A90D9EB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1402"/>
              <a:ext cx="40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 b="1">
                  <a:latin typeface="굴림" panose="020B0600000101010101" pitchFamily="50" charset="-127"/>
                  <a:ea typeface="굴림" panose="020B0600000101010101" pitchFamily="50" charset="-127"/>
                </a:rPr>
                <a:t>execlp</a:t>
              </a:r>
            </a:p>
          </p:txBody>
        </p:sp>
        <p:sp>
          <p:nvSpPr>
            <p:cNvPr id="223241" name="Rectangle 8">
              <a:extLst>
                <a:ext uri="{FF2B5EF4-FFF2-40B4-BE49-F238E27FC236}">
                  <a16:creationId xmlns:a16="http://schemas.microsoft.com/office/drawing/2014/main" id="{C0987793-7ACA-4136-B8AB-A7C9EE76B8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074"/>
              <a:ext cx="52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24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223242" name="Text Box 9">
              <a:extLst>
                <a:ext uri="{FF2B5EF4-FFF2-40B4-BE49-F238E27FC236}">
                  <a16:creationId xmlns:a16="http://schemas.microsoft.com/office/drawing/2014/main" id="{0912197F-D41E-4720-8081-3B27DD5355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2074"/>
              <a:ext cx="43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 b="1">
                  <a:latin typeface="굴림" panose="020B0600000101010101" pitchFamily="50" charset="-127"/>
                  <a:ea typeface="굴림" panose="020B0600000101010101" pitchFamily="50" charset="-127"/>
                </a:rPr>
                <a:t>execvp</a:t>
              </a:r>
            </a:p>
          </p:txBody>
        </p:sp>
        <p:sp>
          <p:nvSpPr>
            <p:cNvPr id="223243" name="Rectangle 10">
              <a:extLst>
                <a:ext uri="{FF2B5EF4-FFF2-40B4-BE49-F238E27FC236}">
                  <a16:creationId xmlns:a16="http://schemas.microsoft.com/office/drawing/2014/main" id="{91F183B6-F4E4-4216-976F-CB75D965BA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402"/>
              <a:ext cx="52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24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223244" name="Text Box 11">
              <a:extLst>
                <a:ext uri="{FF2B5EF4-FFF2-40B4-BE49-F238E27FC236}">
                  <a16:creationId xmlns:a16="http://schemas.microsoft.com/office/drawing/2014/main" id="{32E1C973-68D1-4C8D-9333-FE7BC58ABF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1402"/>
              <a:ext cx="35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 b="1">
                  <a:latin typeface="굴림" panose="020B0600000101010101" pitchFamily="50" charset="-127"/>
                  <a:ea typeface="굴림" panose="020B0600000101010101" pitchFamily="50" charset="-127"/>
                </a:rPr>
                <a:t>execl</a:t>
              </a:r>
            </a:p>
          </p:txBody>
        </p:sp>
        <p:sp>
          <p:nvSpPr>
            <p:cNvPr id="223245" name="Rectangle 12">
              <a:extLst>
                <a:ext uri="{FF2B5EF4-FFF2-40B4-BE49-F238E27FC236}">
                  <a16:creationId xmlns:a16="http://schemas.microsoft.com/office/drawing/2014/main" id="{E942335E-AA24-41AB-AD00-C79E586BC9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074"/>
              <a:ext cx="52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24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223246" name="Text Box 13">
              <a:extLst>
                <a:ext uri="{FF2B5EF4-FFF2-40B4-BE49-F238E27FC236}">
                  <a16:creationId xmlns:a16="http://schemas.microsoft.com/office/drawing/2014/main" id="{483CA140-184C-475B-841D-E616123259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2074"/>
              <a:ext cx="40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 b="1">
                  <a:latin typeface="굴림" panose="020B0600000101010101" pitchFamily="50" charset="-127"/>
                  <a:ea typeface="굴림" panose="020B0600000101010101" pitchFamily="50" charset="-127"/>
                </a:rPr>
                <a:t>execv</a:t>
              </a:r>
              <a:r>
                <a:rPr lang="en-US" altLang="ko-KR" sz="1200">
                  <a:latin typeface="굴림" panose="020B0600000101010101" pitchFamily="50" charset="-127"/>
                  <a:ea typeface="굴림" panose="020B0600000101010101" pitchFamily="50" charset="-127"/>
                </a:rPr>
                <a:t> </a:t>
              </a:r>
            </a:p>
          </p:txBody>
        </p:sp>
        <p:sp>
          <p:nvSpPr>
            <p:cNvPr id="223247" name="Rectangle 14">
              <a:extLst>
                <a:ext uri="{FF2B5EF4-FFF2-40B4-BE49-F238E27FC236}">
                  <a16:creationId xmlns:a16="http://schemas.microsoft.com/office/drawing/2014/main" id="{EBFED17F-C6C6-47E0-A0BA-DB815F692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1402"/>
              <a:ext cx="52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24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223248" name="Text Box 15">
              <a:extLst>
                <a:ext uri="{FF2B5EF4-FFF2-40B4-BE49-F238E27FC236}">
                  <a16:creationId xmlns:a16="http://schemas.microsoft.com/office/drawing/2014/main" id="{76B14596-5EBE-4426-8D4F-6EFB8C1C83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1402"/>
              <a:ext cx="40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 b="1">
                  <a:latin typeface="굴림" panose="020B0600000101010101" pitchFamily="50" charset="-127"/>
                  <a:ea typeface="굴림" panose="020B0600000101010101" pitchFamily="50" charset="-127"/>
                </a:rPr>
                <a:t>execle</a:t>
              </a:r>
            </a:p>
          </p:txBody>
        </p:sp>
        <p:sp>
          <p:nvSpPr>
            <p:cNvPr id="223249" name="Rectangle 16">
              <a:extLst>
                <a:ext uri="{FF2B5EF4-FFF2-40B4-BE49-F238E27FC236}">
                  <a16:creationId xmlns:a16="http://schemas.microsoft.com/office/drawing/2014/main" id="{892AE058-2B12-4447-957D-E62AD0669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074"/>
              <a:ext cx="52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24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223250" name="Text Box 17">
              <a:extLst>
                <a:ext uri="{FF2B5EF4-FFF2-40B4-BE49-F238E27FC236}">
                  <a16:creationId xmlns:a16="http://schemas.microsoft.com/office/drawing/2014/main" id="{7A5DB10E-0BB9-41E5-B817-17D661ECCB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2074"/>
              <a:ext cx="43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 b="1">
                  <a:latin typeface="굴림" panose="020B0600000101010101" pitchFamily="50" charset="-127"/>
                  <a:ea typeface="굴림" panose="020B0600000101010101" pitchFamily="50" charset="-127"/>
                </a:rPr>
                <a:t>execve</a:t>
              </a:r>
            </a:p>
          </p:txBody>
        </p:sp>
        <p:sp>
          <p:nvSpPr>
            <p:cNvPr id="223251" name="Line 18">
              <a:extLst>
                <a:ext uri="{FF2B5EF4-FFF2-40B4-BE49-F238E27FC236}">
                  <a16:creationId xmlns:a16="http://schemas.microsoft.com/office/drawing/2014/main" id="{2492AA43-5D43-4070-9896-458917DF46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6" y="159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3252" name="Line 19">
              <a:extLst>
                <a:ext uri="{FF2B5EF4-FFF2-40B4-BE49-F238E27FC236}">
                  <a16:creationId xmlns:a16="http://schemas.microsoft.com/office/drawing/2014/main" id="{D9B14583-26DF-43E4-969A-72B0B35C13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7" y="159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3253" name="Line 20">
              <a:extLst>
                <a:ext uri="{FF2B5EF4-FFF2-40B4-BE49-F238E27FC236}">
                  <a16:creationId xmlns:a16="http://schemas.microsoft.com/office/drawing/2014/main" id="{5FD6D66B-0322-4E24-A639-AF1333CA69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0" y="159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3254" name="Line 21">
              <a:extLst>
                <a:ext uri="{FF2B5EF4-FFF2-40B4-BE49-F238E27FC236}">
                  <a16:creationId xmlns:a16="http://schemas.microsoft.com/office/drawing/2014/main" id="{1461B353-A286-4B62-9939-91D21CB9B7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2170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3255" name="Line 22">
              <a:extLst>
                <a:ext uri="{FF2B5EF4-FFF2-40B4-BE49-F238E27FC236}">
                  <a16:creationId xmlns:a16="http://schemas.microsoft.com/office/drawing/2014/main" id="{04AED99D-6F04-43FA-973A-862D390E17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2170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3256" name="Text Box 23">
              <a:extLst>
                <a:ext uri="{FF2B5EF4-FFF2-40B4-BE49-F238E27FC236}">
                  <a16:creationId xmlns:a16="http://schemas.microsoft.com/office/drawing/2014/main" id="{06EC233B-DDC5-4928-8ABC-35AC538A66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1690"/>
              <a:ext cx="4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굴림" panose="020B0600000101010101" pitchFamily="50" charset="-127"/>
                  <a:ea typeface="굴림" panose="020B0600000101010101" pitchFamily="50" charset="-127"/>
                </a:rPr>
                <a:t>argv</a:t>
              </a:r>
              <a:r>
                <a:rPr lang="ko-KR" altLang="en-US" sz="1200">
                  <a:latin typeface="굴림" panose="020B0600000101010101" pitchFamily="50" charset="-127"/>
                  <a:ea typeface="굴림" panose="020B0600000101010101" pitchFamily="50" charset="-127"/>
                </a:rPr>
                <a:t>를</a:t>
              </a:r>
            </a:p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ko-KR" altLang="en-US" sz="1200">
                  <a:latin typeface="굴림" panose="020B0600000101010101" pitchFamily="50" charset="-127"/>
                  <a:ea typeface="굴림" panose="020B0600000101010101" pitchFamily="50" charset="-127"/>
                </a:rPr>
                <a:t>만든다</a:t>
              </a:r>
            </a:p>
          </p:txBody>
        </p:sp>
        <p:sp>
          <p:nvSpPr>
            <p:cNvPr id="223257" name="Text Box 24">
              <a:extLst>
                <a:ext uri="{FF2B5EF4-FFF2-40B4-BE49-F238E27FC236}">
                  <a16:creationId xmlns:a16="http://schemas.microsoft.com/office/drawing/2014/main" id="{09781164-774E-4FDC-B0E0-4FAD1263E9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1690"/>
              <a:ext cx="4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굴림" panose="020B0600000101010101" pitchFamily="50" charset="-127"/>
                  <a:ea typeface="굴림" panose="020B0600000101010101" pitchFamily="50" charset="-127"/>
                </a:rPr>
                <a:t>argv</a:t>
              </a:r>
              <a:r>
                <a:rPr lang="ko-KR" altLang="en-US" sz="1200">
                  <a:latin typeface="굴림" panose="020B0600000101010101" pitchFamily="50" charset="-127"/>
                  <a:ea typeface="굴림" panose="020B0600000101010101" pitchFamily="50" charset="-127"/>
                </a:rPr>
                <a:t>를</a:t>
              </a:r>
            </a:p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ko-KR" altLang="en-US" sz="1200">
                  <a:latin typeface="굴림" panose="020B0600000101010101" pitchFamily="50" charset="-127"/>
                  <a:ea typeface="굴림" panose="020B0600000101010101" pitchFamily="50" charset="-127"/>
                </a:rPr>
                <a:t>만든다</a:t>
              </a:r>
            </a:p>
          </p:txBody>
        </p:sp>
        <p:sp>
          <p:nvSpPr>
            <p:cNvPr id="223258" name="Text Box 25">
              <a:extLst>
                <a:ext uri="{FF2B5EF4-FFF2-40B4-BE49-F238E27FC236}">
                  <a16:creationId xmlns:a16="http://schemas.microsoft.com/office/drawing/2014/main" id="{6578FF71-2A65-4B51-AA32-FCADF86023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1690"/>
              <a:ext cx="4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굴림" panose="020B0600000101010101" pitchFamily="50" charset="-127"/>
                  <a:ea typeface="굴림" panose="020B0600000101010101" pitchFamily="50" charset="-127"/>
                </a:rPr>
                <a:t>argv</a:t>
              </a:r>
              <a:r>
                <a:rPr lang="ko-KR" altLang="en-US" sz="1200">
                  <a:latin typeface="굴림" panose="020B0600000101010101" pitchFamily="50" charset="-127"/>
                  <a:ea typeface="굴림" panose="020B0600000101010101" pitchFamily="50" charset="-127"/>
                </a:rPr>
                <a:t>를</a:t>
              </a:r>
            </a:p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ko-KR" altLang="en-US" sz="1200">
                  <a:latin typeface="굴림" panose="020B0600000101010101" pitchFamily="50" charset="-127"/>
                  <a:ea typeface="굴림" panose="020B0600000101010101" pitchFamily="50" charset="-127"/>
                </a:rPr>
                <a:t>만든다</a:t>
              </a:r>
            </a:p>
          </p:txBody>
        </p:sp>
        <p:sp>
          <p:nvSpPr>
            <p:cNvPr id="223259" name="Text Box 26">
              <a:extLst>
                <a:ext uri="{FF2B5EF4-FFF2-40B4-BE49-F238E27FC236}">
                  <a16:creationId xmlns:a16="http://schemas.microsoft.com/office/drawing/2014/main" id="{A5AEAA65-E92F-49B1-9559-C2BD0A4922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4" y="2247"/>
              <a:ext cx="730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굴림" panose="020B0600000101010101" pitchFamily="50" charset="-127"/>
                  <a:ea typeface="굴림" panose="020B0600000101010101" pitchFamily="50" charset="-127"/>
                </a:rPr>
                <a:t>PATH </a:t>
              </a:r>
              <a:r>
                <a:rPr lang="ko-KR" altLang="en-US" sz="1200">
                  <a:latin typeface="굴림" panose="020B0600000101010101" pitchFamily="50" charset="-127"/>
                  <a:ea typeface="굴림" panose="020B0600000101010101" pitchFamily="50" charset="-127"/>
                </a:rPr>
                <a:t>변수를</a:t>
              </a:r>
            </a:p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ko-KR" altLang="en-US" sz="1200">
                  <a:latin typeface="굴림" panose="020B0600000101010101" pitchFamily="50" charset="-127"/>
                  <a:ea typeface="굴림" panose="020B0600000101010101" pitchFamily="50" charset="-127"/>
                </a:rPr>
                <a:t>이용하여 실행</a:t>
              </a:r>
            </a:p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ko-KR" altLang="en-US" sz="1200">
                  <a:latin typeface="굴림" panose="020B0600000101010101" pitchFamily="50" charset="-127"/>
                  <a:ea typeface="굴림" panose="020B0600000101010101" pitchFamily="50" charset="-127"/>
                </a:rPr>
                <a:t>파일 패스를</a:t>
              </a:r>
            </a:p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ko-KR" altLang="en-US" sz="1200">
                  <a:latin typeface="굴림" panose="020B0600000101010101" pitchFamily="50" charset="-127"/>
                  <a:ea typeface="굴림" panose="020B0600000101010101" pitchFamily="50" charset="-127"/>
                </a:rPr>
                <a:t>완성한다</a:t>
              </a:r>
            </a:p>
          </p:txBody>
        </p:sp>
        <p:sp>
          <p:nvSpPr>
            <p:cNvPr id="223260" name="Text Box 27">
              <a:extLst>
                <a:ext uri="{FF2B5EF4-FFF2-40B4-BE49-F238E27FC236}">
                  <a16:creationId xmlns:a16="http://schemas.microsoft.com/office/drawing/2014/main" id="{DBD4E6D5-C51F-45D2-AEAC-F6C522E149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9" y="2271"/>
              <a:ext cx="770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굴림" panose="020B0600000101010101" pitchFamily="50" charset="-127"/>
                  <a:ea typeface="굴림" panose="020B0600000101010101" pitchFamily="50" charset="-127"/>
                </a:rPr>
                <a:t>environ </a:t>
              </a:r>
              <a:r>
                <a:rPr lang="ko-KR" altLang="en-US" sz="1200">
                  <a:latin typeface="굴림" panose="020B0600000101010101" pitchFamily="50" charset="-127"/>
                  <a:ea typeface="굴림" panose="020B0600000101010101" pitchFamily="50" charset="-127"/>
                </a:rPr>
                <a:t>변수를</a:t>
              </a:r>
            </a:p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ko-KR" altLang="en-US" sz="1200">
                  <a:latin typeface="굴림" panose="020B0600000101010101" pitchFamily="50" charset="-127"/>
                  <a:ea typeface="굴림" panose="020B0600000101010101" pitchFamily="50" charset="-127"/>
                </a:rPr>
                <a:t>이용하여 환경</a:t>
              </a:r>
            </a:p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ko-KR" altLang="en-US" sz="1200">
                  <a:latin typeface="굴림" panose="020B0600000101010101" pitchFamily="50" charset="-127"/>
                  <a:ea typeface="굴림" panose="020B0600000101010101" pitchFamily="50" charset="-127"/>
                </a:rPr>
                <a:t>변수 배열을</a:t>
              </a:r>
            </a:p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ko-KR" altLang="en-US" sz="1200">
                  <a:latin typeface="굴림" panose="020B0600000101010101" pitchFamily="50" charset="-127"/>
                  <a:ea typeface="굴림" panose="020B0600000101010101" pitchFamily="50" charset="-127"/>
                </a:rPr>
                <a:t>완성한다</a:t>
              </a:r>
            </a:p>
          </p:txBody>
        </p:sp>
        <p:sp>
          <p:nvSpPr>
            <p:cNvPr id="223261" name="Text Box 28">
              <a:extLst>
                <a:ext uri="{FF2B5EF4-FFF2-40B4-BE49-F238E27FC236}">
                  <a16:creationId xmlns:a16="http://schemas.microsoft.com/office/drawing/2014/main" id="{754609ED-6B39-4B75-A736-85B470C215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0" y="2314"/>
              <a:ext cx="6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ko-KR" altLang="en-US" sz="1200">
                  <a:latin typeface="굴림" panose="020B0600000101010101" pitchFamily="50" charset="-127"/>
                  <a:ea typeface="굴림" panose="020B0600000101010101" pitchFamily="50" charset="-127"/>
                </a:rPr>
                <a:t>시스템 호출</a:t>
              </a:r>
            </a:p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굴림" panose="020B0600000101010101" pitchFamily="50" charset="-127"/>
                  <a:ea typeface="굴림" panose="020B0600000101010101" pitchFamily="50" charset="-127"/>
                </a:rPr>
                <a:t>(</a:t>
              </a:r>
              <a:r>
                <a:rPr lang="ko-KR" altLang="en-US" sz="1200">
                  <a:latin typeface="굴림" panose="020B0600000101010101" pitchFamily="50" charset="-127"/>
                  <a:ea typeface="굴림" panose="020B0600000101010101" pitchFamily="50" charset="-127"/>
                </a:rPr>
                <a:t>커널</a:t>
              </a:r>
              <a:r>
                <a:rPr lang="en-US" altLang="ko-KR" sz="1200">
                  <a:latin typeface="굴림" panose="020B0600000101010101" pitchFamily="50" charset="-127"/>
                  <a:ea typeface="굴림" panose="020B0600000101010101" pitchFamily="50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95763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F34171-1523-4E61-A1F5-9EDE28C1CF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>
              <a:lnSpc>
                <a:spcPct val="99000"/>
              </a:lnSpc>
              <a:defRPr/>
            </a:pPr>
            <a:r>
              <a:rPr lang="ko-KR" altLang="en-US">
                <a:solidFill>
                  <a:srgbClr val="000000"/>
                </a:solidFill>
              </a:rPr>
              <a:t>프로그램의 실행</a:t>
            </a:r>
            <a:r>
              <a:rPr lang="en-US" altLang="ko-KR">
                <a:solidFill>
                  <a:srgbClr val="000000"/>
                </a:solidFill>
              </a:rPr>
              <a:t>(execl)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73C6B8-83AF-4337-81D1-51D38F3791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3.2 Process Control</a:t>
            </a:r>
          </a:p>
          <a:p>
            <a:endParaRPr lang="ko-KR" altLang="en-US"/>
          </a:p>
        </p:txBody>
      </p:sp>
      <p:sp>
        <p:nvSpPr>
          <p:cNvPr id="225284" name="Rectangle 3">
            <a:extLst>
              <a:ext uri="{FF2B5EF4-FFF2-40B4-BE49-F238E27FC236}">
                <a16:creationId xmlns:a16="http://schemas.microsoft.com/office/drawing/2014/main" id="{032931FC-00B8-4934-A9AF-C44779D40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4070" y="1556792"/>
            <a:ext cx="7772400" cy="4724400"/>
          </a:xfrm>
          <a:prstGeom prst="rect">
            <a:avLst/>
          </a:prstGeom>
          <a:noFill/>
          <a:ln w="9525" cap="rnd">
            <a:solidFill>
              <a:schemeClr val="tx2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#include &lt;stdio.h&gt;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lang="en-US" altLang="ko-KR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main( 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800">
                <a:solidFill>
                  <a:srgbClr val="000000"/>
                </a:solidFill>
                <a:latin typeface="Consolas" panose="020B0609020204030204" pitchFamily="49" charset="0"/>
              </a:rPr>
              <a:t>　　</a:t>
            </a:r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printf("this is the original program\n");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800">
                <a:solidFill>
                  <a:srgbClr val="000000"/>
                </a:solidFill>
                <a:latin typeface="Consolas" panose="020B0609020204030204" pitchFamily="49" charset="0"/>
              </a:rPr>
              <a:t>　　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800">
                <a:solidFill>
                  <a:srgbClr val="000000"/>
                </a:solidFill>
                <a:latin typeface="Consolas" panose="020B0609020204030204" pitchFamily="49" charset="0"/>
              </a:rPr>
              <a:t>　　</a:t>
            </a:r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execl("./newpgm", "newpgm", "parm1", "parm2",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800">
                <a:solidFill>
                  <a:srgbClr val="000000"/>
                </a:solidFill>
                <a:latin typeface="Consolas" panose="020B0609020204030204" pitchFamily="49" charset="0"/>
              </a:rPr>
              <a:t>　　　　　　 </a:t>
            </a:r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"parm3", (char *) 0 );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800">
                <a:solidFill>
                  <a:srgbClr val="000000"/>
                </a:solidFill>
                <a:latin typeface="Consolas" panose="020B0609020204030204" pitchFamily="49" charset="0"/>
              </a:rPr>
              <a:t>　　　　　　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800">
                <a:solidFill>
                  <a:srgbClr val="000000"/>
                </a:solidFill>
                <a:latin typeface="Consolas" panose="020B0609020204030204" pitchFamily="49" charset="0"/>
              </a:rPr>
              <a:t>　　</a:t>
            </a:r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printf("This line should never get printed\n");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6E01A3-6F9F-4110-AA8E-3D40870E7C85}"/>
              </a:ext>
            </a:extLst>
          </p:cNvPr>
          <p:cNvSpPr txBox="1"/>
          <p:nvPr/>
        </p:nvSpPr>
        <p:spPr>
          <a:xfrm>
            <a:off x="1260054" y="1052736"/>
            <a:ext cx="1071127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b="1">
                <a:latin typeface="Consolas" panose="020B0609020204030204" pitchFamily="49" charset="0"/>
              </a:rPr>
              <a:t>execl.c</a:t>
            </a:r>
            <a:endParaRPr lang="ko-KR" altLang="en-US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6495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117244-5856-43DB-A160-939D16EFE9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>
              <a:lnSpc>
                <a:spcPct val="99000"/>
              </a:lnSpc>
              <a:defRPr/>
            </a:pPr>
            <a:r>
              <a:rPr lang="ko-KR" altLang="en-US">
                <a:solidFill>
                  <a:srgbClr val="000000"/>
                </a:solidFill>
              </a:rPr>
              <a:t>프로그램의 실행</a:t>
            </a:r>
            <a:r>
              <a:rPr lang="en-US" altLang="ko-KR">
                <a:solidFill>
                  <a:srgbClr val="000000"/>
                </a:solidFill>
              </a:rPr>
              <a:t>(execv)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5155E4-6F42-4D02-825F-F80D32436C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3.2 Process Control</a:t>
            </a:r>
          </a:p>
          <a:p>
            <a:endParaRPr lang="ko-KR" altLang="en-US"/>
          </a:p>
        </p:txBody>
      </p:sp>
      <p:sp>
        <p:nvSpPr>
          <p:cNvPr id="226308" name="Rectangle 3">
            <a:extLst>
              <a:ext uri="{FF2B5EF4-FFF2-40B4-BE49-F238E27FC236}">
                <a16:creationId xmlns:a16="http://schemas.microsoft.com/office/drawing/2014/main" id="{854FF101-B671-44F4-88DB-A519FDB44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294" y="1700808"/>
            <a:ext cx="7772400" cy="3774018"/>
          </a:xfrm>
          <a:prstGeom prst="rect">
            <a:avLst/>
          </a:prstGeom>
          <a:noFill/>
          <a:ln w="9525" cap="rnd">
            <a:solidFill>
              <a:schemeClr val="tx2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#include &lt;stdio.h&gt;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lang="en-US" altLang="ko-KR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main( 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800">
                <a:solidFill>
                  <a:srgbClr val="000000"/>
                </a:solidFill>
                <a:latin typeface="Consolas" panose="020B0609020204030204" pitchFamily="49" charset="0"/>
              </a:rPr>
              <a:t>　　</a:t>
            </a:r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static char *nargv[ ]= {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800">
                <a:solidFill>
                  <a:srgbClr val="000000"/>
                </a:solidFill>
                <a:latin typeface="Consolas" panose="020B0609020204030204" pitchFamily="49" charset="0"/>
              </a:rPr>
              <a:t>　　　　 “</a:t>
            </a:r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newpgm", "parm1", "parm2", "parm3",(char *) 0 };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800">
                <a:solidFill>
                  <a:srgbClr val="000000"/>
                </a:solidFill>
                <a:latin typeface="Consolas" panose="020B0609020204030204" pitchFamily="49" charset="0"/>
              </a:rPr>
              <a:t>　　　　　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800">
                <a:solidFill>
                  <a:srgbClr val="000000"/>
                </a:solidFill>
                <a:latin typeface="Consolas" panose="020B0609020204030204" pitchFamily="49" charset="0"/>
              </a:rPr>
              <a:t>　　</a:t>
            </a:r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printf("this is the original program\n");</a:t>
            </a:r>
            <a:r>
              <a:rPr lang="ko-KR" altLang="en-US" sz="1800">
                <a:solidFill>
                  <a:srgbClr val="000000"/>
                </a:solidFill>
                <a:latin typeface="Consolas" panose="020B0609020204030204" pitchFamily="49" charset="0"/>
              </a:rPr>
              <a:t>　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800">
                <a:solidFill>
                  <a:srgbClr val="000000"/>
                </a:solidFill>
                <a:latin typeface="Consolas" panose="020B0609020204030204" pitchFamily="49" charset="0"/>
              </a:rPr>
              <a:t>　　　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800">
                <a:solidFill>
                  <a:srgbClr val="000000"/>
                </a:solidFill>
                <a:latin typeface="Consolas" panose="020B0609020204030204" pitchFamily="49" charset="0"/>
              </a:rPr>
              <a:t>　　</a:t>
            </a:r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execv("./newpgm", nargv);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lang="en-US" altLang="ko-KR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800">
                <a:solidFill>
                  <a:srgbClr val="000000"/>
                </a:solidFill>
                <a:latin typeface="Consolas" panose="020B0609020204030204" pitchFamily="49" charset="0"/>
              </a:rPr>
              <a:t>　　</a:t>
            </a:r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printf("This line should never get printed\n");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5F8D90-67A3-4C78-BCC9-EC274820B9CA}"/>
              </a:ext>
            </a:extLst>
          </p:cNvPr>
          <p:cNvSpPr txBox="1"/>
          <p:nvPr/>
        </p:nvSpPr>
        <p:spPr>
          <a:xfrm>
            <a:off x="1260054" y="1052736"/>
            <a:ext cx="1071127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b="1">
                <a:latin typeface="Consolas" panose="020B0609020204030204" pitchFamily="49" charset="0"/>
              </a:rPr>
              <a:t>execv.c</a:t>
            </a:r>
            <a:endParaRPr lang="ko-KR" altLang="en-US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925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3">
            <a:extLst>
              <a:ext uri="{FF2B5EF4-FFF2-40B4-BE49-F238E27FC236}">
                <a16:creationId xmlns:a16="http://schemas.microsoft.com/office/drawing/2014/main" id="{FC52DE35-8297-458F-99EA-EA5EB234F2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8058" y="1193801"/>
            <a:ext cx="444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lang="en-US" altLang="ko-KR" sz="2275" dirty="0">
                <a:latin typeface="Consolas" panose="020B0609020204030204" pitchFamily="49" charset="0"/>
                <a:cs typeface="Consolas" panose="020B0609020204030204" pitchFamily="49" charset="0"/>
              </a:rPr>
              <a:t>Process : </a:t>
            </a:r>
            <a:r>
              <a:rPr lang="ko-KR" altLang="en-US" sz="2275" dirty="0">
                <a:latin typeface="Consolas" panose="020B0609020204030204" pitchFamily="49" charset="0"/>
                <a:cs typeface="Consolas" panose="020B0609020204030204" pitchFamily="49" charset="0"/>
              </a:rPr>
              <a:t>실행중인 프로그램 </a:t>
            </a:r>
            <a:endParaRPr lang="en-US" altLang="ko-KR" sz="2275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altLang="ko-KR" sz="2275" dirty="0">
                <a:latin typeface="Consolas" panose="020B0609020204030204" pitchFamily="49" charset="0"/>
                <a:cs typeface="Consolas" panose="020B0609020204030204" pitchFamily="49" charset="0"/>
              </a:rPr>
              <a:t>Program : </a:t>
            </a:r>
            <a:r>
              <a:rPr lang="ko-KR" altLang="en-US" sz="2275" dirty="0" err="1">
                <a:latin typeface="Consolas" panose="020B0609020204030204" pitchFamily="49" charset="0"/>
                <a:cs typeface="Consolas" panose="020B0609020204030204" pitchFamily="49" charset="0"/>
              </a:rPr>
              <a:t>실행가능한</a:t>
            </a:r>
            <a:r>
              <a:rPr lang="ko-KR" altLang="en-US" sz="2275" dirty="0">
                <a:latin typeface="Consolas" panose="020B0609020204030204" pitchFamily="49" charset="0"/>
                <a:cs typeface="Consolas" panose="020B0609020204030204" pitchFamily="49" charset="0"/>
              </a:rPr>
              <a:t> 파일 </a:t>
            </a:r>
          </a:p>
        </p:txBody>
      </p:sp>
      <p:sp>
        <p:nvSpPr>
          <p:cNvPr id="5" name="원통 4">
            <a:extLst>
              <a:ext uri="{FF2B5EF4-FFF2-40B4-BE49-F238E27FC236}">
                <a16:creationId xmlns:a16="http://schemas.microsoft.com/office/drawing/2014/main" id="{7420490C-C868-4D27-B01E-5D249113D0B9}"/>
              </a:ext>
            </a:extLst>
          </p:cNvPr>
          <p:cNvSpPr/>
          <p:nvPr/>
        </p:nvSpPr>
        <p:spPr>
          <a:xfrm>
            <a:off x="2416970" y="2927350"/>
            <a:ext cx="2384425" cy="2724150"/>
          </a:xfrm>
          <a:prstGeom prst="can">
            <a:avLst>
              <a:gd name="adj" fmla="val 1038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C78BFE8-BE32-45AF-BB5A-FD4A78FDBEF5}"/>
              </a:ext>
            </a:extLst>
          </p:cNvPr>
          <p:cNvSpPr/>
          <p:nvPr/>
        </p:nvSpPr>
        <p:spPr>
          <a:xfrm>
            <a:off x="2994819" y="3844925"/>
            <a:ext cx="1320800" cy="495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970A763-ADB0-4AED-BE67-9D4388B12731}"/>
              </a:ext>
            </a:extLst>
          </p:cNvPr>
          <p:cNvSpPr/>
          <p:nvPr/>
        </p:nvSpPr>
        <p:spPr>
          <a:xfrm>
            <a:off x="2994819" y="4340225"/>
            <a:ext cx="1320800" cy="4953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619AB27-CD09-4EB2-9BD2-0BB1E00D8C25}"/>
              </a:ext>
            </a:extLst>
          </p:cNvPr>
          <p:cNvSpPr/>
          <p:nvPr/>
        </p:nvSpPr>
        <p:spPr>
          <a:xfrm>
            <a:off x="6149182" y="2371725"/>
            <a:ext cx="1320800" cy="3937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953966B-C747-4BB1-98B3-AA64573C30C9}"/>
              </a:ext>
            </a:extLst>
          </p:cNvPr>
          <p:cNvSpPr/>
          <p:nvPr/>
        </p:nvSpPr>
        <p:spPr>
          <a:xfrm>
            <a:off x="6149182" y="3194050"/>
            <a:ext cx="1320800" cy="495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9CED350-5E09-49DB-9204-CDD00CE3B5DA}"/>
              </a:ext>
            </a:extLst>
          </p:cNvPr>
          <p:cNvSpPr/>
          <p:nvPr/>
        </p:nvSpPr>
        <p:spPr>
          <a:xfrm>
            <a:off x="6149182" y="3813175"/>
            <a:ext cx="1320800" cy="4953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10DFB9F-2D98-4A0A-B483-A9ED5B5D6F82}"/>
              </a:ext>
            </a:extLst>
          </p:cNvPr>
          <p:cNvCxnSpPr/>
          <p:nvPr/>
        </p:nvCxnSpPr>
        <p:spPr>
          <a:xfrm flipV="1">
            <a:off x="4315620" y="3194051"/>
            <a:ext cx="1833563" cy="6508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800AA0C-A3F7-429B-99EF-A42654633C63}"/>
              </a:ext>
            </a:extLst>
          </p:cNvPr>
          <p:cNvCxnSpPr/>
          <p:nvPr/>
        </p:nvCxnSpPr>
        <p:spPr>
          <a:xfrm flipV="1">
            <a:off x="4315620" y="3689351"/>
            <a:ext cx="1833563" cy="6508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F6EF9A9-9957-4709-86F3-2F7739BE1BA6}"/>
              </a:ext>
            </a:extLst>
          </p:cNvPr>
          <p:cNvCxnSpPr/>
          <p:nvPr/>
        </p:nvCxnSpPr>
        <p:spPr>
          <a:xfrm flipV="1">
            <a:off x="4315620" y="3813175"/>
            <a:ext cx="1833563" cy="52705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8E9BC25-4F0D-4F61-A67F-77EF80F77524}"/>
              </a:ext>
            </a:extLst>
          </p:cNvPr>
          <p:cNvCxnSpPr/>
          <p:nvPr/>
        </p:nvCxnSpPr>
        <p:spPr>
          <a:xfrm flipV="1">
            <a:off x="4315620" y="4297364"/>
            <a:ext cx="1833563" cy="52863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9" name="TextBox 17">
            <a:extLst>
              <a:ext uri="{FF2B5EF4-FFF2-40B4-BE49-F238E27FC236}">
                <a16:creationId xmlns:a16="http://schemas.microsoft.com/office/drawing/2014/main" id="{8D6076E0-BA9F-494B-8578-879C2C1419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0445" y="1292226"/>
            <a:ext cx="1306513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lang="en-US" altLang="ko-KR" sz="2275">
                <a:latin typeface="Consolas" panose="020B0609020204030204" pitchFamily="49" charset="0"/>
                <a:cs typeface="Consolas" panose="020B0609020204030204" pitchFamily="49" charset="0"/>
              </a:rPr>
              <a:t># ./aaa</a:t>
            </a:r>
            <a:endParaRPr lang="ko-KR" altLang="en-US" sz="2275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10" name="TextBox 18">
            <a:extLst>
              <a:ext uri="{FF2B5EF4-FFF2-40B4-BE49-F238E27FC236}">
                <a16:creationId xmlns:a16="http://schemas.microsoft.com/office/drawing/2014/main" id="{63E63C10-B174-47CD-9D92-02D99C61C6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5232" y="2970213"/>
            <a:ext cx="766762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lang="ko-KR" altLang="en-US" sz="2275">
                <a:latin typeface="Consolas" panose="020B0609020204030204" pitchFamily="49" charset="0"/>
                <a:cs typeface="Consolas" panose="020B0609020204030204" pitchFamily="49" charset="0"/>
              </a:rPr>
              <a:t>로딩</a:t>
            </a:r>
          </a:p>
        </p:txBody>
      </p:sp>
      <p:sp>
        <p:nvSpPr>
          <p:cNvPr id="4111" name="TextBox 19">
            <a:extLst>
              <a:ext uri="{FF2B5EF4-FFF2-40B4-BE49-F238E27FC236}">
                <a16:creationId xmlns:a16="http://schemas.microsoft.com/office/drawing/2014/main" id="{0B0100BA-2DB9-472C-AD58-BCE87AB46F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9370" y="1301751"/>
            <a:ext cx="2428875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lang="en-US" altLang="ko-KR" sz="2275" dirty="0">
                <a:latin typeface="Consolas" panose="020B0609020204030204" pitchFamily="49" charset="0"/>
                <a:cs typeface="Consolas" panose="020B0609020204030204" pitchFamily="49" charset="0"/>
              </a:rPr>
              <a:t>system("</a:t>
            </a:r>
            <a:r>
              <a:rPr lang="en-US" altLang="ko-KR" sz="2275" dirty="0" err="1">
                <a:latin typeface="Consolas" panose="020B0609020204030204" pitchFamily="49" charset="0"/>
                <a:cs typeface="Consolas" panose="020B0609020204030204" pitchFamily="49" charset="0"/>
              </a:rPr>
              <a:t>aaa</a:t>
            </a:r>
            <a:r>
              <a:rPr lang="en-US" altLang="ko-KR" sz="2275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endParaRPr lang="ko-KR" altLang="en-US" sz="227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4DF54890-6C5A-4698-959E-05E0CCCB59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프로세스의 정의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F42D8D-E3B5-4E32-8CF0-8AB05E8879C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3.1 Process Structure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6091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C825AE-6441-41B6-93F5-5241C00766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751" y="188640"/>
            <a:ext cx="5076751" cy="404813"/>
          </a:xfrm>
        </p:spPr>
        <p:txBody>
          <a:bodyPr/>
          <a:lstStyle/>
          <a:p>
            <a:pPr eaLnBrk="1" hangingPunct="1">
              <a:lnSpc>
                <a:spcPct val="99000"/>
              </a:lnSpc>
              <a:defRPr/>
            </a:pPr>
            <a:r>
              <a:rPr lang="ko-KR" altLang="en-US">
                <a:solidFill>
                  <a:srgbClr val="000000"/>
                </a:solidFill>
              </a:rPr>
              <a:t>프로그램의 실행</a:t>
            </a:r>
            <a:r>
              <a:rPr lang="en-US" altLang="ko-KR">
                <a:solidFill>
                  <a:srgbClr val="000000"/>
                </a:solidFill>
              </a:rPr>
              <a:t>(execve,execle)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3B0180-DA00-4620-B43E-6CF9C7C51D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3.2 Process Control</a:t>
            </a:r>
          </a:p>
          <a:p>
            <a:endParaRPr lang="ko-KR" altLang="en-US"/>
          </a:p>
        </p:txBody>
      </p:sp>
      <p:sp>
        <p:nvSpPr>
          <p:cNvPr id="227332" name="Rectangle 3">
            <a:extLst>
              <a:ext uri="{FF2B5EF4-FFF2-40B4-BE49-F238E27FC236}">
                <a16:creationId xmlns:a16="http://schemas.microsoft.com/office/drawing/2014/main" id="{B86671E4-E463-4A3D-8398-2350B594B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294" y="1447800"/>
            <a:ext cx="7772400" cy="4724400"/>
          </a:xfrm>
          <a:prstGeom prst="rect">
            <a:avLst/>
          </a:prstGeom>
          <a:noFill/>
          <a:ln w="9525" cap="rnd">
            <a:solidFill>
              <a:schemeClr val="tx2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#include &lt;stdio.h&gt;</a:t>
            </a:r>
          </a:p>
          <a:p>
            <a:endParaRPr lang="en-US" altLang="ko-KR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main( )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ko-KR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　　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static char *nargv[ ]= 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     {"newpgm", "parm1", "parm2", "parm3",(char *) 0 };</a:t>
            </a:r>
          </a:p>
          <a:p>
            <a:r>
              <a:rPr lang="ko-KR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　　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static char *nenv[ ] = 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     {"NAME=VAL", "nextname=nextvalu", "HOME=/xy", (char *) 0 };</a:t>
            </a:r>
          </a:p>
          <a:p>
            <a:endParaRPr lang="en-US" altLang="ko-KR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  printf("this is the original program\n");</a:t>
            </a:r>
            <a:r>
              <a:rPr lang="ko-KR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　</a:t>
            </a:r>
          </a:p>
          <a:p>
            <a:r>
              <a:rPr lang="ko-KR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　　　 </a:t>
            </a:r>
          </a:p>
          <a:p>
            <a:r>
              <a:rPr lang="ko-KR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　　 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execve("./newpgm", nargv, nenv);</a:t>
            </a:r>
          </a:p>
          <a:p>
            <a:r>
              <a:rPr lang="ko-KR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　　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/* execle("./newpgm", "newpgm", "parm1", "parm2","parm3", 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             (char *) O, nenv); */</a:t>
            </a:r>
          </a:p>
          <a:p>
            <a:endParaRPr lang="en-US" altLang="ko-KR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　　 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printf("This line should never get printed\n");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3870CA-4198-4D56-8142-F69C4AA45E43}"/>
              </a:ext>
            </a:extLst>
          </p:cNvPr>
          <p:cNvSpPr txBox="1"/>
          <p:nvPr/>
        </p:nvSpPr>
        <p:spPr>
          <a:xfrm>
            <a:off x="1260054" y="1052736"/>
            <a:ext cx="1197764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b="1">
                <a:latin typeface="Consolas" panose="020B0609020204030204" pitchFamily="49" charset="0"/>
              </a:rPr>
              <a:t>execve.c</a:t>
            </a:r>
            <a:endParaRPr lang="ko-KR" altLang="en-US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7092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4CDF9E-77D2-4561-BF5A-96FFE77551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751" y="188640"/>
            <a:ext cx="4644703" cy="404813"/>
          </a:xfrm>
        </p:spPr>
        <p:txBody>
          <a:bodyPr/>
          <a:lstStyle/>
          <a:p>
            <a:pPr eaLnBrk="1" hangingPunct="1">
              <a:lnSpc>
                <a:spcPct val="99000"/>
              </a:lnSpc>
              <a:defRPr/>
            </a:pPr>
            <a:r>
              <a:rPr lang="ko-KR" altLang="en-US">
                <a:solidFill>
                  <a:srgbClr val="000000"/>
                </a:solidFill>
              </a:rPr>
              <a:t>프로그램의 실행</a:t>
            </a:r>
            <a:r>
              <a:rPr lang="en-US" altLang="ko-KR">
                <a:solidFill>
                  <a:srgbClr val="000000"/>
                </a:solidFill>
              </a:rPr>
              <a:t>(execvp,execlp)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E845AE-D4DF-458F-A4D7-BA44F69A17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3.2 Process Control</a:t>
            </a:r>
          </a:p>
          <a:p>
            <a:endParaRPr lang="ko-KR" altLang="en-US"/>
          </a:p>
        </p:txBody>
      </p:sp>
      <p:sp>
        <p:nvSpPr>
          <p:cNvPr id="228356" name="Rectangle 3">
            <a:extLst>
              <a:ext uri="{FF2B5EF4-FFF2-40B4-BE49-F238E27FC236}">
                <a16:creationId xmlns:a16="http://schemas.microsoft.com/office/drawing/2014/main" id="{E3D43309-DE3A-43C0-9754-765A138B0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294" y="1556792"/>
            <a:ext cx="7772400" cy="4724400"/>
          </a:xfrm>
          <a:prstGeom prst="rect">
            <a:avLst/>
          </a:prstGeom>
          <a:noFill/>
          <a:ln w="9525" cap="rnd">
            <a:solidFill>
              <a:schemeClr val="tx2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#include &lt;stdio.h&gt;</a:t>
            </a:r>
          </a:p>
          <a:p>
            <a:endParaRPr lang="en-US" altLang="ko-KR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main( )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ko-KR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　　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static char *nargv[ ]= 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     {"newpgm", "parm1", "parm2", "parm3",(char *) 0 };</a:t>
            </a:r>
          </a:p>
          <a:p>
            <a:endParaRPr lang="en-US" altLang="ko-KR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　　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printf("this is the original program\n");</a:t>
            </a:r>
            <a:r>
              <a:rPr lang="ko-KR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　</a:t>
            </a:r>
          </a:p>
          <a:p>
            <a:r>
              <a:rPr lang="ko-KR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　　　 </a:t>
            </a:r>
          </a:p>
          <a:p>
            <a:r>
              <a:rPr lang="ko-KR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　 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execvp("newpgm", nargv);</a:t>
            </a:r>
          </a:p>
          <a:p>
            <a:endParaRPr lang="en-US" altLang="ko-KR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　  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/* execlp("newpgm", “newpgm”,"parm1", "parm2", "parm3",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             (char *) 0 ); */</a:t>
            </a:r>
          </a:p>
          <a:p>
            <a:endParaRPr lang="en-US" altLang="ko-KR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　　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printf("This line should never get printed\n");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51A039-B97F-45E6-8016-B571C771C5F3}"/>
              </a:ext>
            </a:extLst>
          </p:cNvPr>
          <p:cNvSpPr txBox="1"/>
          <p:nvPr/>
        </p:nvSpPr>
        <p:spPr>
          <a:xfrm>
            <a:off x="1260054" y="1052736"/>
            <a:ext cx="1197764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b="1">
                <a:latin typeface="Consolas" panose="020B0609020204030204" pitchFamily="49" charset="0"/>
              </a:rPr>
              <a:t>execvp.c</a:t>
            </a:r>
            <a:endParaRPr lang="ko-KR" altLang="en-US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9999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0274D33-3F28-4165-8BAE-2D81AE2AF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306" y="836712"/>
            <a:ext cx="10131110" cy="5760493"/>
          </a:xfrm>
        </p:spPr>
        <p:txBody>
          <a:bodyPr/>
          <a:lstStyle/>
          <a:p>
            <a:pPr eaLnBrk="1" hangingPunct="1">
              <a:lnSpc>
                <a:spcPct val="99000"/>
              </a:lnSpc>
              <a:defRPr/>
            </a:pPr>
            <a:r>
              <a:rPr lang="ko-KR" altLang="en-US" sz="2000" dirty="0">
                <a:latin typeface="+mn-ea"/>
              </a:rPr>
              <a:t>새로운 프로세스의 속성</a:t>
            </a:r>
          </a:p>
          <a:p>
            <a:pPr eaLnBrk="1" hangingPunct="1">
              <a:lnSpc>
                <a:spcPct val="99000"/>
              </a:lnSpc>
              <a:defRPr/>
            </a:pPr>
            <a:endParaRPr lang="ko-KR" altLang="en-US" sz="2000" dirty="0">
              <a:latin typeface="+mn-ea"/>
            </a:endParaRPr>
          </a:p>
          <a:p>
            <a:pPr lvl="1" eaLnBrk="1" hangingPunct="1">
              <a:lnSpc>
                <a:spcPct val="99000"/>
              </a:lnSpc>
              <a:defRPr/>
            </a:pPr>
            <a:r>
              <a:rPr lang="ko-KR" altLang="en-US" dirty="0">
                <a:latin typeface="+mn-ea"/>
              </a:rPr>
              <a:t>호출 전에 </a:t>
            </a:r>
            <a:r>
              <a:rPr lang="en-US" altLang="ko-KR" dirty="0">
                <a:latin typeface="+mn-ea"/>
              </a:rPr>
              <a:t>open</a:t>
            </a:r>
            <a:r>
              <a:rPr lang="ko-KR" altLang="en-US" dirty="0">
                <a:latin typeface="+mn-ea"/>
              </a:rPr>
              <a:t>된 파일 </a:t>
            </a:r>
            <a:r>
              <a:rPr lang="ko-KR" altLang="en-US" dirty="0" err="1">
                <a:latin typeface="+mn-ea"/>
              </a:rPr>
              <a:t>디스크립터들은</a:t>
            </a:r>
            <a:r>
              <a:rPr lang="ko-KR" altLang="en-US" dirty="0">
                <a:latin typeface="+mn-ea"/>
              </a:rPr>
              <a:t> 호출 후에도 그대로 유지되어 </a:t>
            </a:r>
          </a:p>
          <a:p>
            <a:pPr marL="360233" lvl="1" indent="0" eaLnBrk="1" hangingPunct="1">
              <a:lnSpc>
                <a:spcPct val="99000"/>
              </a:lnSpc>
              <a:buNone/>
              <a:defRPr/>
            </a:pPr>
            <a:r>
              <a:rPr lang="ko-KR" altLang="en-US" dirty="0">
                <a:latin typeface="+mn-ea"/>
              </a:rPr>
              <a:t>        사용될 수 있다</a:t>
            </a:r>
            <a:r>
              <a:rPr lang="en-US" altLang="ko-KR" dirty="0">
                <a:latin typeface="+mn-ea"/>
              </a:rPr>
              <a:t>. (</a:t>
            </a:r>
            <a:r>
              <a:rPr lang="en-US" altLang="ko-KR" dirty="0">
                <a:latin typeface="+mn-ea"/>
                <a:sym typeface="Monotype Sorts" pitchFamily="2" charset="2"/>
              </a:rPr>
              <a:t>FD_CLOEXEC</a:t>
            </a:r>
            <a:r>
              <a:rPr lang="ko-KR" altLang="en-US" dirty="0">
                <a:latin typeface="+mn-ea"/>
                <a:sym typeface="Monotype Sorts" pitchFamily="2" charset="2"/>
              </a:rPr>
              <a:t>이 </a:t>
            </a:r>
            <a:r>
              <a:rPr lang="ko-KR" altLang="en-US" dirty="0" err="1">
                <a:latin typeface="+mn-ea"/>
                <a:sym typeface="Monotype Sorts" pitchFamily="2" charset="2"/>
              </a:rPr>
              <a:t>세트되지</a:t>
            </a:r>
            <a:r>
              <a:rPr lang="ko-KR" altLang="en-US" dirty="0">
                <a:latin typeface="+mn-ea"/>
                <a:sym typeface="Monotype Sorts" pitchFamily="2" charset="2"/>
              </a:rPr>
              <a:t> 않은 경우</a:t>
            </a:r>
            <a:r>
              <a:rPr lang="en-US" altLang="ko-KR" dirty="0">
                <a:latin typeface="+mn-ea"/>
                <a:sym typeface="Monotype Sorts" pitchFamily="2" charset="2"/>
              </a:rPr>
              <a:t>)</a:t>
            </a:r>
          </a:p>
          <a:p>
            <a:pPr lvl="1" eaLnBrk="1" hangingPunct="1">
              <a:lnSpc>
                <a:spcPct val="99000"/>
              </a:lnSpc>
              <a:defRPr/>
            </a:pPr>
            <a:endParaRPr lang="en-US" altLang="ko-KR" dirty="0">
              <a:latin typeface="+mn-ea"/>
              <a:sym typeface="Monotype Sorts" pitchFamily="2" charset="2"/>
            </a:endParaRPr>
          </a:p>
          <a:p>
            <a:pPr lvl="1" eaLnBrk="1" hangingPunct="1">
              <a:lnSpc>
                <a:spcPct val="99000"/>
              </a:lnSpc>
              <a:defRPr/>
            </a:pPr>
            <a:r>
              <a:rPr lang="ko-KR" altLang="en-US" dirty="0">
                <a:latin typeface="+mn-ea"/>
                <a:sym typeface="Monotype Sorts" pitchFamily="2" charset="2"/>
              </a:rPr>
              <a:t>새로 실행되는 프로그램의 </a:t>
            </a:r>
            <a:r>
              <a:rPr lang="en-US" altLang="ko-KR" dirty="0">
                <a:latin typeface="+mn-ea"/>
                <a:sym typeface="Monotype Sorts" pitchFamily="2" charset="2"/>
              </a:rPr>
              <a:t>set-user-ID</a:t>
            </a:r>
            <a:r>
              <a:rPr lang="ko-KR" altLang="en-US" dirty="0">
                <a:latin typeface="+mn-ea"/>
                <a:sym typeface="Monotype Sorts" pitchFamily="2" charset="2"/>
              </a:rPr>
              <a:t>가 </a:t>
            </a:r>
            <a:r>
              <a:rPr lang="ko-KR" altLang="en-US" dirty="0" err="1">
                <a:latin typeface="+mn-ea"/>
                <a:sym typeface="Monotype Sorts" pitchFamily="2" charset="2"/>
              </a:rPr>
              <a:t>세트되어</a:t>
            </a:r>
            <a:r>
              <a:rPr lang="ko-KR" altLang="en-US" dirty="0">
                <a:latin typeface="+mn-ea"/>
                <a:sym typeface="Monotype Sorts" pitchFamily="2" charset="2"/>
              </a:rPr>
              <a:t> 있는 경우</a:t>
            </a:r>
          </a:p>
          <a:p>
            <a:pPr marL="360233" lvl="1" indent="0" eaLnBrk="1" hangingPunct="1">
              <a:lnSpc>
                <a:spcPct val="99000"/>
              </a:lnSpc>
              <a:buNone/>
              <a:defRPr/>
            </a:pPr>
            <a:r>
              <a:rPr lang="ko-KR" altLang="en-US" dirty="0">
                <a:latin typeface="+mn-ea"/>
                <a:sym typeface="Monotype Sorts" pitchFamily="2" charset="2"/>
              </a:rPr>
              <a:t>        유효 사용자 </a:t>
            </a:r>
            <a:r>
              <a:rPr lang="en-US" altLang="ko-KR" dirty="0">
                <a:latin typeface="+mn-ea"/>
                <a:sym typeface="Monotype Sorts" pitchFamily="2" charset="2"/>
              </a:rPr>
              <a:t>ID</a:t>
            </a:r>
            <a:r>
              <a:rPr lang="ko-KR" altLang="en-US" dirty="0">
                <a:latin typeface="+mn-ea"/>
                <a:sym typeface="Monotype Sorts" pitchFamily="2" charset="2"/>
              </a:rPr>
              <a:t>가 프로그램 파일의 소유자 </a:t>
            </a:r>
            <a:r>
              <a:rPr lang="en-US" altLang="ko-KR" dirty="0">
                <a:latin typeface="+mn-ea"/>
                <a:sym typeface="Monotype Sorts" pitchFamily="2" charset="2"/>
              </a:rPr>
              <a:t>ID</a:t>
            </a:r>
            <a:r>
              <a:rPr lang="ko-KR" altLang="en-US" dirty="0">
                <a:latin typeface="+mn-ea"/>
                <a:sym typeface="Monotype Sorts" pitchFamily="2" charset="2"/>
              </a:rPr>
              <a:t>로 변경된다</a:t>
            </a:r>
            <a:r>
              <a:rPr lang="en-US" altLang="ko-KR" dirty="0">
                <a:latin typeface="+mn-ea"/>
                <a:sym typeface="Monotype Sorts" pitchFamily="2" charset="2"/>
              </a:rPr>
              <a:t>.</a:t>
            </a:r>
          </a:p>
          <a:p>
            <a:pPr lvl="1" eaLnBrk="1" hangingPunct="1">
              <a:lnSpc>
                <a:spcPct val="99000"/>
              </a:lnSpc>
              <a:defRPr/>
            </a:pPr>
            <a:endParaRPr lang="en-US" altLang="ko-KR" dirty="0">
              <a:latin typeface="+mn-ea"/>
              <a:sym typeface="Monotype Sorts" pitchFamily="2" charset="2"/>
            </a:endParaRPr>
          </a:p>
          <a:p>
            <a:pPr lvl="1" eaLnBrk="1" hangingPunct="1">
              <a:lnSpc>
                <a:spcPct val="99000"/>
              </a:lnSpc>
              <a:defRPr/>
            </a:pPr>
            <a:r>
              <a:rPr lang="ko-KR" altLang="en-US" dirty="0">
                <a:latin typeface="+mn-ea"/>
                <a:sym typeface="Monotype Sorts" pitchFamily="2" charset="2"/>
              </a:rPr>
              <a:t>유효 그룹 </a:t>
            </a:r>
            <a:r>
              <a:rPr lang="en-US" altLang="ko-KR" dirty="0">
                <a:latin typeface="+mn-ea"/>
                <a:sym typeface="Monotype Sorts" pitchFamily="2" charset="2"/>
              </a:rPr>
              <a:t>ID</a:t>
            </a:r>
            <a:r>
              <a:rPr lang="ko-KR" altLang="en-US" dirty="0">
                <a:latin typeface="+mn-ea"/>
                <a:sym typeface="Monotype Sorts" pitchFamily="2" charset="2"/>
              </a:rPr>
              <a:t>도 새 프로그램의 </a:t>
            </a:r>
            <a:r>
              <a:rPr lang="en-US" altLang="ko-KR" dirty="0">
                <a:latin typeface="+mn-ea"/>
                <a:sym typeface="Monotype Sorts" pitchFamily="2" charset="2"/>
              </a:rPr>
              <a:t>set-group-ID </a:t>
            </a:r>
            <a:r>
              <a:rPr lang="ko-KR" altLang="en-US" dirty="0">
                <a:latin typeface="+mn-ea"/>
                <a:sym typeface="Monotype Sorts" pitchFamily="2" charset="2"/>
              </a:rPr>
              <a:t>값에 따라 변경된다</a:t>
            </a:r>
            <a:r>
              <a:rPr lang="en-US" altLang="ko-KR" dirty="0">
                <a:latin typeface="+mn-ea"/>
                <a:sym typeface="Monotype Sorts" pitchFamily="2" charset="2"/>
              </a:rPr>
              <a:t>.</a:t>
            </a:r>
          </a:p>
          <a:p>
            <a:pPr lvl="1" eaLnBrk="1" hangingPunct="1">
              <a:lnSpc>
                <a:spcPct val="99000"/>
              </a:lnSpc>
              <a:defRPr/>
            </a:pPr>
            <a:endParaRPr lang="en-US" altLang="ko-KR" dirty="0">
              <a:latin typeface="+mn-ea"/>
              <a:sym typeface="Monotype Sorts" pitchFamily="2" charset="2"/>
            </a:endParaRPr>
          </a:p>
          <a:p>
            <a:pPr lvl="1" eaLnBrk="1" hangingPunct="1">
              <a:lnSpc>
                <a:spcPct val="99000"/>
              </a:lnSpc>
              <a:defRPr/>
            </a:pPr>
            <a:r>
              <a:rPr lang="ko-KR" altLang="en-US" dirty="0">
                <a:latin typeface="+mn-ea"/>
                <a:sym typeface="Monotype Sorts" pitchFamily="2" charset="2"/>
              </a:rPr>
              <a:t>각 시그널에 대한 처리는 </a:t>
            </a:r>
            <a:r>
              <a:rPr lang="en-US" altLang="ko-KR" dirty="0">
                <a:latin typeface="+mn-ea"/>
                <a:sym typeface="Monotype Sorts" pitchFamily="2" charset="2"/>
              </a:rPr>
              <a:t>default </a:t>
            </a:r>
            <a:r>
              <a:rPr lang="ko-KR" altLang="en-US" dirty="0">
                <a:latin typeface="+mn-ea"/>
                <a:sym typeface="Monotype Sorts" pitchFamily="2" charset="2"/>
              </a:rPr>
              <a:t>설정으로 복원된다</a:t>
            </a:r>
            <a:r>
              <a:rPr lang="en-US" altLang="ko-KR" dirty="0">
                <a:latin typeface="+mn-ea"/>
                <a:sym typeface="Monotype Sorts" pitchFamily="2" charset="2"/>
              </a:rPr>
              <a:t>.		     </a:t>
            </a:r>
          </a:p>
          <a:p>
            <a:pPr marL="360233" lvl="1" indent="0" eaLnBrk="1" hangingPunct="1">
              <a:lnSpc>
                <a:spcPct val="99000"/>
              </a:lnSpc>
              <a:buNone/>
              <a:defRPr/>
            </a:pPr>
            <a:r>
              <a:rPr lang="en-US" altLang="ko-KR" dirty="0">
                <a:latin typeface="+mn-ea"/>
                <a:sym typeface="Monotype Sorts" pitchFamily="2" charset="2"/>
              </a:rPr>
              <a:t>     </a:t>
            </a:r>
          </a:p>
          <a:p>
            <a:pPr lvl="1" eaLnBrk="1" hangingPunct="1">
              <a:lnSpc>
                <a:spcPct val="99000"/>
              </a:lnSpc>
              <a:defRPr/>
            </a:pPr>
            <a:r>
              <a:rPr lang="ko-KR" altLang="en-US" dirty="0">
                <a:latin typeface="+mn-ea"/>
                <a:sym typeface="Monotype Sorts" pitchFamily="2" charset="2"/>
              </a:rPr>
              <a:t>단</a:t>
            </a:r>
            <a:r>
              <a:rPr lang="en-US" altLang="ko-KR" dirty="0">
                <a:latin typeface="+mn-ea"/>
                <a:sym typeface="Monotype Sorts" pitchFamily="2" charset="2"/>
              </a:rPr>
              <a:t>, </a:t>
            </a:r>
            <a:r>
              <a:rPr lang="ko-KR" altLang="en-US" dirty="0">
                <a:latin typeface="+mn-ea"/>
                <a:sym typeface="Monotype Sorts" pitchFamily="2" charset="2"/>
              </a:rPr>
              <a:t>무시</a:t>
            </a:r>
            <a:r>
              <a:rPr lang="en-US" altLang="ko-KR" dirty="0">
                <a:latin typeface="+mn-ea"/>
                <a:sym typeface="Monotype Sorts" pitchFamily="2" charset="2"/>
              </a:rPr>
              <a:t>(SIG_IGN)</a:t>
            </a:r>
            <a:r>
              <a:rPr lang="ko-KR" altLang="en-US" dirty="0">
                <a:latin typeface="+mn-ea"/>
                <a:sym typeface="Monotype Sorts" pitchFamily="2" charset="2"/>
              </a:rPr>
              <a:t>되고 있던 시그널은 계속 무시된다</a:t>
            </a:r>
            <a:r>
              <a:rPr lang="en-US" altLang="ko-KR" dirty="0">
                <a:latin typeface="+mn-ea"/>
                <a:sym typeface="Monotype Sorts" pitchFamily="2" charset="2"/>
              </a:rPr>
              <a:t>.</a:t>
            </a:r>
            <a:endParaRPr lang="ko-KR" altLang="en-US" dirty="0"/>
          </a:p>
        </p:txBody>
      </p:sp>
      <p:sp>
        <p:nvSpPr>
          <p:cNvPr id="236547" name="Rectangle 2">
            <a:extLst>
              <a:ext uri="{FF2B5EF4-FFF2-40B4-BE49-F238E27FC236}">
                <a16:creationId xmlns:a16="http://schemas.microsoft.com/office/drawing/2014/main" id="{2E0B618F-2A19-4269-89FC-AA17E52BBD35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>
              <a:lnSpc>
                <a:spcPct val="99000"/>
              </a:lnSpc>
              <a:defRPr/>
            </a:pPr>
            <a:r>
              <a:rPr lang="en-US" altLang="ko-KR">
                <a:solidFill>
                  <a:srgbClr val="000000"/>
                </a:solidFill>
              </a:rPr>
              <a:t>exec </a:t>
            </a:r>
            <a:r>
              <a:rPr lang="ko-KR" altLang="en-US">
                <a:solidFill>
                  <a:srgbClr val="000000"/>
                </a:solidFill>
              </a:rPr>
              <a:t>호출후 프로세스 속성</a:t>
            </a:r>
            <a:endParaRPr lang="en-US" altLang="ko-KR">
              <a:latin typeface="+mn-ea"/>
              <a:sym typeface="Monotype Sorts" pitchFamily="2" charset="2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E58D89-7D43-4137-BBFC-077F0393E6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3.2 Process Control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3477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C19B85B-F2B2-4EE9-931C-B028F537E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958" y="980728"/>
            <a:ext cx="10131110" cy="5760493"/>
          </a:xfrm>
        </p:spPr>
        <p:txBody>
          <a:bodyPr/>
          <a:lstStyle/>
          <a:p>
            <a:pPr eaLnBrk="1" hangingPunct="1">
              <a:lnSpc>
                <a:spcPct val="99000"/>
              </a:lnSpc>
              <a:defRPr/>
            </a:pPr>
            <a:r>
              <a:rPr lang="ko-KR" altLang="en-US" sz="2000">
                <a:latin typeface="+mn-ea"/>
              </a:rPr>
              <a:t>새로운 프로세스로 상속되는 속성</a:t>
            </a:r>
          </a:p>
          <a:p>
            <a:pPr eaLnBrk="1" hangingPunct="1">
              <a:lnSpc>
                <a:spcPct val="99000"/>
              </a:lnSpc>
              <a:defRPr/>
            </a:pPr>
            <a:endParaRPr lang="ko-KR" altLang="en-US" sz="2000">
              <a:latin typeface="+mn-ea"/>
            </a:endParaRPr>
          </a:p>
          <a:p>
            <a:pPr lvl="1" eaLnBrk="1" hangingPunct="1">
              <a:lnSpc>
                <a:spcPct val="99000"/>
              </a:lnSpc>
              <a:defRPr/>
            </a:pPr>
            <a:r>
              <a:rPr lang="ko-KR" altLang="en-US">
                <a:latin typeface="+mn-ea"/>
              </a:rPr>
              <a:t>프로세스 </a:t>
            </a:r>
            <a:r>
              <a:rPr lang="en-US" altLang="ko-KR">
                <a:latin typeface="+mn-ea"/>
              </a:rPr>
              <a:t>ID, </a:t>
            </a:r>
            <a:r>
              <a:rPr lang="ko-KR" altLang="en-US">
                <a:latin typeface="+mn-ea"/>
              </a:rPr>
              <a:t>부모 프로세스 </a:t>
            </a:r>
            <a:r>
              <a:rPr lang="en-US" altLang="ko-KR">
                <a:latin typeface="+mn-ea"/>
              </a:rPr>
              <a:t>ID</a:t>
            </a:r>
          </a:p>
          <a:p>
            <a:pPr lvl="1" eaLnBrk="1" hangingPunct="1">
              <a:lnSpc>
                <a:spcPct val="99000"/>
              </a:lnSpc>
              <a:defRPr/>
            </a:pPr>
            <a:r>
              <a:rPr lang="ko-KR" altLang="en-US">
                <a:latin typeface="+mn-ea"/>
              </a:rPr>
              <a:t>실제 사용자 </a:t>
            </a:r>
            <a:r>
              <a:rPr lang="en-US" altLang="ko-KR">
                <a:latin typeface="+mn-ea"/>
              </a:rPr>
              <a:t>ID, </a:t>
            </a:r>
            <a:r>
              <a:rPr lang="ko-KR" altLang="en-US">
                <a:latin typeface="+mn-ea"/>
              </a:rPr>
              <a:t>실제 그룹 </a:t>
            </a:r>
            <a:r>
              <a:rPr lang="en-US" altLang="ko-KR">
                <a:latin typeface="+mn-ea"/>
              </a:rPr>
              <a:t>ID</a:t>
            </a:r>
          </a:p>
          <a:p>
            <a:pPr lvl="1" eaLnBrk="1" hangingPunct="1">
              <a:lnSpc>
                <a:spcPct val="99000"/>
              </a:lnSpc>
              <a:defRPr/>
            </a:pPr>
            <a:r>
              <a:rPr lang="ko-KR" altLang="en-US">
                <a:latin typeface="+mn-ea"/>
              </a:rPr>
              <a:t>프로세스 그룹 </a:t>
            </a:r>
            <a:r>
              <a:rPr lang="en-US" altLang="ko-KR">
                <a:latin typeface="+mn-ea"/>
              </a:rPr>
              <a:t>ID, </a:t>
            </a:r>
            <a:r>
              <a:rPr lang="ko-KR" altLang="en-US">
                <a:latin typeface="+mn-ea"/>
              </a:rPr>
              <a:t>세션 </a:t>
            </a:r>
            <a:r>
              <a:rPr lang="en-US" altLang="ko-KR">
                <a:latin typeface="+mn-ea"/>
              </a:rPr>
              <a:t>(session) ID, </a:t>
            </a:r>
            <a:r>
              <a:rPr lang="ko-KR" altLang="en-US">
                <a:latin typeface="+mn-ea"/>
              </a:rPr>
              <a:t>제어 터미널</a:t>
            </a:r>
          </a:p>
          <a:p>
            <a:pPr lvl="1" eaLnBrk="1" hangingPunct="1">
              <a:lnSpc>
                <a:spcPct val="99000"/>
              </a:lnSpc>
              <a:defRPr/>
            </a:pPr>
            <a:r>
              <a:rPr lang="en-US" altLang="ko-KR">
                <a:latin typeface="+mn-ea"/>
              </a:rPr>
              <a:t>alarm </a:t>
            </a:r>
            <a:r>
              <a:rPr lang="ko-KR" altLang="en-US">
                <a:latin typeface="+mn-ea"/>
              </a:rPr>
              <a:t>시그널까지 남은 시간</a:t>
            </a:r>
          </a:p>
          <a:p>
            <a:pPr lvl="1" eaLnBrk="1" hangingPunct="1">
              <a:lnSpc>
                <a:spcPct val="99000"/>
              </a:lnSpc>
              <a:defRPr/>
            </a:pPr>
            <a:r>
              <a:rPr lang="ko-KR" altLang="en-US">
                <a:latin typeface="+mn-ea"/>
              </a:rPr>
              <a:t>현재 작업 디렉토리</a:t>
            </a:r>
            <a:r>
              <a:rPr lang="en-US" altLang="ko-KR">
                <a:latin typeface="+mn-ea"/>
              </a:rPr>
              <a:t>, root </a:t>
            </a:r>
            <a:r>
              <a:rPr lang="ko-KR" altLang="en-US">
                <a:latin typeface="+mn-ea"/>
              </a:rPr>
              <a:t>디렉토리</a:t>
            </a:r>
          </a:p>
          <a:p>
            <a:pPr lvl="1" eaLnBrk="1" hangingPunct="1">
              <a:lnSpc>
                <a:spcPct val="99000"/>
              </a:lnSpc>
              <a:defRPr/>
            </a:pPr>
            <a:r>
              <a:rPr lang="ko-KR" altLang="en-US">
                <a:latin typeface="+mn-ea"/>
              </a:rPr>
              <a:t>파일 생성 마스크</a:t>
            </a:r>
            <a:r>
              <a:rPr lang="en-US" altLang="ko-KR">
                <a:latin typeface="+mn-ea"/>
              </a:rPr>
              <a:t>, </a:t>
            </a:r>
            <a:r>
              <a:rPr lang="ko-KR" altLang="en-US">
                <a:latin typeface="+mn-ea"/>
              </a:rPr>
              <a:t>파일 잠금</a:t>
            </a:r>
          </a:p>
          <a:p>
            <a:pPr lvl="1" eaLnBrk="1" hangingPunct="1">
              <a:lnSpc>
                <a:spcPct val="99000"/>
              </a:lnSpc>
              <a:defRPr/>
            </a:pPr>
            <a:r>
              <a:rPr lang="ko-KR" altLang="en-US">
                <a:latin typeface="+mn-ea"/>
              </a:rPr>
              <a:t>시그널 마스크</a:t>
            </a:r>
            <a:r>
              <a:rPr lang="en-US" altLang="ko-KR">
                <a:latin typeface="+mn-ea"/>
              </a:rPr>
              <a:t>, </a:t>
            </a:r>
            <a:r>
              <a:rPr lang="ko-KR" altLang="en-US">
                <a:latin typeface="+mn-ea"/>
              </a:rPr>
              <a:t>보류된 시그널</a:t>
            </a:r>
          </a:p>
          <a:p>
            <a:pPr lvl="1" eaLnBrk="1" hangingPunct="1">
              <a:lnSpc>
                <a:spcPct val="99000"/>
              </a:lnSpc>
              <a:defRPr/>
            </a:pPr>
            <a:r>
              <a:rPr lang="ko-KR" altLang="en-US">
                <a:latin typeface="+mn-ea"/>
              </a:rPr>
              <a:t>자원 제약</a:t>
            </a:r>
          </a:p>
          <a:p>
            <a:pPr lvl="1" eaLnBrk="1" hangingPunct="1">
              <a:lnSpc>
                <a:spcPct val="99000"/>
              </a:lnSpc>
              <a:defRPr/>
            </a:pPr>
            <a:r>
              <a:rPr lang="en-US" altLang="ko-KR">
                <a:latin typeface="+mn-ea"/>
              </a:rPr>
              <a:t>CPU </a:t>
            </a:r>
            <a:r>
              <a:rPr lang="ko-KR" altLang="en-US">
                <a:latin typeface="+mn-ea"/>
              </a:rPr>
              <a:t>사용 시간 </a:t>
            </a:r>
            <a:r>
              <a:rPr lang="en-US" altLang="ko-KR">
                <a:latin typeface="+mn-ea"/>
              </a:rPr>
              <a:t>(tms_utime,tms_stime,tms_cutime,tms_ustime)</a:t>
            </a:r>
          </a:p>
          <a:p>
            <a:endParaRPr lang="ko-KR" altLang="en-US"/>
          </a:p>
        </p:txBody>
      </p:sp>
      <p:sp>
        <p:nvSpPr>
          <p:cNvPr id="237571" name="Rectangle 2">
            <a:extLst>
              <a:ext uri="{FF2B5EF4-FFF2-40B4-BE49-F238E27FC236}">
                <a16:creationId xmlns:a16="http://schemas.microsoft.com/office/drawing/2014/main" id="{B73351CD-2A00-415E-90A2-56759AF8F6C3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>
              <a:lnSpc>
                <a:spcPct val="99000"/>
              </a:lnSpc>
              <a:defRPr/>
            </a:pPr>
            <a:r>
              <a:rPr lang="en-US" altLang="ko-KR">
                <a:solidFill>
                  <a:srgbClr val="000000"/>
                </a:solidFill>
              </a:rPr>
              <a:t>exec </a:t>
            </a:r>
            <a:r>
              <a:rPr lang="ko-KR" altLang="en-US">
                <a:solidFill>
                  <a:srgbClr val="000000"/>
                </a:solidFill>
              </a:rPr>
              <a:t>호출후 프로세스 속성</a:t>
            </a:r>
            <a:endParaRPr lang="en-US" altLang="ko-KR">
              <a:latin typeface="+mn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FF16AD-68BB-4939-B4DD-9766CD774A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3.2 Process Control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0831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3">
            <a:extLst>
              <a:ext uri="{FF2B5EF4-FFF2-40B4-BE49-F238E27FC236}">
                <a16:creationId xmlns:a16="http://schemas.microsoft.com/office/drawing/2014/main" id="{C57F3517-3E15-49B0-A535-15F52EB884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919" y="2017713"/>
            <a:ext cx="5481638" cy="41846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#include &lt;unistd.h&gt;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#include &lt;stdio.h&gt;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#include &lt;stdlib.h&gt;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#include &lt;errno.h&gt;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#include &lt;signal.h&gt;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#include &lt;sys/types.h&gt;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#include &lt;sys/wait.h&gt;</a:t>
            </a:r>
          </a:p>
          <a:p>
            <a:pPr>
              <a:defRPr/>
            </a:pPr>
            <a:endParaRPr lang="en-US" altLang="ko-KR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int main()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char *argv[] = { "ls", "-l", (char*)0};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execve("/bin/ls", argv, 0);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printf("after\n");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return 0;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D21C3A-6472-4580-987D-2DCAC093AE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>
              <a:lnSpc>
                <a:spcPct val="99000"/>
              </a:lnSpc>
              <a:defRPr/>
            </a:pPr>
            <a:r>
              <a:rPr lang="ko-KR" altLang="en-US"/>
              <a:t>프로세스의 실행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F6F25F-0A49-4A7E-944B-ECDD6F6045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3.2 Process Control</a:t>
            </a:r>
          </a:p>
          <a:p>
            <a:endParaRPr lang="ko-KR" altLang="en-US"/>
          </a:p>
        </p:txBody>
      </p:sp>
      <p:sp>
        <p:nvSpPr>
          <p:cNvPr id="233476" name="TextBox 2">
            <a:extLst>
              <a:ext uri="{FF2B5EF4-FFF2-40B4-BE49-F238E27FC236}">
                <a16:creationId xmlns:a16="http://schemas.microsoft.com/office/drawing/2014/main" id="{252EFC8C-D8FC-46E3-85B0-2670E1EAE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358" y="903289"/>
            <a:ext cx="57152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execve system call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이용한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ls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의 실행 프로그램</a:t>
            </a:r>
          </a:p>
        </p:txBody>
      </p:sp>
      <p:sp>
        <p:nvSpPr>
          <p:cNvPr id="233477" name="TextBox 4">
            <a:extLst>
              <a:ext uri="{FF2B5EF4-FFF2-40B4-BE49-F238E27FC236}">
                <a16:creationId xmlns:a16="http://schemas.microsoft.com/office/drawing/2014/main" id="{52CB006B-5C24-40C6-A754-0C50966F84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358" y="1556792"/>
            <a:ext cx="4892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execve_2.c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33478" name="TextBox 1">
            <a:extLst>
              <a:ext uri="{FF2B5EF4-FFF2-40B4-BE49-F238E27FC236}">
                <a16:creationId xmlns:a16="http://schemas.microsoft.com/office/drawing/2014/main" id="{5266DB3F-E661-43CC-B969-2705C3F562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0845" y="2079625"/>
            <a:ext cx="2584362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execve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실행후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after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출력 되지 않는다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  </a:t>
            </a:r>
          </a:p>
          <a:p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이유는 무엇이고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해결책은 무엇인가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819860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3">
            <a:extLst>
              <a:ext uri="{FF2B5EF4-FFF2-40B4-BE49-F238E27FC236}">
                <a16:creationId xmlns:a16="http://schemas.microsoft.com/office/drawing/2014/main" id="{E61468F9-4184-4161-A9F7-A50EF6A78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5208" y="1473201"/>
            <a:ext cx="5087937" cy="20939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int main()</a:t>
            </a:r>
          </a:p>
          <a:p>
            <a:pPr>
              <a:defRPr/>
            </a:pP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defRPr/>
            </a:pP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    char *argv[] = { "ls", "-l", (char*)0};</a:t>
            </a:r>
          </a:p>
          <a:p>
            <a:pPr>
              <a:defRPr/>
            </a:pPr>
            <a:endParaRPr lang="en-US" altLang="ko-KR" sz="1625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    execve("/bin/ls", argv, 0);</a:t>
            </a:r>
          </a:p>
          <a:p>
            <a:pPr>
              <a:defRPr/>
            </a:pP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    printf("after\n");</a:t>
            </a:r>
          </a:p>
          <a:p>
            <a:pPr>
              <a:defRPr/>
            </a:pP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pPr>
              <a:defRPr/>
            </a:pP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A17BA14-3809-45F6-9841-73A178316094}"/>
              </a:ext>
            </a:extLst>
          </p:cNvPr>
          <p:cNvSpPr/>
          <p:nvPr/>
        </p:nvSpPr>
        <p:spPr>
          <a:xfrm>
            <a:off x="1046958" y="1504950"/>
            <a:ext cx="1449387" cy="38163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D9D5FFF-CB1D-4690-A067-04B44B321B26}"/>
              </a:ext>
            </a:extLst>
          </p:cNvPr>
          <p:cNvSpPr/>
          <p:nvPr/>
        </p:nvSpPr>
        <p:spPr>
          <a:xfrm>
            <a:off x="1046958" y="1863726"/>
            <a:ext cx="1449387" cy="6953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1BE3425-A632-44FD-AB48-43D981AE75E3}"/>
              </a:ext>
            </a:extLst>
          </p:cNvPr>
          <p:cNvCxnSpPr/>
          <p:nvPr/>
        </p:nvCxnSpPr>
        <p:spPr>
          <a:xfrm>
            <a:off x="2496345" y="1863726"/>
            <a:ext cx="1058863" cy="22764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14CD74C-F8E0-4766-B194-354223838E04}"/>
              </a:ext>
            </a:extLst>
          </p:cNvPr>
          <p:cNvCxnSpPr/>
          <p:nvPr/>
        </p:nvCxnSpPr>
        <p:spPr>
          <a:xfrm>
            <a:off x="2512219" y="2559050"/>
            <a:ext cx="1028700" cy="31003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오른쪽 화살표 9">
            <a:extLst>
              <a:ext uri="{FF2B5EF4-FFF2-40B4-BE49-F238E27FC236}">
                <a16:creationId xmlns:a16="http://schemas.microsoft.com/office/drawing/2014/main" id="{69608FBE-8B0F-41B6-A1CB-5F13963DBC32}"/>
              </a:ext>
            </a:extLst>
          </p:cNvPr>
          <p:cNvSpPr/>
          <p:nvPr/>
        </p:nvSpPr>
        <p:spPr>
          <a:xfrm>
            <a:off x="3234532" y="4041776"/>
            <a:ext cx="349250" cy="28416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368" name="TextBox 19">
            <a:extLst>
              <a:ext uri="{FF2B5EF4-FFF2-40B4-BE49-F238E27FC236}">
                <a16:creationId xmlns:a16="http://schemas.microsoft.com/office/drawing/2014/main" id="{66E8EB0D-AC12-423A-AE5C-F4419759D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1757" y="1149351"/>
            <a:ext cx="868362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parent</a:t>
            </a:r>
            <a:endParaRPr lang="ko-KR" altLang="en-US" sz="1625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369" name="TextBox 7">
            <a:extLst>
              <a:ext uri="{FF2B5EF4-FFF2-40B4-BE49-F238E27FC236}">
                <a16:creationId xmlns:a16="http://schemas.microsoft.com/office/drawing/2014/main" id="{43B609FE-84B9-48BF-AC45-371F9EFC26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2695" y="4271963"/>
            <a:ext cx="974725" cy="199231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lang="it-IT" altLang="ko-KR" sz="650">
                <a:latin typeface="Consolas" panose="020B0609020204030204" pitchFamily="49" charset="0"/>
                <a:cs typeface="Consolas" panose="020B0609020204030204" pitchFamily="49" charset="0"/>
              </a:rPr>
              <a:t>ba 05 00 00 00   </a:t>
            </a:r>
          </a:p>
          <a:p>
            <a:pPr>
              <a:defRPr/>
            </a:pPr>
            <a:r>
              <a:rPr lang="it-IT" altLang="ko-KR" sz="650">
                <a:latin typeface="Consolas" panose="020B0609020204030204" pitchFamily="49" charset="0"/>
                <a:cs typeface="Consolas" panose="020B0609020204030204" pitchFamily="49" charset="0"/>
              </a:rPr>
              <a:t>be 4c 27 41 00   </a:t>
            </a:r>
          </a:p>
          <a:p>
            <a:pPr>
              <a:defRPr/>
            </a:pPr>
            <a:r>
              <a:rPr lang="it-IT" altLang="ko-KR" sz="650">
                <a:latin typeface="Consolas" panose="020B0609020204030204" pitchFamily="49" charset="0"/>
                <a:cs typeface="Consolas" panose="020B0609020204030204" pitchFamily="49" charset="0"/>
              </a:rPr>
              <a:t>e8 f1 da ff ff   </a:t>
            </a:r>
          </a:p>
          <a:p>
            <a:pPr>
              <a:defRPr/>
            </a:pPr>
            <a:r>
              <a:rPr lang="it-IT" altLang="ko-KR" sz="650">
                <a:latin typeface="Consolas" panose="020B0609020204030204" pitchFamily="49" charset="0"/>
                <a:cs typeface="Consolas" panose="020B0609020204030204" pitchFamily="49" charset="0"/>
              </a:rPr>
              <a:t>4c 89 f1         </a:t>
            </a:r>
          </a:p>
          <a:p>
            <a:pPr>
              <a:defRPr/>
            </a:pPr>
            <a:r>
              <a:rPr lang="it-IT" altLang="ko-KR" sz="650">
                <a:latin typeface="Consolas" panose="020B0609020204030204" pitchFamily="49" charset="0"/>
                <a:cs typeface="Consolas" panose="020B0609020204030204" pitchFamily="49" charset="0"/>
              </a:rPr>
              <a:t>48 89 c2         </a:t>
            </a:r>
          </a:p>
          <a:p>
            <a:pPr>
              <a:defRPr/>
            </a:pPr>
            <a:r>
              <a:rPr lang="it-IT" altLang="ko-KR" sz="650">
                <a:latin typeface="Consolas" panose="020B0609020204030204" pitchFamily="49" charset="0"/>
                <a:cs typeface="Consolas" panose="020B0609020204030204" pitchFamily="49" charset="0"/>
              </a:rPr>
              <a:t>31 f6            </a:t>
            </a:r>
          </a:p>
          <a:p>
            <a:pPr>
              <a:defRPr/>
            </a:pPr>
            <a:r>
              <a:rPr lang="it-IT" altLang="ko-KR" sz="650">
                <a:latin typeface="Consolas" panose="020B0609020204030204" pitchFamily="49" charset="0"/>
                <a:cs typeface="Consolas" panose="020B0609020204030204" pitchFamily="49" charset="0"/>
              </a:rPr>
              <a:t>31 ff            </a:t>
            </a:r>
          </a:p>
          <a:p>
            <a:pPr>
              <a:defRPr/>
            </a:pPr>
            <a:r>
              <a:rPr lang="it-IT" altLang="ko-KR" sz="650">
                <a:latin typeface="Consolas" panose="020B0609020204030204" pitchFamily="49" charset="0"/>
                <a:cs typeface="Consolas" panose="020B0609020204030204" pitchFamily="49" charset="0"/>
              </a:rPr>
              <a:t>31 c0            </a:t>
            </a:r>
          </a:p>
          <a:p>
            <a:pPr>
              <a:defRPr/>
            </a:pPr>
            <a:r>
              <a:rPr lang="it-IT" altLang="ko-KR" sz="650">
                <a:latin typeface="Consolas" panose="020B0609020204030204" pitchFamily="49" charset="0"/>
                <a:cs typeface="Consolas" panose="020B0609020204030204" pitchFamily="49" charset="0"/>
              </a:rPr>
              <a:t>e8 00 df ff ff   </a:t>
            </a:r>
          </a:p>
          <a:p>
            <a:pPr>
              <a:defRPr/>
            </a:pPr>
            <a:r>
              <a:rPr lang="it-IT" altLang="ko-KR" sz="650">
                <a:latin typeface="Consolas" panose="020B0609020204030204" pitchFamily="49" charset="0"/>
                <a:cs typeface="Consolas" panose="020B0609020204030204" pitchFamily="49" charset="0"/>
              </a:rPr>
              <a:t>e9 9e fd ff ff   </a:t>
            </a:r>
          </a:p>
          <a:p>
            <a:pPr>
              <a:defRPr/>
            </a:pPr>
            <a:r>
              <a:rPr lang="it-IT" altLang="ko-KR" sz="650">
                <a:latin typeface="Consolas" panose="020B0609020204030204" pitchFamily="49" charset="0"/>
                <a:cs typeface="Consolas" panose="020B0609020204030204" pitchFamily="49" charset="0"/>
              </a:rPr>
              <a:t>0f 1f 00         </a:t>
            </a:r>
          </a:p>
          <a:p>
            <a:pPr>
              <a:defRPr/>
            </a:pPr>
            <a:r>
              <a:rPr lang="it-IT" altLang="ko-KR" sz="650">
                <a:latin typeface="Consolas" panose="020B0609020204030204" pitchFamily="49" charset="0"/>
                <a:cs typeface="Consolas" panose="020B0609020204030204" pitchFamily="49" charset="0"/>
              </a:rPr>
              <a:t>31 ed            </a:t>
            </a:r>
          </a:p>
          <a:p>
            <a:pPr>
              <a:defRPr/>
            </a:pPr>
            <a:r>
              <a:rPr lang="it-IT" altLang="ko-KR" sz="650">
                <a:latin typeface="Consolas" panose="020B0609020204030204" pitchFamily="49" charset="0"/>
                <a:cs typeface="Consolas" panose="020B0609020204030204" pitchFamily="49" charset="0"/>
              </a:rPr>
              <a:t>49 89 d1         </a:t>
            </a:r>
          </a:p>
          <a:p>
            <a:pPr>
              <a:defRPr/>
            </a:pPr>
            <a:r>
              <a:rPr lang="it-IT" altLang="ko-KR" sz="650">
                <a:latin typeface="Consolas" panose="020B0609020204030204" pitchFamily="49" charset="0"/>
                <a:cs typeface="Consolas" panose="020B0609020204030204" pitchFamily="49" charset="0"/>
              </a:rPr>
              <a:t>5e               </a:t>
            </a:r>
          </a:p>
          <a:p>
            <a:pPr>
              <a:defRPr/>
            </a:pPr>
            <a:r>
              <a:rPr lang="it-IT" altLang="ko-KR" sz="650">
                <a:latin typeface="Consolas" panose="020B0609020204030204" pitchFamily="49" charset="0"/>
                <a:cs typeface="Consolas" panose="020B0609020204030204" pitchFamily="49" charset="0"/>
              </a:rPr>
              <a:t>48 89 e2         </a:t>
            </a:r>
          </a:p>
          <a:p>
            <a:pPr>
              <a:defRPr/>
            </a:pPr>
            <a:r>
              <a:rPr lang="it-IT" altLang="ko-KR" sz="650">
                <a:latin typeface="Consolas" panose="020B0609020204030204" pitchFamily="49" charset="0"/>
                <a:cs typeface="Consolas" panose="020B0609020204030204" pitchFamily="49" charset="0"/>
              </a:rPr>
              <a:t>48 83 e4 f0      </a:t>
            </a:r>
          </a:p>
          <a:p>
            <a:pPr>
              <a:defRPr/>
            </a:pPr>
            <a:r>
              <a:rPr lang="it-IT" altLang="ko-KR" sz="650">
                <a:latin typeface="Consolas" panose="020B0609020204030204" pitchFamily="49" charset="0"/>
                <a:cs typeface="Consolas" panose="020B0609020204030204" pitchFamily="49" charset="0"/>
              </a:rPr>
              <a:t>50               </a:t>
            </a:r>
          </a:p>
          <a:p>
            <a:pPr>
              <a:defRPr/>
            </a:pPr>
            <a:r>
              <a:rPr lang="it-IT" altLang="ko-KR" sz="650">
                <a:latin typeface="Consolas" panose="020B0609020204030204" pitchFamily="49" charset="0"/>
                <a:cs typeface="Consolas" panose="020B0609020204030204" pitchFamily="49" charset="0"/>
              </a:rPr>
              <a:t>54               </a:t>
            </a:r>
          </a:p>
          <a:p>
            <a:pPr>
              <a:defRPr/>
            </a:pPr>
            <a:r>
              <a:rPr lang="it-IT" altLang="ko-KR" sz="650">
                <a:latin typeface="Consolas" panose="020B0609020204030204" pitchFamily="49" charset="0"/>
                <a:cs typeface="Consolas" panose="020B0609020204030204" pitchFamily="49" charset="0"/>
              </a:rPr>
              <a:t>49 c7 c0 40 24 4</a:t>
            </a:r>
            <a:endParaRPr lang="ko-KR" altLang="en-US" sz="65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원통 8">
            <a:extLst>
              <a:ext uri="{FF2B5EF4-FFF2-40B4-BE49-F238E27FC236}">
                <a16:creationId xmlns:a16="http://schemas.microsoft.com/office/drawing/2014/main" id="{B4EEE202-2343-45A9-95DD-69B9A9920018}"/>
              </a:ext>
            </a:extLst>
          </p:cNvPr>
          <p:cNvSpPr/>
          <p:nvPr/>
        </p:nvSpPr>
        <p:spPr>
          <a:xfrm>
            <a:off x="7212807" y="3924300"/>
            <a:ext cx="1712912" cy="2457028"/>
          </a:xfrm>
          <a:prstGeom prst="can">
            <a:avLst>
              <a:gd name="adj" fmla="val 1289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371" name="TextBox 18">
            <a:extLst>
              <a:ext uri="{FF2B5EF4-FFF2-40B4-BE49-F238E27FC236}">
                <a16:creationId xmlns:a16="http://schemas.microsoft.com/office/drawing/2014/main" id="{C4F432BD-E1FB-42FD-A17E-C1AAF25A4D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9494" y="4140200"/>
            <a:ext cx="2730500" cy="15192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lang="it-IT" altLang="ko-KR" sz="488">
                <a:latin typeface="Consolas" panose="020B0609020204030204" pitchFamily="49" charset="0"/>
                <a:cs typeface="Consolas" panose="020B0609020204030204" pitchFamily="49" charset="0"/>
              </a:rPr>
              <a:t>ba 05 00 00 00   </a:t>
            </a:r>
          </a:p>
          <a:p>
            <a:pPr>
              <a:defRPr/>
            </a:pPr>
            <a:r>
              <a:rPr lang="it-IT" altLang="ko-KR" sz="488">
                <a:latin typeface="Consolas" panose="020B0609020204030204" pitchFamily="49" charset="0"/>
                <a:cs typeface="Consolas" panose="020B0609020204030204" pitchFamily="49" charset="0"/>
              </a:rPr>
              <a:t>be 4c 27 41 00   </a:t>
            </a:r>
          </a:p>
          <a:p>
            <a:pPr>
              <a:defRPr/>
            </a:pPr>
            <a:r>
              <a:rPr lang="it-IT" altLang="ko-KR" sz="488">
                <a:latin typeface="Consolas" panose="020B0609020204030204" pitchFamily="49" charset="0"/>
                <a:cs typeface="Consolas" panose="020B0609020204030204" pitchFamily="49" charset="0"/>
              </a:rPr>
              <a:t>e8 f1 da ff ff   </a:t>
            </a:r>
          </a:p>
          <a:p>
            <a:pPr>
              <a:defRPr/>
            </a:pPr>
            <a:r>
              <a:rPr lang="it-IT" altLang="ko-KR" sz="488">
                <a:latin typeface="Consolas" panose="020B0609020204030204" pitchFamily="49" charset="0"/>
                <a:cs typeface="Consolas" panose="020B0609020204030204" pitchFamily="49" charset="0"/>
              </a:rPr>
              <a:t>4c 89 f1         </a:t>
            </a:r>
          </a:p>
          <a:p>
            <a:pPr>
              <a:defRPr/>
            </a:pPr>
            <a:r>
              <a:rPr lang="it-IT" altLang="ko-KR" sz="488">
                <a:latin typeface="Consolas" panose="020B0609020204030204" pitchFamily="49" charset="0"/>
                <a:cs typeface="Consolas" panose="020B0609020204030204" pitchFamily="49" charset="0"/>
              </a:rPr>
              <a:t>48 89 c2         </a:t>
            </a:r>
          </a:p>
          <a:p>
            <a:pPr>
              <a:defRPr/>
            </a:pPr>
            <a:r>
              <a:rPr lang="it-IT" altLang="ko-KR" sz="488">
                <a:latin typeface="Consolas" panose="020B0609020204030204" pitchFamily="49" charset="0"/>
                <a:cs typeface="Consolas" panose="020B0609020204030204" pitchFamily="49" charset="0"/>
              </a:rPr>
              <a:t>31 f6            </a:t>
            </a:r>
          </a:p>
          <a:p>
            <a:pPr>
              <a:defRPr/>
            </a:pPr>
            <a:r>
              <a:rPr lang="it-IT" altLang="ko-KR" sz="488">
                <a:latin typeface="Consolas" panose="020B0609020204030204" pitchFamily="49" charset="0"/>
                <a:cs typeface="Consolas" panose="020B0609020204030204" pitchFamily="49" charset="0"/>
              </a:rPr>
              <a:t>31 ff            </a:t>
            </a:r>
          </a:p>
          <a:p>
            <a:pPr>
              <a:defRPr/>
            </a:pPr>
            <a:r>
              <a:rPr lang="it-IT" altLang="ko-KR" sz="488">
                <a:latin typeface="Consolas" panose="020B0609020204030204" pitchFamily="49" charset="0"/>
                <a:cs typeface="Consolas" panose="020B0609020204030204" pitchFamily="49" charset="0"/>
              </a:rPr>
              <a:t>31 c0            </a:t>
            </a:r>
          </a:p>
          <a:p>
            <a:pPr>
              <a:defRPr/>
            </a:pPr>
            <a:r>
              <a:rPr lang="it-IT" altLang="ko-KR" sz="488">
                <a:latin typeface="Consolas" panose="020B0609020204030204" pitchFamily="49" charset="0"/>
                <a:cs typeface="Consolas" panose="020B0609020204030204" pitchFamily="49" charset="0"/>
              </a:rPr>
              <a:t>e8 00 df ff ff   </a:t>
            </a:r>
          </a:p>
          <a:p>
            <a:pPr>
              <a:defRPr/>
            </a:pPr>
            <a:r>
              <a:rPr lang="it-IT" altLang="ko-KR" sz="488">
                <a:latin typeface="Consolas" panose="020B0609020204030204" pitchFamily="49" charset="0"/>
                <a:cs typeface="Consolas" panose="020B0609020204030204" pitchFamily="49" charset="0"/>
              </a:rPr>
              <a:t>e9 9e fd ff ff   </a:t>
            </a:r>
          </a:p>
          <a:p>
            <a:pPr>
              <a:defRPr/>
            </a:pPr>
            <a:r>
              <a:rPr lang="it-IT" altLang="ko-KR" sz="488">
                <a:latin typeface="Consolas" panose="020B0609020204030204" pitchFamily="49" charset="0"/>
                <a:cs typeface="Consolas" panose="020B0609020204030204" pitchFamily="49" charset="0"/>
              </a:rPr>
              <a:t>0f 1f 00         </a:t>
            </a:r>
          </a:p>
          <a:p>
            <a:pPr>
              <a:defRPr/>
            </a:pPr>
            <a:r>
              <a:rPr lang="it-IT" altLang="ko-KR" sz="488">
                <a:latin typeface="Consolas" panose="020B0609020204030204" pitchFamily="49" charset="0"/>
                <a:cs typeface="Consolas" panose="020B0609020204030204" pitchFamily="49" charset="0"/>
              </a:rPr>
              <a:t>31 ed            </a:t>
            </a:r>
          </a:p>
          <a:p>
            <a:pPr>
              <a:defRPr/>
            </a:pPr>
            <a:r>
              <a:rPr lang="it-IT" altLang="ko-KR" sz="488">
                <a:latin typeface="Consolas" panose="020B0609020204030204" pitchFamily="49" charset="0"/>
                <a:cs typeface="Consolas" panose="020B0609020204030204" pitchFamily="49" charset="0"/>
              </a:rPr>
              <a:t>49 89 d1         </a:t>
            </a:r>
          </a:p>
          <a:p>
            <a:pPr>
              <a:defRPr/>
            </a:pPr>
            <a:r>
              <a:rPr lang="it-IT" altLang="ko-KR" sz="488">
                <a:latin typeface="Consolas" panose="020B0609020204030204" pitchFamily="49" charset="0"/>
                <a:cs typeface="Consolas" panose="020B0609020204030204" pitchFamily="49" charset="0"/>
              </a:rPr>
              <a:t>5e               </a:t>
            </a:r>
          </a:p>
          <a:p>
            <a:pPr>
              <a:defRPr/>
            </a:pPr>
            <a:r>
              <a:rPr lang="it-IT" altLang="ko-KR" sz="488">
                <a:latin typeface="Consolas" panose="020B0609020204030204" pitchFamily="49" charset="0"/>
                <a:cs typeface="Consolas" panose="020B0609020204030204" pitchFamily="49" charset="0"/>
              </a:rPr>
              <a:t>48 89 e2         </a:t>
            </a:r>
          </a:p>
          <a:p>
            <a:pPr>
              <a:defRPr/>
            </a:pPr>
            <a:r>
              <a:rPr lang="it-IT" altLang="ko-KR" sz="488">
                <a:latin typeface="Consolas" panose="020B0609020204030204" pitchFamily="49" charset="0"/>
                <a:cs typeface="Consolas" panose="020B0609020204030204" pitchFamily="49" charset="0"/>
              </a:rPr>
              <a:t>48 83 e4 f0      </a:t>
            </a:r>
          </a:p>
          <a:p>
            <a:pPr>
              <a:defRPr/>
            </a:pPr>
            <a:r>
              <a:rPr lang="it-IT" altLang="ko-KR" sz="488">
                <a:latin typeface="Consolas" panose="020B0609020204030204" pitchFamily="49" charset="0"/>
                <a:cs typeface="Consolas" panose="020B0609020204030204" pitchFamily="49" charset="0"/>
              </a:rPr>
              <a:t>50               </a:t>
            </a:r>
          </a:p>
          <a:p>
            <a:pPr>
              <a:defRPr/>
            </a:pPr>
            <a:r>
              <a:rPr lang="it-IT" altLang="ko-KR" sz="488">
                <a:latin typeface="Consolas" panose="020B0609020204030204" pitchFamily="49" charset="0"/>
                <a:cs typeface="Consolas" panose="020B0609020204030204" pitchFamily="49" charset="0"/>
              </a:rPr>
              <a:t>54               </a:t>
            </a:r>
          </a:p>
          <a:p>
            <a:pPr>
              <a:defRPr/>
            </a:pPr>
            <a:r>
              <a:rPr lang="it-IT" altLang="ko-KR" sz="488">
                <a:latin typeface="Consolas" panose="020B0609020204030204" pitchFamily="49" charset="0"/>
                <a:cs typeface="Consolas" panose="020B0609020204030204" pitchFamily="49" charset="0"/>
              </a:rPr>
              <a:t>49 c7 c0 40 24 4</a:t>
            </a:r>
            <a:endParaRPr lang="ko-KR" altLang="en-US" sz="488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F08CFE4-4AA4-4DDA-87AE-2A66DCA91FFA}"/>
              </a:ext>
            </a:extLst>
          </p:cNvPr>
          <p:cNvCxnSpPr/>
          <p:nvPr/>
        </p:nvCxnSpPr>
        <p:spPr>
          <a:xfrm flipV="1">
            <a:off x="3555208" y="1473201"/>
            <a:ext cx="5102225" cy="20796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DC9DBB11-DF5B-467C-B5EA-E57E7C3C3F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>
              <a:lnSpc>
                <a:spcPct val="99000"/>
              </a:lnSpc>
              <a:defRPr/>
            </a:pPr>
            <a:r>
              <a:rPr lang="ko-KR" altLang="en-US"/>
              <a:t>프로세스의 실행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6162B038-694B-430F-819B-DA17AC88D3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3.2 Process Control</a:t>
            </a:r>
          </a:p>
          <a:p>
            <a:endParaRPr lang="ko-KR" altLang="en-US"/>
          </a:p>
        </p:txBody>
      </p:sp>
      <p:cxnSp>
        <p:nvCxnSpPr>
          <p:cNvPr id="4" name="구부러진 연결선 3">
            <a:extLst>
              <a:ext uri="{FF2B5EF4-FFF2-40B4-BE49-F238E27FC236}">
                <a16:creationId xmlns:a16="http://schemas.microsoft.com/office/drawing/2014/main" id="{8F4D9463-A394-4A66-A3AE-37FD29198BF5}"/>
              </a:ext>
            </a:extLst>
          </p:cNvPr>
          <p:cNvCxnSpPr>
            <a:stCxn id="15369" idx="1"/>
          </p:cNvCxnSpPr>
          <p:nvPr/>
        </p:nvCxnSpPr>
        <p:spPr>
          <a:xfrm rot="10800000">
            <a:off x="6299994" y="4733925"/>
            <a:ext cx="1282700" cy="53340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4239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3">
            <a:extLst>
              <a:ext uri="{FF2B5EF4-FFF2-40B4-BE49-F238E27FC236}">
                <a16:creationId xmlns:a16="http://schemas.microsoft.com/office/drawing/2014/main" id="{874B87DC-6700-4A08-ABB3-B86598363F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567" y="1692053"/>
            <a:ext cx="5481638" cy="45243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#include &lt;unistd.h&gt;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#include &lt;stdio.h&gt;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#include &lt;stdlib.h&gt;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#include &lt;errno.h&gt;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#include &lt;signal.h&gt;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#include &lt;sys/types.h&gt;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#include &lt;sys/wait.h&gt;</a:t>
            </a:r>
          </a:p>
          <a:p>
            <a:pPr>
              <a:defRPr/>
            </a:pPr>
            <a:endParaRPr lang="en-US" altLang="ko-KR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int main()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char *argv[] = { "ls", "-l", (char*)0};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if( fork() == 0 )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	execve("/bin/ls", argv, 0);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wait(0);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printf("after\n");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return 0;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E8D56F-4594-4C6D-8A9F-A0FFFBABBC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>
              <a:lnSpc>
                <a:spcPct val="99000"/>
              </a:lnSpc>
              <a:defRPr/>
            </a:pPr>
            <a:r>
              <a:rPr lang="ko-KR" altLang="en-US"/>
              <a:t>프로세스의 실행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FA083C-8F2A-412F-B0FC-53E15F5EB7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3.2 Process Control</a:t>
            </a:r>
          </a:p>
          <a:p>
            <a:endParaRPr lang="ko-KR" altLang="en-US"/>
          </a:p>
        </p:txBody>
      </p:sp>
      <p:sp>
        <p:nvSpPr>
          <p:cNvPr id="235524" name="TextBox 2">
            <a:extLst>
              <a:ext uri="{FF2B5EF4-FFF2-40B4-BE49-F238E27FC236}">
                <a16:creationId xmlns:a16="http://schemas.microsoft.com/office/drawing/2014/main" id="{F9309F33-A85B-466E-B1EA-2590F8E37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990" y="670194"/>
            <a:ext cx="48926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execve system call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이용한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ls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의 실행 프로그램</a:t>
            </a:r>
          </a:p>
        </p:txBody>
      </p:sp>
      <p:sp>
        <p:nvSpPr>
          <p:cNvPr id="235525" name="TextBox 4">
            <a:extLst>
              <a:ext uri="{FF2B5EF4-FFF2-40B4-BE49-F238E27FC236}">
                <a16:creationId xmlns:a16="http://schemas.microsoft.com/office/drawing/2014/main" id="{33E795EC-99D2-4AE5-8CAA-3C4E6C05C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006" y="1196752"/>
            <a:ext cx="4892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execve_3.c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35526" name="TextBox 1">
            <a:extLst>
              <a:ext uri="{FF2B5EF4-FFF2-40B4-BE49-F238E27FC236}">
                <a16:creationId xmlns:a16="http://schemas.microsoft.com/office/drawing/2014/main" id="{4100B870-3FFB-4565-96E2-ED7EE0A330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3493" y="1853978"/>
            <a:ext cx="3429144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fork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execve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와 함께 사용하면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문제를 해결 할수 있다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wait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는 자식 프로세스가 종료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하면 리턴 되므로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동기화도 자연스럽게 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해결된다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271945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3">
            <a:extLst>
              <a:ext uri="{FF2B5EF4-FFF2-40B4-BE49-F238E27FC236}">
                <a16:creationId xmlns:a16="http://schemas.microsoft.com/office/drawing/2014/main" id="{72350F86-CF31-4B8E-BB19-287C5D361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3119" y="1685925"/>
            <a:ext cx="3784600" cy="18430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lang="en-US" altLang="ko-KR" sz="1138">
                <a:latin typeface="Consolas" panose="020B0609020204030204" pitchFamily="49" charset="0"/>
                <a:cs typeface="Consolas" panose="020B0609020204030204" pitchFamily="49" charset="0"/>
              </a:rPr>
              <a:t>int main()</a:t>
            </a:r>
          </a:p>
          <a:p>
            <a:pPr>
              <a:defRPr/>
            </a:pPr>
            <a:r>
              <a:rPr lang="en-US" altLang="ko-KR" sz="1138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defRPr/>
            </a:pPr>
            <a:r>
              <a:rPr lang="en-US" altLang="ko-KR" sz="1138">
                <a:latin typeface="Consolas" panose="020B0609020204030204" pitchFamily="49" charset="0"/>
                <a:cs typeface="Consolas" panose="020B0609020204030204" pitchFamily="49" charset="0"/>
              </a:rPr>
              <a:t>    char *argv[] = { "ls", "-l", (char*)0};</a:t>
            </a:r>
          </a:p>
          <a:p>
            <a:pPr>
              <a:defRPr/>
            </a:pPr>
            <a:endParaRPr lang="en-US" altLang="ko-KR" sz="1138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altLang="ko-KR" sz="1138">
                <a:latin typeface="Consolas" panose="020B0609020204030204" pitchFamily="49" charset="0"/>
                <a:cs typeface="Consolas" panose="020B0609020204030204" pitchFamily="49" charset="0"/>
              </a:rPr>
              <a:t>    if( fork() == 0 )</a:t>
            </a:r>
          </a:p>
          <a:p>
            <a:pPr>
              <a:defRPr/>
            </a:pPr>
            <a:r>
              <a:rPr lang="en-US" altLang="ko-KR" sz="1138">
                <a:latin typeface="Consolas" panose="020B0609020204030204" pitchFamily="49" charset="0"/>
                <a:cs typeface="Consolas" panose="020B0609020204030204" pitchFamily="49" charset="0"/>
              </a:rPr>
              <a:t>        execve("/bin/ls", argv, 0);</a:t>
            </a:r>
          </a:p>
          <a:p>
            <a:pPr>
              <a:defRPr/>
            </a:pPr>
            <a:r>
              <a:rPr lang="en-US" altLang="ko-KR" sz="1138">
                <a:latin typeface="Consolas" panose="020B0609020204030204" pitchFamily="49" charset="0"/>
                <a:cs typeface="Consolas" panose="020B0609020204030204" pitchFamily="49" charset="0"/>
              </a:rPr>
              <a:t>    wait(0);</a:t>
            </a:r>
          </a:p>
          <a:p>
            <a:pPr>
              <a:defRPr/>
            </a:pPr>
            <a:r>
              <a:rPr lang="en-US" altLang="ko-KR" sz="1138">
                <a:latin typeface="Consolas" panose="020B0609020204030204" pitchFamily="49" charset="0"/>
                <a:cs typeface="Consolas" panose="020B0609020204030204" pitchFamily="49" charset="0"/>
              </a:rPr>
              <a:t>    printf("after\n");</a:t>
            </a:r>
          </a:p>
          <a:p>
            <a:pPr>
              <a:defRPr/>
            </a:pPr>
            <a:r>
              <a:rPr lang="en-US" altLang="ko-KR" sz="1138"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pPr>
              <a:defRPr/>
            </a:pPr>
            <a:r>
              <a:rPr lang="en-US" altLang="ko-KR" sz="1138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8576F5C-591C-43BD-90F9-E85F22BAE54E}"/>
              </a:ext>
            </a:extLst>
          </p:cNvPr>
          <p:cNvSpPr/>
          <p:nvPr/>
        </p:nvSpPr>
        <p:spPr>
          <a:xfrm>
            <a:off x="854869" y="1717675"/>
            <a:ext cx="1449388" cy="38163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03F554F-AA57-45AB-8B08-CE14C6AABC7F}"/>
              </a:ext>
            </a:extLst>
          </p:cNvPr>
          <p:cNvSpPr/>
          <p:nvPr/>
        </p:nvSpPr>
        <p:spPr>
          <a:xfrm>
            <a:off x="854869" y="2076451"/>
            <a:ext cx="1449388" cy="6953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A311FFD-F45B-4493-9CEA-A57E97BFB86A}"/>
              </a:ext>
            </a:extLst>
          </p:cNvPr>
          <p:cNvCxnSpPr/>
          <p:nvPr/>
        </p:nvCxnSpPr>
        <p:spPr>
          <a:xfrm flipV="1">
            <a:off x="2304257" y="1685926"/>
            <a:ext cx="1058862" cy="3905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69041E-22A2-452F-8D76-2AD1AC6FD2B3}"/>
              </a:ext>
            </a:extLst>
          </p:cNvPr>
          <p:cNvCxnSpPr/>
          <p:nvPr/>
        </p:nvCxnSpPr>
        <p:spPr>
          <a:xfrm>
            <a:off x="2304257" y="2771775"/>
            <a:ext cx="1073150" cy="7572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오른쪽 화살표 9">
            <a:extLst>
              <a:ext uri="{FF2B5EF4-FFF2-40B4-BE49-F238E27FC236}">
                <a16:creationId xmlns:a16="http://schemas.microsoft.com/office/drawing/2014/main" id="{B95DADB8-1F1C-48D4-8C91-14AB168F2E21}"/>
              </a:ext>
            </a:extLst>
          </p:cNvPr>
          <p:cNvSpPr/>
          <p:nvPr/>
        </p:nvSpPr>
        <p:spPr>
          <a:xfrm>
            <a:off x="3213895" y="2919413"/>
            <a:ext cx="347663" cy="28416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392" name="TextBox 19">
            <a:extLst>
              <a:ext uri="{FF2B5EF4-FFF2-40B4-BE49-F238E27FC236}">
                <a16:creationId xmlns:a16="http://schemas.microsoft.com/office/drawing/2014/main" id="{E7E4DEE8-5FB7-434E-A038-73346C228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9670" y="1362076"/>
            <a:ext cx="868363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parent</a:t>
            </a:r>
            <a:endParaRPr lang="ko-KR" altLang="en-US" sz="1625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393" name="TextBox 18">
            <a:extLst>
              <a:ext uri="{FF2B5EF4-FFF2-40B4-BE49-F238E27FC236}">
                <a16:creationId xmlns:a16="http://schemas.microsoft.com/office/drawing/2014/main" id="{934E8280-C8E6-45A3-90C0-9FF332C939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7407" y="4352925"/>
            <a:ext cx="3770312" cy="15192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lang="it-IT" altLang="ko-KR" sz="488">
                <a:latin typeface="Consolas" panose="020B0609020204030204" pitchFamily="49" charset="0"/>
                <a:cs typeface="Consolas" panose="020B0609020204030204" pitchFamily="49" charset="0"/>
              </a:rPr>
              <a:t>ba 05 00 00 00   </a:t>
            </a:r>
          </a:p>
          <a:p>
            <a:pPr>
              <a:defRPr/>
            </a:pPr>
            <a:r>
              <a:rPr lang="it-IT" altLang="ko-KR" sz="488">
                <a:latin typeface="Consolas" panose="020B0609020204030204" pitchFamily="49" charset="0"/>
                <a:cs typeface="Consolas" panose="020B0609020204030204" pitchFamily="49" charset="0"/>
              </a:rPr>
              <a:t>be 4c 27 41 00   </a:t>
            </a:r>
          </a:p>
          <a:p>
            <a:pPr>
              <a:defRPr/>
            </a:pPr>
            <a:r>
              <a:rPr lang="it-IT" altLang="ko-KR" sz="488">
                <a:latin typeface="Consolas" panose="020B0609020204030204" pitchFamily="49" charset="0"/>
                <a:cs typeface="Consolas" panose="020B0609020204030204" pitchFamily="49" charset="0"/>
              </a:rPr>
              <a:t>e8 f1 da ff ff   </a:t>
            </a:r>
          </a:p>
          <a:p>
            <a:pPr>
              <a:defRPr/>
            </a:pPr>
            <a:r>
              <a:rPr lang="it-IT" altLang="ko-KR" sz="488">
                <a:latin typeface="Consolas" panose="020B0609020204030204" pitchFamily="49" charset="0"/>
                <a:cs typeface="Consolas" panose="020B0609020204030204" pitchFamily="49" charset="0"/>
              </a:rPr>
              <a:t>4c 89 f1         </a:t>
            </a:r>
          </a:p>
          <a:p>
            <a:pPr>
              <a:defRPr/>
            </a:pPr>
            <a:r>
              <a:rPr lang="it-IT" altLang="ko-KR" sz="488">
                <a:latin typeface="Consolas" panose="020B0609020204030204" pitchFamily="49" charset="0"/>
                <a:cs typeface="Consolas" panose="020B0609020204030204" pitchFamily="49" charset="0"/>
              </a:rPr>
              <a:t>48 89 c2         </a:t>
            </a:r>
          </a:p>
          <a:p>
            <a:pPr>
              <a:defRPr/>
            </a:pPr>
            <a:r>
              <a:rPr lang="it-IT" altLang="ko-KR" sz="488">
                <a:latin typeface="Consolas" panose="020B0609020204030204" pitchFamily="49" charset="0"/>
                <a:cs typeface="Consolas" panose="020B0609020204030204" pitchFamily="49" charset="0"/>
              </a:rPr>
              <a:t>31 f6            </a:t>
            </a:r>
          </a:p>
          <a:p>
            <a:pPr>
              <a:defRPr/>
            </a:pPr>
            <a:r>
              <a:rPr lang="it-IT" altLang="ko-KR" sz="488">
                <a:latin typeface="Consolas" panose="020B0609020204030204" pitchFamily="49" charset="0"/>
                <a:cs typeface="Consolas" panose="020B0609020204030204" pitchFamily="49" charset="0"/>
              </a:rPr>
              <a:t>31 ff            </a:t>
            </a:r>
          </a:p>
          <a:p>
            <a:pPr>
              <a:defRPr/>
            </a:pPr>
            <a:r>
              <a:rPr lang="it-IT" altLang="ko-KR" sz="488">
                <a:latin typeface="Consolas" panose="020B0609020204030204" pitchFamily="49" charset="0"/>
                <a:cs typeface="Consolas" panose="020B0609020204030204" pitchFamily="49" charset="0"/>
              </a:rPr>
              <a:t>31 c0            </a:t>
            </a:r>
          </a:p>
          <a:p>
            <a:pPr>
              <a:defRPr/>
            </a:pPr>
            <a:r>
              <a:rPr lang="it-IT" altLang="ko-KR" sz="488">
                <a:latin typeface="Consolas" panose="020B0609020204030204" pitchFamily="49" charset="0"/>
                <a:cs typeface="Consolas" panose="020B0609020204030204" pitchFamily="49" charset="0"/>
              </a:rPr>
              <a:t>e8 00 df ff ff   </a:t>
            </a:r>
          </a:p>
          <a:p>
            <a:pPr>
              <a:defRPr/>
            </a:pPr>
            <a:r>
              <a:rPr lang="it-IT" altLang="ko-KR" sz="488">
                <a:latin typeface="Consolas" panose="020B0609020204030204" pitchFamily="49" charset="0"/>
                <a:cs typeface="Consolas" panose="020B0609020204030204" pitchFamily="49" charset="0"/>
              </a:rPr>
              <a:t>e9 9e fd ff ff   </a:t>
            </a:r>
          </a:p>
          <a:p>
            <a:pPr>
              <a:defRPr/>
            </a:pPr>
            <a:r>
              <a:rPr lang="it-IT" altLang="ko-KR" sz="488">
                <a:latin typeface="Consolas" panose="020B0609020204030204" pitchFamily="49" charset="0"/>
                <a:cs typeface="Consolas" panose="020B0609020204030204" pitchFamily="49" charset="0"/>
              </a:rPr>
              <a:t>0f 1f 00         </a:t>
            </a:r>
          </a:p>
          <a:p>
            <a:pPr>
              <a:defRPr/>
            </a:pPr>
            <a:r>
              <a:rPr lang="it-IT" altLang="ko-KR" sz="488">
                <a:latin typeface="Consolas" panose="020B0609020204030204" pitchFamily="49" charset="0"/>
                <a:cs typeface="Consolas" panose="020B0609020204030204" pitchFamily="49" charset="0"/>
              </a:rPr>
              <a:t>31 ed            </a:t>
            </a:r>
          </a:p>
          <a:p>
            <a:pPr>
              <a:defRPr/>
            </a:pPr>
            <a:r>
              <a:rPr lang="it-IT" altLang="ko-KR" sz="488">
                <a:latin typeface="Consolas" panose="020B0609020204030204" pitchFamily="49" charset="0"/>
                <a:cs typeface="Consolas" panose="020B0609020204030204" pitchFamily="49" charset="0"/>
              </a:rPr>
              <a:t>49 89 d1         </a:t>
            </a:r>
          </a:p>
          <a:p>
            <a:pPr>
              <a:defRPr/>
            </a:pPr>
            <a:r>
              <a:rPr lang="it-IT" altLang="ko-KR" sz="488">
                <a:latin typeface="Consolas" panose="020B0609020204030204" pitchFamily="49" charset="0"/>
                <a:cs typeface="Consolas" panose="020B0609020204030204" pitchFamily="49" charset="0"/>
              </a:rPr>
              <a:t>5e               </a:t>
            </a:r>
          </a:p>
          <a:p>
            <a:pPr>
              <a:defRPr/>
            </a:pPr>
            <a:r>
              <a:rPr lang="it-IT" altLang="ko-KR" sz="488">
                <a:latin typeface="Consolas" panose="020B0609020204030204" pitchFamily="49" charset="0"/>
                <a:cs typeface="Consolas" panose="020B0609020204030204" pitchFamily="49" charset="0"/>
              </a:rPr>
              <a:t>48 89 e2         </a:t>
            </a:r>
          </a:p>
          <a:p>
            <a:pPr>
              <a:defRPr/>
            </a:pPr>
            <a:r>
              <a:rPr lang="it-IT" altLang="ko-KR" sz="488">
                <a:latin typeface="Consolas" panose="020B0609020204030204" pitchFamily="49" charset="0"/>
                <a:cs typeface="Consolas" panose="020B0609020204030204" pitchFamily="49" charset="0"/>
              </a:rPr>
              <a:t>48 83 e4 f0      </a:t>
            </a:r>
          </a:p>
          <a:p>
            <a:pPr>
              <a:defRPr/>
            </a:pPr>
            <a:r>
              <a:rPr lang="it-IT" altLang="ko-KR" sz="488">
                <a:latin typeface="Consolas" panose="020B0609020204030204" pitchFamily="49" charset="0"/>
                <a:cs typeface="Consolas" panose="020B0609020204030204" pitchFamily="49" charset="0"/>
              </a:rPr>
              <a:t>50               </a:t>
            </a:r>
          </a:p>
          <a:p>
            <a:pPr>
              <a:defRPr/>
            </a:pPr>
            <a:r>
              <a:rPr lang="it-IT" altLang="ko-KR" sz="488">
                <a:latin typeface="Consolas" panose="020B0609020204030204" pitchFamily="49" charset="0"/>
                <a:cs typeface="Consolas" panose="020B0609020204030204" pitchFamily="49" charset="0"/>
              </a:rPr>
              <a:t>54               </a:t>
            </a:r>
          </a:p>
          <a:p>
            <a:pPr>
              <a:defRPr/>
            </a:pPr>
            <a:r>
              <a:rPr lang="it-IT" altLang="ko-KR" sz="488">
                <a:latin typeface="Consolas" panose="020B0609020204030204" pitchFamily="49" charset="0"/>
                <a:cs typeface="Consolas" panose="020B0609020204030204" pitchFamily="49" charset="0"/>
              </a:rPr>
              <a:t>49 c7 c0 40 24 4</a:t>
            </a:r>
            <a:endParaRPr lang="ko-KR" altLang="en-US" sz="488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EC227C2-B07F-4F99-9826-AAFD3C9F2339}"/>
              </a:ext>
            </a:extLst>
          </p:cNvPr>
          <p:cNvSpPr/>
          <p:nvPr/>
        </p:nvSpPr>
        <p:spPr>
          <a:xfrm>
            <a:off x="8220869" y="1863725"/>
            <a:ext cx="1447800" cy="38163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B3DCCBF-3AD1-4DB5-BE09-7450028AF191}"/>
              </a:ext>
            </a:extLst>
          </p:cNvPr>
          <p:cNvSpPr/>
          <p:nvPr/>
        </p:nvSpPr>
        <p:spPr>
          <a:xfrm>
            <a:off x="8220869" y="2222501"/>
            <a:ext cx="1447800" cy="69691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396" name="TextBox 17">
            <a:extLst>
              <a:ext uri="{FF2B5EF4-FFF2-40B4-BE49-F238E27FC236}">
                <a16:creationId xmlns:a16="http://schemas.microsoft.com/office/drawing/2014/main" id="{3DE3A16C-EB19-4EF9-9CED-5792C07AB6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5670" y="1506538"/>
            <a:ext cx="75406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child</a:t>
            </a:r>
            <a:endParaRPr lang="ko-KR" altLang="en-US" sz="1625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7CC0163-1128-4AE7-9574-A479445FD30D}"/>
              </a:ext>
            </a:extLst>
          </p:cNvPr>
          <p:cNvCxnSpPr/>
          <p:nvPr/>
        </p:nvCxnSpPr>
        <p:spPr>
          <a:xfrm flipV="1">
            <a:off x="7147719" y="2222501"/>
            <a:ext cx="1073150" cy="21304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AC7159A-A2A7-4D4F-8492-2028483FA08E}"/>
              </a:ext>
            </a:extLst>
          </p:cNvPr>
          <p:cNvCxnSpPr/>
          <p:nvPr/>
        </p:nvCxnSpPr>
        <p:spPr>
          <a:xfrm flipV="1">
            <a:off x="7147719" y="2919413"/>
            <a:ext cx="1054100" cy="295275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오른쪽 화살표 24">
            <a:extLst>
              <a:ext uri="{FF2B5EF4-FFF2-40B4-BE49-F238E27FC236}">
                <a16:creationId xmlns:a16="http://schemas.microsoft.com/office/drawing/2014/main" id="{220ED3B2-EA0F-422E-B880-54F2F697173B}"/>
              </a:ext>
            </a:extLst>
          </p:cNvPr>
          <p:cNvSpPr/>
          <p:nvPr/>
        </p:nvSpPr>
        <p:spPr>
          <a:xfrm>
            <a:off x="3039269" y="5538789"/>
            <a:ext cx="349250" cy="28257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36C201-17D2-4721-93C4-CE50B6306D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>
              <a:lnSpc>
                <a:spcPct val="99000"/>
              </a:lnSpc>
              <a:defRPr/>
            </a:pPr>
            <a:r>
              <a:rPr lang="ko-KR" altLang="en-US"/>
              <a:t>프로세스의 실행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47020814-B896-4F25-8274-9C26714E1FA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3.2 Process Control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4600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3">
            <a:extLst>
              <a:ext uri="{FF2B5EF4-FFF2-40B4-BE49-F238E27FC236}">
                <a16:creationId xmlns:a16="http://schemas.microsoft.com/office/drawing/2014/main" id="{330F1C84-9CFA-4B4E-ACEA-407DD55F7A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4858" y="2079626"/>
            <a:ext cx="5507037" cy="40306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int  my_system( char *cmd){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char *argv[] = { cmd , (char*)0 };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pid_t pid;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int status=0;</a:t>
            </a:r>
          </a:p>
          <a:p>
            <a:pPr>
              <a:defRPr/>
            </a:pPr>
            <a:endParaRPr lang="en-US" altLang="ko-KR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pid = fork();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if( pid == 0 )	{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	execve( "/bin/ls", argv, 0 );  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	_exit(127);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} else if ( pid &lt; 0 ){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	status = -1;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} else{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	waitpid(pid, &amp;status, 0 );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return status;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D2957F-9B45-4BAC-8A83-15A76C7E5C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>
              <a:lnSpc>
                <a:spcPct val="99000"/>
              </a:lnSpc>
              <a:defRPr/>
            </a:pPr>
            <a:r>
              <a:rPr lang="ko-KR" altLang="en-US"/>
              <a:t>프로세스의 실행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39FE92-5C40-4B90-88CE-4D2EE389A3A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3.2 Process Control</a:t>
            </a:r>
          </a:p>
          <a:p>
            <a:endParaRPr lang="ko-KR" altLang="en-US"/>
          </a:p>
        </p:txBody>
      </p:sp>
      <p:sp>
        <p:nvSpPr>
          <p:cNvPr id="237572" name="TextBox 2">
            <a:extLst>
              <a:ext uri="{FF2B5EF4-FFF2-40B4-BE49-F238E27FC236}">
                <a16:creationId xmlns:a16="http://schemas.microsoft.com/office/drawing/2014/main" id="{00C3F02F-A8CE-428D-BF54-4CBEE3EC4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358" y="903289"/>
            <a:ext cx="63007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execve system call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이용한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system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함수의 구현 프로그램</a:t>
            </a:r>
          </a:p>
        </p:txBody>
      </p:sp>
      <p:sp>
        <p:nvSpPr>
          <p:cNvPr id="237573" name="TextBox 4">
            <a:extLst>
              <a:ext uri="{FF2B5EF4-FFF2-40B4-BE49-F238E27FC236}">
                <a16:creationId xmlns:a16="http://schemas.microsoft.com/office/drawing/2014/main" id="{28CD01B4-683B-40B7-B00F-771B77DCED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295" y="1608138"/>
            <a:ext cx="48942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system.c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8371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7C4684EB-6EE1-4550-A91C-FED1A4C9D2CC}"/>
              </a:ext>
            </a:extLst>
          </p:cNvPr>
          <p:cNvSpPr/>
          <p:nvPr/>
        </p:nvSpPr>
        <p:spPr>
          <a:xfrm>
            <a:off x="1702595" y="2506664"/>
            <a:ext cx="1158875" cy="50323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95A51140-41DE-4F52-8723-6DDFF35C4C4B}"/>
              </a:ext>
            </a:extLst>
          </p:cNvPr>
          <p:cNvSpPr/>
          <p:nvPr/>
        </p:nvSpPr>
        <p:spPr>
          <a:xfrm>
            <a:off x="1702595" y="4062414"/>
            <a:ext cx="1158875" cy="50482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CCD802C-EC69-4CFC-8924-6279101E5829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2283619" y="3009901"/>
            <a:ext cx="0" cy="105251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3" name="TextBox 7">
            <a:extLst>
              <a:ext uri="{FF2B5EF4-FFF2-40B4-BE49-F238E27FC236}">
                <a16:creationId xmlns:a16="http://schemas.microsoft.com/office/drawing/2014/main" id="{2B9FE3C4-EF0C-43F7-86BE-F23AE653F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120" y="3311525"/>
            <a:ext cx="9810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fork();</a:t>
            </a:r>
            <a:endParaRPr lang="ko-KR" altLang="en-US" sz="1625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D9F36A51-3904-4671-963F-CBB2A4CA1B7F}"/>
              </a:ext>
            </a:extLst>
          </p:cNvPr>
          <p:cNvSpPr/>
          <p:nvPr/>
        </p:nvSpPr>
        <p:spPr>
          <a:xfrm>
            <a:off x="3913983" y="4062414"/>
            <a:ext cx="1158875" cy="50482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5" name="TextBox 10">
            <a:extLst>
              <a:ext uri="{FF2B5EF4-FFF2-40B4-BE49-F238E27FC236}">
                <a16:creationId xmlns:a16="http://schemas.microsoft.com/office/drawing/2014/main" id="{3D94603E-D3F0-4AFF-A3CF-502B314E15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7969" y="4657726"/>
            <a:ext cx="1208088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execve();</a:t>
            </a:r>
            <a:endParaRPr lang="ko-KR" altLang="en-US" sz="1625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019C784-3ACB-4EB1-B57C-F1ED53795850}"/>
              </a:ext>
            </a:extLst>
          </p:cNvPr>
          <p:cNvCxnSpPr>
            <a:stCxn id="5" idx="3"/>
            <a:endCxn id="10" idx="1"/>
          </p:cNvCxnSpPr>
          <p:nvPr/>
        </p:nvCxnSpPr>
        <p:spPr>
          <a:xfrm>
            <a:off x="2861470" y="4314825"/>
            <a:ext cx="1052513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57C671C-6364-46E6-B68E-83418C6818DB}"/>
              </a:ext>
            </a:extLst>
          </p:cNvPr>
          <p:cNvCxnSpPr>
            <a:stCxn id="10" idx="0"/>
            <a:endCxn id="4" idx="3"/>
          </p:cNvCxnSpPr>
          <p:nvPr/>
        </p:nvCxnSpPr>
        <p:spPr>
          <a:xfrm flipH="1" flipV="1">
            <a:off x="2861469" y="2759075"/>
            <a:ext cx="1631950" cy="130333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8" name="TextBox 17">
            <a:extLst>
              <a:ext uri="{FF2B5EF4-FFF2-40B4-BE49-F238E27FC236}">
                <a16:creationId xmlns:a16="http://schemas.microsoft.com/office/drawing/2014/main" id="{11862B8F-FC20-4923-A380-62821305D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0207" y="2543176"/>
            <a:ext cx="982662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wait();</a:t>
            </a:r>
            <a:endParaRPr lang="ko-KR" altLang="en-US" sz="1625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A87D082B-559D-48F5-90AF-917A19B99632}"/>
              </a:ext>
            </a:extLst>
          </p:cNvPr>
          <p:cNvSpPr/>
          <p:nvPr/>
        </p:nvSpPr>
        <p:spPr>
          <a:xfrm>
            <a:off x="6177758" y="2506664"/>
            <a:ext cx="1158875" cy="50323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AF4F4032-E6C2-437C-90F8-6C5C3E3ADEE1}"/>
              </a:ext>
            </a:extLst>
          </p:cNvPr>
          <p:cNvSpPr/>
          <p:nvPr/>
        </p:nvSpPr>
        <p:spPr>
          <a:xfrm>
            <a:off x="6177758" y="4062414"/>
            <a:ext cx="1158875" cy="50482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071D491-B8CA-48EA-8CA5-23A648AC968E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 flipH="1">
            <a:off x="6755607" y="3009901"/>
            <a:ext cx="0" cy="105251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22" name="TextBox 21">
            <a:extLst>
              <a:ext uri="{FF2B5EF4-FFF2-40B4-BE49-F238E27FC236}">
                <a16:creationId xmlns:a16="http://schemas.microsoft.com/office/drawing/2014/main" id="{6CC7BA2D-39BD-422F-BEB9-0F3D329276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6283" y="3311525"/>
            <a:ext cx="9810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fork();</a:t>
            </a:r>
            <a:endParaRPr lang="ko-KR" altLang="en-US" sz="1625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028D1E55-8733-4BFC-A0C8-8187E9364AD9}"/>
              </a:ext>
            </a:extLst>
          </p:cNvPr>
          <p:cNvSpPr/>
          <p:nvPr/>
        </p:nvSpPr>
        <p:spPr>
          <a:xfrm>
            <a:off x="8389145" y="4062414"/>
            <a:ext cx="1158875" cy="50482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zygote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24" name="TextBox 23">
            <a:extLst>
              <a:ext uri="{FF2B5EF4-FFF2-40B4-BE49-F238E27FC236}">
                <a16:creationId xmlns:a16="http://schemas.microsoft.com/office/drawing/2014/main" id="{BA7F66EF-B4F1-44B1-A068-1A8D00A999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1545" y="4657726"/>
            <a:ext cx="1209675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execve();</a:t>
            </a:r>
            <a:endParaRPr lang="ko-KR" altLang="en-US" sz="1625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D659E70-FB54-4075-B536-45DDF8E5EE92}"/>
              </a:ext>
            </a:extLst>
          </p:cNvPr>
          <p:cNvCxnSpPr>
            <a:stCxn id="20" idx="3"/>
            <a:endCxn id="23" idx="1"/>
          </p:cNvCxnSpPr>
          <p:nvPr/>
        </p:nvCxnSpPr>
        <p:spPr>
          <a:xfrm>
            <a:off x="7336632" y="4314825"/>
            <a:ext cx="1052512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FDD00C2-A2CD-4E45-8EEB-672B9216F6C8}"/>
              </a:ext>
            </a:extLst>
          </p:cNvPr>
          <p:cNvCxnSpPr>
            <a:stCxn id="23" idx="0"/>
            <a:endCxn id="19" idx="3"/>
          </p:cNvCxnSpPr>
          <p:nvPr/>
        </p:nvCxnSpPr>
        <p:spPr>
          <a:xfrm flipH="1" flipV="1">
            <a:off x="7336632" y="2759075"/>
            <a:ext cx="1631950" cy="130333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27" name="TextBox 26">
            <a:extLst>
              <a:ext uri="{FF2B5EF4-FFF2-40B4-BE49-F238E27FC236}">
                <a16:creationId xmlns:a16="http://schemas.microsoft.com/office/drawing/2014/main" id="{96ECDED7-C2E9-43F2-B5CF-40CB24A6BE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8070" y="2482851"/>
            <a:ext cx="981075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wait();</a:t>
            </a:r>
            <a:endParaRPr lang="ko-KR" altLang="en-US" sz="1625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28" name="TextBox 27">
            <a:extLst>
              <a:ext uri="{FF2B5EF4-FFF2-40B4-BE49-F238E27FC236}">
                <a16:creationId xmlns:a16="http://schemas.microsoft.com/office/drawing/2014/main" id="{93B60DF7-B518-4C0E-BA08-09EBA81ED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982" y="1120086"/>
            <a:ext cx="95729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lang="ko-KR" altLang="en-US" sz="2000">
                <a:cs typeface="Consolas" panose="020B0609020204030204" pitchFamily="49" charset="0"/>
              </a:rPr>
              <a:t>프로세스는 </a:t>
            </a:r>
            <a:r>
              <a:rPr lang="en-US" altLang="ko-KR" sz="2000">
                <a:cs typeface="Consolas" panose="020B0609020204030204" pitchFamily="49" charset="0"/>
              </a:rPr>
              <a:t>fork</a:t>
            </a:r>
            <a:r>
              <a:rPr lang="ko-KR" altLang="en-US" sz="2000">
                <a:cs typeface="Consolas" panose="020B0609020204030204" pitchFamily="49" charset="0"/>
              </a:rPr>
              <a:t>로 생성되어 </a:t>
            </a:r>
            <a:r>
              <a:rPr lang="en-US" altLang="ko-KR" sz="2000">
                <a:cs typeface="Consolas" panose="020B0609020204030204" pitchFamily="49" charset="0"/>
              </a:rPr>
              <a:t>execve</a:t>
            </a:r>
            <a:r>
              <a:rPr lang="ko-KR" altLang="en-US" sz="2000">
                <a:cs typeface="Consolas" panose="020B0609020204030204" pitchFamily="49" charset="0"/>
              </a:rPr>
              <a:t>로 실행 되며 </a:t>
            </a:r>
            <a:r>
              <a:rPr lang="en-US" altLang="ko-KR" sz="2000">
                <a:cs typeface="Consolas" panose="020B0609020204030204" pitchFamily="49" charset="0"/>
              </a:rPr>
              <a:t>exit</a:t>
            </a:r>
            <a:r>
              <a:rPr lang="ko-KR" altLang="en-US" sz="2000">
                <a:cs typeface="Consolas" panose="020B0609020204030204" pitchFamily="49" charset="0"/>
              </a:rPr>
              <a:t>로 종료하고 </a:t>
            </a:r>
            <a:r>
              <a:rPr lang="en-US" altLang="ko-KR" sz="2000">
                <a:cs typeface="Consolas" panose="020B0609020204030204" pitchFamily="49" charset="0"/>
              </a:rPr>
              <a:t>wait</a:t>
            </a:r>
            <a:r>
              <a:rPr lang="ko-KR" altLang="en-US" sz="2000">
                <a:cs typeface="Consolas" panose="020B0609020204030204" pitchFamily="49" charset="0"/>
              </a:rPr>
              <a:t>로 소멸된다</a:t>
            </a:r>
            <a:r>
              <a:rPr lang="en-US" altLang="ko-KR" sz="2000">
                <a:cs typeface="Consolas" panose="020B0609020204030204" pitchFamily="49" charset="0"/>
              </a:rPr>
              <a:t>.</a:t>
            </a:r>
            <a:endParaRPr lang="ko-KR" altLang="en-US" sz="2000">
              <a:cs typeface="Consolas" panose="020B0609020204030204" pitchFamily="49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3FEE23-7DFF-43BB-8A43-7DC43D6961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>
              <a:lnSpc>
                <a:spcPct val="99000"/>
              </a:lnSpc>
              <a:defRPr/>
            </a:pPr>
            <a:r>
              <a:rPr lang="ko-KR" altLang="en-US"/>
              <a:t>프로세스 생성</a:t>
            </a:r>
            <a:r>
              <a:rPr lang="en-US" altLang="ko-KR"/>
              <a:t>/</a:t>
            </a:r>
            <a:r>
              <a:rPr lang="ko-KR" altLang="en-US"/>
              <a:t>종료</a:t>
            </a:r>
            <a:r>
              <a:rPr lang="en-US" altLang="ko-KR"/>
              <a:t>/</a:t>
            </a:r>
            <a:r>
              <a:rPr lang="ko-KR" altLang="en-US"/>
              <a:t>소멸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073B632-6A96-4233-9D02-19E6C5BF31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3.2 Process Control</a:t>
            </a:r>
          </a:p>
          <a:p>
            <a:endParaRPr lang="ko-KR" altLang="en-US"/>
          </a:p>
        </p:txBody>
      </p:sp>
      <p:sp>
        <p:nvSpPr>
          <p:cNvPr id="22" name="TextBox 17">
            <a:extLst>
              <a:ext uri="{FF2B5EF4-FFF2-40B4-BE49-F238E27FC236}">
                <a16:creationId xmlns:a16="http://schemas.microsoft.com/office/drawing/2014/main" id="{92DAE2AF-BCD5-4A48-AB82-A7E08852D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1807" y="3548063"/>
            <a:ext cx="982662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exit();</a:t>
            </a:r>
            <a:endParaRPr lang="ko-KR" altLang="en-US" sz="1625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6">
            <a:extLst>
              <a:ext uri="{FF2B5EF4-FFF2-40B4-BE49-F238E27FC236}">
                <a16:creationId xmlns:a16="http://schemas.microsoft.com/office/drawing/2014/main" id="{85747A34-736F-4CBE-94F3-37D840F739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1270" y="3448050"/>
            <a:ext cx="9810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exit();</a:t>
            </a:r>
            <a:endParaRPr lang="ko-KR" altLang="en-US" sz="1625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689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1">
            <a:extLst>
              <a:ext uri="{FF2B5EF4-FFF2-40B4-BE49-F238E27FC236}">
                <a16:creationId xmlns:a16="http://schemas.microsoft.com/office/drawing/2014/main" id="{FE9D4989-4C47-40D8-8251-82EC32321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5488" y="1104900"/>
            <a:ext cx="2573338" cy="13414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#include &lt;stdio.h&gt;</a:t>
            </a:r>
          </a:p>
          <a:p>
            <a:pPr>
              <a:defRPr/>
            </a:pP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int main()</a:t>
            </a:r>
          </a:p>
          <a:p>
            <a:pPr>
              <a:defRPr/>
            </a:pP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defRPr/>
            </a:pP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   printf("hello\n");</a:t>
            </a:r>
          </a:p>
          <a:p>
            <a:pPr>
              <a:defRPr/>
            </a:pP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en-US" sz="1625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23" name="TextBox 2">
            <a:extLst>
              <a:ext uri="{FF2B5EF4-FFF2-40B4-BE49-F238E27FC236}">
                <a16:creationId xmlns:a16="http://schemas.microsoft.com/office/drawing/2014/main" id="{A8789941-86DD-44FD-A5E6-92D32635BA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9076" y="2428876"/>
            <a:ext cx="5969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lang="en-US" altLang="ko-KR" sz="1950">
                <a:latin typeface="Consolas" panose="020B0609020204030204" pitchFamily="49" charset="0"/>
                <a:cs typeface="Consolas" panose="020B0609020204030204" pitchFamily="49" charset="0"/>
              </a:rPr>
              <a:t>a.c</a:t>
            </a:r>
            <a:endParaRPr lang="ko-KR" altLang="en-US" sz="195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24" name="TextBox 4">
            <a:extLst>
              <a:ext uri="{FF2B5EF4-FFF2-40B4-BE49-F238E27FC236}">
                <a16:creationId xmlns:a16="http://schemas.microsoft.com/office/drawing/2014/main" id="{A9F2CD29-2D19-4EA2-A0E0-AD3CC34A3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7138" y="1104900"/>
            <a:ext cx="3030538" cy="13414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int printf (char *, ...);</a:t>
            </a:r>
          </a:p>
          <a:p>
            <a:pPr>
              <a:defRPr/>
            </a:pP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int main()</a:t>
            </a:r>
          </a:p>
          <a:p>
            <a:pPr>
              <a:defRPr/>
            </a:pP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defRPr/>
            </a:pP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   printf("hello\n");</a:t>
            </a:r>
          </a:p>
          <a:p>
            <a:pPr>
              <a:defRPr/>
            </a:pP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en-US" sz="1625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25" name="TextBox 5">
            <a:extLst>
              <a:ext uri="{FF2B5EF4-FFF2-40B4-BE49-F238E27FC236}">
                <a16:creationId xmlns:a16="http://schemas.microsoft.com/office/drawing/2014/main" id="{83174449-4E53-443B-B4B3-FB1BA521D3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5613" y="2428876"/>
            <a:ext cx="598488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lang="en-US" altLang="ko-KR" sz="1950">
                <a:latin typeface="Consolas" panose="020B0609020204030204" pitchFamily="49" charset="0"/>
                <a:cs typeface="Consolas" panose="020B0609020204030204" pitchFamily="49" charset="0"/>
              </a:rPr>
              <a:t>a.i</a:t>
            </a:r>
            <a:endParaRPr lang="ko-KR" altLang="en-US" sz="195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6FD8A95-0705-4BA2-B439-98E299B61B50}"/>
              </a:ext>
            </a:extLst>
          </p:cNvPr>
          <p:cNvCxnSpPr>
            <a:stCxn id="5122" idx="3"/>
            <a:endCxn id="5124" idx="1"/>
          </p:cNvCxnSpPr>
          <p:nvPr/>
        </p:nvCxnSpPr>
        <p:spPr>
          <a:xfrm>
            <a:off x="4098826" y="1774825"/>
            <a:ext cx="4683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7" name="TextBox 8">
            <a:extLst>
              <a:ext uri="{FF2B5EF4-FFF2-40B4-BE49-F238E27FC236}">
                <a16:creationId xmlns:a16="http://schemas.microsoft.com/office/drawing/2014/main" id="{1BB81448-0AB0-4E2B-94AA-2E155AD098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9588" y="2432050"/>
            <a:ext cx="935038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lang="ko-KR" altLang="en-US" sz="1950" dirty="0">
                <a:latin typeface="Consolas" panose="020B0609020204030204" pitchFamily="49" charset="0"/>
                <a:cs typeface="Consolas" panose="020B0609020204030204" pitchFamily="49" charset="0"/>
              </a:rPr>
              <a:t>전처리</a:t>
            </a:r>
            <a:endParaRPr lang="en-US" altLang="ko-KR" sz="19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altLang="ko-KR" sz="1950" dirty="0">
                <a:latin typeface="Consolas" panose="020B0609020204030204" pitchFamily="49" charset="0"/>
                <a:cs typeface="Consolas" panose="020B0609020204030204" pitchFamily="49" charset="0"/>
              </a:rPr>
              <a:t>-E</a:t>
            </a:r>
            <a:endParaRPr lang="ko-KR" altLang="en-US" sz="19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28" name="TextBox 10">
            <a:extLst>
              <a:ext uri="{FF2B5EF4-FFF2-40B4-BE49-F238E27FC236}">
                <a16:creationId xmlns:a16="http://schemas.microsoft.com/office/drawing/2014/main" id="{998E602C-6731-4EC9-B533-225B2C55E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4738" y="1041400"/>
            <a:ext cx="1892300" cy="14684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lang="en-US" altLang="ko-KR" sz="813">
                <a:latin typeface="Consolas" panose="020B0609020204030204" pitchFamily="49" charset="0"/>
                <a:cs typeface="Consolas" panose="020B0609020204030204" pitchFamily="49" charset="0"/>
              </a:rPr>
              <a:t>.cfi_startproc</a:t>
            </a:r>
          </a:p>
          <a:p>
            <a:pPr>
              <a:defRPr/>
            </a:pPr>
            <a:r>
              <a:rPr lang="en-US" altLang="ko-KR" sz="813">
                <a:latin typeface="Consolas" panose="020B0609020204030204" pitchFamily="49" charset="0"/>
                <a:cs typeface="Consolas" panose="020B0609020204030204" pitchFamily="49" charset="0"/>
              </a:rPr>
              <a:t>pushq   %rbp</a:t>
            </a:r>
          </a:p>
          <a:p>
            <a:pPr>
              <a:defRPr/>
            </a:pPr>
            <a:r>
              <a:rPr lang="en-US" altLang="ko-KR" sz="813">
                <a:latin typeface="Consolas" panose="020B0609020204030204" pitchFamily="49" charset="0"/>
                <a:cs typeface="Consolas" panose="020B0609020204030204" pitchFamily="49" charset="0"/>
              </a:rPr>
              <a:t>.cfi_def_cfa_offset 16</a:t>
            </a:r>
          </a:p>
          <a:p>
            <a:pPr>
              <a:defRPr/>
            </a:pPr>
            <a:r>
              <a:rPr lang="en-US" altLang="ko-KR" sz="813">
                <a:latin typeface="Consolas" panose="020B0609020204030204" pitchFamily="49" charset="0"/>
                <a:cs typeface="Consolas" panose="020B0609020204030204" pitchFamily="49" charset="0"/>
              </a:rPr>
              <a:t>.cfi_offset 6, -16</a:t>
            </a:r>
          </a:p>
          <a:p>
            <a:pPr>
              <a:defRPr/>
            </a:pPr>
            <a:r>
              <a:rPr lang="en-US" altLang="ko-KR" sz="813">
                <a:latin typeface="Consolas" panose="020B0609020204030204" pitchFamily="49" charset="0"/>
                <a:cs typeface="Consolas" panose="020B0609020204030204" pitchFamily="49" charset="0"/>
              </a:rPr>
              <a:t>movq    %rsp, %rbp</a:t>
            </a:r>
          </a:p>
          <a:p>
            <a:pPr>
              <a:defRPr/>
            </a:pPr>
            <a:r>
              <a:rPr lang="en-US" altLang="ko-KR" sz="813">
                <a:latin typeface="Consolas" panose="020B0609020204030204" pitchFamily="49" charset="0"/>
                <a:cs typeface="Consolas" panose="020B0609020204030204" pitchFamily="49" charset="0"/>
              </a:rPr>
              <a:t>.cfi_def_cfa_register 6</a:t>
            </a:r>
          </a:p>
          <a:p>
            <a:pPr>
              <a:defRPr/>
            </a:pPr>
            <a:r>
              <a:rPr lang="en-US" altLang="ko-KR" sz="813">
                <a:latin typeface="Consolas" panose="020B0609020204030204" pitchFamily="49" charset="0"/>
                <a:cs typeface="Consolas" panose="020B0609020204030204" pitchFamily="49" charset="0"/>
              </a:rPr>
              <a:t>movl    $.LC0, %edi</a:t>
            </a:r>
          </a:p>
          <a:p>
            <a:pPr>
              <a:defRPr/>
            </a:pPr>
            <a:r>
              <a:rPr lang="en-US" altLang="ko-KR" sz="813">
                <a:latin typeface="Consolas" panose="020B0609020204030204" pitchFamily="49" charset="0"/>
                <a:cs typeface="Consolas" panose="020B0609020204030204" pitchFamily="49" charset="0"/>
              </a:rPr>
              <a:t>call    puts</a:t>
            </a:r>
          </a:p>
          <a:p>
            <a:pPr>
              <a:defRPr/>
            </a:pPr>
            <a:r>
              <a:rPr lang="en-US" altLang="ko-KR" sz="813">
                <a:latin typeface="Consolas" panose="020B0609020204030204" pitchFamily="49" charset="0"/>
                <a:cs typeface="Consolas" panose="020B0609020204030204" pitchFamily="49" charset="0"/>
              </a:rPr>
              <a:t>popq    %rbp</a:t>
            </a:r>
          </a:p>
          <a:p>
            <a:pPr>
              <a:defRPr/>
            </a:pPr>
            <a:r>
              <a:rPr lang="en-US" altLang="ko-KR" sz="813">
                <a:latin typeface="Consolas" panose="020B0609020204030204" pitchFamily="49" charset="0"/>
                <a:cs typeface="Consolas" panose="020B0609020204030204" pitchFamily="49" charset="0"/>
              </a:rPr>
              <a:t>.cfi_def_cfa 7, 8</a:t>
            </a:r>
          </a:p>
          <a:p>
            <a:pPr>
              <a:defRPr/>
            </a:pPr>
            <a:r>
              <a:rPr lang="en-US" altLang="ko-KR" sz="813">
                <a:latin typeface="Consolas" panose="020B0609020204030204" pitchFamily="49" charset="0"/>
                <a:cs typeface="Consolas" panose="020B0609020204030204" pitchFamily="49" charset="0"/>
              </a:rPr>
              <a:t>ret</a:t>
            </a:r>
            <a:endParaRPr lang="ko-KR" altLang="en-US" sz="813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1AD30DE-BDF8-481A-B268-371862106E5F}"/>
              </a:ext>
            </a:extLst>
          </p:cNvPr>
          <p:cNvCxnSpPr>
            <a:stCxn id="5124" idx="3"/>
            <a:endCxn id="5128" idx="1"/>
          </p:cNvCxnSpPr>
          <p:nvPr/>
        </p:nvCxnSpPr>
        <p:spPr>
          <a:xfrm flipV="1">
            <a:off x="7597676" y="1774825"/>
            <a:ext cx="6270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0" name="TextBox 14">
            <a:extLst>
              <a:ext uri="{FF2B5EF4-FFF2-40B4-BE49-F238E27FC236}">
                <a16:creationId xmlns:a16="http://schemas.microsoft.com/office/drawing/2014/main" id="{6606A407-CB8B-4BA7-9A43-CC26A98AD6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7363" y="2428876"/>
            <a:ext cx="598488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lang="en-US" altLang="ko-KR" sz="1950">
                <a:latin typeface="Consolas" panose="020B0609020204030204" pitchFamily="49" charset="0"/>
                <a:cs typeface="Consolas" panose="020B0609020204030204" pitchFamily="49" charset="0"/>
              </a:rPr>
              <a:t>a.s</a:t>
            </a:r>
            <a:endParaRPr lang="ko-KR" altLang="en-US" sz="195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31" name="TextBox 15">
            <a:extLst>
              <a:ext uri="{FF2B5EF4-FFF2-40B4-BE49-F238E27FC236}">
                <a16:creationId xmlns:a16="http://schemas.microsoft.com/office/drawing/2014/main" id="{D327D305-8B44-4069-89F0-9CB260763E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5263" y="2466975"/>
            <a:ext cx="935038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lang="ko-KR" altLang="en-US" sz="1950">
                <a:latin typeface="Consolas" panose="020B0609020204030204" pitchFamily="49" charset="0"/>
                <a:cs typeface="Consolas" panose="020B0609020204030204" pitchFamily="49" charset="0"/>
              </a:rPr>
              <a:t>컴파일</a:t>
            </a:r>
            <a:endParaRPr lang="en-US" altLang="ko-KR" sz="195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altLang="ko-KR" sz="1950">
                <a:latin typeface="Consolas" panose="020B0609020204030204" pitchFamily="49" charset="0"/>
                <a:cs typeface="Consolas" panose="020B0609020204030204" pitchFamily="49" charset="0"/>
              </a:rPr>
              <a:t>-S</a:t>
            </a:r>
            <a:endParaRPr lang="ko-KR" altLang="en-US" sz="195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7EF492B-2759-4D8C-A1B7-BC829755E9E0}"/>
              </a:ext>
            </a:extLst>
          </p:cNvPr>
          <p:cNvCxnSpPr>
            <a:cxnSpLocks/>
          </p:cNvCxnSpPr>
          <p:nvPr/>
        </p:nvCxnSpPr>
        <p:spPr>
          <a:xfrm flipH="1">
            <a:off x="2570063" y="2492376"/>
            <a:ext cx="6084888" cy="12620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4" name="TextBox 24">
            <a:extLst>
              <a:ext uri="{FF2B5EF4-FFF2-40B4-BE49-F238E27FC236}">
                <a16:creationId xmlns:a16="http://schemas.microsoft.com/office/drawing/2014/main" id="{8E69CB7D-A59A-42B0-AC5E-FADDBCB1F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1305" y="2944018"/>
            <a:ext cx="1174427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lang="ko-KR" altLang="en-US" sz="1950">
                <a:latin typeface="Consolas" panose="020B0609020204030204" pitchFamily="49" charset="0"/>
                <a:cs typeface="Consolas" panose="020B0609020204030204" pitchFamily="49" charset="0"/>
              </a:rPr>
              <a:t>어셈블 </a:t>
            </a:r>
            <a:endParaRPr lang="en-US" altLang="ko-KR" sz="195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altLang="ko-KR" sz="1950">
                <a:latin typeface="Consolas" panose="020B0609020204030204" pitchFamily="49" charset="0"/>
                <a:cs typeface="Consolas" panose="020B0609020204030204" pitchFamily="49" charset="0"/>
              </a:rPr>
              <a:t>-c</a:t>
            </a:r>
            <a:endParaRPr lang="ko-KR" altLang="en-US" sz="195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25F3F01-8D6A-4FE0-A246-47633F69E9A0}"/>
              </a:ext>
            </a:extLst>
          </p:cNvPr>
          <p:cNvSpPr/>
          <p:nvPr/>
        </p:nvSpPr>
        <p:spPr>
          <a:xfrm>
            <a:off x="2383062" y="4050977"/>
            <a:ext cx="1108075" cy="26511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36F6A5A-79F6-41B9-ADBF-D95B09055C5C}"/>
              </a:ext>
            </a:extLst>
          </p:cNvPr>
          <p:cNvSpPr/>
          <p:nvPr/>
        </p:nvSpPr>
        <p:spPr>
          <a:xfrm>
            <a:off x="2383062" y="3789040"/>
            <a:ext cx="1108075" cy="2651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38" name="TextBox 28">
            <a:extLst>
              <a:ext uri="{FF2B5EF4-FFF2-40B4-BE49-F238E27FC236}">
                <a16:creationId xmlns:a16="http://schemas.microsoft.com/office/drawing/2014/main" id="{814F8ADC-70FD-4FD9-9326-11A75218B9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9498" y="3808090"/>
            <a:ext cx="5969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lang="en-US" altLang="ko-KR" sz="1950">
                <a:latin typeface="Consolas" panose="020B0609020204030204" pitchFamily="49" charset="0"/>
                <a:cs typeface="Consolas" panose="020B0609020204030204" pitchFamily="49" charset="0"/>
              </a:rPr>
              <a:t>a.o</a:t>
            </a:r>
            <a:endParaRPr lang="ko-KR" altLang="en-US" sz="195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D96E96A-CA42-4FA5-81AF-1BBE2B3C586E}"/>
              </a:ext>
            </a:extLst>
          </p:cNvPr>
          <p:cNvSpPr/>
          <p:nvPr/>
        </p:nvSpPr>
        <p:spPr>
          <a:xfrm>
            <a:off x="2383062" y="4708202"/>
            <a:ext cx="1108075" cy="26511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8ABEB3E-1FD0-4BBC-AD4D-D3BABE9051B4}"/>
              </a:ext>
            </a:extLst>
          </p:cNvPr>
          <p:cNvSpPr/>
          <p:nvPr/>
        </p:nvSpPr>
        <p:spPr>
          <a:xfrm>
            <a:off x="2383062" y="4444677"/>
            <a:ext cx="1108075" cy="2667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41" name="TextBox 31">
            <a:extLst>
              <a:ext uri="{FF2B5EF4-FFF2-40B4-BE49-F238E27FC236}">
                <a16:creationId xmlns:a16="http://schemas.microsoft.com/office/drawing/2014/main" id="{1AE59672-8F96-46B9-9D0D-A3740128A2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674" y="4476427"/>
            <a:ext cx="1287463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lang="en-US" altLang="ko-KR" sz="1950">
                <a:latin typeface="Consolas" panose="020B0609020204030204" pitchFamily="49" charset="0"/>
                <a:cs typeface="Consolas" panose="020B0609020204030204" pitchFamily="49" charset="0"/>
              </a:rPr>
              <a:t>printf.o</a:t>
            </a:r>
            <a:endParaRPr lang="ko-KR" altLang="en-US" sz="195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CAF0125-4248-4F47-A285-7B858C5051E5}"/>
              </a:ext>
            </a:extLst>
          </p:cNvPr>
          <p:cNvSpPr/>
          <p:nvPr/>
        </p:nvSpPr>
        <p:spPr>
          <a:xfrm>
            <a:off x="2383062" y="5335265"/>
            <a:ext cx="1108075" cy="26511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0E8E74C-A687-44F7-A00D-CC2E0A77240C}"/>
              </a:ext>
            </a:extLst>
          </p:cNvPr>
          <p:cNvSpPr/>
          <p:nvPr/>
        </p:nvSpPr>
        <p:spPr>
          <a:xfrm>
            <a:off x="2383062" y="5073327"/>
            <a:ext cx="1108075" cy="2651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44" name="TextBox 34">
            <a:extLst>
              <a:ext uri="{FF2B5EF4-FFF2-40B4-BE49-F238E27FC236}">
                <a16:creationId xmlns:a16="http://schemas.microsoft.com/office/drawing/2014/main" id="{1EF1A04C-4BFB-4C32-8895-F74467C018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861" y="5095552"/>
            <a:ext cx="1701800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lang="en-US" altLang="ko-KR" sz="1950">
                <a:latin typeface="Consolas" panose="020B0609020204030204" pitchFamily="49" charset="0"/>
                <a:cs typeface="Consolas" panose="020B0609020204030204" pitchFamily="49" charset="0"/>
              </a:rPr>
              <a:t>crt_begin.o</a:t>
            </a:r>
            <a:endParaRPr lang="ko-KR" altLang="en-US" sz="195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9683805-4F12-4008-8F4F-FC8241663396}"/>
              </a:ext>
            </a:extLst>
          </p:cNvPr>
          <p:cNvSpPr/>
          <p:nvPr/>
        </p:nvSpPr>
        <p:spPr>
          <a:xfrm>
            <a:off x="2383062" y="5927402"/>
            <a:ext cx="1108075" cy="26511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99DC313-E24E-4D9D-B39B-28AA9BEF7807}"/>
              </a:ext>
            </a:extLst>
          </p:cNvPr>
          <p:cNvSpPr/>
          <p:nvPr/>
        </p:nvSpPr>
        <p:spPr>
          <a:xfrm>
            <a:off x="2383062" y="5663877"/>
            <a:ext cx="1108075" cy="2667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47" name="TextBox 37">
            <a:extLst>
              <a:ext uri="{FF2B5EF4-FFF2-40B4-BE49-F238E27FC236}">
                <a16:creationId xmlns:a16="http://schemas.microsoft.com/office/drawing/2014/main" id="{1D9F2C34-5828-4055-948B-F97CC700DB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9087" y="5709914"/>
            <a:ext cx="14255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lang="en-US" altLang="ko-KR" sz="1950">
                <a:latin typeface="Consolas" panose="020B0609020204030204" pitchFamily="49" charset="0"/>
                <a:cs typeface="Consolas" panose="020B0609020204030204" pitchFamily="49" charset="0"/>
              </a:rPr>
              <a:t>crt_end.o</a:t>
            </a:r>
            <a:endParaRPr lang="ko-KR" altLang="en-US" sz="195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66A8764-3281-4072-B544-19E9F09E91A6}"/>
              </a:ext>
            </a:extLst>
          </p:cNvPr>
          <p:cNvSpPr/>
          <p:nvPr/>
        </p:nvSpPr>
        <p:spPr>
          <a:xfrm>
            <a:off x="5085954" y="4238626"/>
            <a:ext cx="1108075" cy="2651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9BA4087-ED40-4A70-B8AB-0ABA86744F63}"/>
              </a:ext>
            </a:extLst>
          </p:cNvPr>
          <p:cNvSpPr/>
          <p:nvPr/>
        </p:nvSpPr>
        <p:spPr>
          <a:xfrm>
            <a:off x="5085954" y="4514851"/>
            <a:ext cx="1108075" cy="2651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D209E6A-507F-4C46-977C-885DE38B8E73}"/>
              </a:ext>
            </a:extLst>
          </p:cNvPr>
          <p:cNvSpPr/>
          <p:nvPr/>
        </p:nvSpPr>
        <p:spPr>
          <a:xfrm>
            <a:off x="5085954" y="4778375"/>
            <a:ext cx="1108075" cy="2667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B157C32-E8F7-4532-998A-F4725C1459AC}"/>
              </a:ext>
            </a:extLst>
          </p:cNvPr>
          <p:cNvSpPr/>
          <p:nvPr/>
        </p:nvSpPr>
        <p:spPr>
          <a:xfrm>
            <a:off x="5085954" y="5049838"/>
            <a:ext cx="1108075" cy="2651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FA7A2A1-9BD1-4EEC-BC89-E73B65DC9E1E}"/>
              </a:ext>
            </a:extLst>
          </p:cNvPr>
          <p:cNvSpPr/>
          <p:nvPr/>
        </p:nvSpPr>
        <p:spPr>
          <a:xfrm>
            <a:off x="5085954" y="5314950"/>
            <a:ext cx="1108075" cy="2667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C18D6B5-595A-4341-8BDD-780EC7DF5509}"/>
              </a:ext>
            </a:extLst>
          </p:cNvPr>
          <p:cNvSpPr/>
          <p:nvPr/>
        </p:nvSpPr>
        <p:spPr>
          <a:xfrm>
            <a:off x="5085954" y="5568950"/>
            <a:ext cx="1108075" cy="2667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75F691B-4F7E-43E0-88B3-3F99F99F0B5D}"/>
              </a:ext>
            </a:extLst>
          </p:cNvPr>
          <p:cNvSpPr/>
          <p:nvPr/>
        </p:nvSpPr>
        <p:spPr>
          <a:xfrm>
            <a:off x="5085954" y="5834063"/>
            <a:ext cx="1108075" cy="26511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C0EBDD6-5C13-44B3-A7CC-8437886CC83A}"/>
              </a:ext>
            </a:extLst>
          </p:cNvPr>
          <p:cNvSpPr/>
          <p:nvPr/>
        </p:nvSpPr>
        <p:spPr>
          <a:xfrm>
            <a:off x="5085954" y="6105526"/>
            <a:ext cx="1108075" cy="26511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B3E085D-39B2-488E-807D-D08AC7E250CE}"/>
              </a:ext>
            </a:extLst>
          </p:cNvPr>
          <p:cNvCxnSpPr>
            <a:stCxn id="28" idx="3"/>
            <a:endCxn id="39" idx="1"/>
          </p:cNvCxnSpPr>
          <p:nvPr/>
        </p:nvCxnSpPr>
        <p:spPr>
          <a:xfrm>
            <a:off x="3491137" y="3921597"/>
            <a:ext cx="1594817" cy="4495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72AAEEB9-E453-4952-84CE-92F5532FF2D2}"/>
              </a:ext>
            </a:extLst>
          </p:cNvPr>
          <p:cNvCxnSpPr>
            <a:stCxn id="31" idx="3"/>
            <a:endCxn id="40" idx="1"/>
          </p:cNvCxnSpPr>
          <p:nvPr/>
        </p:nvCxnSpPr>
        <p:spPr>
          <a:xfrm>
            <a:off x="3491137" y="4578027"/>
            <a:ext cx="1594817" cy="69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74E09D0C-166E-438B-9728-4A0514F17577}"/>
              </a:ext>
            </a:extLst>
          </p:cNvPr>
          <p:cNvCxnSpPr>
            <a:stCxn id="34" idx="3"/>
            <a:endCxn id="41" idx="1"/>
          </p:cNvCxnSpPr>
          <p:nvPr/>
        </p:nvCxnSpPr>
        <p:spPr>
          <a:xfrm flipV="1">
            <a:off x="3491137" y="4911725"/>
            <a:ext cx="1594817" cy="294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1083CD06-166A-4741-AD1E-E0F0D10AB2D0}"/>
              </a:ext>
            </a:extLst>
          </p:cNvPr>
          <p:cNvCxnSpPr>
            <a:stCxn id="36" idx="3"/>
            <a:endCxn id="46" idx="1"/>
          </p:cNvCxnSpPr>
          <p:nvPr/>
        </p:nvCxnSpPr>
        <p:spPr>
          <a:xfrm>
            <a:off x="3491137" y="6059958"/>
            <a:ext cx="1594817" cy="1781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F5DC27DC-8FFC-4305-A534-9DE55F98119B}"/>
              </a:ext>
            </a:extLst>
          </p:cNvPr>
          <p:cNvCxnSpPr>
            <a:stCxn id="27" idx="3"/>
            <a:endCxn id="43" idx="1"/>
          </p:cNvCxnSpPr>
          <p:nvPr/>
        </p:nvCxnSpPr>
        <p:spPr>
          <a:xfrm>
            <a:off x="3491137" y="4183533"/>
            <a:ext cx="1594817" cy="12647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4651D983-3FFE-48D4-B0F1-1BB990CE75BC}"/>
              </a:ext>
            </a:extLst>
          </p:cNvPr>
          <p:cNvCxnSpPr>
            <a:stCxn id="30" idx="3"/>
            <a:endCxn id="44" idx="1"/>
          </p:cNvCxnSpPr>
          <p:nvPr/>
        </p:nvCxnSpPr>
        <p:spPr>
          <a:xfrm>
            <a:off x="3491137" y="4840758"/>
            <a:ext cx="1594817" cy="8615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FC85B6CF-BFB8-48FE-98A3-B06F35F37A11}"/>
              </a:ext>
            </a:extLst>
          </p:cNvPr>
          <p:cNvCxnSpPr>
            <a:cxnSpLocks/>
            <a:stCxn id="33" idx="3"/>
            <a:endCxn id="45" idx="1"/>
          </p:cNvCxnSpPr>
          <p:nvPr/>
        </p:nvCxnSpPr>
        <p:spPr>
          <a:xfrm>
            <a:off x="3491137" y="5467822"/>
            <a:ext cx="1594817" cy="4987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F88370E3-B91C-448B-AF46-9D09523719A8}"/>
              </a:ext>
            </a:extLst>
          </p:cNvPr>
          <p:cNvCxnSpPr>
            <a:stCxn id="37" idx="3"/>
            <a:endCxn id="42" idx="1"/>
          </p:cNvCxnSpPr>
          <p:nvPr/>
        </p:nvCxnSpPr>
        <p:spPr>
          <a:xfrm flipV="1">
            <a:off x="3491137" y="5182394"/>
            <a:ext cx="1594817" cy="6148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64" name="TextBox 71">
            <a:extLst>
              <a:ext uri="{FF2B5EF4-FFF2-40B4-BE49-F238E27FC236}">
                <a16:creationId xmlns:a16="http://schemas.microsoft.com/office/drawing/2014/main" id="{74542CF6-13C5-4CF0-BC3D-253425B1E3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3226" y="6238082"/>
            <a:ext cx="823912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lang="ko-KR" altLang="en-US" sz="1950">
                <a:latin typeface="Consolas" panose="020B0609020204030204" pitchFamily="49" charset="0"/>
                <a:cs typeface="Consolas" panose="020B0609020204030204" pitchFamily="49" charset="0"/>
              </a:rPr>
              <a:t>링킹 </a:t>
            </a:r>
          </a:p>
        </p:txBody>
      </p:sp>
      <p:sp>
        <p:nvSpPr>
          <p:cNvPr id="5165" name="TextBox 72">
            <a:extLst>
              <a:ext uri="{FF2B5EF4-FFF2-40B4-BE49-F238E27FC236}">
                <a16:creationId xmlns:a16="http://schemas.microsoft.com/office/drawing/2014/main" id="{5F8AF3B6-358E-4823-A512-811EB4A821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2149" y="3571875"/>
            <a:ext cx="598487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lang="en-US" altLang="ko-KR" sz="1950">
                <a:latin typeface="Consolas" panose="020B0609020204030204" pitchFamily="49" charset="0"/>
                <a:cs typeface="Consolas" panose="020B0609020204030204" pitchFamily="49" charset="0"/>
              </a:rPr>
              <a:t>aaa</a:t>
            </a:r>
            <a:endParaRPr lang="ko-KR" altLang="en-US" sz="195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F841F6-E5B2-4FF9-8C4D-89B26AFE4D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프로그램 빌드 과정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7C0D14-3441-4009-8FC0-FC5FBBF5CC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3.1 Process Structure</a:t>
            </a:r>
          </a:p>
          <a:p>
            <a:endParaRPr lang="ko-KR" altLang="en-US"/>
          </a:p>
        </p:txBody>
      </p:sp>
      <p:sp>
        <p:nvSpPr>
          <p:cNvPr id="6" name="원통형 5">
            <a:extLst>
              <a:ext uri="{FF2B5EF4-FFF2-40B4-BE49-F238E27FC236}">
                <a16:creationId xmlns:a16="http://schemas.microsoft.com/office/drawing/2014/main" id="{D495CE1C-E89F-40DA-9CC0-22CB7B66B898}"/>
              </a:ext>
            </a:extLst>
          </p:cNvPr>
          <p:cNvSpPr/>
          <p:nvPr/>
        </p:nvSpPr>
        <p:spPr>
          <a:xfrm>
            <a:off x="4671293" y="3921597"/>
            <a:ext cx="2016224" cy="2675755"/>
          </a:xfrm>
          <a:prstGeom prst="can">
            <a:avLst>
              <a:gd name="adj" fmla="val 920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5385B1D-4568-4B43-AE37-39C3B2DA3BF5}"/>
              </a:ext>
            </a:extLst>
          </p:cNvPr>
          <p:cNvSpPr/>
          <p:nvPr/>
        </p:nvSpPr>
        <p:spPr>
          <a:xfrm>
            <a:off x="7670700" y="3379296"/>
            <a:ext cx="1108075" cy="31460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EB79DC7-696E-4AB9-A2C5-14F1D7EBE558}"/>
              </a:ext>
            </a:extLst>
          </p:cNvPr>
          <p:cNvSpPr/>
          <p:nvPr/>
        </p:nvSpPr>
        <p:spPr>
          <a:xfrm>
            <a:off x="7670700" y="3975049"/>
            <a:ext cx="1108075" cy="9366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80AB0CD-6C91-4B43-B065-73B5202096F6}"/>
              </a:ext>
            </a:extLst>
          </p:cNvPr>
          <p:cNvSpPr/>
          <p:nvPr/>
        </p:nvSpPr>
        <p:spPr>
          <a:xfrm>
            <a:off x="7670699" y="5273181"/>
            <a:ext cx="1108075" cy="9366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DC6CE30-A2B7-412E-96DF-DF634AA39545}"/>
              </a:ext>
            </a:extLst>
          </p:cNvPr>
          <p:cNvCxnSpPr/>
          <p:nvPr/>
        </p:nvCxnSpPr>
        <p:spPr>
          <a:xfrm flipV="1">
            <a:off x="6194029" y="4004146"/>
            <a:ext cx="1476670" cy="234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DB786F6B-B29D-4539-A455-34A860C022EA}"/>
              </a:ext>
            </a:extLst>
          </p:cNvPr>
          <p:cNvCxnSpPr>
            <a:cxnSpLocks/>
          </p:cNvCxnSpPr>
          <p:nvPr/>
        </p:nvCxnSpPr>
        <p:spPr>
          <a:xfrm flipV="1">
            <a:off x="6181546" y="4929188"/>
            <a:ext cx="1489152" cy="376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E4BE6EA4-446E-4CF8-9638-8AE5FC5E2FCB}"/>
              </a:ext>
            </a:extLst>
          </p:cNvPr>
          <p:cNvCxnSpPr>
            <a:cxnSpLocks/>
          </p:cNvCxnSpPr>
          <p:nvPr/>
        </p:nvCxnSpPr>
        <p:spPr>
          <a:xfrm flipV="1">
            <a:off x="6181548" y="5271529"/>
            <a:ext cx="1489150" cy="402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EFA7A89D-8DB8-434B-83E8-01ADFADBED7F}"/>
              </a:ext>
            </a:extLst>
          </p:cNvPr>
          <p:cNvCxnSpPr>
            <a:cxnSpLocks/>
          </p:cNvCxnSpPr>
          <p:nvPr/>
        </p:nvCxnSpPr>
        <p:spPr>
          <a:xfrm flipV="1">
            <a:off x="6181548" y="6189666"/>
            <a:ext cx="1489150" cy="1809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71">
            <a:extLst>
              <a:ext uri="{FF2B5EF4-FFF2-40B4-BE49-F238E27FC236}">
                <a16:creationId xmlns:a16="http://schemas.microsoft.com/office/drawing/2014/main" id="{085CD9FF-3E70-4F00-B026-1D316A6400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6706" y="6280152"/>
            <a:ext cx="684803" cy="39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lang="ko-KR" altLang="en-US" sz="1950">
                <a:latin typeface="Consolas" panose="020B0609020204030204" pitchFamily="49" charset="0"/>
                <a:cs typeface="Consolas" panose="020B0609020204030204" pitchFamily="49" charset="0"/>
              </a:rPr>
              <a:t>로딩</a:t>
            </a:r>
          </a:p>
        </p:txBody>
      </p:sp>
    </p:spTree>
    <p:extLst>
      <p:ext uri="{BB962C8B-B14F-4D97-AF65-F5344CB8AC3E}">
        <p14:creationId xmlns:p14="http://schemas.microsoft.com/office/powerpoint/2010/main" val="7903019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6F42826-9B58-4140-B329-E490F05602CF}"/>
              </a:ext>
            </a:extLst>
          </p:cNvPr>
          <p:cNvSpPr/>
          <p:nvPr/>
        </p:nvSpPr>
        <p:spPr>
          <a:xfrm>
            <a:off x="2563019" y="3503613"/>
            <a:ext cx="363538" cy="495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AA1B4B-69E7-4B9F-8801-04B8CEF6F713}"/>
              </a:ext>
            </a:extLst>
          </p:cNvPr>
          <p:cNvSpPr/>
          <p:nvPr/>
        </p:nvSpPr>
        <p:spPr>
          <a:xfrm>
            <a:off x="2926557" y="3503613"/>
            <a:ext cx="361950" cy="495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F1CBEC2-734A-4F7D-B87C-78355F78E865}"/>
              </a:ext>
            </a:extLst>
          </p:cNvPr>
          <p:cNvSpPr/>
          <p:nvPr/>
        </p:nvSpPr>
        <p:spPr>
          <a:xfrm>
            <a:off x="3288508" y="3503613"/>
            <a:ext cx="363537" cy="495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FAF78FF-C3C5-47D0-AE9D-EA08BCA97B52}"/>
              </a:ext>
            </a:extLst>
          </p:cNvPr>
          <p:cNvSpPr/>
          <p:nvPr/>
        </p:nvSpPr>
        <p:spPr>
          <a:xfrm>
            <a:off x="3652044" y="3503613"/>
            <a:ext cx="361950" cy="495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ADF0C90-BE08-4208-A168-CABF466CC274}"/>
              </a:ext>
            </a:extLst>
          </p:cNvPr>
          <p:cNvSpPr/>
          <p:nvPr/>
        </p:nvSpPr>
        <p:spPr>
          <a:xfrm>
            <a:off x="4013994" y="3503613"/>
            <a:ext cx="363538" cy="495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D0CF6B6-3E9C-4F83-800D-928A568BEA87}"/>
              </a:ext>
            </a:extLst>
          </p:cNvPr>
          <p:cNvSpPr/>
          <p:nvPr/>
        </p:nvSpPr>
        <p:spPr>
          <a:xfrm>
            <a:off x="4377532" y="3503613"/>
            <a:ext cx="361950" cy="495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6A896E5-36F5-41D0-B35C-69D2F42A3A7E}"/>
              </a:ext>
            </a:extLst>
          </p:cNvPr>
          <p:cNvSpPr/>
          <p:nvPr/>
        </p:nvSpPr>
        <p:spPr>
          <a:xfrm>
            <a:off x="4739482" y="3503613"/>
            <a:ext cx="361950" cy="495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8854D81-D070-4CCB-A583-456B114A914E}"/>
              </a:ext>
            </a:extLst>
          </p:cNvPr>
          <p:cNvSpPr/>
          <p:nvPr/>
        </p:nvSpPr>
        <p:spPr>
          <a:xfrm>
            <a:off x="5101433" y="3503613"/>
            <a:ext cx="363537" cy="495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D21E2D3-A4C2-4DE3-B60C-DFAA52A1315E}"/>
              </a:ext>
            </a:extLst>
          </p:cNvPr>
          <p:cNvSpPr/>
          <p:nvPr/>
        </p:nvSpPr>
        <p:spPr>
          <a:xfrm>
            <a:off x="5779294" y="3503613"/>
            <a:ext cx="361950" cy="4953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2AF9B1D-F537-4F84-8F92-6E9AFF074379}"/>
              </a:ext>
            </a:extLst>
          </p:cNvPr>
          <p:cNvSpPr/>
          <p:nvPr/>
        </p:nvSpPr>
        <p:spPr>
          <a:xfrm>
            <a:off x="6141244" y="3503613"/>
            <a:ext cx="363538" cy="495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901AC17-56F9-4A8C-93CB-51E94759713B}"/>
              </a:ext>
            </a:extLst>
          </p:cNvPr>
          <p:cNvSpPr/>
          <p:nvPr/>
        </p:nvSpPr>
        <p:spPr>
          <a:xfrm>
            <a:off x="6504782" y="3503613"/>
            <a:ext cx="361950" cy="495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76A3AB9-2A57-45E9-9495-99A891DDAF31}"/>
              </a:ext>
            </a:extLst>
          </p:cNvPr>
          <p:cNvSpPr/>
          <p:nvPr/>
        </p:nvSpPr>
        <p:spPr>
          <a:xfrm>
            <a:off x="6866732" y="3503613"/>
            <a:ext cx="361950" cy="495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615D421-A619-4C8D-82F7-770273C5AA22}"/>
              </a:ext>
            </a:extLst>
          </p:cNvPr>
          <p:cNvSpPr/>
          <p:nvPr/>
        </p:nvSpPr>
        <p:spPr>
          <a:xfrm>
            <a:off x="7228682" y="3503613"/>
            <a:ext cx="361950" cy="495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C3FD916-1FFA-48D9-9F77-C7E8B940DD9E}"/>
              </a:ext>
            </a:extLst>
          </p:cNvPr>
          <p:cNvSpPr/>
          <p:nvPr/>
        </p:nvSpPr>
        <p:spPr>
          <a:xfrm>
            <a:off x="7590633" y="3503613"/>
            <a:ext cx="365125" cy="495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B30B1EE-9772-4947-B969-D364402FF9FB}"/>
              </a:ext>
            </a:extLst>
          </p:cNvPr>
          <p:cNvSpPr/>
          <p:nvPr/>
        </p:nvSpPr>
        <p:spPr>
          <a:xfrm>
            <a:off x="7955757" y="3503613"/>
            <a:ext cx="361950" cy="495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FDAC30F-F33A-4ED4-8659-249E54A229ED}"/>
              </a:ext>
            </a:extLst>
          </p:cNvPr>
          <p:cNvSpPr/>
          <p:nvPr/>
        </p:nvSpPr>
        <p:spPr>
          <a:xfrm>
            <a:off x="8317707" y="3503613"/>
            <a:ext cx="361950" cy="495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450" name="TextBox 19">
            <a:extLst>
              <a:ext uri="{FF2B5EF4-FFF2-40B4-BE49-F238E27FC236}">
                <a16:creationId xmlns:a16="http://schemas.microsoft.com/office/drawing/2014/main" id="{6CBCA7B7-9B34-4DDB-9B07-81913348A5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0682" y="3132138"/>
            <a:ext cx="14541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lang="ko-KR" altLang="en-US" sz="1625">
                <a:latin typeface="Consolas" panose="020B0609020204030204" pitchFamily="49" charset="0"/>
                <a:cs typeface="Consolas" panose="020B0609020204030204" pitchFamily="49" charset="0"/>
              </a:rPr>
              <a:t>하위 바이트 </a:t>
            </a:r>
          </a:p>
        </p:txBody>
      </p:sp>
      <p:sp>
        <p:nvSpPr>
          <p:cNvPr id="18451" name="TextBox 20">
            <a:extLst>
              <a:ext uri="{FF2B5EF4-FFF2-40B4-BE49-F238E27FC236}">
                <a16:creationId xmlns:a16="http://schemas.microsoft.com/office/drawing/2014/main" id="{5546CD21-2B88-4893-9B71-74A1C0FE7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8232" y="3132138"/>
            <a:ext cx="13398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lang="ko-KR" altLang="en-US" sz="1625">
                <a:latin typeface="Consolas" panose="020B0609020204030204" pitchFamily="49" charset="0"/>
                <a:cs typeface="Consolas" panose="020B0609020204030204" pitchFamily="49" charset="0"/>
              </a:rPr>
              <a:t>상위 바이트</a:t>
            </a:r>
          </a:p>
        </p:txBody>
      </p:sp>
      <p:sp>
        <p:nvSpPr>
          <p:cNvPr id="18452" name="TextBox 21">
            <a:extLst>
              <a:ext uri="{FF2B5EF4-FFF2-40B4-BE49-F238E27FC236}">
                <a16:creationId xmlns:a16="http://schemas.microsoft.com/office/drawing/2014/main" id="{BA43212F-DA37-4C42-8443-E1EB38B44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5123" y="3571876"/>
            <a:ext cx="981075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exit(7)</a:t>
            </a:r>
            <a:endParaRPr lang="ko-KR" altLang="en-US" sz="1625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641A25B-01B8-475E-B6D4-413DA6E481E3}"/>
              </a:ext>
            </a:extLst>
          </p:cNvPr>
          <p:cNvSpPr/>
          <p:nvPr/>
        </p:nvSpPr>
        <p:spPr>
          <a:xfrm>
            <a:off x="2563019" y="4176713"/>
            <a:ext cx="363538" cy="495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B201EDC-84D5-45C2-81D0-E4D17DDA6B8C}"/>
              </a:ext>
            </a:extLst>
          </p:cNvPr>
          <p:cNvSpPr/>
          <p:nvPr/>
        </p:nvSpPr>
        <p:spPr>
          <a:xfrm>
            <a:off x="2926557" y="4176713"/>
            <a:ext cx="361950" cy="495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2C0443A-5982-4A1B-B713-8FD640C0520C}"/>
              </a:ext>
            </a:extLst>
          </p:cNvPr>
          <p:cNvSpPr/>
          <p:nvPr/>
        </p:nvSpPr>
        <p:spPr>
          <a:xfrm>
            <a:off x="3288508" y="4176713"/>
            <a:ext cx="363537" cy="495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BB26449-E91A-40B8-8059-95063EA46717}"/>
              </a:ext>
            </a:extLst>
          </p:cNvPr>
          <p:cNvSpPr/>
          <p:nvPr/>
        </p:nvSpPr>
        <p:spPr>
          <a:xfrm>
            <a:off x="3652044" y="4176713"/>
            <a:ext cx="361950" cy="495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DA7E41A-E52C-4269-88CB-AAE1D6C2B618}"/>
              </a:ext>
            </a:extLst>
          </p:cNvPr>
          <p:cNvSpPr/>
          <p:nvPr/>
        </p:nvSpPr>
        <p:spPr>
          <a:xfrm>
            <a:off x="4013994" y="4176713"/>
            <a:ext cx="363538" cy="495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45D6ADA-9E39-4D87-BBB5-DBA084FF9642}"/>
              </a:ext>
            </a:extLst>
          </p:cNvPr>
          <p:cNvSpPr/>
          <p:nvPr/>
        </p:nvSpPr>
        <p:spPr>
          <a:xfrm>
            <a:off x="4377532" y="4176713"/>
            <a:ext cx="361950" cy="495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6496842-6CDD-4183-908F-B6298068027C}"/>
              </a:ext>
            </a:extLst>
          </p:cNvPr>
          <p:cNvSpPr/>
          <p:nvPr/>
        </p:nvSpPr>
        <p:spPr>
          <a:xfrm>
            <a:off x="4739482" y="4176713"/>
            <a:ext cx="361950" cy="495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C8B60CB-B92E-4AF8-96F9-02D8EEA14E77}"/>
              </a:ext>
            </a:extLst>
          </p:cNvPr>
          <p:cNvSpPr/>
          <p:nvPr/>
        </p:nvSpPr>
        <p:spPr>
          <a:xfrm>
            <a:off x="5101433" y="4176713"/>
            <a:ext cx="363537" cy="495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18C4594-C6FC-4BF0-8528-5C10258DA9C3}"/>
              </a:ext>
            </a:extLst>
          </p:cNvPr>
          <p:cNvSpPr/>
          <p:nvPr/>
        </p:nvSpPr>
        <p:spPr>
          <a:xfrm>
            <a:off x="5779294" y="4176713"/>
            <a:ext cx="361950" cy="4953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969FD27-2B8A-4F35-8ABE-F55D93A363D7}"/>
              </a:ext>
            </a:extLst>
          </p:cNvPr>
          <p:cNvSpPr/>
          <p:nvPr/>
        </p:nvSpPr>
        <p:spPr>
          <a:xfrm>
            <a:off x="6141244" y="4176713"/>
            <a:ext cx="363538" cy="495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ADC1DB2-327C-4DD9-9DEA-4A2D1C49123A}"/>
              </a:ext>
            </a:extLst>
          </p:cNvPr>
          <p:cNvSpPr/>
          <p:nvPr/>
        </p:nvSpPr>
        <p:spPr>
          <a:xfrm>
            <a:off x="6504782" y="4176713"/>
            <a:ext cx="361950" cy="495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683CD6C-32A2-41BB-A251-B170C5EF1438}"/>
              </a:ext>
            </a:extLst>
          </p:cNvPr>
          <p:cNvSpPr/>
          <p:nvPr/>
        </p:nvSpPr>
        <p:spPr>
          <a:xfrm>
            <a:off x="6866732" y="4176713"/>
            <a:ext cx="361950" cy="495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B21A9BA-389A-441A-9DBC-C161AFF129BD}"/>
              </a:ext>
            </a:extLst>
          </p:cNvPr>
          <p:cNvSpPr/>
          <p:nvPr/>
        </p:nvSpPr>
        <p:spPr>
          <a:xfrm>
            <a:off x="7228682" y="4176713"/>
            <a:ext cx="361950" cy="495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BF1D8CB-7BC2-472C-AE4D-5951BA02FECC}"/>
              </a:ext>
            </a:extLst>
          </p:cNvPr>
          <p:cNvSpPr/>
          <p:nvPr/>
        </p:nvSpPr>
        <p:spPr>
          <a:xfrm>
            <a:off x="7590633" y="4176713"/>
            <a:ext cx="365125" cy="495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CB5BCA3-8357-4144-8C92-8C7B6DA6D06C}"/>
              </a:ext>
            </a:extLst>
          </p:cNvPr>
          <p:cNvSpPr/>
          <p:nvPr/>
        </p:nvSpPr>
        <p:spPr>
          <a:xfrm>
            <a:off x="7955757" y="4176713"/>
            <a:ext cx="361950" cy="495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42A35E3-4631-4783-B96E-12576DAAA122}"/>
              </a:ext>
            </a:extLst>
          </p:cNvPr>
          <p:cNvSpPr/>
          <p:nvPr/>
        </p:nvSpPr>
        <p:spPr>
          <a:xfrm>
            <a:off x="8317707" y="4176713"/>
            <a:ext cx="361950" cy="495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469" name="TextBox 38">
            <a:extLst>
              <a:ext uri="{FF2B5EF4-FFF2-40B4-BE49-F238E27FC236}">
                <a16:creationId xmlns:a16="http://schemas.microsoft.com/office/drawing/2014/main" id="{010A40D8-8AA3-40B0-B1C6-6D28401C4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4839" y="4270376"/>
            <a:ext cx="981359" cy="342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kill(2)</a:t>
            </a:r>
            <a:endParaRPr lang="ko-KR" altLang="en-US" sz="1625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9D48FB-C574-4D83-A3A0-3A4E785872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>
              <a:lnSpc>
                <a:spcPct val="99000"/>
              </a:lnSpc>
              <a:defRPr/>
            </a:pPr>
            <a:r>
              <a:rPr lang="en-US" altLang="ko-KR"/>
              <a:t>wait</a:t>
            </a:r>
            <a:r>
              <a:rPr lang="ko-KR" altLang="en-US"/>
              <a:t>의 </a:t>
            </a:r>
            <a:r>
              <a:rPr lang="en-US" altLang="ko-KR"/>
              <a:t>status </a:t>
            </a:r>
            <a:endParaRPr lang="ko-KR" altLang="en-US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38501EBB-E502-418F-A8F8-24D01E2D6A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3.2 Process Control</a:t>
            </a:r>
          </a:p>
          <a:p>
            <a:endParaRPr lang="ko-KR" altLang="en-US"/>
          </a:p>
        </p:txBody>
      </p:sp>
      <p:sp>
        <p:nvSpPr>
          <p:cNvPr id="239655" name="TextBox 1">
            <a:extLst>
              <a:ext uri="{FF2B5EF4-FFF2-40B4-BE49-F238E27FC236}">
                <a16:creationId xmlns:a16="http://schemas.microsoft.com/office/drawing/2014/main" id="{CD8CEA04-6BDE-435C-ABD2-6F7776F5A7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2022" y="1428710"/>
            <a:ext cx="838082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wait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함수의 인자인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status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2byte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의 유효값을 사용하지만 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프로세스의 정상적인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exit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종료와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signal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에 의한 비정상 종료를 처리 하기 위해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상위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1byte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와 하위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1byte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가 상호 배타적으로 사용된다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34784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0D04A28-BCB5-45BA-A5C9-F5F56B2E0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99000"/>
              </a:lnSpc>
              <a:buNone/>
              <a:defRPr/>
            </a:pPr>
            <a:r>
              <a:rPr lang="en-US" altLang="ko-KR" sz="2000">
                <a:latin typeface="+mn-ea"/>
              </a:rPr>
              <a:t> </a:t>
            </a:r>
            <a:r>
              <a:rPr lang="en-US" altLang="ko-KR">
                <a:latin typeface="+mn-ea"/>
              </a:rPr>
              <a:t> wait</a:t>
            </a:r>
          </a:p>
          <a:p>
            <a:pPr lvl="1" eaLnBrk="1" hangingPunct="1">
              <a:lnSpc>
                <a:spcPct val="99000"/>
              </a:lnSpc>
              <a:defRPr/>
            </a:pPr>
            <a:r>
              <a:rPr lang="en-US" altLang="ko-KR">
                <a:latin typeface="+mn-ea"/>
              </a:rPr>
              <a:t>statloc - </a:t>
            </a:r>
            <a:r>
              <a:rPr lang="ko-KR" altLang="en-US">
                <a:latin typeface="+mn-ea"/>
              </a:rPr>
              <a:t>종료된 프로세스의 상태값 저장</a:t>
            </a:r>
            <a:r>
              <a:rPr lang="en-US" altLang="ko-KR">
                <a:latin typeface="+mn-ea"/>
              </a:rPr>
              <a:t>, </a:t>
            </a:r>
            <a:r>
              <a:rPr lang="ko-KR" altLang="en-US">
                <a:latin typeface="+mn-ea"/>
              </a:rPr>
              <a:t>매크로 지원     </a:t>
            </a:r>
          </a:p>
          <a:p>
            <a:pPr eaLnBrk="1" hangingPunct="1">
              <a:lnSpc>
                <a:spcPct val="99000"/>
              </a:lnSpc>
              <a:defRPr/>
            </a:pPr>
            <a:endParaRPr lang="ko-KR" altLang="en-US">
              <a:latin typeface="+mn-ea"/>
            </a:endParaRPr>
          </a:p>
          <a:p>
            <a:pPr eaLnBrk="1" hangingPunct="1">
              <a:lnSpc>
                <a:spcPct val="99000"/>
              </a:lnSpc>
              <a:defRPr/>
            </a:pPr>
            <a:endParaRPr lang="ko-KR" altLang="en-US">
              <a:latin typeface="+mn-ea"/>
            </a:endParaRPr>
          </a:p>
          <a:p>
            <a:pPr eaLnBrk="1" hangingPunct="1">
              <a:lnSpc>
                <a:spcPct val="99000"/>
              </a:lnSpc>
              <a:defRPr/>
            </a:pPr>
            <a:endParaRPr lang="ko-KR" altLang="en-US">
              <a:latin typeface="+mn-ea"/>
            </a:endParaRPr>
          </a:p>
          <a:p>
            <a:pPr eaLnBrk="1" hangingPunct="1">
              <a:lnSpc>
                <a:spcPct val="99000"/>
              </a:lnSpc>
              <a:defRPr/>
            </a:pPr>
            <a:endParaRPr lang="ko-KR" altLang="en-US">
              <a:latin typeface="+mn-ea"/>
            </a:endParaRPr>
          </a:p>
          <a:p>
            <a:pPr eaLnBrk="1" hangingPunct="1">
              <a:lnSpc>
                <a:spcPct val="99000"/>
              </a:lnSpc>
              <a:defRPr/>
            </a:pPr>
            <a:endParaRPr lang="ko-KR" altLang="en-US">
              <a:latin typeface="+mn-ea"/>
            </a:endParaRPr>
          </a:p>
          <a:p>
            <a:pPr eaLnBrk="1" hangingPunct="1">
              <a:lnSpc>
                <a:spcPct val="99000"/>
              </a:lnSpc>
              <a:defRPr/>
            </a:pPr>
            <a:endParaRPr lang="ko-KR" altLang="en-US">
              <a:latin typeface="+mn-ea"/>
            </a:endParaRPr>
          </a:p>
          <a:p>
            <a:pPr eaLnBrk="1" hangingPunct="1">
              <a:lnSpc>
                <a:spcPct val="99000"/>
              </a:lnSpc>
              <a:defRPr/>
            </a:pPr>
            <a:endParaRPr lang="ko-KR" altLang="en-US">
              <a:latin typeface="+mn-ea"/>
            </a:endParaRPr>
          </a:p>
          <a:p>
            <a:pPr eaLnBrk="1" hangingPunct="1">
              <a:lnSpc>
                <a:spcPct val="99000"/>
              </a:lnSpc>
              <a:defRPr/>
            </a:pPr>
            <a:endParaRPr lang="ko-KR" altLang="en-US">
              <a:latin typeface="+mn-ea"/>
            </a:endParaRPr>
          </a:p>
          <a:p>
            <a:pPr lvl="1" eaLnBrk="1" hangingPunct="1">
              <a:lnSpc>
                <a:spcPct val="99000"/>
              </a:lnSpc>
              <a:defRPr/>
            </a:pPr>
            <a:endParaRPr lang="en-US" altLang="ko-KR">
              <a:latin typeface="+mn-ea"/>
            </a:endParaRPr>
          </a:p>
          <a:p>
            <a:pPr lvl="1" eaLnBrk="1" hangingPunct="1">
              <a:lnSpc>
                <a:spcPct val="99000"/>
              </a:lnSpc>
              <a:defRPr/>
            </a:pPr>
            <a:endParaRPr lang="en-US" altLang="ko-KR">
              <a:latin typeface="+mn-ea"/>
            </a:endParaRPr>
          </a:p>
          <a:p>
            <a:pPr lvl="1" eaLnBrk="1" hangingPunct="1">
              <a:lnSpc>
                <a:spcPct val="99000"/>
              </a:lnSpc>
              <a:defRPr/>
            </a:pPr>
            <a:r>
              <a:rPr lang="ko-KR" altLang="en-US">
                <a:latin typeface="+mn-ea"/>
              </a:rPr>
              <a:t>자식 프로세스가 여럿인 경우 그 중 하나만 종료해도 리턴한다</a:t>
            </a:r>
            <a:r>
              <a:rPr lang="en-US" altLang="ko-KR">
                <a:latin typeface="+mn-ea"/>
              </a:rPr>
              <a:t>.</a:t>
            </a:r>
          </a:p>
          <a:p>
            <a:pPr lvl="1" eaLnBrk="1" hangingPunct="1">
              <a:lnSpc>
                <a:spcPct val="99000"/>
              </a:lnSpc>
              <a:defRPr/>
            </a:pPr>
            <a:r>
              <a:rPr lang="ko-KR" altLang="en-US">
                <a:latin typeface="+mn-ea"/>
              </a:rPr>
              <a:t>부모 프로세스에 발생한 시그널에 의해서도 리턴될 수 있다</a:t>
            </a:r>
            <a:r>
              <a:rPr lang="en-US" altLang="ko-KR">
                <a:latin typeface="+mn-ea"/>
              </a:rPr>
              <a:t>.</a:t>
            </a:r>
          </a:p>
          <a:p>
            <a:pPr lvl="1" eaLnBrk="1" hangingPunct="1">
              <a:lnSpc>
                <a:spcPct val="99000"/>
              </a:lnSpc>
              <a:defRPr/>
            </a:pPr>
            <a:r>
              <a:rPr lang="ko-KR" altLang="en-US">
                <a:latin typeface="+mn-ea"/>
              </a:rPr>
              <a:t>자식 프로세스가 없는 경우에는 </a:t>
            </a:r>
            <a:r>
              <a:rPr lang="en-US" altLang="ko-KR">
                <a:latin typeface="+mn-ea"/>
              </a:rPr>
              <a:t>-1</a:t>
            </a:r>
            <a:r>
              <a:rPr lang="ko-KR" altLang="en-US">
                <a:latin typeface="+mn-ea"/>
              </a:rPr>
              <a:t>을 리턴   </a:t>
            </a:r>
          </a:p>
          <a:p>
            <a:endParaRPr lang="ko-KR" altLang="en-US"/>
          </a:p>
        </p:txBody>
      </p:sp>
      <p:sp>
        <p:nvSpPr>
          <p:cNvPr id="222211" name="Rectangle 2">
            <a:extLst>
              <a:ext uri="{FF2B5EF4-FFF2-40B4-BE49-F238E27FC236}">
                <a16:creationId xmlns:a16="http://schemas.microsoft.com/office/drawing/2014/main" id="{9F4C453B-1F11-4C21-85DC-0123B766E4DF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>
              <a:lnSpc>
                <a:spcPct val="99000"/>
              </a:lnSpc>
              <a:defRPr/>
            </a:pPr>
            <a:r>
              <a:rPr lang="ko-KR" altLang="en-US">
                <a:solidFill>
                  <a:srgbClr val="000000"/>
                </a:solidFill>
              </a:rPr>
              <a:t>프로세스에 대한 대기</a:t>
            </a:r>
            <a:r>
              <a:rPr lang="en-US" altLang="ko-KR">
                <a:solidFill>
                  <a:srgbClr val="000000"/>
                </a:solidFill>
              </a:rPr>
              <a:t>(wait)</a:t>
            </a:r>
            <a:endParaRPr lang="ko-KR" altLang="en-US">
              <a:latin typeface="+mn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B9A984-A090-4F8A-8642-6125008C54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3.2 Process Control</a:t>
            </a:r>
          </a:p>
          <a:p>
            <a:endParaRPr lang="ko-KR" altLang="en-US"/>
          </a:p>
        </p:txBody>
      </p:sp>
      <p:sp>
        <p:nvSpPr>
          <p:cNvPr id="240645" name="Rectangle 4">
            <a:extLst>
              <a:ext uri="{FF2B5EF4-FFF2-40B4-BE49-F238E27FC236}">
                <a16:creationId xmlns:a16="http://schemas.microsoft.com/office/drawing/2014/main" id="{FEFFD9CC-1037-4AF3-917A-2E7CF0EA1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26" y="2410669"/>
            <a:ext cx="3362325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40646" name="Text Box 5">
            <a:extLst>
              <a:ext uri="{FF2B5EF4-FFF2-40B4-BE49-F238E27FC236}">
                <a16:creationId xmlns:a16="http://schemas.microsoft.com/office/drawing/2014/main" id="{EBC09380-1A16-4FA5-9C34-CE7CFC9FA0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3850" y="2437656"/>
            <a:ext cx="1479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exit 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함수의 인자</a:t>
            </a:r>
          </a:p>
        </p:txBody>
      </p:sp>
      <p:sp>
        <p:nvSpPr>
          <p:cNvPr id="240647" name="Line 6">
            <a:extLst>
              <a:ext uri="{FF2B5EF4-FFF2-40B4-BE49-F238E27FC236}">
                <a16:creationId xmlns:a16="http://schemas.microsoft.com/office/drawing/2014/main" id="{988F7AA5-73EE-458A-8FBC-610EFC8F182C}"/>
              </a:ext>
            </a:extLst>
          </p:cNvPr>
          <p:cNvSpPr>
            <a:spLocks noChangeShapeType="1"/>
          </p:cNvSpPr>
          <p:nvPr/>
        </p:nvSpPr>
        <p:spPr bwMode="auto">
          <a:xfrm>
            <a:off x="3594050" y="241066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0648" name="Text Box 7">
            <a:extLst>
              <a:ext uri="{FF2B5EF4-FFF2-40B4-BE49-F238E27FC236}">
                <a16:creationId xmlns:a16="http://schemas.microsoft.com/office/drawing/2014/main" id="{62A388DC-1582-4545-A360-6A2858F4E7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1250" y="2437656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0x00</a:t>
            </a:r>
          </a:p>
        </p:txBody>
      </p:sp>
      <p:sp>
        <p:nvSpPr>
          <p:cNvPr id="240649" name="Text Box 8">
            <a:extLst>
              <a:ext uri="{FF2B5EF4-FFF2-40B4-BE49-F238E27FC236}">
                <a16:creationId xmlns:a16="http://schemas.microsoft.com/office/drawing/2014/main" id="{0641D31B-F22C-41F5-9602-426900EB0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5050" y="3058369"/>
            <a:ext cx="1131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시그널 번호</a:t>
            </a:r>
          </a:p>
        </p:txBody>
      </p:sp>
      <p:sp>
        <p:nvSpPr>
          <p:cNvPr id="240650" name="Text Box 9">
            <a:extLst>
              <a:ext uri="{FF2B5EF4-FFF2-40B4-BE49-F238E27FC236}">
                <a16:creationId xmlns:a16="http://schemas.microsoft.com/office/drawing/2014/main" id="{87491EDA-5B59-40D5-A1FF-669820A4F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3850" y="3744169"/>
            <a:ext cx="1131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시그널 번호</a:t>
            </a:r>
          </a:p>
        </p:txBody>
      </p:sp>
      <p:sp>
        <p:nvSpPr>
          <p:cNvPr id="240651" name="Line 10">
            <a:extLst>
              <a:ext uri="{FF2B5EF4-FFF2-40B4-BE49-F238E27FC236}">
                <a16:creationId xmlns:a16="http://schemas.microsoft.com/office/drawing/2014/main" id="{D5135759-DEE9-440B-9B56-A906E07684CD}"/>
              </a:ext>
            </a:extLst>
          </p:cNvPr>
          <p:cNvSpPr>
            <a:spLocks noChangeShapeType="1"/>
          </p:cNvSpPr>
          <p:nvPr/>
        </p:nvSpPr>
        <p:spPr bwMode="auto">
          <a:xfrm>
            <a:off x="3594050" y="3717181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0652" name="Text Box 11">
            <a:extLst>
              <a:ext uri="{FF2B5EF4-FFF2-40B4-BE49-F238E27FC236}">
                <a16:creationId xmlns:a16="http://schemas.microsoft.com/office/drawing/2014/main" id="{09F29107-ABD5-4887-9EAD-FD9AE4FF9A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1251" y="3744169"/>
            <a:ext cx="536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0x7f</a:t>
            </a:r>
          </a:p>
        </p:txBody>
      </p:sp>
      <p:sp>
        <p:nvSpPr>
          <p:cNvPr id="240653" name="Text Box 12">
            <a:extLst>
              <a:ext uri="{FF2B5EF4-FFF2-40B4-BE49-F238E27FC236}">
                <a16:creationId xmlns:a16="http://schemas.microsoft.com/office/drawing/2014/main" id="{3C50E022-384C-41C0-8673-7971A8B2EB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4850" y="3058369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0x00</a:t>
            </a:r>
          </a:p>
        </p:txBody>
      </p:sp>
      <p:sp>
        <p:nvSpPr>
          <p:cNvPr id="240654" name="Rectangle 13">
            <a:extLst>
              <a:ext uri="{FF2B5EF4-FFF2-40B4-BE49-F238E27FC236}">
                <a16:creationId xmlns:a16="http://schemas.microsoft.com/office/drawing/2014/main" id="{E06F8FD1-8683-4C17-9E95-8AE47189D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26" y="3031381"/>
            <a:ext cx="3362325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40655" name="Line 14">
            <a:extLst>
              <a:ext uri="{FF2B5EF4-FFF2-40B4-BE49-F238E27FC236}">
                <a16:creationId xmlns:a16="http://schemas.microsoft.com/office/drawing/2014/main" id="{0D82224A-0B77-4603-9B79-0B9FED4F70C2}"/>
              </a:ext>
            </a:extLst>
          </p:cNvPr>
          <p:cNvSpPr>
            <a:spLocks noChangeShapeType="1"/>
          </p:cNvSpPr>
          <p:nvPr/>
        </p:nvSpPr>
        <p:spPr bwMode="auto">
          <a:xfrm>
            <a:off x="3594050" y="3031381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0656" name="Rectangle 15">
            <a:extLst>
              <a:ext uri="{FF2B5EF4-FFF2-40B4-BE49-F238E27FC236}">
                <a16:creationId xmlns:a16="http://schemas.microsoft.com/office/drawing/2014/main" id="{4AEEBDBF-B3D2-4599-AF46-4CD80D140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26" y="3717181"/>
            <a:ext cx="3362325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40657" name="Line 16">
            <a:extLst>
              <a:ext uri="{FF2B5EF4-FFF2-40B4-BE49-F238E27FC236}">
                <a16:creationId xmlns:a16="http://schemas.microsoft.com/office/drawing/2014/main" id="{7D2015BD-9510-4D1D-A398-DFD89F05293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98850" y="3031381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0658" name="Text Box 17">
            <a:extLst>
              <a:ext uri="{FF2B5EF4-FFF2-40B4-BE49-F238E27FC236}">
                <a16:creationId xmlns:a16="http://schemas.microsoft.com/office/drawing/2014/main" id="{77BE1A08-D4C3-4DB2-B579-3F455AFB92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7650" y="2132856"/>
            <a:ext cx="9334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1200">
                <a:latin typeface="굴림" panose="020B0600000101010101" pitchFamily="50" charset="-127"/>
                <a:ea typeface="굴림" panose="020B0600000101010101" pitchFamily="50" charset="-127"/>
              </a:rPr>
              <a:t>하위 </a:t>
            </a:r>
            <a:r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t>8 bits</a:t>
            </a:r>
          </a:p>
        </p:txBody>
      </p:sp>
      <p:sp>
        <p:nvSpPr>
          <p:cNvPr id="240659" name="Text Box 18">
            <a:extLst>
              <a:ext uri="{FF2B5EF4-FFF2-40B4-BE49-F238E27FC236}">
                <a16:creationId xmlns:a16="http://schemas.microsoft.com/office/drawing/2014/main" id="{83D29707-FBF7-462B-A395-9D7B692B7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4050" y="2132856"/>
            <a:ext cx="9334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1200">
                <a:latin typeface="굴림" panose="020B0600000101010101" pitchFamily="50" charset="-127"/>
                <a:ea typeface="굴림" panose="020B0600000101010101" pitchFamily="50" charset="-127"/>
              </a:rPr>
              <a:t>상위 </a:t>
            </a:r>
            <a:r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t>8 bits</a:t>
            </a:r>
          </a:p>
        </p:txBody>
      </p:sp>
      <p:sp>
        <p:nvSpPr>
          <p:cNvPr id="240660" name="Text Box 19">
            <a:extLst>
              <a:ext uri="{FF2B5EF4-FFF2-40B4-BE49-F238E27FC236}">
                <a16:creationId xmlns:a16="http://schemas.microsoft.com/office/drawing/2014/main" id="{A8CD3131-76DA-4E18-9D7B-96849A3B10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6576" y="2756745"/>
            <a:ext cx="4984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t>1 bit</a:t>
            </a:r>
          </a:p>
        </p:txBody>
      </p:sp>
      <p:sp>
        <p:nvSpPr>
          <p:cNvPr id="240661" name="Text Box 20">
            <a:extLst>
              <a:ext uri="{FF2B5EF4-FFF2-40B4-BE49-F238E27FC236}">
                <a16:creationId xmlns:a16="http://schemas.microsoft.com/office/drawing/2014/main" id="{7C18CF70-AEC6-4683-A2B9-24373D3BEF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1251" y="3412381"/>
            <a:ext cx="16938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코어 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(core) 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플래그</a:t>
            </a:r>
          </a:p>
        </p:txBody>
      </p:sp>
      <p:sp>
        <p:nvSpPr>
          <p:cNvPr id="240662" name="Line 21">
            <a:extLst>
              <a:ext uri="{FF2B5EF4-FFF2-40B4-BE49-F238E27FC236}">
                <a16:creationId xmlns:a16="http://schemas.microsoft.com/office/drawing/2014/main" id="{9BCB971D-6CCF-4D0D-B08E-C30CAAA77EA5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6450" y="3259981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0663" name="Line 22">
            <a:extLst>
              <a:ext uri="{FF2B5EF4-FFF2-40B4-BE49-F238E27FC236}">
                <a16:creationId xmlns:a16="http://schemas.microsoft.com/office/drawing/2014/main" id="{A021FA5D-22DA-4F06-AA1F-8FAD4691E99C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6450" y="3564781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0664" name="Text Box 23">
            <a:extLst>
              <a:ext uri="{FF2B5EF4-FFF2-40B4-BE49-F238E27FC236}">
                <a16:creationId xmlns:a16="http://schemas.microsoft.com/office/drawing/2014/main" id="{54F3C0E7-947C-45A7-868B-3A7F5AD6D6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2850" y="2437656"/>
            <a:ext cx="20716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exit 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함수를 호출한 경우</a:t>
            </a:r>
          </a:p>
        </p:txBody>
      </p:sp>
      <p:sp>
        <p:nvSpPr>
          <p:cNvPr id="240665" name="Text Box 24">
            <a:extLst>
              <a:ext uri="{FF2B5EF4-FFF2-40B4-BE49-F238E27FC236}">
                <a16:creationId xmlns:a16="http://schemas.microsoft.com/office/drawing/2014/main" id="{EB945AFC-A2A1-4EEC-AFB2-C3A0A69E1C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2851" y="3058369"/>
            <a:ext cx="2316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시그널에 의해 종료된 경우</a:t>
            </a:r>
          </a:p>
        </p:txBody>
      </p:sp>
      <p:sp>
        <p:nvSpPr>
          <p:cNvPr id="240666" name="Text Box 25">
            <a:extLst>
              <a:ext uri="{FF2B5EF4-FFF2-40B4-BE49-F238E27FC236}">
                <a16:creationId xmlns:a16="http://schemas.microsoft.com/office/drawing/2014/main" id="{36D441EF-DC0B-44E9-90A6-979179E460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2851" y="3744170"/>
            <a:ext cx="28622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SIGSTP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나 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SIGSTOP </a:t>
            </a: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시그널에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의해 잠시 중단된 경우 </a:t>
            </a:r>
            <a:r>
              <a:rPr lang="en-US" altLang="ko-KR" sz="1400">
                <a:latin typeface="굴림" panose="020B0600000101010101" pitchFamily="50" charset="-127"/>
                <a:ea typeface="굴림" panose="020B0600000101010101" pitchFamily="50" charset="-127"/>
              </a:rPr>
              <a:t>(stopped)</a:t>
            </a:r>
          </a:p>
        </p:txBody>
      </p:sp>
    </p:spTree>
    <p:extLst>
      <p:ext uri="{BB962C8B-B14F-4D97-AF65-F5344CB8AC3E}">
        <p14:creationId xmlns:p14="http://schemas.microsoft.com/office/powerpoint/2010/main" val="32695741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278B9A3-ABA9-4A17-ACD3-F7DCE5079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982" y="1412776"/>
            <a:ext cx="10131110" cy="5760493"/>
          </a:xfrm>
        </p:spPr>
        <p:txBody>
          <a:bodyPr/>
          <a:lstStyle/>
          <a:p>
            <a:r>
              <a:rPr lang="en-US" altLang="ko-KR"/>
              <a:t>statloc</a:t>
            </a:r>
            <a:r>
              <a:rPr lang="ko-KR" altLang="en-US"/>
              <a:t>에 대한 매크로 함수</a:t>
            </a:r>
          </a:p>
        </p:txBody>
      </p:sp>
      <p:sp>
        <p:nvSpPr>
          <p:cNvPr id="223235" name="Rectangle 2">
            <a:extLst>
              <a:ext uri="{FF2B5EF4-FFF2-40B4-BE49-F238E27FC236}">
                <a16:creationId xmlns:a16="http://schemas.microsoft.com/office/drawing/2014/main" id="{8631FF64-5BA3-4DF5-A635-D205F815B810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>
              <a:lnSpc>
                <a:spcPct val="99000"/>
              </a:lnSpc>
              <a:defRPr/>
            </a:pPr>
            <a:r>
              <a:rPr lang="ko-KR" altLang="en-US">
                <a:solidFill>
                  <a:srgbClr val="000000"/>
                </a:solidFill>
              </a:rPr>
              <a:t>종료 상태값</a:t>
            </a:r>
            <a:r>
              <a:rPr lang="en-US" altLang="ko-KR">
                <a:solidFill>
                  <a:srgbClr val="000000"/>
                </a:solidFill>
              </a:rPr>
              <a:t>(wait)</a:t>
            </a:r>
            <a:endParaRPr lang="en-US" altLang="ko-K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BBED45-A25A-4602-830A-C269255FF5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3.2 Process Control</a:t>
            </a:r>
          </a:p>
          <a:p>
            <a:endParaRPr lang="ko-KR" altLang="en-US"/>
          </a:p>
        </p:txBody>
      </p:sp>
      <p:sp>
        <p:nvSpPr>
          <p:cNvPr id="242693" name="Rectangle 4">
            <a:extLst>
              <a:ext uri="{FF2B5EF4-FFF2-40B4-BE49-F238E27FC236}">
                <a16:creationId xmlns:a16="http://schemas.microsoft.com/office/drawing/2014/main" id="{358BAFC7-A6E5-48FF-A4AF-03AA52B51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294" y="2362200"/>
            <a:ext cx="78486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42694" name="Text Box 5">
            <a:extLst>
              <a:ext uri="{FF2B5EF4-FFF2-40B4-BE49-F238E27FC236}">
                <a16:creationId xmlns:a16="http://schemas.microsoft.com/office/drawing/2014/main" id="{B7531A52-88E2-4DC5-A78B-1022F139D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0494" y="2428876"/>
            <a:ext cx="2566988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ko-KR" sz="1600" b="1">
                <a:latin typeface="굴림" panose="020B0600000101010101" pitchFamily="50" charset="-127"/>
                <a:ea typeface="굴림" panose="020B0600000101010101" pitchFamily="50" charset="-127"/>
              </a:rPr>
              <a:t>WIFEXITED(status)</a:t>
            </a:r>
          </a:p>
          <a:p>
            <a:pPr eaLnBrk="1" latinLnBrk="0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ko-KR" sz="1600" b="1">
                <a:latin typeface="굴림" panose="020B0600000101010101" pitchFamily="50" charset="-127"/>
                <a:ea typeface="굴림" panose="020B0600000101010101" pitchFamily="50" charset="-127"/>
              </a:rPr>
              <a:t>WEXITEDSTATUS(status)</a:t>
            </a:r>
          </a:p>
          <a:p>
            <a:pPr eaLnBrk="1" latinLnBrk="0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ko-KR" sz="1600" b="1">
                <a:latin typeface="굴림" panose="020B0600000101010101" pitchFamily="50" charset="-127"/>
                <a:ea typeface="굴림" panose="020B0600000101010101" pitchFamily="50" charset="-127"/>
              </a:rPr>
              <a:t>WIFSIGNALED(status)</a:t>
            </a:r>
          </a:p>
          <a:p>
            <a:pPr eaLnBrk="1" latinLnBrk="0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ko-KR" sz="1600" b="1">
                <a:latin typeface="굴림" panose="020B0600000101010101" pitchFamily="50" charset="-127"/>
                <a:ea typeface="굴림" panose="020B0600000101010101" pitchFamily="50" charset="-127"/>
              </a:rPr>
              <a:t>WTERMSIG(status)</a:t>
            </a:r>
          </a:p>
          <a:p>
            <a:pPr eaLnBrk="1" latinLnBrk="0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ko-KR" sz="1600" b="1">
                <a:latin typeface="굴림" panose="020B0600000101010101" pitchFamily="50" charset="-127"/>
                <a:ea typeface="굴림" panose="020B0600000101010101" pitchFamily="50" charset="-127"/>
              </a:rPr>
              <a:t>WCOREDUMP(status)</a:t>
            </a:r>
          </a:p>
          <a:p>
            <a:pPr eaLnBrk="1" latinLnBrk="0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ko-KR" sz="1600" b="1">
                <a:latin typeface="굴림" panose="020B0600000101010101" pitchFamily="50" charset="-127"/>
                <a:ea typeface="굴림" panose="020B0600000101010101" pitchFamily="50" charset="-127"/>
              </a:rPr>
              <a:t>WIFSTOPPED(status)</a:t>
            </a:r>
          </a:p>
          <a:p>
            <a:pPr eaLnBrk="1" latinLnBrk="0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ko-KR" sz="1600" b="1">
                <a:latin typeface="굴림" panose="020B0600000101010101" pitchFamily="50" charset="-127"/>
                <a:ea typeface="굴림" panose="020B0600000101010101" pitchFamily="50" charset="-127"/>
              </a:rPr>
              <a:t>WSTOPSIG(status)</a:t>
            </a:r>
          </a:p>
        </p:txBody>
      </p:sp>
      <p:sp>
        <p:nvSpPr>
          <p:cNvPr id="242695" name="Text Box 6">
            <a:extLst>
              <a:ext uri="{FF2B5EF4-FFF2-40B4-BE49-F238E27FC236}">
                <a16:creationId xmlns:a16="http://schemas.microsoft.com/office/drawing/2014/main" id="{747E0BCF-5897-4256-9489-1A181EDC69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2495" y="2428876"/>
            <a:ext cx="4157663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ko-KR" altLang="en-US" sz="1600">
                <a:latin typeface="굴림" panose="020B0600000101010101" pitchFamily="50" charset="-127"/>
                <a:ea typeface="굴림" panose="020B0600000101010101" pitchFamily="50" charset="-127"/>
              </a:rPr>
              <a:t>정상적으로 종료한 경우에 참 값을 리턴</a:t>
            </a:r>
          </a:p>
          <a:p>
            <a:pPr eaLnBrk="1" latinLnBrk="0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ko-KR" sz="1600">
                <a:latin typeface="굴림" panose="020B0600000101010101" pitchFamily="50" charset="-127"/>
                <a:ea typeface="굴림" panose="020B0600000101010101" pitchFamily="50" charset="-127"/>
              </a:rPr>
              <a:t>exit </a:t>
            </a:r>
            <a:r>
              <a:rPr lang="ko-KR" altLang="en-US" sz="1600">
                <a:latin typeface="굴림" panose="020B0600000101010101" pitchFamily="50" charset="-127"/>
                <a:ea typeface="굴림" panose="020B0600000101010101" pitchFamily="50" charset="-127"/>
              </a:rPr>
              <a:t>함수의 인자에서 하위 </a:t>
            </a:r>
            <a:r>
              <a:rPr lang="en-US" altLang="ko-KR" sz="1600">
                <a:latin typeface="굴림" panose="020B0600000101010101" pitchFamily="50" charset="-127"/>
                <a:ea typeface="굴림" panose="020B0600000101010101" pitchFamily="50" charset="-127"/>
              </a:rPr>
              <a:t>8 </a:t>
            </a:r>
            <a:r>
              <a:rPr lang="ko-KR" altLang="en-US" sz="1600">
                <a:latin typeface="굴림" panose="020B0600000101010101" pitchFamily="50" charset="-127"/>
                <a:ea typeface="굴림" panose="020B0600000101010101" pitchFamily="50" charset="-127"/>
              </a:rPr>
              <a:t>비트 값을 리턴</a:t>
            </a:r>
          </a:p>
          <a:p>
            <a:pPr eaLnBrk="1" latinLnBrk="0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ko-KR" altLang="en-US" sz="1600">
                <a:latin typeface="굴림" panose="020B0600000101010101" pitchFamily="50" charset="-127"/>
                <a:ea typeface="굴림" panose="020B0600000101010101" pitchFamily="50" charset="-127"/>
              </a:rPr>
              <a:t>시그널에 의해 종료한 경우에 참 값을 리턴</a:t>
            </a:r>
          </a:p>
          <a:p>
            <a:pPr eaLnBrk="1" latinLnBrk="0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ko-KR" altLang="en-US" sz="1600">
                <a:latin typeface="굴림" panose="020B0600000101010101" pitchFamily="50" charset="-127"/>
                <a:ea typeface="굴림" panose="020B0600000101010101" pitchFamily="50" charset="-127"/>
              </a:rPr>
              <a:t>시그널 번호를 리턴</a:t>
            </a:r>
          </a:p>
          <a:p>
            <a:pPr eaLnBrk="1" latinLnBrk="0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ko-KR" altLang="en-US" sz="1600">
                <a:latin typeface="굴림" panose="020B0600000101010101" pitchFamily="50" charset="-127"/>
                <a:ea typeface="굴림" panose="020B0600000101010101" pitchFamily="50" charset="-127"/>
              </a:rPr>
              <a:t>코어 파일이 생성된 경우에 참 값을 리턴</a:t>
            </a:r>
          </a:p>
          <a:p>
            <a:pPr eaLnBrk="1" latinLnBrk="0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ko-KR" altLang="en-US" sz="1600">
                <a:latin typeface="굴림" panose="020B0600000101010101" pitchFamily="50" charset="-127"/>
                <a:ea typeface="굴림" panose="020B0600000101010101" pitchFamily="50" charset="-127"/>
              </a:rPr>
              <a:t>실행이 일시 중단된 경우에 참 값을 리턴</a:t>
            </a:r>
          </a:p>
          <a:p>
            <a:pPr eaLnBrk="1" latinLnBrk="0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ko-KR" altLang="en-US" sz="1600">
                <a:latin typeface="굴림" panose="020B0600000101010101" pitchFamily="50" charset="-127"/>
                <a:ea typeface="굴림" panose="020B0600000101010101" pitchFamily="50" charset="-127"/>
              </a:rPr>
              <a:t>실행을 일시 중단시킨 시그널 번호를 리턴</a:t>
            </a:r>
          </a:p>
        </p:txBody>
      </p:sp>
      <p:sp>
        <p:nvSpPr>
          <p:cNvPr id="242696" name="Line 7">
            <a:extLst>
              <a:ext uri="{FF2B5EF4-FFF2-40B4-BE49-F238E27FC236}">
                <a16:creationId xmlns:a16="http://schemas.microsoft.com/office/drawing/2014/main" id="{309438A4-40E9-43FA-8D10-4A8614B2BC6D}"/>
              </a:ext>
            </a:extLst>
          </p:cNvPr>
          <p:cNvSpPr>
            <a:spLocks noChangeShapeType="1"/>
          </p:cNvSpPr>
          <p:nvPr/>
        </p:nvSpPr>
        <p:spPr bwMode="auto">
          <a:xfrm>
            <a:off x="4229894" y="23622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2816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3">
            <a:extLst>
              <a:ext uri="{FF2B5EF4-FFF2-40B4-BE49-F238E27FC236}">
                <a16:creationId xmlns:a16="http://schemas.microsoft.com/office/drawing/2014/main" id="{7F3F2E68-744D-4D2C-BE18-16DD21B3B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102" y="1534319"/>
            <a:ext cx="7000875" cy="477043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#include &lt;unistd.h&gt;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#include &lt;stdio.h&gt;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#include &lt;stdlib.h&gt;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#include &lt;errno.h&gt;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#include &lt;signal.h&gt;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#include &lt;sys/types.h&gt;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#include &lt;sys/wait.h&gt;</a:t>
            </a:r>
          </a:p>
          <a:p>
            <a:pPr>
              <a:defRPr/>
            </a:pPr>
            <a:endParaRPr lang="en-US" altLang="ko-KR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int main()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int status;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if( fork() == 0 )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	exit(7);</a:t>
            </a:r>
          </a:p>
          <a:p>
            <a:pPr>
              <a:defRPr/>
            </a:pPr>
            <a:endParaRPr lang="en-US" altLang="ko-KR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wait(&amp;status);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if( (status &amp; 0xff) == 0 )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	printf("</a:t>
            </a:r>
            <a:r>
              <a:rPr lang="ko-KR" altLang="en-US" sz="1600">
                <a:latin typeface="Consolas" panose="020B0609020204030204" pitchFamily="49" charset="0"/>
                <a:cs typeface="Consolas" panose="020B0609020204030204" pitchFamily="49" charset="0"/>
              </a:rPr>
              <a:t>정상종료 </a:t>
            </a: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: %d\n", (status&gt;&gt;8)&amp;0xff );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return 0;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74CD1C-87E4-4FD2-9B01-B2BB3D5850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>
              <a:lnSpc>
                <a:spcPct val="99000"/>
              </a:lnSpc>
              <a:defRPr/>
            </a:pPr>
            <a:r>
              <a:rPr lang="en-US" altLang="ko-KR"/>
              <a:t>wait</a:t>
            </a:r>
            <a:r>
              <a:rPr lang="ko-KR" altLang="en-US"/>
              <a:t>의 </a:t>
            </a:r>
            <a:r>
              <a:rPr lang="en-US" altLang="ko-KR"/>
              <a:t>status 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698134-78A8-4476-B244-433ED74B3B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3.2 Process Control</a:t>
            </a:r>
          </a:p>
          <a:p>
            <a:endParaRPr lang="ko-KR" altLang="en-US"/>
          </a:p>
        </p:txBody>
      </p:sp>
      <p:sp>
        <p:nvSpPr>
          <p:cNvPr id="244740" name="TextBox 4">
            <a:extLst>
              <a:ext uri="{FF2B5EF4-FFF2-40B4-BE49-F238E27FC236}">
                <a16:creationId xmlns:a16="http://schemas.microsoft.com/office/drawing/2014/main" id="{FB92FA2A-83A1-4B11-88D9-624C16A731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2743" y="1164431"/>
            <a:ext cx="136815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wait_1.c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44741" name="TextBox 1">
            <a:extLst>
              <a:ext uri="{FF2B5EF4-FFF2-40B4-BE49-F238E27FC236}">
                <a16:creationId xmlns:a16="http://schemas.microsoft.com/office/drawing/2014/main" id="{F58E0E87-A22F-4F97-B0BE-AB0B05F18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966" y="824841"/>
            <a:ext cx="51974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exit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콜에 의한 프로세스의 정상적인 종료</a:t>
            </a:r>
          </a:p>
        </p:txBody>
      </p:sp>
    </p:spTree>
    <p:extLst>
      <p:ext uri="{BB962C8B-B14F-4D97-AF65-F5344CB8AC3E}">
        <p14:creationId xmlns:p14="http://schemas.microsoft.com/office/powerpoint/2010/main" val="5312803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3">
            <a:extLst>
              <a:ext uri="{FF2B5EF4-FFF2-40B4-BE49-F238E27FC236}">
                <a16:creationId xmlns:a16="http://schemas.microsoft.com/office/drawing/2014/main" id="{281CDE0B-57DC-4A59-919C-9531D2EB05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1157" y="1278606"/>
            <a:ext cx="7002462" cy="50165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#include &lt;unistd.h&gt;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#include &lt;stdio.h&gt;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#include &lt;stdlib.h&gt;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#include &lt;errno.h&gt;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#include &lt;signal.h&gt;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#include &lt;sys/types.h&gt;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#include &lt;sys/wait.h&gt;</a:t>
            </a:r>
          </a:p>
          <a:p>
            <a:pPr>
              <a:defRPr/>
            </a:pPr>
            <a:endParaRPr lang="en-US" altLang="ko-KR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int main(){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int status;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if( fork() == 0 )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	pause();</a:t>
            </a:r>
          </a:p>
          <a:p>
            <a:pPr>
              <a:defRPr/>
            </a:pPr>
            <a:endParaRPr lang="en-US" altLang="ko-KR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wait(&amp;status);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if( (status &amp; 0xff) == 0 )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	printf("</a:t>
            </a:r>
            <a:r>
              <a:rPr lang="ko-KR" altLang="en-US" sz="1600">
                <a:latin typeface="Consolas" panose="020B0609020204030204" pitchFamily="49" charset="0"/>
                <a:cs typeface="Consolas" panose="020B0609020204030204" pitchFamily="49" charset="0"/>
              </a:rPr>
              <a:t>정상종료 </a:t>
            </a: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: %d\n", (status&gt;&gt;8)&amp;0xff );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else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	printf("</a:t>
            </a:r>
            <a:r>
              <a:rPr lang="ko-KR" altLang="en-US" sz="1600">
                <a:latin typeface="Consolas" panose="020B0609020204030204" pitchFamily="49" charset="0"/>
                <a:cs typeface="Consolas" panose="020B0609020204030204" pitchFamily="49" charset="0"/>
              </a:rPr>
              <a:t>비정상종료 </a:t>
            </a: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: %d\n", status&amp;0xff );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return 0;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C8AB5A-DBE5-4EC5-9320-80E0AC14AC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>
              <a:lnSpc>
                <a:spcPct val="99000"/>
              </a:lnSpc>
              <a:defRPr/>
            </a:pPr>
            <a:r>
              <a:rPr lang="en-US" altLang="ko-KR"/>
              <a:t>wait</a:t>
            </a:r>
            <a:r>
              <a:rPr lang="ko-KR" altLang="en-US"/>
              <a:t>의 </a:t>
            </a:r>
            <a:r>
              <a:rPr lang="en-US" altLang="ko-KR"/>
              <a:t>status 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C1FF36-8A9E-47D5-9474-B315F75CF67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3.2 Process Control</a:t>
            </a:r>
          </a:p>
          <a:p>
            <a:endParaRPr lang="ko-KR" altLang="en-US"/>
          </a:p>
        </p:txBody>
      </p:sp>
      <p:sp>
        <p:nvSpPr>
          <p:cNvPr id="245764" name="TextBox 4">
            <a:extLst>
              <a:ext uri="{FF2B5EF4-FFF2-40B4-BE49-F238E27FC236}">
                <a16:creationId xmlns:a16="http://schemas.microsoft.com/office/drawing/2014/main" id="{DD0B3BCF-8220-474F-B0C3-322734FBD6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7621" y="908720"/>
            <a:ext cx="1563314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wait_2.c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45765" name="TextBox 1">
            <a:extLst>
              <a:ext uri="{FF2B5EF4-FFF2-40B4-BE49-F238E27FC236}">
                <a16:creationId xmlns:a16="http://schemas.microsoft.com/office/drawing/2014/main" id="{B3BD532A-4174-4491-A586-BF3ABDC86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966" y="762135"/>
            <a:ext cx="33448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정상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vs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비정상 종료 처리 구분</a:t>
            </a:r>
          </a:p>
        </p:txBody>
      </p:sp>
    </p:spTree>
    <p:extLst>
      <p:ext uri="{BB962C8B-B14F-4D97-AF65-F5344CB8AC3E}">
        <p14:creationId xmlns:p14="http://schemas.microsoft.com/office/powerpoint/2010/main" val="10086013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3">
            <a:extLst>
              <a:ext uri="{FF2B5EF4-FFF2-40B4-BE49-F238E27FC236}">
                <a16:creationId xmlns:a16="http://schemas.microsoft.com/office/drawing/2014/main" id="{02021F29-1D4F-40FB-9A65-79BD759DA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5172" y="1494631"/>
            <a:ext cx="7002462" cy="47704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int main(){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int status;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if( fork() == 0 )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	pause();</a:t>
            </a:r>
          </a:p>
          <a:p>
            <a:pPr>
              <a:defRPr/>
            </a:pPr>
            <a:endParaRPr lang="en-US" altLang="ko-KR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wait(&amp;status);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// WIFEXITED(status)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if( (status &amp; 0x7f) == 0 )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	printf("</a:t>
            </a:r>
            <a:r>
              <a:rPr lang="ko-KR" altLang="en-US" sz="1600">
                <a:latin typeface="Consolas" panose="020B0609020204030204" pitchFamily="49" charset="0"/>
                <a:cs typeface="Consolas" panose="020B0609020204030204" pitchFamily="49" charset="0"/>
              </a:rPr>
              <a:t>정상종료 </a:t>
            </a: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: %d\n", (status&gt;&gt;8)&amp;0xff );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else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	printf("</a:t>
            </a:r>
            <a:r>
              <a:rPr lang="ko-KR" altLang="en-US" sz="1600">
                <a:latin typeface="Consolas" panose="020B0609020204030204" pitchFamily="49" charset="0"/>
                <a:cs typeface="Consolas" panose="020B0609020204030204" pitchFamily="49" charset="0"/>
              </a:rPr>
              <a:t>비정상종료 </a:t>
            </a: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: %d", status&amp;0x7f );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	if( status&amp;0x80 )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		printf("(core dumped)");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	printf("\n");</a:t>
            </a:r>
          </a:p>
          <a:p>
            <a:pPr>
              <a:defRPr/>
            </a:pPr>
            <a:endParaRPr lang="en-US" altLang="ko-KR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return 0;</a:t>
            </a:r>
          </a:p>
          <a:p>
            <a:pPr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8DEEDE-A574-4B7B-98FF-0EF5EDF7F2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>
              <a:lnSpc>
                <a:spcPct val="99000"/>
              </a:lnSpc>
              <a:defRPr/>
            </a:pPr>
            <a:r>
              <a:rPr lang="en-US" altLang="ko-KR"/>
              <a:t>wait</a:t>
            </a:r>
            <a:r>
              <a:rPr lang="ko-KR" altLang="en-US"/>
              <a:t>의 </a:t>
            </a:r>
            <a:r>
              <a:rPr lang="en-US" altLang="ko-KR"/>
              <a:t>status 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6A449E-E5DE-4740-9E76-A11873038A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3.2 Process Control</a:t>
            </a:r>
          </a:p>
          <a:p>
            <a:endParaRPr lang="ko-KR" altLang="en-US"/>
          </a:p>
        </p:txBody>
      </p:sp>
      <p:sp>
        <p:nvSpPr>
          <p:cNvPr id="246788" name="TextBox 4">
            <a:extLst>
              <a:ext uri="{FF2B5EF4-FFF2-40B4-BE49-F238E27FC236}">
                <a16:creationId xmlns:a16="http://schemas.microsoft.com/office/drawing/2014/main" id="{558EF729-5B62-4AA7-BC59-53AA12887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774" y="1124744"/>
            <a:ext cx="1296144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wait_3.c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46789" name="TextBox 1">
            <a:extLst>
              <a:ext uri="{FF2B5EF4-FFF2-40B4-BE49-F238E27FC236}">
                <a16:creationId xmlns:a16="http://schemas.microsoft.com/office/drawing/2014/main" id="{898A3880-78E8-42E5-87ED-FBC3F65CE9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974" y="854632"/>
            <a:ext cx="44454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# kill -3 1234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에 의한 비정상 종료 처리 </a:t>
            </a:r>
          </a:p>
        </p:txBody>
      </p:sp>
    </p:spTree>
    <p:extLst>
      <p:ext uri="{BB962C8B-B14F-4D97-AF65-F5344CB8AC3E}">
        <p14:creationId xmlns:p14="http://schemas.microsoft.com/office/powerpoint/2010/main" val="21215642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7EA6C7-66EB-4598-9398-9DD4E854E8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>
              <a:lnSpc>
                <a:spcPct val="99000"/>
              </a:lnSpc>
              <a:defRPr/>
            </a:pPr>
            <a:r>
              <a:rPr lang="en-US" altLang="ko-KR"/>
              <a:t>wait</a:t>
            </a:r>
            <a:r>
              <a:rPr lang="ko-KR" altLang="en-US"/>
              <a:t>의 </a:t>
            </a:r>
            <a:r>
              <a:rPr lang="en-US" altLang="ko-KR"/>
              <a:t>status 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B25D4F-8261-4E84-81AB-BF15482886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3.2 Process Control</a:t>
            </a:r>
          </a:p>
          <a:p>
            <a:endParaRPr lang="ko-KR" altLang="en-US"/>
          </a:p>
        </p:txBody>
      </p:sp>
      <p:sp>
        <p:nvSpPr>
          <p:cNvPr id="353284" name="Rectangle 3">
            <a:extLst>
              <a:ext uri="{FF2B5EF4-FFF2-40B4-BE49-F238E27FC236}">
                <a16:creationId xmlns:a16="http://schemas.microsoft.com/office/drawing/2014/main" id="{1D257136-D134-463C-86B5-28513C2DD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054" y="1282343"/>
            <a:ext cx="7772400" cy="4724400"/>
          </a:xfrm>
          <a:prstGeom prst="rect">
            <a:avLst/>
          </a:prstGeom>
          <a:noFill/>
          <a:ln w="9525" cap="rnd">
            <a:solidFill>
              <a:schemeClr val="bg1">
                <a:lumMod val="65000"/>
              </a:schemeClr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  <a:defRPr/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#include &lt;sys/types.h&gt;</a:t>
            </a:r>
          </a:p>
          <a:p>
            <a:pPr latinLnBrk="0">
              <a:spcBef>
                <a:spcPct val="0"/>
              </a:spcBef>
              <a:buFontTx/>
              <a:buNone/>
              <a:defRPr/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#include &lt;sys/wait.h&gt;</a:t>
            </a:r>
          </a:p>
          <a:p>
            <a:pPr latinLnBrk="0">
              <a:spcBef>
                <a:spcPct val="0"/>
              </a:spcBef>
              <a:buFontTx/>
              <a:buNone/>
              <a:defRPr/>
            </a:pPr>
            <a:endParaRPr lang="en-US" altLang="ko-KR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  <a:defRPr/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void term_stat(int status){</a:t>
            </a:r>
          </a:p>
          <a:p>
            <a:pPr latinLnBrk="0">
              <a:spcBef>
                <a:spcPct val="0"/>
              </a:spcBef>
              <a:buFontTx/>
              <a:buNone/>
              <a:defRPr/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if(WIFEXITED(status))</a:t>
            </a:r>
          </a:p>
          <a:p>
            <a:pPr latinLnBrk="0">
              <a:spcBef>
                <a:spcPct val="0"/>
              </a:spcBef>
              <a:buFontTx/>
              <a:buNone/>
              <a:defRPr/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   printf("normal termination, exit status = %d\n",WEXITSTATUS(status));</a:t>
            </a:r>
          </a:p>
          <a:p>
            <a:pPr latinLnBrk="0">
              <a:spcBef>
                <a:spcPct val="0"/>
              </a:spcBef>
              <a:buFontTx/>
              <a:buNone/>
              <a:defRPr/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else if(WIFSIGNALED(status))</a:t>
            </a:r>
          </a:p>
          <a:p>
            <a:pPr latinLnBrk="0">
              <a:spcBef>
                <a:spcPct val="0"/>
              </a:spcBef>
              <a:buFontTx/>
              <a:buNone/>
              <a:defRPr/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   printf("abnormal termination, signal number = %d%s\n",WTERMSIG(status),</a:t>
            </a:r>
          </a:p>
          <a:p>
            <a:pPr latinLnBrk="0">
              <a:spcBef>
                <a:spcPct val="0"/>
              </a:spcBef>
              <a:buFontTx/>
              <a:buNone/>
              <a:defRPr/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#ifdef  WCOREDUMP</a:t>
            </a:r>
          </a:p>
          <a:p>
            <a:pPr latinLnBrk="0">
              <a:spcBef>
                <a:spcPct val="0"/>
              </a:spcBef>
              <a:buFontTx/>
              <a:buNone/>
              <a:defRPr/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WCOREDUMP(status) ? " (core file generated)" : "");</a:t>
            </a:r>
          </a:p>
          <a:p>
            <a:pPr latinLnBrk="0">
              <a:spcBef>
                <a:spcPct val="0"/>
              </a:spcBef>
              <a:buFontTx/>
              <a:buNone/>
              <a:defRPr/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#else</a:t>
            </a:r>
          </a:p>
          <a:p>
            <a:pPr latinLnBrk="0">
              <a:spcBef>
                <a:spcPct val="0"/>
              </a:spcBef>
              <a:buFontTx/>
              <a:buNone/>
              <a:defRPr/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"");</a:t>
            </a:r>
          </a:p>
          <a:p>
            <a:pPr latinLnBrk="0">
              <a:spcBef>
                <a:spcPct val="0"/>
              </a:spcBef>
              <a:buFontTx/>
              <a:buNone/>
              <a:defRPr/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#endif</a:t>
            </a:r>
          </a:p>
          <a:p>
            <a:pPr latinLnBrk="0">
              <a:spcBef>
                <a:spcPct val="0"/>
              </a:spcBef>
              <a:buFontTx/>
              <a:buNone/>
              <a:defRPr/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else if(WIFSTOPPED(status))</a:t>
            </a:r>
          </a:p>
          <a:p>
            <a:pPr latinLnBrk="0">
              <a:spcBef>
                <a:spcPct val="0"/>
              </a:spcBef>
              <a:buFontTx/>
              <a:buNone/>
              <a:defRPr/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     printf("child stopped, signal number = %d\n",WSTOPSIG(status));</a:t>
            </a:r>
          </a:p>
          <a:p>
            <a:pPr latinLnBrk="0">
              <a:spcBef>
                <a:spcPct val="0"/>
              </a:spcBef>
              <a:buFontTx/>
              <a:buNone/>
              <a:defRPr/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atinLnBrk="0">
              <a:spcBef>
                <a:spcPct val="0"/>
              </a:spcBef>
              <a:buFontTx/>
              <a:buNone/>
              <a:defRPr/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void err_end(char *msg){</a:t>
            </a:r>
          </a:p>
          <a:p>
            <a:pPr latinLnBrk="0">
              <a:spcBef>
                <a:spcPct val="0"/>
              </a:spcBef>
              <a:buFontTx/>
              <a:buNone/>
              <a:defRPr/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printf("% error\n",msg);</a:t>
            </a:r>
          </a:p>
          <a:p>
            <a:pPr latinLnBrk="0">
              <a:spcBef>
                <a:spcPct val="0"/>
              </a:spcBef>
              <a:buFontTx/>
              <a:buNone/>
              <a:defRPr/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exit(1);</a:t>
            </a:r>
          </a:p>
          <a:p>
            <a:pPr latinLnBrk="0">
              <a:spcBef>
                <a:spcPct val="0"/>
              </a:spcBef>
              <a:buFontTx/>
              <a:buNone/>
              <a:defRPr/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247813" name="Text Box 6">
            <a:extLst>
              <a:ext uri="{FF2B5EF4-FFF2-40B4-BE49-F238E27FC236}">
                <a16:creationId xmlns:a16="http://schemas.microsoft.com/office/drawing/2014/main" id="{0AF7E33F-D5B6-4329-B58D-90AF2353ED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2822" y="882888"/>
            <a:ext cx="108234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wait_4.c</a:t>
            </a:r>
          </a:p>
        </p:txBody>
      </p:sp>
    </p:spTree>
    <p:extLst>
      <p:ext uri="{BB962C8B-B14F-4D97-AF65-F5344CB8AC3E}">
        <p14:creationId xmlns:p14="http://schemas.microsoft.com/office/powerpoint/2010/main" val="20135438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CABC58-C91C-4EE8-A4B9-3B8E33CC94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>
              <a:lnSpc>
                <a:spcPct val="99000"/>
              </a:lnSpc>
              <a:defRPr/>
            </a:pPr>
            <a:r>
              <a:rPr lang="en-US" altLang="ko-KR"/>
              <a:t>wait</a:t>
            </a:r>
            <a:r>
              <a:rPr lang="ko-KR" altLang="en-US"/>
              <a:t>의 </a:t>
            </a:r>
            <a:r>
              <a:rPr lang="en-US" altLang="ko-KR"/>
              <a:t>status 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D4E28F-B5FF-4608-93EF-2A71D25360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3.2 Process Control</a:t>
            </a:r>
          </a:p>
          <a:p>
            <a:endParaRPr lang="ko-KR" altLang="en-US"/>
          </a:p>
        </p:txBody>
      </p:sp>
      <p:sp>
        <p:nvSpPr>
          <p:cNvPr id="225284" name="Rectangle 2051">
            <a:extLst>
              <a:ext uri="{FF2B5EF4-FFF2-40B4-BE49-F238E27FC236}">
                <a16:creationId xmlns:a16="http://schemas.microsoft.com/office/drawing/2014/main" id="{726A3564-1DDE-4921-BBB8-BFC8A5BCD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294" y="1447800"/>
            <a:ext cx="7772400" cy="4724400"/>
          </a:xfrm>
          <a:prstGeom prst="rect">
            <a:avLst/>
          </a:prstGeom>
          <a:noFill/>
          <a:ln cap="rnd">
            <a:solidFill>
              <a:schemeClr val="bg1">
                <a:lumMod val="6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07" tIns="45704" rIns="91407" bIns="45704"/>
          <a:lstStyle/>
          <a:p>
            <a:pPr marL="268191" indent="-268191" algn="just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140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int main(void){</a:t>
            </a:r>
          </a:p>
          <a:p>
            <a:pPr marL="268191" indent="-268191" algn="just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140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    pid_t   pid;</a:t>
            </a:r>
          </a:p>
          <a:p>
            <a:pPr marL="268191" indent="-268191" algn="just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140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    int     status;</a:t>
            </a:r>
          </a:p>
          <a:p>
            <a:pPr marL="268191" indent="-268191" algn="just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endParaRPr lang="en-US" altLang="ko-KR" sz="1400"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268191" indent="-268191" algn="just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140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    if ((pid = fork()) &lt; 0) err_end("fork");</a:t>
            </a:r>
          </a:p>
          <a:p>
            <a:pPr marL="268191" indent="-268191" algn="just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140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    else if (pid == 0) exit(7);</a:t>
            </a:r>
          </a:p>
          <a:p>
            <a:pPr marL="268191" indent="-268191" algn="just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endParaRPr lang="en-US" altLang="ko-KR" sz="1400"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268191" indent="-268191" algn="just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140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    if (wait(&amp;status) != pid)      /* wait for child */</a:t>
            </a:r>
          </a:p>
          <a:p>
            <a:pPr marL="268191" indent="-268191" algn="just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140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            err_end("wait");</a:t>
            </a:r>
          </a:p>
          <a:p>
            <a:pPr marL="268191" indent="-268191" algn="just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140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    term_stat(status);               /* and print its status */</a:t>
            </a:r>
          </a:p>
          <a:p>
            <a:pPr marL="268191" indent="-268191" algn="just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endParaRPr lang="en-US" altLang="ko-KR" sz="1400"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268191" indent="-268191" algn="just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140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    if ( (pid = fork()) &lt; 0)  err_end("fork");</a:t>
            </a:r>
          </a:p>
          <a:p>
            <a:pPr marL="268191" indent="-268191" algn="just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140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    else if (pid == 0)    abort();               /* generates SIGABRT */</a:t>
            </a:r>
          </a:p>
          <a:p>
            <a:pPr marL="268191" indent="-268191" algn="just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endParaRPr lang="en-US" altLang="ko-KR" sz="1400"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268191" indent="-268191" algn="just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140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    if (wait(&amp;status) != pid)      /* wait for child */</a:t>
            </a:r>
          </a:p>
          <a:p>
            <a:pPr marL="268191" indent="-268191" algn="just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140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            err_end("wait");</a:t>
            </a:r>
          </a:p>
          <a:p>
            <a:pPr marL="268191" indent="-268191" algn="just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140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    term_stat(status);               /* and print its status */</a:t>
            </a:r>
          </a:p>
        </p:txBody>
      </p:sp>
      <p:sp>
        <p:nvSpPr>
          <p:cNvPr id="249861" name="Text Box 2054">
            <a:extLst>
              <a:ext uri="{FF2B5EF4-FFF2-40B4-BE49-F238E27FC236}">
                <a16:creationId xmlns:a16="http://schemas.microsoft.com/office/drawing/2014/main" id="{03A5D5D4-0C1D-4A17-897D-6612E280CC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6838" y="1008052"/>
            <a:ext cx="108234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wait_4.c</a:t>
            </a:r>
          </a:p>
        </p:txBody>
      </p:sp>
    </p:spTree>
    <p:extLst>
      <p:ext uri="{BB962C8B-B14F-4D97-AF65-F5344CB8AC3E}">
        <p14:creationId xmlns:p14="http://schemas.microsoft.com/office/powerpoint/2010/main" val="17478478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FCB987-BC75-40E3-9ABC-9EAC1D3DC4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>
              <a:lnSpc>
                <a:spcPct val="99000"/>
              </a:lnSpc>
              <a:defRPr/>
            </a:pPr>
            <a:r>
              <a:rPr lang="en-US" altLang="ko-KR"/>
              <a:t>wait</a:t>
            </a:r>
            <a:r>
              <a:rPr lang="ko-KR" altLang="en-US"/>
              <a:t>의 </a:t>
            </a:r>
            <a:r>
              <a:rPr lang="en-US" altLang="ko-KR"/>
              <a:t>status 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8995BE-242F-488F-8CCA-03D0B90A25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3.2 Process Control</a:t>
            </a:r>
          </a:p>
          <a:p>
            <a:endParaRPr lang="ko-KR" altLang="en-US"/>
          </a:p>
        </p:txBody>
      </p:sp>
      <p:sp>
        <p:nvSpPr>
          <p:cNvPr id="356356" name="Rectangle 1027">
            <a:extLst>
              <a:ext uri="{FF2B5EF4-FFF2-40B4-BE49-F238E27FC236}">
                <a16:creationId xmlns:a16="http://schemas.microsoft.com/office/drawing/2014/main" id="{505D6D33-F24D-41B6-A51A-3E112C355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294" y="1447800"/>
            <a:ext cx="7772400" cy="4724400"/>
          </a:xfrm>
          <a:prstGeom prst="rect">
            <a:avLst/>
          </a:prstGeom>
          <a:noFill/>
          <a:ln w="9525" cap="rnd">
            <a:solidFill>
              <a:schemeClr val="bg1">
                <a:lumMod val="65000"/>
              </a:schemeClr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50885" name="Text Box 1028">
            <a:extLst>
              <a:ext uri="{FF2B5EF4-FFF2-40B4-BE49-F238E27FC236}">
                <a16:creationId xmlns:a16="http://schemas.microsoft.com/office/drawing/2014/main" id="{E4DD270B-8DF0-4DFD-8E05-607EC510F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0494" y="1489076"/>
            <a:ext cx="7772400" cy="286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lIns="91407" tIns="45704" rIns="91407" bIns="45704"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4988" indent="-17462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95350" indent="-17462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57300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525588" indent="-182563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9827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4399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971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3543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just"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</a:pPr>
            <a:r>
              <a:rPr lang="en-US" altLang="ko-KR" sz="1400">
                <a:latin typeface="Consolas" panose="020B0609020204030204" pitchFamily="49" charset="0"/>
              </a:rPr>
              <a:t> if ( (pid = fork()) &lt; 0)</a:t>
            </a:r>
          </a:p>
          <a:p>
            <a:pPr algn="just"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</a:pPr>
            <a:r>
              <a:rPr lang="en-US" altLang="ko-KR" sz="1400">
                <a:latin typeface="Consolas" panose="020B0609020204030204" pitchFamily="49" charset="0"/>
              </a:rPr>
              <a:t>                err_end("fork");</a:t>
            </a:r>
          </a:p>
          <a:p>
            <a:pPr algn="just"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</a:pPr>
            <a:r>
              <a:rPr lang="en-US" altLang="ko-KR" sz="1400">
                <a:latin typeface="Consolas" panose="020B0609020204030204" pitchFamily="49" charset="0"/>
              </a:rPr>
              <a:t>        else if (pid == 0)             /* child */</a:t>
            </a:r>
          </a:p>
          <a:p>
            <a:pPr algn="just"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</a:pPr>
            <a:r>
              <a:rPr lang="en-US" altLang="ko-KR" sz="1400">
                <a:latin typeface="Consolas" panose="020B0609020204030204" pitchFamily="49" charset="0"/>
              </a:rPr>
              <a:t>                status /= 0;           /* divide by 0 generates SIGFPE */</a:t>
            </a:r>
          </a:p>
          <a:p>
            <a:pPr algn="just"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</a:pPr>
            <a:r>
              <a:rPr lang="en-US" altLang="ko-KR" sz="1400">
                <a:latin typeface="Consolas" panose="020B0609020204030204" pitchFamily="49" charset="0"/>
              </a:rPr>
              <a:t> </a:t>
            </a:r>
          </a:p>
          <a:p>
            <a:pPr algn="just"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</a:pPr>
            <a:r>
              <a:rPr lang="en-US" altLang="ko-KR" sz="1400">
                <a:latin typeface="Consolas" panose="020B0609020204030204" pitchFamily="49" charset="0"/>
              </a:rPr>
              <a:t>        if (wait(&amp;status) != pid)       /* wait for child */</a:t>
            </a:r>
          </a:p>
          <a:p>
            <a:pPr algn="just"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</a:pPr>
            <a:r>
              <a:rPr lang="en-US" altLang="ko-KR" sz="1400">
                <a:latin typeface="Consolas" panose="020B0609020204030204" pitchFamily="49" charset="0"/>
              </a:rPr>
              <a:t>                err_end("wait error");</a:t>
            </a:r>
          </a:p>
          <a:p>
            <a:pPr algn="just"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</a:pPr>
            <a:r>
              <a:rPr lang="en-US" altLang="ko-KR" sz="1400">
                <a:latin typeface="Consolas" panose="020B0609020204030204" pitchFamily="49" charset="0"/>
              </a:rPr>
              <a:t>        term_stat(status);               /* and print its status */</a:t>
            </a:r>
          </a:p>
          <a:p>
            <a:pPr algn="just"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</a:pPr>
            <a:endParaRPr lang="en-US" altLang="ko-KR" sz="1400">
              <a:latin typeface="Consolas" panose="020B0609020204030204" pitchFamily="49" charset="0"/>
            </a:endParaRPr>
          </a:p>
          <a:p>
            <a:pPr algn="just"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</a:pPr>
            <a:r>
              <a:rPr lang="en-US" altLang="ko-KR" sz="1400">
                <a:latin typeface="Consolas" panose="020B0609020204030204" pitchFamily="49" charset="0"/>
              </a:rPr>
              <a:t>        exit(0);</a:t>
            </a:r>
          </a:p>
          <a:p>
            <a:pPr algn="just" eaLnBrk="1" hangingPunct="1">
              <a:lnSpc>
                <a:spcPct val="99000"/>
              </a:lnSpc>
              <a:buClr>
                <a:srgbClr val="595959"/>
              </a:buClr>
              <a:buFont typeface="Wingdings" panose="05000000000000000000" pitchFamily="2" charset="2"/>
              <a:buNone/>
            </a:pPr>
            <a:r>
              <a:rPr lang="en-US" altLang="ko-KR" sz="14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50886" name="Text Box 1030">
            <a:extLst>
              <a:ext uri="{FF2B5EF4-FFF2-40B4-BE49-F238E27FC236}">
                <a16:creationId xmlns:a16="http://schemas.microsoft.com/office/drawing/2014/main" id="{B2AE1005-4FBE-42F2-8AFE-FF26C3318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6838" y="1069618"/>
            <a:ext cx="108234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en-US" altLang="ko-KR" sz="1600">
                <a:latin typeface="Consolas" panose="020B0609020204030204" pitchFamily="49" charset="0"/>
                <a:ea typeface="굴림" panose="020B0600000101010101" pitchFamily="50" charset="-127"/>
              </a:rPr>
              <a:t>wait_4.c</a:t>
            </a:r>
          </a:p>
        </p:txBody>
      </p:sp>
    </p:spTree>
    <p:extLst>
      <p:ext uri="{BB962C8B-B14F-4D97-AF65-F5344CB8AC3E}">
        <p14:creationId xmlns:p14="http://schemas.microsoft.com/office/powerpoint/2010/main" val="196433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705101" y="2751139"/>
            <a:ext cx="5213350" cy="133658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3.1 Process Structure</a:t>
            </a: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3.2 Process Control</a:t>
            </a:r>
          </a:p>
          <a:p>
            <a:pPr fontAlgn="auto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lang="en-US" altLang="ko-KR" b="1" u="sng">
                <a:latin typeface="맑은 고딕" pitchFamily="50" charset="-127"/>
                <a:ea typeface="맑은 고딕" pitchFamily="50" charset="-127"/>
              </a:rPr>
              <a:t>3.3 Process Relationship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2424114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2424114" y="53736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424114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5"/>
          <p:cNvSpPr txBox="1">
            <a:spLocks/>
          </p:cNvSpPr>
          <p:nvPr/>
        </p:nvSpPr>
        <p:spPr bwMode="auto">
          <a:xfrm>
            <a:off x="2424113" y="1384300"/>
            <a:ext cx="5820717" cy="706438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altLang="ko-KR" sz="3600" b="1">
                <a:solidFill>
                  <a:srgbClr val="C5003D"/>
                </a:solidFill>
                <a:latin typeface="+mj-lt"/>
                <a:ea typeface="+mj-ea"/>
                <a:cs typeface="+mj-cs"/>
              </a:rPr>
              <a:t>3</a:t>
            </a:r>
            <a:r>
              <a:rPr kumimoji="0" lang="en-US" altLang="ko-KR" sz="3600" b="1">
                <a:solidFill>
                  <a:srgbClr val="C5003D"/>
                </a:solidFill>
                <a:latin typeface="+mj-lt"/>
                <a:ea typeface="+mj-ea"/>
                <a:cs typeface="+mj-cs"/>
              </a:rPr>
              <a:t>. Process Programming</a:t>
            </a:r>
            <a:endParaRPr kumimoji="0" lang="ko-KR" altLang="en-US" sz="3600" b="1">
              <a:solidFill>
                <a:srgbClr val="C5003D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53662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3">
            <a:extLst>
              <a:ext uri="{FF2B5EF4-FFF2-40B4-BE49-F238E27FC236}">
                <a16:creationId xmlns:a16="http://schemas.microsoft.com/office/drawing/2014/main" id="{D57BFD25-C10F-467F-9995-A0ADEBE4DF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619" y="1133475"/>
            <a:ext cx="53149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lang="ko-KR" altLang="en-US" sz="2275" dirty="0">
                <a:latin typeface="Consolas" panose="020B0609020204030204" pitchFamily="49" charset="0"/>
                <a:cs typeface="Consolas" panose="020B0609020204030204" pitchFamily="49" charset="0"/>
              </a:rPr>
              <a:t>실행 파일 제작 과정 </a:t>
            </a:r>
            <a:endParaRPr lang="en-US" altLang="ko-KR" sz="2275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endParaRPr lang="en-US" altLang="ko-KR" sz="2275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altLang="ko-KR" sz="2275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altLang="ko-KR" sz="2275" dirty="0" err="1"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altLang="ko-KR" sz="2275" dirty="0">
                <a:latin typeface="Consolas" panose="020B0609020204030204" pitchFamily="49" charset="0"/>
                <a:cs typeface="Consolas" panose="020B0609020204030204" pitchFamily="49" charset="0"/>
              </a:rPr>
              <a:t> -v --save-temps </a:t>
            </a:r>
            <a:r>
              <a:rPr lang="en-US" altLang="ko-KR" sz="2275" dirty="0" err="1">
                <a:latin typeface="Consolas" panose="020B0609020204030204" pitchFamily="49" charset="0"/>
                <a:cs typeface="Consolas" panose="020B0609020204030204" pitchFamily="49" charset="0"/>
              </a:rPr>
              <a:t>a.c</a:t>
            </a:r>
            <a:r>
              <a:rPr lang="en-US" altLang="ko-KR" sz="2275" dirty="0">
                <a:latin typeface="Consolas" panose="020B0609020204030204" pitchFamily="49" charset="0"/>
                <a:cs typeface="Consolas" panose="020B0609020204030204" pitchFamily="49" charset="0"/>
              </a:rPr>
              <a:t> -o </a:t>
            </a:r>
            <a:r>
              <a:rPr lang="en-US" altLang="ko-KR" sz="2275" dirty="0" err="1">
                <a:latin typeface="Consolas" panose="020B0609020204030204" pitchFamily="49" charset="0"/>
                <a:cs typeface="Consolas" panose="020B0609020204030204" pitchFamily="49" charset="0"/>
              </a:rPr>
              <a:t>aaa</a:t>
            </a:r>
            <a:endParaRPr lang="ko-KR" altLang="en-US" sz="227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BA19C1-93D5-4272-B298-DCB1631E4B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프로그램 빌드 과정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4DA9FE-DC00-4EC3-9676-A21800E029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3.1 Process Structure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6214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003181E-43FC-494F-AC0B-825C1335A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9000"/>
              </a:lnSpc>
              <a:defRPr/>
            </a:pPr>
            <a:r>
              <a:rPr lang="ko-KR" altLang="en-US" sz="2000">
                <a:latin typeface="+mn-ea"/>
              </a:rPr>
              <a:t>프로세스 그룹</a:t>
            </a:r>
          </a:p>
          <a:p>
            <a:pPr lvl="1" eaLnBrk="1" hangingPunct="1">
              <a:lnSpc>
                <a:spcPct val="99000"/>
              </a:lnSpc>
              <a:defRPr/>
            </a:pPr>
            <a:r>
              <a:rPr lang="ko-KR" altLang="en-US">
                <a:latin typeface="+mn-ea"/>
              </a:rPr>
              <a:t>하나 이상의 프로세스들의 집합</a:t>
            </a:r>
          </a:p>
          <a:p>
            <a:pPr lvl="1" eaLnBrk="1" hangingPunct="1">
              <a:lnSpc>
                <a:spcPct val="99000"/>
              </a:lnSpc>
              <a:defRPr/>
            </a:pPr>
            <a:r>
              <a:rPr lang="ko-KR" altLang="en-US">
                <a:latin typeface="+mn-ea"/>
              </a:rPr>
              <a:t>일관된 작업을 하는 프로세스들</a:t>
            </a:r>
          </a:p>
          <a:p>
            <a:pPr lvl="1" eaLnBrk="1" hangingPunct="1">
              <a:lnSpc>
                <a:spcPct val="99000"/>
              </a:lnSpc>
              <a:defRPr/>
            </a:pPr>
            <a:r>
              <a:rPr lang="ko-KR" altLang="en-US">
                <a:latin typeface="+mn-ea"/>
              </a:rPr>
              <a:t>프로세스 그룹 </a:t>
            </a:r>
            <a:r>
              <a:rPr lang="en-US" altLang="ko-KR">
                <a:latin typeface="+mn-ea"/>
              </a:rPr>
              <a:t>ID</a:t>
            </a:r>
            <a:r>
              <a:rPr lang="ko-KR" altLang="en-US">
                <a:latin typeface="+mn-ea"/>
              </a:rPr>
              <a:t>를 가진다</a:t>
            </a:r>
          </a:p>
          <a:p>
            <a:pPr eaLnBrk="1" hangingPunct="1">
              <a:lnSpc>
                <a:spcPct val="99000"/>
              </a:lnSpc>
              <a:defRPr/>
            </a:pPr>
            <a:endParaRPr lang="ko-KR" altLang="en-US" sz="2000">
              <a:latin typeface="+mn-ea"/>
            </a:endParaRPr>
          </a:p>
          <a:p>
            <a:pPr eaLnBrk="1" hangingPunct="1">
              <a:lnSpc>
                <a:spcPct val="99000"/>
              </a:lnSpc>
              <a:defRPr/>
            </a:pPr>
            <a:r>
              <a:rPr lang="ko-KR" altLang="en-US" sz="2000">
                <a:latin typeface="+mn-ea"/>
              </a:rPr>
              <a:t>프로세스 그룹 리더</a:t>
            </a:r>
            <a:r>
              <a:rPr lang="en-US" altLang="ko-KR" sz="2000">
                <a:latin typeface="+mn-ea"/>
              </a:rPr>
              <a:t>(leader)</a:t>
            </a:r>
          </a:p>
          <a:p>
            <a:pPr lvl="1" eaLnBrk="1" hangingPunct="1">
              <a:lnSpc>
                <a:spcPct val="99000"/>
              </a:lnSpc>
              <a:defRPr/>
            </a:pPr>
            <a:r>
              <a:rPr lang="ko-KR" altLang="en-US">
                <a:latin typeface="+mn-ea"/>
              </a:rPr>
              <a:t>프로세스 그룹 </a:t>
            </a:r>
            <a:r>
              <a:rPr lang="en-US" altLang="ko-KR">
                <a:latin typeface="+mn-ea"/>
              </a:rPr>
              <a:t>ID</a:t>
            </a:r>
            <a:r>
              <a:rPr lang="ko-KR" altLang="en-US">
                <a:latin typeface="+mn-ea"/>
              </a:rPr>
              <a:t>와 동일한 값을 프로세스 </a:t>
            </a:r>
            <a:r>
              <a:rPr lang="en-US" altLang="ko-KR">
                <a:latin typeface="+mn-ea"/>
              </a:rPr>
              <a:t>ID</a:t>
            </a:r>
            <a:r>
              <a:rPr lang="ko-KR" altLang="en-US">
                <a:latin typeface="+mn-ea"/>
              </a:rPr>
              <a:t>로 가진 프로세스</a:t>
            </a:r>
          </a:p>
          <a:p>
            <a:pPr lvl="1" eaLnBrk="1" hangingPunct="1">
              <a:lnSpc>
                <a:spcPct val="99000"/>
              </a:lnSpc>
              <a:defRPr/>
            </a:pPr>
            <a:r>
              <a:rPr lang="ko-KR" altLang="en-US">
                <a:latin typeface="+mn-ea"/>
              </a:rPr>
              <a:t>프로세스 그룹 및 그 그룹 내의 프로세스를 생성</a:t>
            </a:r>
            <a:r>
              <a:rPr lang="en-US" altLang="ko-KR">
                <a:latin typeface="+mn-ea"/>
              </a:rPr>
              <a:t>, </a:t>
            </a:r>
            <a:r>
              <a:rPr lang="ko-KR" altLang="en-US">
                <a:latin typeface="+mn-ea"/>
              </a:rPr>
              <a:t>종료시킬 수 있다</a:t>
            </a:r>
          </a:p>
          <a:p>
            <a:pPr eaLnBrk="1" hangingPunct="1">
              <a:lnSpc>
                <a:spcPct val="99000"/>
              </a:lnSpc>
              <a:defRPr/>
            </a:pPr>
            <a:endParaRPr lang="ko-KR" altLang="en-US" sz="2000">
              <a:latin typeface="+mn-ea"/>
            </a:endParaRPr>
          </a:p>
          <a:p>
            <a:pPr eaLnBrk="1" hangingPunct="1">
              <a:lnSpc>
                <a:spcPct val="99000"/>
              </a:lnSpc>
              <a:defRPr/>
            </a:pPr>
            <a:r>
              <a:rPr lang="ko-KR" altLang="en-US" sz="2000">
                <a:latin typeface="+mn-ea"/>
              </a:rPr>
              <a:t>프로세스 그룹 수명</a:t>
            </a:r>
            <a:r>
              <a:rPr lang="en-US" altLang="ko-KR" sz="2000">
                <a:latin typeface="+mn-ea"/>
              </a:rPr>
              <a:t>(lifetime)</a:t>
            </a:r>
          </a:p>
          <a:p>
            <a:pPr lvl="1" eaLnBrk="1" hangingPunct="1">
              <a:lnSpc>
                <a:spcPct val="99000"/>
              </a:lnSpc>
              <a:defRPr/>
            </a:pPr>
            <a:r>
              <a:rPr lang="ko-KR" altLang="en-US">
                <a:latin typeface="+mn-ea"/>
              </a:rPr>
              <a:t>프로세스 그룹이 생성되어 그룹 내의 마지막 프로세스가 그룹을 </a:t>
            </a:r>
          </a:p>
          <a:p>
            <a:pPr marL="360233" lvl="1" indent="0" eaLnBrk="1" hangingPunct="1">
              <a:lnSpc>
                <a:spcPct val="99000"/>
              </a:lnSpc>
              <a:buNone/>
              <a:defRPr/>
            </a:pPr>
            <a:r>
              <a:rPr lang="ko-KR" altLang="en-US">
                <a:latin typeface="+mn-ea"/>
              </a:rPr>
              <a:t>        떠날 때까지의 기간</a:t>
            </a:r>
          </a:p>
          <a:p>
            <a:pPr lvl="1" eaLnBrk="1" hangingPunct="1">
              <a:lnSpc>
                <a:spcPct val="99000"/>
              </a:lnSpc>
              <a:defRPr/>
            </a:pPr>
            <a:r>
              <a:rPr lang="ko-KR" altLang="en-US">
                <a:latin typeface="+mn-ea"/>
              </a:rPr>
              <a:t>그룹 리더의 존재 여부와 상관없다</a:t>
            </a:r>
          </a:p>
          <a:p>
            <a:endParaRPr lang="ko-KR" altLang="en-US"/>
          </a:p>
        </p:txBody>
      </p:sp>
      <p:sp>
        <p:nvSpPr>
          <p:cNvPr id="250883" name="Rectangle 2">
            <a:extLst>
              <a:ext uri="{FF2B5EF4-FFF2-40B4-BE49-F238E27FC236}">
                <a16:creationId xmlns:a16="http://schemas.microsoft.com/office/drawing/2014/main" id="{96542F91-1B89-4300-9305-4D009A650BE5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>
              <a:lnSpc>
                <a:spcPct val="99000"/>
              </a:lnSpc>
              <a:defRPr/>
            </a:pPr>
            <a:r>
              <a:rPr lang="ko-KR" altLang="en-US">
                <a:solidFill>
                  <a:srgbClr val="000000"/>
                </a:solidFill>
              </a:rPr>
              <a:t>프로세스 그룹</a:t>
            </a:r>
            <a:endParaRPr lang="ko-KR" altLang="en-US">
              <a:latin typeface="+mn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A78E3C-1E69-4165-AB9C-CAB38872A9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>
              <a:lnSpc>
                <a:spcPct val="99000"/>
              </a:lnSpc>
              <a:defRPr/>
            </a:pPr>
            <a:r>
              <a:rPr lang="en-US" altLang="ko-KR">
                <a:latin typeface="+mn-ea"/>
              </a:rPr>
              <a:t>3.3 Process Relationship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0363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AF34AB3-DF3A-4263-8010-3568F1EDF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9000"/>
              </a:lnSpc>
              <a:defRPr/>
            </a:pPr>
            <a:r>
              <a:rPr lang="en-US" altLang="ko-KR" sz="2000">
                <a:latin typeface="+mn-ea"/>
              </a:rPr>
              <a:t>getpgrp     </a:t>
            </a:r>
          </a:p>
          <a:p>
            <a:pPr lvl="1" eaLnBrk="1" hangingPunct="1">
              <a:lnSpc>
                <a:spcPct val="99000"/>
              </a:lnSpc>
              <a:defRPr/>
            </a:pPr>
            <a:r>
              <a:rPr lang="ko-KR" altLang="en-US" sz="1800">
                <a:latin typeface="+mn-ea"/>
              </a:rPr>
              <a:t>호출한 프로세스가 속한 프로세스 그룹 </a:t>
            </a:r>
            <a:r>
              <a:rPr lang="en-US" altLang="ko-KR" sz="1800">
                <a:latin typeface="+mn-ea"/>
              </a:rPr>
              <a:t>ID</a:t>
            </a:r>
            <a:r>
              <a:rPr lang="ko-KR" altLang="en-US" sz="1800">
                <a:latin typeface="+mn-ea"/>
              </a:rPr>
              <a:t>를 리턴한다</a:t>
            </a:r>
            <a:r>
              <a:rPr lang="en-US" altLang="ko-KR" sz="1800">
                <a:latin typeface="+mn-ea"/>
              </a:rPr>
              <a:t>.</a:t>
            </a:r>
          </a:p>
          <a:p>
            <a:pPr eaLnBrk="1" hangingPunct="1">
              <a:lnSpc>
                <a:spcPct val="99000"/>
              </a:lnSpc>
              <a:defRPr/>
            </a:pPr>
            <a:endParaRPr lang="en-US" altLang="ko-KR" sz="2000">
              <a:latin typeface="+mn-ea"/>
            </a:endParaRPr>
          </a:p>
          <a:p>
            <a:pPr eaLnBrk="1" hangingPunct="1">
              <a:lnSpc>
                <a:spcPct val="99000"/>
              </a:lnSpc>
              <a:defRPr/>
            </a:pPr>
            <a:r>
              <a:rPr lang="en-US" altLang="ko-KR" sz="2000">
                <a:latin typeface="+mn-ea"/>
              </a:rPr>
              <a:t>setpgid(pid,pgid)</a:t>
            </a:r>
          </a:p>
          <a:p>
            <a:pPr lvl="1" eaLnBrk="1" hangingPunct="1">
              <a:lnSpc>
                <a:spcPct val="99000"/>
              </a:lnSpc>
              <a:defRPr/>
            </a:pPr>
            <a:r>
              <a:rPr lang="ko-KR" altLang="en-US" sz="1800">
                <a:latin typeface="+mn-ea"/>
              </a:rPr>
              <a:t>새로운 프로세스 그룹을 생성하거나 이미 존재하는 프로세스 그룹에 합류</a:t>
            </a:r>
            <a:r>
              <a:rPr lang="en-US" altLang="ko-KR" sz="1800">
                <a:latin typeface="+mn-ea"/>
              </a:rPr>
              <a:t>.</a:t>
            </a:r>
          </a:p>
          <a:p>
            <a:pPr lvl="1" eaLnBrk="1" hangingPunct="1">
              <a:lnSpc>
                <a:spcPct val="99000"/>
              </a:lnSpc>
              <a:defRPr/>
            </a:pPr>
            <a:r>
              <a:rPr lang="ko-KR" altLang="en-US" sz="1800">
                <a:latin typeface="+mn-ea"/>
              </a:rPr>
              <a:t>두 인자가 동일한 경우에는 지정한 프로세스가 프로세스 그룹 리더가 된다</a:t>
            </a:r>
            <a:r>
              <a:rPr lang="en-US" altLang="ko-KR" sz="1800">
                <a:latin typeface="+mn-ea"/>
              </a:rPr>
              <a:t>.</a:t>
            </a:r>
          </a:p>
          <a:p>
            <a:pPr lvl="1" eaLnBrk="1" hangingPunct="1">
              <a:lnSpc>
                <a:spcPct val="99000"/>
              </a:lnSpc>
              <a:defRPr/>
            </a:pPr>
            <a:r>
              <a:rPr lang="en-US" altLang="ko-KR" sz="1800">
                <a:latin typeface="+mn-ea"/>
              </a:rPr>
              <a:t>pid </a:t>
            </a:r>
            <a:r>
              <a:rPr lang="ko-KR" altLang="en-US" sz="1800">
                <a:latin typeface="+mn-ea"/>
              </a:rPr>
              <a:t>인자가 </a:t>
            </a:r>
            <a:r>
              <a:rPr lang="en-US" altLang="ko-KR" sz="1800">
                <a:latin typeface="+mn-ea"/>
              </a:rPr>
              <a:t>0</a:t>
            </a:r>
            <a:r>
              <a:rPr lang="ko-KR" altLang="en-US" sz="1800">
                <a:latin typeface="+mn-ea"/>
              </a:rPr>
              <a:t>이면 호출한 프로세스의 </a:t>
            </a:r>
            <a:r>
              <a:rPr lang="en-US" altLang="ko-KR" sz="1800">
                <a:latin typeface="+mn-ea"/>
              </a:rPr>
              <a:t>ID</a:t>
            </a:r>
            <a:r>
              <a:rPr lang="ko-KR" altLang="en-US" sz="1800">
                <a:latin typeface="+mn-ea"/>
              </a:rPr>
              <a:t>가 </a:t>
            </a:r>
            <a:r>
              <a:rPr lang="en-US" altLang="ko-KR" sz="1800">
                <a:latin typeface="+mn-ea"/>
              </a:rPr>
              <a:t>pid</a:t>
            </a:r>
            <a:r>
              <a:rPr lang="ko-KR" altLang="en-US" sz="1800">
                <a:latin typeface="+mn-ea"/>
              </a:rPr>
              <a:t>로 사용된다</a:t>
            </a:r>
            <a:r>
              <a:rPr lang="en-US" altLang="ko-KR" sz="1800">
                <a:latin typeface="+mn-ea"/>
              </a:rPr>
              <a:t>. </a:t>
            </a:r>
          </a:p>
          <a:p>
            <a:pPr lvl="1" eaLnBrk="1" hangingPunct="1">
              <a:lnSpc>
                <a:spcPct val="99000"/>
              </a:lnSpc>
              <a:defRPr/>
            </a:pPr>
            <a:r>
              <a:rPr lang="en-US" altLang="ko-KR" sz="1800">
                <a:latin typeface="+mn-ea"/>
              </a:rPr>
              <a:t>pgid </a:t>
            </a:r>
            <a:r>
              <a:rPr lang="ko-KR" altLang="en-US" sz="1800">
                <a:latin typeface="+mn-ea"/>
              </a:rPr>
              <a:t>인자가 </a:t>
            </a:r>
            <a:r>
              <a:rPr lang="en-US" altLang="ko-KR" sz="1800">
                <a:latin typeface="+mn-ea"/>
              </a:rPr>
              <a:t>0</a:t>
            </a:r>
            <a:r>
              <a:rPr lang="ko-KR" altLang="en-US" sz="1800">
                <a:latin typeface="+mn-ea"/>
              </a:rPr>
              <a:t>이면 </a:t>
            </a:r>
            <a:r>
              <a:rPr lang="en-US" altLang="ko-KR" sz="1800">
                <a:latin typeface="+mn-ea"/>
              </a:rPr>
              <a:t>pid </a:t>
            </a:r>
            <a:r>
              <a:rPr lang="ko-KR" altLang="en-US" sz="1800">
                <a:latin typeface="+mn-ea"/>
              </a:rPr>
              <a:t>인자가 </a:t>
            </a:r>
            <a:r>
              <a:rPr lang="en-US" altLang="ko-KR" sz="1800">
                <a:latin typeface="+mn-ea"/>
              </a:rPr>
              <a:t>pgid</a:t>
            </a:r>
            <a:r>
              <a:rPr lang="ko-KR" altLang="en-US" sz="1800">
                <a:latin typeface="+mn-ea"/>
              </a:rPr>
              <a:t>로 쓰인다</a:t>
            </a:r>
            <a:r>
              <a:rPr lang="en-US" altLang="ko-KR" sz="1800">
                <a:latin typeface="+mn-ea"/>
              </a:rPr>
              <a:t>.</a:t>
            </a:r>
          </a:p>
          <a:p>
            <a:pPr lvl="1" eaLnBrk="1" hangingPunct="1">
              <a:lnSpc>
                <a:spcPct val="99000"/>
              </a:lnSpc>
              <a:defRPr/>
            </a:pPr>
            <a:r>
              <a:rPr lang="ko-KR" altLang="en-US" sz="1800">
                <a:latin typeface="+mn-ea"/>
              </a:rPr>
              <a:t>자기 자신이나 자식 프로세스의 프로세스 그룹 </a:t>
            </a:r>
            <a:r>
              <a:rPr lang="en-US" altLang="ko-KR" sz="1800">
                <a:latin typeface="+mn-ea"/>
              </a:rPr>
              <a:t>ID</a:t>
            </a:r>
            <a:r>
              <a:rPr lang="ko-KR" altLang="en-US" sz="1800">
                <a:latin typeface="+mn-ea"/>
              </a:rPr>
              <a:t>만을 변경할 수 있다</a:t>
            </a:r>
            <a:r>
              <a:rPr lang="en-US" altLang="ko-KR" sz="1800">
                <a:latin typeface="+mn-ea"/>
              </a:rPr>
              <a:t>. </a:t>
            </a:r>
          </a:p>
          <a:p>
            <a:pPr lvl="1" eaLnBrk="1" hangingPunct="1">
              <a:lnSpc>
                <a:spcPct val="99000"/>
              </a:lnSpc>
              <a:defRPr/>
            </a:pPr>
            <a:r>
              <a:rPr lang="en-US" altLang="ko-KR" sz="1800">
                <a:latin typeface="+mn-ea"/>
              </a:rPr>
              <a:t>exec </a:t>
            </a:r>
            <a:r>
              <a:rPr lang="ko-KR" altLang="en-US" sz="1800">
                <a:latin typeface="+mn-ea"/>
              </a:rPr>
              <a:t>함수를 수행한 자식 프로세스의 프로세스 그룹 </a:t>
            </a:r>
            <a:r>
              <a:rPr lang="en-US" altLang="ko-KR" sz="1800">
                <a:latin typeface="+mn-ea"/>
              </a:rPr>
              <a:t>ID</a:t>
            </a:r>
            <a:r>
              <a:rPr lang="ko-KR" altLang="en-US" sz="1800">
                <a:latin typeface="+mn-ea"/>
              </a:rPr>
              <a:t>는 변경할 수 없다</a:t>
            </a:r>
            <a:r>
              <a:rPr lang="en-US" altLang="ko-KR" sz="1800">
                <a:latin typeface="+mn-ea"/>
              </a:rPr>
              <a:t>.</a:t>
            </a:r>
          </a:p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0D5D00-64F6-4305-9512-9AC9FC150B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180106" y="143867"/>
            <a:ext cx="4284663" cy="404813"/>
          </a:xfrm>
        </p:spPr>
        <p:txBody>
          <a:bodyPr/>
          <a:lstStyle/>
          <a:p>
            <a:pPr lvl="1" eaLnBrk="1" hangingPunct="1">
              <a:lnSpc>
                <a:spcPct val="99000"/>
              </a:lnSpc>
              <a:defRPr/>
            </a:pPr>
            <a:r>
              <a:rPr lang="ko-KR" altLang="en-US" sz="2400">
                <a:solidFill>
                  <a:srgbClr val="000000"/>
                </a:solidFill>
              </a:rPr>
              <a:t>프로세스 그룹</a:t>
            </a:r>
            <a:endParaRPr lang="en-US" altLang="ko-KR" sz="2400">
              <a:latin typeface="+mn-ea"/>
            </a:endParaRPr>
          </a:p>
          <a:p>
            <a:endParaRPr lang="ko-KR" altLang="en-US" sz="280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8BAE87-EE51-44E2-BDF9-1B283EDC80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>
                <a:latin typeface="+mn-ea"/>
              </a:rPr>
              <a:t>3.3 Process Relationship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5949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7BABECD-9960-4774-BB6B-7386196CB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9000"/>
              </a:lnSpc>
              <a:defRPr/>
            </a:pPr>
            <a:r>
              <a:rPr lang="ko-KR" altLang="en-US" sz="2000">
                <a:latin typeface="+mn-ea"/>
              </a:rPr>
              <a:t>프로세스 세션</a:t>
            </a:r>
          </a:p>
          <a:p>
            <a:pPr lvl="1" eaLnBrk="1" hangingPunct="1">
              <a:lnSpc>
                <a:spcPct val="99000"/>
              </a:lnSpc>
              <a:defRPr/>
            </a:pPr>
            <a:r>
              <a:rPr lang="ko-KR" altLang="en-US">
                <a:latin typeface="+mn-ea"/>
              </a:rPr>
              <a:t>하나 이상의 프로세스 그룹들의 집합</a:t>
            </a:r>
          </a:p>
          <a:p>
            <a:pPr lvl="1" eaLnBrk="1" hangingPunct="1">
              <a:lnSpc>
                <a:spcPct val="99000"/>
              </a:lnSpc>
              <a:defRPr/>
            </a:pPr>
            <a:r>
              <a:rPr lang="ko-KR" altLang="en-US">
                <a:latin typeface="+mn-ea"/>
              </a:rPr>
              <a:t>보통 동일한 터미널에서 수행되고 있는 프로세스 그룹들</a:t>
            </a:r>
          </a:p>
          <a:p>
            <a:pPr eaLnBrk="1" hangingPunct="1">
              <a:lnSpc>
                <a:spcPct val="99000"/>
              </a:lnSpc>
              <a:defRPr/>
            </a:pPr>
            <a:endParaRPr lang="ko-KR" altLang="en-US" sz="2000">
              <a:latin typeface="+mn-ea"/>
            </a:endParaRPr>
          </a:p>
          <a:p>
            <a:pPr eaLnBrk="1" hangingPunct="1">
              <a:lnSpc>
                <a:spcPct val="99000"/>
              </a:lnSpc>
              <a:defRPr/>
            </a:pPr>
            <a:endParaRPr lang="ko-KR" altLang="en-US" sz="2000">
              <a:latin typeface="+mn-ea"/>
            </a:endParaRPr>
          </a:p>
          <a:p>
            <a:pPr marL="0" indent="0" eaLnBrk="1" hangingPunct="1">
              <a:lnSpc>
                <a:spcPct val="99000"/>
              </a:lnSpc>
              <a:buNone/>
              <a:defRPr/>
            </a:pPr>
            <a:r>
              <a:rPr lang="ko-KR" altLang="en-US" sz="2000">
                <a:latin typeface="+mn-ea"/>
              </a:rPr>
              <a:t>     </a:t>
            </a:r>
            <a:r>
              <a:rPr lang="en-US" altLang="ko-KR" sz="2000">
                <a:latin typeface="+mn-ea"/>
              </a:rPr>
              <a:t># cat &gt; temp &amp;</a:t>
            </a:r>
          </a:p>
          <a:p>
            <a:pPr marL="0" indent="0" eaLnBrk="1" hangingPunct="1">
              <a:lnSpc>
                <a:spcPct val="99000"/>
              </a:lnSpc>
              <a:buNone/>
              <a:defRPr/>
            </a:pPr>
            <a:r>
              <a:rPr lang="en-US" altLang="ko-KR" sz="2000">
                <a:latin typeface="+mn-ea"/>
              </a:rPr>
              <a:t>     # ps -xj | more | more</a:t>
            </a:r>
          </a:p>
          <a:p>
            <a:pPr marL="360233" lvl="1" indent="0" eaLnBrk="1" hangingPunct="1">
              <a:lnSpc>
                <a:spcPct val="99000"/>
              </a:lnSpc>
              <a:buNone/>
              <a:defRPr/>
            </a:pPr>
            <a:r>
              <a:rPr lang="en-US" altLang="ko-KR">
                <a:latin typeface="+mn-ea"/>
              </a:rPr>
              <a:t> PPID   PID  PGID   SID   TTY     TPGID STAT   UID   TIME COMMAND</a:t>
            </a:r>
          </a:p>
          <a:p>
            <a:pPr marL="360233" lvl="1" indent="0" eaLnBrk="1" hangingPunct="1">
              <a:lnSpc>
                <a:spcPct val="99000"/>
              </a:lnSpc>
              <a:buNone/>
              <a:defRPr/>
            </a:pPr>
            <a:r>
              <a:rPr lang="en-US" altLang="ko-KR">
                <a:latin typeface="+mn-ea"/>
              </a:rPr>
              <a:t> 3283  3284  3284  3283 pts/0     3369   R      500   0:00 -bash</a:t>
            </a:r>
          </a:p>
          <a:p>
            <a:pPr marL="360233" lvl="1" indent="0" eaLnBrk="1" hangingPunct="1">
              <a:lnSpc>
                <a:spcPct val="99000"/>
              </a:lnSpc>
              <a:buNone/>
              <a:defRPr/>
            </a:pPr>
            <a:r>
              <a:rPr lang="en-US" altLang="ko-KR">
                <a:latin typeface="+mn-ea"/>
              </a:rPr>
              <a:t> 3284  3336  3336  3283 pts/0     3369   T      500   0:00 cat</a:t>
            </a:r>
          </a:p>
          <a:p>
            <a:pPr marL="360233" lvl="1" indent="0" eaLnBrk="1" hangingPunct="1">
              <a:lnSpc>
                <a:spcPct val="99000"/>
              </a:lnSpc>
              <a:buNone/>
              <a:defRPr/>
            </a:pPr>
            <a:r>
              <a:rPr lang="en-US" altLang="ko-KR">
                <a:latin typeface="+mn-ea"/>
              </a:rPr>
              <a:t> 3284  3369  3369  3283 pts/0     3369   R      500   0:00 ps -xj</a:t>
            </a:r>
          </a:p>
          <a:p>
            <a:pPr marL="360233" lvl="1" indent="0" eaLnBrk="1" hangingPunct="1">
              <a:lnSpc>
                <a:spcPct val="99000"/>
              </a:lnSpc>
              <a:buNone/>
              <a:defRPr/>
            </a:pPr>
            <a:r>
              <a:rPr lang="en-US" altLang="ko-KR">
                <a:latin typeface="+mn-ea"/>
              </a:rPr>
              <a:t> 3284  3370  3369  3283 pts/0     3369   R      500   0:00 -bash</a:t>
            </a:r>
          </a:p>
          <a:p>
            <a:pPr marL="360233" lvl="1" indent="0" eaLnBrk="1" hangingPunct="1">
              <a:lnSpc>
                <a:spcPct val="99000"/>
              </a:lnSpc>
              <a:buNone/>
              <a:defRPr/>
            </a:pPr>
            <a:r>
              <a:rPr lang="en-US" altLang="ko-KR">
                <a:latin typeface="+mn-ea"/>
              </a:rPr>
              <a:t> 3284  3371  3369  3283 pts/0     3369   R      500   0:00 -bash</a:t>
            </a:r>
          </a:p>
          <a:p>
            <a:endParaRPr lang="ko-KR" altLang="en-US"/>
          </a:p>
        </p:txBody>
      </p:sp>
      <p:sp>
        <p:nvSpPr>
          <p:cNvPr id="253955" name="Rectangle 2">
            <a:extLst>
              <a:ext uri="{FF2B5EF4-FFF2-40B4-BE49-F238E27FC236}">
                <a16:creationId xmlns:a16="http://schemas.microsoft.com/office/drawing/2014/main" id="{EEED8935-41A4-4D0D-B94B-DD7C674FFF70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>
              <a:lnSpc>
                <a:spcPct val="99000"/>
              </a:lnSpc>
              <a:defRPr/>
            </a:pPr>
            <a:r>
              <a:rPr lang="ko-KR" altLang="en-US">
                <a:solidFill>
                  <a:srgbClr val="000000"/>
                </a:solidFill>
              </a:rPr>
              <a:t>프로세스 세션</a:t>
            </a:r>
            <a:r>
              <a:rPr lang="en-US" altLang="ko-KR">
                <a:solidFill>
                  <a:srgbClr val="000000"/>
                </a:solidFill>
              </a:rPr>
              <a:t>(session)</a:t>
            </a:r>
            <a:endParaRPr lang="en-US" altLang="ko-KR" sz="2000">
              <a:latin typeface="+mn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43F9B6-020D-48FE-93BE-4C0B57AC5C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>
                <a:latin typeface="+mn-ea"/>
              </a:rPr>
              <a:t>3.3 Process Relationship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5999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4198158-A027-45B4-B6DE-397A5428B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ko-KR" altLang="en-US"/>
              <a:t>프로세스 세션</a:t>
            </a:r>
          </a:p>
        </p:txBody>
      </p:sp>
      <p:sp>
        <p:nvSpPr>
          <p:cNvPr id="254979" name="Rectangle 2">
            <a:extLst>
              <a:ext uri="{FF2B5EF4-FFF2-40B4-BE49-F238E27FC236}">
                <a16:creationId xmlns:a16="http://schemas.microsoft.com/office/drawing/2014/main" id="{BC710C97-550E-484B-8D84-CF32CA34BB31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>
              <a:lnSpc>
                <a:spcPct val="99000"/>
              </a:lnSpc>
              <a:defRPr/>
            </a:pPr>
            <a:r>
              <a:rPr lang="ko-KR" altLang="en-US" sz="2000">
                <a:solidFill>
                  <a:srgbClr val="000000"/>
                </a:solidFill>
              </a:rPr>
              <a:t>프로세스 세션</a:t>
            </a:r>
            <a:r>
              <a:rPr lang="en-US" altLang="ko-KR" sz="2000">
                <a:solidFill>
                  <a:srgbClr val="000000"/>
                </a:solidFill>
              </a:rPr>
              <a:t>(session)</a:t>
            </a:r>
            <a:endParaRPr lang="ko-KR" altLang="en-US" sz="2000">
              <a:latin typeface="+mn-ea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5124516-A8E8-4A39-A70D-E5FD65DE58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>
                <a:latin typeface="+mn-ea"/>
              </a:rPr>
              <a:t>3.3 Process Relationship</a:t>
            </a:r>
          </a:p>
          <a:p>
            <a:endParaRPr lang="ko-KR" altLang="en-US"/>
          </a:p>
        </p:txBody>
      </p:sp>
      <p:grpSp>
        <p:nvGrpSpPr>
          <p:cNvPr id="24" name="그룹 2">
            <a:extLst>
              <a:ext uri="{FF2B5EF4-FFF2-40B4-BE49-F238E27FC236}">
                <a16:creationId xmlns:a16="http://schemas.microsoft.com/office/drawing/2014/main" id="{64A5592B-A2D7-44D7-BA0F-4ABA18FE452A}"/>
              </a:ext>
            </a:extLst>
          </p:cNvPr>
          <p:cNvGrpSpPr>
            <a:grpSpLocks/>
          </p:cNvGrpSpPr>
          <p:nvPr/>
        </p:nvGrpSpPr>
        <p:grpSpPr bwMode="auto">
          <a:xfrm>
            <a:off x="900014" y="1484784"/>
            <a:ext cx="8505825" cy="4459288"/>
            <a:chOff x="1371600" y="2416175"/>
            <a:chExt cx="6629400" cy="3247896"/>
          </a:xfrm>
        </p:grpSpPr>
        <p:sp>
          <p:nvSpPr>
            <p:cNvPr id="25" name="Rectangle 4">
              <a:extLst>
                <a:ext uri="{FF2B5EF4-FFF2-40B4-BE49-F238E27FC236}">
                  <a16:creationId xmlns:a16="http://schemas.microsoft.com/office/drawing/2014/main" id="{37E1C7E4-20BD-418C-A78C-938D8450D6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1600" y="2416175"/>
              <a:ext cx="6629400" cy="276574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  <a:defRPr/>
              </a:pPr>
              <a:endParaRPr kumimoji="1" lang="ko-KR" altLang="en-US" sz="1600">
                <a:latin typeface="+mn-lt"/>
                <a:ea typeface="+mn-ea"/>
              </a:endParaRPr>
            </a:p>
          </p:txBody>
        </p:sp>
        <p:sp>
          <p:nvSpPr>
            <p:cNvPr id="26" name="Rectangle 5">
              <a:extLst>
                <a:ext uri="{FF2B5EF4-FFF2-40B4-BE49-F238E27FC236}">
                  <a16:creationId xmlns:a16="http://schemas.microsoft.com/office/drawing/2014/main" id="{5AA415F6-EC39-4B6F-8F29-31073364C1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4652" y="2872893"/>
              <a:ext cx="1625799" cy="6868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  <a:defRPr/>
              </a:pPr>
              <a:endParaRPr kumimoji="1" lang="ko-KR" altLang="en-US" sz="1600">
                <a:latin typeface="+mn-lt"/>
                <a:ea typeface="+mn-ea"/>
              </a:endParaRPr>
            </a:p>
          </p:txBody>
        </p:sp>
        <p:sp>
          <p:nvSpPr>
            <p:cNvPr id="27" name="Text Box 6">
              <a:extLst>
                <a:ext uri="{FF2B5EF4-FFF2-40B4-BE49-F238E27FC236}">
                  <a16:creationId xmlns:a16="http://schemas.microsoft.com/office/drawing/2014/main" id="{1F9EA106-4026-4EE4-920E-D422319E1C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1347" y="2976955"/>
              <a:ext cx="1717359" cy="425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  <a:defRPr/>
              </a:pPr>
              <a:r>
                <a:rPr kumimoji="1" lang="en-US" altLang="ko-KR" sz="1600">
                  <a:latin typeface="+mn-lt"/>
                  <a:ea typeface="+mn-ea"/>
                </a:rPr>
                <a:t>Login shell (bash)</a:t>
              </a:r>
            </a:p>
            <a:p>
              <a:pPr algn="ctr" eaLnBrk="1" latinLnBrk="0" hangingPunct="1">
                <a:spcBef>
                  <a:spcPct val="0"/>
                </a:spcBef>
                <a:buFontTx/>
                <a:buNone/>
                <a:defRPr/>
              </a:pPr>
              <a:r>
                <a:rPr kumimoji="1" lang="en-US" altLang="ko-KR" sz="1600">
                  <a:latin typeface="+mn-lt"/>
                  <a:ea typeface="+mn-ea"/>
                </a:rPr>
                <a:t>(3284)</a:t>
              </a:r>
            </a:p>
          </p:txBody>
        </p:sp>
        <p:sp>
          <p:nvSpPr>
            <p:cNvPr id="28" name="Text Box 7">
              <a:extLst>
                <a:ext uri="{FF2B5EF4-FFF2-40B4-BE49-F238E27FC236}">
                  <a16:creationId xmlns:a16="http://schemas.microsoft.com/office/drawing/2014/main" id="{56AA62F1-5170-41A8-B06D-A23819BBBE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9842" y="2953830"/>
              <a:ext cx="669374" cy="426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  <a:defRPr/>
              </a:pPr>
              <a:r>
                <a:rPr kumimoji="1" lang="en-US" altLang="ko-KR" sz="1600">
                  <a:latin typeface="+mn-lt"/>
                  <a:ea typeface="+mn-ea"/>
                </a:rPr>
                <a:t>cat</a:t>
              </a:r>
            </a:p>
            <a:p>
              <a:pPr algn="ctr" eaLnBrk="1" latinLnBrk="0" hangingPunct="1">
                <a:spcBef>
                  <a:spcPct val="0"/>
                </a:spcBef>
                <a:buFontTx/>
                <a:buNone/>
                <a:defRPr/>
              </a:pPr>
              <a:r>
                <a:rPr kumimoji="1" lang="en-US" altLang="ko-KR" sz="1600">
                  <a:latin typeface="+mn-lt"/>
                  <a:ea typeface="+mn-ea"/>
                </a:rPr>
                <a:t>(3336)</a:t>
              </a:r>
            </a:p>
          </p:txBody>
        </p:sp>
        <p:sp>
          <p:nvSpPr>
            <p:cNvPr id="29" name="Text Box 8">
              <a:extLst>
                <a:ext uri="{FF2B5EF4-FFF2-40B4-BE49-F238E27FC236}">
                  <a16:creationId xmlns:a16="http://schemas.microsoft.com/office/drawing/2014/main" id="{CC6A7546-B118-42D9-9F0B-803A776979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74981" y="3003548"/>
              <a:ext cx="668137" cy="425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  <a:defRPr/>
              </a:pPr>
              <a:r>
                <a:rPr kumimoji="1" lang="en-US" altLang="ko-KR" sz="1600">
                  <a:latin typeface="+mn-lt"/>
                  <a:ea typeface="+mn-ea"/>
                </a:rPr>
                <a:t>ps -xj</a:t>
              </a:r>
            </a:p>
            <a:p>
              <a:pPr algn="ctr" eaLnBrk="1" latinLnBrk="0" hangingPunct="1">
                <a:spcBef>
                  <a:spcPct val="0"/>
                </a:spcBef>
                <a:buFontTx/>
                <a:buNone/>
                <a:defRPr/>
              </a:pPr>
              <a:r>
                <a:rPr kumimoji="1" lang="en-US" altLang="ko-KR" sz="1600">
                  <a:latin typeface="+mn-lt"/>
                  <a:ea typeface="+mn-ea"/>
                </a:rPr>
                <a:t>(3369)</a:t>
              </a:r>
            </a:p>
          </p:txBody>
        </p:sp>
        <p:sp>
          <p:nvSpPr>
            <p:cNvPr id="30" name="Text Box 9">
              <a:extLst>
                <a:ext uri="{FF2B5EF4-FFF2-40B4-BE49-F238E27FC236}">
                  <a16:creationId xmlns:a16="http://schemas.microsoft.com/office/drawing/2014/main" id="{23C98DE1-F1E6-4304-980B-DB0C3A5927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35742" y="3815233"/>
              <a:ext cx="669374" cy="425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  <a:defRPr/>
              </a:pPr>
              <a:r>
                <a:rPr kumimoji="1" lang="en-US" altLang="ko-KR" sz="1600">
                  <a:latin typeface="+mn-lt"/>
                  <a:ea typeface="+mn-ea"/>
                </a:rPr>
                <a:t>bash</a:t>
              </a:r>
            </a:p>
            <a:p>
              <a:pPr algn="ctr" eaLnBrk="1" latinLnBrk="0" hangingPunct="1">
                <a:spcBef>
                  <a:spcPct val="0"/>
                </a:spcBef>
                <a:buFontTx/>
                <a:buNone/>
                <a:defRPr/>
              </a:pPr>
              <a:r>
                <a:rPr kumimoji="1" lang="en-US" altLang="ko-KR" sz="1600">
                  <a:latin typeface="+mn-lt"/>
                  <a:ea typeface="+mn-ea"/>
                </a:rPr>
                <a:t>(3370)</a:t>
              </a:r>
            </a:p>
          </p:txBody>
        </p:sp>
        <p:sp>
          <p:nvSpPr>
            <p:cNvPr id="31" name="Text Box 10">
              <a:extLst>
                <a:ext uri="{FF2B5EF4-FFF2-40B4-BE49-F238E27FC236}">
                  <a16:creationId xmlns:a16="http://schemas.microsoft.com/office/drawing/2014/main" id="{0A7998EA-F4D1-41B7-BB95-8071399C47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2575" y="3815233"/>
              <a:ext cx="668137" cy="425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  <a:defRPr/>
              </a:pPr>
              <a:r>
                <a:rPr kumimoji="1" lang="en-US" altLang="ko-KR" sz="1600">
                  <a:latin typeface="+mn-lt"/>
                  <a:ea typeface="+mn-ea"/>
                </a:rPr>
                <a:t>bash</a:t>
              </a:r>
            </a:p>
            <a:p>
              <a:pPr algn="ctr" eaLnBrk="1" latinLnBrk="0" hangingPunct="1">
                <a:spcBef>
                  <a:spcPct val="0"/>
                </a:spcBef>
                <a:buFontTx/>
                <a:buNone/>
                <a:defRPr/>
              </a:pPr>
              <a:r>
                <a:rPr kumimoji="1" lang="en-US" altLang="ko-KR" sz="1600">
                  <a:latin typeface="+mn-lt"/>
                  <a:ea typeface="+mn-ea"/>
                </a:rPr>
                <a:t>(3371)</a:t>
              </a:r>
            </a:p>
          </p:txBody>
        </p:sp>
        <p:sp>
          <p:nvSpPr>
            <p:cNvPr id="32" name="Rectangle 11">
              <a:extLst>
                <a:ext uri="{FF2B5EF4-FFF2-40B4-BE49-F238E27FC236}">
                  <a16:creationId xmlns:a16="http://schemas.microsoft.com/office/drawing/2014/main" id="{42D1673E-B929-46BB-89F6-3D03DDC22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384" y="2850924"/>
              <a:ext cx="762171" cy="6856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  <a:defRPr/>
              </a:pPr>
              <a:endParaRPr kumimoji="1" lang="ko-KR" altLang="en-US" sz="1600">
                <a:latin typeface="+mn-lt"/>
                <a:ea typeface="+mn-ea"/>
              </a:endParaRPr>
            </a:p>
          </p:txBody>
        </p:sp>
        <p:sp>
          <p:nvSpPr>
            <p:cNvPr id="33" name="Rectangle 12">
              <a:extLst>
                <a:ext uri="{FF2B5EF4-FFF2-40B4-BE49-F238E27FC236}">
                  <a16:creationId xmlns:a16="http://schemas.microsoft.com/office/drawing/2014/main" id="{D2356C56-7D15-4523-92A4-D99853DCEE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8997" y="2900643"/>
              <a:ext cx="760934" cy="6856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  <a:defRPr/>
              </a:pPr>
              <a:endParaRPr kumimoji="1" lang="ko-KR" altLang="en-US" sz="1600">
                <a:latin typeface="+mn-lt"/>
                <a:ea typeface="+mn-ea"/>
              </a:endParaRPr>
            </a:p>
          </p:txBody>
        </p:sp>
        <p:sp>
          <p:nvSpPr>
            <p:cNvPr id="34" name="Rectangle 13">
              <a:extLst>
                <a:ext uri="{FF2B5EF4-FFF2-40B4-BE49-F238E27FC236}">
                  <a16:creationId xmlns:a16="http://schemas.microsoft.com/office/drawing/2014/main" id="{FA5D1B4D-EE4A-4012-867E-708CC23D3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1200" y="3711171"/>
              <a:ext cx="762171" cy="6856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  <a:defRPr/>
              </a:pPr>
              <a:endParaRPr kumimoji="1" lang="ko-KR" altLang="en-US" sz="1600">
                <a:latin typeface="+mn-lt"/>
                <a:ea typeface="+mn-ea"/>
              </a:endParaRPr>
            </a:p>
          </p:txBody>
        </p:sp>
        <p:sp>
          <p:nvSpPr>
            <p:cNvPr id="35" name="Rectangle 14">
              <a:extLst>
                <a:ext uri="{FF2B5EF4-FFF2-40B4-BE49-F238E27FC236}">
                  <a16:creationId xmlns:a16="http://schemas.microsoft.com/office/drawing/2014/main" id="{723F70DC-ADAC-43DC-B261-B283A192DE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5558" y="3711171"/>
              <a:ext cx="762171" cy="6856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  <a:defRPr/>
              </a:pPr>
              <a:endParaRPr kumimoji="1" lang="ko-KR" altLang="en-US" sz="1600">
                <a:latin typeface="+mn-lt"/>
                <a:ea typeface="+mn-ea"/>
              </a:endParaRPr>
            </a:p>
          </p:txBody>
        </p:sp>
        <p:sp>
          <p:nvSpPr>
            <p:cNvPr id="36" name="Rectangle 15">
              <a:extLst>
                <a:ext uri="{FF2B5EF4-FFF2-40B4-BE49-F238E27FC236}">
                  <a16:creationId xmlns:a16="http://schemas.microsoft.com/office/drawing/2014/main" id="{B010E333-0AF2-480C-877A-3994C83DE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2465" y="2721424"/>
              <a:ext cx="1928935" cy="98974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  <a:defRPr/>
              </a:pPr>
              <a:endParaRPr kumimoji="1" lang="ko-KR" altLang="en-US" sz="1600">
                <a:latin typeface="+mn-lt"/>
                <a:ea typeface="+mn-ea"/>
              </a:endParaRPr>
            </a:p>
          </p:txBody>
        </p:sp>
        <p:sp>
          <p:nvSpPr>
            <p:cNvPr id="37" name="Rectangle 16">
              <a:extLst>
                <a:ext uri="{FF2B5EF4-FFF2-40B4-BE49-F238E27FC236}">
                  <a16:creationId xmlns:a16="http://schemas.microsoft.com/office/drawing/2014/main" id="{F9FFEC0A-8D69-43C8-A5D5-820BDA3BE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9197" y="2721424"/>
              <a:ext cx="1066544" cy="98974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  <a:defRPr/>
              </a:pPr>
              <a:endParaRPr kumimoji="1" lang="ko-KR" altLang="en-US" sz="1600">
                <a:latin typeface="+mn-lt"/>
                <a:ea typeface="+mn-ea"/>
              </a:endParaRPr>
            </a:p>
          </p:txBody>
        </p:sp>
        <p:sp>
          <p:nvSpPr>
            <p:cNvPr id="38" name="Rectangle 17">
              <a:extLst>
                <a:ext uri="{FF2B5EF4-FFF2-40B4-BE49-F238E27FC236}">
                  <a16:creationId xmlns:a16="http://schemas.microsoft.com/office/drawing/2014/main" id="{9B19D3C4-16CC-4239-A31A-A319E1F12F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9014" y="2721424"/>
              <a:ext cx="1980901" cy="18280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  <a:defRPr/>
              </a:pPr>
              <a:endParaRPr kumimoji="1" lang="ko-KR" altLang="en-US" sz="1600">
                <a:latin typeface="+mn-lt"/>
                <a:ea typeface="+mn-ea"/>
              </a:endParaRPr>
            </a:p>
          </p:txBody>
        </p:sp>
        <p:sp>
          <p:nvSpPr>
            <p:cNvPr id="39" name="Text Box 18">
              <a:extLst>
                <a:ext uri="{FF2B5EF4-FFF2-40B4-BE49-F238E27FC236}">
                  <a16:creationId xmlns:a16="http://schemas.microsoft.com/office/drawing/2014/main" id="{70F6D76E-997E-4BED-90AA-D15F1F362E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6025" y="3767827"/>
              <a:ext cx="1191510" cy="426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  <a:defRPr/>
              </a:pPr>
              <a:r>
                <a:rPr kumimoji="1" lang="ko-KR" altLang="en-US" sz="1600">
                  <a:latin typeface="+mn-lt"/>
                  <a:ea typeface="+mn-ea"/>
                </a:rPr>
                <a:t>프로세스 그룹</a:t>
              </a:r>
            </a:p>
            <a:p>
              <a:pPr algn="ctr" eaLnBrk="1" latinLnBrk="0" hangingPunct="1">
                <a:spcBef>
                  <a:spcPct val="0"/>
                </a:spcBef>
                <a:buFontTx/>
                <a:buNone/>
                <a:defRPr/>
              </a:pPr>
              <a:r>
                <a:rPr kumimoji="1" lang="en-US" altLang="ko-KR" sz="1600">
                  <a:latin typeface="+mn-lt"/>
                  <a:ea typeface="+mn-ea"/>
                </a:rPr>
                <a:t>(3284)</a:t>
              </a:r>
            </a:p>
          </p:txBody>
        </p:sp>
        <p:sp>
          <p:nvSpPr>
            <p:cNvPr id="40" name="Text Box 19">
              <a:extLst>
                <a:ext uri="{FF2B5EF4-FFF2-40B4-BE49-F238E27FC236}">
                  <a16:creationId xmlns:a16="http://schemas.microsoft.com/office/drawing/2014/main" id="{05282CEB-60CF-490B-B66D-FFC11786DD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4858" y="3767827"/>
              <a:ext cx="1191511" cy="426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  <a:defRPr/>
              </a:pPr>
              <a:r>
                <a:rPr kumimoji="1" lang="ko-KR" altLang="en-US" sz="1600">
                  <a:latin typeface="+mn-lt"/>
                  <a:ea typeface="+mn-ea"/>
                </a:rPr>
                <a:t>프로세스 그룹</a:t>
              </a:r>
            </a:p>
            <a:p>
              <a:pPr algn="ctr" eaLnBrk="1" latinLnBrk="0" hangingPunct="1">
                <a:spcBef>
                  <a:spcPct val="0"/>
                </a:spcBef>
                <a:buFontTx/>
                <a:buNone/>
                <a:defRPr/>
              </a:pPr>
              <a:r>
                <a:rPr kumimoji="1" lang="en-US" altLang="ko-KR" sz="1600">
                  <a:latin typeface="+mn-lt"/>
                  <a:ea typeface="+mn-ea"/>
                </a:rPr>
                <a:t>(3336)</a:t>
              </a:r>
            </a:p>
          </p:txBody>
        </p:sp>
        <p:sp>
          <p:nvSpPr>
            <p:cNvPr id="41" name="Text Box 20">
              <a:extLst>
                <a:ext uri="{FF2B5EF4-FFF2-40B4-BE49-F238E27FC236}">
                  <a16:creationId xmlns:a16="http://schemas.microsoft.com/office/drawing/2014/main" id="{0C5514CA-202F-4B0D-A18D-3141C37A9C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75777" y="4606105"/>
              <a:ext cx="1190273" cy="4266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  <a:defRPr/>
              </a:pPr>
              <a:r>
                <a:rPr kumimoji="1" lang="ko-KR" altLang="en-US" sz="1600">
                  <a:latin typeface="+mn-lt"/>
                  <a:ea typeface="+mn-ea"/>
                </a:rPr>
                <a:t>프로세스 그룹</a:t>
              </a:r>
            </a:p>
            <a:p>
              <a:pPr algn="ctr" eaLnBrk="1" latinLnBrk="0" hangingPunct="1">
                <a:spcBef>
                  <a:spcPct val="0"/>
                </a:spcBef>
                <a:buFontTx/>
                <a:buNone/>
                <a:defRPr/>
              </a:pPr>
              <a:r>
                <a:rPr kumimoji="1" lang="en-US" altLang="ko-KR" sz="1600">
                  <a:latin typeface="+mn-lt"/>
                  <a:ea typeface="+mn-ea"/>
                </a:rPr>
                <a:t>(3369)</a:t>
              </a:r>
            </a:p>
          </p:txBody>
        </p:sp>
        <p:sp>
          <p:nvSpPr>
            <p:cNvPr id="42" name="Text Box 21">
              <a:extLst>
                <a:ext uri="{FF2B5EF4-FFF2-40B4-BE49-F238E27FC236}">
                  <a16:creationId xmlns:a16="http://schemas.microsoft.com/office/drawing/2014/main" id="{4B96C8B2-CEF1-4508-8A15-8A5EC7D9F8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6926" y="5238572"/>
              <a:ext cx="1192748" cy="425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  <a:defRPr/>
              </a:pPr>
              <a:r>
                <a:rPr kumimoji="1" lang="ko-KR" altLang="en-US" sz="1600">
                  <a:latin typeface="+mn-lt"/>
                  <a:ea typeface="+mn-ea"/>
                </a:rPr>
                <a:t>프로세스 세션</a:t>
              </a:r>
            </a:p>
            <a:p>
              <a:pPr algn="ctr" eaLnBrk="1" latinLnBrk="0" hangingPunct="1">
                <a:spcBef>
                  <a:spcPct val="0"/>
                </a:spcBef>
                <a:buFontTx/>
                <a:buNone/>
                <a:defRPr/>
              </a:pPr>
              <a:r>
                <a:rPr kumimoji="1" lang="en-US" altLang="ko-KR" sz="1600">
                  <a:latin typeface="+mn-lt"/>
                  <a:ea typeface="+mn-ea"/>
                </a:rPr>
                <a:t>login (3283)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32144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FA9BDF7-450E-4D49-A623-B705D6178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9000"/>
              </a:lnSpc>
              <a:defRPr/>
            </a:pPr>
            <a:r>
              <a:rPr lang="en-US" altLang="ko-KR">
                <a:latin typeface="+mn-ea"/>
              </a:rPr>
              <a:t>setsid     </a:t>
            </a:r>
          </a:p>
          <a:p>
            <a:pPr eaLnBrk="1" hangingPunct="1">
              <a:lnSpc>
                <a:spcPct val="99000"/>
              </a:lnSpc>
              <a:defRPr/>
            </a:pPr>
            <a:r>
              <a:rPr lang="ko-KR" altLang="en-US">
                <a:latin typeface="+mn-ea"/>
              </a:rPr>
              <a:t>호출한 프로세스가 프로세스 그룹 리더가 아니면 새 세션을 생성한다</a:t>
            </a:r>
            <a:r>
              <a:rPr lang="en-US" altLang="ko-KR">
                <a:latin typeface="+mn-ea"/>
              </a:rPr>
              <a:t>.</a:t>
            </a:r>
          </a:p>
          <a:p>
            <a:pPr lvl="1">
              <a:defRPr/>
            </a:pPr>
            <a:r>
              <a:rPr lang="ko-KR" altLang="en-US"/>
              <a:t>생성된 세션의 유일한 프로세스로서 세션 리더가 된다</a:t>
            </a:r>
            <a:r>
              <a:rPr lang="en-US" altLang="ko-KR"/>
              <a:t>.</a:t>
            </a:r>
          </a:p>
          <a:p>
            <a:pPr lvl="1">
              <a:defRPr/>
            </a:pPr>
            <a:r>
              <a:rPr lang="ko-KR" altLang="en-US"/>
              <a:t>새 프로세스 그룹의 프로세스 그룹 리더가 된다</a:t>
            </a:r>
            <a:r>
              <a:rPr lang="en-US" altLang="ko-KR"/>
              <a:t>.</a:t>
            </a:r>
          </a:p>
          <a:p>
            <a:pPr lvl="1">
              <a:defRPr/>
            </a:pPr>
            <a:r>
              <a:rPr lang="ko-KR" altLang="en-US"/>
              <a:t>제어 터미널을 갖지 않는다</a:t>
            </a:r>
            <a:r>
              <a:rPr lang="en-US" altLang="ko-KR"/>
              <a:t>. </a:t>
            </a:r>
            <a:r>
              <a:rPr lang="ko-KR" altLang="en-US"/>
              <a:t>연결 되어 있던 제어 터미널과는 단절된다</a:t>
            </a:r>
            <a:r>
              <a:rPr lang="en-US" altLang="ko-KR"/>
              <a:t>.</a:t>
            </a:r>
          </a:p>
          <a:p>
            <a:pPr lvl="1">
              <a:defRPr/>
            </a:pPr>
            <a:r>
              <a:rPr lang="ko-KR" altLang="en-US"/>
              <a:t>그룹 리더인 경우에 </a:t>
            </a:r>
            <a:r>
              <a:rPr lang="en-US" altLang="ko-KR"/>
              <a:t>setsid</a:t>
            </a:r>
            <a:r>
              <a:rPr lang="ko-KR" altLang="en-US"/>
              <a:t>는 실패하고 에러를 리턴한다</a:t>
            </a:r>
          </a:p>
          <a:p>
            <a:pPr eaLnBrk="1" hangingPunct="1">
              <a:lnSpc>
                <a:spcPct val="99000"/>
              </a:lnSpc>
              <a:defRPr/>
            </a:pPr>
            <a:endParaRPr lang="ko-KR" altLang="en-US">
              <a:latin typeface="+mn-ea"/>
            </a:endParaRPr>
          </a:p>
          <a:p>
            <a:pPr eaLnBrk="1" hangingPunct="1">
              <a:lnSpc>
                <a:spcPct val="99000"/>
              </a:lnSpc>
              <a:defRPr/>
            </a:pPr>
            <a:r>
              <a:rPr lang="en-US" altLang="ko-KR">
                <a:latin typeface="+mn-ea"/>
              </a:rPr>
              <a:t>fork</a:t>
            </a:r>
            <a:r>
              <a:rPr lang="ko-KR" altLang="en-US">
                <a:latin typeface="+mn-ea"/>
              </a:rPr>
              <a:t>를 호출한 후 부모는 종료시키고  자식 프로세스로서 수행을 계속하여</a:t>
            </a:r>
          </a:p>
          <a:p>
            <a:pPr marL="92042" indent="0" eaLnBrk="1" hangingPunct="1">
              <a:lnSpc>
                <a:spcPct val="99000"/>
              </a:lnSpc>
              <a:buNone/>
              <a:defRPr/>
            </a:pPr>
            <a:r>
              <a:rPr lang="ko-KR" altLang="en-US">
                <a:latin typeface="+mn-ea"/>
              </a:rPr>
              <a:t>   </a:t>
            </a:r>
            <a:r>
              <a:rPr lang="en-US" altLang="ko-KR">
                <a:latin typeface="+mn-ea"/>
              </a:rPr>
              <a:t>setsid </a:t>
            </a:r>
            <a:r>
              <a:rPr lang="ko-KR" altLang="en-US">
                <a:latin typeface="+mn-ea"/>
              </a:rPr>
              <a:t>함수를 호출한다</a:t>
            </a:r>
            <a:r>
              <a:rPr lang="en-US" altLang="ko-KR">
                <a:latin typeface="+mn-ea"/>
              </a:rPr>
              <a:t>.(</a:t>
            </a:r>
            <a:r>
              <a:rPr lang="ko-KR" altLang="en-US">
                <a:latin typeface="+mn-ea"/>
              </a:rPr>
              <a:t>그룹 리더를 만들지 않기 위해</a:t>
            </a:r>
            <a:r>
              <a:rPr lang="en-US" altLang="ko-KR">
                <a:latin typeface="+mn-ea"/>
              </a:rPr>
              <a:t>)</a:t>
            </a:r>
          </a:p>
          <a:p>
            <a:endParaRPr lang="ko-KR" altLang="en-US"/>
          </a:p>
        </p:txBody>
      </p:sp>
      <p:sp>
        <p:nvSpPr>
          <p:cNvPr id="257027" name="Rectangle 2">
            <a:extLst>
              <a:ext uri="{FF2B5EF4-FFF2-40B4-BE49-F238E27FC236}">
                <a16:creationId xmlns:a16="http://schemas.microsoft.com/office/drawing/2014/main" id="{8F63E21D-D979-4A6F-98D7-29F26184648C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>
              <a:lnSpc>
                <a:spcPct val="99000"/>
              </a:lnSpc>
              <a:defRPr/>
            </a:pPr>
            <a:r>
              <a:rPr lang="ko-KR" altLang="en-US">
                <a:solidFill>
                  <a:srgbClr val="000000"/>
                </a:solidFill>
              </a:rPr>
              <a:t>프로세스 세션</a:t>
            </a:r>
            <a:r>
              <a:rPr lang="en-US" altLang="ko-KR">
                <a:solidFill>
                  <a:srgbClr val="000000"/>
                </a:solidFill>
              </a:rPr>
              <a:t>(session)</a:t>
            </a:r>
            <a:endParaRPr lang="en-US" altLang="ko-KR" sz="2000">
              <a:latin typeface="+mn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E5C4C0-9F9E-4606-8336-9EDEE20216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>
                <a:latin typeface="+mn-ea"/>
              </a:rPr>
              <a:t>3.3 Process Relationship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2143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4523584-0D06-42F3-82FA-21A9DCFCE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9000"/>
              </a:lnSpc>
              <a:defRPr/>
            </a:pPr>
            <a:r>
              <a:rPr lang="ko-KR" altLang="en-US" sz="2000">
                <a:latin typeface="+mn-ea"/>
              </a:rPr>
              <a:t>세션과 제어 터미널</a:t>
            </a:r>
          </a:p>
          <a:p>
            <a:pPr eaLnBrk="1" hangingPunct="1">
              <a:lnSpc>
                <a:spcPct val="99000"/>
              </a:lnSpc>
              <a:defRPr/>
            </a:pPr>
            <a:endParaRPr lang="ko-KR" altLang="en-US" sz="2000">
              <a:latin typeface="+mn-ea"/>
            </a:endParaRPr>
          </a:p>
          <a:p>
            <a:pPr lvl="1" eaLnBrk="1" hangingPunct="1">
              <a:lnSpc>
                <a:spcPct val="99000"/>
              </a:lnSpc>
              <a:defRPr/>
            </a:pPr>
            <a:r>
              <a:rPr lang="ko-KR" altLang="en-US">
                <a:latin typeface="+mn-ea"/>
              </a:rPr>
              <a:t>한 세션은 하나의 제어 터미널을 가질 수 있다</a:t>
            </a:r>
            <a:r>
              <a:rPr lang="en-US" altLang="ko-KR">
                <a:latin typeface="+mn-ea"/>
              </a:rPr>
              <a:t>. (</a:t>
            </a:r>
            <a:r>
              <a:rPr lang="ko-KR" altLang="en-US">
                <a:latin typeface="+mn-ea"/>
              </a:rPr>
              <a:t>통상 로그인 작업시</a:t>
            </a:r>
            <a:r>
              <a:rPr lang="en-US" altLang="ko-KR">
                <a:latin typeface="+mn-ea"/>
              </a:rPr>
              <a:t>)</a:t>
            </a:r>
          </a:p>
          <a:p>
            <a:pPr lvl="1" eaLnBrk="1" hangingPunct="1">
              <a:lnSpc>
                <a:spcPct val="99000"/>
              </a:lnSpc>
              <a:defRPr/>
            </a:pPr>
            <a:endParaRPr lang="en-US" altLang="ko-KR">
              <a:latin typeface="+mn-ea"/>
            </a:endParaRPr>
          </a:p>
          <a:p>
            <a:pPr lvl="1" eaLnBrk="1" hangingPunct="1">
              <a:lnSpc>
                <a:spcPct val="99000"/>
              </a:lnSpc>
              <a:defRPr/>
            </a:pPr>
            <a:r>
              <a:rPr lang="ko-KR" altLang="en-US">
                <a:latin typeface="+mn-ea"/>
              </a:rPr>
              <a:t>세션 리더는 제어 터미널과의 연결을 설정하는 제어 프로세스이다</a:t>
            </a:r>
            <a:r>
              <a:rPr lang="en-US" altLang="ko-KR">
                <a:latin typeface="+mn-ea"/>
              </a:rPr>
              <a:t>.</a:t>
            </a:r>
          </a:p>
          <a:p>
            <a:pPr lvl="1" eaLnBrk="1" hangingPunct="1">
              <a:lnSpc>
                <a:spcPct val="99000"/>
              </a:lnSpc>
              <a:defRPr/>
            </a:pPr>
            <a:endParaRPr lang="en-US" altLang="ko-KR">
              <a:latin typeface="+mn-ea"/>
            </a:endParaRPr>
          </a:p>
          <a:p>
            <a:pPr lvl="1" eaLnBrk="1" hangingPunct="1">
              <a:lnSpc>
                <a:spcPct val="99000"/>
              </a:lnSpc>
              <a:defRPr/>
            </a:pPr>
            <a:r>
              <a:rPr lang="ko-KR" altLang="en-US">
                <a:latin typeface="+mn-ea"/>
              </a:rPr>
              <a:t>한 세션 내의 프로세스 그룹은 하나의 전위</a:t>
            </a:r>
            <a:r>
              <a:rPr lang="en-US" altLang="ko-KR">
                <a:latin typeface="+mn-ea"/>
              </a:rPr>
              <a:t>(foreground) </a:t>
            </a:r>
            <a:r>
              <a:rPr lang="ko-KR" altLang="en-US">
                <a:latin typeface="+mn-ea"/>
              </a:rPr>
              <a:t>프로세스 그룹과 </a:t>
            </a:r>
          </a:p>
          <a:p>
            <a:pPr marL="360233" lvl="1" indent="0" eaLnBrk="1" hangingPunct="1">
              <a:lnSpc>
                <a:spcPct val="99000"/>
              </a:lnSpc>
              <a:buNone/>
              <a:defRPr/>
            </a:pPr>
            <a:r>
              <a:rPr lang="ko-KR" altLang="en-US">
                <a:latin typeface="+mn-ea"/>
              </a:rPr>
              <a:t>       하나 이상의 후위</a:t>
            </a:r>
            <a:r>
              <a:rPr lang="en-US" altLang="ko-KR">
                <a:latin typeface="+mn-ea"/>
              </a:rPr>
              <a:t>(background) </a:t>
            </a:r>
            <a:r>
              <a:rPr lang="ko-KR" altLang="en-US">
                <a:latin typeface="+mn-ea"/>
              </a:rPr>
              <a:t>프로세스 그룹으로 구분된다</a:t>
            </a:r>
            <a:r>
              <a:rPr lang="en-US" altLang="ko-KR">
                <a:latin typeface="+mn-ea"/>
              </a:rPr>
              <a:t>.</a:t>
            </a:r>
          </a:p>
          <a:p>
            <a:pPr marL="360233" lvl="1" indent="0" eaLnBrk="1" hangingPunct="1">
              <a:lnSpc>
                <a:spcPct val="99000"/>
              </a:lnSpc>
              <a:buNone/>
              <a:defRPr/>
            </a:pPr>
            <a:endParaRPr lang="en-US" altLang="ko-KR">
              <a:latin typeface="+mn-ea"/>
            </a:endParaRPr>
          </a:p>
          <a:p>
            <a:pPr lvl="1" eaLnBrk="1" hangingPunct="1">
              <a:lnSpc>
                <a:spcPct val="99000"/>
              </a:lnSpc>
              <a:defRPr/>
            </a:pPr>
            <a:r>
              <a:rPr lang="ko-KR" altLang="en-US">
                <a:latin typeface="+mn-ea"/>
              </a:rPr>
              <a:t>제어 터미널에서 특수키</a:t>
            </a:r>
            <a:r>
              <a:rPr lang="en-US" altLang="ko-KR">
                <a:latin typeface="+mn-ea"/>
              </a:rPr>
              <a:t>(DELETE, ^C, ^\)</a:t>
            </a:r>
            <a:r>
              <a:rPr lang="ko-KR" altLang="en-US">
                <a:latin typeface="+mn-ea"/>
              </a:rPr>
              <a:t>를 입력하면 전위 프로세스 그룹의</a:t>
            </a:r>
          </a:p>
          <a:p>
            <a:pPr marL="360233" lvl="1" indent="0" eaLnBrk="1" hangingPunct="1">
              <a:lnSpc>
                <a:spcPct val="99000"/>
              </a:lnSpc>
              <a:buNone/>
              <a:defRPr/>
            </a:pPr>
            <a:r>
              <a:rPr lang="ko-KR" altLang="en-US">
                <a:latin typeface="+mn-ea"/>
              </a:rPr>
              <a:t>       모든 프로세스에게 해당하는 시그널</a:t>
            </a:r>
            <a:r>
              <a:rPr lang="en-US" altLang="ko-KR">
                <a:latin typeface="+mn-ea"/>
              </a:rPr>
              <a:t>(interrupt or quit)</a:t>
            </a:r>
            <a:r>
              <a:rPr lang="ko-KR" altLang="en-US">
                <a:latin typeface="+mn-ea"/>
              </a:rPr>
              <a:t>이 전달된다</a:t>
            </a:r>
            <a:r>
              <a:rPr lang="en-US" altLang="ko-KR">
                <a:latin typeface="+mn-ea"/>
              </a:rPr>
              <a:t>.</a:t>
            </a:r>
          </a:p>
          <a:p>
            <a:pPr marL="360233" lvl="1" indent="0" eaLnBrk="1" hangingPunct="1">
              <a:lnSpc>
                <a:spcPct val="99000"/>
              </a:lnSpc>
              <a:buNone/>
              <a:defRPr/>
            </a:pPr>
            <a:endParaRPr lang="en-US" altLang="ko-KR">
              <a:latin typeface="+mn-ea"/>
            </a:endParaRPr>
          </a:p>
          <a:p>
            <a:pPr lvl="1" eaLnBrk="1" hangingPunct="1">
              <a:lnSpc>
                <a:spcPct val="99000"/>
              </a:lnSpc>
              <a:defRPr/>
            </a:pPr>
            <a:r>
              <a:rPr lang="ko-KR" altLang="en-US">
                <a:latin typeface="+mn-ea"/>
              </a:rPr>
              <a:t>모뎀과의 연결이 끊어지면 제어 프로세스</a:t>
            </a:r>
            <a:r>
              <a:rPr lang="en-US" altLang="ko-KR">
                <a:latin typeface="+mn-ea"/>
              </a:rPr>
              <a:t>(</a:t>
            </a:r>
            <a:r>
              <a:rPr lang="ko-KR" altLang="en-US">
                <a:latin typeface="+mn-ea"/>
              </a:rPr>
              <a:t>세션 리더</a:t>
            </a:r>
            <a:r>
              <a:rPr lang="en-US" altLang="ko-KR">
                <a:latin typeface="+mn-ea"/>
              </a:rPr>
              <a:t>)</a:t>
            </a:r>
            <a:r>
              <a:rPr lang="ko-KR" altLang="en-US">
                <a:latin typeface="+mn-ea"/>
              </a:rPr>
              <a:t>에게 </a:t>
            </a:r>
            <a:r>
              <a:rPr lang="en-US" altLang="ko-KR">
                <a:latin typeface="+mn-ea"/>
              </a:rPr>
              <a:t>hang-up </a:t>
            </a:r>
            <a:r>
              <a:rPr lang="ko-KR" altLang="en-US">
                <a:latin typeface="+mn-ea"/>
              </a:rPr>
              <a:t>시그널이</a:t>
            </a:r>
          </a:p>
          <a:p>
            <a:pPr marL="360233" lvl="1" indent="0" eaLnBrk="1" hangingPunct="1">
              <a:lnSpc>
                <a:spcPct val="99000"/>
              </a:lnSpc>
              <a:buNone/>
              <a:defRPr/>
            </a:pPr>
            <a:r>
              <a:rPr lang="ko-KR" altLang="en-US">
                <a:latin typeface="+mn-ea"/>
              </a:rPr>
              <a:t>        전달된다</a:t>
            </a:r>
          </a:p>
          <a:p>
            <a:endParaRPr lang="ko-KR" altLang="en-US"/>
          </a:p>
        </p:txBody>
      </p:sp>
      <p:sp>
        <p:nvSpPr>
          <p:cNvPr id="258051" name="Rectangle 2">
            <a:extLst>
              <a:ext uri="{FF2B5EF4-FFF2-40B4-BE49-F238E27FC236}">
                <a16:creationId xmlns:a16="http://schemas.microsoft.com/office/drawing/2014/main" id="{F9F44144-D277-403E-9229-B4C2E3597948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xfrm>
            <a:off x="215751" y="188640"/>
            <a:ext cx="5004743" cy="404813"/>
          </a:xfrm>
        </p:spPr>
        <p:txBody>
          <a:bodyPr/>
          <a:lstStyle/>
          <a:p>
            <a:pPr eaLnBrk="1" hangingPunct="1">
              <a:lnSpc>
                <a:spcPct val="99000"/>
              </a:lnSpc>
              <a:defRPr/>
            </a:pPr>
            <a:r>
              <a:rPr lang="ko-KR" altLang="en-US">
                <a:solidFill>
                  <a:srgbClr val="000000"/>
                </a:solidFill>
              </a:rPr>
              <a:t>제어 터미널</a:t>
            </a:r>
            <a:r>
              <a:rPr lang="en-US" altLang="ko-KR">
                <a:solidFill>
                  <a:srgbClr val="000000"/>
                </a:solidFill>
              </a:rPr>
              <a:t>(Controlling Terminal)</a:t>
            </a:r>
            <a:endParaRPr lang="ko-KR" altLang="en-US">
              <a:latin typeface="+mn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CA3722-FB95-4B51-A923-4D30F9803B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>
                <a:latin typeface="+mn-ea"/>
              </a:rPr>
              <a:t>3.3 Process Relationship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8156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7800802-9C18-4807-AA33-CA91D1398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>
                <a:latin typeface="+mn-ea"/>
              </a:rPr>
              <a:t>시그널과 세션 및 프로세스 그룹</a:t>
            </a:r>
          </a:p>
          <a:p>
            <a:endParaRPr lang="ko-KR" altLang="en-US"/>
          </a:p>
        </p:txBody>
      </p:sp>
      <p:sp>
        <p:nvSpPr>
          <p:cNvPr id="259075" name="Rectangle 2">
            <a:extLst>
              <a:ext uri="{FF2B5EF4-FFF2-40B4-BE49-F238E27FC236}">
                <a16:creationId xmlns:a16="http://schemas.microsoft.com/office/drawing/2014/main" id="{0D531AD9-BE91-494A-9C7A-6C73A5B81E57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xfrm>
            <a:off x="215751" y="188640"/>
            <a:ext cx="5076751" cy="404813"/>
          </a:xfrm>
        </p:spPr>
        <p:txBody>
          <a:bodyPr/>
          <a:lstStyle/>
          <a:p>
            <a:pPr eaLnBrk="1" hangingPunct="1">
              <a:lnSpc>
                <a:spcPct val="99000"/>
              </a:lnSpc>
              <a:defRPr/>
            </a:pPr>
            <a:r>
              <a:rPr lang="ko-KR" altLang="en-US">
                <a:solidFill>
                  <a:srgbClr val="000000"/>
                </a:solidFill>
              </a:rPr>
              <a:t>제어 터미널</a:t>
            </a:r>
            <a:r>
              <a:rPr lang="en-US" altLang="ko-KR">
                <a:solidFill>
                  <a:srgbClr val="000000"/>
                </a:solidFill>
              </a:rPr>
              <a:t>(Controlling Terminal)</a:t>
            </a:r>
            <a:endParaRPr lang="ko-KR" altLang="en-US" sz="2000">
              <a:latin typeface="+mn-ea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DD72AC5-9219-4A9D-BB2D-D86A410D49B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>
                <a:latin typeface="+mn-ea"/>
              </a:rPr>
              <a:t>3.3 Process Relationship</a:t>
            </a:r>
          </a:p>
          <a:p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E00C548-3B63-47FF-8E57-3655E8516B28}"/>
              </a:ext>
            </a:extLst>
          </p:cNvPr>
          <p:cNvGrpSpPr/>
          <p:nvPr/>
        </p:nvGrpSpPr>
        <p:grpSpPr>
          <a:xfrm>
            <a:off x="1332062" y="1484784"/>
            <a:ext cx="7984416" cy="4680520"/>
            <a:chOff x="1639094" y="2133600"/>
            <a:chExt cx="6629400" cy="3886200"/>
          </a:xfrm>
        </p:grpSpPr>
        <p:sp>
          <p:nvSpPr>
            <p:cNvPr id="264197" name="Rectangle 4">
              <a:extLst>
                <a:ext uri="{FF2B5EF4-FFF2-40B4-BE49-F238E27FC236}">
                  <a16:creationId xmlns:a16="http://schemas.microsoft.com/office/drawing/2014/main" id="{2A0AF307-BAAB-448F-BB84-E44B76612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9094" y="2416176"/>
              <a:ext cx="6629400" cy="24606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2800"/>
            </a:p>
          </p:txBody>
        </p:sp>
        <p:sp>
          <p:nvSpPr>
            <p:cNvPr id="264198" name="Rectangle 5">
              <a:extLst>
                <a:ext uri="{FF2B5EF4-FFF2-40B4-BE49-F238E27FC236}">
                  <a16:creationId xmlns:a16="http://schemas.microsoft.com/office/drawing/2014/main" id="{AFBAD507-3038-4C69-9F06-7E4837DCB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6620" y="2895600"/>
              <a:ext cx="1463675" cy="685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2800"/>
            </a:p>
          </p:txBody>
        </p:sp>
        <p:sp>
          <p:nvSpPr>
            <p:cNvPr id="264199" name="Text Box 6">
              <a:extLst>
                <a:ext uri="{FF2B5EF4-FFF2-40B4-BE49-F238E27FC236}">
                  <a16:creationId xmlns:a16="http://schemas.microsoft.com/office/drawing/2014/main" id="{43FB70F3-2248-4C02-873A-E44F07E90D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5793" y="2998789"/>
              <a:ext cx="1343739" cy="255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400"/>
                <a:t>Login shell (bash)</a:t>
              </a:r>
            </a:p>
          </p:txBody>
        </p:sp>
        <p:sp>
          <p:nvSpPr>
            <p:cNvPr id="264200" name="Text Box 7">
              <a:extLst>
                <a:ext uri="{FF2B5EF4-FFF2-40B4-BE49-F238E27FC236}">
                  <a16:creationId xmlns:a16="http://schemas.microsoft.com/office/drawing/2014/main" id="{74A7D375-5F74-43AB-9229-31D8BC6D4E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4753" y="2954339"/>
              <a:ext cx="352971" cy="255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400"/>
                <a:t>cat</a:t>
              </a:r>
            </a:p>
          </p:txBody>
        </p:sp>
        <p:sp>
          <p:nvSpPr>
            <p:cNvPr id="264201" name="Text Box 8">
              <a:extLst>
                <a:ext uri="{FF2B5EF4-FFF2-40B4-BE49-F238E27FC236}">
                  <a16:creationId xmlns:a16="http://schemas.microsoft.com/office/drawing/2014/main" id="{5C87BAB1-C59B-42FD-A04D-9A57F3F35D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11799" y="3003550"/>
              <a:ext cx="527327" cy="255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400"/>
                <a:t>ps -xj</a:t>
              </a:r>
            </a:p>
          </p:txBody>
        </p:sp>
        <p:sp>
          <p:nvSpPr>
            <p:cNvPr id="264202" name="Text Box 9">
              <a:extLst>
                <a:ext uri="{FF2B5EF4-FFF2-40B4-BE49-F238E27FC236}">
                  <a16:creationId xmlns:a16="http://schemas.microsoft.com/office/drawing/2014/main" id="{603C0CCB-C8D9-41C6-9C54-1109D15D18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02664" y="3814764"/>
              <a:ext cx="469296" cy="255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400"/>
                <a:t>bash</a:t>
              </a:r>
            </a:p>
          </p:txBody>
        </p:sp>
        <p:sp>
          <p:nvSpPr>
            <p:cNvPr id="264203" name="Text Box 10">
              <a:extLst>
                <a:ext uri="{FF2B5EF4-FFF2-40B4-BE49-F238E27FC236}">
                  <a16:creationId xmlns:a16="http://schemas.microsoft.com/office/drawing/2014/main" id="{74C236DB-A822-4323-B010-90B39D88CE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18653" y="3814764"/>
              <a:ext cx="469296" cy="255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400"/>
                <a:t>bash</a:t>
              </a:r>
            </a:p>
          </p:txBody>
        </p:sp>
        <p:sp>
          <p:nvSpPr>
            <p:cNvPr id="264204" name="Rectangle 11">
              <a:extLst>
                <a:ext uri="{FF2B5EF4-FFF2-40B4-BE49-F238E27FC236}">
                  <a16:creationId xmlns:a16="http://schemas.microsoft.com/office/drawing/2014/main" id="{6A230822-AEDA-488A-9D26-A0868D92E1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8494" y="2851150"/>
              <a:ext cx="762000" cy="685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2800"/>
            </a:p>
          </p:txBody>
        </p:sp>
        <p:sp>
          <p:nvSpPr>
            <p:cNvPr id="264205" name="Rectangle 12">
              <a:extLst>
                <a:ext uri="{FF2B5EF4-FFF2-40B4-BE49-F238E27FC236}">
                  <a16:creationId xmlns:a16="http://schemas.microsoft.com/office/drawing/2014/main" id="{CF446A3D-1305-4F76-81D0-5D63EFF1ED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5894" y="2900363"/>
              <a:ext cx="762000" cy="685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2800"/>
            </a:p>
          </p:txBody>
        </p:sp>
        <p:sp>
          <p:nvSpPr>
            <p:cNvPr id="264206" name="Rectangle 13">
              <a:extLst>
                <a:ext uri="{FF2B5EF4-FFF2-40B4-BE49-F238E27FC236}">
                  <a16:creationId xmlns:a16="http://schemas.microsoft.com/office/drawing/2014/main" id="{411FA82D-40BE-45C2-9D95-707735BEA8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8694" y="3711575"/>
              <a:ext cx="762000" cy="685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2800"/>
            </a:p>
          </p:txBody>
        </p:sp>
        <p:sp>
          <p:nvSpPr>
            <p:cNvPr id="264207" name="Rectangle 14">
              <a:extLst>
                <a:ext uri="{FF2B5EF4-FFF2-40B4-BE49-F238E27FC236}">
                  <a16:creationId xmlns:a16="http://schemas.microsoft.com/office/drawing/2014/main" id="{B36BBE2B-D0E4-4914-8457-26C618B9B8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3094" y="3711575"/>
              <a:ext cx="762000" cy="685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2800"/>
            </a:p>
          </p:txBody>
        </p:sp>
        <p:sp>
          <p:nvSpPr>
            <p:cNvPr id="264208" name="Rectangle 15">
              <a:extLst>
                <a:ext uri="{FF2B5EF4-FFF2-40B4-BE49-F238E27FC236}">
                  <a16:creationId xmlns:a16="http://schemas.microsoft.com/office/drawing/2014/main" id="{0D378504-A73B-4622-9CDE-F85B64D98B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0095" y="2743200"/>
              <a:ext cx="1736725" cy="990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2800"/>
            </a:p>
          </p:txBody>
        </p:sp>
        <p:sp>
          <p:nvSpPr>
            <p:cNvPr id="264209" name="Rectangle 16">
              <a:extLst>
                <a:ext uri="{FF2B5EF4-FFF2-40B4-BE49-F238E27FC236}">
                  <a16:creationId xmlns:a16="http://schemas.microsoft.com/office/drawing/2014/main" id="{FFFE11B7-85F1-4D2D-B9FA-829DC69F8F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094" y="2720975"/>
              <a:ext cx="1066800" cy="990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2800"/>
            </a:p>
          </p:txBody>
        </p:sp>
        <p:sp>
          <p:nvSpPr>
            <p:cNvPr id="264210" name="Rectangle 17">
              <a:extLst>
                <a:ext uri="{FF2B5EF4-FFF2-40B4-BE49-F238E27FC236}">
                  <a16:creationId xmlns:a16="http://schemas.microsoft.com/office/drawing/2014/main" id="{FA44E5FB-4EB1-4B72-A6C4-3B25C1720F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6294" y="2720975"/>
              <a:ext cx="1981200" cy="1828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2800"/>
            </a:p>
          </p:txBody>
        </p:sp>
        <p:sp>
          <p:nvSpPr>
            <p:cNvPr id="264211" name="Text Box 18">
              <a:extLst>
                <a:ext uri="{FF2B5EF4-FFF2-40B4-BE49-F238E27FC236}">
                  <a16:creationId xmlns:a16="http://schemas.microsoft.com/office/drawing/2014/main" id="{866C72B3-7322-4753-830B-2D2C8F9AA8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3421" y="3745925"/>
              <a:ext cx="1444359" cy="792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ko-KR" altLang="en-US" sz="1400"/>
                <a:t>후위 프로세스 그룹</a:t>
              </a:r>
            </a:p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ko-KR" altLang="en-US" sz="1400"/>
                <a:t>세션리더 </a:t>
              </a:r>
              <a:r>
                <a:rPr lang="en-US" altLang="ko-KR" sz="1400"/>
                <a:t>=</a:t>
              </a:r>
            </a:p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ko-KR" altLang="en-US" sz="1400"/>
                <a:t>제어 프로세스</a:t>
              </a:r>
            </a:p>
          </p:txBody>
        </p:sp>
        <p:sp>
          <p:nvSpPr>
            <p:cNvPr id="264212" name="Text Box 19">
              <a:extLst>
                <a:ext uri="{FF2B5EF4-FFF2-40B4-BE49-F238E27FC236}">
                  <a16:creationId xmlns:a16="http://schemas.microsoft.com/office/drawing/2014/main" id="{D0D310FE-22A2-4175-BE38-D8C7239063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5727" y="3711575"/>
              <a:ext cx="1444359" cy="255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ko-KR" altLang="en-US" sz="1400"/>
                <a:t>후위 프로세스 그룹</a:t>
              </a:r>
            </a:p>
          </p:txBody>
        </p:sp>
        <p:sp>
          <p:nvSpPr>
            <p:cNvPr id="264213" name="Text Box 20">
              <a:extLst>
                <a:ext uri="{FF2B5EF4-FFF2-40B4-BE49-F238E27FC236}">
                  <a16:creationId xmlns:a16="http://schemas.microsoft.com/office/drawing/2014/main" id="{500E426F-259F-4B1A-9933-07907EB2CB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15989" y="4549775"/>
              <a:ext cx="1444359" cy="255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ko-KR" altLang="en-US" sz="1400"/>
                <a:t>전위 프로세스 그룹</a:t>
              </a:r>
            </a:p>
          </p:txBody>
        </p:sp>
        <p:sp>
          <p:nvSpPr>
            <p:cNvPr id="264214" name="Text Box 21">
              <a:extLst>
                <a:ext uri="{FF2B5EF4-FFF2-40B4-BE49-F238E27FC236}">
                  <a16:creationId xmlns:a16="http://schemas.microsoft.com/office/drawing/2014/main" id="{A92C2DAE-0768-495A-AE6F-BD78F24019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7480" y="2133600"/>
              <a:ext cx="1096978" cy="255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ko-KR" altLang="en-US" sz="1400"/>
                <a:t>프로세스 세션</a:t>
              </a:r>
            </a:p>
          </p:txBody>
        </p:sp>
        <p:sp>
          <p:nvSpPr>
            <p:cNvPr id="264215" name="Oval 22">
              <a:extLst>
                <a:ext uri="{FF2B5EF4-FFF2-40B4-BE49-F238E27FC236}">
                  <a16:creationId xmlns:a16="http://schemas.microsoft.com/office/drawing/2014/main" id="{830EA03E-1BF4-4351-A7D9-ADA6032A70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094" y="5257800"/>
              <a:ext cx="1066800" cy="762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2800"/>
            </a:p>
          </p:txBody>
        </p:sp>
        <p:sp>
          <p:nvSpPr>
            <p:cNvPr id="264216" name="Line 23">
              <a:extLst>
                <a:ext uri="{FF2B5EF4-FFF2-40B4-BE49-F238E27FC236}">
                  <a16:creationId xmlns:a16="http://schemas.microsoft.com/office/drawing/2014/main" id="{522B066A-A819-4E9F-A7E4-D0750AB1DB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91694" y="4038600"/>
              <a:ext cx="1066800" cy="13235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4217" name="Line 24">
              <a:extLst>
                <a:ext uri="{FF2B5EF4-FFF2-40B4-BE49-F238E27FC236}">
                  <a16:creationId xmlns:a16="http://schemas.microsoft.com/office/drawing/2014/main" id="{BC954BDF-9A51-49AC-90C3-31B75EA4BD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24458" y="3962400"/>
              <a:ext cx="705636" cy="13399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4218" name="Text Box 25">
              <a:extLst>
                <a:ext uri="{FF2B5EF4-FFF2-40B4-BE49-F238E27FC236}">
                  <a16:creationId xmlns:a16="http://schemas.microsoft.com/office/drawing/2014/main" id="{51FC6541-B8AF-4AA7-A740-F0E3C69E3D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714" y="5516564"/>
              <a:ext cx="947911" cy="255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ko-KR" altLang="en-US" sz="1400"/>
                <a:t>제어 터미널</a:t>
              </a:r>
            </a:p>
          </p:txBody>
        </p:sp>
        <p:sp>
          <p:nvSpPr>
            <p:cNvPr id="264219" name="Text Box 26">
              <a:extLst>
                <a:ext uri="{FF2B5EF4-FFF2-40B4-BE49-F238E27FC236}">
                  <a16:creationId xmlns:a16="http://schemas.microsoft.com/office/drawing/2014/main" id="{0E8405D9-1AAD-4E94-8779-F061785DC1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786" y="4953000"/>
              <a:ext cx="1356516" cy="4344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ko-KR" altLang="en-US" sz="1400" b="1"/>
                <a:t>모뎀 단절</a:t>
              </a:r>
            </a:p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400" b="1"/>
                <a:t>(hang-up </a:t>
              </a:r>
              <a:r>
                <a:rPr lang="ko-KR" altLang="en-US" sz="1400" b="1"/>
                <a:t>시그널</a:t>
              </a:r>
              <a:r>
                <a:rPr lang="en-US" altLang="ko-KR" sz="1400" b="1"/>
                <a:t>)</a:t>
              </a:r>
            </a:p>
          </p:txBody>
        </p:sp>
        <p:sp>
          <p:nvSpPr>
            <p:cNvPr id="264220" name="Text Box 27">
              <a:extLst>
                <a:ext uri="{FF2B5EF4-FFF2-40B4-BE49-F238E27FC236}">
                  <a16:creationId xmlns:a16="http://schemas.microsoft.com/office/drawing/2014/main" id="{DCF5C5F6-0714-4916-9A4A-6270844AD0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5327" y="4953000"/>
              <a:ext cx="1449684" cy="4344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ko-KR" altLang="en-US" sz="1400" b="1"/>
                <a:t>터미널 입력</a:t>
              </a:r>
              <a:r>
                <a:rPr lang="en-US" altLang="ko-KR" sz="1400" b="1"/>
                <a:t>,</a:t>
              </a:r>
            </a:p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ko-KR" altLang="en-US" sz="1400" b="1"/>
                <a:t>터미널 발생 시그널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671076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880BBDF-F269-4E1C-AB3E-F73B6D9F5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9000"/>
              </a:lnSpc>
              <a:defRPr/>
            </a:pPr>
            <a:r>
              <a:rPr lang="en-US" altLang="ko-KR" sz="2000">
                <a:latin typeface="+mn-ea"/>
              </a:rPr>
              <a:t>tcgetpgrp     </a:t>
            </a:r>
          </a:p>
          <a:p>
            <a:pPr lvl="1" eaLnBrk="1" hangingPunct="1">
              <a:lnSpc>
                <a:spcPct val="99000"/>
              </a:lnSpc>
              <a:defRPr/>
            </a:pPr>
            <a:r>
              <a:rPr lang="en-US" altLang="ko-KR" sz="1800">
                <a:latin typeface="+mn-ea"/>
              </a:rPr>
              <a:t>filedes </a:t>
            </a:r>
            <a:r>
              <a:rPr lang="ko-KR" altLang="en-US" sz="1800">
                <a:latin typeface="+mn-ea"/>
              </a:rPr>
              <a:t>인자가 가리키는 터미널에 연결된 전위 프로세스 그룹의 프로세스</a:t>
            </a:r>
          </a:p>
          <a:p>
            <a:pPr marL="720465" lvl="2" indent="0" eaLnBrk="1" hangingPunct="1">
              <a:lnSpc>
                <a:spcPct val="99000"/>
              </a:lnSpc>
              <a:buNone/>
              <a:defRPr/>
            </a:pPr>
            <a:r>
              <a:rPr lang="ko-KR" altLang="en-US" sz="1600">
                <a:latin typeface="+mn-ea"/>
              </a:rPr>
              <a:t>          그룹 </a:t>
            </a:r>
            <a:r>
              <a:rPr lang="en-US" altLang="ko-KR" sz="1600">
                <a:latin typeface="+mn-ea"/>
              </a:rPr>
              <a:t>ID</a:t>
            </a:r>
            <a:r>
              <a:rPr lang="ko-KR" altLang="en-US" sz="1600">
                <a:latin typeface="+mn-ea"/>
              </a:rPr>
              <a:t>를 리턴한다</a:t>
            </a:r>
            <a:r>
              <a:rPr lang="en-US" altLang="ko-KR" sz="1600">
                <a:latin typeface="+mn-ea"/>
              </a:rPr>
              <a:t>.</a:t>
            </a:r>
          </a:p>
          <a:p>
            <a:pPr eaLnBrk="1" hangingPunct="1">
              <a:lnSpc>
                <a:spcPct val="99000"/>
              </a:lnSpc>
              <a:defRPr/>
            </a:pPr>
            <a:endParaRPr lang="en-US" altLang="ko-KR" sz="2400">
              <a:latin typeface="+mn-ea"/>
            </a:endParaRPr>
          </a:p>
          <a:p>
            <a:pPr eaLnBrk="1" hangingPunct="1">
              <a:lnSpc>
                <a:spcPct val="99000"/>
              </a:lnSpc>
              <a:defRPr/>
            </a:pPr>
            <a:endParaRPr lang="en-US" altLang="ko-KR" sz="2400">
              <a:latin typeface="+mn-ea"/>
            </a:endParaRPr>
          </a:p>
          <a:p>
            <a:pPr eaLnBrk="1" hangingPunct="1">
              <a:lnSpc>
                <a:spcPct val="99000"/>
              </a:lnSpc>
              <a:defRPr/>
            </a:pPr>
            <a:r>
              <a:rPr lang="en-US" altLang="ko-KR" sz="2000">
                <a:latin typeface="+mn-ea"/>
              </a:rPr>
              <a:t>tcsetpgrp     </a:t>
            </a:r>
          </a:p>
          <a:p>
            <a:pPr lvl="1" eaLnBrk="1" hangingPunct="1">
              <a:lnSpc>
                <a:spcPct val="99000"/>
              </a:lnSpc>
              <a:defRPr/>
            </a:pPr>
            <a:r>
              <a:rPr lang="en-US" altLang="ko-KR" sz="1800">
                <a:latin typeface="+mn-ea"/>
              </a:rPr>
              <a:t>filedes - </a:t>
            </a:r>
            <a:r>
              <a:rPr lang="ko-KR" altLang="en-US" sz="1800">
                <a:latin typeface="+mn-ea"/>
              </a:rPr>
              <a:t>세션의 제어 터미널</a:t>
            </a:r>
          </a:p>
          <a:p>
            <a:pPr lvl="1" eaLnBrk="1" hangingPunct="1">
              <a:lnSpc>
                <a:spcPct val="99000"/>
              </a:lnSpc>
              <a:defRPr/>
            </a:pPr>
            <a:r>
              <a:rPr lang="en-US" altLang="ko-KR" sz="1800">
                <a:latin typeface="+mn-ea"/>
              </a:rPr>
              <a:t>pgrpid - </a:t>
            </a:r>
            <a:r>
              <a:rPr lang="ko-KR" altLang="en-US" sz="1800">
                <a:latin typeface="+mn-ea"/>
              </a:rPr>
              <a:t>같은 세션에 속한 프로세스 그룹의 프로세스 그룹 </a:t>
            </a:r>
            <a:r>
              <a:rPr lang="en-US" altLang="ko-KR" sz="1800">
                <a:latin typeface="+mn-ea"/>
              </a:rPr>
              <a:t>ID</a:t>
            </a:r>
          </a:p>
          <a:p>
            <a:pPr lvl="2" eaLnBrk="1" hangingPunct="1">
              <a:lnSpc>
                <a:spcPct val="99000"/>
              </a:lnSpc>
              <a:defRPr/>
            </a:pPr>
            <a:r>
              <a:rPr lang="ko-KR" altLang="en-US" sz="1600">
                <a:latin typeface="+mn-ea"/>
              </a:rPr>
              <a:t>제어 터미널을 가지고 있는 경우</a:t>
            </a:r>
            <a:r>
              <a:rPr lang="en-US" altLang="ko-KR" sz="1600">
                <a:latin typeface="+mn-ea"/>
              </a:rPr>
              <a:t>, pgrpid</a:t>
            </a:r>
            <a:r>
              <a:rPr lang="ko-KR" altLang="en-US" sz="1600">
                <a:latin typeface="+mn-ea"/>
              </a:rPr>
              <a:t>가 가리키는 프로세스 그룹을 </a:t>
            </a:r>
          </a:p>
          <a:p>
            <a:pPr marL="1072762" lvl="3" indent="0" eaLnBrk="1" hangingPunct="1">
              <a:lnSpc>
                <a:spcPct val="99000"/>
              </a:lnSpc>
              <a:buNone/>
              <a:defRPr/>
            </a:pPr>
            <a:r>
              <a:rPr lang="ko-KR" altLang="en-US" sz="1400">
                <a:latin typeface="+mn-ea"/>
              </a:rPr>
              <a:t>          전위 프로세스 그룹으로 설정한다</a:t>
            </a:r>
            <a:r>
              <a:rPr lang="en-US" altLang="ko-KR" sz="1400">
                <a:latin typeface="+mn-ea"/>
              </a:rPr>
              <a:t>.</a:t>
            </a:r>
          </a:p>
          <a:p>
            <a:endParaRPr lang="ko-KR" altLang="en-US"/>
          </a:p>
        </p:txBody>
      </p:sp>
      <p:sp>
        <p:nvSpPr>
          <p:cNvPr id="261123" name="Rectangle 2">
            <a:extLst>
              <a:ext uri="{FF2B5EF4-FFF2-40B4-BE49-F238E27FC236}">
                <a16:creationId xmlns:a16="http://schemas.microsoft.com/office/drawing/2014/main" id="{6994F6D8-A41F-46D4-B6F5-A9F76BFDEFC0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xfrm>
            <a:off x="215751" y="188640"/>
            <a:ext cx="5148759" cy="404813"/>
          </a:xfrm>
        </p:spPr>
        <p:txBody>
          <a:bodyPr/>
          <a:lstStyle/>
          <a:p>
            <a:pPr eaLnBrk="1" hangingPunct="1">
              <a:lnSpc>
                <a:spcPct val="99000"/>
              </a:lnSpc>
              <a:defRPr/>
            </a:pPr>
            <a:r>
              <a:rPr lang="ko-KR" altLang="en-US">
                <a:solidFill>
                  <a:srgbClr val="000000"/>
                </a:solidFill>
              </a:rPr>
              <a:t>제어 터미널</a:t>
            </a:r>
            <a:r>
              <a:rPr lang="en-US" altLang="ko-KR">
                <a:solidFill>
                  <a:srgbClr val="000000"/>
                </a:solidFill>
              </a:rPr>
              <a:t>(Controlling Terminal)</a:t>
            </a:r>
            <a:endParaRPr lang="en-US" altLang="ko-KR">
              <a:latin typeface="+mn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CC4242-5985-49E0-9631-AD161708CA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>
                <a:latin typeface="+mn-ea"/>
              </a:rPr>
              <a:t>3.3 Process Relationship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08377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DCDF4F8-AAAE-4E1F-B8C4-BCCD5C6B8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9000"/>
              </a:lnSpc>
              <a:defRPr/>
            </a:pPr>
            <a:r>
              <a:rPr lang="ko-KR" altLang="en-US" sz="2000">
                <a:latin typeface="+mn-ea"/>
              </a:rPr>
              <a:t>작업 </a:t>
            </a:r>
          </a:p>
          <a:p>
            <a:pPr lvl="1" eaLnBrk="1" hangingPunct="1">
              <a:lnSpc>
                <a:spcPct val="99000"/>
              </a:lnSpc>
              <a:defRPr/>
            </a:pPr>
            <a:r>
              <a:rPr lang="ko-KR" altLang="en-US">
                <a:latin typeface="+mn-ea"/>
              </a:rPr>
              <a:t>일관된 일을 수행하는 하나 이상의 프로세스들의 집합 </a:t>
            </a:r>
            <a:r>
              <a:rPr lang="en-US" altLang="ko-KR">
                <a:latin typeface="+mn-ea"/>
              </a:rPr>
              <a:t>(</a:t>
            </a:r>
            <a:r>
              <a:rPr lang="ko-KR" altLang="en-US">
                <a:latin typeface="+mn-ea"/>
              </a:rPr>
              <a:t>전위</a:t>
            </a:r>
            <a:r>
              <a:rPr lang="en-US" altLang="ko-KR">
                <a:latin typeface="+mn-ea"/>
              </a:rPr>
              <a:t>, </a:t>
            </a:r>
            <a:r>
              <a:rPr lang="ko-KR" altLang="en-US">
                <a:latin typeface="+mn-ea"/>
              </a:rPr>
              <a:t>후위</a:t>
            </a:r>
            <a:r>
              <a:rPr lang="en-US" altLang="ko-KR">
                <a:latin typeface="+mn-ea"/>
              </a:rPr>
              <a:t>)</a:t>
            </a:r>
          </a:p>
          <a:p>
            <a:pPr lvl="1" eaLnBrk="1" hangingPunct="1">
              <a:lnSpc>
                <a:spcPct val="99000"/>
              </a:lnSpc>
              <a:defRPr/>
            </a:pPr>
            <a:endParaRPr lang="en-US" altLang="ko-KR">
              <a:latin typeface="+mn-ea"/>
            </a:endParaRPr>
          </a:p>
          <a:p>
            <a:pPr lvl="1" eaLnBrk="1" hangingPunct="1">
              <a:lnSpc>
                <a:spcPct val="99000"/>
              </a:lnSpc>
              <a:defRPr/>
            </a:pPr>
            <a:endParaRPr lang="en-US" altLang="ko-KR">
              <a:latin typeface="+mn-ea"/>
            </a:endParaRPr>
          </a:p>
          <a:p>
            <a:pPr eaLnBrk="1" hangingPunct="1">
              <a:lnSpc>
                <a:spcPct val="99000"/>
              </a:lnSpc>
              <a:defRPr/>
            </a:pPr>
            <a:r>
              <a:rPr lang="ko-KR" altLang="en-US" sz="2000">
                <a:latin typeface="+mn-ea"/>
              </a:rPr>
              <a:t>작업제어</a:t>
            </a:r>
          </a:p>
          <a:p>
            <a:pPr lvl="1" eaLnBrk="1" hangingPunct="1">
              <a:lnSpc>
                <a:spcPct val="99000"/>
              </a:lnSpc>
              <a:defRPr/>
            </a:pPr>
            <a:r>
              <a:rPr lang="ko-KR" altLang="en-US">
                <a:latin typeface="+mn-ea"/>
              </a:rPr>
              <a:t>작업들을 제어 터미널 안에서 전위 또는 후위로 변경</a:t>
            </a:r>
          </a:p>
          <a:p>
            <a:pPr lvl="1" eaLnBrk="1" hangingPunct="1">
              <a:lnSpc>
                <a:spcPct val="99000"/>
              </a:lnSpc>
              <a:defRPr/>
            </a:pPr>
            <a:r>
              <a:rPr lang="ko-KR" altLang="en-US">
                <a:latin typeface="+mn-ea"/>
              </a:rPr>
              <a:t>하나의 제어 터미널에서 다중 작업의 수행이 가능</a:t>
            </a:r>
          </a:p>
          <a:p>
            <a:pPr eaLnBrk="1" hangingPunct="1">
              <a:lnSpc>
                <a:spcPct val="99000"/>
              </a:lnSpc>
              <a:defRPr/>
            </a:pPr>
            <a:endParaRPr lang="en-US" altLang="ko-KR" sz="2000">
              <a:latin typeface="+mn-ea"/>
            </a:endParaRPr>
          </a:p>
          <a:p>
            <a:pPr eaLnBrk="1" hangingPunct="1">
              <a:lnSpc>
                <a:spcPct val="99000"/>
              </a:lnSpc>
              <a:defRPr/>
            </a:pPr>
            <a:r>
              <a:rPr lang="ko-KR" altLang="en-US" sz="2000">
                <a:latin typeface="+mn-ea"/>
              </a:rPr>
              <a:t>작업제어를 위한 조건</a:t>
            </a:r>
          </a:p>
          <a:p>
            <a:pPr lvl="1" eaLnBrk="1" hangingPunct="1">
              <a:lnSpc>
                <a:spcPct val="99000"/>
              </a:lnSpc>
              <a:defRPr/>
            </a:pPr>
            <a:r>
              <a:rPr lang="ko-KR" altLang="en-US">
                <a:latin typeface="+mn-ea"/>
              </a:rPr>
              <a:t>쉘이 작업 제어를 지원해야 한다</a:t>
            </a:r>
            <a:r>
              <a:rPr lang="en-US" altLang="ko-KR">
                <a:latin typeface="+mn-ea"/>
              </a:rPr>
              <a:t>.</a:t>
            </a:r>
          </a:p>
          <a:p>
            <a:pPr lvl="1" eaLnBrk="1" hangingPunct="1">
              <a:lnSpc>
                <a:spcPct val="99000"/>
              </a:lnSpc>
              <a:defRPr/>
            </a:pPr>
            <a:r>
              <a:rPr lang="ko-KR" altLang="en-US">
                <a:latin typeface="+mn-ea"/>
              </a:rPr>
              <a:t>커널의 터미널 제어기</a:t>
            </a:r>
            <a:r>
              <a:rPr lang="en-US" altLang="ko-KR">
                <a:latin typeface="+mn-ea"/>
              </a:rPr>
              <a:t>(terminal driver)</a:t>
            </a:r>
            <a:r>
              <a:rPr lang="ko-KR" altLang="en-US">
                <a:latin typeface="+mn-ea"/>
              </a:rPr>
              <a:t>가 작업 제어를 지원해야 한다</a:t>
            </a:r>
            <a:r>
              <a:rPr lang="en-US" altLang="ko-KR">
                <a:latin typeface="+mn-ea"/>
              </a:rPr>
              <a:t>.</a:t>
            </a:r>
          </a:p>
          <a:p>
            <a:pPr lvl="1" eaLnBrk="1" hangingPunct="1">
              <a:lnSpc>
                <a:spcPct val="99000"/>
              </a:lnSpc>
              <a:defRPr/>
            </a:pPr>
            <a:r>
              <a:rPr lang="ko-KR" altLang="en-US">
                <a:latin typeface="+mn-ea"/>
              </a:rPr>
              <a:t>작업 제어 시그널이 제공 되어야 한다</a:t>
            </a:r>
          </a:p>
          <a:p>
            <a:endParaRPr lang="ko-KR" altLang="en-US"/>
          </a:p>
        </p:txBody>
      </p:sp>
      <p:sp>
        <p:nvSpPr>
          <p:cNvPr id="262147" name="Rectangle 2">
            <a:extLst>
              <a:ext uri="{FF2B5EF4-FFF2-40B4-BE49-F238E27FC236}">
                <a16:creationId xmlns:a16="http://schemas.microsoft.com/office/drawing/2014/main" id="{F1A470A7-9FAD-4A08-AC94-6BFE0AB23179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>
              <a:lnSpc>
                <a:spcPct val="99000"/>
              </a:lnSpc>
              <a:defRPr/>
            </a:pPr>
            <a:r>
              <a:rPr lang="ko-KR" altLang="en-US">
                <a:solidFill>
                  <a:srgbClr val="000000"/>
                </a:solidFill>
              </a:rPr>
              <a:t>작업 제어</a:t>
            </a:r>
            <a:r>
              <a:rPr lang="en-US" altLang="ko-KR">
                <a:solidFill>
                  <a:srgbClr val="000000"/>
                </a:solidFill>
              </a:rPr>
              <a:t>(Job Control) I</a:t>
            </a:r>
            <a:endParaRPr lang="en-US" altLang="ko-KR">
              <a:latin typeface="+mn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DD2681-2706-4C30-AF83-3E84E2B334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>
                <a:latin typeface="+mn-ea"/>
              </a:rPr>
              <a:t>3.3 Process Relationship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4837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2C98296-B614-47EE-B9C2-4332972BF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9000"/>
              </a:lnSpc>
              <a:defRPr/>
            </a:pPr>
            <a:r>
              <a:rPr lang="ko-KR" altLang="en-US" sz="2000">
                <a:latin typeface="+mn-ea"/>
              </a:rPr>
              <a:t>작업제어에 사용되는 특수키 </a:t>
            </a:r>
          </a:p>
          <a:p>
            <a:pPr lvl="1" eaLnBrk="1" hangingPunct="1">
              <a:lnSpc>
                <a:spcPct val="99000"/>
              </a:lnSpc>
              <a:defRPr/>
            </a:pPr>
            <a:endParaRPr lang="ko-KR" altLang="en-US">
              <a:latin typeface="+mn-ea"/>
            </a:endParaRPr>
          </a:p>
          <a:p>
            <a:pPr lvl="1" eaLnBrk="1" hangingPunct="1">
              <a:lnSpc>
                <a:spcPct val="99000"/>
              </a:lnSpc>
              <a:defRPr/>
            </a:pPr>
            <a:r>
              <a:rPr lang="en-US" altLang="ko-KR">
                <a:latin typeface="+mn-ea"/>
              </a:rPr>
              <a:t>^C </a:t>
            </a:r>
            <a:r>
              <a:rPr lang="ko-KR" altLang="en-US">
                <a:latin typeface="+mn-ea"/>
              </a:rPr>
              <a:t>혹은 </a:t>
            </a:r>
            <a:r>
              <a:rPr lang="en-US" altLang="ko-KR">
                <a:latin typeface="+mn-ea"/>
              </a:rPr>
              <a:t>DELETE : </a:t>
            </a:r>
            <a:r>
              <a:rPr lang="ko-KR" altLang="en-US">
                <a:latin typeface="+mn-ea"/>
              </a:rPr>
              <a:t>인터럽트 시그널 </a:t>
            </a:r>
            <a:r>
              <a:rPr lang="en-US" altLang="ko-KR">
                <a:latin typeface="+mn-ea"/>
              </a:rPr>
              <a:t>(SIGINT) </a:t>
            </a:r>
            <a:r>
              <a:rPr lang="ko-KR" altLang="en-US">
                <a:latin typeface="+mn-ea"/>
              </a:rPr>
              <a:t>발생</a:t>
            </a:r>
            <a:r>
              <a:rPr lang="en-US" altLang="ko-KR">
                <a:latin typeface="+mn-ea"/>
              </a:rPr>
              <a:t>, </a:t>
            </a:r>
            <a:r>
              <a:rPr lang="ko-KR" altLang="en-US">
                <a:latin typeface="+mn-ea"/>
              </a:rPr>
              <a:t>프로세스의 종료</a:t>
            </a:r>
          </a:p>
          <a:p>
            <a:pPr lvl="1" eaLnBrk="1" hangingPunct="1">
              <a:lnSpc>
                <a:spcPct val="99000"/>
              </a:lnSpc>
              <a:defRPr/>
            </a:pPr>
            <a:r>
              <a:rPr lang="en-US" altLang="ko-KR">
                <a:latin typeface="+mn-ea"/>
              </a:rPr>
              <a:t>^\ : quit </a:t>
            </a:r>
            <a:r>
              <a:rPr lang="ko-KR" altLang="en-US">
                <a:latin typeface="+mn-ea"/>
              </a:rPr>
              <a:t>시그널 </a:t>
            </a:r>
            <a:r>
              <a:rPr lang="en-US" altLang="ko-KR">
                <a:latin typeface="+mn-ea"/>
              </a:rPr>
              <a:t>(SIGQUIT) </a:t>
            </a:r>
            <a:r>
              <a:rPr lang="ko-KR" altLang="en-US">
                <a:latin typeface="+mn-ea"/>
              </a:rPr>
              <a:t>발생</a:t>
            </a:r>
            <a:r>
              <a:rPr lang="en-US" altLang="ko-KR">
                <a:latin typeface="+mn-ea"/>
              </a:rPr>
              <a:t>, </a:t>
            </a:r>
            <a:r>
              <a:rPr lang="ko-KR" altLang="en-US">
                <a:latin typeface="+mn-ea"/>
              </a:rPr>
              <a:t>코어 </a:t>
            </a:r>
            <a:r>
              <a:rPr lang="en-US" altLang="ko-KR">
                <a:latin typeface="+mn-ea"/>
              </a:rPr>
              <a:t>(core) </a:t>
            </a:r>
            <a:r>
              <a:rPr lang="ko-KR" altLang="en-US">
                <a:latin typeface="+mn-ea"/>
              </a:rPr>
              <a:t>파일을 만들고 종료</a:t>
            </a:r>
          </a:p>
          <a:p>
            <a:pPr lvl="1" eaLnBrk="1" hangingPunct="1">
              <a:lnSpc>
                <a:spcPct val="99000"/>
              </a:lnSpc>
              <a:defRPr/>
            </a:pPr>
            <a:r>
              <a:rPr lang="en-US" altLang="ko-KR">
                <a:latin typeface="+mn-ea"/>
              </a:rPr>
              <a:t>^Z : suspend </a:t>
            </a:r>
            <a:r>
              <a:rPr lang="ko-KR" altLang="en-US">
                <a:latin typeface="+mn-ea"/>
              </a:rPr>
              <a:t>시그널 </a:t>
            </a:r>
            <a:r>
              <a:rPr lang="en-US" altLang="ko-KR">
                <a:latin typeface="+mn-ea"/>
              </a:rPr>
              <a:t>(SIGTSTP) </a:t>
            </a:r>
            <a:r>
              <a:rPr lang="ko-KR" altLang="en-US">
                <a:latin typeface="+mn-ea"/>
              </a:rPr>
              <a:t>발생</a:t>
            </a:r>
            <a:r>
              <a:rPr lang="en-US" altLang="ko-KR">
                <a:latin typeface="+mn-ea"/>
              </a:rPr>
              <a:t>, </a:t>
            </a:r>
            <a:r>
              <a:rPr lang="ko-KR" altLang="en-US">
                <a:latin typeface="+mn-ea"/>
              </a:rPr>
              <a:t>프로세스의 수행을 중지</a:t>
            </a:r>
          </a:p>
          <a:p>
            <a:endParaRPr lang="ko-KR" altLang="en-US"/>
          </a:p>
        </p:txBody>
      </p:sp>
      <p:sp>
        <p:nvSpPr>
          <p:cNvPr id="263171" name="Rectangle 2">
            <a:extLst>
              <a:ext uri="{FF2B5EF4-FFF2-40B4-BE49-F238E27FC236}">
                <a16:creationId xmlns:a16="http://schemas.microsoft.com/office/drawing/2014/main" id="{83FA593F-C44E-4CE6-886F-9C4919A1CF09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>
              <a:lnSpc>
                <a:spcPct val="99000"/>
              </a:lnSpc>
              <a:defRPr/>
            </a:pPr>
            <a:r>
              <a:rPr lang="ko-KR" altLang="en-US">
                <a:solidFill>
                  <a:srgbClr val="000000"/>
                </a:solidFill>
              </a:rPr>
              <a:t>작업 제어</a:t>
            </a:r>
            <a:r>
              <a:rPr lang="en-US" altLang="ko-KR">
                <a:solidFill>
                  <a:srgbClr val="000000"/>
                </a:solidFill>
              </a:rPr>
              <a:t>(Job Control) II</a:t>
            </a:r>
            <a:endParaRPr lang="ko-KR" altLang="en-US">
              <a:latin typeface="+mn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EC2F86-20AE-459A-94D1-A29B58A88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>
                <a:latin typeface="+mn-ea"/>
              </a:rPr>
              <a:t>3.3 Process Relationship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907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3">
            <a:extLst>
              <a:ext uri="{FF2B5EF4-FFF2-40B4-BE49-F238E27FC236}">
                <a16:creationId xmlns:a16="http://schemas.microsoft.com/office/drawing/2014/main" id="{3C2B6EBC-F995-4951-8313-D0E2C760F7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2182" y="3140968"/>
            <a:ext cx="3752850" cy="267811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#include &lt;unistd.h&gt;</a:t>
            </a:r>
          </a:p>
          <a:p>
            <a:pPr>
              <a:defRPr/>
            </a:pPr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int main()</a:t>
            </a:r>
          </a:p>
          <a:p>
            <a:pPr>
              <a:defRPr/>
            </a:pPr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defRPr/>
            </a:pPr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   fork();</a:t>
            </a:r>
          </a:p>
          <a:p>
            <a:pPr>
              <a:defRPr/>
            </a:pPr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   printf("after\n");</a:t>
            </a:r>
          </a:p>
          <a:p>
            <a:pPr>
              <a:defRPr/>
            </a:pPr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   return 0;</a:t>
            </a:r>
          </a:p>
          <a:p>
            <a:pPr>
              <a:defRPr/>
            </a:pPr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en-US" sz="24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36D23F-9643-47EC-BB9A-09503A00E3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프로세스의 생성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A0B1ED-7A46-4181-A720-0A179E9CF0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3.1 Process Structure</a:t>
            </a:r>
          </a:p>
          <a:p>
            <a:endParaRPr lang="ko-KR" altLang="en-US"/>
          </a:p>
        </p:txBody>
      </p:sp>
      <p:sp>
        <p:nvSpPr>
          <p:cNvPr id="198660" name="TextBox 1">
            <a:extLst>
              <a:ext uri="{FF2B5EF4-FFF2-40B4-BE49-F238E27FC236}">
                <a16:creationId xmlns:a16="http://schemas.microsoft.com/office/drawing/2014/main" id="{45003155-AA07-4960-B21A-463C7C8CA6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982" y="981655"/>
            <a:ext cx="71850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>
                <a:latin typeface="+mn-ea"/>
                <a:ea typeface="+mn-ea"/>
              </a:rPr>
              <a:t>프로세스 생성 함수 </a:t>
            </a:r>
            <a:r>
              <a:rPr lang="en-US" altLang="ko-KR">
                <a:latin typeface="+mn-ea"/>
                <a:ea typeface="+mn-ea"/>
              </a:rPr>
              <a:t>fork()</a:t>
            </a:r>
          </a:p>
          <a:p>
            <a:endParaRPr lang="en-US" altLang="ko-KR">
              <a:latin typeface="+mn-ea"/>
              <a:ea typeface="+mn-ea"/>
            </a:endParaRPr>
          </a:p>
          <a:p>
            <a:r>
              <a:rPr lang="en-US" altLang="ko-KR">
                <a:latin typeface="+mn-ea"/>
                <a:ea typeface="+mn-ea"/>
              </a:rPr>
              <a:t>: </a:t>
            </a:r>
            <a:r>
              <a:rPr lang="ko-KR" altLang="en-US">
                <a:latin typeface="+mn-ea"/>
                <a:ea typeface="+mn-ea"/>
              </a:rPr>
              <a:t>아래 코드를 실행 하면 </a:t>
            </a:r>
            <a:r>
              <a:rPr lang="en-US" altLang="ko-KR">
                <a:latin typeface="+mn-ea"/>
                <a:ea typeface="+mn-ea"/>
              </a:rPr>
              <a:t>"after"</a:t>
            </a:r>
            <a:r>
              <a:rPr lang="ko-KR" altLang="en-US">
                <a:latin typeface="+mn-ea"/>
                <a:ea typeface="+mn-ea"/>
              </a:rPr>
              <a:t>이 두번 출력 된다</a:t>
            </a:r>
            <a:r>
              <a:rPr lang="en-US" altLang="ko-KR">
                <a:latin typeface="+mn-ea"/>
                <a:ea typeface="+mn-ea"/>
              </a:rPr>
              <a:t>. </a:t>
            </a:r>
            <a:r>
              <a:rPr lang="ko-KR" altLang="en-US">
                <a:latin typeface="+mn-ea"/>
                <a:ea typeface="+mn-ea"/>
              </a:rPr>
              <a:t>이유는 무엇일까</a:t>
            </a:r>
            <a:r>
              <a:rPr lang="en-US" altLang="ko-KR">
                <a:latin typeface="+mn-ea"/>
                <a:ea typeface="+mn-ea"/>
              </a:rPr>
              <a:t>?</a:t>
            </a:r>
            <a:endParaRPr lang="ko-KR" altLang="en-US">
              <a:latin typeface="+mn-ea"/>
              <a:ea typeface="+mn-ea"/>
            </a:endParaRPr>
          </a:p>
        </p:txBody>
      </p:sp>
      <p:sp>
        <p:nvSpPr>
          <p:cNvPr id="198661" name="TextBox 2">
            <a:extLst>
              <a:ext uri="{FF2B5EF4-FFF2-40B4-BE49-F238E27FC236}">
                <a16:creationId xmlns:a16="http://schemas.microsoft.com/office/drawing/2014/main" id="{65615F29-1FCA-4C80-B7E9-075D8DA45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5405" y="2655391"/>
            <a:ext cx="11977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fork_1.c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08323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474C8EC-4877-454B-911D-9B0A0C1CE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9000"/>
              </a:lnSpc>
              <a:defRPr/>
            </a:pPr>
            <a:r>
              <a:rPr lang="ko-KR" altLang="en-US" sz="2000">
                <a:latin typeface="+mn-ea"/>
              </a:rPr>
              <a:t>정의</a:t>
            </a:r>
          </a:p>
          <a:p>
            <a:pPr lvl="1" eaLnBrk="1" hangingPunct="1">
              <a:lnSpc>
                <a:spcPct val="99000"/>
              </a:lnSpc>
              <a:defRPr/>
            </a:pPr>
            <a:r>
              <a:rPr lang="ko-KR" altLang="en-US">
                <a:latin typeface="+mn-ea"/>
              </a:rPr>
              <a:t>어떤 사건이 발생할 때까지 기다리거나</a:t>
            </a:r>
            <a:r>
              <a:rPr lang="en-US" altLang="ko-KR">
                <a:latin typeface="+mn-ea"/>
              </a:rPr>
              <a:t>, </a:t>
            </a:r>
            <a:r>
              <a:rPr lang="ko-KR" altLang="en-US">
                <a:latin typeface="+mn-ea"/>
              </a:rPr>
              <a:t>주기적으로 주어진 일을 수행하기</a:t>
            </a:r>
          </a:p>
          <a:p>
            <a:pPr marL="360233" lvl="1" indent="0" eaLnBrk="1" hangingPunct="1">
              <a:lnSpc>
                <a:spcPct val="99000"/>
              </a:lnSpc>
              <a:buNone/>
              <a:defRPr/>
            </a:pPr>
            <a:r>
              <a:rPr lang="ko-KR" altLang="en-US">
                <a:latin typeface="+mn-ea"/>
              </a:rPr>
              <a:t>   위해 기다리는 </a:t>
            </a:r>
            <a:r>
              <a:rPr lang="en-US" altLang="ko-KR">
                <a:latin typeface="+mn-ea"/>
              </a:rPr>
              <a:t>background</a:t>
            </a:r>
            <a:r>
              <a:rPr lang="ko-KR" altLang="en-US">
                <a:latin typeface="+mn-ea"/>
              </a:rPr>
              <a:t>에 있는 프로세스</a:t>
            </a:r>
          </a:p>
          <a:p>
            <a:pPr lvl="1" eaLnBrk="1" hangingPunct="1">
              <a:lnSpc>
                <a:spcPct val="99000"/>
              </a:lnSpc>
              <a:defRPr/>
            </a:pPr>
            <a:endParaRPr lang="ko-KR" altLang="en-US">
              <a:latin typeface="+mn-ea"/>
            </a:endParaRPr>
          </a:p>
          <a:p>
            <a:pPr lvl="1" eaLnBrk="1" hangingPunct="1">
              <a:lnSpc>
                <a:spcPct val="99000"/>
              </a:lnSpc>
              <a:defRPr/>
            </a:pPr>
            <a:endParaRPr lang="ko-KR" altLang="en-US">
              <a:latin typeface="+mn-ea"/>
            </a:endParaRPr>
          </a:p>
          <a:p>
            <a:pPr lvl="1" eaLnBrk="1" hangingPunct="1">
              <a:lnSpc>
                <a:spcPct val="99000"/>
              </a:lnSpc>
              <a:defRPr/>
            </a:pPr>
            <a:endParaRPr lang="ko-KR" altLang="en-US">
              <a:latin typeface="+mn-ea"/>
            </a:endParaRPr>
          </a:p>
          <a:p>
            <a:pPr eaLnBrk="1" hangingPunct="1">
              <a:lnSpc>
                <a:spcPct val="99000"/>
              </a:lnSpc>
              <a:defRPr/>
            </a:pPr>
            <a:r>
              <a:rPr lang="ko-KR" altLang="en-US" sz="2000">
                <a:latin typeface="+mn-ea"/>
              </a:rPr>
              <a:t>특징</a:t>
            </a:r>
          </a:p>
          <a:p>
            <a:pPr lvl="1" eaLnBrk="1" hangingPunct="1">
              <a:lnSpc>
                <a:spcPct val="99000"/>
              </a:lnSpc>
              <a:defRPr/>
            </a:pPr>
            <a:r>
              <a:rPr lang="ko-KR" altLang="en-US">
                <a:latin typeface="+mn-ea"/>
              </a:rPr>
              <a:t>제어 터미널을 가지지 않으며 후위로 실행된다</a:t>
            </a:r>
            <a:r>
              <a:rPr lang="en-US" altLang="ko-KR">
                <a:latin typeface="+mn-ea"/>
              </a:rPr>
              <a:t>.</a:t>
            </a:r>
          </a:p>
          <a:p>
            <a:pPr lvl="1" eaLnBrk="1" hangingPunct="1">
              <a:lnSpc>
                <a:spcPct val="99000"/>
              </a:lnSpc>
              <a:defRPr/>
            </a:pPr>
            <a:r>
              <a:rPr lang="ko-KR" altLang="en-US">
                <a:latin typeface="+mn-ea"/>
              </a:rPr>
              <a:t>보통 시스템이 부팅될 때 시작되며</a:t>
            </a:r>
            <a:r>
              <a:rPr lang="en-US" altLang="ko-KR">
                <a:latin typeface="+mn-ea"/>
              </a:rPr>
              <a:t>, </a:t>
            </a:r>
            <a:r>
              <a:rPr lang="ko-KR" altLang="en-US">
                <a:latin typeface="+mn-ea"/>
              </a:rPr>
              <a:t>셧다운</a:t>
            </a:r>
            <a:r>
              <a:rPr lang="en-US" altLang="ko-KR">
                <a:latin typeface="+mn-ea"/>
              </a:rPr>
              <a:t>(shutdown)</a:t>
            </a:r>
            <a:r>
              <a:rPr lang="ko-KR" altLang="en-US">
                <a:latin typeface="+mn-ea"/>
              </a:rPr>
              <a:t>될 때 종료한다</a:t>
            </a:r>
            <a:r>
              <a:rPr lang="en-US" altLang="ko-KR">
                <a:latin typeface="+mn-ea"/>
              </a:rPr>
              <a:t>.</a:t>
            </a:r>
          </a:p>
          <a:p>
            <a:pPr lvl="1" eaLnBrk="1" hangingPunct="1">
              <a:lnSpc>
                <a:spcPct val="99000"/>
              </a:lnSpc>
              <a:defRPr/>
            </a:pPr>
            <a:r>
              <a:rPr lang="ko-KR" altLang="en-US">
                <a:latin typeface="+mn-ea"/>
              </a:rPr>
              <a:t>유닉스 시스템의 일상적인 작업을 수행한다</a:t>
            </a:r>
            <a:r>
              <a:rPr lang="en-US" altLang="ko-KR">
                <a:latin typeface="+mn-ea"/>
              </a:rPr>
              <a:t>. 			     </a:t>
            </a:r>
          </a:p>
          <a:p>
            <a:pPr marL="360233" lvl="1" indent="0" eaLnBrk="1" hangingPunct="1">
              <a:lnSpc>
                <a:spcPct val="99000"/>
              </a:lnSpc>
              <a:buNone/>
              <a:defRPr/>
            </a:pPr>
            <a:r>
              <a:rPr lang="en-US" altLang="ko-KR">
                <a:latin typeface="+mn-ea"/>
              </a:rPr>
              <a:t>   (</a:t>
            </a:r>
            <a:r>
              <a:rPr lang="en-US" altLang="ko-KR">
                <a:latin typeface="+mn-ea"/>
                <a:sym typeface="Monotype Sorts" pitchFamily="2" charset="2"/>
              </a:rPr>
              <a:t> </a:t>
            </a:r>
            <a:r>
              <a:rPr lang="ko-KR" altLang="en-US">
                <a:latin typeface="+mn-ea"/>
              </a:rPr>
              <a:t>스케줄링</a:t>
            </a:r>
            <a:r>
              <a:rPr lang="en-US" altLang="ko-KR">
                <a:latin typeface="+mn-ea"/>
              </a:rPr>
              <a:t>, </a:t>
            </a:r>
            <a:r>
              <a:rPr lang="ko-KR" altLang="en-US">
                <a:latin typeface="+mn-ea"/>
              </a:rPr>
              <a:t>네트워크 감시</a:t>
            </a:r>
            <a:r>
              <a:rPr lang="en-US" altLang="ko-KR">
                <a:latin typeface="+mn-ea"/>
              </a:rPr>
              <a:t>, </a:t>
            </a:r>
            <a:r>
              <a:rPr lang="ko-KR" altLang="en-US">
                <a:latin typeface="+mn-ea"/>
              </a:rPr>
              <a:t>이메일 송수신</a:t>
            </a:r>
            <a:r>
              <a:rPr lang="en-US" altLang="ko-KR">
                <a:latin typeface="+mn-ea"/>
              </a:rPr>
              <a:t>, </a:t>
            </a:r>
            <a:r>
              <a:rPr lang="ko-KR" altLang="en-US">
                <a:latin typeface="+mn-ea"/>
              </a:rPr>
              <a:t>프린터 제어 등</a:t>
            </a:r>
            <a:r>
              <a:rPr lang="en-US" altLang="ko-KR">
                <a:latin typeface="+mn-ea"/>
              </a:rPr>
              <a:t>)</a:t>
            </a:r>
          </a:p>
          <a:p>
            <a:pPr lvl="1" eaLnBrk="1" hangingPunct="1">
              <a:lnSpc>
                <a:spcPct val="99000"/>
              </a:lnSpc>
              <a:defRPr/>
            </a:pPr>
            <a:r>
              <a:rPr lang="ko-KR" altLang="en-US">
                <a:latin typeface="+mn-ea"/>
              </a:rPr>
              <a:t>다른 프로세스가 발생한 시그널에 의해 간섭 받지 않아야 한다</a:t>
            </a:r>
            <a:r>
              <a:rPr lang="en-US" altLang="ko-KR">
                <a:latin typeface="+mn-ea"/>
              </a:rPr>
              <a:t>.</a:t>
            </a:r>
          </a:p>
          <a:p>
            <a:endParaRPr lang="ko-KR" altLang="en-US"/>
          </a:p>
        </p:txBody>
      </p:sp>
      <p:sp>
        <p:nvSpPr>
          <p:cNvPr id="264195" name="Rectangle 2">
            <a:extLst>
              <a:ext uri="{FF2B5EF4-FFF2-40B4-BE49-F238E27FC236}">
                <a16:creationId xmlns:a16="http://schemas.microsoft.com/office/drawing/2014/main" id="{DDB379D5-FDC3-4065-A24C-17F92D4EA513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>
              <a:lnSpc>
                <a:spcPct val="99000"/>
              </a:lnSpc>
              <a:defRPr/>
            </a:pPr>
            <a:r>
              <a:rPr lang="en-US" altLang="ko-KR">
                <a:solidFill>
                  <a:srgbClr val="000000"/>
                </a:solidFill>
              </a:rPr>
              <a:t>Daemon Process</a:t>
            </a:r>
            <a:endParaRPr lang="en-US" altLang="ko-KR">
              <a:latin typeface="+mn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54C897-5B35-45D7-8864-E7E533A522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>
                <a:latin typeface="+mn-ea"/>
              </a:rPr>
              <a:t>3.3 Process Relationship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99356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1D3475A-3A44-43A9-845C-68A8B4777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9000"/>
              </a:lnSpc>
              <a:defRPr/>
            </a:pPr>
            <a:r>
              <a:rPr lang="ko-KR" altLang="en-US" sz="2000">
                <a:latin typeface="Consolas" panose="020B0609020204030204" pitchFamily="49" charset="0"/>
              </a:rPr>
              <a:t>예</a:t>
            </a:r>
            <a:r>
              <a:rPr lang="en-US" altLang="ko-KR" sz="2000">
                <a:latin typeface="Consolas" panose="020B0609020204030204" pitchFamily="49" charset="0"/>
              </a:rPr>
              <a:t>(ps -exf)</a:t>
            </a:r>
          </a:p>
          <a:p>
            <a:pPr lvl="1" eaLnBrk="1" hangingPunct="1">
              <a:lnSpc>
                <a:spcPct val="99000"/>
              </a:lnSpc>
              <a:defRPr/>
            </a:pPr>
            <a:endParaRPr lang="en-US" altLang="ko-KR">
              <a:latin typeface="Consolas" panose="020B0609020204030204" pitchFamily="49" charset="0"/>
            </a:endParaRPr>
          </a:p>
          <a:p>
            <a:pPr marL="360233" lvl="1" indent="0" eaLnBrk="1" hangingPunct="1">
              <a:lnSpc>
                <a:spcPct val="99000"/>
              </a:lnSpc>
              <a:buNone/>
              <a:defRPr/>
            </a:pPr>
            <a:r>
              <a:rPr lang="en-US" altLang="ko-KR">
                <a:latin typeface="Consolas" panose="020B0609020204030204" pitchFamily="49" charset="0"/>
              </a:rPr>
              <a:t>UID        PID  PPID  PGID   SID  C STIME TTY          TIME CMD</a:t>
            </a:r>
          </a:p>
          <a:p>
            <a:pPr marL="360233" lvl="1" indent="0" eaLnBrk="1" hangingPunct="1">
              <a:lnSpc>
                <a:spcPct val="99000"/>
              </a:lnSpc>
              <a:buNone/>
              <a:defRPr/>
            </a:pPr>
            <a:r>
              <a:rPr lang="en-US" altLang="ko-KR">
                <a:latin typeface="Consolas" panose="020B0609020204030204" pitchFamily="49" charset="0"/>
              </a:rPr>
              <a:t>root         1     0     1     1  0 18:47 ?        00:00:02 /sbin/init splash</a:t>
            </a:r>
          </a:p>
          <a:p>
            <a:pPr marL="360233" lvl="1" indent="0" eaLnBrk="1" hangingPunct="1">
              <a:lnSpc>
                <a:spcPct val="99000"/>
              </a:lnSpc>
              <a:buNone/>
              <a:defRPr/>
            </a:pPr>
            <a:r>
              <a:rPr lang="en-US" altLang="ko-KR">
                <a:latin typeface="Consolas" panose="020B0609020204030204" pitchFamily="49" charset="0"/>
              </a:rPr>
              <a:t>root         2     0     0     0  0 18:47 ?        00:00:00 [kthreadd]</a:t>
            </a:r>
          </a:p>
          <a:p>
            <a:pPr marL="360233" lvl="1" indent="0" eaLnBrk="1" hangingPunct="1">
              <a:lnSpc>
                <a:spcPct val="99000"/>
              </a:lnSpc>
              <a:buNone/>
              <a:defRPr/>
            </a:pPr>
            <a:r>
              <a:rPr lang="en-US" altLang="ko-KR">
                <a:latin typeface="Consolas" panose="020B0609020204030204" pitchFamily="49" charset="0"/>
              </a:rPr>
              <a:t>root         4     2     0     0  0 18:47 ?        00:00:00 [kworker/0:0H]</a:t>
            </a:r>
          </a:p>
          <a:p>
            <a:pPr marL="360233" lvl="1" indent="0" eaLnBrk="1" hangingPunct="1">
              <a:lnSpc>
                <a:spcPct val="99000"/>
              </a:lnSpc>
              <a:buNone/>
              <a:defRPr/>
            </a:pPr>
            <a:r>
              <a:rPr lang="en-US" altLang="ko-KR">
                <a:latin typeface="Consolas" panose="020B0609020204030204" pitchFamily="49" charset="0"/>
              </a:rPr>
              <a:t>root         6     2     0     0  0 18:47 ?        00:00:00 [ksoftirqd/0]</a:t>
            </a:r>
          </a:p>
          <a:p>
            <a:pPr marL="360233" lvl="1" indent="0" eaLnBrk="1" hangingPunct="1">
              <a:lnSpc>
                <a:spcPct val="99000"/>
              </a:lnSpc>
              <a:buNone/>
              <a:defRPr/>
            </a:pPr>
            <a:r>
              <a:rPr lang="en-US" altLang="ko-KR">
                <a:latin typeface="Consolas" panose="020B0609020204030204" pitchFamily="49" charset="0"/>
              </a:rPr>
              <a:t>root         7     2     0     0  0 18:47 ?        00:00:00 [rcu_sched]</a:t>
            </a:r>
          </a:p>
          <a:p>
            <a:pPr marL="360233" lvl="1" indent="0" eaLnBrk="1" hangingPunct="1">
              <a:lnSpc>
                <a:spcPct val="99000"/>
              </a:lnSpc>
              <a:buNone/>
              <a:defRPr/>
            </a:pPr>
            <a:r>
              <a:rPr lang="en-US" altLang="ko-KR">
                <a:latin typeface="Consolas" panose="020B0609020204030204" pitchFamily="49" charset="0"/>
              </a:rPr>
              <a:t>root         8     2     0     0  0 18:47 ?        00:00:00 [rcu_bh]</a:t>
            </a:r>
          </a:p>
          <a:p>
            <a:pPr marL="360233" lvl="1" indent="0" eaLnBrk="1" hangingPunct="1">
              <a:lnSpc>
                <a:spcPct val="99000"/>
              </a:lnSpc>
              <a:buNone/>
              <a:defRPr/>
            </a:pPr>
            <a:r>
              <a:rPr lang="en-US" altLang="ko-KR">
                <a:latin typeface="Consolas" panose="020B0609020204030204" pitchFamily="49" charset="0"/>
              </a:rPr>
              <a:t>root         9     2     0     0  0 18:47 ?        00:00:00 [migration/0]</a:t>
            </a:r>
          </a:p>
          <a:p>
            <a:pPr marL="360233" lvl="1" indent="0" eaLnBrk="1" hangingPunct="1">
              <a:lnSpc>
                <a:spcPct val="99000"/>
              </a:lnSpc>
              <a:buNone/>
              <a:defRPr/>
            </a:pPr>
            <a:r>
              <a:rPr lang="en-US" altLang="ko-KR">
                <a:latin typeface="Consolas" panose="020B0609020204030204" pitchFamily="49" charset="0"/>
              </a:rPr>
              <a:t>root        10     2     0     0  0 18:47 ?        00:00:00 [lru-add-drain]</a:t>
            </a:r>
          </a:p>
          <a:p>
            <a:pPr marL="360233" lvl="1" indent="0" eaLnBrk="1" hangingPunct="1">
              <a:lnSpc>
                <a:spcPct val="99000"/>
              </a:lnSpc>
              <a:buNone/>
              <a:defRPr/>
            </a:pPr>
            <a:r>
              <a:rPr lang="en-US" altLang="ko-KR">
                <a:latin typeface="Consolas" panose="020B0609020204030204" pitchFamily="49" charset="0"/>
              </a:rPr>
              <a:t>root        11     2     0     0  0 18:47 ?        00:00:00 [watchdog/0]</a:t>
            </a:r>
          </a:p>
          <a:p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65219" name="Rectangle 2">
            <a:extLst>
              <a:ext uri="{FF2B5EF4-FFF2-40B4-BE49-F238E27FC236}">
                <a16:creationId xmlns:a16="http://schemas.microsoft.com/office/drawing/2014/main" id="{ECF9AAE1-0C93-4E98-91F2-0AD79CF33FC4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>
              <a:lnSpc>
                <a:spcPct val="99000"/>
              </a:lnSpc>
              <a:defRPr/>
            </a:pPr>
            <a:r>
              <a:rPr lang="en-US" altLang="ko-KR">
                <a:solidFill>
                  <a:srgbClr val="000000"/>
                </a:solidFill>
              </a:rPr>
              <a:t>Daemon Process</a:t>
            </a:r>
            <a:endParaRPr lang="en-US" altLang="ko-KR">
              <a:latin typeface="+mn-ea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C1604D9-B740-448F-8184-67ADDD7447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>
                <a:latin typeface="+mn-ea"/>
              </a:rPr>
              <a:t>3.3 Process Relationship</a:t>
            </a:r>
          </a:p>
          <a:p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B0416F5-E9F1-47E8-AD5D-2DBB4F700E8D}"/>
              </a:ext>
            </a:extLst>
          </p:cNvPr>
          <p:cNvGrpSpPr/>
          <p:nvPr/>
        </p:nvGrpSpPr>
        <p:grpSpPr>
          <a:xfrm>
            <a:off x="1764110" y="1412776"/>
            <a:ext cx="2448272" cy="2960688"/>
            <a:chOff x="1971848" y="1484784"/>
            <a:chExt cx="2168526" cy="2960688"/>
          </a:xfrm>
        </p:grpSpPr>
        <p:sp>
          <p:nvSpPr>
            <p:cNvPr id="274437" name="Rectangle 5">
              <a:extLst>
                <a:ext uri="{FF2B5EF4-FFF2-40B4-BE49-F238E27FC236}">
                  <a16:creationId xmlns:a16="http://schemas.microsoft.com/office/drawing/2014/main" id="{C3E8C527-9F0C-4865-B29D-36DF6DFEE7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5561" y="1484784"/>
              <a:ext cx="533400" cy="296068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24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274438" name="Rectangle 6">
              <a:extLst>
                <a:ext uri="{FF2B5EF4-FFF2-40B4-BE49-F238E27FC236}">
                  <a16:creationId xmlns:a16="http://schemas.microsoft.com/office/drawing/2014/main" id="{7D3FBB99-15F4-46AD-985B-F2E1A01D6D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5474" y="1484784"/>
              <a:ext cx="563563" cy="296068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24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274439" name="Rectangle 7">
              <a:extLst>
                <a:ext uri="{FF2B5EF4-FFF2-40B4-BE49-F238E27FC236}">
                  <a16:creationId xmlns:a16="http://schemas.microsoft.com/office/drawing/2014/main" id="{B5244BA1-6206-420B-835C-3089F5B3F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1848" y="1484784"/>
              <a:ext cx="457200" cy="296068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24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274440" name="Rectangle 8">
              <a:extLst>
                <a:ext uri="{FF2B5EF4-FFF2-40B4-BE49-F238E27FC236}">
                  <a16:creationId xmlns:a16="http://schemas.microsoft.com/office/drawing/2014/main" id="{492CDC5E-9005-4A30-A93C-3F785108C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549" y="1484784"/>
              <a:ext cx="504825" cy="296068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24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690359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D944C1A-C3B7-4FDF-B345-6150E7443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9000"/>
              </a:lnSpc>
              <a:defRPr/>
            </a:pPr>
            <a:r>
              <a:rPr lang="ko-KR" altLang="en-US" sz="2000">
                <a:latin typeface="+mn-ea"/>
              </a:rPr>
              <a:t>실행 방법</a:t>
            </a:r>
          </a:p>
          <a:p>
            <a:pPr lvl="1" eaLnBrk="1" hangingPunct="1">
              <a:lnSpc>
                <a:spcPct val="99000"/>
              </a:lnSpc>
              <a:defRPr/>
            </a:pPr>
            <a:endParaRPr lang="ko-KR" altLang="en-US">
              <a:latin typeface="+mn-ea"/>
            </a:endParaRPr>
          </a:p>
          <a:p>
            <a:pPr lvl="1" eaLnBrk="1" hangingPunct="1">
              <a:lnSpc>
                <a:spcPct val="99000"/>
              </a:lnSpc>
              <a:defRPr/>
            </a:pPr>
            <a:r>
              <a:rPr lang="en-US" altLang="ko-KR">
                <a:latin typeface="+mn-ea"/>
              </a:rPr>
              <a:t>the system initialization scripts    (  /etc/rc  )</a:t>
            </a:r>
          </a:p>
          <a:p>
            <a:pPr lvl="1" eaLnBrk="1" hangingPunct="1">
              <a:lnSpc>
                <a:spcPct val="99000"/>
              </a:lnSpc>
              <a:defRPr/>
            </a:pPr>
            <a:endParaRPr lang="en-US" altLang="ko-KR">
              <a:latin typeface="+mn-ea"/>
            </a:endParaRPr>
          </a:p>
          <a:p>
            <a:pPr lvl="1" eaLnBrk="1" hangingPunct="1">
              <a:lnSpc>
                <a:spcPct val="99000"/>
              </a:lnSpc>
              <a:defRPr/>
            </a:pPr>
            <a:r>
              <a:rPr lang="en-US" altLang="ko-KR">
                <a:latin typeface="+mn-ea"/>
              </a:rPr>
              <a:t>the inetd superserver</a:t>
            </a:r>
          </a:p>
          <a:p>
            <a:pPr lvl="1" eaLnBrk="1" hangingPunct="1">
              <a:lnSpc>
                <a:spcPct val="99000"/>
              </a:lnSpc>
              <a:defRPr/>
            </a:pPr>
            <a:endParaRPr lang="en-US" altLang="ko-KR">
              <a:latin typeface="+mn-ea"/>
            </a:endParaRPr>
          </a:p>
          <a:p>
            <a:pPr lvl="1" eaLnBrk="1" hangingPunct="1">
              <a:lnSpc>
                <a:spcPct val="99000"/>
              </a:lnSpc>
              <a:defRPr/>
            </a:pPr>
            <a:r>
              <a:rPr lang="en-US" altLang="ko-KR">
                <a:latin typeface="+mn-ea"/>
              </a:rPr>
              <a:t>cron deamon</a:t>
            </a:r>
          </a:p>
          <a:p>
            <a:pPr lvl="1" eaLnBrk="1" hangingPunct="1">
              <a:lnSpc>
                <a:spcPct val="99000"/>
              </a:lnSpc>
              <a:defRPr/>
            </a:pPr>
            <a:endParaRPr lang="en-US" altLang="ko-KR">
              <a:latin typeface="+mn-ea"/>
            </a:endParaRPr>
          </a:p>
          <a:p>
            <a:pPr lvl="1" eaLnBrk="1" hangingPunct="1">
              <a:lnSpc>
                <a:spcPct val="99000"/>
              </a:lnSpc>
              <a:defRPr/>
            </a:pPr>
            <a:r>
              <a:rPr lang="en-US" altLang="ko-KR">
                <a:latin typeface="+mn-ea"/>
              </a:rPr>
              <a:t>the at command</a:t>
            </a:r>
          </a:p>
          <a:p>
            <a:pPr lvl="1" eaLnBrk="1" hangingPunct="1">
              <a:lnSpc>
                <a:spcPct val="99000"/>
              </a:lnSpc>
              <a:defRPr/>
            </a:pPr>
            <a:endParaRPr lang="en-US" altLang="ko-KR">
              <a:latin typeface="+mn-ea"/>
            </a:endParaRPr>
          </a:p>
          <a:p>
            <a:pPr lvl="1" eaLnBrk="1" hangingPunct="1">
              <a:lnSpc>
                <a:spcPct val="99000"/>
              </a:lnSpc>
              <a:defRPr/>
            </a:pPr>
            <a:r>
              <a:rPr lang="en-US" altLang="ko-KR">
                <a:latin typeface="+mn-ea"/>
              </a:rPr>
              <a:t>from user terminals</a:t>
            </a:r>
            <a:endParaRPr lang="ko-KR" altLang="en-US"/>
          </a:p>
        </p:txBody>
      </p:sp>
      <p:sp>
        <p:nvSpPr>
          <p:cNvPr id="675842" name="Rectangle 1026">
            <a:extLst>
              <a:ext uri="{FF2B5EF4-FFF2-40B4-BE49-F238E27FC236}">
                <a16:creationId xmlns:a16="http://schemas.microsoft.com/office/drawing/2014/main" id="{296120AD-59C5-4030-9996-322FE17B8A9A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>
              <a:lnSpc>
                <a:spcPct val="99000"/>
              </a:lnSpc>
              <a:defRPr/>
            </a:pPr>
            <a:r>
              <a:rPr lang="en-US" altLang="ko-KR">
                <a:solidFill>
                  <a:srgbClr val="000000"/>
                </a:solidFill>
              </a:rPr>
              <a:t>Daemon Process</a:t>
            </a:r>
            <a:endParaRPr lang="en-US" altLang="ko-KR">
              <a:latin typeface="+mn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4DF70D-6DEC-47E5-98AA-923A178956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>
                <a:latin typeface="+mn-ea"/>
              </a:rPr>
              <a:t>3.3 Process Relationship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7924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9C96C40-D265-499B-BE7E-A5449D18C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9000"/>
              </a:lnSpc>
              <a:defRPr/>
            </a:pPr>
            <a:r>
              <a:rPr lang="ko-KR" altLang="en-US" sz="2000">
                <a:latin typeface="+mn-ea"/>
              </a:rPr>
              <a:t>코딩 규칙</a:t>
            </a:r>
          </a:p>
          <a:p>
            <a:pPr lvl="1" eaLnBrk="1" hangingPunct="1">
              <a:lnSpc>
                <a:spcPct val="99000"/>
              </a:lnSpc>
              <a:defRPr/>
            </a:pPr>
            <a:endParaRPr lang="ko-KR" altLang="en-US">
              <a:latin typeface="+mn-ea"/>
            </a:endParaRPr>
          </a:p>
          <a:p>
            <a:pPr marL="360233" lvl="1" indent="0" eaLnBrk="1" hangingPunct="1">
              <a:lnSpc>
                <a:spcPct val="99000"/>
              </a:lnSpc>
              <a:buNone/>
              <a:defRPr/>
            </a:pPr>
            <a:r>
              <a:rPr lang="en-US" altLang="ko-KR">
                <a:latin typeface="+mn-ea"/>
              </a:rPr>
              <a:t>1. background</a:t>
            </a:r>
            <a:r>
              <a:rPr lang="ko-KR" altLang="en-US">
                <a:latin typeface="+mn-ea"/>
              </a:rPr>
              <a:t>로  수행되도록 한다</a:t>
            </a:r>
            <a:r>
              <a:rPr lang="en-US" altLang="ko-KR">
                <a:latin typeface="+mn-ea"/>
              </a:rPr>
              <a:t>.</a:t>
            </a:r>
          </a:p>
          <a:p>
            <a:pPr marL="360233" lvl="1" indent="0" eaLnBrk="1" hangingPunct="1">
              <a:lnSpc>
                <a:spcPct val="99000"/>
              </a:lnSpc>
              <a:buNone/>
              <a:defRPr/>
            </a:pPr>
            <a:r>
              <a:rPr lang="en-US" altLang="ko-KR">
                <a:latin typeface="+mn-ea"/>
              </a:rPr>
              <a:t>    - fork()</a:t>
            </a:r>
            <a:r>
              <a:rPr lang="ko-KR" altLang="en-US">
                <a:latin typeface="+mn-ea"/>
              </a:rPr>
              <a:t>를 호출하여 </a:t>
            </a:r>
            <a:r>
              <a:rPr lang="en-US" altLang="ko-KR">
                <a:latin typeface="+mn-ea"/>
              </a:rPr>
              <a:t>parent</a:t>
            </a:r>
            <a:r>
              <a:rPr lang="ko-KR" altLang="en-US">
                <a:latin typeface="+mn-ea"/>
              </a:rPr>
              <a:t>를 종료한다</a:t>
            </a:r>
            <a:r>
              <a:rPr lang="en-US" altLang="ko-KR">
                <a:latin typeface="+mn-ea"/>
              </a:rPr>
              <a:t>.</a:t>
            </a:r>
          </a:p>
          <a:p>
            <a:pPr marL="360233" lvl="1" indent="0" eaLnBrk="1" hangingPunct="1">
              <a:lnSpc>
                <a:spcPct val="99000"/>
              </a:lnSpc>
              <a:buNone/>
              <a:defRPr/>
            </a:pPr>
            <a:r>
              <a:rPr lang="en-US" altLang="ko-KR">
                <a:latin typeface="+mn-ea"/>
              </a:rPr>
              <a:t>    - child </a:t>
            </a:r>
            <a:r>
              <a:rPr lang="ko-KR" altLang="en-US">
                <a:latin typeface="+mn-ea"/>
              </a:rPr>
              <a:t>프로세스는 프로세스 그룹의 리더가 아니다</a:t>
            </a:r>
            <a:r>
              <a:rPr lang="en-US" altLang="ko-KR">
                <a:latin typeface="+mn-ea"/>
              </a:rPr>
              <a:t>.</a:t>
            </a:r>
          </a:p>
          <a:p>
            <a:pPr marL="360233" lvl="1" indent="0" eaLnBrk="1" hangingPunct="1">
              <a:lnSpc>
                <a:spcPct val="99000"/>
              </a:lnSpc>
              <a:buNone/>
              <a:defRPr/>
            </a:pPr>
            <a:r>
              <a:rPr lang="en-US" altLang="ko-KR">
                <a:latin typeface="+mn-ea"/>
              </a:rPr>
              <a:t>    if(fork()&gt;0)</a:t>
            </a:r>
          </a:p>
          <a:p>
            <a:pPr marL="360233" lvl="1" indent="0" eaLnBrk="1" hangingPunct="1">
              <a:lnSpc>
                <a:spcPct val="99000"/>
              </a:lnSpc>
              <a:buNone/>
              <a:defRPr/>
            </a:pPr>
            <a:r>
              <a:rPr lang="en-US" altLang="ko-KR">
                <a:latin typeface="+mn-ea"/>
              </a:rPr>
              <a:t>        exit(0);</a:t>
            </a:r>
          </a:p>
          <a:p>
            <a:pPr marL="360233" lvl="1" indent="0" eaLnBrk="1" hangingPunct="1">
              <a:lnSpc>
                <a:spcPct val="99000"/>
              </a:lnSpc>
              <a:buNone/>
              <a:defRPr/>
            </a:pPr>
            <a:endParaRPr lang="en-US" altLang="ko-KR">
              <a:latin typeface="+mn-ea"/>
            </a:endParaRPr>
          </a:p>
          <a:p>
            <a:pPr marL="360233" lvl="1" indent="0" eaLnBrk="1" hangingPunct="1">
              <a:lnSpc>
                <a:spcPct val="99000"/>
              </a:lnSpc>
              <a:buNone/>
              <a:defRPr/>
            </a:pPr>
            <a:r>
              <a:rPr lang="en-US" altLang="ko-KR">
                <a:latin typeface="+mn-ea"/>
              </a:rPr>
              <a:t>2. </a:t>
            </a:r>
            <a:r>
              <a:rPr lang="ko-KR" altLang="en-US">
                <a:latin typeface="+mn-ea"/>
              </a:rPr>
              <a:t>새로운 세션을 생성한다</a:t>
            </a:r>
            <a:r>
              <a:rPr lang="en-US" altLang="ko-KR">
                <a:latin typeface="+mn-ea"/>
              </a:rPr>
              <a:t>.</a:t>
            </a:r>
          </a:p>
          <a:p>
            <a:pPr marL="360233" lvl="1" indent="0" eaLnBrk="1" hangingPunct="1">
              <a:lnSpc>
                <a:spcPct val="99000"/>
              </a:lnSpc>
              <a:buNone/>
              <a:defRPr/>
            </a:pPr>
            <a:r>
              <a:rPr lang="en-US" altLang="ko-KR">
                <a:latin typeface="+mn-ea"/>
              </a:rPr>
              <a:t>    - </a:t>
            </a:r>
            <a:r>
              <a:rPr lang="ko-KR" altLang="en-US">
                <a:latin typeface="+mn-ea"/>
              </a:rPr>
              <a:t>세션의 리더가 된다</a:t>
            </a:r>
            <a:r>
              <a:rPr lang="en-US" altLang="ko-KR">
                <a:latin typeface="+mn-ea"/>
              </a:rPr>
              <a:t>.</a:t>
            </a:r>
          </a:p>
          <a:p>
            <a:pPr marL="360233" lvl="1" indent="0" eaLnBrk="1" hangingPunct="1">
              <a:lnSpc>
                <a:spcPct val="99000"/>
              </a:lnSpc>
              <a:buNone/>
              <a:defRPr/>
            </a:pPr>
            <a:r>
              <a:rPr lang="en-US" altLang="ko-KR">
                <a:latin typeface="+mn-ea"/>
              </a:rPr>
              <a:t>    - </a:t>
            </a:r>
            <a:r>
              <a:rPr lang="ko-KR" altLang="en-US">
                <a:latin typeface="+mn-ea"/>
              </a:rPr>
              <a:t>제어 터미널과 단절된다</a:t>
            </a:r>
            <a:r>
              <a:rPr lang="en-US" altLang="ko-KR">
                <a:latin typeface="+mn-ea"/>
              </a:rPr>
              <a:t>.</a:t>
            </a:r>
          </a:p>
          <a:p>
            <a:pPr marL="360233" lvl="1" indent="0" eaLnBrk="1" hangingPunct="1">
              <a:lnSpc>
                <a:spcPct val="99000"/>
              </a:lnSpc>
              <a:buNone/>
              <a:defRPr/>
            </a:pPr>
            <a:r>
              <a:rPr lang="en-US" altLang="ko-KR">
                <a:latin typeface="+mn-ea"/>
              </a:rPr>
              <a:t>    setsid();</a:t>
            </a:r>
          </a:p>
          <a:p>
            <a:endParaRPr lang="ko-KR" altLang="en-US"/>
          </a:p>
        </p:txBody>
      </p:sp>
      <p:sp>
        <p:nvSpPr>
          <p:cNvPr id="267267" name="Rectangle 2">
            <a:extLst>
              <a:ext uri="{FF2B5EF4-FFF2-40B4-BE49-F238E27FC236}">
                <a16:creationId xmlns:a16="http://schemas.microsoft.com/office/drawing/2014/main" id="{0A78B091-E38F-41F6-9341-4218B93244FD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>
              <a:lnSpc>
                <a:spcPct val="99000"/>
              </a:lnSpc>
              <a:defRPr/>
            </a:pPr>
            <a:r>
              <a:rPr lang="en-US" altLang="ko-KR">
                <a:solidFill>
                  <a:srgbClr val="000000"/>
                </a:solidFill>
              </a:rPr>
              <a:t>Daemon Process</a:t>
            </a:r>
            <a:endParaRPr lang="en-US" altLang="ko-KR" sz="2000">
              <a:latin typeface="+mn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3F51AB-18EC-4F36-AF7C-D1DFF354515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>
                <a:latin typeface="+mn-ea"/>
              </a:rPr>
              <a:t>3.3 Process Relationship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69003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21A79BB-B072-4315-AE42-A970D687C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9000"/>
              </a:lnSpc>
              <a:defRPr/>
            </a:pPr>
            <a:r>
              <a:rPr lang="ko-KR" altLang="en-US" sz="2000">
                <a:latin typeface="+mn-ea"/>
              </a:rPr>
              <a:t>코딩 규칙</a:t>
            </a:r>
          </a:p>
          <a:p>
            <a:pPr lvl="1" eaLnBrk="1" hangingPunct="1">
              <a:lnSpc>
                <a:spcPct val="99000"/>
              </a:lnSpc>
              <a:defRPr/>
            </a:pPr>
            <a:endParaRPr lang="ko-KR" altLang="en-US">
              <a:latin typeface="+mn-ea"/>
            </a:endParaRPr>
          </a:p>
          <a:p>
            <a:pPr marL="360233" lvl="1" indent="0" eaLnBrk="1" hangingPunct="1">
              <a:lnSpc>
                <a:spcPct val="99000"/>
              </a:lnSpc>
              <a:buNone/>
              <a:defRPr/>
            </a:pPr>
            <a:r>
              <a:rPr lang="en-US" altLang="ko-KR">
                <a:latin typeface="+mn-ea"/>
              </a:rPr>
              <a:t>3. </a:t>
            </a:r>
            <a:r>
              <a:rPr lang="ko-KR" altLang="en-US">
                <a:latin typeface="+mn-ea"/>
              </a:rPr>
              <a:t>열려진 모든 </a:t>
            </a:r>
            <a:r>
              <a:rPr lang="en-US" altLang="ko-KR">
                <a:latin typeface="+mn-ea"/>
              </a:rPr>
              <a:t>file descriptor</a:t>
            </a:r>
            <a:r>
              <a:rPr lang="ko-KR" altLang="en-US">
                <a:latin typeface="+mn-ea"/>
              </a:rPr>
              <a:t>를 닫는다</a:t>
            </a:r>
            <a:r>
              <a:rPr lang="en-US" altLang="ko-KR">
                <a:latin typeface="+mn-ea"/>
              </a:rPr>
              <a:t>.</a:t>
            </a:r>
          </a:p>
          <a:p>
            <a:pPr marL="360233" lvl="1" indent="0" eaLnBrk="1" hangingPunct="1">
              <a:lnSpc>
                <a:spcPct val="99000"/>
              </a:lnSpc>
              <a:buNone/>
              <a:defRPr/>
            </a:pPr>
            <a:r>
              <a:rPr lang="en-US" altLang="ko-KR">
                <a:latin typeface="+mn-ea"/>
              </a:rPr>
              <a:t>    - daemon</a:t>
            </a:r>
            <a:r>
              <a:rPr lang="ko-KR" altLang="en-US">
                <a:latin typeface="+mn-ea"/>
              </a:rPr>
              <a:t>을 실행시킨 프로세스로 부터 상속받은 모든 </a:t>
            </a:r>
            <a:r>
              <a:rPr lang="en-US" altLang="ko-KR">
                <a:latin typeface="+mn-ea"/>
              </a:rPr>
              <a:t>fd</a:t>
            </a:r>
            <a:r>
              <a:rPr lang="ko-KR" altLang="en-US">
                <a:latin typeface="+mn-ea"/>
              </a:rPr>
              <a:t>를 닫는다</a:t>
            </a:r>
            <a:r>
              <a:rPr lang="en-US" altLang="ko-KR">
                <a:latin typeface="+mn-ea"/>
              </a:rPr>
              <a:t>.</a:t>
            </a:r>
          </a:p>
          <a:p>
            <a:pPr marL="360233" lvl="1" indent="0" eaLnBrk="1" hangingPunct="1">
              <a:lnSpc>
                <a:spcPct val="99000"/>
              </a:lnSpc>
              <a:buNone/>
              <a:defRPr/>
            </a:pPr>
            <a:r>
              <a:rPr lang="en-US" altLang="ko-KR">
                <a:latin typeface="+mn-ea"/>
              </a:rPr>
              <a:t>       for(I=0;I&lt;64;I++)</a:t>
            </a:r>
          </a:p>
          <a:p>
            <a:pPr marL="360233" lvl="1" indent="0" eaLnBrk="1" hangingPunct="1">
              <a:lnSpc>
                <a:spcPct val="99000"/>
              </a:lnSpc>
              <a:buNone/>
              <a:defRPr/>
            </a:pPr>
            <a:r>
              <a:rPr lang="en-US" altLang="ko-KR">
                <a:latin typeface="+mn-ea"/>
              </a:rPr>
              <a:t>           close(I);</a:t>
            </a:r>
          </a:p>
          <a:p>
            <a:pPr marL="360233" lvl="1" indent="0" eaLnBrk="1" hangingPunct="1">
              <a:lnSpc>
                <a:spcPct val="99000"/>
              </a:lnSpc>
              <a:buNone/>
              <a:defRPr/>
            </a:pPr>
            <a:r>
              <a:rPr lang="en-US" altLang="ko-KR">
                <a:latin typeface="+mn-ea"/>
              </a:rPr>
              <a:t>4. </a:t>
            </a:r>
            <a:r>
              <a:rPr lang="ko-KR" altLang="en-US">
                <a:latin typeface="+mn-ea"/>
              </a:rPr>
              <a:t>작업 디렉토리를 </a:t>
            </a:r>
            <a:r>
              <a:rPr lang="en-US" altLang="ko-KR">
                <a:latin typeface="+mn-ea"/>
              </a:rPr>
              <a:t>root</a:t>
            </a:r>
            <a:r>
              <a:rPr lang="ko-KR" altLang="en-US">
                <a:latin typeface="+mn-ea"/>
              </a:rPr>
              <a:t>로 바꾼다</a:t>
            </a:r>
            <a:r>
              <a:rPr lang="en-US" altLang="ko-KR">
                <a:latin typeface="+mn-ea"/>
              </a:rPr>
              <a:t>.</a:t>
            </a:r>
          </a:p>
          <a:p>
            <a:pPr marL="360233" lvl="1" indent="0" eaLnBrk="1" hangingPunct="1">
              <a:lnSpc>
                <a:spcPct val="99000"/>
              </a:lnSpc>
              <a:buNone/>
              <a:defRPr/>
            </a:pPr>
            <a:r>
              <a:rPr lang="en-US" altLang="ko-KR">
                <a:latin typeface="+mn-ea"/>
              </a:rPr>
              <a:t>    - mount</a:t>
            </a:r>
            <a:r>
              <a:rPr lang="ko-KR" altLang="en-US">
                <a:latin typeface="+mn-ea"/>
              </a:rPr>
              <a:t>된 파일 시스템을 </a:t>
            </a:r>
            <a:r>
              <a:rPr lang="en-US" altLang="ko-KR">
                <a:latin typeface="+mn-ea"/>
              </a:rPr>
              <a:t>unmount </a:t>
            </a:r>
            <a:r>
              <a:rPr lang="ko-KR" altLang="en-US">
                <a:latin typeface="+mn-ea"/>
              </a:rPr>
              <a:t>가능하도록 하기 위해</a:t>
            </a:r>
          </a:p>
          <a:p>
            <a:pPr marL="360233" lvl="1" indent="0" eaLnBrk="1" hangingPunct="1">
              <a:lnSpc>
                <a:spcPct val="99000"/>
              </a:lnSpc>
              <a:buNone/>
              <a:defRPr/>
            </a:pPr>
            <a:r>
              <a:rPr lang="ko-KR" altLang="en-US">
                <a:latin typeface="+mn-ea"/>
              </a:rPr>
              <a:t>       </a:t>
            </a:r>
            <a:r>
              <a:rPr lang="en-US" altLang="ko-KR">
                <a:latin typeface="+mn-ea"/>
              </a:rPr>
              <a:t>chdir(“/”);</a:t>
            </a:r>
          </a:p>
          <a:p>
            <a:pPr marL="360233" lvl="1" indent="0" eaLnBrk="1" hangingPunct="1">
              <a:lnSpc>
                <a:spcPct val="99000"/>
              </a:lnSpc>
              <a:buNone/>
              <a:defRPr/>
            </a:pPr>
            <a:r>
              <a:rPr lang="en-US" altLang="ko-KR">
                <a:latin typeface="+mn-ea"/>
              </a:rPr>
              <a:t>5. </a:t>
            </a:r>
            <a:r>
              <a:rPr lang="ko-KR" altLang="en-US">
                <a:latin typeface="+mn-ea"/>
              </a:rPr>
              <a:t>파일 생성 마스크를 제거한다</a:t>
            </a:r>
            <a:r>
              <a:rPr lang="en-US" altLang="ko-KR">
                <a:latin typeface="+mn-ea"/>
              </a:rPr>
              <a:t>.</a:t>
            </a:r>
          </a:p>
          <a:p>
            <a:pPr marL="360233" lvl="1" indent="0" eaLnBrk="1" hangingPunct="1">
              <a:lnSpc>
                <a:spcPct val="99000"/>
              </a:lnSpc>
              <a:buNone/>
              <a:defRPr/>
            </a:pPr>
            <a:r>
              <a:rPr lang="en-US" altLang="ko-KR">
                <a:latin typeface="+mn-ea"/>
              </a:rPr>
              <a:t>    - parent(</a:t>
            </a:r>
            <a:r>
              <a:rPr lang="ko-KR" altLang="en-US">
                <a:latin typeface="+mn-ea"/>
              </a:rPr>
              <a:t>자기를 기동한 프로세스</a:t>
            </a:r>
            <a:r>
              <a:rPr lang="en-US" altLang="ko-KR">
                <a:latin typeface="+mn-ea"/>
              </a:rPr>
              <a:t>)</a:t>
            </a:r>
            <a:r>
              <a:rPr lang="ko-KR" altLang="en-US">
                <a:latin typeface="+mn-ea"/>
              </a:rPr>
              <a:t>로 부터 물려받은 </a:t>
            </a:r>
            <a:r>
              <a:rPr lang="en-US" altLang="ko-KR">
                <a:latin typeface="+mn-ea"/>
              </a:rPr>
              <a:t>umask</a:t>
            </a:r>
            <a:r>
              <a:rPr lang="ko-KR" altLang="en-US">
                <a:latin typeface="+mn-ea"/>
              </a:rPr>
              <a:t>를 제거</a:t>
            </a:r>
          </a:p>
          <a:p>
            <a:pPr marL="360233" lvl="1" indent="0" eaLnBrk="1" hangingPunct="1">
              <a:lnSpc>
                <a:spcPct val="99000"/>
              </a:lnSpc>
              <a:buNone/>
              <a:defRPr/>
            </a:pPr>
            <a:r>
              <a:rPr lang="ko-KR" altLang="en-US">
                <a:latin typeface="+mn-ea"/>
              </a:rPr>
              <a:t>       </a:t>
            </a:r>
            <a:r>
              <a:rPr lang="en-US" altLang="ko-KR">
                <a:latin typeface="+mn-ea"/>
              </a:rPr>
              <a:t>umask(0);</a:t>
            </a:r>
          </a:p>
          <a:p>
            <a:pPr marL="360233" lvl="1" indent="0" eaLnBrk="1" hangingPunct="1">
              <a:lnSpc>
                <a:spcPct val="99000"/>
              </a:lnSpc>
              <a:buNone/>
              <a:defRPr/>
            </a:pPr>
            <a:r>
              <a:rPr lang="en-US" altLang="ko-KR">
                <a:latin typeface="+mn-ea"/>
              </a:rPr>
              <a:t>6. SIGCLD </a:t>
            </a:r>
            <a:r>
              <a:rPr lang="ko-KR" altLang="en-US">
                <a:latin typeface="+mn-ea"/>
              </a:rPr>
              <a:t>시그널을 처리한다</a:t>
            </a:r>
            <a:r>
              <a:rPr lang="en-US" altLang="ko-KR">
                <a:latin typeface="+mn-ea"/>
              </a:rPr>
              <a:t>.</a:t>
            </a:r>
          </a:p>
          <a:p>
            <a:pPr marL="360233" lvl="1" indent="0" eaLnBrk="1" hangingPunct="1">
              <a:lnSpc>
                <a:spcPct val="99000"/>
              </a:lnSpc>
              <a:buNone/>
              <a:defRPr/>
            </a:pPr>
            <a:r>
              <a:rPr lang="en-US" altLang="ko-KR">
                <a:latin typeface="+mn-ea"/>
              </a:rPr>
              <a:t>    - </a:t>
            </a:r>
            <a:r>
              <a:rPr lang="ko-KR" altLang="en-US">
                <a:latin typeface="+mn-ea"/>
              </a:rPr>
              <a:t>자식이 발생하는 </a:t>
            </a:r>
            <a:r>
              <a:rPr lang="en-US" altLang="ko-KR">
                <a:latin typeface="+mn-ea"/>
              </a:rPr>
              <a:t>SIGCHLD</a:t>
            </a:r>
            <a:r>
              <a:rPr lang="ko-KR" altLang="en-US">
                <a:latin typeface="+mn-ea"/>
              </a:rPr>
              <a:t>를 대응 하지 않으면 </a:t>
            </a:r>
            <a:r>
              <a:rPr lang="en-US" altLang="ko-KR">
                <a:latin typeface="+mn-ea"/>
              </a:rPr>
              <a:t>zombie</a:t>
            </a:r>
            <a:r>
              <a:rPr lang="ko-KR" altLang="en-US">
                <a:latin typeface="+mn-ea"/>
              </a:rPr>
              <a:t>가 된다</a:t>
            </a:r>
            <a:r>
              <a:rPr lang="en-US" altLang="ko-KR">
                <a:latin typeface="+mn-ea"/>
              </a:rPr>
              <a:t>.</a:t>
            </a:r>
          </a:p>
          <a:p>
            <a:pPr marL="360233" lvl="1" indent="0" eaLnBrk="1" hangingPunct="1">
              <a:lnSpc>
                <a:spcPct val="99000"/>
              </a:lnSpc>
              <a:buNone/>
              <a:defRPr/>
            </a:pPr>
            <a:r>
              <a:rPr lang="en-US" altLang="ko-KR">
                <a:latin typeface="+mn-ea"/>
              </a:rPr>
              <a:t>       signal(SIGCHLD,SIG_IGN);</a:t>
            </a:r>
          </a:p>
          <a:p>
            <a:endParaRPr lang="ko-KR" altLang="en-US"/>
          </a:p>
        </p:txBody>
      </p:sp>
      <p:sp>
        <p:nvSpPr>
          <p:cNvPr id="268291" name="Rectangle 2">
            <a:extLst>
              <a:ext uri="{FF2B5EF4-FFF2-40B4-BE49-F238E27FC236}">
                <a16:creationId xmlns:a16="http://schemas.microsoft.com/office/drawing/2014/main" id="{59AAA8A3-A130-4439-95F3-0E9CBC5DCDA6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>
              <a:lnSpc>
                <a:spcPct val="99000"/>
              </a:lnSpc>
              <a:defRPr/>
            </a:pPr>
            <a:r>
              <a:rPr lang="en-US" altLang="ko-KR">
                <a:solidFill>
                  <a:srgbClr val="000000"/>
                </a:solidFill>
              </a:rPr>
              <a:t>Daemon Process</a:t>
            </a:r>
            <a:endParaRPr lang="en-US" altLang="ko-KR">
              <a:latin typeface="+mn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267939-028B-4E07-957C-6343E709B03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>
                <a:latin typeface="+mn-ea"/>
              </a:rPr>
              <a:t>3.3 Process Relationship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78690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A43BA6-D8F4-4D45-9D08-880BC28EB5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Daemon Process</a:t>
            </a:r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0439627-B3BD-454D-B65B-3D5EE90FF37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>
                <a:latin typeface="+mn-ea"/>
              </a:rPr>
              <a:t>3.3 Process Relationship</a:t>
            </a:r>
          </a:p>
          <a:p>
            <a:endParaRPr lang="ko-KR" altLang="en-US"/>
          </a:p>
        </p:txBody>
      </p:sp>
      <p:sp>
        <p:nvSpPr>
          <p:cNvPr id="269316" name="Rectangle 3">
            <a:extLst>
              <a:ext uri="{FF2B5EF4-FFF2-40B4-BE49-F238E27FC236}">
                <a16:creationId xmlns:a16="http://schemas.microsoft.com/office/drawing/2014/main" id="{6856CA7F-5748-4EE9-8DE5-135B0360E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2062" y="1245318"/>
            <a:ext cx="7848600" cy="5041900"/>
          </a:xfrm>
          <a:prstGeom prst="rect">
            <a:avLst/>
          </a:prstGeom>
          <a:noFill/>
          <a:ln cap="rnd">
            <a:solidFill>
              <a:schemeClr val="tx2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07" tIns="45704" rIns="91407" bIns="45704"/>
          <a:lstStyle/>
          <a:p>
            <a:pPr marL="268191" indent="-268191" algn="just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140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#include &lt;sys/types.h&gt;</a:t>
            </a:r>
          </a:p>
          <a:p>
            <a:pPr marL="268191" indent="-268191" algn="just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140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#include &lt;sys/stat.h&gt;</a:t>
            </a:r>
          </a:p>
          <a:p>
            <a:pPr marL="268191" indent="-268191" algn="just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140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#include &lt;fcntl.h&gt;</a:t>
            </a:r>
          </a:p>
          <a:p>
            <a:pPr marL="268191" indent="-268191" algn="just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140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#include &lt;signal.h&gt;</a:t>
            </a:r>
          </a:p>
          <a:p>
            <a:pPr marL="268191" indent="-268191" algn="just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endParaRPr lang="en-US" altLang="ko-KR" sz="1400"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268191" indent="-268191" algn="just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140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int daemon_init(void){</a:t>
            </a:r>
          </a:p>
          <a:p>
            <a:pPr marL="268191" indent="-268191" algn="just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140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    pid_t   pid;</a:t>
            </a:r>
          </a:p>
          <a:p>
            <a:pPr marL="268191" indent="-268191" algn="just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140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    int i;</a:t>
            </a:r>
          </a:p>
          <a:p>
            <a:pPr marL="268191" indent="-268191" algn="just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140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    if(fork() &gt; 0)</a:t>
            </a:r>
          </a:p>
          <a:p>
            <a:pPr marL="268191" indent="-268191" algn="just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140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         exit(0); </a:t>
            </a:r>
          </a:p>
          <a:p>
            <a:pPr marL="268191" indent="-268191" algn="just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140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    setsid();               /* become session leader */</a:t>
            </a:r>
          </a:p>
          <a:p>
            <a:pPr marL="268191" indent="-268191" algn="just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140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    chdir("/");             /* change working directory */</a:t>
            </a:r>
          </a:p>
          <a:p>
            <a:pPr marL="268191" indent="-268191" algn="just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140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    umask(0);               /* clear our file mode creation mask */</a:t>
            </a:r>
          </a:p>
          <a:p>
            <a:pPr marL="268191" indent="-268191" algn="just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endParaRPr lang="en-US" altLang="ko-KR" sz="1400"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268191" indent="-268191" algn="just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140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    for(i=0;i&lt;64;i++)</a:t>
            </a:r>
          </a:p>
          <a:p>
            <a:pPr marL="268191" indent="-268191" algn="just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140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        close(i);</a:t>
            </a:r>
          </a:p>
          <a:p>
            <a:pPr marL="268191" indent="-268191" algn="just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140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    signal(SIGCLD,SIG_IGN);</a:t>
            </a:r>
          </a:p>
          <a:p>
            <a:pPr marL="268191" indent="-268191" algn="just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140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    return(0);</a:t>
            </a:r>
          </a:p>
          <a:p>
            <a:pPr marL="268191" indent="-268191" algn="just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140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82629" name="Text Box 6">
            <a:extLst>
              <a:ext uri="{FF2B5EF4-FFF2-40B4-BE49-F238E27FC236}">
                <a16:creationId xmlns:a16="http://schemas.microsoft.com/office/drawing/2014/main" id="{8918DB7E-3FB2-4CB4-836C-CB6688381E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4079" y="906764"/>
            <a:ext cx="130676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daemon_1.c</a:t>
            </a:r>
          </a:p>
        </p:txBody>
      </p:sp>
    </p:spTree>
    <p:extLst>
      <p:ext uri="{BB962C8B-B14F-4D97-AF65-F5344CB8AC3E}">
        <p14:creationId xmlns:p14="http://schemas.microsoft.com/office/powerpoint/2010/main" val="176067793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F26D96-D88C-4241-B6A5-BA353B55F8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Daemon Process</a:t>
            </a:r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8C9BB78-560C-4390-B23A-C54B6FDCDF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>
                <a:latin typeface="+mn-ea"/>
              </a:rPr>
              <a:t>3.3 Process Relationship</a:t>
            </a:r>
          </a:p>
          <a:p>
            <a:endParaRPr lang="ko-KR" altLang="en-US"/>
          </a:p>
        </p:txBody>
      </p:sp>
      <p:sp>
        <p:nvSpPr>
          <p:cNvPr id="270340" name="Rectangle 3">
            <a:extLst>
              <a:ext uri="{FF2B5EF4-FFF2-40B4-BE49-F238E27FC236}">
                <a16:creationId xmlns:a16="http://schemas.microsoft.com/office/drawing/2014/main" id="{28946E96-A48C-4736-89FC-AF6622FFC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294" y="1447800"/>
            <a:ext cx="7848600" cy="4724400"/>
          </a:xfrm>
          <a:prstGeom prst="rect">
            <a:avLst/>
          </a:prstGeom>
          <a:noFill/>
          <a:ln cap="rnd">
            <a:solidFill>
              <a:schemeClr val="tx2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07" tIns="45704" rIns="91407" bIns="45704"/>
          <a:lstStyle/>
          <a:p>
            <a:pPr marL="268191" indent="-268191" algn="just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endParaRPr lang="en-US" altLang="ko-KR"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268191" indent="-268191" algn="just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main(void)</a:t>
            </a:r>
          </a:p>
          <a:p>
            <a:pPr marL="268191" indent="-268191" algn="just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{</a:t>
            </a:r>
          </a:p>
          <a:p>
            <a:pPr marL="268191" indent="-268191" algn="just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    daemon_init();</a:t>
            </a:r>
          </a:p>
          <a:p>
            <a:pPr marL="268191" indent="-268191" algn="just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    sleep(20);</a:t>
            </a:r>
          </a:p>
          <a:p>
            <a:pPr marL="268191" indent="-268191" algn="just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84677" name="Text Box 5">
            <a:extLst>
              <a:ext uri="{FF2B5EF4-FFF2-40B4-BE49-F238E27FC236}">
                <a16:creationId xmlns:a16="http://schemas.microsoft.com/office/drawing/2014/main" id="{2F57CC50-25DB-49BC-B9C0-8148049638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2295" y="1143000"/>
            <a:ext cx="130676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en-US" altLang="ko-KR" sz="1600" b="1">
                <a:latin typeface="Consolas" panose="020B0609020204030204" pitchFamily="49" charset="0"/>
                <a:ea typeface="굴림" panose="020B0600000101010101" pitchFamily="50" charset="-127"/>
              </a:rPr>
              <a:t>daemon_1.c</a:t>
            </a:r>
          </a:p>
        </p:txBody>
      </p:sp>
    </p:spTree>
    <p:extLst>
      <p:ext uri="{BB962C8B-B14F-4D97-AF65-F5344CB8AC3E}">
        <p14:creationId xmlns:p14="http://schemas.microsoft.com/office/powerpoint/2010/main" val="1277265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3">
            <a:extLst>
              <a:ext uri="{FF2B5EF4-FFF2-40B4-BE49-F238E27FC236}">
                <a16:creationId xmlns:a16="http://schemas.microsoft.com/office/drawing/2014/main" id="{206ABB97-288D-4E9B-84FD-951E6A005E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7158" y="2420938"/>
            <a:ext cx="2574925" cy="18415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#include &lt;unistd.h&gt;</a:t>
            </a:r>
          </a:p>
          <a:p>
            <a:pPr>
              <a:defRPr/>
            </a:pP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int main()</a:t>
            </a:r>
          </a:p>
          <a:p>
            <a:pPr>
              <a:defRPr/>
            </a:pP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defRPr/>
            </a:pP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   fork();</a:t>
            </a:r>
          </a:p>
          <a:p>
            <a:pPr>
              <a:defRPr/>
            </a:pP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   printf("after\n");</a:t>
            </a:r>
          </a:p>
          <a:p>
            <a:pPr>
              <a:defRPr/>
            </a:pP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   return 0;</a:t>
            </a:r>
          </a:p>
          <a:p>
            <a:pPr>
              <a:defRPr/>
            </a:pP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en-US" sz="1625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9E77C3D-40A1-4C9F-847F-732755613944}"/>
              </a:ext>
            </a:extLst>
          </p:cNvPr>
          <p:cNvSpPr/>
          <p:nvPr/>
        </p:nvSpPr>
        <p:spPr>
          <a:xfrm>
            <a:off x="1394619" y="2062163"/>
            <a:ext cx="1449388" cy="38163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A0CEAEB-49A3-4F81-8750-E4538965B734}"/>
              </a:ext>
            </a:extLst>
          </p:cNvPr>
          <p:cNvSpPr/>
          <p:nvPr/>
        </p:nvSpPr>
        <p:spPr>
          <a:xfrm>
            <a:off x="1394619" y="2420939"/>
            <a:ext cx="1449388" cy="6953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2BF4907-3DF6-4CF0-8B74-9B2D574D2483}"/>
              </a:ext>
            </a:extLst>
          </p:cNvPr>
          <p:cNvCxnSpPr/>
          <p:nvPr/>
        </p:nvCxnSpPr>
        <p:spPr>
          <a:xfrm>
            <a:off x="2844007" y="2420938"/>
            <a:ext cx="107315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CFCDF77-CFE0-406E-B49E-ED2CAED92838}"/>
              </a:ext>
            </a:extLst>
          </p:cNvPr>
          <p:cNvCxnSpPr/>
          <p:nvPr/>
        </p:nvCxnSpPr>
        <p:spPr>
          <a:xfrm>
            <a:off x="2844007" y="3116263"/>
            <a:ext cx="1073150" cy="112871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오른쪽 화살표 9">
            <a:extLst>
              <a:ext uri="{FF2B5EF4-FFF2-40B4-BE49-F238E27FC236}">
                <a16:creationId xmlns:a16="http://schemas.microsoft.com/office/drawing/2014/main" id="{751541D5-B9C6-4A09-9809-B531FFD9B06F}"/>
              </a:ext>
            </a:extLst>
          </p:cNvPr>
          <p:cNvSpPr/>
          <p:nvPr/>
        </p:nvSpPr>
        <p:spPr>
          <a:xfrm>
            <a:off x="3948907" y="3451921"/>
            <a:ext cx="347662" cy="28575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CE45E7-90FD-40B6-A6D3-F5DFE2798557}"/>
              </a:ext>
            </a:extLst>
          </p:cNvPr>
          <p:cNvSpPr/>
          <p:nvPr/>
        </p:nvSpPr>
        <p:spPr>
          <a:xfrm>
            <a:off x="7979570" y="2173288"/>
            <a:ext cx="1450975" cy="38147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B572A5B-237D-4D84-AB79-3988B28BB97D}"/>
              </a:ext>
            </a:extLst>
          </p:cNvPr>
          <p:cNvSpPr/>
          <p:nvPr/>
        </p:nvSpPr>
        <p:spPr>
          <a:xfrm>
            <a:off x="7979570" y="2530476"/>
            <a:ext cx="1450975" cy="69691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226" name="TextBox 12">
            <a:extLst>
              <a:ext uri="{FF2B5EF4-FFF2-40B4-BE49-F238E27FC236}">
                <a16:creationId xmlns:a16="http://schemas.microsoft.com/office/drawing/2014/main" id="{AFEAD2D8-096E-42AE-84D2-2384BFA35E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7158" y="4465639"/>
            <a:ext cx="2574925" cy="184308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#include &lt;unistd.h&gt;</a:t>
            </a:r>
          </a:p>
          <a:p>
            <a:pPr>
              <a:defRPr/>
            </a:pP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int main()</a:t>
            </a:r>
          </a:p>
          <a:p>
            <a:pPr>
              <a:defRPr/>
            </a:pP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defRPr/>
            </a:pP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   fork();</a:t>
            </a:r>
          </a:p>
          <a:p>
            <a:pPr>
              <a:defRPr/>
            </a:pP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   printf("after\n");</a:t>
            </a:r>
          </a:p>
          <a:p>
            <a:pPr>
              <a:defRPr/>
            </a:pP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   return 0;</a:t>
            </a:r>
          </a:p>
          <a:p>
            <a:pPr>
              <a:defRPr/>
            </a:pP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en-US" sz="1625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2A0C911-4199-47C7-BD3F-A35A66AEA8A2}"/>
              </a:ext>
            </a:extLst>
          </p:cNvPr>
          <p:cNvCxnSpPr/>
          <p:nvPr/>
        </p:nvCxnSpPr>
        <p:spPr>
          <a:xfrm flipV="1">
            <a:off x="6492083" y="2530476"/>
            <a:ext cx="1487487" cy="19351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96F682D-5F09-457A-9168-A5790BDFF94F}"/>
              </a:ext>
            </a:extLst>
          </p:cNvPr>
          <p:cNvCxnSpPr/>
          <p:nvPr/>
        </p:nvCxnSpPr>
        <p:spPr>
          <a:xfrm flipV="1">
            <a:off x="6492083" y="3190875"/>
            <a:ext cx="1487487" cy="311785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9" name="TextBox 19">
            <a:extLst>
              <a:ext uri="{FF2B5EF4-FFF2-40B4-BE49-F238E27FC236}">
                <a16:creationId xmlns:a16="http://schemas.microsoft.com/office/drawing/2014/main" id="{6D24C222-7D03-4D5A-AAF6-6EC3890E7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9420" y="1706563"/>
            <a:ext cx="868363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parent</a:t>
            </a:r>
            <a:endParaRPr lang="ko-KR" altLang="en-US" sz="1625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230" name="TextBox 20">
            <a:extLst>
              <a:ext uri="{FF2B5EF4-FFF2-40B4-BE49-F238E27FC236}">
                <a16:creationId xmlns:a16="http://schemas.microsoft.com/office/drawing/2014/main" id="{D3EEB38B-E328-4428-8BB1-BA9DEC552F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9570" y="1792288"/>
            <a:ext cx="75406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child</a:t>
            </a:r>
            <a:endParaRPr lang="ko-KR" altLang="en-US" sz="1625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오른쪽 화살표 21">
            <a:extLst>
              <a:ext uri="{FF2B5EF4-FFF2-40B4-BE49-F238E27FC236}">
                <a16:creationId xmlns:a16="http://schemas.microsoft.com/office/drawing/2014/main" id="{D1F0D1D3-DBB7-44F6-AC29-61CD16C1C29C}"/>
              </a:ext>
            </a:extLst>
          </p:cNvPr>
          <p:cNvSpPr/>
          <p:nvPr/>
        </p:nvSpPr>
        <p:spPr>
          <a:xfrm>
            <a:off x="3948907" y="5517232"/>
            <a:ext cx="347662" cy="28416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9269A7-F941-4328-A2CD-8156D9EB94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>
                <a:solidFill>
                  <a:srgbClr val="000000"/>
                </a:solidFill>
              </a:rPr>
              <a:t>프로세스 생성시 코드 복제</a:t>
            </a:r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BEF4A06-F508-4F6E-9759-16B86F3ACF3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3.1 Process Structure</a:t>
            </a:r>
          </a:p>
          <a:p>
            <a:endParaRPr lang="ko-KR" altLang="en-US"/>
          </a:p>
        </p:txBody>
      </p:sp>
      <p:sp>
        <p:nvSpPr>
          <p:cNvPr id="199697" name="TextBox 12">
            <a:extLst>
              <a:ext uri="{FF2B5EF4-FFF2-40B4-BE49-F238E27FC236}">
                <a16:creationId xmlns:a16="http://schemas.microsoft.com/office/drawing/2014/main" id="{99B07458-4AEC-4E96-A621-4B0C399FD8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990" y="1052736"/>
            <a:ext cx="55229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>
                <a:latin typeface="+mn-ea"/>
                <a:ea typeface="+mn-ea"/>
              </a:rPr>
              <a:t>부모의 기계어 코드는 자식 프로세스에게 상속 된다</a:t>
            </a:r>
            <a:r>
              <a:rPr lang="en-US" altLang="ko-KR">
                <a:latin typeface="+mn-ea"/>
                <a:ea typeface="+mn-ea"/>
              </a:rPr>
              <a:t>.</a:t>
            </a:r>
            <a:endParaRPr lang="ko-KR" altLang="en-US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45133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3">
            <a:extLst>
              <a:ext uri="{FF2B5EF4-FFF2-40B4-BE49-F238E27FC236}">
                <a16:creationId xmlns:a16="http://schemas.microsoft.com/office/drawing/2014/main" id="{7CD4558F-65AA-4EDB-A5B0-5EE67CC906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0158" y="2517775"/>
            <a:ext cx="2574925" cy="18415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#include &lt;unistd.h&gt;</a:t>
            </a:r>
          </a:p>
          <a:p>
            <a:pPr>
              <a:defRPr/>
            </a:pP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int main()</a:t>
            </a:r>
          </a:p>
          <a:p>
            <a:pPr>
              <a:defRPr/>
            </a:pP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defRPr/>
            </a:pP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   fork();</a:t>
            </a:r>
          </a:p>
          <a:p>
            <a:pPr>
              <a:defRPr/>
            </a:pP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   printf("after\n");</a:t>
            </a:r>
          </a:p>
          <a:p>
            <a:pPr>
              <a:defRPr/>
            </a:pP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   return 0;</a:t>
            </a:r>
          </a:p>
          <a:p>
            <a:pPr>
              <a:defRPr/>
            </a:pP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en-US" sz="1625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2A4ECCA-6FD6-41AB-A71F-BFD3E879D5BC}"/>
              </a:ext>
            </a:extLst>
          </p:cNvPr>
          <p:cNvSpPr/>
          <p:nvPr/>
        </p:nvSpPr>
        <p:spPr>
          <a:xfrm>
            <a:off x="1267619" y="2159000"/>
            <a:ext cx="1449388" cy="38163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AFEE8DD-707E-447F-955F-91F631F5AA1E}"/>
              </a:ext>
            </a:extLst>
          </p:cNvPr>
          <p:cNvSpPr/>
          <p:nvPr/>
        </p:nvSpPr>
        <p:spPr>
          <a:xfrm>
            <a:off x="1267619" y="2517776"/>
            <a:ext cx="1449388" cy="6953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A4F650B-B84D-41C7-A78F-469B31EE649F}"/>
              </a:ext>
            </a:extLst>
          </p:cNvPr>
          <p:cNvCxnSpPr/>
          <p:nvPr/>
        </p:nvCxnSpPr>
        <p:spPr>
          <a:xfrm>
            <a:off x="2717007" y="2517775"/>
            <a:ext cx="107315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FDA4909-E687-44DA-A17B-93D566038C07}"/>
              </a:ext>
            </a:extLst>
          </p:cNvPr>
          <p:cNvCxnSpPr/>
          <p:nvPr/>
        </p:nvCxnSpPr>
        <p:spPr>
          <a:xfrm>
            <a:off x="2717007" y="3213101"/>
            <a:ext cx="1073150" cy="11461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오른쪽 화살표 9">
            <a:extLst>
              <a:ext uri="{FF2B5EF4-FFF2-40B4-BE49-F238E27FC236}">
                <a16:creationId xmlns:a16="http://schemas.microsoft.com/office/drawing/2014/main" id="{9D450B72-3EBD-4202-8649-5BA61A8E9BAD}"/>
              </a:ext>
            </a:extLst>
          </p:cNvPr>
          <p:cNvSpPr/>
          <p:nvPr/>
        </p:nvSpPr>
        <p:spPr>
          <a:xfrm>
            <a:off x="3821907" y="3516313"/>
            <a:ext cx="347662" cy="28575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96A713-D422-4CE7-AECD-5B6F31F6EA26}"/>
              </a:ext>
            </a:extLst>
          </p:cNvPr>
          <p:cNvSpPr/>
          <p:nvPr/>
        </p:nvSpPr>
        <p:spPr>
          <a:xfrm>
            <a:off x="7852570" y="2270126"/>
            <a:ext cx="1450975" cy="38147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987CA82-F070-495E-A17E-72D6C4A06BEE}"/>
              </a:ext>
            </a:extLst>
          </p:cNvPr>
          <p:cNvSpPr/>
          <p:nvPr/>
        </p:nvSpPr>
        <p:spPr>
          <a:xfrm>
            <a:off x="7852570" y="2627313"/>
            <a:ext cx="1450975" cy="69691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AB83002-0591-492D-BF31-B03D0543A510}"/>
              </a:ext>
            </a:extLst>
          </p:cNvPr>
          <p:cNvCxnSpPr/>
          <p:nvPr/>
        </p:nvCxnSpPr>
        <p:spPr>
          <a:xfrm>
            <a:off x="6346033" y="2517775"/>
            <a:ext cx="1506537" cy="1095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312B5A6-698F-4087-B8CA-717B243C6B1E}"/>
              </a:ext>
            </a:extLst>
          </p:cNvPr>
          <p:cNvCxnSpPr/>
          <p:nvPr/>
        </p:nvCxnSpPr>
        <p:spPr>
          <a:xfrm flipV="1">
            <a:off x="6365083" y="3287713"/>
            <a:ext cx="1487487" cy="107156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2" name="TextBox 19">
            <a:extLst>
              <a:ext uri="{FF2B5EF4-FFF2-40B4-BE49-F238E27FC236}">
                <a16:creationId xmlns:a16="http://schemas.microsoft.com/office/drawing/2014/main" id="{7BB89E5D-B9DA-423A-9719-95F5A079A5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2420" y="1803401"/>
            <a:ext cx="868363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parent</a:t>
            </a:r>
            <a:endParaRPr lang="ko-KR" altLang="en-US" sz="1625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253" name="TextBox 20">
            <a:extLst>
              <a:ext uri="{FF2B5EF4-FFF2-40B4-BE49-F238E27FC236}">
                <a16:creationId xmlns:a16="http://schemas.microsoft.com/office/drawing/2014/main" id="{6C1D9DE4-240B-479B-A6E2-AB5C682B2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2570" y="1889125"/>
            <a:ext cx="75406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child</a:t>
            </a:r>
            <a:endParaRPr lang="ko-KR" altLang="en-US" sz="1625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254" name="TextBox 15">
            <a:extLst>
              <a:ext uri="{FF2B5EF4-FFF2-40B4-BE49-F238E27FC236}">
                <a16:creationId xmlns:a16="http://schemas.microsoft.com/office/drawing/2014/main" id="{C7E3140C-7F7B-4720-974C-F3E7ED4023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9008" y="901701"/>
            <a:ext cx="735329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COW(Copy On Write) : fork</a:t>
            </a:r>
            <a:r>
              <a:rPr lang="ko-KR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시 메모리 복제는 프로세스가 </a:t>
            </a:r>
            <a:endParaRPr lang="en-US" altLang="ko-K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ko-KR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생성되었을때가</a:t>
            </a:r>
            <a:r>
              <a:rPr lang="ko-KR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아니라 어느 한쪽이 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write</a:t>
            </a:r>
            <a:r>
              <a:rPr lang="ko-KR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를</a:t>
            </a:r>
            <a:r>
              <a:rPr lang="ko-KR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했을 때이다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ko-KR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E91C6E8-E111-4498-B2F1-628AD79C8F7A}"/>
              </a:ext>
            </a:extLst>
          </p:cNvPr>
          <p:cNvSpPr/>
          <p:nvPr/>
        </p:nvSpPr>
        <p:spPr>
          <a:xfrm>
            <a:off x="3604419" y="4873626"/>
            <a:ext cx="1238250" cy="5683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EA36C5F-813E-4F95-B7AD-887C13DBF427}"/>
              </a:ext>
            </a:extLst>
          </p:cNvPr>
          <p:cNvSpPr/>
          <p:nvPr/>
        </p:nvSpPr>
        <p:spPr>
          <a:xfrm>
            <a:off x="1267619" y="3897313"/>
            <a:ext cx="1449388" cy="69691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65F73AB-2FE3-413C-9540-F0BA306AFF3B}"/>
              </a:ext>
            </a:extLst>
          </p:cNvPr>
          <p:cNvSpPr/>
          <p:nvPr/>
        </p:nvSpPr>
        <p:spPr>
          <a:xfrm>
            <a:off x="7852570" y="4011613"/>
            <a:ext cx="1450975" cy="69691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EFB63E-368E-4F09-A59D-176EC42DF2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>
                <a:solidFill>
                  <a:srgbClr val="000000"/>
                </a:solidFill>
              </a:rPr>
              <a:t>프로세스 생성시 코드 복제</a:t>
            </a:r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648F3FB-E72D-49AD-9FC7-10B1AA173F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3.1 Process Structure</a:t>
            </a:r>
          </a:p>
          <a:p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163774D-86F2-4206-B531-57AD9892C73A}"/>
              </a:ext>
            </a:extLst>
          </p:cNvPr>
          <p:cNvCxnSpPr>
            <a:cxnSpLocks/>
          </p:cNvCxnSpPr>
          <p:nvPr/>
        </p:nvCxnSpPr>
        <p:spPr>
          <a:xfrm>
            <a:off x="2717008" y="3897314"/>
            <a:ext cx="896936" cy="18891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85CA311B-5842-4D18-A2C9-939D88986D71}"/>
              </a:ext>
            </a:extLst>
          </p:cNvPr>
          <p:cNvCxnSpPr>
            <a:cxnSpLocks/>
          </p:cNvCxnSpPr>
          <p:nvPr/>
        </p:nvCxnSpPr>
        <p:spPr>
          <a:xfrm>
            <a:off x="2717007" y="4594225"/>
            <a:ext cx="876301" cy="17399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77642654-0277-4660-A815-8BAE021AE052}"/>
              </a:ext>
            </a:extLst>
          </p:cNvPr>
          <p:cNvCxnSpPr>
            <a:cxnSpLocks/>
          </p:cNvCxnSpPr>
          <p:nvPr/>
        </p:nvCxnSpPr>
        <p:spPr>
          <a:xfrm flipV="1">
            <a:off x="4841083" y="4011613"/>
            <a:ext cx="3011487" cy="86201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2D6F5B1-0076-41B7-A970-B6D67F75FF45}"/>
              </a:ext>
            </a:extLst>
          </p:cNvPr>
          <p:cNvCxnSpPr>
            <a:cxnSpLocks/>
          </p:cNvCxnSpPr>
          <p:nvPr/>
        </p:nvCxnSpPr>
        <p:spPr>
          <a:xfrm flipV="1">
            <a:off x="4852194" y="4708525"/>
            <a:ext cx="3032596" cy="7413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DC194DD-087E-4FA9-A90C-214DBC9D226A}"/>
              </a:ext>
            </a:extLst>
          </p:cNvPr>
          <p:cNvSpPr/>
          <p:nvPr/>
        </p:nvSpPr>
        <p:spPr>
          <a:xfrm>
            <a:off x="3613944" y="5786439"/>
            <a:ext cx="1238250" cy="5683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446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3">
            <a:extLst>
              <a:ext uri="{FF2B5EF4-FFF2-40B4-BE49-F238E27FC236}">
                <a16:creationId xmlns:a16="http://schemas.microsoft.com/office/drawing/2014/main" id="{3815928F-2E72-47E5-BB96-B097F268B2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6812" y="2352996"/>
            <a:ext cx="5837237" cy="37861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#include &lt;unistd.h&gt;</a:t>
            </a:r>
          </a:p>
          <a:p>
            <a:pPr>
              <a:defRPr/>
            </a:pPr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#include &lt;stdio.h&gt;</a:t>
            </a:r>
          </a:p>
          <a:p>
            <a:pPr>
              <a:defRPr/>
            </a:pPr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int main()</a:t>
            </a:r>
          </a:p>
          <a:p>
            <a:pPr>
              <a:defRPr/>
            </a:pPr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defRPr/>
            </a:pPr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	int status;</a:t>
            </a:r>
          </a:p>
          <a:p>
            <a:pPr>
              <a:defRPr/>
            </a:pPr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	fork(&amp;status);</a:t>
            </a:r>
          </a:p>
          <a:p>
            <a:pPr>
              <a:defRPr/>
            </a:pPr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	if( status == 1 )</a:t>
            </a:r>
          </a:p>
          <a:p>
            <a:pPr>
              <a:defRPr/>
            </a:pPr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		printf("parent : after\n");</a:t>
            </a:r>
          </a:p>
          <a:p>
            <a:pPr>
              <a:defRPr/>
            </a:pPr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	else if( status == 2 )</a:t>
            </a:r>
          </a:p>
          <a:p>
            <a:pPr>
              <a:defRPr/>
            </a:pPr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		printf("child  : after\n");</a:t>
            </a:r>
          </a:p>
          <a:p>
            <a:pPr>
              <a:defRPr/>
            </a:pPr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	return 0;</a:t>
            </a:r>
          </a:p>
          <a:p>
            <a:pPr>
              <a:defRPr/>
            </a:pPr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en-US" sz="2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6260C2-1A6E-4E31-9228-1D387B70C9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프로세스의 생성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11C471-FC41-49E4-BA67-2460BB42CB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3.1 Process Structure</a:t>
            </a:r>
          </a:p>
          <a:p>
            <a:endParaRPr lang="ko-KR" altLang="en-US"/>
          </a:p>
        </p:txBody>
      </p:sp>
      <p:sp>
        <p:nvSpPr>
          <p:cNvPr id="201732" name="TextBox 1">
            <a:extLst>
              <a:ext uri="{FF2B5EF4-FFF2-40B4-BE49-F238E27FC236}">
                <a16:creationId xmlns:a16="http://schemas.microsoft.com/office/drawing/2014/main" id="{EF19102D-3A26-4301-8B55-E8A894086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006" y="980728"/>
            <a:ext cx="91043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프로세스의 구분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: fork()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를 하면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fork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후에 부모와 자식의 제어의 흐름을 구분해야 한다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01733" name="TextBox 2">
            <a:extLst>
              <a:ext uri="{FF2B5EF4-FFF2-40B4-BE49-F238E27FC236}">
                <a16:creationId xmlns:a16="http://schemas.microsoft.com/office/drawing/2014/main" id="{B6B8C080-387C-4BFB-9DE3-17FD14F27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0937" y="1943421"/>
            <a:ext cx="11977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fork_2.c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01734" name="TextBox 3">
            <a:extLst>
              <a:ext uri="{FF2B5EF4-FFF2-40B4-BE49-F238E27FC236}">
                <a16:creationId xmlns:a16="http://schemas.microsoft.com/office/drawing/2014/main" id="{1F2D0084-A223-4F2C-A72C-C2BDAD68D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4586" y="1744502"/>
            <a:ext cx="5010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fork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인자가 없으므로 아래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처럼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구분 불가능</a:t>
            </a:r>
          </a:p>
        </p:txBody>
      </p:sp>
    </p:spTree>
    <p:extLst>
      <p:ext uri="{BB962C8B-B14F-4D97-AF65-F5344CB8AC3E}">
        <p14:creationId xmlns:p14="http://schemas.microsoft.com/office/powerpoint/2010/main" val="3523962896"/>
      </p:ext>
    </p:extLst>
  </p:cSld>
  <p:clrMapOvr>
    <a:masterClrMapping/>
  </p:clrMapOvr>
</p:sld>
</file>

<file path=ppt/theme/theme1.xml><?xml version="1.0" encoding="utf-8"?>
<a:theme xmlns:a="http://schemas.openxmlformats.org/drawingml/2006/main" name="1_제목 슬라이드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lnSpc>
            <a:spcPct val="130000"/>
          </a:lnSpc>
          <a:buClr>
            <a:srgbClr val="C5003D"/>
          </a:buClr>
          <a:defRPr b="1" smtClean="0">
            <a:latin typeface="Consolas" panose="020B0609020204030204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30766</TotalTime>
  <Words>4821</Words>
  <Application>Microsoft Macintosh PowerPoint</Application>
  <PresentationFormat>사용자 지정</PresentationFormat>
  <Paragraphs>1249</Paragraphs>
  <Slides>66</Slides>
  <Notes>31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66</vt:i4>
      </vt:variant>
    </vt:vector>
  </HeadingPairs>
  <TitlesOfParts>
    <vt:vector size="73" baseType="lpstr">
      <vt:lpstr>굴림</vt:lpstr>
      <vt:lpstr>맑은 고딕</vt:lpstr>
      <vt:lpstr>Arial</vt:lpstr>
      <vt:lpstr>Consolas</vt:lpstr>
      <vt:lpstr>Monotype Sorts</vt:lpstr>
      <vt:lpstr>Wingdings</vt:lpstr>
      <vt:lpstr>1_제목 슬라이드</vt:lpstr>
      <vt:lpstr>3. Process Programming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Administrator</dc:creator>
  <cp:lastModifiedBy>Yun Chansik</cp:lastModifiedBy>
  <cp:revision>763</cp:revision>
  <cp:lastPrinted>2014-03-25T08:34:42Z</cp:lastPrinted>
  <dcterms:created xsi:type="dcterms:W3CDTF">2012-01-20T03:23:33Z</dcterms:created>
  <dcterms:modified xsi:type="dcterms:W3CDTF">2018-11-13T15:40:06Z</dcterms:modified>
</cp:coreProperties>
</file>