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63"/>
  </p:notesMasterIdLst>
  <p:handoutMasterIdLst>
    <p:handoutMasterId r:id="rId64"/>
  </p:handoutMasterIdLst>
  <p:sldIdLst>
    <p:sldId id="535" r:id="rId2"/>
    <p:sldId id="53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754" r:id="rId36"/>
    <p:sldId id="756" r:id="rId37"/>
    <p:sldId id="805" r:id="rId38"/>
    <p:sldId id="806" r:id="rId39"/>
    <p:sldId id="807" r:id="rId40"/>
    <p:sldId id="808" r:id="rId41"/>
    <p:sldId id="755" r:id="rId42"/>
    <p:sldId id="809" r:id="rId43"/>
    <p:sldId id="810" r:id="rId44"/>
    <p:sldId id="811" r:id="rId45"/>
    <p:sldId id="812" r:id="rId46"/>
    <p:sldId id="813" r:id="rId47"/>
    <p:sldId id="814" r:id="rId48"/>
    <p:sldId id="815" r:id="rId49"/>
    <p:sldId id="816" r:id="rId50"/>
    <p:sldId id="817" r:id="rId51"/>
    <p:sldId id="818" r:id="rId52"/>
    <p:sldId id="820" r:id="rId53"/>
    <p:sldId id="821" r:id="rId54"/>
    <p:sldId id="822" r:id="rId55"/>
    <p:sldId id="823" r:id="rId56"/>
    <p:sldId id="824" r:id="rId57"/>
    <p:sldId id="825" r:id="rId58"/>
    <p:sldId id="826" r:id="rId59"/>
    <p:sldId id="827" r:id="rId60"/>
    <p:sldId id="828" r:id="rId61"/>
    <p:sldId id="829" r:id="rId62"/>
  </p:sldIdLst>
  <p:sldSz cx="10440988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7" autoAdjust="0"/>
    <p:restoredTop sz="94407" autoAdjust="0"/>
  </p:normalViewPr>
  <p:slideViewPr>
    <p:cSldViewPr>
      <p:cViewPr varScale="1">
        <p:scale>
          <a:sx n="212" d="100"/>
          <a:sy n="212" d="100"/>
        </p:scale>
        <p:origin x="1112" y="192"/>
      </p:cViewPr>
      <p:guideLst>
        <p:guide orient="horz" pos="2160"/>
        <p:guide pos="3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388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80A2A27-70FD-431B-BC33-05EC28F3F8D4}" type="datetimeFigureOut">
              <a:rPr lang="ko-KR" altLang="en-US"/>
              <a:pPr>
                <a:defRPr/>
              </a:pPr>
              <a:t>2018. 10. 14.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6F4A61-DD50-4177-95BB-362309D95F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872549-9508-4963-8863-3F6738974F2B}" type="datetimeFigureOut">
              <a:rPr lang="ko-KR" altLang="en-US"/>
              <a:pPr>
                <a:defRPr/>
              </a:pPr>
              <a:t>2018. 10. 14.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65150" y="744538"/>
            <a:ext cx="56673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06" y="4715710"/>
            <a:ext cx="5438464" cy="446651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647762-CA80-47CE-BE8C-267F60C6B9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D66B65-CF0B-4A38-9B30-0ACC696158E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1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4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92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C06A772-A2E3-420F-9C4B-129AB290E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6336A2E0-9AB0-4A5A-ACBB-26B19E203A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83F495-8C08-481A-9D50-BA1F271251A8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1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301362" indent="-228600">
              <a:buClr>
                <a:srgbClr val="595959"/>
              </a:buClr>
              <a:buFont typeface="+mj-lt"/>
              <a:buAutoNum type="arabicPeriod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23C1E072-5639-4172-BB33-30D24DE7F1A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76288" y="6475413"/>
            <a:ext cx="15843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 anchor="ctr"/>
          <a:lstStyle>
            <a:lvl1pPr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Online </a:t>
            </a:r>
            <a:r>
              <a:rPr kumimoji="0"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강의자료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6029D08-A431-4EF1-A797-D389D445E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6A041025-452E-4A35-990A-9E860F2D73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B32C87-B866-442E-BB4F-3EC9B5BB5937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3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EB625-C8E3-4DFE-9555-57CA85C9861D}"/>
              </a:ext>
            </a:extLst>
          </p:cNvPr>
          <p:cNvCxnSpPr/>
          <p:nvPr userDrawn="1"/>
        </p:nvCxnSpPr>
        <p:spPr>
          <a:xfrm>
            <a:off x="0" y="476672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533" y="40124"/>
            <a:ext cx="10131110" cy="630070"/>
          </a:xfrm>
        </p:spPr>
        <p:txBody>
          <a:bodyPr>
            <a:normAutofit/>
          </a:bodyPr>
          <a:lstStyle>
            <a:lvl1pPr algn="l">
              <a:defRPr sz="2400" b="1" i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939" y="863715"/>
            <a:ext cx="10131110" cy="5589474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896614" indent="-176149">
              <a:buClr>
                <a:srgbClr val="595959"/>
              </a:buClr>
              <a:buFont typeface="맑은 고딕" pitchFamily="50" charset="-127"/>
              <a:buChar char="–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746C103A-BFED-4F97-9C62-5459F445C2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92750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4.2 MUTEX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8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3074" y="2130426"/>
            <a:ext cx="887484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6148" y="3886200"/>
            <a:ext cx="730869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2018. 10. 14.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0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2018. 10. 14.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7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3710FA-652E-441D-B2E9-9353E27F8267}"/>
              </a:ext>
            </a:extLst>
          </p:cNvPr>
          <p:cNvSpPr/>
          <p:nvPr userDrawn="1"/>
        </p:nvSpPr>
        <p:spPr>
          <a:xfrm>
            <a:off x="4302845" y="125413"/>
            <a:ext cx="17097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LGE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7" r:id="rId3"/>
    <p:sldLayoutId id="2147483715" r:id="rId4"/>
    <p:sldLayoutId id="2147483718" r:id="rId5"/>
    <p:sldLayoutId id="2147483719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5"/>
          <p:cNvSpPr>
            <a:spLocks noGrp="1"/>
          </p:cNvSpPr>
          <p:nvPr>
            <p:ph type="title" idx="4294967295"/>
          </p:nvPr>
        </p:nvSpPr>
        <p:spPr bwMode="auto">
          <a:xfrm>
            <a:off x="533861" y="2276872"/>
            <a:ext cx="9537710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ko-KR" sz="6000" b="1" dirty="0">
                <a:solidFill>
                  <a:srgbClr val="C5003D"/>
                </a:solidFill>
              </a:rPr>
              <a:t>6. Network Programming</a:t>
            </a:r>
            <a:endParaRPr lang="ko-KR" altLang="en-US" sz="6000" b="1" dirty="0">
              <a:solidFill>
                <a:srgbClr val="C50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0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6118" y="1484785"/>
            <a:ext cx="332655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unsigned char    ihl:4,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          version:4;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struct iphdr ip;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ip.ihl = 0xf;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printf("%d\n", ip.ihl 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44630" y="1988840"/>
            <a:ext cx="504056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48686" y="1988840"/>
            <a:ext cx="504056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52742" y="1988840"/>
            <a:ext cx="504056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798" y="1988840"/>
            <a:ext cx="504056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44630" y="2848526"/>
            <a:ext cx="504056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48686" y="2848526"/>
            <a:ext cx="504056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52742" y="2848526"/>
            <a:ext cx="504056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56798" y="2848526"/>
            <a:ext cx="504056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1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1612" y="348437"/>
            <a:ext cx="778931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struct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iphdr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ihl:4,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헤더의 길이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옵션 체크 때문에 존재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: 4byte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정렬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version:4;         // version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정보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ipv4 =&gt; 4 , ipv6 =&gt; 6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tos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현재는 사용하지 않는다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tot_len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패킷전체길이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유효 데이터 길이 때문에 존재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60 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__be16  id;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frag_off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ttl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잘못된 경로의 패킷의 자동 파괴 기능 때문에 존재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protocol;      // 6 : TCP,   17 : UDP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__be32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saddr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__be32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daddr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원통 3"/>
          <p:cNvSpPr/>
          <p:nvPr/>
        </p:nvSpPr>
        <p:spPr>
          <a:xfrm>
            <a:off x="3384883" y="3945243"/>
            <a:ext cx="1224136" cy="36004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19653" y="5432800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원통 18"/>
          <p:cNvSpPr/>
          <p:nvPr/>
        </p:nvSpPr>
        <p:spPr>
          <a:xfrm>
            <a:off x="6769259" y="3915487"/>
            <a:ext cx="1224136" cy="36004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원통 20"/>
          <p:cNvSpPr/>
          <p:nvPr/>
        </p:nvSpPr>
        <p:spPr>
          <a:xfrm>
            <a:off x="5261625" y="5313395"/>
            <a:ext cx="1224136" cy="36004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28193" y="5193991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95652" y="5749144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08721" y="5576094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39763" y="5145316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48303" y="4906507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15762" y="5461660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28831" y="5288610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460854" y="6093297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69394" y="5854488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36853" y="6409641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49922" y="6236591"/>
            <a:ext cx="665202" cy="2388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폭발 2 9"/>
          <p:cNvSpPr/>
          <p:nvPr/>
        </p:nvSpPr>
        <p:spPr>
          <a:xfrm>
            <a:off x="6337211" y="3533385"/>
            <a:ext cx="864096" cy="77189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9032" y="4583341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TTL=0  =&gt;  ICMP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8838" y="3823242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TCP/UDP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98838" y="4255290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98838" y="4687338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1702894" y="4615330"/>
            <a:ext cx="28803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990926" y="4606038"/>
            <a:ext cx="36004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787805" y="4171722"/>
            <a:ext cx="0" cy="191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1787805" y="4205349"/>
            <a:ext cx="529863" cy="1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7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6159" y="1983324"/>
            <a:ext cx="8178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4500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04c0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c1cf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4000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3706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0000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0e00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4b89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c0a8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3c38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2343" y="1844824"/>
            <a:ext cx="49584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헤더의 모든 값을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2byte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단위로 더한다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2D8FE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carry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발생시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carry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를 한번 더 더한다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D8FE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D900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결과에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보수를 취한다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1101100100000000 ~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0010 0110 1111 1111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26ff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0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4111" y="1992278"/>
            <a:ext cx="8178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4500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04c0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c1cf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4000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3706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26ff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0e00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4b89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c0a8 </a:t>
            </a:r>
          </a:p>
          <a:p>
            <a:r>
              <a:rPr lang="pt-BR" altLang="ko-KR">
                <a:latin typeface="Consolas" pitchFamily="49" charset="0"/>
                <a:cs typeface="Consolas" pitchFamily="49" charset="0"/>
              </a:rPr>
              <a:t>3c38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2343" y="1992278"/>
            <a:ext cx="49584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IP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헤더의 모든 값을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2byte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단위로 더한다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2FFFD    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carry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발생시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carry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를 한번 더 더한다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FFFD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2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FFFF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결과에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의 보수를 취한다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0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6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3340" y="265095"/>
            <a:ext cx="778931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struct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iphdr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ihl:4,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헤더의 길이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옵션 체크 때문에 존재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: 4byte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정렬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version:4;         // version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정보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ipv4 =&gt; 4 , ipv6 =&gt; 6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tos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현재는 사용하지 않는다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tot_len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패킷전체길이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유효 데이터 길이 때문에 존재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60 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__be16  id;            // 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패킷의 고유번호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조각난 패킷을 조립 </a:t>
            </a:r>
            <a:r>
              <a:rPr lang="ko-KR" altLang="en-US" sz="1400" dirty="0" err="1">
                <a:latin typeface="Consolas" pitchFamily="49" charset="0"/>
                <a:cs typeface="Consolas" pitchFamily="49" charset="0"/>
              </a:rPr>
              <a:t>할때</a:t>
            </a:r>
            <a:r>
              <a:rPr lang="ko-KR" altLang="en-US" sz="1400" dirty="0">
                <a:latin typeface="Consolas" pitchFamily="49" charset="0"/>
                <a:cs typeface="Consolas" pitchFamily="49" charset="0"/>
              </a:rPr>
              <a:t> 필요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frag_off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ttl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잘못된 경로의 패킷의 자동 파괴 기능 때문에 존재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protocol;      // 6 : TCP,   17 : UDP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__be32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saddr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__be32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daddr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93330" y="4622311"/>
            <a:ext cx="720080" cy="687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13410" y="4622311"/>
            <a:ext cx="1656184" cy="6871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60254" y="3158195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060254" y="4022291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4270" y="40542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MTU = 5000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423810" y="337324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434094" y="3827735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80396" y="39128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MTU = 1500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788446" y="3158196"/>
            <a:ext cx="645648" cy="21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778460" y="3823437"/>
            <a:ext cx="655635" cy="19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739075" y="4779772"/>
            <a:ext cx="1587574" cy="303003"/>
            <a:chOff x="3704506" y="5614298"/>
            <a:chExt cx="2376264" cy="687182"/>
          </a:xfrm>
        </p:grpSpPr>
        <p:sp>
          <p:nvSpPr>
            <p:cNvPr id="50" name="직사각형 49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730922" y="5742174"/>
            <a:ext cx="1587574" cy="303003"/>
            <a:chOff x="3704506" y="5614298"/>
            <a:chExt cx="2376264" cy="687182"/>
          </a:xfrm>
        </p:grpSpPr>
        <p:sp>
          <p:nvSpPr>
            <p:cNvPr id="53" name="직사각형 52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484308" y="5281602"/>
            <a:ext cx="1587574" cy="303003"/>
            <a:chOff x="3704506" y="5614298"/>
            <a:chExt cx="2376264" cy="687182"/>
          </a:xfrm>
        </p:grpSpPr>
        <p:sp>
          <p:nvSpPr>
            <p:cNvPr id="56" name="직사각형 55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7668766" y="3158195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668766" y="4022291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12782" y="40542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MTU = 5000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7131434" y="3158196"/>
            <a:ext cx="537332" cy="21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31434" y="3817765"/>
            <a:ext cx="537332" cy="20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293330" y="5486407"/>
            <a:ext cx="720080" cy="6871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13410" y="5486407"/>
            <a:ext cx="1656184" cy="6871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739075" y="5250566"/>
            <a:ext cx="1587574" cy="303003"/>
            <a:chOff x="3704506" y="5614298"/>
            <a:chExt cx="2376264" cy="687182"/>
          </a:xfrm>
        </p:grpSpPr>
        <p:sp>
          <p:nvSpPr>
            <p:cNvPr id="66" name="직사각형 65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599670" y="474632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= 1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99668" y="570802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= 2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99669" y="52174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= 3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4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6038" y="260649"/>
            <a:ext cx="77893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iphdr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ihl:4,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헤더의 길이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옵션 체크 때문에 존재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: 4byte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정렬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version:4;         // version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정보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ipv4 =&gt; 4 , ipv6 =&gt; 6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tos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현재는 사용하지 않는다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tot_len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패킷전체길이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유효 데이터 길이 때문에 존재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60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id;   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패킷의 고유번호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조각난 패킷을 조립 할때 필요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frag_off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데이터의 떨어진 거리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원본 데이터로 부터의 거리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 // MF : 1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중간 패킷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MF=0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마지막 패킷 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ttl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잘못된 경로의 패킷의 자동 파괴 기능 때문에 존재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protocol;      // 6 : TCP,   17 : UDP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__be32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saddr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__be32 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daddr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280118" y="3135509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280118" y="3999605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4134" y="403158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MTU = 5000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5643674" y="3350558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653958" y="3805049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00260" y="389020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MTU = 1500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08310" y="3135510"/>
            <a:ext cx="645648" cy="21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998324" y="3800751"/>
            <a:ext cx="655635" cy="19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315707" y="5073501"/>
            <a:ext cx="1587574" cy="303003"/>
            <a:chOff x="3704506" y="5614298"/>
            <a:chExt cx="2376264" cy="687182"/>
          </a:xfrm>
        </p:grpSpPr>
        <p:sp>
          <p:nvSpPr>
            <p:cNvPr id="50" name="직사각형 49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710124" y="5487134"/>
            <a:ext cx="1587574" cy="303003"/>
            <a:chOff x="3704506" y="5614298"/>
            <a:chExt cx="2376264" cy="687182"/>
          </a:xfrm>
        </p:grpSpPr>
        <p:sp>
          <p:nvSpPr>
            <p:cNvPr id="53" name="직사각형 52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144609" y="44262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MTU = 500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7351299" y="3350560"/>
            <a:ext cx="444105" cy="13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7351299" y="3630153"/>
            <a:ext cx="444105" cy="16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3714170" y="5085825"/>
            <a:ext cx="1587574" cy="303003"/>
            <a:chOff x="3704506" y="5614298"/>
            <a:chExt cx="2376264" cy="687182"/>
          </a:xfrm>
        </p:grpSpPr>
        <p:sp>
          <p:nvSpPr>
            <p:cNvPr id="66" name="직사각형 65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856205" y="461090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offset = 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total=1500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60069" y="550013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seq = 2</a:t>
            </a:r>
            <a:endParaRPr lang="ko-KR" altLang="en-US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60069" y="509882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seq = 3</a:t>
            </a:r>
            <a:endParaRPr lang="ko-KR" altLang="en-US" sz="1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766410" y="3628125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750429" y="3486136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7573861" y="5579550"/>
            <a:ext cx="1069646" cy="192544"/>
            <a:chOff x="3704506" y="5614298"/>
            <a:chExt cx="2376264" cy="687182"/>
          </a:xfrm>
        </p:grpSpPr>
        <p:sp>
          <p:nvSpPr>
            <p:cNvPr id="41" name="직사각형 40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573861" y="5860712"/>
            <a:ext cx="1069646" cy="192544"/>
            <a:chOff x="3704506" y="5614298"/>
            <a:chExt cx="2376264" cy="687182"/>
          </a:xfrm>
        </p:grpSpPr>
        <p:sp>
          <p:nvSpPr>
            <p:cNvPr id="44" name="직사각형 43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573861" y="6133772"/>
            <a:ext cx="1069646" cy="192544"/>
            <a:chOff x="3704506" y="5614298"/>
            <a:chExt cx="2376264" cy="687182"/>
          </a:xfrm>
        </p:grpSpPr>
        <p:sp>
          <p:nvSpPr>
            <p:cNvPr id="70" name="직사각형 69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7796790" y="4764144"/>
            <a:ext cx="0" cy="309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70934" y="5450596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offset = 1500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  = 1500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67846" y="4988931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offset = 3000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  = 1500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56205" y="507373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offset = 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total=500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56204" y="553540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offset = 500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total=500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55475" y="5997066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offset = 1000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total=500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9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6038" y="112912"/>
            <a:ext cx="778931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iphdr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ihl:4,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헤더의 길이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옵션 체크 때문에 존재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: 4byte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정렬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version:4;         // version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정보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ipv4 =&gt; 4 , ipv6 =&gt; 6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tos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현재는 사용하지 않는다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tot_len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패킷전체길이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유효 데이터 길이 때문에 존재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60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id;   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패킷의 고유번호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조각난 패킷을 조립 할때 필요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frag_off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데이터의 떨어진 거리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원본 데이터로 부터의 거리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단위가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8byte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 // MF : 1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중간 패킷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MF=0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마지막 패킷 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ttl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       // 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잘못된 경로의 패킷의 자동 파괴 기능 때문에 존재</a:t>
            </a:r>
            <a:endParaRPr lang="en-US" altLang="ko-KR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protocol;      // 6 : TCP,   17 : UDP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saddr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daddr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	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101642" y="3294397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101642" y="4158493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45658" y="419047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MTU = 5000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6465198" y="3509446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475482" y="3963937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21784" y="404909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MTU = 1500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829834" y="3294398"/>
            <a:ext cx="645648" cy="21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5819848" y="3959639"/>
            <a:ext cx="655635" cy="19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072232" y="5805935"/>
            <a:ext cx="481083" cy="3030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53315" y="5805935"/>
            <a:ext cx="1106491" cy="303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86681" y="5071511"/>
            <a:ext cx="481083" cy="3030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67764" y="5071511"/>
            <a:ext cx="1106491" cy="303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04671" y="4941169"/>
            <a:ext cx="1704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id = 0xf6b3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offset = 185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total  = 548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MF = 0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07964" y="5012373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id = 0xf6b3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offset = 0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total  = 1500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MF = 1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6038" y="4375137"/>
            <a:ext cx="360040" cy="4887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59288" y="4375137"/>
            <a:ext cx="360040" cy="4887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02538" y="4375137"/>
            <a:ext cx="360040" cy="4887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553314" y="4725144"/>
            <a:ext cx="0" cy="34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554664" y="5459568"/>
            <a:ext cx="0" cy="34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2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528" y="404665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IPv4 : 32bit address =&gt; IPv6 : 128 bit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87439" y="75541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NET_ID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02051" y="75087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HOST_ID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60472" y="112474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87620" y="112474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14768" y="112474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1916" y="112474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69064" y="112474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96212" y="112474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23360" y="112474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50508" y="112474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94827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1975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49123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76271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03419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30566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7714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84862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29181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56329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83477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10625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37773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4921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92069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9217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63536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90684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17832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44980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72128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99276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26424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53571" y="112474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2916" y="113505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 class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60472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87620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4768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41916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69064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96212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23360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50508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94827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21975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49123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76271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03419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30566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57714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84862" y="1701830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129181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56329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83477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10625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037773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64921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92069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9217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63536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190684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417832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44980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872128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099276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26424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53571" y="1701830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2916" y="171214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 class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51417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78565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05713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32860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60008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587156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814304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041452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85771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512919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40067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967215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194363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21511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48659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75807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120126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347274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574422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801570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28718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55866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483014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10162" y="2268602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954481" y="2268602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181629" y="2268602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408777" y="2268602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635925" y="2268602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863073" y="2268602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90221" y="2268602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317368" y="2268602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544516" y="2268602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3861" y="227891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 class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50478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77626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904774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131922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359070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586218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813365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040513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284832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511980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739128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966276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193424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420572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647720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874868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119187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346335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573483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800631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027779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254927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482075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709223" y="2835374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953542" y="283537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180690" y="283537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07838" y="283537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634986" y="283537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862134" y="283537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089282" y="283537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316430" y="283537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8543577" y="2835374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12922" y="284568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class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449539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676687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903835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130983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358131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85279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812427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039575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283894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511041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3738189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965337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192485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4419633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646781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873929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118248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345396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5572544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799692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026840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253988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481136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708284" y="3445416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952603" y="3445416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179751" y="3445416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7406899" y="3445416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634047" y="3445416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861195" y="3445416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8088343" y="3445416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8315491" y="3445416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8542638" y="3445416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1983" y="345573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 class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332063" y="1052736"/>
            <a:ext cx="2054543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779780" y="118440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0~127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768847" y="175991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128~191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751086" y="233233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192~223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768846" y="289475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224~239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781809" y="350755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240~255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4088645" y="4221089"/>
            <a:ext cx="1505035" cy="15050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2" name="직선 연결선 181"/>
          <p:cNvCxnSpPr>
            <a:stCxn id="180" idx="2"/>
            <a:endCxn id="180" idx="6"/>
          </p:cNvCxnSpPr>
          <p:nvPr/>
        </p:nvCxnSpPr>
        <p:spPr>
          <a:xfrm>
            <a:off x="4088645" y="4973606"/>
            <a:ext cx="1505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359501" y="441982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 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4" name="직선 연결선 183"/>
          <p:cNvCxnSpPr>
            <a:endCxn id="180" idx="4"/>
          </p:cNvCxnSpPr>
          <p:nvPr/>
        </p:nvCxnSpPr>
        <p:spPr>
          <a:xfrm>
            <a:off x="4841162" y="4973605"/>
            <a:ext cx="1" cy="752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3450910" y="5103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 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830968" y="555492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 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1" name="직선 연결선 190"/>
          <p:cNvCxnSpPr>
            <a:endCxn id="180" idx="5"/>
          </p:cNvCxnSpPr>
          <p:nvPr/>
        </p:nvCxnSpPr>
        <p:spPr>
          <a:xfrm>
            <a:off x="4836268" y="4973606"/>
            <a:ext cx="537005" cy="53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4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04070" y="476672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4030" y="141277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222647" y="1916832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>
            <a:stCxn id="4" idx="4"/>
          </p:cNvCxnSpPr>
          <p:nvPr/>
        </p:nvCxnSpPr>
        <p:spPr>
          <a:xfrm>
            <a:off x="1620094" y="90872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438671" y="141277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2234" y="7598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192.168.2.24</a:t>
            </a:r>
          </a:p>
        </p:txBody>
      </p:sp>
      <p:sp>
        <p:nvSpPr>
          <p:cNvPr id="10" name="타원 9"/>
          <p:cNvSpPr/>
          <p:nvPr/>
        </p:nvSpPr>
        <p:spPr>
          <a:xfrm>
            <a:off x="3035016" y="1916832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51040" y="141277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064498" y="190996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280522" y="140591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36118" y="1268760"/>
            <a:ext cx="31120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70490" y="234888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192.168.2.3</a:t>
            </a:r>
          </a:p>
        </p:txBody>
      </p:sp>
      <p:sp>
        <p:nvSpPr>
          <p:cNvPr id="19" name="원통 18"/>
          <p:cNvSpPr/>
          <p:nvPr/>
        </p:nvSpPr>
        <p:spPr>
          <a:xfrm>
            <a:off x="5076478" y="1268760"/>
            <a:ext cx="936104" cy="28803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12969" y="46980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998649" y="1405910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9131546" y="190996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>
            <a:stCxn id="20" idx="4"/>
          </p:cNvCxnSpPr>
          <p:nvPr/>
        </p:nvCxnSpPr>
        <p:spPr>
          <a:xfrm>
            <a:off x="6528993" y="90185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347570" y="140591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943915" y="190996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159939" y="140591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6973397" y="19031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189421" y="139904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9131546" y="144191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79389" y="23420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192.168.3.5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542238" y="388985"/>
            <a:ext cx="0" cy="2047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0178" y="2877428"/>
            <a:ext cx="22108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GW : 192.168.2.1</a:t>
            </a:r>
          </a:p>
          <a:p>
            <a:endParaRPr lang="en-US" altLang="ko-KR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>
                <a:latin typeface="Consolas" pitchFamily="49" charset="0"/>
                <a:cs typeface="Consolas" pitchFamily="49" charset="0"/>
              </a:rPr>
              <a:t>192.168.2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.24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255.255.255.0 &amp;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192.168.2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.0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192.168.3.5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255.255.255.0 &amp;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192.168.3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.0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66646" y="86292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192.168.2.1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948166" y="1268760"/>
            <a:ext cx="12831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17121" y="89610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192.168.3.1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963439" y="1255028"/>
            <a:ext cx="12831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72223" y="5658823"/>
            <a:ext cx="19551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Destination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27408" y="5658823"/>
            <a:ext cx="19551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GateWay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82593" y="5658823"/>
            <a:ext cx="19551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37776" y="5658823"/>
            <a:ext cx="90319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72223" y="6021288"/>
            <a:ext cx="19551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727408" y="6021288"/>
            <a:ext cx="19551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682593" y="6021288"/>
            <a:ext cx="19551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637776" y="6021288"/>
            <a:ext cx="90319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72223" y="6381328"/>
            <a:ext cx="19551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27408" y="6381328"/>
            <a:ext cx="19551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82593" y="6381328"/>
            <a:ext cx="19551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637776" y="6381328"/>
            <a:ext cx="90319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527041" y="1783952"/>
            <a:ext cx="648072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5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10572" y="2328472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224923" y="2811158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863926" y="3071068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>
            <a:stCxn id="4" idx="4"/>
          </p:cNvCxnSpPr>
          <p:nvPr/>
        </p:nvCxnSpPr>
        <p:spPr>
          <a:xfrm>
            <a:off x="1521960" y="2551250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975314" y="2811158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5087" y="2121862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192.168.2.24</a:t>
            </a:r>
          </a:p>
        </p:txBody>
      </p:sp>
      <p:sp>
        <p:nvSpPr>
          <p:cNvPr id="10" name="타원 9"/>
          <p:cNvSpPr/>
          <p:nvPr/>
        </p:nvSpPr>
        <p:spPr>
          <a:xfrm>
            <a:off x="2251543" y="3071068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62931" y="2811158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751111" y="3067527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862499" y="2807618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33350" y="2736899"/>
            <a:ext cx="16046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4525" y="32938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192.168.2.3</a:t>
            </a:r>
          </a:p>
        </p:txBody>
      </p:sp>
      <p:sp>
        <p:nvSpPr>
          <p:cNvPr id="19" name="원통 18"/>
          <p:cNvSpPr/>
          <p:nvPr/>
        </p:nvSpPr>
        <p:spPr>
          <a:xfrm>
            <a:off x="3304190" y="2736900"/>
            <a:ext cx="482687" cy="14851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41767" y="2324932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779693" y="2807618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395121" y="3067527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>
            <a:stCxn id="20" idx="4"/>
          </p:cNvCxnSpPr>
          <p:nvPr/>
        </p:nvCxnSpPr>
        <p:spPr>
          <a:xfrm>
            <a:off x="4053155" y="2547710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6509" y="2807618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782738" y="3067527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894126" y="2807618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282306" y="3063987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393694" y="2804078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395120" y="2826184"/>
            <a:ext cx="0" cy="222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720" y="329030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192.168.3.5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544351" y="2283258"/>
            <a:ext cx="0" cy="1055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28796" y="252763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192.168.2.1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238027" y="2736900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34527" y="254474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192.168.3.1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761536" y="2729819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03928" y="3776533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Destination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12088" y="3776533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GateWay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20247" y="3776533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Iface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28406" y="3776533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03928" y="3963432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12088" y="3963432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20247" y="3963432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406" y="3963432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03928" y="4149081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412088" y="4149081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20247" y="4149081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28406" y="4149081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원통 46"/>
          <p:cNvSpPr/>
          <p:nvPr/>
        </p:nvSpPr>
        <p:spPr>
          <a:xfrm>
            <a:off x="6003740" y="2729819"/>
            <a:ext cx="482687" cy="14851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641317" y="2317851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479243" y="2800537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8094671" y="3060446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/>
          <p:cNvCxnSpPr>
            <a:stCxn id="49" idx="4"/>
          </p:cNvCxnSpPr>
          <p:nvPr/>
        </p:nvCxnSpPr>
        <p:spPr>
          <a:xfrm>
            <a:off x="6752705" y="2540629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206059" y="2800537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482288" y="3060446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7593676" y="2800537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6981856" y="3056906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7093244" y="2796997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8094670" y="2819103"/>
            <a:ext cx="0" cy="222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243901" y="2276177"/>
            <a:ext cx="0" cy="1055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937577" y="2729819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34077" y="253766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192.168.4.1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461086" y="2722738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096486" y="2444738"/>
            <a:ext cx="334168" cy="111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7243" y="330970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192.168.4.5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81004" y="3759962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Destination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589164" y="3759962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GateWay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97323" y="3759962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Iface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605482" y="3759962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581004" y="3946861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89164" y="3946861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97323" y="3946861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192.168.3.2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605482" y="3946861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581004" y="4132510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192.168.4.0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589164" y="4132510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597323" y="4132510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192.168.4.1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605482" y="4132510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20897" y="2429822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192.168.3.2</a:t>
            </a:r>
          </a:p>
        </p:txBody>
      </p:sp>
    </p:spTree>
    <p:extLst>
      <p:ext uri="{BB962C8B-B14F-4D97-AF65-F5344CB8AC3E}">
        <p14:creationId xmlns:p14="http://schemas.microsoft.com/office/powerpoint/2010/main" val="147401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636912"/>
            <a:ext cx="5213350" cy="26600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6.1 TCP/IP 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개론</a:t>
            </a:r>
            <a:endParaRPr lang="en-US" altLang="ko-KR" b="1" u="sng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6.2 Server/Client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기본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6.3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동시 접속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6.4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멀티 스레드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멀티플렉스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고급 서버 모델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6. Network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7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26126" y="2447426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477" y="2930112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3079480" y="3190022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>
            <a:stCxn id="4" idx="4"/>
          </p:cNvCxnSpPr>
          <p:nvPr/>
        </p:nvCxnSpPr>
        <p:spPr>
          <a:xfrm>
            <a:off x="1737514" y="267020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90868" y="2930112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0641" y="2240816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192.168.2.24</a:t>
            </a:r>
          </a:p>
        </p:txBody>
      </p:sp>
      <p:sp>
        <p:nvSpPr>
          <p:cNvPr id="10" name="타원 9"/>
          <p:cNvSpPr/>
          <p:nvPr/>
        </p:nvSpPr>
        <p:spPr>
          <a:xfrm>
            <a:off x="2467097" y="3190022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78485" y="2930112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966665" y="3186481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078053" y="2926572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48904" y="2855853"/>
            <a:ext cx="16046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40079" y="34127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192.168.2.3</a:t>
            </a:r>
          </a:p>
        </p:txBody>
      </p:sp>
      <p:sp>
        <p:nvSpPr>
          <p:cNvPr id="19" name="원통 18"/>
          <p:cNvSpPr/>
          <p:nvPr/>
        </p:nvSpPr>
        <p:spPr>
          <a:xfrm>
            <a:off x="3519744" y="2855854"/>
            <a:ext cx="482687" cy="14851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57321" y="2443886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995247" y="2926572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610675" y="3186481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>
            <a:stCxn id="20" idx="4"/>
          </p:cNvCxnSpPr>
          <p:nvPr/>
        </p:nvCxnSpPr>
        <p:spPr>
          <a:xfrm>
            <a:off x="4268709" y="266666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722063" y="2926572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998292" y="3186481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109680" y="2926572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497860" y="3182941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609248" y="2923032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610674" y="2945138"/>
            <a:ext cx="0" cy="222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71274" y="34092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192.168.3.5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3759905" y="2402212"/>
            <a:ext cx="0" cy="1055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44350" y="264659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192.168.2.1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453581" y="2855854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0081" y="266369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192.168.3.1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977090" y="2848773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19482" y="389548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Destination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27642" y="389548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GateWay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35801" y="389548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Iface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43960" y="3895487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619482" y="408238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27642" y="408238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35801" y="408238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43960" y="4082386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619482" y="4268035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627642" y="4268035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635801" y="4268035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43960" y="4268035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원통 46"/>
          <p:cNvSpPr/>
          <p:nvPr/>
        </p:nvSpPr>
        <p:spPr>
          <a:xfrm>
            <a:off x="6219294" y="2848773"/>
            <a:ext cx="482687" cy="14851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856871" y="2436805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694797" y="2919491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8310225" y="3179400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/>
          <p:cNvCxnSpPr>
            <a:stCxn id="49" idx="4"/>
          </p:cNvCxnSpPr>
          <p:nvPr/>
        </p:nvCxnSpPr>
        <p:spPr>
          <a:xfrm>
            <a:off x="6968259" y="2659583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421613" y="2919491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697842" y="3179400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7809230" y="2919491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197410" y="3175860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7308798" y="2915951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8310224" y="2938057"/>
            <a:ext cx="0" cy="222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459455" y="2395131"/>
            <a:ext cx="0" cy="1055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53131" y="2848773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549631" y="26566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192.168.4.1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676640" y="2841692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727980" y="3222952"/>
            <a:ext cx="334168" cy="111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32797" y="342866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192.168.4.5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796558" y="387891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Destination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804718" y="387891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GateWay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812877" y="387891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Iface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821036" y="3878916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96558" y="4065815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804718" y="4065815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12877" y="4065815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192.168.3.2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821036" y="4065815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796558" y="4251464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192.168.4.0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804718" y="4251464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12877" y="4251464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192.168.4.1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821036" y="4251464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36451" y="2548776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20638" y="190816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RIP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796558" y="4437113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804718" y="4437113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12877" y="4437113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192.168.3.2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821036" y="4437113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619481" y="4454292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192.168.4.0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627641" y="4454292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192.168.3.2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35800" y="4454292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643959" y="4454292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9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279271" y="1877318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filezilla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1984" y="2474232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TCP/UDP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1984" y="2906280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1984" y="3338328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986040" y="3266320"/>
            <a:ext cx="28803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74072" y="3257028"/>
            <a:ext cx="36004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070951" y="2822712"/>
            <a:ext cx="0" cy="191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070951" y="2856339"/>
            <a:ext cx="529863" cy="1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79271" y="2302924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TCP/UDP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79271" y="2734972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79271" y="3167020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868237" y="2620259"/>
            <a:ext cx="0" cy="268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924203" y="2179636"/>
            <a:ext cx="3141" cy="244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62632" y="4094412"/>
            <a:ext cx="64807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44201" y="3887100"/>
            <a:ext cx="64807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꺾인 연결선 21"/>
          <p:cNvCxnSpPr>
            <a:stCxn id="46" idx="2"/>
            <a:endCxn id="19" idx="2"/>
          </p:cNvCxnSpPr>
          <p:nvPr/>
        </p:nvCxnSpPr>
        <p:spPr>
          <a:xfrm rot="5400000">
            <a:off x="4129282" y="3595800"/>
            <a:ext cx="172023" cy="1257248"/>
          </a:xfrm>
          <a:prstGeom prst="bentConnector3">
            <a:avLst>
              <a:gd name="adj1" fmla="val 232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481984" y="2038208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ftp/ssh/http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2823131" y="2387417"/>
            <a:ext cx="273664" cy="1527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096796" y="2359833"/>
            <a:ext cx="165837" cy="193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070950" y="2381030"/>
            <a:ext cx="751210" cy="15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830806" y="3032652"/>
            <a:ext cx="93397" cy="566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25864" y="2718557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25864" y="3150605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5832400" y="2984883"/>
            <a:ext cx="1" cy="453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577992" y="3904387"/>
            <a:ext cx="460040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13896" y="3922389"/>
            <a:ext cx="460040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꺾인 연결선 47"/>
          <p:cNvCxnSpPr>
            <a:stCxn id="20" idx="2"/>
            <a:endCxn id="45" idx="2"/>
          </p:cNvCxnSpPr>
          <p:nvPr/>
        </p:nvCxnSpPr>
        <p:spPr>
          <a:xfrm rot="5400000">
            <a:off x="6329483" y="3581656"/>
            <a:ext cx="17287" cy="1060225"/>
          </a:xfrm>
          <a:prstGeom prst="bentConnector3">
            <a:avLst>
              <a:gd name="adj1" fmla="val 14223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029654" y="1964476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029654" y="2448743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525598" y="2448743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29146" y="2939310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25090" y="2939310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038104" y="2939310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028638" y="3577054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24582" y="3577054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037596" y="3577054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546497" y="3578774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306833" y="4435002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02777" y="4435002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315791" y="4435002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24692" y="4436722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98008" y="2266794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423" y="1268760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TTS = TTL-1;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check sum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재계산 </a:t>
            </a: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673959" y="2945481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3965824" y="4455306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61768" y="4455306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74782" y="4455306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483683" y="4455306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19534" y="3862075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15478" y="3862075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28492" y="3862075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37393" y="3862075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49667" y="2982004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645611" y="2982004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158625" y="2982004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255773" y="2595388"/>
            <a:ext cx="518879" cy="24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850172" y="2595388"/>
            <a:ext cx="403166" cy="2420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23260" y="2095086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6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524750" y="1783234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filezilla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8047" y="332657"/>
            <a:ext cx="271741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tcphdr 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source;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dest;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__be32  seq;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__be32  ack_seq;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__u16   res1:4,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doff:4,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fin:1,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syn:1,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rst:1,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psh:1,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ack:1,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urg:1,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ece:1,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cwr:1;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__be16  window;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__be16  urg_ptr;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4430" y="2208840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TCP/UDP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4430" y="2640888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430" y="3072936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148486" y="3000928"/>
            <a:ext cx="28803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436518" y="2991636"/>
            <a:ext cx="36004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233397" y="2557320"/>
            <a:ext cx="0" cy="191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233397" y="2590947"/>
            <a:ext cx="529863" cy="1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524750" y="2208840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TCP/UDP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24750" y="2640888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24750" y="3072936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113716" y="2526175"/>
            <a:ext cx="0" cy="268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69682" y="2085552"/>
            <a:ext cx="3141" cy="244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425078" y="3829020"/>
            <a:ext cx="64807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89680" y="3793016"/>
            <a:ext cx="64807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꺾인 연결선 21"/>
          <p:cNvCxnSpPr>
            <a:stCxn id="20" idx="2"/>
            <a:endCxn id="19" idx="2"/>
          </p:cNvCxnSpPr>
          <p:nvPr/>
        </p:nvCxnSpPr>
        <p:spPr>
          <a:xfrm rot="5400000">
            <a:off x="6913413" y="2844741"/>
            <a:ext cx="36004" cy="2364602"/>
          </a:xfrm>
          <a:prstGeom prst="bentConnector3">
            <a:avLst>
              <a:gd name="adj1" fmla="val 734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44430" y="1772816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ftp/ssh/http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4985577" y="2122025"/>
            <a:ext cx="273664" cy="1527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5259242" y="2094441"/>
            <a:ext cx="165837" cy="193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233396" y="2115638"/>
            <a:ext cx="751210" cy="15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076285" y="2938568"/>
            <a:ext cx="93397" cy="566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1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8047" y="332657"/>
            <a:ext cx="271741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tcphdr 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source;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dest;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__be32  seq;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__be32  ack_seq;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__u16   res1:4,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doff:4,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fin:1,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syn:1,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rst:1,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psh:1,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ack:1,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urg:1,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ece:1,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cwr:1;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__be16  window;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__be16  urg_ptr;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0734" y="1124744"/>
            <a:ext cx="180020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80734" y="1844824"/>
            <a:ext cx="180020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00414" y="1124744"/>
            <a:ext cx="180020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00414" y="1844824"/>
            <a:ext cx="1800200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1224" y="2635730"/>
            <a:ext cx="24705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= socket();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read(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buff, size );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8486" y="1844824"/>
            <a:ext cx="72008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48486" y="1484784"/>
            <a:ext cx="72008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60454" y="836712"/>
            <a:ext cx="792088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ftp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/>
          <p:cNvCxnSpPr>
            <a:stCxn id="30" idx="0"/>
            <a:endCxn id="18" idx="2"/>
          </p:cNvCxnSpPr>
          <p:nvPr/>
        </p:nvCxnSpPr>
        <p:spPr>
          <a:xfrm flipH="1" flipV="1">
            <a:off x="5256498" y="1196752"/>
            <a:ext cx="25202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244830" y="1844824"/>
            <a:ext cx="72008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123123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44830" y="1484784"/>
            <a:ext cx="72008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380734" y="836712"/>
            <a:ext cx="1368152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filezilla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연결선 37"/>
          <p:cNvCxnSpPr>
            <a:stCxn id="35" idx="0"/>
            <a:endCxn id="37" idx="2"/>
          </p:cNvCxnSpPr>
          <p:nvPr/>
        </p:nvCxnSpPr>
        <p:spPr>
          <a:xfrm flipH="1" flipV="1">
            <a:off x="8064810" y="1196752"/>
            <a:ext cx="54006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09556" y="2632020"/>
            <a:ext cx="24705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int sd;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sd = socket();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write(fd, buff, size );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/>
          <p:cNvCxnSpPr>
            <a:stCxn id="25" idx="1"/>
            <a:endCxn id="28" idx="3"/>
          </p:cNvCxnSpPr>
          <p:nvPr/>
        </p:nvCxnSpPr>
        <p:spPr>
          <a:xfrm flipH="1">
            <a:off x="6300614" y="2204864"/>
            <a:ext cx="108012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12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8046" y="332657"/>
            <a:ext cx="39982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tcphdr 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source;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dest;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seq;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ack_seq;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__u16   res1:4,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doff:4,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fin:1,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syn:1,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rst:1,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psh:1, 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//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버퍼링 금지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ack:1,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urg:1,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ece:1,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cwr:1;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window;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urg_ptr;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542" y="1994649"/>
            <a:ext cx="27895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TCP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역할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신뢰성 있는 전송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데이터 에러 처리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버퍼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overflow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방지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순서 제어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ls -R / ctrl+C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6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8047" y="332657"/>
            <a:ext cx="271741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tcphdr 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source;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dest;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__be32  seq;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__be32  ack_seq;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__u16   res1:4,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doff:4,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fin:1,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syn:1,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rst:1,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psh:1,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ack:1,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urg:1,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ece:1,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cwr:1;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__be16  window;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__be16  urg_ptr;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148486" y="980728"/>
            <a:ext cx="0" cy="280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244830" y="980728"/>
            <a:ext cx="0" cy="280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423" y="4766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2586" y="5052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12782" y="117004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00814" y="117004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8846" y="117004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76878" y="117004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64910" y="117004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148486" y="1196752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447" y="98072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seq=1000, len=5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148485" y="1712475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25110" y="200198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ack_seq=1005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5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8047" y="332657"/>
            <a:ext cx="271741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tcphdr 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source;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dest;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seq;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__be32  ack_seq;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__u16   res1:4,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doff:4,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fin:1,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syn:1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rst:1,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psh:1,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ack:1,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urg:1,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ece:1,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cwr:1;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__be16  window;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__be16  urg_ptr;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148486" y="980728"/>
            <a:ext cx="0" cy="4104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244830" y="980728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423" y="4766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2586" y="5052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148486" y="1196752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446" y="9807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seq=1000, syn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148485" y="1712475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21235" y="1721659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ack_seq=1001, ack, syn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0130" y="52276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three way hand shaking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21810" y="202949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seq=2000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130129" y="2533546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89191" y="281898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ack_seq=2001, 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171408" y="3494313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30470" y="377974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seq=1001, len=5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96038" y="418889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84070" y="418889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72102" y="418889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60134" y="418889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48166" y="418889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116750" y="4546186"/>
            <a:ext cx="3151003" cy="32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84411" y="476890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ack_seq=1006, 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06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916238" y="945622"/>
            <a:ext cx="0" cy="5579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012582" y="945622"/>
            <a:ext cx="0" cy="5579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0175" y="4415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0338" y="47017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16238" y="1161646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6198" y="945622"/>
            <a:ext cx="265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seq=47f320be, syn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916237" y="1677369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88986" y="1686553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ack_seq=47f320bf, ack, syn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7882" y="17170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three way hand shaking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9562" y="199438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</a:t>
            </a:r>
            <a:r>
              <a:rPr lang="it-IT" altLang="ko-KR">
                <a:latin typeface="Consolas" pitchFamily="49" charset="0"/>
                <a:cs typeface="Consolas" pitchFamily="49" charset="0"/>
              </a:rPr>
              <a:t>9cfacde5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897881" y="2498440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56942" y="278387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</a:t>
            </a:r>
            <a:r>
              <a:rPr lang="it-IT" altLang="ko-KR">
                <a:latin typeface="Consolas" pitchFamily="49" charset="0"/>
                <a:cs typeface="Consolas" pitchFamily="49" charset="0"/>
              </a:rPr>
              <a:t>9cfacde6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39160" y="3459207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98221" y="3744642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seq=47f320bf, len=329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884502" y="4511080"/>
            <a:ext cx="3151003" cy="32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52162" y="473379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ack_seq=47F32208, 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2875480" y="5275457"/>
            <a:ext cx="3151003" cy="32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43140" y="549817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</a:t>
            </a:r>
            <a:r>
              <a:rPr lang="it-IT" altLang="ko-KR">
                <a:latin typeface="Consolas" pitchFamily="49" charset="0"/>
                <a:cs typeface="Consolas" pitchFamily="49" charset="0"/>
              </a:rPr>
              <a:t>9cfacde6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len=329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84501" y="5777452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76280" y="6197849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</a:t>
            </a:r>
            <a:r>
              <a:rPr lang="it-IT" altLang="ko-KR">
                <a:latin typeface="Consolas" pitchFamily="49" charset="0"/>
                <a:cs typeface="Consolas" pitchFamily="49" charset="0"/>
              </a:rPr>
              <a:t>9cfad307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9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4834" y="-15453"/>
            <a:ext cx="6708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는 확인 응답 시스템이다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는 재전송 시스템 이다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. :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재전송 시간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 RTT * 2;  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996358" y="1628800"/>
            <a:ext cx="0" cy="4104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092702" y="1628800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0295" y="11247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0458" y="11533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016717" y="1694784"/>
            <a:ext cx="1876758" cy="24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75779" y="198021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seq=1001, len=5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41347" y="238936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29379" y="238936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17411" y="238936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05443" y="238936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893475" y="238936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폭발 2 3"/>
          <p:cNvSpPr/>
          <p:nvPr/>
        </p:nvSpPr>
        <p:spPr>
          <a:xfrm rot="1800000">
            <a:off x="5846898" y="1757781"/>
            <a:ext cx="460790" cy="40506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07553" y="1628801"/>
            <a:ext cx="0" cy="147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436712" y="3107956"/>
            <a:ext cx="341683" cy="3416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/>
          <p:cNvCxnSpPr>
            <a:endCxn id="11" idx="2"/>
          </p:cNvCxnSpPr>
          <p:nvPr/>
        </p:nvCxnSpPr>
        <p:spPr>
          <a:xfrm flipH="1">
            <a:off x="3436711" y="3278797"/>
            <a:ext cx="17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1" idx="7"/>
          </p:cNvCxnSpPr>
          <p:nvPr/>
        </p:nvCxnSpPr>
        <p:spPr>
          <a:xfrm flipV="1">
            <a:off x="3607552" y="3157993"/>
            <a:ext cx="120804" cy="1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989204" y="3289742"/>
            <a:ext cx="2388882" cy="31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65328" y="360134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seq=1001, len=5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30896" y="4010492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18928" y="4010492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306960" y="4010492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594992" y="4010492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83024" y="4010492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3261821" y="3289743"/>
            <a:ext cx="0" cy="147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3090980" y="4768898"/>
            <a:ext cx="341683" cy="3416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화살표 연결선 63"/>
          <p:cNvCxnSpPr>
            <a:endCxn id="63" idx="2"/>
          </p:cNvCxnSpPr>
          <p:nvPr/>
        </p:nvCxnSpPr>
        <p:spPr>
          <a:xfrm flipH="1">
            <a:off x="3090979" y="4939739"/>
            <a:ext cx="17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63" idx="7"/>
          </p:cNvCxnSpPr>
          <p:nvPr/>
        </p:nvCxnSpPr>
        <p:spPr>
          <a:xfrm flipV="1">
            <a:off x="3261820" y="4818935"/>
            <a:ext cx="120804" cy="1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011315" y="4816930"/>
            <a:ext cx="1876758" cy="24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87439" y="512853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seq=1001, len=5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753007" y="553767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1039" y="553767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29071" y="553767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17103" y="553767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05135" y="553767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889183" y="4758286"/>
            <a:ext cx="0" cy="147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718342" y="6237441"/>
            <a:ext cx="341683" cy="3416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/>
          <p:cNvCxnSpPr>
            <a:endCxn id="74" idx="2"/>
          </p:cNvCxnSpPr>
          <p:nvPr/>
        </p:nvCxnSpPr>
        <p:spPr>
          <a:xfrm flipH="1">
            <a:off x="2718341" y="6408282"/>
            <a:ext cx="17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4" idx="7"/>
          </p:cNvCxnSpPr>
          <p:nvPr/>
        </p:nvCxnSpPr>
        <p:spPr>
          <a:xfrm flipV="1">
            <a:off x="2889182" y="6287478"/>
            <a:ext cx="120804" cy="1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8495" y="143021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"hello", 5 );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56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78495" y="119577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는 확인 응답 시스템이다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는 재전송 시스템 이다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. :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재전송 시간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RTT * 2;  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996358" y="1628800"/>
            <a:ext cx="0" cy="4104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092702" y="1628800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1290" y="73724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1453" y="76585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999432" y="2441196"/>
            <a:ext cx="3093270" cy="41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8494" y="2726632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seq=1001, len=2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24062" y="313577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12094" y="313577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08880" y="1889485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write(sd, "hello", 5 );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8414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46446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34478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2510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10542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84414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72446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860478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148510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36542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4070" y="2288716"/>
            <a:ext cx="2448272" cy="48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490049" y="2441196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683071" y="2441196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876093" y="2441196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69115" y="2441196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24078" y="2043117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read(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buff,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buff );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992654" y="1772816"/>
            <a:ext cx="3100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5317" y="141277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window=2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3981214" y="3888839"/>
            <a:ext cx="3100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10857" y="438736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window=0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38306" y="406421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seq=1003, ack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3981214" y="4931193"/>
            <a:ext cx="3100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10856" y="542972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window=10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38306" y="5106568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seq=1003, ack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4011503" y="5733256"/>
            <a:ext cx="3093270" cy="41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70565" y="6018692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seq=1003, len=3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440184" y="644516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728216" y="644516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016248" y="6445166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62137" y="2441196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455159" y="2441196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648181" y="2441196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41203" y="2441196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034225" y="2441196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27247" y="2441196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420272" y="2441196"/>
            <a:ext cx="190746" cy="238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2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6159" y="620688"/>
            <a:ext cx="6236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R. stevens  : http://www.kohala.com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네트워크 개론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( TCP/IP ) </a:t>
            </a:r>
          </a:p>
          <a:p>
            <a:pPr marL="342900" indent="-342900">
              <a:buAutoNum type="arabicPeriod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네트워크 프로그래밍 기본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( socket programming )</a:t>
            </a:r>
          </a:p>
          <a:p>
            <a:pPr marL="342900" indent="-342900">
              <a:buAutoNum type="arabicPeriod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네트워크 프로그래밍 고급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( ... 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74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00957" y="95815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는 확인 응답 시스템이다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는 재전송 시스템 이다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. :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재전송 시간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RTT * 2;  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939494" y="1268760"/>
            <a:ext cx="0" cy="532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035838" y="1268760"/>
            <a:ext cx="0" cy="532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1290" y="73724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1453" y="76585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942568" y="2081156"/>
            <a:ext cx="3093270" cy="41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01630" y="236659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seq=1001, len=2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67198" y="277573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55230" y="277573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1291" y="1655840"/>
            <a:ext cx="24705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write(sd, "hello", 5 );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write(sd, "world", 5 );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8414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46446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34478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2510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10542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84414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72446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860478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148510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36542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39731" y="2288716"/>
            <a:ext cx="2363387" cy="48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887114" y="2241577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175146" y="2241577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463178" y="2241577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751210" y="2241577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39242" y="2241577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313114" y="2241577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601146" y="2241577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889178" y="2241577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177210" y="2241577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465242" y="2241577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57297" y="1928064"/>
            <a:ext cx="306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read(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buff,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buff );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935790" y="1412776"/>
            <a:ext cx="3100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48452" y="10527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window=2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3924350" y="3528799"/>
            <a:ext cx="3100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353992" y="402732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window=0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81442" y="370417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seq=1003, 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3924350" y="4571153"/>
            <a:ext cx="3100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353992" y="50696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window=10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81442" y="47465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seq=1003, 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3954639" y="5373216"/>
            <a:ext cx="3093270" cy="41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13701" y="565865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=1003,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=8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71584" y="6074755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9616" y="6074755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947648" y="6074755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21520" y="6074755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509552" y="6074755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97584" y="6074755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85616" y="6074755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73648" y="6074755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74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893354" y="89134"/>
            <a:ext cx="645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는 확인 응답 시스템이다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는 재전송 시스템 이다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재전송 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 RTT * 2; 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996358" y="1268760"/>
            <a:ext cx="0" cy="532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092702" y="1268760"/>
            <a:ext cx="0" cy="532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1290" y="73724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1453" y="76585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999432" y="2081156"/>
            <a:ext cx="3093270" cy="41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8494" y="236659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seq=1001, len=2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24062" y="277573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12094" y="2775739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1455" y="1716354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write(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"hello", 5 );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write(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"world", 5 );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8414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46446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34478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2510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10542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84414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72446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860478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148510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36542" y="2349550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39731" y="2288716"/>
            <a:ext cx="116981" cy="48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793230" y="223957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081262" y="223957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69294" y="223957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57326" y="223957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945358" y="223957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219230" y="223957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507262" y="223957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795294" y="223957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83326" y="223957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371358" y="2239574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52775" y="1947786"/>
            <a:ext cx="282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read(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sd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buff,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buff );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992654" y="1412776"/>
            <a:ext cx="3100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5316" y="10527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window=2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3981214" y="3528799"/>
            <a:ext cx="3100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10856" y="402732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window=0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38306" y="370417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seq=1003, 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3581861" y="4064214"/>
            <a:ext cx="0" cy="147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3411020" y="5543369"/>
            <a:ext cx="341683" cy="3416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직선 화살표 연결선 60"/>
          <p:cNvCxnSpPr>
            <a:endCxn id="60" idx="2"/>
          </p:cNvCxnSpPr>
          <p:nvPr/>
        </p:nvCxnSpPr>
        <p:spPr>
          <a:xfrm flipH="1">
            <a:off x="3411019" y="5714210"/>
            <a:ext cx="17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60" idx="7"/>
          </p:cNvCxnSpPr>
          <p:nvPr/>
        </p:nvCxnSpPr>
        <p:spPr>
          <a:xfrm flipV="1">
            <a:off x="3581860" y="5593406"/>
            <a:ext cx="120804" cy="1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024486" y="5395818"/>
            <a:ext cx="3093270" cy="41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29710" y="515567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seq=1003, len=0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66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26683" y="1549140"/>
            <a:ext cx="0" cy="4104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823027" y="1549140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0620" y="10450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0783" y="10736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26683" y="1765164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6643" y="15491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seq=3000, fin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726682" y="2280887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99431" y="2290071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ack_seq=3001, ack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8326" y="62068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four way hand shaking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8901" y="259795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seq=4000, fin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726682" y="3002072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51018" y="319316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ack_seq=4001, 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0784" y="141919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close(sd);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3026" y="203350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close(sd);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3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814609" y="1514627"/>
            <a:ext cx="0" cy="4104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910953" y="1514627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8546" y="101057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709" y="10391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814609" y="1730651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4569" y="15146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seq=3000, fin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814608" y="2246374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87357" y="225555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ack_seq=3001, ack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96252" y="58617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four way hand shaking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6827" y="256344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seq=4000, fin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/>
          <p:cNvCxnSpPr>
            <a:endCxn id="5" idx="1"/>
          </p:cNvCxnSpPr>
          <p:nvPr/>
        </p:nvCxnSpPr>
        <p:spPr>
          <a:xfrm>
            <a:off x="3814609" y="2967559"/>
            <a:ext cx="1728193" cy="20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38944" y="315865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ack_seq=4001, 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8710" y="13846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close(sd);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10952" y="199899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close(sd);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폭발 2 4"/>
          <p:cNvSpPr/>
          <p:nvPr/>
        </p:nvSpPr>
        <p:spPr>
          <a:xfrm>
            <a:off x="5542801" y="2967559"/>
            <a:ext cx="444976" cy="347268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/>
          <p:cNvCxnSpPr>
            <a:endCxn id="25" idx="0"/>
          </p:cNvCxnSpPr>
          <p:nvPr/>
        </p:nvCxnSpPr>
        <p:spPr>
          <a:xfrm>
            <a:off x="3528258" y="2967560"/>
            <a:ext cx="0" cy="238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357417" y="5349409"/>
            <a:ext cx="341683" cy="3416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/>
          <p:cNvCxnSpPr>
            <a:endCxn id="25" idx="2"/>
          </p:cNvCxnSpPr>
          <p:nvPr/>
        </p:nvCxnSpPr>
        <p:spPr>
          <a:xfrm flipH="1">
            <a:off x="3357416" y="5520250"/>
            <a:ext cx="17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5" idx="7"/>
          </p:cNvCxnSpPr>
          <p:nvPr/>
        </p:nvCxnSpPr>
        <p:spPr>
          <a:xfrm flipV="1">
            <a:off x="3528257" y="5399446"/>
            <a:ext cx="120804" cy="1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65630" y="2255559"/>
            <a:ext cx="0" cy="147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294789" y="3734714"/>
            <a:ext cx="341683" cy="3416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/>
          <p:cNvCxnSpPr>
            <a:endCxn id="29" idx="2"/>
          </p:cNvCxnSpPr>
          <p:nvPr/>
        </p:nvCxnSpPr>
        <p:spPr>
          <a:xfrm flipH="1">
            <a:off x="7294788" y="3905555"/>
            <a:ext cx="17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9" idx="7"/>
          </p:cNvCxnSpPr>
          <p:nvPr/>
        </p:nvCxnSpPr>
        <p:spPr>
          <a:xfrm flipV="1">
            <a:off x="7465629" y="3784751"/>
            <a:ext cx="120804" cy="1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36471" y="296755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재전송 타이머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87931" y="3837161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 wait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타이머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798155" y="3832013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70904" y="384119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ack_seq=3001, ack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40374" y="414908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seq=4000, fin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34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48523" y="1168142"/>
            <a:ext cx="0" cy="4104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844867" y="1168142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72460" y="6640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623" y="6926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748522" y="1407526"/>
            <a:ext cx="3057230" cy="38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764978" y="1836616"/>
            <a:ext cx="3096342" cy="45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30166" y="23969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four way hand shaking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5413" y="202954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close(sd);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12518" y="11828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close(sd);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/>
          <p:cNvCxnSpPr>
            <a:endCxn id="25" idx="0"/>
          </p:cNvCxnSpPr>
          <p:nvPr/>
        </p:nvCxnSpPr>
        <p:spPr>
          <a:xfrm>
            <a:off x="3462172" y="2214210"/>
            <a:ext cx="0" cy="147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291331" y="3688423"/>
            <a:ext cx="341683" cy="3416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/>
          <p:cNvCxnSpPr>
            <a:endCxn id="25" idx="2"/>
          </p:cNvCxnSpPr>
          <p:nvPr/>
        </p:nvCxnSpPr>
        <p:spPr>
          <a:xfrm flipH="1">
            <a:off x="3291330" y="3859264"/>
            <a:ext cx="17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5" idx="7"/>
          </p:cNvCxnSpPr>
          <p:nvPr/>
        </p:nvCxnSpPr>
        <p:spPr>
          <a:xfrm flipV="1">
            <a:off x="3462171" y="3738460"/>
            <a:ext cx="120804" cy="1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9" idx="0"/>
          </p:cNvCxnSpPr>
          <p:nvPr/>
        </p:nvCxnSpPr>
        <p:spPr>
          <a:xfrm>
            <a:off x="7031915" y="2259305"/>
            <a:ext cx="0" cy="2527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861074" y="4786900"/>
            <a:ext cx="341683" cy="3416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/>
          <p:cNvCxnSpPr>
            <a:endCxn id="29" idx="2"/>
          </p:cNvCxnSpPr>
          <p:nvPr/>
        </p:nvCxnSpPr>
        <p:spPr>
          <a:xfrm flipH="1">
            <a:off x="6861073" y="4957741"/>
            <a:ext cx="17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9" idx="7"/>
          </p:cNvCxnSpPr>
          <p:nvPr/>
        </p:nvCxnSpPr>
        <p:spPr>
          <a:xfrm flipV="1">
            <a:off x="7031914" y="4836937"/>
            <a:ext cx="120804" cy="1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9878" y="282557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재전송 타이머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70408" y="292686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 wait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타이머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755225" y="2214209"/>
            <a:ext cx="3096342" cy="45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3755288" y="2700423"/>
            <a:ext cx="3057230" cy="38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732073" y="3688422"/>
            <a:ext cx="3096342" cy="45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730166" y="4187273"/>
            <a:ext cx="3057230" cy="38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54107" y="4152818"/>
            <a:ext cx="30474" cy="201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7215589" y="6165305"/>
            <a:ext cx="341683" cy="3416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/>
          <p:cNvCxnSpPr>
            <a:endCxn id="43" idx="2"/>
          </p:cNvCxnSpPr>
          <p:nvPr/>
        </p:nvCxnSpPr>
        <p:spPr>
          <a:xfrm flipH="1">
            <a:off x="7215588" y="6336146"/>
            <a:ext cx="17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386429" y="6215342"/>
            <a:ext cx="120804" cy="1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49" idx="0"/>
          </p:cNvCxnSpPr>
          <p:nvPr/>
        </p:nvCxnSpPr>
        <p:spPr>
          <a:xfrm>
            <a:off x="3291330" y="3691153"/>
            <a:ext cx="0" cy="147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3120489" y="5165366"/>
            <a:ext cx="341683" cy="3416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/>
          <p:cNvCxnSpPr>
            <a:endCxn id="49" idx="2"/>
          </p:cNvCxnSpPr>
          <p:nvPr/>
        </p:nvCxnSpPr>
        <p:spPr>
          <a:xfrm flipH="1">
            <a:off x="3120488" y="5336207"/>
            <a:ext cx="17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49" idx="7"/>
          </p:cNvCxnSpPr>
          <p:nvPr/>
        </p:nvCxnSpPr>
        <p:spPr>
          <a:xfrm flipV="1">
            <a:off x="3291329" y="5215403"/>
            <a:ext cx="120804" cy="1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780971" y="3738460"/>
            <a:ext cx="864096" cy="4488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39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26600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6.1 TCP/IP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6.2 Server/Client 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기본 구현</a:t>
            </a:r>
            <a:endParaRPr lang="en-US" altLang="ko-KR" b="1" u="sng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6.3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동시 접속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6.4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멀티 스레드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멀티플렉스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고급 서버 모델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6. Network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751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D025AA-E4D1-4134-81E6-CAD85ACD4F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6.2 Server/Client </a:t>
            </a:r>
            <a:r>
              <a:rPr lang="ko-KR" altLang="en-US" dirty="0"/>
              <a:t>기본 구현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222D3-6929-4709-9379-8AFD045EA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en-US" altLang="ko-KR" u="sng" dirty="0"/>
              <a:t>Server/Client </a:t>
            </a:r>
            <a:r>
              <a:rPr lang="ko-KR" altLang="en-US" u="sng" dirty="0"/>
              <a:t>기본 구현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805210"/>
            <a:ext cx="3870325" cy="4635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server_1.c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412776"/>
            <a:ext cx="8551863" cy="4616648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unistd.h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types.h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 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socket.h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netinet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arpa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inet.h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stdio.h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main()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socket(PF_INET, SOCK_STREAM, 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if 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("socket()");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struct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saddr.sin_family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AF_INET;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saddr.sin_port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htons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(5000);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saddr.sin_addr.s_addr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INADDR_ANY;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81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222D3-6929-4709-9379-8AFD045EA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en-US" altLang="ko-KR" u="sng" dirty="0"/>
              <a:t>Server/Client </a:t>
            </a:r>
            <a:r>
              <a:rPr lang="ko-KR" altLang="en-US" u="sng" dirty="0"/>
              <a:t>기본 구현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3870325" cy="4635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server_1.c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4616648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if (bind(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 &lt;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("bind()");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if (listen(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SOMAXCONN) &lt;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("listen()");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struct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socklen_t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socklen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accept(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&amp;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socklen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if 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!=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char*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cip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inet_ntoa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caddr.sin_addr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printf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("client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ip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 %s\n",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cip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652F22E0-1C21-7849-BC2E-89DD10FC8E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8125" y="288454"/>
            <a:ext cx="3852863" cy="476250"/>
          </a:xfrm>
        </p:spPr>
        <p:txBody>
          <a:bodyPr/>
          <a:lstStyle/>
          <a:p>
            <a:r>
              <a:rPr lang="en-US" altLang="ko-KR" dirty="0"/>
              <a:t>6.2 Server/Client </a:t>
            </a:r>
            <a:r>
              <a:rPr lang="ko-KR" altLang="en-US" dirty="0"/>
              <a:t>기본 구현</a:t>
            </a:r>
          </a:p>
        </p:txBody>
      </p:sp>
    </p:spTree>
    <p:extLst>
      <p:ext uri="{BB962C8B-B14F-4D97-AF65-F5344CB8AC3E}">
        <p14:creationId xmlns:p14="http://schemas.microsoft.com/office/powerpoint/2010/main" val="1856912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222D3-6929-4709-9379-8AFD045EA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en-US" altLang="ko-KR" u="sng" dirty="0"/>
              <a:t>Server/Client </a:t>
            </a:r>
            <a:r>
              <a:rPr lang="ko-KR" altLang="en-US" u="sng" dirty="0"/>
              <a:t>기본 구현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3870325" cy="4635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server_1.c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5047536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char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[1024];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while (true)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read(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 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printf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</a:t>
            </a:r>
            <a:r>
              <a:rPr kumimoji="0" lang="ko-KR" altLang="en-US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연결이 정상적으로 종료되었습니다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..\n");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break;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 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else if 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("read()");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break;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// write(1,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printf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 %d\n",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close(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close(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0C20F9A3-33D2-8949-B480-3701F687B5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8125" y="288454"/>
            <a:ext cx="3852863" cy="476250"/>
          </a:xfrm>
        </p:spPr>
        <p:txBody>
          <a:bodyPr/>
          <a:lstStyle/>
          <a:p>
            <a:r>
              <a:rPr lang="en-US" altLang="ko-KR" dirty="0"/>
              <a:t>6.2 Server/Client </a:t>
            </a:r>
            <a:r>
              <a:rPr lang="ko-KR" altLang="en-US" dirty="0"/>
              <a:t>기본 구현</a:t>
            </a:r>
          </a:p>
        </p:txBody>
      </p:sp>
    </p:spTree>
    <p:extLst>
      <p:ext uri="{BB962C8B-B14F-4D97-AF65-F5344CB8AC3E}">
        <p14:creationId xmlns:p14="http://schemas.microsoft.com/office/powerpoint/2010/main" val="3122987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222D3-6929-4709-9379-8AFD045EA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en-US" altLang="ko-KR" u="sng" dirty="0"/>
              <a:t>Server/Client </a:t>
            </a:r>
            <a:r>
              <a:rPr lang="ko-KR" altLang="en-US" u="sng" dirty="0"/>
              <a:t>기본 구현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3870325" cy="4635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client_1.c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4401205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unistd.h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fcntl.h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arpa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inet.h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socket.h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stat.h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types.h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netinet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netinet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tcp.h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 // TCP_NODELAY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stdio.h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string.h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main()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socket(PF_INET, SOCK_STREAM, 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if (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</a:t>
            </a:r>
            <a:r>
              <a:rPr kumimoji="0" lang="en-US" altLang="ko-KR" sz="14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("socket()");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39008A2E-6550-E14A-B597-AA61B49783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6.2 Server/Client </a:t>
            </a:r>
            <a:r>
              <a:rPr lang="ko-KR" altLang="en-US" dirty="0"/>
              <a:t>기본 구현</a:t>
            </a:r>
          </a:p>
        </p:txBody>
      </p:sp>
    </p:spTree>
    <p:extLst>
      <p:ext uri="{BB962C8B-B14F-4D97-AF65-F5344CB8AC3E}">
        <p14:creationId xmlns:p14="http://schemas.microsoft.com/office/powerpoint/2010/main" val="24903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8598" y="478414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ISO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OSI 7 Layer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66022" y="1412776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66022" y="1844824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6022" y="2276872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66022" y="2708920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66022" y="3140968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66022" y="3573016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66022" y="4005064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28406" y="1124744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28406" y="1484784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09598" y="1484784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8406" y="1916852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09598" y="191685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0790" y="191685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28406" y="2384366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09598" y="238436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0790" y="238436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71982" y="238436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28406" y="2839314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9598" y="2839314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90790" y="2839314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71982" y="2839314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3174" y="2839314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8406" y="3271272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09598" y="327127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90790" y="327127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71982" y="327127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53174" y="327127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34366" y="327127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28406" y="3698656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09598" y="369865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90790" y="369865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71982" y="369865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53174" y="369865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34366" y="369865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5558" y="369865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28406" y="4126040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09598" y="412604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90790" y="412604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71982" y="412604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53174" y="412604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34366" y="412604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15558" y="412604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96750" y="412604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38882" y="1394400"/>
            <a:ext cx="165618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38882" y="2690544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438882" y="3122592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38882" y="3554640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78137" y="42316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BSD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56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222D3-6929-4709-9379-8AFD045EA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en-US" altLang="ko-KR" u="sng" dirty="0"/>
              <a:t>Server/Client </a:t>
            </a:r>
            <a:r>
              <a:rPr lang="ko-KR" altLang="en-US" u="sng" dirty="0"/>
              <a:t>기본 구현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3870325" cy="4635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client_1.c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5001369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struct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 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addr.sin_family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AF_INET;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addr.sin_port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htons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(5000);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addr.sin_addr.s_addr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inet_addr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("127.0.0.1");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ret = connect(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if (ret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("connect()");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open("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client.cc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", O_RDONLY);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if 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("open()");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char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while ((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read(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&amp;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)) &gt;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write(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&amp;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close(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close(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CDA9FB77-7FE9-FA47-9A59-F2AEE785C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8125" y="288454"/>
            <a:ext cx="3852863" cy="476250"/>
          </a:xfrm>
        </p:spPr>
        <p:txBody>
          <a:bodyPr/>
          <a:lstStyle/>
          <a:p>
            <a:r>
              <a:rPr lang="en-US" altLang="ko-KR" dirty="0"/>
              <a:t>6.2 Server/Client </a:t>
            </a:r>
            <a:r>
              <a:rPr lang="ko-KR" altLang="en-US" dirty="0"/>
              <a:t>기본 구현</a:t>
            </a:r>
          </a:p>
        </p:txBody>
      </p:sp>
    </p:spTree>
    <p:extLst>
      <p:ext uri="{BB962C8B-B14F-4D97-AF65-F5344CB8AC3E}">
        <p14:creationId xmlns:p14="http://schemas.microsoft.com/office/powerpoint/2010/main" val="22744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636912"/>
            <a:ext cx="5213350" cy="26600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6.1 TCP/IP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6.2 Server/Client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기본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6.3 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동시 접속 서버 구현</a:t>
            </a:r>
            <a:endParaRPr lang="en-US" altLang="ko-KR" b="1" u="sng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6.4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멀티 스레드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멀티플렉스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고급 서버 모델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6. Network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1705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D025AA-E4D1-4134-81E6-CAD85ACD4F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/>
              <a:t>동시 접속 서버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3870325" cy="4635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server_2.c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5170646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unistd.h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types.h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 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socket.h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netinet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in.h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arpa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inet.h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stdio.h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main()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socket(PF_INET, SOCK_STREAM, 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if 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("socket()");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struct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saddr.sin_family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AF_INET;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saddr.sin_port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htons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(5000);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saddr.sin_addr.s_addr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INADDR_ANY;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 = 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setsockopt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SOL_SOCKET, SO_REUSEADDR, &amp;option,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if (bind(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 &lt;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("bind()");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FD4DE462-EDA7-9441-8286-0891E341E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ko-KR" altLang="en-US" u="sng" dirty="0"/>
              <a:t>동시 접속 서버 구현</a:t>
            </a:r>
          </a:p>
        </p:txBody>
      </p:sp>
    </p:spTree>
    <p:extLst>
      <p:ext uri="{BB962C8B-B14F-4D97-AF65-F5344CB8AC3E}">
        <p14:creationId xmlns:p14="http://schemas.microsoft.com/office/powerpoint/2010/main" val="3917945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222D3-6929-4709-9379-8AFD045EA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pPr lvl="0"/>
            <a:r>
              <a:rPr lang="ko-KR" altLang="en-US" u="sng" dirty="0">
                <a:solidFill>
                  <a:prstClr val="black"/>
                </a:solidFill>
              </a:rPr>
              <a:t>동시 접속 서버 구현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3870325" cy="4635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server_2.c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3477875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if (listen(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SOMAXCONN) &lt;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("listen()");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struct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socklen_t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socklen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accept(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&amp;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socklen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if 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!=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char*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cip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inet_ntoa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caddr.sin_addr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printf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("client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ip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 %s\n",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cip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char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[1024];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count = 0;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51C1ED81-3EBE-1D47-81AA-DD1A91ED1A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/>
              <a:t>동시 접속 서버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515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222D3-6929-4709-9379-8AFD045EA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ko-KR" altLang="en-US" u="sng" dirty="0"/>
              <a:t>동시 접속 서버 구현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3870325" cy="4635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server_2.c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4154984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while (true)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read(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 (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printf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</a:t>
            </a:r>
            <a:r>
              <a:rPr kumimoji="0" lang="ko-KR" altLang="en-US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연결이 정상적으로 종료되었습니다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..\n");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break;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 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else if (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("read()");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break;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++count;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// write(1,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//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printf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 %d\n", </a:t>
            </a:r>
            <a:r>
              <a:rPr kumimoji="0" lang="en-US" altLang="ko-KR" sz="11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printf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("count : %d\n", count);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close(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close(</a:t>
            </a:r>
            <a:r>
              <a:rPr kumimoji="0" lang="en-US" altLang="ko-KR" sz="11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4DAA4BCA-739A-5F4B-9D37-368C3900C5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/>
              <a:t>동시 접속 서버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897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3870325" cy="4635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server_3.c – fork()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5586145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main()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// …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pid_t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pid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fork();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if (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pid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char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[1024];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while (true)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read(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if (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printf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</a:t>
            </a:r>
            <a:r>
              <a:rPr kumimoji="0" lang="ko-KR" altLang="en-US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연결이 정상적으로 종료되었습니다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..\n");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break;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} 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else if (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("read()");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break;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if (write(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 &lt;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("write()");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break;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close(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exit(0);  // child process exit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close(</a:t>
            </a: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EF94CF75-E983-2E43-990F-72BE1E94A4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/>
              <a:t>동시 접속 서버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5FD3BA4A-C36C-694E-A1A3-211AC4B51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ko-KR" altLang="en-US" u="sng" dirty="0"/>
              <a:t>동시 접속 서버 구현</a:t>
            </a:r>
          </a:p>
        </p:txBody>
      </p:sp>
    </p:spTree>
    <p:extLst>
      <p:ext uri="{BB962C8B-B14F-4D97-AF65-F5344CB8AC3E}">
        <p14:creationId xmlns:p14="http://schemas.microsoft.com/office/powerpoint/2010/main" val="1817210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3870325" cy="4635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server_3.c – fork()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4293483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 fork() </a:t>
            </a:r>
            <a:r>
              <a:rPr kumimoji="0" lang="ko-KR" altLang="en-US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핵심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 1. </a:t>
            </a:r>
            <a:r>
              <a:rPr kumimoji="0" lang="ko-KR" altLang="en-US" sz="105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반환값을</a:t>
            </a:r>
            <a:r>
              <a:rPr kumimoji="0" lang="ko-KR" altLang="en-US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통한 분기의 코드를 작성한다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.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     pid:0 - child process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     </a:t>
            </a:r>
            <a:r>
              <a:rPr kumimoji="0" lang="en-US" altLang="ko-KR" sz="105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pid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&gt;0 - parent process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 2. </a:t>
            </a:r>
            <a:r>
              <a:rPr kumimoji="0" lang="ko-KR" altLang="en-US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좀비 프로세스 방지를 위한 부모 프로세스의 시그널 핸들링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    =&gt; SIGCHLD + while(</a:t>
            </a:r>
            <a:r>
              <a:rPr kumimoji="0" lang="en-US" altLang="ko-KR" sz="105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waitpid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(-1, 0, WNOHANG) &gt;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 3. close() 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    fork() </a:t>
            </a:r>
            <a:r>
              <a:rPr kumimoji="0" lang="ko-KR" altLang="en-US" sz="105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수행시</a:t>
            </a:r>
            <a:r>
              <a:rPr kumimoji="0" lang="ko-KR" altLang="en-US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부모가 열어놓은 파일을 그대로 상속 받는다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.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     =&gt; struct file </a:t>
            </a:r>
            <a:r>
              <a:rPr kumimoji="0" lang="ko-KR" altLang="en-US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커널 내부의 자원을 참조해서 사용하고 있기 때문에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        </a:t>
            </a:r>
            <a:r>
              <a:rPr kumimoji="0" lang="ko-KR" altLang="en-US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필요하지 않으면 반드시 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close </a:t>
            </a:r>
            <a:r>
              <a:rPr kumimoji="0" lang="ko-KR" altLang="en-US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해서 </a:t>
            </a:r>
            <a:r>
              <a:rPr kumimoji="0" lang="ko-KR" altLang="en-US" sz="105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원할하게</a:t>
            </a:r>
            <a:r>
              <a:rPr kumimoji="0" lang="ko-KR" altLang="en-US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해지될 수 있도록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        </a:t>
            </a:r>
            <a:r>
              <a:rPr kumimoji="0" lang="ko-KR" altLang="en-US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해야 한다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.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void </a:t>
            </a:r>
            <a:r>
              <a:rPr kumimoji="0" lang="en-US" altLang="ko-KR" sz="105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onExitChildProc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05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signum)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while (</a:t>
            </a:r>
            <a:r>
              <a:rPr kumimoji="0" lang="en-US" altLang="ko-KR" sz="105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waitpid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(-1, NULL, WNOHANG) &gt;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5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printf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("child process end...\n");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main()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signal(SIGCHLD, &amp;</a:t>
            </a:r>
            <a:r>
              <a:rPr kumimoji="0" lang="en-US" altLang="ko-KR" sz="105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onExitChildProc</a:t>
            </a:r>
            <a:r>
              <a:rPr kumimoji="0" lang="en-US" altLang="ko-KR" sz="105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// …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35831D4A-3D2E-7346-8584-99EE32528B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/>
              <a:t>동시 접속 서버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AC00EA44-B157-3342-9932-1F1586176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ko-KR" altLang="en-US" u="sng" dirty="0"/>
              <a:t>동시 접속 서버 구현</a:t>
            </a:r>
          </a:p>
        </p:txBody>
      </p:sp>
    </p:spTree>
    <p:extLst>
      <p:ext uri="{BB962C8B-B14F-4D97-AF65-F5344CB8AC3E}">
        <p14:creationId xmlns:p14="http://schemas.microsoft.com/office/powerpoint/2010/main" val="1120168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636912"/>
            <a:ext cx="5213350" cy="26600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6.1 TCP/IP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6.2 Server/Client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기본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6.3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동시 접속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6.4 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멀티 스레드 서버 구현</a:t>
            </a:r>
            <a:endParaRPr lang="en-US" altLang="ko-KR" b="1" u="sng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멀티플렉스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고급 서버 모델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6. Network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669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D025AA-E4D1-4134-81E6-CAD85ACD4F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멀티 스레드 서버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222D3-6929-4709-9379-8AFD045EA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ko-KR" altLang="en-US" u="sng" dirty="0"/>
              <a:t>멀티 스레드 서버 구현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6048672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server_4.c – thread per connection model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5324535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main()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socket(PF_INET, SOCK_STREAM, 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saddr.sin_family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AF_INET;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saddr.sin_port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htons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(5000);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saddr.sin_addr.s_addr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INADDR_ANY;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 = 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setsockopt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SOL_SOCKET, SO_REUSEADDR, &amp;option,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if (bind(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("bind()");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listen(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SOMAXCONN);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while (true)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socklen_t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accept(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intptr_t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arg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pthread_t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thread;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pthread_create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(&amp;thread, 0, 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clientHandler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(void*)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arg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 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pthread_detach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(thread);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close(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4887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6048672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server_4.c – thread per connection model</a:t>
            </a:r>
            <a:endParaRPr kumimoji="0" lang="ko-KR" altLang="en-US" dirty="0">
              <a:solidFill>
                <a:prstClr val="black"/>
              </a:solidFill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4401205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void*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clientHandler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(void* p)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intptr_t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)p;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while (true)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char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[1024];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read(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 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("disconnect from client...\n");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break;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else if 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("read()");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break;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 (write(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("write()");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break;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close(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return 0;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9BB103B1-4734-AF45-851F-AD936426F4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멀티 스레드 서버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4F34AC1A-602E-654A-88F3-4F6F4DCE1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ko-KR" altLang="en-US" u="sng" dirty="0"/>
              <a:t>멀티 스레드 서버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1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404070" y="1824792"/>
            <a:ext cx="165618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4070" y="3120936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04070" y="3552984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04070" y="3985032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2063" y="26147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BSD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-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8286" y="1628800"/>
            <a:ext cx="5791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Ethernet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#define ETH_ALEN    6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#define ETH_HLEN    14 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struct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ethhdr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unsigned char 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h_dest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[ETH_ALEN];   /* destination eth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unsigned char 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h_source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[ETH_ALEN]; /* source ether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*/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__be16     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h_proto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;        /* packet type ID field */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} __attribute__((packed));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ifconfig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HWaddr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08:00:27:1f:2d:6c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c:\&gt;ipconfig /all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0A-00-27   00-00-00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ko-KR" altLang="en-US" sz="1200" dirty="0">
                <a:latin typeface="Consolas" pitchFamily="49" charset="0"/>
                <a:cs typeface="Consolas" pitchFamily="49" charset="0"/>
              </a:rPr>
              <a:t>회사명     고유번호   </a:t>
            </a:r>
          </a:p>
        </p:txBody>
      </p:sp>
    </p:spTree>
    <p:extLst>
      <p:ext uri="{BB962C8B-B14F-4D97-AF65-F5344CB8AC3E}">
        <p14:creationId xmlns:p14="http://schemas.microsoft.com/office/powerpoint/2010/main" val="4056460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D0C7A941-DA38-4DEA-90AD-50A9116A3E3C}"/>
              </a:ext>
            </a:extLst>
          </p:cNvPr>
          <p:cNvSpPr txBox="1">
            <a:spLocks noChangeArrowheads="1"/>
          </p:cNvSpPr>
          <p:nvPr/>
        </p:nvSpPr>
        <p:spPr>
          <a:xfrm>
            <a:off x="-1807369" y="265747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/>
            <a:endParaRPr kumimoji="0" lang="en-US" alt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C83241-51F7-AB4B-BE14-9D69AD884046}"/>
              </a:ext>
            </a:extLst>
          </p:cNvPr>
          <p:cNvSpPr/>
          <p:nvPr/>
        </p:nvSpPr>
        <p:spPr>
          <a:xfrm>
            <a:off x="1116038" y="1582341"/>
            <a:ext cx="84969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멀티 프로세스 기반 서버</a:t>
            </a:r>
          </a:p>
          <a:p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장점: 각각의 프로세스는 독립되어 있으므로,</a:t>
            </a:r>
          </a:p>
          <a:p>
            <a:r>
              <a:rPr lang="ko-KR" altLang="en-US" sz="1600" dirty="0">
                <a:latin typeface="+mj-ea"/>
                <a:ea typeface="+mj-ea"/>
              </a:rPr>
              <a:t>         안정성이 뛰어나다.</a:t>
            </a:r>
          </a:p>
          <a:p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단점: 프로세스 간 데이터 공유가 어렵다.</a:t>
            </a:r>
          </a:p>
          <a:p>
            <a:r>
              <a:rPr lang="ko-KR" altLang="en-US" sz="1600" dirty="0">
                <a:latin typeface="+mj-ea"/>
                <a:ea typeface="+mj-ea"/>
              </a:rPr>
              <a:t>          </a:t>
            </a:r>
            <a:r>
              <a:rPr lang="ko-KR" altLang="en-US" sz="1600" dirty="0" err="1">
                <a:latin typeface="+mj-ea"/>
                <a:ea typeface="+mj-ea"/>
              </a:rPr>
              <a:t>IPC가</a:t>
            </a:r>
            <a:r>
              <a:rPr lang="ko-KR" altLang="en-US" sz="1600" dirty="0">
                <a:latin typeface="+mj-ea"/>
                <a:ea typeface="+mj-ea"/>
              </a:rPr>
              <a:t> 필요하다.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멀티 스레드 기반 서버</a:t>
            </a:r>
          </a:p>
          <a:p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장점: 데이터 공유가 쉽다.</a:t>
            </a:r>
          </a:p>
          <a:p>
            <a:r>
              <a:rPr lang="ko-KR" altLang="en-US" sz="1600" dirty="0">
                <a:latin typeface="+mj-ea"/>
                <a:ea typeface="+mj-ea"/>
              </a:rPr>
              <a:t>         </a:t>
            </a:r>
            <a:r>
              <a:rPr lang="ko-KR" altLang="en-US" sz="1600" dirty="0" err="1">
                <a:latin typeface="+mj-ea"/>
                <a:ea typeface="+mj-ea"/>
              </a:rPr>
              <a:t>thread간의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context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switching</a:t>
            </a:r>
            <a:r>
              <a:rPr lang="ko-KR" altLang="en-US" sz="1600" dirty="0">
                <a:latin typeface="+mj-ea"/>
                <a:ea typeface="+mj-ea"/>
              </a:rPr>
              <a:t> 비용이 적다.</a:t>
            </a:r>
          </a:p>
          <a:p>
            <a:endParaRPr lang="ko-KR" altLang="en-US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단점: 안정성 확보가 어렵다.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E87D4532-ADB0-8E46-A8C9-1AA3088270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413" y="122238"/>
            <a:ext cx="4284662" cy="404812"/>
          </a:xfrm>
        </p:spPr>
        <p:txBody>
          <a:bodyPr/>
          <a:lstStyle/>
          <a:p>
            <a:r>
              <a:rPr lang="ko-KR" altLang="en-US" u="sng" dirty="0"/>
              <a:t>멀티 스레드 서버 구현</a:t>
            </a:r>
            <a:endParaRPr lang="ko-KR" altLang="en-US" dirty="0"/>
          </a:p>
        </p:txBody>
      </p:sp>
      <p:sp>
        <p:nvSpPr>
          <p:cNvPr id="13" name="텍스트 개체 틀 1">
            <a:extLst>
              <a:ext uri="{FF2B5EF4-FFF2-40B4-BE49-F238E27FC236}">
                <a16:creationId xmlns:a16="http://schemas.microsoft.com/office/drawing/2014/main" id="{9AEDE92B-95E7-044C-95DE-E0B59D5A7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/>
              <a:t>멀티 스레드 서버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07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636912"/>
            <a:ext cx="5213350" cy="26600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6.1 TCP/IP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6.2 Server/Client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기본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6.3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동시 접속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6.4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멀티 스레드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6.5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u="sng" dirty="0" err="1">
                <a:latin typeface="맑은 고딕" pitchFamily="50" charset="-127"/>
                <a:ea typeface="맑은 고딕" pitchFamily="50" charset="-127"/>
              </a:rPr>
              <a:t>멀티플렉스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 서버 구현</a:t>
            </a:r>
            <a:endParaRPr lang="en-US" altLang="ko-KR" b="1" u="sng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고급 서버 모델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6. Network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24520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D025AA-E4D1-4134-81E6-CAD85ACD4F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6.5 I/O</a:t>
            </a:r>
            <a:r>
              <a:rPr lang="ko-KR" altLang="en-US" dirty="0"/>
              <a:t> </a:t>
            </a:r>
            <a:r>
              <a:rPr lang="ko-KR" altLang="en-US" dirty="0" err="1"/>
              <a:t>멀티플렉스</a:t>
            </a:r>
            <a:r>
              <a:rPr lang="ko-KR" altLang="en-US" dirty="0"/>
              <a:t> 서버 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222D3-6929-4709-9379-8AFD045EA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en-US" altLang="ko-KR" u="sng" dirty="0"/>
              <a:t>I/O </a:t>
            </a:r>
            <a:r>
              <a:rPr lang="ko-KR" altLang="en-US" u="sng" dirty="0" err="1"/>
              <a:t>멀티플렉스</a:t>
            </a:r>
            <a:r>
              <a:rPr lang="ko-KR" altLang="en-US" u="sng" dirty="0"/>
              <a:t> 서버 구현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6048672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server_5.c – I/O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멀티 </a:t>
            </a:r>
            <a:r>
              <a:rPr kumimoji="0" lang="ko-KR" altLang="en-US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플렉스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기반 서버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4247317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unistd.h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types.h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         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socket.h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arpa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inet.h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poll.h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stdio.h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main()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socket(PF_INET, SOCK_STREAM, 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saddr.sin_family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AF_INET;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saddr.sin_port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htons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(5000);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saddr.sin_addr.s_addr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INADDR_ANY;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 = 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setsockopt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SOL_SOCKET, SO_REUSEADDR, &amp;option,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if (bind(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("bind()");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listen(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SOMAXCONN);</a:t>
            </a:r>
          </a:p>
        </p:txBody>
      </p:sp>
    </p:spTree>
    <p:extLst>
      <p:ext uri="{BB962C8B-B14F-4D97-AF65-F5344CB8AC3E}">
        <p14:creationId xmlns:p14="http://schemas.microsoft.com/office/powerpoint/2010/main" val="13639612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6048672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server_5.c – I/O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멀티 </a:t>
            </a:r>
            <a:r>
              <a:rPr kumimoji="0" lang="ko-KR" altLang="en-US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플렉스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기반 서버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4555093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pollfd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[4096];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[0].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[0].events = POLLIN;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while (true)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ret = poll(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-1);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 (ret ==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continue;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count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 // !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bool compress = false;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for 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0 ;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&lt; count; ++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if (!(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].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revents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&amp; POLLIN))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continue;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if 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].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socklen_t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accept(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].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].events = POLLIN;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++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}</a:t>
            </a: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ECDD1856-5675-6941-AD4B-F5D967A9B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en-US" altLang="ko-KR" u="sng" dirty="0"/>
              <a:t>I/O </a:t>
            </a:r>
            <a:r>
              <a:rPr lang="ko-KR" altLang="en-US" u="sng" dirty="0" err="1"/>
              <a:t>멀티플렉스</a:t>
            </a:r>
            <a:r>
              <a:rPr lang="ko-KR" altLang="en-US" u="sng" dirty="0"/>
              <a:t> 서버 구현</a:t>
            </a: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F58F8393-2A46-F74B-AD59-17CA4F3DEB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8125" y="288454"/>
            <a:ext cx="3852863" cy="476250"/>
          </a:xfrm>
        </p:spPr>
        <p:txBody>
          <a:bodyPr/>
          <a:lstStyle/>
          <a:p>
            <a:r>
              <a:rPr lang="en-US" altLang="ko-KR" dirty="0"/>
              <a:t>6.5 I/O</a:t>
            </a:r>
            <a:r>
              <a:rPr lang="ko-KR" altLang="en-US" dirty="0"/>
              <a:t> </a:t>
            </a:r>
            <a:r>
              <a:rPr lang="ko-KR" altLang="en-US" dirty="0" err="1"/>
              <a:t>멀티플렉스</a:t>
            </a:r>
            <a:r>
              <a:rPr lang="ko-KR" altLang="en-US" dirty="0"/>
              <a:t> 서버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7417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6048672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server_5.c – I/O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멀티 </a:t>
            </a:r>
            <a:r>
              <a:rPr kumimoji="0" lang="ko-KR" altLang="en-US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플렉스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기반 서버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2708434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else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].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char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[1024];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read(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if 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0 ||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close(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].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compress = true;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continue;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write(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 // for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B127FAA5-2E29-8744-BFB5-3E84E9B8F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en-US" altLang="ko-KR" u="sng" dirty="0"/>
              <a:t>I/O </a:t>
            </a:r>
            <a:r>
              <a:rPr lang="ko-KR" altLang="en-US" u="sng" dirty="0" err="1"/>
              <a:t>멀티플렉스</a:t>
            </a:r>
            <a:r>
              <a:rPr lang="ko-KR" altLang="en-US" u="sng" dirty="0"/>
              <a:t> 서버 구현</a:t>
            </a: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4D62F1F5-3AB2-DE46-AC50-1C00E97BB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8125" y="288454"/>
            <a:ext cx="3852863" cy="476250"/>
          </a:xfrm>
        </p:spPr>
        <p:txBody>
          <a:bodyPr/>
          <a:lstStyle/>
          <a:p>
            <a:r>
              <a:rPr lang="en-US" altLang="ko-KR" dirty="0"/>
              <a:t>6.5 I/O</a:t>
            </a:r>
            <a:r>
              <a:rPr lang="ko-KR" altLang="en-US" dirty="0"/>
              <a:t> </a:t>
            </a:r>
            <a:r>
              <a:rPr lang="ko-KR" altLang="en-US" dirty="0" err="1"/>
              <a:t>멀티플렉스</a:t>
            </a:r>
            <a:r>
              <a:rPr lang="ko-KR" altLang="en-US" dirty="0"/>
              <a:t> 서버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769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6048672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server_5.c – I/O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멀티 </a:t>
            </a:r>
            <a:r>
              <a:rPr kumimoji="0" lang="ko-KR" altLang="en-US" dirty="0" err="1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플렉스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 기반 서버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3477875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if (compress) // !!!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compress = false;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for (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0;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&lt;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nfds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 ++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if (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].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for (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j =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 j &lt;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nfds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- 1; ++j)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[j] =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fds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[j+1];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--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--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nfds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 // while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close(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8E21C8-B767-FD47-AE7A-363F57DA1C29}"/>
              </a:ext>
            </a:extLst>
          </p:cNvPr>
          <p:cNvSpPr/>
          <p:nvPr/>
        </p:nvSpPr>
        <p:spPr>
          <a:xfrm>
            <a:off x="1289442" y="4869160"/>
            <a:ext cx="52197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poll(): System V</a:t>
            </a:r>
            <a:r>
              <a:rPr lang="ko-KR" altLang="en-US" sz="1200" dirty="0">
                <a:latin typeface="+mj-ea"/>
                <a:ea typeface="+mj-ea"/>
              </a:rPr>
              <a:t>에서 제공하는 다중 입출력 시스템 콜입니다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 =&gt; select() </a:t>
            </a:r>
            <a:r>
              <a:rPr lang="ko-KR" altLang="en-US" sz="1200" dirty="0">
                <a:latin typeface="+mj-ea"/>
                <a:ea typeface="+mj-ea"/>
              </a:rPr>
              <a:t>사용상의 단점을 보완한다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최대 크기의 파일 </a:t>
            </a:r>
            <a:r>
              <a:rPr lang="ko-KR" altLang="en-US" sz="1200" dirty="0" err="1">
                <a:latin typeface="+mj-ea"/>
                <a:ea typeface="+mj-ea"/>
              </a:rPr>
              <a:t>디스크립터를</a:t>
            </a:r>
            <a:r>
              <a:rPr lang="ko-KR" altLang="en-US" sz="1200" dirty="0">
                <a:latin typeface="+mj-ea"/>
                <a:ea typeface="+mj-ea"/>
              </a:rPr>
              <a:t> 관리할 필요가 없다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등록 이벤트와 수신 이벤트가 분리되어 있어 편리하다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3. select</a:t>
            </a:r>
            <a:r>
              <a:rPr lang="ko-KR" altLang="en-US" sz="1200" dirty="0">
                <a:latin typeface="+mj-ea"/>
                <a:ea typeface="+mj-ea"/>
              </a:rPr>
              <a:t>에 비해서 효율적으로 동작한다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85F3BA2C-4871-4C40-A323-1DAAE3F44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en-US" altLang="ko-KR" u="sng" dirty="0"/>
              <a:t>I/O </a:t>
            </a:r>
            <a:r>
              <a:rPr lang="ko-KR" altLang="en-US" u="sng" dirty="0" err="1"/>
              <a:t>멀티플렉스</a:t>
            </a:r>
            <a:r>
              <a:rPr lang="ko-KR" altLang="en-US" u="sng" dirty="0"/>
              <a:t> 서버 구현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10D76501-2D83-C64A-8368-6C3274EF2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8125" y="288454"/>
            <a:ext cx="3852863" cy="476250"/>
          </a:xfrm>
        </p:spPr>
        <p:txBody>
          <a:bodyPr/>
          <a:lstStyle/>
          <a:p>
            <a:r>
              <a:rPr lang="en-US" altLang="ko-KR" dirty="0"/>
              <a:t>6.5 I/O</a:t>
            </a:r>
            <a:r>
              <a:rPr lang="ko-KR" altLang="en-US" dirty="0"/>
              <a:t> </a:t>
            </a:r>
            <a:r>
              <a:rPr lang="ko-KR" altLang="en-US" dirty="0" err="1"/>
              <a:t>멀티플렉스</a:t>
            </a:r>
            <a:r>
              <a:rPr lang="ko-KR" altLang="en-US" dirty="0"/>
              <a:t> 서버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820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636912"/>
            <a:ext cx="5213350" cy="26600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6.1 TCP/IP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6.2 Server/Client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기본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6.3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동시 접속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6.4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멀티 스레드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멀티플렉스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서버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6.6</a:t>
            </a:r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 고급 서버 모델</a:t>
            </a:r>
            <a:endParaRPr lang="en-US" altLang="ko-KR" b="1" u="sng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6. Network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6610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D025AA-E4D1-4134-81E6-CAD85ACD4F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6.6</a:t>
            </a:r>
            <a:r>
              <a:rPr lang="ko-KR" altLang="en-US" dirty="0"/>
              <a:t> 고급 서버 모델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222D3-6929-4709-9379-8AFD045EA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ko-KR" altLang="en-US" u="sng" dirty="0"/>
              <a:t>고급 서버 모델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6048672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server_6.c –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고성능 </a:t>
            </a: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I/O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서버 모델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4708981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unistd.h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types.h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         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socket.h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epoll.h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arpa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inet.h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stdio.h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main()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socket(PF_INET, SOCK_STREAM, 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saddr.sin_family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AF_INET;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saddr.sin_port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htons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(5000);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saddr.sin_addr.s_addr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INADDR_ANY;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 = 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setsockopt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SOL_SOCKET, SO_REUSEADDR, &amp;option,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if (bind(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("bind()");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listen(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SOMAXCONN);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01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6048672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server_6.c –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고성능 </a:t>
            </a: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I/O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서버 모델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27" y="1340768"/>
            <a:ext cx="5184576" cy="3631763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//----------------------------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efd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epoll_create1(0);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struct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epoll_event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event;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event.data.fd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event.events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EPOLLIN;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epoll_ctl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efd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EPOLL_CTL_ADD,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&amp;event);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struct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epoll_event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revents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[1024];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while (true)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count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epoll_wait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efd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revents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1024, -1);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for 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0;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&lt; count; ++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if 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revents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].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data.fd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socklen_t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accept(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addrlen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event.data.fd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event.events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EPOLLIN;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epoll_ctl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efd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EPOLL_CTL_ADD, </a:t>
            </a:r>
            <a:r>
              <a:rPr kumimoji="0" lang="en-US" altLang="ko-KR" sz="1000" b="1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b="1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&amp;event);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}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B3B7E09-EB92-9D44-81EB-1A7CF3C6F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518" y="1326952"/>
            <a:ext cx="4320480" cy="4093428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else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revents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].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data.fd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char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[1024];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read(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if 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&gt;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write(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buf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continue;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if 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("read()");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else if 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len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== 0)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("disconnect from client...\n");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close(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epoll_ctl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efd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EPOLL_CTL_DEL,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close(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B8A0D5DF-3872-AA44-8DF0-0891FF12B1D4}"/>
              </a:ext>
            </a:extLst>
          </p:cNvPr>
          <p:cNvSpPr txBox="1">
            <a:spLocks/>
          </p:cNvSpPr>
          <p:nvPr/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/>
              <a:t>6.6</a:t>
            </a:r>
            <a:r>
              <a:rPr kumimoji="0" lang="ko-KR" altLang="en-US"/>
              <a:t> 고급 서버 모델</a:t>
            </a:r>
            <a:endParaRPr kumimoji="0" lang="en-US" altLang="ko-KR"/>
          </a:p>
          <a:p>
            <a:endParaRPr kumimoji="0" lang="ko-KR" altLang="en-US" dirty="0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7B98858F-FA66-A541-AA8B-1BEDAE013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ko-KR" altLang="en-US" u="sng" dirty="0"/>
              <a:t>고급 서버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377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6048672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server_6.c –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고성능 </a:t>
            </a: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I/O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서버 모델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4708981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unistd.h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types.h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         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socket.h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epoll.h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arpa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inet.h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stdio.h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main()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socket(PF_INET, SOCK_STREAM, 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saddr.sin_family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AF_INET;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saddr.sin_port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htons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(5000);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saddr.sin_addr.s_addr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INADDR_ANY;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 = 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setsockopt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SOL_SOCKET, SO_REUSEADDR, &amp;option,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if (bind(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("bind()");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listen(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SOMAXCONN);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1C3AAD58-8D70-454C-8446-61AD68290431}"/>
              </a:ext>
            </a:extLst>
          </p:cNvPr>
          <p:cNvSpPr txBox="1">
            <a:spLocks/>
          </p:cNvSpPr>
          <p:nvPr/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/>
              <a:t>6.6</a:t>
            </a:r>
            <a:r>
              <a:rPr kumimoji="0" lang="ko-KR" altLang="en-US"/>
              <a:t> 고급 서버 모델</a:t>
            </a:r>
            <a:endParaRPr kumimoji="0" lang="en-US" altLang="ko-KR"/>
          </a:p>
          <a:p>
            <a:endParaRPr kumimoji="0" lang="ko-KR" altLang="en-US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5A992BD2-3E21-0D4D-972E-D3B5E01A8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ko-KR" altLang="en-US" u="sng" dirty="0"/>
              <a:t>고급 서버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25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165068" y="1772816"/>
            <a:ext cx="165618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65068" y="3068960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65068" y="3501008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IPv4/IPv6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65068" y="3933056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04323" y="801580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BSD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9285" y="755413"/>
            <a:ext cx="30315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CSMA/CD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HWaddr 08:00:27:1f:2d:6c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c:\&gt;ipconfig /all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0A-00-27   00-00-00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회사명     고유번호   </a:t>
            </a:r>
          </a:p>
        </p:txBody>
      </p:sp>
      <p:sp>
        <p:nvSpPr>
          <p:cNvPr id="3" name="타원 2"/>
          <p:cNvSpPr/>
          <p:nvPr/>
        </p:nvSpPr>
        <p:spPr>
          <a:xfrm>
            <a:off x="3829364" y="3392512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69324" y="432861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647941" y="4832672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>
            <a:stCxn id="3" idx="4"/>
          </p:cNvCxnSpPr>
          <p:nvPr/>
        </p:nvCxnSpPr>
        <p:spPr>
          <a:xfrm>
            <a:off x="4045388" y="382456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63965" y="432861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59031" y="3030795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08:00:27:1f:2d:6c</a:t>
            </a: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1613" y="5264721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0A-00-27-00-00-00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54956" y="4463340"/>
            <a:ext cx="93610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7766" y="3789099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  : 08:00:27:1f:2d:6c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dest : 0A-00-27-00-00-00</a:t>
            </a:r>
          </a:p>
        </p:txBody>
      </p:sp>
      <p:sp>
        <p:nvSpPr>
          <p:cNvPr id="19" name="타원 18"/>
          <p:cNvSpPr/>
          <p:nvPr/>
        </p:nvSpPr>
        <p:spPr>
          <a:xfrm>
            <a:off x="5460310" y="4832672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676334" y="432861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489792" y="482580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05816" y="432175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1669124" y="3861048"/>
            <a:ext cx="28803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1957156" y="3851756"/>
            <a:ext cx="36004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189404" y="3886889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182683" y="4267792"/>
            <a:ext cx="1217416" cy="16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6781692" y="4328616"/>
            <a:ext cx="0" cy="390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5456990" y="4263761"/>
            <a:ext cx="1324702" cy="6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폭발 1 31"/>
          <p:cNvSpPr/>
          <p:nvPr/>
        </p:nvSpPr>
        <p:spPr>
          <a:xfrm>
            <a:off x="5184892" y="3880005"/>
            <a:ext cx="443856" cy="38121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30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6048672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server_6.c –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고성능 </a:t>
            </a: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I/O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서버 모델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AD47C7E-1F5A-4570-8642-B7370D68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442" y="1268760"/>
            <a:ext cx="8551863" cy="4708981"/>
          </a:xfrm>
          <a:prstGeom prst="rect">
            <a:avLst/>
          </a:prstGeom>
          <a:noFill/>
          <a:ln w="9525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unistd.h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types.h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         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socket.h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&lt;sys/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epoll.h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arpa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inet.h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stdio.h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&gt;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main()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socket(PF_INET, SOCK_STREAM, 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sockaddr_in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{0, };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saddr.sin_family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AF_INET;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saddr.sin_port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htons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(5000);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saddr.sin_addr.s_addr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= INADDR_ANY;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 = 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setsockopt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SOL_SOCKET, SO_REUSEADDR, &amp;option,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option);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if (bind(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(struct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sockaddr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*)&amp;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sizeof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saddr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 == -1)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{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perror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("bind()");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return -1;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}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listen(</a:t>
            </a:r>
            <a:r>
              <a:rPr kumimoji="0" lang="en-US" altLang="ko-KR" sz="1000" kern="0" dirty="0" err="1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ssock</a:t>
            </a: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, SOMAXCONN);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marL="0" marR="0" lvl="0" indent="0" defTabSz="9128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kern="0" dirty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D0C16834-DE20-444F-8990-F350B093CD15}"/>
              </a:ext>
            </a:extLst>
          </p:cNvPr>
          <p:cNvSpPr txBox="1">
            <a:spLocks/>
          </p:cNvSpPr>
          <p:nvPr/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/>
              <a:t>6.6</a:t>
            </a:r>
            <a:r>
              <a:rPr kumimoji="0" lang="ko-KR" altLang="en-US"/>
              <a:t> 고급 서버 모델</a:t>
            </a:r>
            <a:endParaRPr kumimoji="0" lang="en-US" altLang="ko-KR"/>
          </a:p>
          <a:p>
            <a:endParaRPr kumimoji="0" lang="ko-KR" altLang="en-US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2C1598C2-846D-CB44-8EB5-D52A86ACE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ko-KR" altLang="en-US" u="sng" dirty="0"/>
              <a:t>고급 서버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6063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E51BF-006A-48A3-9EE6-06EF92036611}"/>
              </a:ext>
            </a:extLst>
          </p:cNvPr>
          <p:cNvSpPr/>
          <p:nvPr/>
        </p:nvSpPr>
        <p:spPr>
          <a:xfrm>
            <a:off x="1116038" y="764704"/>
            <a:ext cx="6048672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latinLnBrk="0">
              <a:lnSpc>
                <a:spcPct val="150000"/>
              </a:lnSpc>
              <a:buClr>
                <a:srgbClr val="595959"/>
              </a:buClr>
              <a:defRPr/>
            </a:pP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server_6.c –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고성능 </a:t>
            </a:r>
            <a:r>
              <a:rPr kumimoji="0" lang="en-US" altLang="ko-KR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I/O </a:t>
            </a:r>
            <a:r>
              <a:rPr kumimoji="0" lang="ko-KR" altLang="en-US" dirty="0">
                <a:solidFill>
                  <a:prstClr val="black"/>
                </a:solidFill>
                <a:latin typeface="Consolas"/>
                <a:ea typeface="맑은 고딕" panose="020B0503020000020004" pitchFamily="50" charset="-127"/>
              </a:rPr>
              <a:t>서버 모델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8E21C8-B767-FD47-AE7A-363F57DA1C29}"/>
              </a:ext>
            </a:extLst>
          </p:cNvPr>
          <p:cNvSpPr/>
          <p:nvPr/>
        </p:nvSpPr>
        <p:spPr>
          <a:xfrm>
            <a:off x="1530524" y="1477571"/>
            <a:ext cx="73623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epoll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en-US" altLang="ko-KR" sz="1200" dirty="0" err="1">
                <a:latin typeface="+mj-ea"/>
                <a:ea typeface="+mj-ea"/>
              </a:rPr>
              <a:t>linux</a:t>
            </a:r>
            <a:r>
              <a:rPr lang="en-US" altLang="ko-KR" sz="1200" dirty="0">
                <a:latin typeface="+mj-ea"/>
                <a:ea typeface="+mj-ea"/>
              </a:rPr>
              <a:t> 2.6 </a:t>
            </a:r>
            <a:r>
              <a:rPr lang="ko-KR" altLang="en-US" sz="1200" dirty="0">
                <a:latin typeface="+mj-ea"/>
                <a:ea typeface="+mj-ea"/>
              </a:rPr>
              <a:t>에서 도입되었습니다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poll =&gt; </a:t>
            </a:r>
            <a:r>
              <a:rPr lang="ko-KR" altLang="en-US" sz="1200" dirty="0">
                <a:latin typeface="+mj-ea"/>
                <a:ea typeface="+mj-ea"/>
              </a:rPr>
              <a:t>사용자가 직접 </a:t>
            </a:r>
            <a:r>
              <a:rPr lang="ko-KR" altLang="en-US" sz="1200" dirty="0" err="1">
                <a:latin typeface="+mj-ea"/>
                <a:ea typeface="+mj-ea"/>
              </a:rPr>
              <a:t>디스크립터</a:t>
            </a:r>
            <a:r>
              <a:rPr lang="ko-KR" altLang="en-US" sz="1200" dirty="0">
                <a:latin typeface="+mj-ea"/>
                <a:ea typeface="+mj-ea"/>
              </a:rPr>
              <a:t> 배열을 관리해야 하므로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   관리의 비용이 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    </a:t>
            </a:r>
            <a:r>
              <a:rPr lang="ko-KR" altLang="en-US" sz="1200" dirty="0">
                <a:latin typeface="+mj-ea"/>
                <a:ea typeface="+mj-ea"/>
              </a:rPr>
              <a:t>사용자가 많아질 수록 성능은 점점 떨어진다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b="1" dirty="0" err="1">
                <a:latin typeface="+mj-ea"/>
                <a:ea typeface="+mj-ea"/>
              </a:rPr>
              <a:t>epoll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장점</a:t>
            </a:r>
          </a:p>
          <a:p>
            <a:r>
              <a:rPr lang="ko-KR" altLang="en-US" sz="1200" dirty="0">
                <a:latin typeface="+mj-ea"/>
                <a:ea typeface="+mj-ea"/>
              </a:rPr>
              <a:t>  </a:t>
            </a:r>
            <a:r>
              <a:rPr lang="en-US" altLang="ko-KR" sz="1200" dirty="0">
                <a:latin typeface="+mj-ea"/>
                <a:ea typeface="+mj-ea"/>
              </a:rPr>
              <a:t>1) </a:t>
            </a:r>
            <a:r>
              <a:rPr lang="ko-KR" altLang="en-US" sz="1200" dirty="0">
                <a:latin typeface="+mj-ea"/>
                <a:ea typeface="+mj-ea"/>
              </a:rPr>
              <a:t>사용자가 관찰하고자 하는 </a:t>
            </a:r>
            <a:r>
              <a:rPr lang="ko-KR" altLang="en-US" sz="1200" dirty="0" err="1">
                <a:latin typeface="+mj-ea"/>
                <a:ea typeface="+mj-ea"/>
              </a:rPr>
              <a:t>디스크립터</a:t>
            </a:r>
            <a:r>
              <a:rPr lang="ko-KR" altLang="en-US" sz="1200" dirty="0">
                <a:latin typeface="+mj-ea"/>
                <a:ea typeface="+mj-ea"/>
              </a:rPr>
              <a:t> 배열을 관리하지 않고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커널 내부에 저장소를 제공한다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2) </a:t>
            </a:r>
            <a:r>
              <a:rPr lang="ko-KR" altLang="en-US" sz="1200" dirty="0">
                <a:latin typeface="+mj-ea"/>
                <a:ea typeface="+mj-ea"/>
              </a:rPr>
              <a:t>이벤트가 발생하면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발생된 이벤트에 대한 </a:t>
            </a:r>
            <a:r>
              <a:rPr lang="ko-KR" altLang="en-US" sz="1200" dirty="0" err="1">
                <a:latin typeface="+mj-ea"/>
                <a:ea typeface="+mj-ea"/>
              </a:rPr>
              <a:t>디스크립터</a:t>
            </a:r>
            <a:r>
              <a:rPr lang="ko-KR" altLang="en-US" sz="1200" dirty="0">
                <a:latin typeface="+mj-ea"/>
                <a:ea typeface="+mj-ea"/>
              </a:rPr>
              <a:t> 배열을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반환한다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level trigger: </a:t>
            </a:r>
            <a:r>
              <a:rPr lang="en-US" altLang="ko-KR" sz="1200" dirty="0" err="1">
                <a:latin typeface="+mj-ea"/>
                <a:ea typeface="+mj-ea"/>
              </a:rPr>
              <a:t>epoll_wait</a:t>
            </a:r>
            <a:r>
              <a:rPr lang="ko-KR" altLang="en-US" sz="1200" dirty="0">
                <a:latin typeface="+mj-ea"/>
                <a:ea typeface="+mj-ea"/>
              </a:rPr>
              <a:t>은 수신 버퍼에 데이터가 남아 있다면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          계속 반환한다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수신 버퍼에 데이터가 남아 있다면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불필요한 반환이 발생한다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리소스 낭비</a:t>
            </a:r>
          </a:p>
          <a:p>
            <a:endParaRPr lang="ko-KR" altLang="en-US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edge trigger: </a:t>
            </a:r>
            <a:r>
              <a:rPr lang="en-US" altLang="ko-KR" sz="1200" dirty="0" err="1">
                <a:latin typeface="+mj-ea"/>
                <a:ea typeface="+mj-ea"/>
              </a:rPr>
              <a:t>epoll_wait</a:t>
            </a:r>
            <a:r>
              <a:rPr lang="ko-KR" altLang="en-US" sz="1200" dirty="0">
                <a:latin typeface="+mj-ea"/>
                <a:ea typeface="+mj-ea"/>
              </a:rPr>
              <a:t>은 수신 버퍼에 데이터가 도착하는 시점에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         반환한다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실제 </a:t>
            </a:r>
            <a:r>
              <a:rPr lang="ko-KR" altLang="en-US" sz="1200" dirty="0" err="1">
                <a:latin typeface="+mj-ea"/>
                <a:ea typeface="+mj-ea"/>
              </a:rPr>
              <a:t>수신버퍼에</a:t>
            </a:r>
            <a:r>
              <a:rPr lang="ko-KR" altLang="en-US" sz="1200" dirty="0">
                <a:latin typeface="+mj-ea"/>
                <a:ea typeface="+mj-ea"/>
              </a:rPr>
              <a:t> 데이터를 일부로 남겨놓는 경우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불필요한 반환이 발생하지 않으므로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효율적이다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반드시 </a:t>
            </a:r>
            <a:r>
              <a:rPr lang="en-US" altLang="ko-KR" sz="1200" dirty="0">
                <a:latin typeface="+mj-ea"/>
                <a:ea typeface="+mj-ea"/>
              </a:rPr>
              <a:t>read()</a:t>
            </a:r>
            <a:r>
              <a:rPr lang="ko-KR" altLang="en-US" sz="1200" dirty="0">
                <a:latin typeface="+mj-ea"/>
                <a:ea typeface="+mj-ea"/>
              </a:rPr>
              <a:t>의 동작이 </a:t>
            </a:r>
            <a:r>
              <a:rPr lang="en-US" altLang="ko-KR" sz="1200" dirty="0">
                <a:latin typeface="+mj-ea"/>
                <a:ea typeface="+mj-ea"/>
              </a:rPr>
              <a:t>non-blocking</a:t>
            </a:r>
            <a:r>
              <a:rPr lang="ko-KR" altLang="en-US" sz="1200" dirty="0" err="1">
                <a:latin typeface="+mj-ea"/>
                <a:ea typeface="+mj-ea"/>
              </a:rPr>
              <a:t>으로</a:t>
            </a:r>
            <a:r>
              <a:rPr lang="ko-KR" altLang="en-US" sz="1200" dirty="0">
                <a:latin typeface="+mj-ea"/>
                <a:ea typeface="+mj-ea"/>
              </a:rPr>
              <a:t> 동작할 수 있도록 </a:t>
            </a:r>
          </a:p>
          <a:p>
            <a:r>
              <a:rPr lang="ko-KR" altLang="en-US" sz="1200" dirty="0">
                <a:latin typeface="+mj-ea"/>
                <a:ea typeface="+mj-ea"/>
              </a:rPr>
              <a:t>  해야 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2D62E265-27A1-E14C-8E04-24077298F29A}"/>
              </a:ext>
            </a:extLst>
          </p:cNvPr>
          <p:cNvSpPr txBox="1">
            <a:spLocks/>
          </p:cNvSpPr>
          <p:nvPr/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/>
              <a:t>6.6</a:t>
            </a:r>
            <a:r>
              <a:rPr kumimoji="0" lang="ko-KR" altLang="en-US"/>
              <a:t> 고급 서버 모델</a:t>
            </a:r>
            <a:endParaRPr kumimoji="0" lang="en-US" altLang="ko-KR"/>
          </a:p>
          <a:p>
            <a:endParaRPr kumimoji="0" lang="ko-KR" altLang="en-US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2CDF1B9B-4B84-AA44-9B01-55673CDD58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42" y="121766"/>
            <a:ext cx="4284663" cy="404813"/>
          </a:xfrm>
        </p:spPr>
        <p:txBody>
          <a:bodyPr/>
          <a:lstStyle/>
          <a:p>
            <a:r>
              <a:rPr lang="ko-KR" altLang="en-US" u="sng" dirty="0"/>
              <a:t>고급 서버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5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231086" y="1887742"/>
            <a:ext cx="165618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31086" y="3183886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31086" y="3615934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31086" y="4047982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0341" y="916506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BSD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0678" y="420127"/>
            <a:ext cx="2768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ARP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dst_ip : 192.168.60.56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dest   : 08:00:27:1f:2d:6c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src_ip : 192.168.60.1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    : 0A-00-27-00-00-00</a:t>
            </a: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004470" y="3861048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44430" y="4797152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823047" y="5301208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>
            <a:stCxn id="3" idx="4"/>
          </p:cNvCxnSpPr>
          <p:nvPr/>
        </p:nvCxnSpPr>
        <p:spPr>
          <a:xfrm>
            <a:off x="5220494" y="429309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039071" y="47971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08605" y="3211905"/>
            <a:ext cx="1874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08:00:27:1f:2d:6c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192.168.60.56</a:t>
            </a: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719" y="573325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0A-00-27-00-00-00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192.168.60.1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30062" y="4931876"/>
            <a:ext cx="93610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3670" y="3869739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  : 08:00:27:1f:2d:6c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dest :</a:t>
            </a:r>
          </a:p>
        </p:txBody>
      </p:sp>
      <p:sp>
        <p:nvSpPr>
          <p:cNvPr id="19" name="타원 18"/>
          <p:cNvSpPr/>
          <p:nvPr/>
        </p:nvSpPr>
        <p:spPr>
          <a:xfrm>
            <a:off x="6635416" y="5301208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51440" y="47971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5664898" y="5294342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880922" y="479028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1735142" y="3975974"/>
            <a:ext cx="28803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023174" y="3966682"/>
            <a:ext cx="36004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364510" y="4355425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039806" y="4859868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971635" y="4869160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823047" y="4833156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89012" y="1907648"/>
            <a:ext cx="2669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Ethernet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   : 0A-00-27-00-00-00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dest  : 08:00:27:1f:2d:6c</a:t>
            </a: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4518" y="431604"/>
            <a:ext cx="27687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ARP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src_ip : 192.168.60.56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    : 08:00:27:1f:2d:6c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dst_ip : 192.168.60.1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dest    : 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02853" y="1919125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Ethernet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dest   : ff:ff:ff:ff:ff:ff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    : 08:00:27:1f:2d:6c</a:t>
            </a: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4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6441" y="908720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0537" y="908720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4633" y="908720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8729" y="908720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6159" y="1772816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ip = 0x12345678;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ip_1 = ip;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printf("%n", ip_1);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40574" y="1700808"/>
            <a:ext cx="1944216" cy="36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0574" y="2348880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40574" y="2708920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40574" y="3068960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574" y="3429000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36518" y="24191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40574" y="1988840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50636" y="19795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꺾인 연결선 23"/>
          <p:cNvCxnSpPr>
            <a:stCxn id="21" idx="3"/>
            <a:endCxn id="11" idx="3"/>
          </p:cNvCxnSpPr>
          <p:nvPr/>
        </p:nvCxnSpPr>
        <p:spPr>
          <a:xfrm>
            <a:off x="7884790" y="2168860"/>
            <a:ext cx="12700" cy="36004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96158" y="3068960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ip = 0x12345678;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char *p = ip;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printf("%x\n", *p);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0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8286" y="1844824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2382" y="1844824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76478" y="1844824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574" y="1844824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55182" y="2780928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9278" y="2780928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3374" y="2780928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7470" y="2780928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/>
          <p:cNvCxnSpPr>
            <a:stCxn id="2" idx="2"/>
            <a:endCxn id="23" idx="0"/>
          </p:cNvCxnSpPr>
          <p:nvPr/>
        </p:nvCxnSpPr>
        <p:spPr>
          <a:xfrm>
            <a:off x="3780334" y="2204864"/>
            <a:ext cx="259918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7" idx="2"/>
            <a:endCxn id="20" idx="0"/>
          </p:cNvCxnSpPr>
          <p:nvPr/>
        </p:nvCxnSpPr>
        <p:spPr>
          <a:xfrm>
            <a:off x="4644430" y="2204864"/>
            <a:ext cx="87099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  <a:endCxn id="18" idx="0"/>
          </p:cNvCxnSpPr>
          <p:nvPr/>
        </p:nvCxnSpPr>
        <p:spPr>
          <a:xfrm flipH="1">
            <a:off x="4651326" y="2204864"/>
            <a:ext cx="85720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2"/>
            <a:endCxn id="17" idx="0"/>
          </p:cNvCxnSpPr>
          <p:nvPr/>
        </p:nvCxnSpPr>
        <p:spPr>
          <a:xfrm flipH="1">
            <a:off x="3787230" y="2204864"/>
            <a:ext cx="258539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87230" y="3501008"/>
            <a:ext cx="36038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 = ((ip&amp;0xff000000)&gt;&gt;24)|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((ip&amp;0xff0000)&gt;&gt;8)|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((ip&amp;0xff00)&lt;&lt;8)|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((ip&amp;0xff)&lt;&lt;24)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2670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algn="l">
          <a:defRPr>
            <a:latin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30976</TotalTime>
  <Words>6127</Words>
  <Application>Microsoft Macintosh PowerPoint</Application>
  <PresentationFormat>사용자 지정</PresentationFormat>
  <Paragraphs>1486</Paragraphs>
  <Slides>61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굴림</vt:lpstr>
      <vt:lpstr>맑은 고딕</vt:lpstr>
      <vt:lpstr>Arial</vt:lpstr>
      <vt:lpstr>Consolas</vt:lpstr>
      <vt:lpstr>Wingdings</vt:lpstr>
      <vt:lpstr>1_제목 슬라이드</vt:lpstr>
      <vt:lpstr>6. Network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윤태린</cp:lastModifiedBy>
  <cp:revision>812</cp:revision>
  <cp:lastPrinted>2014-03-25T08:34:42Z</cp:lastPrinted>
  <dcterms:created xsi:type="dcterms:W3CDTF">2012-01-20T03:23:33Z</dcterms:created>
  <dcterms:modified xsi:type="dcterms:W3CDTF">2018-10-14T09:21:13Z</dcterms:modified>
</cp:coreProperties>
</file>