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87"/>
  </p:notesMasterIdLst>
  <p:handoutMasterIdLst>
    <p:handoutMasterId r:id="rId88"/>
  </p:handoutMasterIdLst>
  <p:sldIdLst>
    <p:sldId id="535" r:id="rId2"/>
    <p:sldId id="536" r:id="rId3"/>
    <p:sldId id="656" r:id="rId4"/>
    <p:sldId id="732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733" r:id="rId38"/>
    <p:sldId id="734" r:id="rId39"/>
    <p:sldId id="735" r:id="rId40"/>
    <p:sldId id="736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697" r:id="rId49"/>
    <p:sldId id="698" r:id="rId50"/>
    <p:sldId id="699" r:id="rId51"/>
    <p:sldId id="700" r:id="rId52"/>
    <p:sldId id="701" r:id="rId53"/>
    <p:sldId id="702" r:id="rId54"/>
    <p:sldId id="703" r:id="rId55"/>
    <p:sldId id="704" r:id="rId56"/>
    <p:sldId id="705" r:id="rId57"/>
    <p:sldId id="706" r:id="rId58"/>
    <p:sldId id="707" r:id="rId59"/>
    <p:sldId id="708" r:id="rId60"/>
    <p:sldId id="709" r:id="rId61"/>
    <p:sldId id="710" r:id="rId62"/>
    <p:sldId id="711" r:id="rId63"/>
    <p:sldId id="712" r:id="rId64"/>
    <p:sldId id="713" r:id="rId65"/>
    <p:sldId id="714" r:id="rId66"/>
    <p:sldId id="715" r:id="rId67"/>
    <p:sldId id="716" r:id="rId68"/>
    <p:sldId id="717" r:id="rId69"/>
    <p:sldId id="718" r:id="rId70"/>
    <p:sldId id="719" r:id="rId71"/>
    <p:sldId id="720" r:id="rId72"/>
    <p:sldId id="721" r:id="rId73"/>
    <p:sldId id="722" r:id="rId74"/>
    <p:sldId id="723" r:id="rId75"/>
    <p:sldId id="737" r:id="rId76"/>
    <p:sldId id="724" r:id="rId77"/>
    <p:sldId id="725" r:id="rId78"/>
    <p:sldId id="726" r:id="rId79"/>
    <p:sldId id="727" r:id="rId80"/>
    <p:sldId id="728" r:id="rId81"/>
    <p:sldId id="729" r:id="rId82"/>
    <p:sldId id="730" r:id="rId83"/>
    <p:sldId id="738" r:id="rId84"/>
    <p:sldId id="739" r:id="rId85"/>
    <p:sldId id="731" r:id="rId86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404" autoAdjust="0"/>
  </p:normalViewPr>
  <p:slideViewPr>
    <p:cSldViewPr>
      <p:cViewPr varScale="1">
        <p:scale>
          <a:sx n="108" d="100"/>
          <a:sy n="108" d="100"/>
        </p:scale>
        <p:origin x="968" y="200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>
            <a:extLst>
              <a:ext uri="{FF2B5EF4-FFF2-40B4-BE49-F238E27FC236}">
                <a16:creationId xmlns:a16="http://schemas.microsoft.com/office/drawing/2014/main" id="{6E0C1A33-2556-4B13-BF59-779A7541C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95A311-FAB9-4D16-B342-7D51F771AC6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6771" name="Rectangle 2">
            <a:extLst>
              <a:ext uri="{FF2B5EF4-FFF2-40B4-BE49-F238E27FC236}">
                <a16:creationId xmlns:a16="http://schemas.microsoft.com/office/drawing/2014/main" id="{7BCB8F37-854B-48BB-AC27-9F7CC56BF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6772" name="Rectangle 3">
            <a:extLst>
              <a:ext uri="{FF2B5EF4-FFF2-40B4-BE49-F238E27FC236}">
                <a16:creationId xmlns:a16="http://schemas.microsoft.com/office/drawing/2014/main" id="{E7298F2A-CB59-4006-860B-61F902DA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01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7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>
            <a:extLst>
              <a:ext uri="{FF2B5EF4-FFF2-40B4-BE49-F238E27FC236}">
                <a16:creationId xmlns:a16="http://schemas.microsoft.com/office/drawing/2014/main" id="{6F4AEBB7-4BE0-446A-AD28-A5C3DB596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366868B-2BCA-45B3-8E66-50C301A00F5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5987" name="Rectangle 2">
            <a:extLst>
              <a:ext uri="{FF2B5EF4-FFF2-40B4-BE49-F238E27FC236}">
                <a16:creationId xmlns:a16="http://schemas.microsoft.com/office/drawing/2014/main" id="{7F50704C-F85F-4693-B0CA-DA401ABA8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8" name="Rectangle 3">
            <a:extLst>
              <a:ext uri="{FF2B5EF4-FFF2-40B4-BE49-F238E27FC236}">
                <a16:creationId xmlns:a16="http://schemas.microsoft.com/office/drawing/2014/main" id="{E83C330C-5A24-4E12-937E-FD2B64D71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97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>
            <a:extLst>
              <a:ext uri="{FF2B5EF4-FFF2-40B4-BE49-F238E27FC236}">
                <a16:creationId xmlns:a16="http://schemas.microsoft.com/office/drawing/2014/main" id="{6364BEA0-8F48-4E9F-A852-9EBCC388B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1E0D20B-C0D8-4A7B-BB1B-B3B2CF05562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8035" name="Rectangle 2">
            <a:extLst>
              <a:ext uri="{FF2B5EF4-FFF2-40B4-BE49-F238E27FC236}">
                <a16:creationId xmlns:a16="http://schemas.microsoft.com/office/drawing/2014/main" id="{54FD03C8-C33B-4CFE-84FE-B21A2B4E0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6" name="Rectangle 3">
            <a:extLst>
              <a:ext uri="{FF2B5EF4-FFF2-40B4-BE49-F238E27FC236}">
                <a16:creationId xmlns:a16="http://schemas.microsoft.com/office/drawing/2014/main" id="{ABC12C20-B849-4C74-BD33-3B0568C0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118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>
            <a:extLst>
              <a:ext uri="{FF2B5EF4-FFF2-40B4-BE49-F238E27FC236}">
                <a16:creationId xmlns:a16="http://schemas.microsoft.com/office/drawing/2014/main" id="{73CFB39B-3B0F-4C24-8C5B-4743451B3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0FDD479-83B2-4806-8B34-029088D184A4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083" name="Rectangle 2">
            <a:extLst>
              <a:ext uri="{FF2B5EF4-FFF2-40B4-BE49-F238E27FC236}">
                <a16:creationId xmlns:a16="http://schemas.microsoft.com/office/drawing/2014/main" id="{70DD1406-0AC1-4501-B5C2-73319E455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4" name="Rectangle 3">
            <a:extLst>
              <a:ext uri="{FF2B5EF4-FFF2-40B4-BE49-F238E27FC236}">
                <a16:creationId xmlns:a16="http://schemas.microsoft.com/office/drawing/2014/main" id="{C0380438-5A49-4738-A149-A6113528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131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>
            <a:extLst>
              <a:ext uri="{FF2B5EF4-FFF2-40B4-BE49-F238E27FC236}">
                <a16:creationId xmlns:a16="http://schemas.microsoft.com/office/drawing/2014/main" id="{08C05D7B-0F21-4280-8B93-4709624B6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0B41EB7-BF9F-4650-933A-0D5C2400193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2131" name="Rectangle 2">
            <a:extLst>
              <a:ext uri="{FF2B5EF4-FFF2-40B4-BE49-F238E27FC236}">
                <a16:creationId xmlns:a16="http://schemas.microsoft.com/office/drawing/2014/main" id="{20582B11-3C37-4EC0-81EB-B66896545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2" name="Rectangle 3">
            <a:extLst>
              <a:ext uri="{FF2B5EF4-FFF2-40B4-BE49-F238E27FC236}">
                <a16:creationId xmlns:a16="http://schemas.microsoft.com/office/drawing/2014/main" id="{537393A0-F323-44CB-B79C-2CE8002B9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Type </a:t>
            </a:r>
            <a:r>
              <a:rPr lang="ko-KR" altLang="en-US"/>
              <a:t>이  </a:t>
            </a:r>
            <a:r>
              <a:rPr lang="ko-KR" altLang="en-US">
                <a:latin typeface="Times New Roman" panose="02020603050405020304" pitchFamily="18" charset="0"/>
              </a:rPr>
              <a:t>‘</a:t>
            </a:r>
            <a:r>
              <a:rPr lang="en-US" altLang="ko-KR"/>
              <a:t>r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 : </a:t>
            </a:r>
            <a:r>
              <a:rPr lang="ko-KR" altLang="en-US"/>
              <a:t>화일지시자는 </a:t>
            </a:r>
            <a:r>
              <a:rPr lang="en-US" altLang="ko-KR"/>
              <a:t>cmdstring</a:t>
            </a:r>
            <a:r>
              <a:rPr lang="ko-KR" altLang="en-US"/>
              <a:t>의 표준출력에 연결된다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Type </a:t>
            </a:r>
            <a:r>
              <a:rPr lang="ko-KR" altLang="en-US"/>
              <a:t>이  </a:t>
            </a:r>
            <a:r>
              <a:rPr lang="ko-KR" altLang="en-US">
                <a:latin typeface="Times New Roman" panose="02020603050405020304" pitchFamily="18" charset="0"/>
              </a:rPr>
              <a:t>‘</a:t>
            </a:r>
            <a:r>
              <a:rPr lang="en-US" altLang="ko-KR"/>
              <a:t>w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 : </a:t>
            </a:r>
            <a:r>
              <a:rPr lang="ko-KR" altLang="en-US"/>
              <a:t>화일지시자는 </a:t>
            </a:r>
            <a:r>
              <a:rPr lang="en-US" altLang="ko-KR"/>
              <a:t>cmdstring</a:t>
            </a:r>
            <a:r>
              <a:rPr lang="ko-KR" altLang="en-US"/>
              <a:t>의 표준입력에 연결된다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36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2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>
            <a:extLst>
              <a:ext uri="{FF2B5EF4-FFF2-40B4-BE49-F238E27FC236}">
                <a16:creationId xmlns:a16="http://schemas.microsoft.com/office/drawing/2014/main" id="{BF9461A0-605A-43AD-ABC7-17F367CED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CBA0B7C-87E1-45DD-A53A-435E5F8275C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5443" name="Rectangle 2">
            <a:extLst>
              <a:ext uri="{FF2B5EF4-FFF2-40B4-BE49-F238E27FC236}">
                <a16:creationId xmlns:a16="http://schemas.microsoft.com/office/drawing/2014/main" id="{22C55E7C-828D-42B1-A3A0-069855F00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5444" name="Rectangle 3">
            <a:extLst>
              <a:ext uri="{FF2B5EF4-FFF2-40B4-BE49-F238E27FC236}">
                <a16:creationId xmlns:a16="http://schemas.microsoft.com/office/drawing/2014/main" id="{5134D944-A64D-4700-81AB-42D6DA931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288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5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>
            <a:extLst>
              <a:ext uri="{FF2B5EF4-FFF2-40B4-BE49-F238E27FC236}">
                <a16:creationId xmlns:a16="http://schemas.microsoft.com/office/drawing/2014/main" id="{0CD49E67-06B0-4984-B296-160825D6C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1545A6-D752-4EC8-A95A-451EB0F146B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562699EC-1F44-4AF7-BAA6-06A3B60A6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17B007E7-6080-46CA-9CF0-91F9E2EE9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33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>
            <a:extLst>
              <a:ext uri="{FF2B5EF4-FFF2-40B4-BE49-F238E27FC236}">
                <a16:creationId xmlns:a16="http://schemas.microsoft.com/office/drawing/2014/main" id="{B0FF60B1-6AF0-44B5-9F72-C1D9C00E4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083A3-9D77-4829-B8E6-98C8A0768F1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0387" name="Rectangle 2">
            <a:extLst>
              <a:ext uri="{FF2B5EF4-FFF2-40B4-BE49-F238E27FC236}">
                <a16:creationId xmlns:a16="http://schemas.microsoft.com/office/drawing/2014/main" id="{16F84B7F-9AF6-40F8-81A3-F73666EF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8" name="Rectangle 3">
            <a:extLst>
              <a:ext uri="{FF2B5EF4-FFF2-40B4-BE49-F238E27FC236}">
                <a16:creationId xmlns:a16="http://schemas.microsoft.com/office/drawing/2014/main" id="{EDDD0714-E506-4DDE-A052-3090A75D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80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>
            <a:extLst>
              <a:ext uri="{FF2B5EF4-FFF2-40B4-BE49-F238E27FC236}">
                <a16:creationId xmlns:a16="http://schemas.microsoft.com/office/drawing/2014/main" id="{811B6637-1A27-4100-803A-183AFFB1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E4D9F7-E6F4-40B3-9CBA-A940401917E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2435" name="Rectangle 2">
            <a:extLst>
              <a:ext uri="{FF2B5EF4-FFF2-40B4-BE49-F238E27FC236}">
                <a16:creationId xmlns:a16="http://schemas.microsoft.com/office/drawing/2014/main" id="{4ED22864-47C5-46B6-9860-750E9A63E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2436" name="Rectangle 3">
            <a:extLst>
              <a:ext uri="{FF2B5EF4-FFF2-40B4-BE49-F238E27FC236}">
                <a16:creationId xmlns:a16="http://schemas.microsoft.com/office/drawing/2014/main" id="{789ACB49-11AD-41E9-BA32-56668AC40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93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C1EEA8EB-082C-4D4B-BC7B-91A1BBE16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DE7F0-B84C-4F1B-B74E-1648A01D66F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885A55A4-2C3B-4A61-8057-791F5274E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20174378-88FD-4B1C-88A1-2C74B2E9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82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>
            <a:extLst>
              <a:ext uri="{FF2B5EF4-FFF2-40B4-BE49-F238E27FC236}">
                <a16:creationId xmlns:a16="http://schemas.microsoft.com/office/drawing/2014/main" id="{A0F126F1-4AD1-4274-B2F9-9DA5AA518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46F43-E6B8-4F25-8438-72DD96DD24E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8579" name="Rectangle 2">
            <a:extLst>
              <a:ext uri="{FF2B5EF4-FFF2-40B4-BE49-F238E27FC236}">
                <a16:creationId xmlns:a16="http://schemas.microsoft.com/office/drawing/2014/main" id="{6789921E-B470-4AE0-BB97-430C3195C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EE1F8094-7071-46D7-BF60-C61112B5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2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>
            <a:extLst>
              <a:ext uri="{FF2B5EF4-FFF2-40B4-BE49-F238E27FC236}">
                <a16:creationId xmlns:a16="http://schemas.microsoft.com/office/drawing/2014/main" id="{75310392-2EFF-41C0-B1F4-CFC53167A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AF355-6C5A-43ED-AC3F-91CD2212961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1651" name="Rectangle 2">
            <a:extLst>
              <a:ext uri="{FF2B5EF4-FFF2-40B4-BE49-F238E27FC236}">
                <a16:creationId xmlns:a16="http://schemas.microsoft.com/office/drawing/2014/main" id="{56047A2D-51DA-4AB5-AF83-44A36EB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2" name="Rectangle 3">
            <a:extLst>
              <a:ext uri="{FF2B5EF4-FFF2-40B4-BE49-F238E27FC236}">
                <a16:creationId xmlns:a16="http://schemas.microsoft.com/office/drawing/2014/main" id="{329EF8FE-A447-4320-986D-06CCF0FF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82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>
            <a:extLst>
              <a:ext uri="{FF2B5EF4-FFF2-40B4-BE49-F238E27FC236}">
                <a16:creationId xmlns:a16="http://schemas.microsoft.com/office/drawing/2014/main" id="{CA58C0F7-DA51-49DC-B7DA-E51FEB3D4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9C5922-9490-44DE-ADF0-2CB731E9F8BB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4723" name="Rectangle 2">
            <a:extLst>
              <a:ext uri="{FF2B5EF4-FFF2-40B4-BE49-F238E27FC236}">
                <a16:creationId xmlns:a16="http://schemas.microsoft.com/office/drawing/2014/main" id="{CDE41ECF-4A4C-4CD4-B62D-1CA5773A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4" name="Rectangle 3">
            <a:extLst>
              <a:ext uri="{FF2B5EF4-FFF2-40B4-BE49-F238E27FC236}">
                <a16:creationId xmlns:a16="http://schemas.microsoft.com/office/drawing/2014/main" id="{DDDA29C2-90D3-49D3-B40E-88F498789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4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EB625-C8E3-4DFE-9555-57CA85C9861D}"/>
              </a:ext>
            </a:extLst>
          </p:cNvPr>
          <p:cNvCxnSpPr/>
          <p:nvPr userDrawn="1"/>
        </p:nvCxnSpPr>
        <p:spPr>
          <a:xfrm>
            <a:off x="0" y="476672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533" y="40124"/>
            <a:ext cx="1013111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39" y="863715"/>
            <a:ext cx="1013111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46C103A-BFED-4F97-9C62-5459F445C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92750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4.2 MUTEX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B28DCB-D788-4D3F-A575-DBB8A23DC6EA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7" r:id="rId3"/>
    <p:sldLayoutId id="214748371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000" b="1">
                <a:solidFill>
                  <a:srgbClr val="C5003D"/>
                </a:solidFill>
              </a:rPr>
              <a:t>5. IPC Programming</a:t>
            </a:r>
            <a:endParaRPr lang="ko-KR" altLang="en-US" sz="60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D23A7D-687C-4752-AFE5-AB4A77F4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sig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인자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시그널 번호</a:t>
            </a: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null signal (0)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실제로 시그널을 보내지 않고 프로세스의 존재여부 파악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프로세스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미존재시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-1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리턴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errno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= ESRCH) </a:t>
            </a:r>
          </a:p>
          <a:p>
            <a:pPr lvl="1" defTabSz="912813"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인자</a:t>
            </a:r>
          </a:p>
          <a:p>
            <a:pPr lvl="1" defTabSz="912813">
              <a:defRPr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&gt; 0   :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프로세스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인 프로세스에게 시그널을 전달한다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 defTabSz="912813">
              <a:defRPr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== 0 :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호출한 프로세스와 같은 프로세스 그룹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가지고</a:t>
            </a:r>
          </a:p>
          <a:p>
            <a:pPr marL="720465" lvl="2" indent="0" defTabSz="912813">
              <a:buNone/>
              <a:defRPr/>
            </a:pPr>
            <a:r>
              <a:rPr lang="ko-KR" altLang="en-US" dirty="0">
                <a:solidFill>
                  <a:srgbClr val="000000"/>
                </a:solidFill>
              </a:rPr>
              <a:t>	         있는 모든 프로세스에게 시그널을 전달한다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 defTabSz="912813">
              <a:defRPr/>
            </a:pP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&lt; 0   :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절대값에 해당하는 프로세스 그룹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가지고</a:t>
            </a:r>
          </a:p>
          <a:p>
            <a:pPr marL="360233" lvl="1" indent="0" defTabSz="912813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있는 모든 프로세스에게 시그널을 전달한다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5997-F373-468F-A6DE-08F5F97AB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kill function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16E38-8600-4596-919D-D508F03E2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9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A94A2-EED9-4962-B592-B613C7F33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D06EF-72EA-43E5-91C3-183989A5E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397316" name="Text Box 3">
            <a:extLst>
              <a:ext uri="{FF2B5EF4-FFF2-40B4-BE49-F238E27FC236}">
                <a16:creationId xmlns:a16="http://schemas.microsoft.com/office/drawing/2014/main" id="{0E7C4FAB-529A-4CFA-B70A-01C082DA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920" y="1398588"/>
            <a:ext cx="780097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catchint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signo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 SIGINT Receive\n");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signal(SIGINT,(void *)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catchint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("sleep call #1\n");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("sleep call #2\n");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("sleep call #3\n");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("sleep call #4\n");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("Exiting");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exit(0);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7317" name="AutoShape 4">
            <a:extLst>
              <a:ext uri="{FF2B5EF4-FFF2-40B4-BE49-F238E27FC236}">
                <a16:creationId xmlns:a16="http://schemas.microsoft.com/office/drawing/2014/main" id="{6E31F116-9AD6-452E-9ADA-C093D99C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3048000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ko-KR" altLang="en-US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외부상황</a:t>
            </a:r>
          </a:p>
        </p:txBody>
      </p:sp>
      <p:sp>
        <p:nvSpPr>
          <p:cNvPr id="397318" name="Rectangle 5">
            <a:extLst>
              <a:ext uri="{FF2B5EF4-FFF2-40B4-BE49-F238E27FC236}">
                <a16:creationId xmlns:a16="http://schemas.microsoft.com/office/drawing/2014/main" id="{229D8D05-5A31-4F3F-8B8A-0034F907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7319" name="Text Box 7">
            <a:extLst>
              <a:ext uri="{FF2B5EF4-FFF2-40B4-BE49-F238E27FC236}">
                <a16:creationId xmlns:a16="http://schemas.microsoft.com/office/drawing/2014/main" id="{CA289502-2417-4C86-9EF3-7C2184BE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98" y="1053862"/>
            <a:ext cx="145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signal_1.c</a:t>
            </a:r>
          </a:p>
        </p:txBody>
      </p:sp>
    </p:spTree>
    <p:extLst>
      <p:ext uri="{BB962C8B-B14F-4D97-AF65-F5344CB8AC3E}">
        <p14:creationId xmlns:p14="http://schemas.microsoft.com/office/powerpoint/2010/main" val="193577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9C799-1C18-4AE4-B241-8CEF0C8D2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E4A23-5B5F-449B-B7DF-A21C010A1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399364" name="Text Box 3">
            <a:extLst>
              <a:ext uri="{FF2B5EF4-FFF2-40B4-BE49-F238E27FC236}">
                <a16:creationId xmlns:a16="http://schemas.microsoft.com/office/drawing/2014/main" id="{9F599567-A75F-4873-9AB9-CC4B065C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201853"/>
            <a:ext cx="7772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handler(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sig){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("signal no(%d) Received\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n",sig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if(signal(SIGUSR1,handler)==SIG_ERR)  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stderr,"cannot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 USR1\n");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if(signal(SIGUSR2,handler)==SIG_ERR)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stderr,"cannot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 USR2\n");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for(;;)       pause();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99365" name="AutoShape 4">
            <a:extLst>
              <a:ext uri="{FF2B5EF4-FFF2-40B4-BE49-F238E27FC236}">
                <a16:creationId xmlns:a16="http://schemas.microsoft.com/office/drawing/2014/main" id="{FE23AF1B-4A80-4F4B-BEE0-4920103A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4935652"/>
            <a:ext cx="3429000" cy="1143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366" name="Text Box 5">
            <a:extLst>
              <a:ext uri="{FF2B5EF4-FFF2-40B4-BE49-F238E27FC236}">
                <a16:creationId xmlns:a16="http://schemas.microsoft.com/office/drawing/2014/main" id="{A241BEEB-0FE7-49C3-BEF9-0B4AE989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219" y="5022966"/>
            <a:ext cx="1552028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buNone/>
            </a:pPr>
            <a:r>
              <a:rPr lang="en-US" altLang="ko-KR" sz="1400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% kill –USR1 PID</a:t>
            </a:r>
          </a:p>
          <a:p>
            <a:pPr defTabSz="912813" latinLnBrk="0">
              <a:buNone/>
            </a:pPr>
            <a:endParaRPr lang="en-US" altLang="ko-KR" sz="1400">
              <a:solidFill>
                <a:srgbClr val="000000"/>
              </a:solidFill>
              <a:latin typeface="신명조" pitchFamily="18" charset="-127"/>
              <a:ea typeface="신명조" pitchFamily="18" charset="-127"/>
            </a:endParaRPr>
          </a:p>
          <a:p>
            <a:pPr defTabSz="912813" latinLnBrk="0">
              <a:buNone/>
            </a:pPr>
            <a:r>
              <a:rPr lang="en-US" altLang="ko-KR" sz="1400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% kill –USR2 PID</a:t>
            </a:r>
          </a:p>
        </p:txBody>
      </p:sp>
      <p:sp>
        <p:nvSpPr>
          <p:cNvPr id="399367" name="AutoShape 6">
            <a:extLst>
              <a:ext uri="{FF2B5EF4-FFF2-40B4-BE49-F238E27FC236}">
                <a16:creationId xmlns:a16="http://schemas.microsoft.com/office/drawing/2014/main" id="{ED77D35E-5249-4E01-934E-4C8BF9B0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2878252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en-US" altLang="ko-KR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Shell Command</a:t>
            </a:r>
          </a:p>
        </p:txBody>
      </p:sp>
      <p:sp>
        <p:nvSpPr>
          <p:cNvPr id="399368" name="Rectangle 7">
            <a:extLst>
              <a:ext uri="{FF2B5EF4-FFF2-40B4-BE49-F238E27FC236}">
                <a16:creationId xmlns:a16="http://schemas.microsoft.com/office/drawing/2014/main" id="{0E3AE467-E9BB-447D-B2FB-4E205631B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78052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369" name="Text Box 9">
            <a:extLst>
              <a:ext uri="{FF2B5EF4-FFF2-40B4-BE49-F238E27FC236}">
                <a16:creationId xmlns:a16="http://schemas.microsoft.com/office/drawing/2014/main" id="{B7CE5881-56C0-4ED0-B2C0-0F59A828B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498" y="908720"/>
            <a:ext cx="145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signal_2.c</a:t>
            </a:r>
          </a:p>
        </p:txBody>
      </p:sp>
    </p:spTree>
    <p:extLst>
      <p:ext uri="{BB962C8B-B14F-4D97-AF65-F5344CB8AC3E}">
        <p14:creationId xmlns:p14="http://schemas.microsoft.com/office/powerpoint/2010/main" val="236945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78178-4E56-4825-B70E-0A970F9E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3D0E0-6655-46D6-A972-C108E7B55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1412" name="Text Box 3">
            <a:extLst>
              <a:ext uri="{FF2B5EF4-FFF2-40B4-BE49-F238E27FC236}">
                <a16:creationId xmlns:a16="http://schemas.microsoft.com/office/drawing/2014/main" id="{07EDA412-3D58-4D4E-8B5E-0D9D00A0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3" y="1520826"/>
            <a:ext cx="4816475" cy="46529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#define NUMCHILD 3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char *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[NUMCHILD];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status;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for(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NUMCHILD;i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if((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=fork())==0)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execlp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("./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sig_child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","./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sig_child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(char *)0);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sig_parent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%d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child process run\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n",NUMCHILD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sleep(10);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for(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NUMCHILD;i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kill(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],SIGINT);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1413" name="Text Box 4">
            <a:extLst>
              <a:ext uri="{FF2B5EF4-FFF2-40B4-BE49-F238E27FC236}">
                <a16:creationId xmlns:a16="http://schemas.microsoft.com/office/drawing/2014/main" id="{3D526864-F2C4-429B-9559-ADD4AF79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144" y="1520825"/>
            <a:ext cx="4292600" cy="2566988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sig(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sig) {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(“child die(%d)\n”,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signal(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SIGINT,sig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pause();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1414" name="AutoShape 5">
            <a:extLst>
              <a:ext uri="{FF2B5EF4-FFF2-40B4-BE49-F238E27FC236}">
                <a16:creationId xmlns:a16="http://schemas.microsoft.com/office/drawing/2014/main" id="{3D0DCCD5-8F1A-4431-A18A-E22AC02E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4343400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ko-KR" altLang="en-US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인위적 발생</a:t>
            </a:r>
          </a:p>
        </p:txBody>
      </p:sp>
      <p:sp>
        <p:nvSpPr>
          <p:cNvPr id="401415" name="직사각형 1">
            <a:extLst>
              <a:ext uri="{FF2B5EF4-FFF2-40B4-BE49-F238E27FC236}">
                <a16:creationId xmlns:a16="http://schemas.microsoft.com/office/drawing/2014/main" id="{026DE2AC-0122-4E6D-A8E0-6BE2DC3F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645" y="1111250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2813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sig_child.c</a:t>
            </a:r>
            <a:endParaRPr kumimoji="0" lang="ko-KR" altLang="en-US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01416" name="직사각형 2">
            <a:extLst>
              <a:ext uri="{FF2B5EF4-FFF2-40B4-BE49-F238E27FC236}">
                <a16:creationId xmlns:a16="http://schemas.microsoft.com/office/drawing/2014/main" id="{12696EB0-6592-43FD-B44D-2F0D2B42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2" y="1111250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2813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sig_parent.c</a:t>
            </a:r>
            <a:endParaRPr kumimoji="0" lang="ko-KR" altLang="en-US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59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8570DA-073B-4C75-91B6-C55417B9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Description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지정된 시간 후에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SIGALRM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시그널이 발생하도록 타이머를 설정</a:t>
            </a: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SIGALRM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기본 처리 방법은 프로세스의 종료 			     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일반적으로 시그널 처리 함수를 등록하여 사용한다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한 프로세스에는 하나의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알람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시계만 존재 </a:t>
            </a:r>
          </a:p>
          <a:p>
            <a:pPr lvl="1" defTabSz="912813"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이미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알람이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설정된 상태에서 다시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alarm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함수를 호출하면 </a:t>
            </a:r>
          </a:p>
          <a:p>
            <a:pPr marL="360233" lvl="1" indent="0" defTabSz="912813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      이전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알람의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남은 시간이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리턴되고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새로운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알람으로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설정된다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seconds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인자가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인 경우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, </a:t>
            </a:r>
          </a:p>
          <a:p>
            <a:pPr marL="360233" lvl="1" indent="0" defTabSz="912813"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    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이미 설정된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알람이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존재하면 남은 시간이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리턴되고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알람은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해제된다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E2E79-C3FE-41E5-B434-ED0B984B3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alarm function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AA0E-4341-454C-852B-9DFA48CD0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BD689-F7A8-4766-A6CA-E70244702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alarm,pause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10BF3-99BB-49DB-A49B-D3B33D41B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4485" name="Rectangle 4">
            <a:extLst>
              <a:ext uri="{FF2B5EF4-FFF2-40B4-BE49-F238E27FC236}">
                <a16:creationId xmlns:a16="http://schemas.microsoft.com/office/drawing/2014/main" id="{616F7377-79DE-4BD4-B56F-41A830FB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78052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unistd.h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alm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signo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signo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("SIGALRM Receive");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main()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signal(SIGALRM,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alm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alarm(10);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("process id pause\n");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pause();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("process is wakeup\n");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B831DEA8-2787-47EA-A999-37A1E182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98" y="90872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alarm_1.c</a:t>
            </a:r>
          </a:p>
        </p:txBody>
      </p:sp>
    </p:spTree>
    <p:extLst>
      <p:ext uri="{BB962C8B-B14F-4D97-AF65-F5344CB8AC3E}">
        <p14:creationId xmlns:p14="http://schemas.microsoft.com/office/powerpoint/2010/main" val="415614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B26041-8BD1-4B5B-9B20-11EA36A1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 dirty="0">
                <a:solidFill>
                  <a:srgbClr val="000000"/>
                </a:solidFill>
              </a:rPr>
              <a:t> Description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sigemptyset</a:t>
            </a:r>
            <a:r>
              <a:rPr lang="en-US" altLang="ko-KR" dirty="0">
                <a:solidFill>
                  <a:srgbClr val="000000"/>
                </a:solidFill>
              </a:rPr>
              <a:t> : set</a:t>
            </a:r>
            <a:r>
              <a:rPr lang="ko-KR" altLang="en-US" dirty="0">
                <a:solidFill>
                  <a:srgbClr val="000000"/>
                </a:solidFill>
              </a:rPr>
              <a:t>의 모든 시그널을 </a:t>
            </a:r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 err="1">
                <a:solidFill>
                  <a:srgbClr val="000000"/>
                </a:solidFill>
              </a:rPr>
              <a:t>으로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set(</a:t>
            </a:r>
            <a:r>
              <a:rPr lang="ko-KR" altLang="en-US" dirty="0">
                <a:solidFill>
                  <a:srgbClr val="000000"/>
                </a:solidFill>
              </a:rPr>
              <a:t>모든 시그널 제외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sigfillset</a:t>
            </a:r>
            <a:r>
              <a:rPr lang="en-US" altLang="ko-KR" dirty="0">
                <a:solidFill>
                  <a:srgbClr val="000000"/>
                </a:solidFill>
              </a:rPr>
              <a:t> : set</a:t>
            </a:r>
            <a:r>
              <a:rPr lang="ko-KR" altLang="en-US" dirty="0">
                <a:solidFill>
                  <a:srgbClr val="000000"/>
                </a:solidFill>
              </a:rPr>
              <a:t>의 모든 시그널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>
                <a:solidFill>
                  <a:srgbClr val="000000"/>
                </a:solidFill>
              </a:rPr>
              <a:t>로 </a:t>
            </a:r>
            <a:r>
              <a:rPr lang="en-US" altLang="ko-KR" dirty="0">
                <a:solidFill>
                  <a:srgbClr val="000000"/>
                </a:solidFill>
              </a:rPr>
              <a:t>set(</a:t>
            </a:r>
            <a:r>
              <a:rPr lang="ko-KR" altLang="en-US" dirty="0">
                <a:solidFill>
                  <a:srgbClr val="000000"/>
                </a:solidFill>
              </a:rPr>
              <a:t>모든 시그널 포함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sigaddset</a:t>
            </a:r>
            <a:r>
              <a:rPr lang="en-US" altLang="ko-KR" dirty="0">
                <a:solidFill>
                  <a:srgbClr val="000000"/>
                </a:solidFill>
              </a:rPr>
              <a:t> : set</a:t>
            </a:r>
            <a:r>
              <a:rPr lang="ko-KR" altLang="en-US" dirty="0">
                <a:solidFill>
                  <a:srgbClr val="000000"/>
                </a:solidFill>
              </a:rPr>
              <a:t>의 멤버로서 </a:t>
            </a:r>
            <a:r>
              <a:rPr lang="en-US" altLang="ko-KR" dirty="0" err="1">
                <a:solidFill>
                  <a:srgbClr val="000000"/>
                </a:solidFill>
              </a:rPr>
              <a:t>signo</a:t>
            </a:r>
            <a:r>
              <a:rPr lang="ko-KR" altLang="en-US" dirty="0">
                <a:solidFill>
                  <a:srgbClr val="000000"/>
                </a:solidFill>
              </a:rPr>
              <a:t>로 지정된 시그널 추가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sigdelset</a:t>
            </a:r>
            <a:r>
              <a:rPr lang="en-US" altLang="ko-KR" dirty="0">
                <a:solidFill>
                  <a:srgbClr val="000000"/>
                </a:solidFill>
              </a:rPr>
              <a:t> : set</a:t>
            </a:r>
            <a:r>
              <a:rPr lang="ko-KR" altLang="en-US" dirty="0">
                <a:solidFill>
                  <a:srgbClr val="000000"/>
                </a:solidFill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</a:rPr>
              <a:t>signo</a:t>
            </a:r>
            <a:r>
              <a:rPr lang="ko-KR" altLang="en-US" dirty="0">
                <a:solidFill>
                  <a:srgbClr val="000000"/>
                </a:solidFill>
              </a:rPr>
              <a:t>로 지정된 시그널 제거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sigismember</a:t>
            </a:r>
            <a:r>
              <a:rPr lang="en-US" altLang="ko-KR" dirty="0">
                <a:solidFill>
                  <a:srgbClr val="000000"/>
                </a:solidFill>
              </a:rPr>
              <a:t> : </a:t>
            </a:r>
            <a:r>
              <a:rPr lang="en-US" altLang="ko-KR" dirty="0" err="1">
                <a:solidFill>
                  <a:srgbClr val="000000"/>
                </a:solidFill>
              </a:rPr>
              <a:t>signo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시그널이  </a:t>
            </a:r>
            <a:r>
              <a:rPr lang="en-US" altLang="ko-KR" dirty="0">
                <a:solidFill>
                  <a:srgbClr val="000000"/>
                </a:solidFill>
              </a:rPr>
              <a:t>set</a:t>
            </a:r>
            <a:r>
              <a:rPr lang="ko-KR" altLang="en-US" dirty="0">
                <a:solidFill>
                  <a:srgbClr val="000000"/>
                </a:solidFill>
              </a:rPr>
              <a:t>의 멤버인지를 검사     </a:t>
            </a:r>
            <a:endParaRPr lang="ko-KR" altLang="en-US" dirty="0">
              <a:solidFill>
                <a:srgbClr val="000000"/>
              </a:solidFill>
              <a:sym typeface="Monotype Sorts"/>
            </a:endParaRP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FA1CC-C202-41AE-BABC-14F093BFA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Signal Set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441F8-A0DA-4251-B998-4A3D00B57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5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698170-B967-418B-8DAC-9CDF08AF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 dirty="0">
                <a:solidFill>
                  <a:srgbClr val="000000"/>
                </a:solidFill>
              </a:rPr>
              <a:t> Description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 err="1">
                <a:solidFill>
                  <a:srgbClr val="000000"/>
                </a:solidFill>
              </a:rPr>
              <a:t>signalmask</a:t>
            </a:r>
            <a:r>
              <a:rPr lang="ko-KR" altLang="en-US" dirty="0" err="1">
                <a:solidFill>
                  <a:srgbClr val="000000"/>
                </a:solidFill>
              </a:rPr>
              <a:t>를</a:t>
            </a:r>
            <a:r>
              <a:rPr lang="ko-KR" altLang="en-US" dirty="0">
                <a:solidFill>
                  <a:srgbClr val="000000"/>
                </a:solidFill>
              </a:rPr>
              <a:t> 변경하거나 검사한다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 err="1">
                <a:solidFill>
                  <a:srgbClr val="000000"/>
                </a:solidFill>
              </a:rPr>
              <a:t>signalmask</a:t>
            </a:r>
            <a:r>
              <a:rPr lang="en-US" altLang="ko-KR" dirty="0">
                <a:solidFill>
                  <a:srgbClr val="000000"/>
                </a:solidFill>
              </a:rPr>
              <a:t> :  </a:t>
            </a:r>
            <a:r>
              <a:rPr lang="ko-KR" altLang="en-US" dirty="0">
                <a:solidFill>
                  <a:srgbClr val="000000"/>
                </a:solidFill>
              </a:rPr>
              <a:t>프로세스에게 전달되지 않도록 </a:t>
            </a:r>
            <a:r>
              <a:rPr lang="ko-KR" altLang="en-US" dirty="0" err="1">
                <a:solidFill>
                  <a:srgbClr val="000000"/>
                </a:solidFill>
              </a:rPr>
              <a:t>블럭된</a:t>
            </a:r>
            <a:r>
              <a:rPr lang="ko-KR" altLang="en-US" dirty="0">
                <a:solidFill>
                  <a:srgbClr val="000000"/>
                </a:solidFill>
              </a:rPr>
              <a:t> 시그널의 집합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how - </a:t>
            </a:r>
            <a:r>
              <a:rPr lang="ko-KR" altLang="en-US" dirty="0">
                <a:solidFill>
                  <a:srgbClr val="000000"/>
                </a:solidFill>
              </a:rPr>
              <a:t>시그널 </a:t>
            </a:r>
            <a:r>
              <a:rPr lang="en-US" altLang="ko-KR" dirty="0">
                <a:solidFill>
                  <a:srgbClr val="000000"/>
                </a:solidFill>
              </a:rPr>
              <a:t>set</a:t>
            </a:r>
            <a:r>
              <a:rPr lang="ko-KR" altLang="en-US" dirty="0">
                <a:solidFill>
                  <a:srgbClr val="000000"/>
                </a:solidFill>
              </a:rPr>
              <a:t>을 변경시키는 방법</a:t>
            </a:r>
          </a:p>
          <a:p>
            <a:pPr lvl="2" defTabSz="912813"/>
            <a:r>
              <a:rPr lang="en-US" altLang="ko-KR" dirty="0">
                <a:solidFill>
                  <a:srgbClr val="000000"/>
                </a:solidFill>
              </a:rPr>
              <a:t>SIG_BLOCK : set </a:t>
            </a:r>
            <a:r>
              <a:rPr lang="ko-KR" altLang="en-US" dirty="0">
                <a:solidFill>
                  <a:srgbClr val="000000"/>
                </a:solidFill>
              </a:rPr>
              <a:t>인자로 지정된 시그널들을 시그널 마스크에 추가</a:t>
            </a:r>
          </a:p>
          <a:p>
            <a:pPr lvl="2" defTabSz="912813"/>
            <a:r>
              <a:rPr lang="en-US" altLang="ko-KR" dirty="0">
                <a:solidFill>
                  <a:srgbClr val="000000"/>
                </a:solidFill>
              </a:rPr>
              <a:t>SIG_UNBLOCK : set </a:t>
            </a:r>
            <a:r>
              <a:rPr lang="ko-KR" altLang="en-US" dirty="0">
                <a:solidFill>
                  <a:srgbClr val="000000"/>
                </a:solidFill>
              </a:rPr>
              <a:t>인자로 지정된 시그널들을 시그널 마스크에서 제외</a:t>
            </a:r>
          </a:p>
          <a:p>
            <a:pPr lvl="2" defTabSz="912813"/>
            <a:r>
              <a:rPr lang="en-US" altLang="ko-KR" dirty="0">
                <a:solidFill>
                  <a:srgbClr val="000000"/>
                </a:solidFill>
              </a:rPr>
              <a:t>SIG_SETMASK : set </a:t>
            </a:r>
            <a:r>
              <a:rPr lang="ko-KR" altLang="en-US" dirty="0">
                <a:solidFill>
                  <a:srgbClr val="000000"/>
                </a:solidFill>
              </a:rPr>
              <a:t>인자로 시그널 마스크를 대체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set - </a:t>
            </a:r>
            <a:r>
              <a:rPr lang="ko-KR" altLang="en-US" dirty="0">
                <a:solidFill>
                  <a:srgbClr val="000000"/>
                </a:solidFill>
              </a:rPr>
              <a:t>변경될 시그널 마스크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oset</a:t>
            </a: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en-US" altLang="ko-KR" dirty="0" err="1">
                <a:solidFill>
                  <a:srgbClr val="000000"/>
                </a:solidFill>
              </a:rPr>
              <a:t>sigprocmask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함수 호출 이전의 시그널 마스크 내용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 err="1">
                <a:solidFill>
                  <a:srgbClr val="000000"/>
                </a:solidFill>
              </a:rPr>
              <a:t>oset</a:t>
            </a:r>
            <a:r>
              <a:rPr lang="ko-KR" altLang="en-US" dirty="0">
                <a:solidFill>
                  <a:srgbClr val="000000"/>
                </a:solidFill>
              </a:rPr>
              <a:t>이 </a:t>
            </a:r>
            <a:r>
              <a:rPr lang="en-US" altLang="ko-KR" dirty="0">
                <a:solidFill>
                  <a:srgbClr val="000000"/>
                </a:solidFill>
              </a:rPr>
              <a:t>NULL</a:t>
            </a:r>
            <a:r>
              <a:rPr lang="ko-KR" altLang="en-US" dirty="0">
                <a:solidFill>
                  <a:srgbClr val="000000"/>
                </a:solidFill>
              </a:rPr>
              <a:t>이 아니면 이전의 </a:t>
            </a:r>
            <a:r>
              <a:rPr lang="ko-KR" altLang="en-US" dirty="0" err="1">
                <a:solidFill>
                  <a:srgbClr val="000000"/>
                </a:solidFill>
              </a:rPr>
              <a:t>블럭된</a:t>
            </a:r>
            <a:r>
              <a:rPr lang="ko-KR" altLang="en-US" dirty="0">
                <a:solidFill>
                  <a:srgbClr val="000000"/>
                </a:solidFill>
              </a:rPr>
              <a:t> 시그널 </a:t>
            </a:r>
            <a:r>
              <a:rPr lang="ko-KR" altLang="en-US" dirty="0" err="1">
                <a:solidFill>
                  <a:srgbClr val="000000"/>
                </a:solidFill>
              </a:rPr>
              <a:t>세트값이</a:t>
            </a:r>
            <a:r>
              <a:rPr lang="ko-KR" altLang="en-US" dirty="0">
                <a:solidFill>
                  <a:srgbClr val="000000"/>
                </a:solidFill>
              </a:rPr>
              <a:t> 저장된다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set</a:t>
            </a:r>
            <a:r>
              <a:rPr lang="ko-KR" altLang="en-US" dirty="0">
                <a:solidFill>
                  <a:srgbClr val="000000"/>
                </a:solidFill>
              </a:rPr>
              <a:t>이 </a:t>
            </a:r>
            <a:r>
              <a:rPr lang="en-US" altLang="ko-KR" dirty="0">
                <a:solidFill>
                  <a:srgbClr val="000000"/>
                </a:solidFill>
              </a:rPr>
              <a:t>NULL</a:t>
            </a:r>
            <a:r>
              <a:rPr lang="ko-KR" altLang="en-US" dirty="0">
                <a:solidFill>
                  <a:srgbClr val="000000"/>
                </a:solidFill>
              </a:rPr>
              <a:t>이면 </a:t>
            </a:r>
            <a:r>
              <a:rPr lang="en-US" altLang="ko-KR" dirty="0">
                <a:solidFill>
                  <a:srgbClr val="000000"/>
                </a:solidFill>
              </a:rPr>
              <a:t>how</a:t>
            </a:r>
            <a:r>
              <a:rPr lang="ko-KR" altLang="en-US" dirty="0">
                <a:solidFill>
                  <a:srgbClr val="000000"/>
                </a:solidFill>
              </a:rPr>
              <a:t>는 의미가 없으며 </a:t>
            </a:r>
            <a:r>
              <a:rPr lang="ko-KR" altLang="en-US" dirty="0" err="1">
                <a:solidFill>
                  <a:srgbClr val="000000"/>
                </a:solidFill>
              </a:rPr>
              <a:t>에러체크로</a:t>
            </a:r>
            <a:r>
              <a:rPr lang="ko-KR" altLang="en-US" dirty="0">
                <a:solidFill>
                  <a:srgbClr val="000000"/>
                </a:solidFill>
              </a:rPr>
              <a:t> 사용된다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31DA-8461-4DD4-B724-6E6F1EF78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00"/>
                </a:solidFill>
              </a:rPr>
              <a:t>sigprocmask</a:t>
            </a:r>
            <a:r>
              <a:rPr lang="en-US" altLang="ko-KR" dirty="0">
                <a:solidFill>
                  <a:srgbClr val="000000"/>
                </a:solidFill>
              </a:rPr>
              <a:t> function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51B18-0AB1-49C1-B1CB-A0FE894E2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0F8C0-0EC9-4FC1-9B1B-33B693C10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sigprocmask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19D0C-EBB5-4BF3-AD49-EDA009837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83182D72-619A-4905-82CF-874BA559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51998"/>
            <a:ext cx="7848600" cy="4915465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09605" name="Text Box 4">
            <a:extLst>
              <a:ext uri="{FF2B5EF4-FFF2-40B4-BE49-F238E27FC236}">
                <a16:creationId xmlns:a16="http://schemas.microsoft.com/office/drawing/2014/main" id="{2094D60C-E90C-4EB3-BBDE-9C4F22DF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375793"/>
            <a:ext cx="77724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show_mask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sigset_t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NULL,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sigismember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SIGINT))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("SIGINT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sigismember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SIGQUIT))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("SIGQUIT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sigismember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SIGUSR1))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("SIGUSR1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sigismember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SIGALRM))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("SIGALRM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9606" name="Text Box 6">
            <a:extLst>
              <a:ext uri="{FF2B5EF4-FFF2-40B4-BE49-F238E27FC236}">
                <a16:creationId xmlns:a16="http://schemas.microsoft.com/office/drawing/2014/main" id="{6F35ACD1-501E-4F29-A9C9-D3C53B30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718" y="1052736"/>
            <a:ext cx="2084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sigprocmask_1.c</a:t>
            </a:r>
          </a:p>
        </p:txBody>
      </p:sp>
    </p:spTree>
    <p:extLst>
      <p:ext uri="{BB962C8B-B14F-4D97-AF65-F5344CB8AC3E}">
        <p14:creationId xmlns:p14="http://schemas.microsoft.com/office/powerpoint/2010/main" val="135917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8F340-39F5-4047-AD93-0C673164B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sigprocmask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FEF15-3835-4AC2-A744-091C412C9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0628" name="Rectangle 3">
            <a:extLst>
              <a:ext uri="{FF2B5EF4-FFF2-40B4-BE49-F238E27FC236}">
                <a16:creationId xmlns:a16="http://schemas.microsoft.com/office/drawing/2014/main" id="{3931B5C3-2949-494D-9F6F-CC869377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340768"/>
            <a:ext cx="7848600" cy="49196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629" name="Text Box 4">
            <a:extLst>
              <a:ext uri="{FF2B5EF4-FFF2-40B4-BE49-F238E27FC236}">
                <a16:creationId xmlns:a16="http://schemas.microsoft.com/office/drawing/2014/main" id="{5F06B355-2311-4211-B8F8-43A75AD8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340768"/>
            <a:ext cx="77724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main(void)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sigset_t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sigemptyset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sigaddset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SIGQUIT);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/* add SIGQUIT signal to blocked signal list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(SIG_BLOCK,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show_mask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/* restore previous signal mask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(SIG_SETMASK,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NULL)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exit 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0630" name="Text Box 6">
            <a:extLst>
              <a:ext uri="{FF2B5EF4-FFF2-40B4-BE49-F238E27FC236}">
                <a16:creationId xmlns:a16="http://schemas.microsoft.com/office/drawing/2014/main" id="{9117477D-61BD-4B35-A999-54E2375F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710" y="908720"/>
            <a:ext cx="2084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sigprocmask_1.c</a:t>
            </a:r>
          </a:p>
        </p:txBody>
      </p:sp>
    </p:spTree>
    <p:extLst>
      <p:ext uri="{BB962C8B-B14F-4D97-AF65-F5344CB8AC3E}">
        <p14:creationId xmlns:p14="http://schemas.microsoft.com/office/powerpoint/2010/main" val="2729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A9A9EF-397D-41A0-9A32-F2D0E12C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 dirty="0">
                <a:solidFill>
                  <a:srgbClr val="000000"/>
                </a:solidFill>
              </a:rPr>
              <a:t> Description</a:t>
            </a:r>
          </a:p>
          <a:p>
            <a:pPr defTabSz="912813">
              <a:lnSpc>
                <a:spcPct val="99000"/>
              </a:lnSpc>
            </a:pPr>
            <a:endParaRPr lang="en-US" altLang="ko-KR" sz="2000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호출한 프로세스에 대해 발생한 후 </a:t>
            </a:r>
            <a:r>
              <a:rPr lang="ko-KR" altLang="en-US" dirty="0" err="1">
                <a:solidFill>
                  <a:srgbClr val="000000"/>
                </a:solidFill>
              </a:rPr>
              <a:t>블록되어</a:t>
            </a:r>
            <a:r>
              <a:rPr lang="ko-KR" altLang="en-US" dirty="0">
                <a:solidFill>
                  <a:srgbClr val="000000"/>
                </a:solidFill>
              </a:rPr>
              <a:t> 있는 시그널 집합을 </a:t>
            </a:r>
            <a:r>
              <a:rPr lang="ko-KR" altLang="en-US" dirty="0" err="1">
                <a:solidFill>
                  <a:srgbClr val="000000"/>
                </a:solidFill>
              </a:rPr>
              <a:t>리턴한다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 err="1">
                <a:solidFill>
                  <a:srgbClr val="000000"/>
                </a:solidFill>
              </a:rPr>
              <a:t>블록된</a:t>
            </a:r>
            <a:r>
              <a:rPr lang="ko-KR" altLang="en-US" dirty="0">
                <a:solidFill>
                  <a:srgbClr val="000000"/>
                </a:solidFill>
              </a:rPr>
              <a:t> 시그널 집합은 시그널 세트로 표현된다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중복 발생된 시그널은 누적되지 않는다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4EAC0-21DC-485C-90AE-72ED8700F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3D174-BB25-4C84-B13E-D498918D4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0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17A0-F281-4138-9F2C-AB8882EDB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B1E10-CE3E-4FAB-AE18-934A82ADC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3700" name="Rectangle 3">
            <a:extLst>
              <a:ext uri="{FF2B5EF4-FFF2-40B4-BE49-F238E27FC236}">
                <a16:creationId xmlns:a16="http://schemas.microsoft.com/office/drawing/2014/main" id="{D73104ED-EC88-442E-ABE1-1EBA1D70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11" y="1303785"/>
            <a:ext cx="7848600" cy="49196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3701" name="Text Box 4">
            <a:extLst>
              <a:ext uri="{FF2B5EF4-FFF2-40B4-BE49-F238E27FC236}">
                <a16:creationId xmlns:a16="http://schemas.microsoft.com/office/drawing/2014/main" id="{07246ECB-ED6A-474B-9B65-440B92566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268761"/>
            <a:ext cx="7772400" cy="49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static void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sig_quit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main(void){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sigset_t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(signal(SIGQUIT,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sig_quit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SIG_ERR)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("can't catch SIGQUIT");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sigemptyset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sigaddset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SIGQUIT);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/* block SIGQUIT and save current signal mask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(SIG_BLOCK,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("SIG_BLOCK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sleep(5);       /* SIGQUIT here will remain pending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3702" name="Text Box 6">
            <a:extLst>
              <a:ext uri="{FF2B5EF4-FFF2-40B4-BE49-F238E27FC236}">
                <a16:creationId xmlns:a16="http://schemas.microsoft.com/office/drawing/2014/main" id="{2C644E84-899B-4D95-87E0-B4FE1DCA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751" y="90872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sigpending_1.c</a:t>
            </a:r>
          </a:p>
        </p:txBody>
      </p:sp>
    </p:spTree>
    <p:extLst>
      <p:ext uri="{BB962C8B-B14F-4D97-AF65-F5344CB8AC3E}">
        <p14:creationId xmlns:p14="http://schemas.microsoft.com/office/powerpoint/2010/main" val="214330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02779-39EA-4B92-A7C1-1D397F2FF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1C94C-926C-45CA-B822-1DC5A689F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5748" name="Rectangle 3">
            <a:extLst>
              <a:ext uri="{FF2B5EF4-FFF2-40B4-BE49-F238E27FC236}">
                <a16:creationId xmlns:a16="http://schemas.microsoft.com/office/drawing/2014/main" id="{65E5D9BA-9132-4CBA-9E68-ED9B2559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1"/>
            <a:ext cx="7848600" cy="49069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5749" name="Text Box 4">
            <a:extLst>
              <a:ext uri="{FF2B5EF4-FFF2-40B4-BE49-F238E27FC236}">
                <a16:creationId xmlns:a16="http://schemas.microsoft.com/office/drawing/2014/main" id="{B7DF5F42-C178-4737-8E47-19AEACE8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447800"/>
            <a:ext cx="7772400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sigpending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sigpending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sigismember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SIGQUIT))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("\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nSIGQUIT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pending\n");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(SIG_SETMASK, &amp;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oldmask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NULL)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("SIG_SETMASK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("SIGQUIT unblocked\n");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sleep(5);       /* SIGQUIT here will terminate with core file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exit(0);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static void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sig_quit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signo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("caught SIGQUIT\n");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if (signal(SIGQUIT, SIG_DFL) == SIG_ERR)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("can't reset SIGQUIT");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5750" name="Text Box 6">
            <a:extLst>
              <a:ext uri="{FF2B5EF4-FFF2-40B4-BE49-F238E27FC236}">
                <a16:creationId xmlns:a16="http://schemas.microsoft.com/office/drawing/2014/main" id="{A498A02C-5615-4E01-B0F1-289C9D9F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762" y="1069614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sigpending_1.c</a:t>
            </a:r>
          </a:p>
        </p:txBody>
      </p:sp>
    </p:spTree>
    <p:extLst>
      <p:ext uri="{BB962C8B-B14F-4D97-AF65-F5344CB8AC3E}">
        <p14:creationId xmlns:p14="http://schemas.microsoft.com/office/powerpoint/2010/main" val="839919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20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77BC7-8DB7-4438-8F4A-A8826341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Pipe?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한 프로세스의 </a:t>
            </a:r>
            <a:r>
              <a:rPr lang="ko-KR" altLang="en-US" dirty="0" err="1">
                <a:latin typeface="+mn-ea"/>
              </a:rPr>
              <a:t>표준출력을</a:t>
            </a:r>
            <a:r>
              <a:rPr lang="ko-KR" altLang="en-US" dirty="0">
                <a:latin typeface="+mn-ea"/>
              </a:rPr>
              <a:t> 다른 프로세스의 표준 입력에 연결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프로세스간 단 방향 통신의 한 방법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동기화를 기본적으로 제공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가득 차거나 비어 </a:t>
            </a:r>
            <a:r>
              <a:rPr lang="ko-KR" altLang="en-US" dirty="0" err="1">
                <a:latin typeface="+mn-ea"/>
              </a:rPr>
              <a:t>있을때</a:t>
            </a:r>
            <a:r>
              <a:rPr lang="ko-KR" altLang="en-US" dirty="0">
                <a:latin typeface="+mn-ea"/>
              </a:rPr>
              <a:t> 자동으로 </a:t>
            </a: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 err="1">
                <a:latin typeface="+mn-ea"/>
              </a:rPr>
              <a:t>discriptor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상속으로 </a:t>
            </a:r>
            <a:r>
              <a:rPr lang="en-US" altLang="ko-KR" dirty="0">
                <a:latin typeface="+mn-ea"/>
              </a:rPr>
              <a:t>IPC </a:t>
            </a:r>
            <a:r>
              <a:rPr lang="ko-KR" altLang="en-US" dirty="0">
                <a:latin typeface="+mn-ea"/>
              </a:rPr>
              <a:t>조인의 문제 해결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63B35-9821-4C97-9C5A-F0E884A2B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 ?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66E11-1856-4F59-80E6-985C83B31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17797" name="AutoShape 4">
            <a:extLst>
              <a:ext uri="{FF2B5EF4-FFF2-40B4-BE49-F238E27FC236}">
                <a16:creationId xmlns:a16="http://schemas.microsoft.com/office/drawing/2014/main" id="{F09DB1CF-F712-4776-8AF8-9DB5EF23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4648200"/>
            <a:ext cx="3657600" cy="914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7798" name="Text Box 5">
            <a:extLst>
              <a:ext uri="{FF2B5EF4-FFF2-40B4-BE49-F238E27FC236}">
                <a16:creationId xmlns:a16="http://schemas.microsoft.com/office/drawing/2014/main" id="{C36A5C4D-49DB-4CED-B9A5-BADD35F4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295" y="4903789"/>
            <a:ext cx="1611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800" b="1">
                <a:latin typeface="신명조" pitchFamily="18" charset="-127"/>
                <a:ea typeface="신명조" pitchFamily="18" charset="-127"/>
              </a:rPr>
              <a:t>% who | sort</a:t>
            </a:r>
          </a:p>
        </p:txBody>
      </p:sp>
    </p:spTree>
    <p:extLst>
      <p:ext uri="{BB962C8B-B14F-4D97-AF65-F5344CB8AC3E}">
        <p14:creationId xmlns:p14="http://schemas.microsoft.com/office/powerpoint/2010/main" val="109807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C83892-1DC1-497F-B2F9-8998B66E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파이프 생성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b="1" dirty="0">
                <a:latin typeface="+mn-ea"/>
              </a:rPr>
              <a:t>pipe </a:t>
            </a:r>
            <a:r>
              <a:rPr lang="ko-KR" altLang="en-US" b="1" dirty="0">
                <a:latin typeface="+mn-ea"/>
              </a:rPr>
              <a:t>시스템 호출</a:t>
            </a:r>
            <a:r>
              <a:rPr lang="ko-KR" altLang="en-US" dirty="0">
                <a:latin typeface="+mn-ea"/>
              </a:rPr>
              <a:t>을 이용하여 만들어짐</a:t>
            </a:r>
            <a:r>
              <a:rPr lang="en-US" altLang="ko-KR" dirty="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파일 </a:t>
            </a:r>
            <a:r>
              <a:rPr lang="ko-KR" altLang="en-US" dirty="0" err="1">
                <a:latin typeface="+mn-ea"/>
              </a:rPr>
              <a:t>처럼</a:t>
            </a:r>
            <a:r>
              <a:rPr lang="ko-KR" altLang="en-US" dirty="0">
                <a:latin typeface="+mn-ea"/>
              </a:rPr>
              <a:t> 동작한다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data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FIFO</a:t>
            </a:r>
            <a:r>
              <a:rPr lang="ko-KR" altLang="en-US" dirty="0">
                <a:latin typeface="+mn-ea"/>
              </a:rPr>
              <a:t>방식으로 처리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 err="1">
                <a:latin typeface="+mn-ea"/>
              </a:rPr>
              <a:t>filedes</a:t>
            </a:r>
            <a:r>
              <a:rPr lang="en-US" altLang="ko-KR" dirty="0">
                <a:latin typeface="+mn-ea"/>
              </a:rPr>
              <a:t>[0] : </a:t>
            </a:r>
            <a:r>
              <a:rPr lang="ko-KR" altLang="en-US" dirty="0">
                <a:latin typeface="+mn-ea"/>
              </a:rPr>
              <a:t>읽기 위하여 사용됨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 err="1">
                <a:latin typeface="+mn-ea"/>
              </a:rPr>
              <a:t>filedes</a:t>
            </a:r>
            <a:r>
              <a:rPr lang="en-US" altLang="ko-KR" dirty="0">
                <a:latin typeface="+mn-ea"/>
              </a:rPr>
              <a:t>[1] : </a:t>
            </a:r>
            <a:r>
              <a:rPr lang="ko-KR" altLang="en-US" dirty="0">
                <a:latin typeface="+mn-ea"/>
              </a:rPr>
              <a:t>쓰기 위하여 사용됨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파이프의 사용을 마쳤을 때</a:t>
            </a:r>
            <a:r>
              <a:rPr lang="en-US" altLang="ko-KR" dirty="0">
                <a:latin typeface="+mn-ea"/>
              </a:rPr>
              <a:t>: close()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파이프에서 </a:t>
            </a:r>
            <a:r>
              <a:rPr lang="ko-KR" altLang="en-US" dirty="0" err="1">
                <a:latin typeface="+mn-ea"/>
              </a:rPr>
              <a:t>데이타를</a:t>
            </a:r>
            <a:r>
              <a:rPr lang="ko-KR" altLang="en-US" dirty="0">
                <a:latin typeface="+mn-ea"/>
              </a:rPr>
              <a:t> 읽을 때</a:t>
            </a:r>
            <a:r>
              <a:rPr lang="en-US" altLang="ko-KR" dirty="0">
                <a:latin typeface="+mn-ea"/>
              </a:rPr>
              <a:t>: read()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파이프에 </a:t>
            </a:r>
            <a:r>
              <a:rPr lang="ko-KR" altLang="en-US" dirty="0" err="1">
                <a:latin typeface="+mn-ea"/>
              </a:rPr>
              <a:t>데이타를</a:t>
            </a:r>
            <a:r>
              <a:rPr lang="ko-KR" altLang="en-US" dirty="0">
                <a:latin typeface="+mn-ea"/>
              </a:rPr>
              <a:t> 쓸 때</a:t>
            </a:r>
            <a:r>
              <a:rPr lang="en-US" altLang="ko-KR" dirty="0">
                <a:latin typeface="+mn-ea"/>
              </a:rPr>
              <a:t>: write()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파이프와 표준 입출력을 연결할 때 </a:t>
            </a:r>
            <a:r>
              <a:rPr lang="en-US" altLang="ko-KR" dirty="0">
                <a:latin typeface="+mn-ea"/>
              </a:rPr>
              <a:t>: dup()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err="1">
                <a:latin typeface="+mn-ea"/>
              </a:rPr>
              <a:t>해제할때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fcntl</a:t>
            </a:r>
            <a:r>
              <a:rPr lang="en-US" altLang="ko-KR" dirty="0">
                <a:latin typeface="+mn-ea"/>
              </a:rPr>
              <a:t>()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9236A3-A56B-46D7-AA14-7587B3F31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CD3787-9391-450F-A34E-5668C7065A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973AE9-AC69-4603-8AFA-183B34E28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단일 프로세스의 </a:t>
            </a:r>
            <a:r>
              <a:rPr lang="en-US" altLang="ko-KR">
                <a:solidFill>
                  <a:srgbClr val="000000"/>
                </a:solidFill>
              </a:rPr>
              <a:t>Pipe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28E20-EB73-4139-8729-693B937DB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537B43EA-2A21-4BD3-9528-51560375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494" y="2590800"/>
            <a:ext cx="19050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5" name="Rectangle 4">
            <a:extLst>
              <a:ext uri="{FF2B5EF4-FFF2-40B4-BE49-F238E27FC236}">
                <a16:creationId xmlns:a16="http://schemas.microsoft.com/office/drawing/2014/main" id="{D9F1B437-646A-4E0C-9BAA-BDBAAAF7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800600"/>
            <a:ext cx="3581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6" name="Rectangle 5">
            <a:extLst>
              <a:ext uri="{FF2B5EF4-FFF2-40B4-BE49-F238E27FC236}">
                <a16:creationId xmlns:a16="http://schemas.microsoft.com/office/drawing/2014/main" id="{F96FE93A-E86D-4468-938A-A8A204F4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094" y="5181600"/>
            <a:ext cx="17526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7" name="Text Box 6">
            <a:extLst>
              <a:ext uri="{FF2B5EF4-FFF2-40B4-BE49-F238E27FC236}">
                <a16:creationId xmlns:a16="http://schemas.microsoft.com/office/drawing/2014/main" id="{06032D4D-14DC-416A-B491-D1E6A32B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744" y="5181600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파이프</a:t>
            </a:r>
          </a:p>
        </p:txBody>
      </p:sp>
      <p:sp>
        <p:nvSpPr>
          <p:cNvPr id="419848" name="Text Box 7">
            <a:extLst>
              <a:ext uri="{FF2B5EF4-FFF2-40B4-BE49-F238E27FC236}">
                <a16:creationId xmlns:a16="http://schemas.microsoft.com/office/drawing/2014/main" id="{303A2964-FD51-4B3A-A45D-CE46989B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094" y="2297114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sp>
        <p:nvSpPr>
          <p:cNvPr id="419849" name="Text Box 8">
            <a:extLst>
              <a:ext uri="{FF2B5EF4-FFF2-40B4-BE49-F238E27FC236}">
                <a16:creationId xmlns:a16="http://schemas.microsoft.com/office/drawing/2014/main" id="{C86DD344-094A-475B-A6C8-61F1EA84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494" y="44958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</a:t>
            </a:r>
          </a:p>
        </p:txBody>
      </p:sp>
      <p:sp>
        <p:nvSpPr>
          <p:cNvPr id="419850" name="Text Box 9">
            <a:extLst>
              <a:ext uri="{FF2B5EF4-FFF2-40B4-BE49-F238E27FC236}">
                <a16:creationId xmlns:a16="http://schemas.microsoft.com/office/drawing/2014/main" id="{4CFC9091-709B-4324-95D0-FD441248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295" y="2603500"/>
            <a:ext cx="8858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read fd</a:t>
            </a:r>
          </a:p>
        </p:txBody>
      </p:sp>
      <p:sp>
        <p:nvSpPr>
          <p:cNvPr id="419851" name="Text Box 10">
            <a:extLst>
              <a:ext uri="{FF2B5EF4-FFF2-40B4-BE49-F238E27FC236}">
                <a16:creationId xmlns:a16="http://schemas.microsoft.com/office/drawing/2014/main" id="{690B9073-61D8-49E3-8401-A1660C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495" y="3048000"/>
            <a:ext cx="899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write fd</a:t>
            </a:r>
          </a:p>
        </p:txBody>
      </p:sp>
      <p:sp>
        <p:nvSpPr>
          <p:cNvPr id="419852" name="AutoShape 11">
            <a:extLst>
              <a:ext uri="{FF2B5EF4-FFF2-40B4-BE49-F238E27FC236}">
                <a16:creationId xmlns:a16="http://schemas.microsoft.com/office/drawing/2014/main" id="{D932B7AE-7C05-4C99-B4E3-B6DB4B18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712" y="2848798"/>
            <a:ext cx="2133600" cy="142684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int fd[2];</a:t>
            </a:r>
          </a:p>
          <a:p>
            <a:pPr algn="ctr"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pipe(fd);</a:t>
            </a:r>
          </a:p>
        </p:txBody>
      </p:sp>
      <p:sp>
        <p:nvSpPr>
          <p:cNvPr id="419853" name="Text Box 12">
            <a:extLst>
              <a:ext uri="{FF2B5EF4-FFF2-40B4-BE49-F238E27FC236}">
                <a16:creationId xmlns:a16="http://schemas.microsoft.com/office/drawing/2014/main" id="{7479B4E9-F405-4401-911C-CE8C082FF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20" y="1385889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</a:t>
            </a:r>
            <a:r>
              <a:rPr lang="ko-KR" altLang="en-US" sz="2000" b="1"/>
              <a:t>프로세스와 파이프와의 관계</a:t>
            </a:r>
          </a:p>
        </p:txBody>
      </p:sp>
      <p:cxnSp>
        <p:nvCxnSpPr>
          <p:cNvPr id="419854" name="AutoShape 13">
            <a:extLst>
              <a:ext uri="{FF2B5EF4-FFF2-40B4-BE49-F238E27FC236}">
                <a16:creationId xmlns:a16="http://schemas.microsoft.com/office/drawing/2014/main" id="{DF800A89-29C7-48D1-9D8D-0D4B5BAC70BB}"/>
              </a:ext>
            </a:extLst>
          </p:cNvPr>
          <p:cNvCxnSpPr>
            <a:cxnSpLocks noChangeShapeType="1"/>
            <a:stCxn id="419851" idx="1"/>
            <a:endCxn id="419846" idx="1"/>
          </p:cNvCxnSpPr>
          <p:nvPr/>
        </p:nvCxnSpPr>
        <p:spPr bwMode="auto">
          <a:xfrm rot="10800000" flipH="1" flipV="1">
            <a:off x="2934494" y="3217277"/>
            <a:ext cx="228600" cy="2116723"/>
          </a:xfrm>
          <a:prstGeom prst="bentConnector3">
            <a:avLst>
              <a:gd name="adj1" fmla="val -10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855" name="AutoShape 14">
            <a:extLst>
              <a:ext uri="{FF2B5EF4-FFF2-40B4-BE49-F238E27FC236}">
                <a16:creationId xmlns:a16="http://schemas.microsoft.com/office/drawing/2014/main" id="{9DD8F1B3-0EA4-47AE-9160-26F460DE75F9}"/>
              </a:ext>
            </a:extLst>
          </p:cNvPr>
          <p:cNvCxnSpPr>
            <a:cxnSpLocks noChangeShapeType="1"/>
            <a:stCxn id="419846" idx="3"/>
            <a:endCxn id="419850" idx="3"/>
          </p:cNvCxnSpPr>
          <p:nvPr/>
        </p:nvCxnSpPr>
        <p:spPr bwMode="auto">
          <a:xfrm flipH="1" flipV="1">
            <a:off x="4887120" y="2772569"/>
            <a:ext cx="28574" cy="2561431"/>
          </a:xfrm>
          <a:prstGeom prst="bentConnector3">
            <a:avLst>
              <a:gd name="adj1" fmla="val -800028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974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3">
            <a:extLst>
              <a:ext uri="{FF2B5EF4-FFF2-40B4-BE49-F238E27FC236}">
                <a16:creationId xmlns:a16="http://schemas.microsoft.com/office/drawing/2014/main" id="{FB7C4860-B073-46CE-896E-1277C858AE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39974" y="971550"/>
            <a:ext cx="4284663" cy="4833714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just" eaLnBrk="1" hangingPunct="1">
              <a:lnSpc>
                <a:spcPct val="99000"/>
              </a:lnSpc>
            </a:pPr>
            <a:r>
              <a:rPr lang="en-US" altLang="ko-KR" sz="1400" b="0" dirty="0">
                <a:latin typeface="Consolas" panose="020B0609020204030204" pitchFamily="49" charset="0"/>
              </a:rPr>
              <a:t>#include &lt;</a:t>
            </a:r>
            <a:r>
              <a:rPr lang="en-US" altLang="ko-KR" sz="1400" b="0" dirty="0" err="1">
                <a:latin typeface="Consolas" panose="020B0609020204030204" pitchFamily="49" charset="0"/>
              </a:rPr>
              <a:t>stdio.h</a:t>
            </a:r>
            <a:r>
              <a:rPr lang="en-US" altLang="ko-KR" sz="1400" b="0" dirty="0">
                <a:latin typeface="Consolas" panose="020B0609020204030204" pitchFamily="49" charset="0"/>
              </a:rPr>
              <a:t>&gt;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#define MSGSIZE 16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char *msg1 = "hello, world #1";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char *msg2 = "hello, world #2";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char *msg3 = "hello, world #3";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main()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{ 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 char </a:t>
            </a:r>
            <a:r>
              <a:rPr lang="en-US" altLang="ko-KR" sz="1400" b="0" dirty="0" err="1">
                <a:latin typeface="Consolas" panose="020B0609020204030204" pitchFamily="49" charset="0"/>
              </a:rPr>
              <a:t>inbuf</a:t>
            </a:r>
            <a:r>
              <a:rPr lang="en-US" altLang="ko-KR" sz="1400" b="0" dirty="0">
                <a:latin typeface="Consolas" panose="020B0609020204030204" pitchFamily="49" charset="0"/>
              </a:rPr>
              <a:t>[MSGSIZE];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 </a:t>
            </a:r>
            <a:r>
              <a:rPr lang="en-US" altLang="ko-KR" sz="1400" b="0" dirty="0" err="1"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latin typeface="Consolas" panose="020B0609020204030204" pitchFamily="49" charset="0"/>
              </a:rPr>
              <a:t> p[2], j;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 if (pipe(p) &lt; 0) {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        </a:t>
            </a:r>
            <a:r>
              <a:rPr lang="en-US" altLang="ko-KR" sz="1400" b="0" dirty="0" err="1">
                <a:latin typeface="Consolas" panose="020B0609020204030204" pitchFamily="49" charset="0"/>
              </a:rPr>
              <a:t>perror</a:t>
            </a:r>
            <a:r>
              <a:rPr lang="en-US" altLang="ko-KR" sz="1400" b="0" dirty="0">
                <a:latin typeface="Consolas" panose="020B0609020204030204" pitchFamily="49" charset="0"/>
              </a:rPr>
              <a:t>("pipe call");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        exit(1);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 dirty="0">
                <a:latin typeface="Consolas" panose="020B0609020204030204" pitchFamily="49" charset="0"/>
              </a:rPr>
              <a:t>       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AD420-5C24-413B-8E63-09BB046714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08229" name="Rectangle 4">
            <a:extLst>
              <a:ext uri="{FF2B5EF4-FFF2-40B4-BE49-F238E27FC236}">
                <a16:creationId xmlns:a16="http://schemas.microsoft.com/office/drawing/2014/main" id="{62EB8B78-0663-4076-8264-EAA6F5DA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462" y="971550"/>
            <a:ext cx="4567238" cy="30480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/* write down pipe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msg1,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msg2,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msg3,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for (j=0; j&lt;3; j++) 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read(p[0], inbuf,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printf("%s", inbuf);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}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exit(0);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0870" name="Rectangle 5">
            <a:extLst>
              <a:ext uri="{FF2B5EF4-FFF2-40B4-BE49-F238E27FC236}">
                <a16:creationId xmlns:a16="http://schemas.microsoft.com/office/drawing/2014/main" id="{7C9CE3CB-BE93-4D86-82A4-3D1A84C5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2033588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Char char="•"/>
            </a:pPr>
            <a:endParaRPr lang="ko-KR" altLang="ko-KR" sz="2400">
              <a:latin typeface="신명조" pitchFamily="18" charset="-127"/>
              <a:ea typeface="신명조" pitchFamily="18" charset="-127"/>
            </a:endParaRPr>
          </a:p>
        </p:txBody>
      </p:sp>
      <p:pic>
        <p:nvPicPr>
          <p:cNvPr id="420871" name="Picture 6" descr="http://pl.changwon.ac.kr/unix/98_note/images/8_4.gif">
            <a:extLst>
              <a:ext uri="{FF2B5EF4-FFF2-40B4-BE49-F238E27FC236}">
                <a16:creationId xmlns:a16="http://schemas.microsoft.com/office/drawing/2014/main" id="{0F214870-7F7F-46BA-A8EA-BA29A317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95" y="4579938"/>
            <a:ext cx="2868613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40D7E912-F96C-4705-8B14-4BF6976A2D75}"/>
              </a:ext>
            </a:extLst>
          </p:cNvPr>
          <p:cNvSpPr txBox="1">
            <a:spLocks/>
          </p:cNvSpPr>
          <p:nvPr/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단일 프로세스의 </a:t>
            </a:r>
            <a:r>
              <a:rPr kumimoji="0" lang="en-US" altLang="ko-KR">
                <a:solidFill>
                  <a:srgbClr val="000000"/>
                </a:solidFill>
              </a:rPr>
              <a:t>Pipe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822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A40BA45-28C6-4481-A749-467BB4C5D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C1448-3A39-42A4-BD82-7A275C9084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1892" name="Rectangle 3">
            <a:extLst>
              <a:ext uri="{FF2B5EF4-FFF2-40B4-BE49-F238E27FC236}">
                <a16:creationId xmlns:a16="http://schemas.microsoft.com/office/drawing/2014/main" id="{D52CBEE7-F854-4372-B786-86DF58F1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800600"/>
            <a:ext cx="3581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1893" name="Rectangle 4">
            <a:extLst>
              <a:ext uri="{FF2B5EF4-FFF2-40B4-BE49-F238E27FC236}">
                <a16:creationId xmlns:a16="http://schemas.microsoft.com/office/drawing/2014/main" id="{49A62EEE-A9E4-45B2-8F9E-FAB61FA9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094" y="5181600"/>
            <a:ext cx="17526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1894" name="Text Box 5">
            <a:extLst>
              <a:ext uri="{FF2B5EF4-FFF2-40B4-BE49-F238E27FC236}">
                <a16:creationId xmlns:a16="http://schemas.microsoft.com/office/drawing/2014/main" id="{E41037CC-DE1B-4088-9C38-78B17CEE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744" y="5181600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파이프</a:t>
            </a:r>
          </a:p>
        </p:txBody>
      </p:sp>
      <p:sp>
        <p:nvSpPr>
          <p:cNvPr id="421895" name="Text Box 6">
            <a:extLst>
              <a:ext uri="{FF2B5EF4-FFF2-40B4-BE49-F238E27FC236}">
                <a16:creationId xmlns:a16="http://schemas.microsoft.com/office/drawing/2014/main" id="{06BE8369-E54D-44F4-A839-88484A76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94" y="2286001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sp>
        <p:nvSpPr>
          <p:cNvPr id="421896" name="Text Box 7">
            <a:extLst>
              <a:ext uri="{FF2B5EF4-FFF2-40B4-BE49-F238E27FC236}">
                <a16:creationId xmlns:a16="http://schemas.microsoft.com/office/drawing/2014/main" id="{60038FA2-D116-4980-9DC5-02A462F9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494" y="44958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</a:t>
            </a:r>
          </a:p>
        </p:txBody>
      </p:sp>
      <p:grpSp>
        <p:nvGrpSpPr>
          <p:cNvPr id="421897" name="Group 8">
            <a:extLst>
              <a:ext uri="{FF2B5EF4-FFF2-40B4-BE49-F238E27FC236}">
                <a16:creationId xmlns:a16="http://schemas.microsoft.com/office/drawing/2014/main" id="{3C6E7C03-917A-40C2-835E-170162DF6FAE}"/>
              </a:ext>
            </a:extLst>
          </p:cNvPr>
          <p:cNvGrpSpPr>
            <a:grpSpLocks/>
          </p:cNvGrpSpPr>
          <p:nvPr/>
        </p:nvGrpSpPr>
        <p:grpSpPr bwMode="auto">
          <a:xfrm>
            <a:off x="2172495" y="2590800"/>
            <a:ext cx="1952625" cy="838200"/>
            <a:chOff x="1440" y="1632"/>
            <a:chExt cx="1230" cy="528"/>
          </a:xfrm>
        </p:grpSpPr>
        <p:sp>
          <p:nvSpPr>
            <p:cNvPr id="421916" name="Rectangle 9">
              <a:extLst>
                <a:ext uri="{FF2B5EF4-FFF2-40B4-BE49-F238E27FC236}">
                  <a16:creationId xmlns:a16="http://schemas.microsoft.com/office/drawing/2014/main" id="{D03E5EEC-089F-4C46-8538-09AC2D85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1200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21917" name="Text Box 10">
              <a:extLst>
                <a:ext uri="{FF2B5EF4-FFF2-40B4-BE49-F238E27FC236}">
                  <a16:creationId xmlns:a16="http://schemas.microsoft.com/office/drawing/2014/main" id="{81BC4253-A06E-47FB-8EEE-4CB9CE446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0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read fd</a:t>
              </a:r>
            </a:p>
          </p:txBody>
        </p:sp>
        <p:sp>
          <p:nvSpPr>
            <p:cNvPr id="421918" name="Text Box 11">
              <a:extLst>
                <a:ext uri="{FF2B5EF4-FFF2-40B4-BE49-F238E27FC236}">
                  <a16:creationId xmlns:a16="http://schemas.microsoft.com/office/drawing/2014/main" id="{B0134885-F4B3-4824-B940-987E9E605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write fd</a:t>
              </a:r>
            </a:p>
          </p:txBody>
        </p:sp>
      </p:grpSp>
      <p:sp>
        <p:nvSpPr>
          <p:cNvPr id="421898" name="Text Box 12">
            <a:extLst>
              <a:ext uri="{FF2B5EF4-FFF2-40B4-BE49-F238E27FC236}">
                <a16:creationId xmlns:a16="http://schemas.microsoft.com/office/drawing/2014/main" id="{155DDF0E-29D6-490C-8CB0-CBFF2236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19" y="1385889"/>
            <a:ext cx="490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fork</a:t>
            </a:r>
            <a:r>
              <a:rPr lang="ko-KR" altLang="en-US" sz="2000" b="1"/>
              <a:t>후에 프로세스와 파이프와의 관계</a:t>
            </a:r>
          </a:p>
        </p:txBody>
      </p:sp>
      <p:sp>
        <p:nvSpPr>
          <p:cNvPr id="421899" name="Text Box 13">
            <a:extLst>
              <a:ext uri="{FF2B5EF4-FFF2-40B4-BE49-F238E27FC236}">
                <a16:creationId xmlns:a16="http://schemas.microsoft.com/office/drawing/2014/main" id="{092DFAB3-0AEF-4316-B330-A5E3E6BB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494" y="2286001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grpSp>
        <p:nvGrpSpPr>
          <p:cNvPr id="421900" name="Group 14">
            <a:extLst>
              <a:ext uri="{FF2B5EF4-FFF2-40B4-BE49-F238E27FC236}">
                <a16:creationId xmlns:a16="http://schemas.microsoft.com/office/drawing/2014/main" id="{9D01E638-0770-46AC-A2C3-0FD637AF2C4A}"/>
              </a:ext>
            </a:extLst>
          </p:cNvPr>
          <p:cNvGrpSpPr>
            <a:grpSpLocks/>
          </p:cNvGrpSpPr>
          <p:nvPr/>
        </p:nvGrpSpPr>
        <p:grpSpPr bwMode="auto">
          <a:xfrm>
            <a:off x="4763295" y="2590800"/>
            <a:ext cx="1952625" cy="838200"/>
            <a:chOff x="1440" y="1632"/>
            <a:chExt cx="1230" cy="528"/>
          </a:xfrm>
        </p:grpSpPr>
        <p:sp>
          <p:nvSpPr>
            <p:cNvPr id="421913" name="Rectangle 15">
              <a:extLst>
                <a:ext uri="{FF2B5EF4-FFF2-40B4-BE49-F238E27FC236}">
                  <a16:creationId xmlns:a16="http://schemas.microsoft.com/office/drawing/2014/main" id="{6D405B37-A5EE-4609-85AC-F32DDA8F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1200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21914" name="Text Box 16">
              <a:extLst>
                <a:ext uri="{FF2B5EF4-FFF2-40B4-BE49-F238E27FC236}">
                  <a16:creationId xmlns:a16="http://schemas.microsoft.com/office/drawing/2014/main" id="{0E7E5CB0-E186-4548-A4FD-9969F6D6F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0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read fd</a:t>
              </a:r>
            </a:p>
          </p:txBody>
        </p:sp>
        <p:sp>
          <p:nvSpPr>
            <p:cNvPr id="421915" name="Text Box 17">
              <a:extLst>
                <a:ext uri="{FF2B5EF4-FFF2-40B4-BE49-F238E27FC236}">
                  <a16:creationId xmlns:a16="http://schemas.microsoft.com/office/drawing/2014/main" id="{847F269B-59FB-4B04-A011-9E3729FAF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write fd</a:t>
              </a:r>
            </a:p>
          </p:txBody>
        </p:sp>
      </p:grpSp>
      <p:sp>
        <p:nvSpPr>
          <p:cNvPr id="421901" name="Line 18">
            <a:extLst>
              <a:ext uri="{FF2B5EF4-FFF2-40B4-BE49-F238E27FC236}">
                <a16:creationId xmlns:a16="http://schemas.microsoft.com/office/drawing/2014/main" id="{E8C189CF-CE51-4B0A-AE5E-C5A742139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094" y="3429000"/>
            <a:ext cx="0" cy="1905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2" name="Line 19">
            <a:extLst>
              <a:ext uri="{FF2B5EF4-FFF2-40B4-BE49-F238E27FC236}">
                <a16:creationId xmlns:a16="http://schemas.microsoft.com/office/drawing/2014/main" id="{460AB911-EA81-4039-8F51-90FAC0D3C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094" y="53340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3" name="Line 20">
            <a:extLst>
              <a:ext uri="{FF2B5EF4-FFF2-40B4-BE49-F238E27FC236}">
                <a16:creationId xmlns:a16="http://schemas.microsoft.com/office/drawing/2014/main" id="{AA22219A-D36D-43C5-B0DA-D9B291454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8294" y="2819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4" name="Line 21">
            <a:extLst>
              <a:ext uri="{FF2B5EF4-FFF2-40B4-BE49-F238E27FC236}">
                <a16:creationId xmlns:a16="http://schemas.microsoft.com/office/drawing/2014/main" id="{0133C37C-9B5A-47FE-B8EB-DBA1AC8F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294" y="2819400"/>
            <a:ext cx="0" cy="2514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5" name="Line 22">
            <a:extLst>
              <a:ext uri="{FF2B5EF4-FFF2-40B4-BE49-F238E27FC236}">
                <a16:creationId xmlns:a16="http://schemas.microsoft.com/office/drawing/2014/main" id="{74B845F3-2171-4E9D-8228-42B03ED5C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5694" y="5334000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6" name="Line 23">
            <a:extLst>
              <a:ext uri="{FF2B5EF4-FFF2-40B4-BE49-F238E27FC236}">
                <a16:creationId xmlns:a16="http://schemas.microsoft.com/office/drawing/2014/main" id="{F9A39DB7-8A03-4F0A-A4CE-613C4081F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4494" y="33528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7" name="Line 24">
            <a:extLst>
              <a:ext uri="{FF2B5EF4-FFF2-40B4-BE49-F238E27FC236}">
                <a16:creationId xmlns:a16="http://schemas.microsoft.com/office/drawing/2014/main" id="{CEDBC430-5610-466F-B79E-EF33D1243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4494" y="4572000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8" name="Line 25">
            <a:extLst>
              <a:ext uri="{FF2B5EF4-FFF2-40B4-BE49-F238E27FC236}">
                <a16:creationId xmlns:a16="http://schemas.microsoft.com/office/drawing/2014/main" id="{F74F4519-EC86-46FE-BE67-124544B6E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094" y="2819400"/>
            <a:ext cx="1447800" cy="17526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9" name="Line 26">
            <a:extLst>
              <a:ext uri="{FF2B5EF4-FFF2-40B4-BE49-F238E27FC236}">
                <a16:creationId xmlns:a16="http://schemas.microsoft.com/office/drawing/2014/main" id="{9B6A7C08-AFF6-4858-9731-76AF6860B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5694" y="4572000"/>
            <a:ext cx="4572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10" name="AutoShape 27">
            <a:extLst>
              <a:ext uri="{FF2B5EF4-FFF2-40B4-BE49-F238E27FC236}">
                <a16:creationId xmlns:a16="http://schemas.microsoft.com/office/drawing/2014/main" id="{AA1B8499-0179-4B1C-92B6-86C0684E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94" y="4648200"/>
            <a:ext cx="1600200" cy="1066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실선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: </a:t>
            </a: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열린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fd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점선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: </a:t>
            </a: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닫힌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fd</a:t>
            </a:r>
          </a:p>
        </p:txBody>
      </p:sp>
      <p:sp>
        <p:nvSpPr>
          <p:cNvPr id="421911" name="Line 28">
            <a:extLst>
              <a:ext uri="{FF2B5EF4-FFF2-40B4-BE49-F238E27FC236}">
                <a16:creationId xmlns:a16="http://schemas.microsoft.com/office/drawing/2014/main" id="{47AC6E3D-F025-4D3C-B7CF-B4550B6EF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7494" y="2743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12" name="Text Box 29">
            <a:extLst>
              <a:ext uri="{FF2B5EF4-FFF2-40B4-BE49-F238E27FC236}">
                <a16:creationId xmlns:a16="http://schemas.microsoft.com/office/drawing/2014/main" id="{4C7BF79D-DFE9-42CD-B930-80B1FF6C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145" y="2514601"/>
            <a:ext cx="4810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200" b="1">
                <a:latin typeface="신명조" pitchFamily="18" charset="-127"/>
                <a:ea typeface="신명조" pitchFamily="18" charset="-127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66246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3">
            <a:extLst>
              <a:ext uri="{FF2B5EF4-FFF2-40B4-BE49-F238E27FC236}">
                <a16:creationId xmlns:a16="http://schemas.microsoft.com/office/drawing/2014/main" id="{3E4C18FC-AB7F-47FA-BB2A-F0D9A20834F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58207" y="980728"/>
            <a:ext cx="4284663" cy="4752528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#include &lt;stdio.h&gt;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#define MSGSIZE 20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int main()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int fd[2],pid;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char msgout[MSGSIZE] = "Hello, world\n";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char msgin[MSGSIZE];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latin typeface="Consolas" panose="020B0609020204030204" pitchFamily="49" charset="0"/>
              </a:rPr>
              <a:t>if (pipe(fd) == -1)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{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perror("pipe()");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exit(1);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  <a:r>
              <a:rPr lang="en-US" altLang="ko-KR" sz="1400" b="0">
                <a:latin typeface="Consolas" panose="020B0609020204030204" pitchFamily="49" charset="0"/>
              </a:rPr>
              <a:t>}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if ((pid = fork()) &gt; 0)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  </a:t>
            </a:r>
            <a:r>
              <a:rPr lang="en-US" altLang="ko-KR" sz="1400" b="0">
                <a:latin typeface="Consolas" panose="020B0609020204030204" pitchFamily="49" charset="0"/>
              </a:rPr>
              <a:t>close(fd[0]);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  </a:t>
            </a:r>
            <a:r>
              <a:rPr lang="en-US" altLang="ko-KR" sz="1400" b="0">
                <a:latin typeface="Consolas" panose="020B0609020204030204" pitchFamily="49" charset="0"/>
              </a:rPr>
              <a:t>write(fd[1], msgout, MSGSIZE);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}</a:t>
            </a:r>
            <a:br>
              <a:rPr lang="en-US" altLang="ko-KR" sz="1400" b="0">
                <a:latin typeface="Consolas" panose="020B0609020204030204" pitchFamily="49" charset="0"/>
              </a:rPr>
            </a:br>
            <a:endParaRPr lang="en-US" altLang="ko-KR" sz="1400" b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4F097-D96C-480D-B990-73FF1F7B2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10277" name="Rectangle 4">
            <a:extLst>
              <a:ext uri="{FF2B5EF4-FFF2-40B4-BE49-F238E27FC236}">
                <a16:creationId xmlns:a16="http://schemas.microsoft.com/office/drawing/2014/main" id="{2C4F120F-D307-46DE-8312-CB91D67E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386" y="980728"/>
            <a:ext cx="4343400" cy="30480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else if (pid == 0) 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{</a:t>
            </a:r>
            <a:r>
              <a:rPr lang="ko-KR" altLang="en-US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　　　　　　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ko-KR" altLang="en-US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close(fd[1]);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read(fd[0],msgin,MSGSIZE);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puts(msgin);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else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{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perror("fork()");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exit(2);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422920" name="Picture 7" descr="http://pl.changwon.ac.kr/unix/98_note/images/8_6.gif">
            <a:extLst>
              <a:ext uri="{FF2B5EF4-FFF2-40B4-BE49-F238E27FC236}">
                <a16:creationId xmlns:a16="http://schemas.microsoft.com/office/drawing/2014/main" id="{1998FD4E-C78B-44C6-AD38-9ABB95C3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42" y="4465638"/>
            <a:ext cx="43434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6A2560BB-3FCE-4B88-AE60-B2CDC7BD1706}"/>
              </a:ext>
            </a:extLst>
          </p:cNvPr>
          <p:cNvSpPr txBox="1">
            <a:spLocks/>
          </p:cNvSpPr>
          <p:nvPr/>
        </p:nvSpPr>
        <p:spPr>
          <a:xfrm>
            <a:off x="179934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프로세스간 통신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3712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25E12-F0FE-4629-8873-716BC805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Signal?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프로세스간 동기화에 이용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한 프로세스가 다른 프로세스에게 보냄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커널이 프로세스에게 보냄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소프트웨어 인터럽트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Signal</a:t>
            </a:r>
            <a:r>
              <a:rPr lang="ko-KR" altLang="en-US" sz="2000" dirty="0">
                <a:latin typeface="+mn-ea"/>
              </a:rPr>
              <a:t>의 발생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인위적 발생 </a:t>
            </a:r>
            <a:r>
              <a:rPr lang="en-US" altLang="ko-KR" dirty="0">
                <a:latin typeface="+mn-ea"/>
              </a:rPr>
              <a:t>: kill()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사건발생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알람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프로세스 종료 등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 err="1">
                <a:latin typeface="+mn-ea"/>
              </a:rPr>
              <a:t>에러상황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잘못된 메모리 접근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 err="1">
                <a:latin typeface="+mn-ea"/>
              </a:rPr>
              <a:t>외부상황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키보드 입력</a:t>
            </a:r>
            <a:r>
              <a:rPr lang="en-US" altLang="ko-KR" dirty="0">
                <a:latin typeface="+mn-ea"/>
              </a:rPr>
              <a:t>(Ctrl + C)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Signal</a:t>
            </a:r>
            <a:r>
              <a:rPr lang="ko-KR" altLang="en-US" sz="2000" dirty="0">
                <a:latin typeface="+mn-ea"/>
              </a:rPr>
              <a:t>의 처리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무시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err="1">
                <a:latin typeface="+mn-ea"/>
              </a:rPr>
              <a:t>특정함수</a:t>
            </a:r>
            <a:r>
              <a:rPr lang="ko-KR" altLang="en-US" dirty="0">
                <a:latin typeface="+mn-ea"/>
              </a:rPr>
              <a:t> 호출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23BDAF16-B72C-439B-8E59-248569D955F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Signal 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101F5-95B1-4AB0-936C-25C0F6FF4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3">
            <a:extLst>
              <a:ext uri="{FF2B5EF4-FFF2-40B4-BE49-F238E27FC236}">
                <a16:creationId xmlns:a16="http://schemas.microsoft.com/office/drawing/2014/main" id="{7267E3D3-21A9-479C-910C-F54190A3D4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717905" y="1124744"/>
            <a:ext cx="4284663" cy="4608512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#include &lt;stdio.h&gt;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int main(int argc,char **argv)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int fd[2],pid;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latin typeface="Consolas" panose="020B0609020204030204" pitchFamily="49" charset="0"/>
              </a:rPr>
              <a:t>if (pipe(fd) == -1)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{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  perror("pipe()");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exit(1);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</a:t>
            </a:r>
            <a:r>
              <a:rPr lang="en-US" altLang="ko-KR" sz="1400" b="0">
                <a:latin typeface="Consolas" panose="020B0609020204030204" pitchFamily="49" charset="0"/>
              </a:rPr>
              <a:t>}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if ((pid = fork())==0)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{  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/* child process */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　    </a:t>
            </a:r>
            <a:r>
              <a:rPr lang="en-US" altLang="ko-KR" sz="1400" b="0">
                <a:latin typeface="Consolas" panose="020B0609020204030204" pitchFamily="49" charset="0"/>
              </a:rPr>
              <a:t>close(fd[1]);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　    </a:t>
            </a:r>
            <a:r>
              <a:rPr lang="en-US" altLang="ko-KR" sz="1400" b="0">
                <a:latin typeface="Consolas" panose="020B0609020204030204" pitchFamily="49" charset="0"/>
              </a:rPr>
              <a:t>dup2(fd[0],0);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execlp(argv[2],argv[2],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(char *)0);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}</a:t>
            </a:r>
            <a:br>
              <a:rPr lang="en-US" altLang="ko-KR" sz="1400" b="0">
                <a:latin typeface="Consolas" panose="020B0609020204030204" pitchFamily="49" charset="0"/>
              </a:rPr>
            </a:br>
            <a:endParaRPr lang="en-US" altLang="ko-KR" sz="1400" b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BF221-A753-4783-9D86-D77BE8CAD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11301" name="Rectangle 4">
            <a:extLst>
              <a:ext uri="{FF2B5EF4-FFF2-40B4-BE49-F238E27FC236}">
                <a16:creationId xmlns:a16="http://schemas.microsoft.com/office/drawing/2014/main" id="{FAE127CA-8C82-44B8-A9E6-D257CA03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58" y="1124744"/>
            <a:ext cx="4038600" cy="16002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/* parent process */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close(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[0]);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dup2(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[1],1);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execlp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[1],</a:t>
            </a:r>
            <a:r>
              <a:rPr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[1],(char *)0);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3944" name="AutoShape 7">
            <a:extLst>
              <a:ext uri="{FF2B5EF4-FFF2-40B4-BE49-F238E27FC236}">
                <a16:creationId xmlns:a16="http://schemas.microsoft.com/office/drawing/2014/main" id="{0B2E244C-0A7F-45A3-B529-370544DA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421" y="4133056"/>
            <a:ext cx="3429000" cy="1600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3945" name="Text Box 8">
            <a:extLst>
              <a:ext uri="{FF2B5EF4-FFF2-40B4-BE49-F238E27FC236}">
                <a16:creationId xmlns:a16="http://schemas.microsoft.com/office/drawing/2014/main" id="{E0F1BDB0-837D-4E2F-B19F-2B1A4CDE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746" y="4347370"/>
            <a:ext cx="1878912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who</a:t>
            </a:r>
          </a:p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who | sort</a:t>
            </a:r>
          </a:p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a.out who sort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EA780E57-7A57-4784-8529-CDEABBB2C465}"/>
              </a:ext>
            </a:extLst>
          </p:cNvPr>
          <p:cNvSpPr txBox="1">
            <a:spLocks/>
          </p:cNvSpPr>
          <p:nvPr/>
        </p:nvSpPr>
        <p:spPr>
          <a:xfrm>
            <a:off x="179934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프로세스간 통신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89044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D2D56C-70EB-49B0-B2B3-409A1BF82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B07EA-198B-4843-AEBF-E02839C79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4964" name="Rectangle 3">
            <a:extLst>
              <a:ext uri="{FF2B5EF4-FFF2-40B4-BE49-F238E27FC236}">
                <a16:creationId xmlns:a16="http://schemas.microsoft.com/office/drawing/2014/main" id="{3CC05064-30EE-4B3E-B4CA-FE9777EE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94" y="1143778"/>
            <a:ext cx="7848600" cy="523755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4965" name="Text Box 4">
            <a:extLst>
              <a:ext uri="{FF2B5EF4-FFF2-40B4-BE49-F238E27FC236}">
                <a16:creationId xmlns:a16="http://schemas.microsoft.com/office/drawing/2014/main" id="{F7793ADD-157A-4707-BAD3-08592EA16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794" y="1239722"/>
            <a:ext cx="7772400" cy="49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main(void){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	</a:t>
            </a:r>
            <a:r>
              <a:rPr lang="en-US" altLang="ko-KR" sz="1400" dirty="0" err="1">
                <a:latin typeface="Consolas" panose="020B0609020204030204" pitchFamily="49" charset="0"/>
              </a:rPr>
              <a:t>childpid</a:t>
            </a:r>
            <a:r>
              <a:rPr lang="en-US" altLang="ko-KR" sz="1400" dirty="0">
                <a:latin typeface="Consolas" panose="020B0609020204030204" pitchFamily="49" charset="0"/>
              </a:rPr>
              <a:t>, pipe1[2], pipe2[2];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if(pipe(pipe1) &lt; 0 || pipe(pipe2) &lt;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("pipe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childpid</a:t>
            </a:r>
            <a:r>
              <a:rPr lang="en-US" altLang="ko-KR" sz="1400" dirty="0">
                <a:latin typeface="Consolas" panose="020B0609020204030204" pitchFamily="49" charset="0"/>
              </a:rPr>
              <a:t> = fork();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if(</a:t>
            </a:r>
            <a:r>
              <a:rPr lang="en-US" altLang="ko-KR" sz="1400" dirty="0" err="1">
                <a:latin typeface="Consolas" panose="020B0609020204030204" pitchFamily="49" charset="0"/>
              </a:rPr>
              <a:t>childpid</a:t>
            </a:r>
            <a:r>
              <a:rPr lang="en-US" altLang="ko-KR" sz="1400" dirty="0">
                <a:latin typeface="Consolas" panose="020B0609020204030204" pitchFamily="49" charset="0"/>
              </a:rPr>
              <a:t> &gt; 0) { 		/* parent process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close(pipe1[0]);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client(pipe2[0], 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while(wait((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*) 0) != </a:t>
            </a:r>
            <a:r>
              <a:rPr lang="en-US" altLang="ko-KR" sz="1400" dirty="0" err="1">
                <a:latin typeface="Consolas" panose="020B0609020204030204" pitchFamily="49" charset="0"/>
              </a:rPr>
              <a:t>childpid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close(pipe2[0]);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} else { 				/* child process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close(pipe2[0]);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server(pipe1[0], 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close(pipe1[0]);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close(pipe2[1]);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}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24966" name="Text Box 5">
            <a:extLst>
              <a:ext uri="{FF2B5EF4-FFF2-40B4-BE49-F238E27FC236}">
                <a16:creationId xmlns:a16="http://schemas.microsoft.com/office/drawing/2014/main" id="{76673410-1B40-4A30-BE51-621D5114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82" y="83671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bipipen_1.c</a:t>
            </a:r>
          </a:p>
        </p:txBody>
      </p:sp>
    </p:spTree>
    <p:extLst>
      <p:ext uri="{BB962C8B-B14F-4D97-AF65-F5344CB8AC3E}">
        <p14:creationId xmlns:p14="http://schemas.microsoft.com/office/powerpoint/2010/main" val="389632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6D9D1F8-8C88-4171-AB26-E793B5461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8509E-E84B-49B8-A4B8-654E1D089D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7012" name="Rectangle 3">
            <a:extLst>
              <a:ext uri="{FF2B5EF4-FFF2-40B4-BE49-F238E27FC236}">
                <a16:creationId xmlns:a16="http://schemas.microsoft.com/office/drawing/2014/main" id="{1F283672-9B0E-4C4C-8B41-06197327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10" y="1206044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7013" name="Text Box 4">
            <a:extLst>
              <a:ext uri="{FF2B5EF4-FFF2-40B4-BE49-F238E27FC236}">
                <a16:creationId xmlns:a16="http://schemas.microsoft.com/office/drawing/2014/main" id="{A7B1C028-E1B9-40FB-8174-219C1E11E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810" y="1170400"/>
            <a:ext cx="77724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#include 	&lt;</a:t>
            </a:r>
            <a:r>
              <a:rPr lang="en-US" altLang="ko-KR" sz="1400" dirty="0" err="1"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#define 	MAXBUFF 	1024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void client(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readfd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writefd</a:t>
            </a:r>
            <a:r>
              <a:rPr lang="en-US" altLang="ko-KR" sz="1400" dirty="0">
                <a:latin typeface="Consolas" panose="020B0609020204030204" pitchFamily="49" charset="0"/>
              </a:rPr>
              <a:t>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char 	buff[MAXBUFF];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	n;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if(</a:t>
            </a:r>
            <a:r>
              <a:rPr lang="en-US" altLang="ko-KR" sz="1400" dirty="0" err="1">
                <a:latin typeface="Consolas" panose="020B0609020204030204" pitchFamily="49" charset="0"/>
              </a:rPr>
              <a:t>fgets</a:t>
            </a:r>
            <a:r>
              <a:rPr lang="en-US" altLang="ko-KR" sz="1400" dirty="0">
                <a:latin typeface="Consolas" panose="020B0609020204030204" pitchFamily="49" charset="0"/>
              </a:rPr>
              <a:t>(buff, MAXBUFF, stdin) == NULL)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("client: filename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n = </a:t>
            </a:r>
            <a:r>
              <a:rPr lang="en-US" altLang="ko-KR" sz="1400" dirty="0" err="1">
                <a:latin typeface="Consolas" panose="020B0609020204030204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</a:rPr>
              <a:t>(buff);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if(buff[n-1] == '\n')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n--;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if(write(</a:t>
            </a:r>
            <a:r>
              <a:rPr lang="en-US" altLang="ko-KR" sz="1400" dirty="0" err="1">
                <a:latin typeface="Consolas" panose="020B0609020204030204" pitchFamily="49" charset="0"/>
              </a:rPr>
              <a:t>writefd</a:t>
            </a:r>
            <a:r>
              <a:rPr lang="en-US" altLang="ko-KR" sz="1400" dirty="0">
                <a:latin typeface="Consolas" panose="020B0609020204030204" pitchFamily="49" charset="0"/>
              </a:rPr>
              <a:t>, buff, n) != n)			/* </a:t>
            </a:r>
            <a:r>
              <a:rPr lang="ko-KR" altLang="en-US" sz="1400" dirty="0">
                <a:latin typeface="Consolas" panose="020B0609020204030204" pitchFamily="49" charset="0"/>
              </a:rPr>
              <a:t>파일 이름 전송 *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("client: filename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while((n = read(</a:t>
            </a:r>
            <a:r>
              <a:rPr lang="en-US" altLang="ko-KR" sz="1400" dirty="0" err="1">
                <a:latin typeface="Consolas" panose="020B0609020204030204" pitchFamily="49" charset="0"/>
              </a:rPr>
              <a:t>readfd</a:t>
            </a:r>
            <a:r>
              <a:rPr lang="en-US" altLang="ko-KR" sz="1400" dirty="0">
                <a:latin typeface="Consolas" panose="020B0609020204030204" pitchFamily="49" charset="0"/>
              </a:rPr>
              <a:t>, buff, MAXBUFF)) &gt; 0)	/* </a:t>
            </a:r>
            <a:r>
              <a:rPr lang="ko-KR" altLang="en-US" sz="1400" dirty="0">
                <a:latin typeface="Consolas" panose="020B0609020204030204" pitchFamily="49" charset="0"/>
              </a:rPr>
              <a:t>파일 데이터 수신 *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 if(write(1, buff, n) != n)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	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("client: data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   if(n &lt;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("client: data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7014" name="Text Box 5">
            <a:extLst>
              <a:ext uri="{FF2B5EF4-FFF2-40B4-BE49-F238E27FC236}">
                <a16:creationId xmlns:a16="http://schemas.microsoft.com/office/drawing/2014/main" id="{F2C6A68F-8DE0-4BAB-8ACC-C8600DD7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82" y="83671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bipipen_2.c</a:t>
            </a:r>
          </a:p>
        </p:txBody>
      </p:sp>
    </p:spTree>
    <p:extLst>
      <p:ext uri="{BB962C8B-B14F-4D97-AF65-F5344CB8AC3E}">
        <p14:creationId xmlns:p14="http://schemas.microsoft.com/office/powerpoint/2010/main" val="176825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301064-BFFA-453F-BE3A-462A5E93A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4B6D4-5804-4B99-AB27-7A7B34CE4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9060" name="Rectangle 3">
            <a:extLst>
              <a:ext uri="{FF2B5EF4-FFF2-40B4-BE49-F238E27FC236}">
                <a16:creationId xmlns:a16="http://schemas.microsoft.com/office/drawing/2014/main" id="{694193D3-A152-4219-A054-A593494F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74" y="1120995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9061" name="Text Box 4">
            <a:extLst>
              <a:ext uri="{FF2B5EF4-FFF2-40B4-BE49-F238E27FC236}">
                <a16:creationId xmlns:a16="http://schemas.microsoft.com/office/drawing/2014/main" id="{1A33D6B6-E9E5-413F-A6F9-3DCDB46E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874" y="1120996"/>
            <a:ext cx="7772400" cy="80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#include 	&lt;</a:t>
            </a:r>
            <a:r>
              <a:rPr lang="en-US" altLang="ko-KR" sz="1400" dirty="0" err="1"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#define 	MAXBUFF 	1024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void server(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readfd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writefd</a:t>
            </a:r>
            <a:r>
              <a:rPr lang="en-US" altLang="ko-KR" sz="1400" dirty="0">
                <a:latin typeface="Consolas" panose="020B0609020204030204" pitchFamily="49" charset="0"/>
              </a:rPr>
              <a:t>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char 	buff[MAXBUFF];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	n, </a:t>
            </a:r>
            <a:r>
              <a:rPr lang="en-US" altLang="ko-KR" sz="1400" dirty="0" err="1">
                <a:latin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</a:rPr>
              <a:t>;  extern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errno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 ((n = read(</a:t>
            </a:r>
            <a:r>
              <a:rPr lang="en-US" altLang="ko-KR" sz="1400" dirty="0" err="1">
                <a:latin typeface="Consolas" panose="020B0609020204030204" pitchFamily="49" charset="0"/>
              </a:rPr>
              <a:t>readfd</a:t>
            </a:r>
            <a:r>
              <a:rPr lang="en-US" altLang="ko-KR" sz="1400" dirty="0">
                <a:latin typeface="Consolas" panose="020B0609020204030204" pitchFamily="49" charset="0"/>
              </a:rPr>
              <a:t>, buff, MAXBUFF)) &lt;= 0)	/* </a:t>
            </a:r>
            <a:r>
              <a:rPr lang="ko-KR" altLang="en-US" sz="1400" dirty="0">
                <a:latin typeface="Consolas" panose="020B0609020204030204" pitchFamily="49" charset="0"/>
              </a:rPr>
              <a:t>파일 이름 수신 *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("server: filename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buff[n] = '\0';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if ((</a:t>
            </a:r>
            <a:r>
              <a:rPr lang="en-US" altLang="ko-KR" sz="1400" dirty="0" err="1">
                <a:latin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</a:rPr>
              <a:t> = open(buff, 0)) &lt; 0) 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</a:rPr>
              <a:t>strcat</a:t>
            </a:r>
            <a:r>
              <a:rPr lang="en-US" altLang="ko-KR" sz="1400" dirty="0">
                <a:latin typeface="Consolas" panose="020B0609020204030204" pitchFamily="49" charset="0"/>
              </a:rPr>
              <a:t>(buff, " can’t open\n");  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n = </a:t>
            </a:r>
            <a:r>
              <a:rPr lang="en-US" altLang="ko-KR" sz="1400" dirty="0" err="1">
                <a:latin typeface="Consolas" panose="020B0609020204030204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</a:rPr>
              <a:t>(buff);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if(write(</a:t>
            </a:r>
            <a:r>
              <a:rPr lang="en-US" altLang="ko-KR" sz="1400" dirty="0" err="1">
                <a:latin typeface="Consolas" panose="020B0609020204030204" pitchFamily="49" charset="0"/>
              </a:rPr>
              <a:t>writefd</a:t>
            </a:r>
            <a:r>
              <a:rPr lang="en-US" altLang="ko-KR" sz="1400" dirty="0">
                <a:latin typeface="Consolas" panose="020B0609020204030204" pitchFamily="49" charset="0"/>
              </a:rPr>
              <a:t>, buff, n) != n)		/* </a:t>
            </a:r>
            <a:r>
              <a:rPr lang="ko-KR" altLang="en-US" sz="1400" dirty="0">
                <a:latin typeface="Consolas" panose="020B0609020204030204" pitchFamily="49" charset="0"/>
              </a:rPr>
              <a:t>에러 메시지 전송 *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	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("server: </a:t>
            </a:r>
            <a:r>
              <a:rPr lang="en-US" altLang="ko-KR" sz="1400" dirty="0" err="1">
                <a:latin typeface="Consolas" panose="020B0609020204030204" pitchFamily="49" charset="0"/>
              </a:rPr>
              <a:t>errmesg</a:t>
            </a:r>
            <a:r>
              <a:rPr lang="en-US" altLang="ko-KR" sz="1400" dirty="0">
                <a:latin typeface="Consolas" panose="020B0609020204030204" pitchFamily="49" charset="0"/>
              </a:rPr>
              <a:t>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} 	else 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while((n = read(</a:t>
            </a:r>
            <a:r>
              <a:rPr lang="en-US" altLang="ko-KR" sz="1400" dirty="0" err="1">
                <a:latin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</a:rPr>
              <a:t>, buff, MAXBUFF)) &gt;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	if(write(</a:t>
            </a:r>
            <a:r>
              <a:rPr lang="en-US" altLang="ko-KR" sz="1400" dirty="0" err="1">
                <a:latin typeface="Consolas" panose="020B0609020204030204" pitchFamily="49" charset="0"/>
              </a:rPr>
              <a:t>writefd</a:t>
            </a:r>
            <a:r>
              <a:rPr lang="en-US" altLang="ko-KR" sz="1400" dirty="0">
                <a:latin typeface="Consolas" panose="020B0609020204030204" pitchFamily="49" charset="0"/>
              </a:rPr>
              <a:t>, buff, n) != n)	/* </a:t>
            </a:r>
            <a:r>
              <a:rPr lang="ko-KR" altLang="en-US" sz="1400" dirty="0">
                <a:latin typeface="Consolas" panose="020B0609020204030204" pitchFamily="49" charset="0"/>
              </a:rPr>
              <a:t>파일 데이터 전송 *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			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("server: data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	}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9062" name="Text Box 5">
            <a:extLst>
              <a:ext uri="{FF2B5EF4-FFF2-40B4-BE49-F238E27FC236}">
                <a16:creationId xmlns:a16="http://schemas.microsoft.com/office/drawing/2014/main" id="{8BB7825C-CFEA-43AD-A0F0-2A546767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298" y="764704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bipipen_3.c</a:t>
            </a:r>
          </a:p>
        </p:txBody>
      </p:sp>
    </p:spTree>
    <p:extLst>
      <p:ext uri="{BB962C8B-B14F-4D97-AF65-F5344CB8AC3E}">
        <p14:creationId xmlns:p14="http://schemas.microsoft.com/office/powerpoint/2010/main" val="350828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AF52E00-A0BC-4F11-AA68-EED6794AC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popen function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4EF43-C57D-49C7-9108-95991502D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31108" name="Rectangle 3">
            <a:extLst>
              <a:ext uri="{FF2B5EF4-FFF2-40B4-BE49-F238E27FC236}">
                <a16:creationId xmlns:a16="http://schemas.microsoft.com/office/drawing/2014/main" id="{8BDB3A14-C689-4B2E-AF36-68D16716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1429544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09" name="Rectangle 4">
            <a:extLst>
              <a:ext uri="{FF2B5EF4-FFF2-40B4-BE49-F238E27FC236}">
                <a16:creationId xmlns:a16="http://schemas.microsoft.com/office/drawing/2014/main" id="{18A00994-A760-4326-81BA-79069032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429544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0" name="Text Box 5">
            <a:extLst>
              <a:ext uri="{FF2B5EF4-FFF2-40B4-BE49-F238E27FC236}">
                <a16:creationId xmlns:a16="http://schemas.microsoft.com/office/drawing/2014/main" id="{4BFB8CFE-05DE-4777-BAE4-3E780B06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1124744"/>
            <a:ext cx="8159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Parent</a:t>
            </a:r>
          </a:p>
        </p:txBody>
      </p:sp>
      <p:sp>
        <p:nvSpPr>
          <p:cNvPr id="431111" name="Text Box 6">
            <a:extLst>
              <a:ext uri="{FF2B5EF4-FFF2-40B4-BE49-F238E27FC236}">
                <a16:creationId xmlns:a16="http://schemas.microsoft.com/office/drawing/2014/main" id="{4771D104-2540-48AC-9349-BBF7E4EDB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95" y="1124744"/>
            <a:ext cx="1809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cmdstring(Child)</a:t>
            </a:r>
          </a:p>
        </p:txBody>
      </p:sp>
      <p:sp>
        <p:nvSpPr>
          <p:cNvPr id="431112" name="Text Box 7">
            <a:extLst>
              <a:ext uri="{FF2B5EF4-FFF2-40B4-BE49-F238E27FC236}">
                <a16:creationId xmlns:a16="http://schemas.microsoft.com/office/drawing/2014/main" id="{9A43B6AA-35E8-4265-97E1-E8CFFB21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94" y="1658144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fp</a:t>
            </a:r>
          </a:p>
        </p:txBody>
      </p:sp>
      <p:sp>
        <p:nvSpPr>
          <p:cNvPr id="431113" name="Text Box 8">
            <a:extLst>
              <a:ext uri="{FF2B5EF4-FFF2-40B4-BE49-F238E27FC236}">
                <a16:creationId xmlns:a16="http://schemas.microsoft.com/office/drawing/2014/main" id="{D2A717A6-C98B-4A31-A3D1-1D6CAF4B1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5" y="1645444"/>
            <a:ext cx="815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stdout</a:t>
            </a:r>
          </a:p>
        </p:txBody>
      </p:sp>
      <p:sp>
        <p:nvSpPr>
          <p:cNvPr id="431114" name="Line 9">
            <a:extLst>
              <a:ext uri="{FF2B5EF4-FFF2-40B4-BE49-F238E27FC236}">
                <a16:creationId xmlns:a16="http://schemas.microsoft.com/office/drawing/2014/main" id="{E39818C2-647E-4813-B82D-AF513553C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894" y="1874044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1115" name="Rectangle 10">
            <a:extLst>
              <a:ext uri="{FF2B5EF4-FFF2-40B4-BE49-F238E27FC236}">
                <a16:creationId xmlns:a16="http://schemas.microsoft.com/office/drawing/2014/main" id="{2BDE4DE0-E85A-4045-841B-38AD05F7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3810000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6" name="Rectangle 11">
            <a:extLst>
              <a:ext uri="{FF2B5EF4-FFF2-40B4-BE49-F238E27FC236}">
                <a16:creationId xmlns:a16="http://schemas.microsoft.com/office/drawing/2014/main" id="{CCEF6A4C-EA00-41E4-B5AD-F7D9CC5D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3810000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7" name="Text Box 12">
            <a:extLst>
              <a:ext uri="{FF2B5EF4-FFF2-40B4-BE49-F238E27FC236}">
                <a16:creationId xmlns:a16="http://schemas.microsoft.com/office/drawing/2014/main" id="{79C012D9-1D5A-4B70-B365-9E710C8B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3505200"/>
            <a:ext cx="8159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Parent</a:t>
            </a:r>
          </a:p>
        </p:txBody>
      </p:sp>
      <p:sp>
        <p:nvSpPr>
          <p:cNvPr id="431118" name="Text Box 13">
            <a:extLst>
              <a:ext uri="{FF2B5EF4-FFF2-40B4-BE49-F238E27FC236}">
                <a16:creationId xmlns:a16="http://schemas.microsoft.com/office/drawing/2014/main" id="{61F82025-6B78-4D72-8B5B-A17816D9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95" y="3505200"/>
            <a:ext cx="1809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cmdstring(Child)</a:t>
            </a:r>
          </a:p>
        </p:txBody>
      </p:sp>
      <p:sp>
        <p:nvSpPr>
          <p:cNvPr id="431119" name="Text Box 14">
            <a:extLst>
              <a:ext uri="{FF2B5EF4-FFF2-40B4-BE49-F238E27FC236}">
                <a16:creationId xmlns:a16="http://schemas.microsoft.com/office/drawing/2014/main" id="{65F9F40A-068E-4494-AD27-C1E85ACD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94" y="4038600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fp</a:t>
            </a:r>
          </a:p>
        </p:txBody>
      </p:sp>
      <p:sp>
        <p:nvSpPr>
          <p:cNvPr id="431120" name="Text Box 15">
            <a:extLst>
              <a:ext uri="{FF2B5EF4-FFF2-40B4-BE49-F238E27FC236}">
                <a16:creationId xmlns:a16="http://schemas.microsoft.com/office/drawing/2014/main" id="{2E31DD85-ABE6-423B-8DAC-16742DE1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4" y="4025900"/>
            <a:ext cx="6661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stdin</a:t>
            </a:r>
          </a:p>
        </p:txBody>
      </p:sp>
      <p:sp>
        <p:nvSpPr>
          <p:cNvPr id="431121" name="Line 16">
            <a:extLst>
              <a:ext uri="{FF2B5EF4-FFF2-40B4-BE49-F238E27FC236}">
                <a16:creationId xmlns:a16="http://schemas.microsoft.com/office/drawing/2014/main" id="{E7F65D28-FA6D-4D78-AE57-5F8915B32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894" y="4254500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1122" name="Text Box 17">
            <a:extLst>
              <a:ext uri="{FF2B5EF4-FFF2-40B4-BE49-F238E27FC236}">
                <a16:creationId xmlns:a16="http://schemas.microsoft.com/office/drawing/2014/main" id="{8000C100-4427-4C27-930A-1F7D784C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2343944"/>
            <a:ext cx="5195653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dirty="0"/>
              <a:t>Result of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command,”r</a:t>
            </a:r>
            <a:r>
              <a:rPr lang="en-US" altLang="ko-KR" sz="1600" dirty="0"/>
              <a:t>”);</a:t>
            </a:r>
          </a:p>
          <a:p>
            <a:pPr eaLnBrk="1" latinLnBrk="0" hangingPunct="1">
              <a:buFontTx/>
              <a:buChar char="•"/>
            </a:pPr>
            <a:r>
              <a:rPr lang="en-US" altLang="ko-KR" sz="1600" dirty="0"/>
              <a:t> command</a:t>
            </a:r>
            <a:r>
              <a:rPr lang="ko-KR" altLang="en-US" sz="1600" dirty="0"/>
              <a:t>의 표준 출력을 반환된 화일 포인터로 읽음</a:t>
            </a:r>
          </a:p>
        </p:txBody>
      </p:sp>
      <p:sp>
        <p:nvSpPr>
          <p:cNvPr id="431123" name="Text Box 18">
            <a:extLst>
              <a:ext uri="{FF2B5EF4-FFF2-40B4-BE49-F238E27FC236}">
                <a16:creationId xmlns:a16="http://schemas.microsoft.com/office/drawing/2014/main" id="{23AB99DB-FA7E-4AF2-AF3D-9C9190E5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419" y="4724400"/>
            <a:ext cx="573907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dirty="0"/>
              <a:t>Result of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command,”w</a:t>
            </a:r>
            <a:r>
              <a:rPr lang="en-US" altLang="ko-KR" sz="1600" dirty="0"/>
              <a:t>”);</a:t>
            </a:r>
          </a:p>
          <a:p>
            <a:pPr eaLnBrk="1" latinLnBrk="0" hangingPunct="1">
              <a:buFontTx/>
              <a:buChar char="•"/>
            </a:pPr>
            <a:r>
              <a:rPr lang="ko-KR" altLang="en-US" sz="1600" dirty="0"/>
              <a:t>반환된 화일 포인터로의 출력을 </a:t>
            </a:r>
            <a:r>
              <a:rPr lang="en-US" altLang="ko-KR" sz="1600" dirty="0"/>
              <a:t>command</a:t>
            </a:r>
            <a:r>
              <a:rPr lang="ko-KR" altLang="en-US" sz="1600" dirty="0"/>
              <a:t>의 표준 입력으로</a:t>
            </a:r>
          </a:p>
        </p:txBody>
      </p:sp>
      <p:sp>
        <p:nvSpPr>
          <p:cNvPr id="431124" name="AutoShape 19">
            <a:extLst>
              <a:ext uri="{FF2B5EF4-FFF2-40B4-BE49-F238E27FC236}">
                <a16:creationId xmlns:a16="http://schemas.microsoft.com/office/drawing/2014/main" id="{E9B74B9C-1663-4CE2-BAF0-5080D770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4" y="5638800"/>
            <a:ext cx="4267200" cy="609600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/>
              <a:t>명령어</a:t>
            </a:r>
            <a:r>
              <a:rPr lang="en-US" altLang="ko-KR" sz="1400"/>
              <a:t>("command")</a:t>
            </a:r>
            <a:r>
              <a:rPr lang="ko-KR" altLang="en-US" sz="1400"/>
              <a:t>를 사용하여 파이프를 만들고 </a:t>
            </a:r>
          </a:p>
          <a:p>
            <a:pPr eaLnBrk="1" latinLnBrk="0" hangingPunct="1">
              <a:buFontTx/>
              <a:buNone/>
            </a:pPr>
            <a:r>
              <a:rPr lang="en-US" altLang="ko-KR" sz="1400"/>
              <a:t>fork/exec</a:t>
            </a:r>
            <a:r>
              <a:rPr lang="ko-KR" altLang="en-US" sz="1400"/>
              <a:t>를 수행한다</a:t>
            </a:r>
            <a:r>
              <a:rPr lang="en-US" altLang="ko-KR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9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3">
            <a:extLst>
              <a:ext uri="{FF2B5EF4-FFF2-40B4-BE49-F238E27FC236}">
                <a16:creationId xmlns:a16="http://schemas.microsoft.com/office/drawing/2014/main" id="{B35C76A1-FA2C-45A0-9A17-0E4B2D97FB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39974" y="1144488"/>
            <a:ext cx="5904656" cy="4876800"/>
          </a:xfrm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#include &lt;</a:t>
            </a:r>
            <a:r>
              <a:rPr lang="en-US" altLang="ko-KR" sz="1600" b="0" dirty="0" err="1">
                <a:latin typeface="Consolas" panose="020B0609020204030204" pitchFamily="49" charset="0"/>
              </a:rPr>
              <a:t>stdio.h</a:t>
            </a:r>
            <a:r>
              <a:rPr lang="en-US" altLang="ko-KR" sz="1600" b="0" dirty="0">
                <a:latin typeface="Consolas" panose="020B0609020204030204" pitchFamily="49" charset="0"/>
              </a:rPr>
              <a:t>&gt;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 err="1"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latin typeface="Consolas" panose="020B0609020204030204" pitchFamily="49" charset="0"/>
              </a:rPr>
              <a:t> main(void)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{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FILE *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pipein_fp</a:t>
            </a:r>
            <a:r>
              <a:rPr lang="en-US" altLang="ko-KR" sz="1600" b="0" dirty="0">
                <a:latin typeface="Consolas" panose="020B0609020204030204" pitchFamily="49" charset="0"/>
              </a:rPr>
              <a:t>, *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pipeout_fp</a:t>
            </a:r>
            <a:r>
              <a:rPr lang="en-US" altLang="ko-KR" sz="1600" b="0" dirty="0">
                <a:latin typeface="Consolas" panose="020B0609020204030204" pitchFamily="49" charset="0"/>
              </a:rPr>
              <a:t>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char </a:t>
            </a:r>
            <a:r>
              <a:rPr lang="en-US" altLang="ko-KR" sz="1600" b="0" dirty="0" err="1">
                <a:latin typeface="Consolas" panose="020B0609020204030204" pitchFamily="49" charset="0"/>
              </a:rPr>
              <a:t>readbuf</a:t>
            </a:r>
            <a:r>
              <a:rPr lang="en-US" altLang="ko-KR" sz="1600" b="0" dirty="0">
                <a:latin typeface="Consolas" panose="020B0609020204030204" pitchFamily="49" charset="0"/>
              </a:rPr>
              <a:t>[80];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/*</a:t>
            </a:r>
            <a:r>
              <a:rPr lang="en-US" altLang="ko-KR" sz="1600" b="0" dirty="0" err="1">
                <a:latin typeface="Consolas" panose="020B0609020204030204" pitchFamily="49" charset="0"/>
              </a:rPr>
              <a:t>popen</a:t>
            </a:r>
            <a:r>
              <a:rPr lang="en-US" altLang="ko-KR" sz="1600" b="0" dirty="0"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latin typeface="Consolas" panose="020B0609020204030204" pitchFamily="49" charset="0"/>
              </a:rPr>
              <a:t>호출을 사용하여 </a:t>
            </a:r>
            <a:r>
              <a:rPr lang="ko-KR" altLang="en-US" sz="1600" b="0" dirty="0" err="1">
                <a:latin typeface="Consolas" panose="020B0609020204030204" pitchFamily="49" charset="0"/>
              </a:rPr>
              <a:t>단방향</a:t>
            </a:r>
            <a:r>
              <a:rPr lang="ko-KR" altLang="en-US" sz="1600" b="0" dirty="0">
                <a:latin typeface="Consolas" panose="020B0609020204030204" pitchFamily="49" charset="0"/>
              </a:rPr>
              <a:t> 파이프를 만든다*</a:t>
            </a:r>
            <a:r>
              <a:rPr lang="en-US" altLang="ko-KR" sz="1600" b="0" dirty="0">
                <a:latin typeface="Consolas" panose="020B0609020204030204" pitchFamily="49" charset="0"/>
              </a:rPr>
              <a:t>/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pipein_fp</a:t>
            </a:r>
            <a:r>
              <a:rPr lang="en-US" altLang="ko-KR" sz="1600" b="0" dirty="0"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latin typeface="Consolas" panose="020B0609020204030204" pitchFamily="49" charset="0"/>
              </a:rPr>
              <a:t>popen</a:t>
            </a:r>
            <a:r>
              <a:rPr lang="en-US" altLang="ko-KR" sz="1600" b="0" dirty="0">
                <a:latin typeface="Consolas" panose="020B0609020204030204" pitchFamily="49" charset="0"/>
              </a:rPr>
              <a:t>("ls", "r");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/*</a:t>
            </a:r>
            <a:r>
              <a:rPr lang="en-US" altLang="ko-KR" sz="1600" b="0" dirty="0" err="1">
                <a:latin typeface="Consolas" panose="020B0609020204030204" pitchFamily="49" charset="0"/>
              </a:rPr>
              <a:t>popen</a:t>
            </a:r>
            <a:r>
              <a:rPr lang="en-US" altLang="ko-KR" sz="1600" b="0" dirty="0">
                <a:latin typeface="Consolas" panose="020B0609020204030204" pitchFamily="49" charset="0"/>
              </a:rPr>
              <a:t>() </a:t>
            </a:r>
            <a:r>
              <a:rPr lang="ko-KR" altLang="en-US" sz="1600" b="0" dirty="0">
                <a:latin typeface="Consolas" panose="020B0609020204030204" pitchFamily="49" charset="0"/>
              </a:rPr>
              <a:t>호출을 사용하여 </a:t>
            </a:r>
            <a:r>
              <a:rPr lang="ko-KR" altLang="en-US" sz="1600" b="0" dirty="0" err="1">
                <a:latin typeface="Consolas" panose="020B0609020204030204" pitchFamily="49" charset="0"/>
              </a:rPr>
              <a:t>단방향</a:t>
            </a:r>
            <a:r>
              <a:rPr lang="ko-KR" altLang="en-US" sz="1600" b="0" dirty="0">
                <a:latin typeface="Consolas" panose="020B0609020204030204" pitchFamily="49" charset="0"/>
              </a:rPr>
              <a:t> 파이프를 만든다*</a:t>
            </a:r>
            <a:r>
              <a:rPr lang="en-US" altLang="ko-KR" sz="1600" b="0" dirty="0">
                <a:latin typeface="Consolas" panose="020B0609020204030204" pitchFamily="49" charset="0"/>
              </a:rPr>
              <a:t>/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pipeout_fp</a:t>
            </a:r>
            <a:r>
              <a:rPr lang="en-US" altLang="ko-KR" sz="1600" b="0" dirty="0"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latin typeface="Consolas" panose="020B0609020204030204" pitchFamily="49" charset="0"/>
              </a:rPr>
              <a:t>popen</a:t>
            </a:r>
            <a:r>
              <a:rPr lang="en-US" altLang="ko-KR" sz="1600" b="0" dirty="0">
                <a:latin typeface="Consolas" panose="020B0609020204030204" pitchFamily="49" charset="0"/>
              </a:rPr>
              <a:t>("sort", "w");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 dirty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/*</a:t>
            </a:r>
            <a:r>
              <a:rPr lang="ko-KR" altLang="en-US" sz="1600" b="0" dirty="0">
                <a:latin typeface="Consolas" panose="020B0609020204030204" pitchFamily="49" charset="0"/>
              </a:rPr>
              <a:t>반복 처리*</a:t>
            </a:r>
            <a:r>
              <a:rPr lang="en-US" altLang="ko-KR" sz="1600" b="0" dirty="0">
                <a:latin typeface="Consolas" panose="020B0609020204030204" pitchFamily="49" charset="0"/>
              </a:rPr>
              <a:t>/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while(</a:t>
            </a:r>
            <a:r>
              <a:rPr lang="en-US" altLang="ko-KR" sz="1600" b="0" dirty="0" err="1">
                <a:latin typeface="Consolas" panose="020B0609020204030204" pitchFamily="49" charset="0"/>
              </a:rPr>
              <a:t>fgets</a:t>
            </a:r>
            <a:r>
              <a:rPr lang="en-US" altLang="ko-KR" sz="1600" b="0" dirty="0"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latin typeface="Consolas" panose="020B0609020204030204" pitchFamily="49" charset="0"/>
              </a:rPr>
              <a:t>readbuf</a:t>
            </a:r>
            <a:r>
              <a:rPr lang="en-US" altLang="ko-KR" sz="1600" b="0" dirty="0">
                <a:latin typeface="Consolas" panose="020B0609020204030204" pitchFamily="49" charset="0"/>
              </a:rPr>
              <a:t>, 80, 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pipein_fp</a:t>
            </a:r>
            <a:r>
              <a:rPr lang="en-US" altLang="ko-KR" sz="1600" b="0" dirty="0">
                <a:latin typeface="Consolas" panose="020B0609020204030204" pitchFamily="49" charset="0"/>
              </a:rPr>
              <a:t>))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        </a:t>
            </a:r>
            <a:r>
              <a:rPr lang="en-US" altLang="ko-KR" sz="1600" b="0" dirty="0" err="1">
                <a:latin typeface="Consolas" panose="020B0609020204030204" pitchFamily="49" charset="0"/>
              </a:rPr>
              <a:t>fputs</a:t>
            </a:r>
            <a:r>
              <a:rPr lang="en-US" altLang="ko-KR" sz="1600" b="0" dirty="0"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latin typeface="Consolas" panose="020B0609020204030204" pitchFamily="49" charset="0"/>
              </a:rPr>
              <a:t>readbuf</a:t>
            </a:r>
            <a:r>
              <a:rPr lang="en-US" altLang="ko-KR" sz="1600" b="0" dirty="0"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latin typeface="Consolas" panose="020B0609020204030204" pitchFamily="49" charset="0"/>
              </a:rPr>
              <a:t>pipeout_fp</a:t>
            </a:r>
            <a:r>
              <a:rPr lang="en-US" altLang="ko-KR" sz="1600" b="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275F-86DA-4375-B447-A174FEF4AC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33157" name="Rectangle 4">
            <a:extLst>
              <a:ext uri="{FF2B5EF4-FFF2-40B4-BE49-F238E27FC236}">
                <a16:creationId xmlns:a16="http://schemas.microsoft.com/office/drawing/2014/main" id="{9FDA9F54-8E20-4B27-AEC8-8FE4F6BF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2033588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Char char="•"/>
            </a:pPr>
            <a:endParaRPr lang="ko-KR" altLang="ko-KR" sz="2400">
              <a:latin typeface="신명조" pitchFamily="18" charset="-127"/>
              <a:ea typeface="신명조" pitchFamily="18" charset="-127"/>
            </a:endParaRPr>
          </a:p>
        </p:txBody>
      </p:sp>
      <p:sp>
        <p:nvSpPr>
          <p:cNvPr id="317446" name="Rectangle 5">
            <a:extLst>
              <a:ext uri="{FF2B5EF4-FFF2-40B4-BE49-F238E27FC236}">
                <a16:creationId xmlns:a16="http://schemas.microsoft.com/office/drawing/2014/main" id="{A196762F-21F4-45F8-A43A-BE3FC234C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990" y="1144488"/>
            <a:ext cx="3048000" cy="4876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/*</a:t>
            </a:r>
            <a:r>
              <a:rPr lang="ko-KR" altLang="en-US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파이프를 닫는다*</a:t>
            </a: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pclose(pipein_fp);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pclose(pipeout_fp);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return(0);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EF4B627-B7AC-40F7-A9FE-3D4AB5FD5DF6}"/>
              </a:ext>
            </a:extLst>
          </p:cNvPr>
          <p:cNvSpPr txBox="1">
            <a:spLocks/>
          </p:cNvSpPr>
          <p:nvPr/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>
                <a:solidFill>
                  <a:srgbClr val="000000"/>
                </a:solidFill>
              </a:rPr>
              <a:t>popen function</a:t>
            </a:r>
            <a:endParaRPr kumimoji="0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6AAC9-6B31-48A7-9E0A-F3C63F94CD9D}"/>
              </a:ext>
            </a:extLst>
          </p:cNvPr>
          <p:cNvSpPr txBox="1"/>
          <p:nvPr/>
        </p:nvSpPr>
        <p:spPr bwMode="auto">
          <a:xfrm>
            <a:off x="395958" y="775156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popen_1.c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0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A0FE5-EE75-4610-A7EF-8D6E208E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Block</a:t>
            </a:r>
            <a:r>
              <a:rPr lang="ko-KR" altLang="en-US" sz="2000" dirty="0">
                <a:latin typeface="+mn-ea"/>
              </a:rPr>
              <a:t>되지 않는 </a:t>
            </a:r>
            <a:r>
              <a:rPr lang="en-US" altLang="ko-KR" sz="2000" dirty="0">
                <a:latin typeface="+mn-ea"/>
              </a:rPr>
              <a:t>Read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Write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파이프에 자료가 </a:t>
            </a:r>
            <a:r>
              <a:rPr lang="ko-KR" altLang="en-US" dirty="0" err="1">
                <a:latin typeface="+mn-ea"/>
              </a:rPr>
              <a:t>없을때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read      : block</a:t>
            </a:r>
            <a:r>
              <a:rPr lang="ko-KR" altLang="en-US" dirty="0">
                <a:latin typeface="+mn-ea"/>
              </a:rPr>
              <a:t>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파이프에 </a:t>
            </a:r>
            <a:r>
              <a:rPr lang="ko-KR" altLang="en-US" dirty="0" err="1">
                <a:latin typeface="+mn-ea"/>
              </a:rPr>
              <a:t>빈공간이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없을때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write : block</a:t>
            </a:r>
            <a:r>
              <a:rPr lang="ko-KR" altLang="en-US" dirty="0">
                <a:latin typeface="+mn-ea"/>
              </a:rPr>
              <a:t>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alarm()</a:t>
            </a:r>
            <a:r>
              <a:rPr lang="ko-KR" altLang="en-US" dirty="0">
                <a:latin typeface="+mn-ea"/>
              </a:rPr>
              <a:t>을 이용한 대기시간 조절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 err="1">
                <a:latin typeface="+mn-ea"/>
              </a:rPr>
              <a:t>fstate</a:t>
            </a: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 err="1">
                <a:latin typeface="+mn-ea"/>
              </a:rPr>
              <a:t>fcntl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filedes</a:t>
            </a:r>
            <a:r>
              <a:rPr lang="en-US" altLang="ko-KR" dirty="0">
                <a:latin typeface="+mn-ea"/>
              </a:rPr>
              <a:t>, F_SETFL, O_NDELAY)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</a:t>
            </a:r>
            <a:r>
              <a:rPr lang="ko-KR" altLang="en-US">
                <a:solidFill>
                  <a:srgbClr val="000000"/>
                </a:solidFill>
              </a:rPr>
              <a:t>와 </a:t>
            </a:r>
            <a:r>
              <a:rPr lang="en-US" altLang="ko-KR">
                <a:solidFill>
                  <a:srgbClr val="000000"/>
                </a:solidFill>
              </a:rPr>
              <a:t>Block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2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31A612-4F37-456B-AE15-ED7A3182AB01}"/>
              </a:ext>
            </a:extLst>
          </p:cNvPr>
          <p:cNvSpPr/>
          <p:nvPr/>
        </p:nvSpPr>
        <p:spPr>
          <a:xfrm>
            <a:off x="333375" y="1042988"/>
            <a:ext cx="9271000" cy="38322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만들기 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명명된 파이프를 생성하는 여러 가지 방법이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다음 명령으로 쉘에서 직접 실행할 수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mknod MYFIFO p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또는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mkfifo -m a=rw MYFIFO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ls -l MYFIFO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prw-rw-rw- 1 root root 0  9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24 09:40 MYFIFO</a:t>
            </a:r>
          </a:p>
        </p:txBody>
      </p:sp>
    </p:spTree>
    <p:extLst>
      <p:ext uri="{BB962C8B-B14F-4D97-AF65-F5344CB8AC3E}">
        <p14:creationId xmlns:p14="http://schemas.microsoft.com/office/powerpoint/2010/main" val="2115187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AD73E-B795-4642-82CB-34144B2B4EB0}"/>
              </a:ext>
            </a:extLst>
          </p:cNvPr>
          <p:cNvSpPr/>
          <p:nvPr/>
        </p:nvSpPr>
        <p:spPr>
          <a:xfrm>
            <a:off x="333375" y="1042988"/>
            <a:ext cx="92710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동작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: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파이프를 만드는 과정을 제외하고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pipe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와 동작이 유사하다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142E7-B3C6-4751-9A42-60D42ADA7ADF}"/>
              </a:ext>
            </a:extLst>
          </p:cNvPr>
          <p:cNvSpPr txBox="1"/>
          <p:nvPr/>
        </p:nvSpPr>
        <p:spPr>
          <a:xfrm>
            <a:off x="4586288" y="1562100"/>
            <a:ext cx="5027338" cy="5113259"/>
          </a:xfrm>
          <a:prstGeom prst="rect">
            <a:avLst/>
          </a:prstGeom>
          <a:noFill/>
          <a:ln>
            <a:solidFill>
              <a:sysClr val="window" lastClr="FFFFFF">
                <a:lumMod val="75000"/>
              </a:sysClr>
            </a:solidFill>
          </a:ln>
        </p:spPr>
        <p:txBody>
          <a:bodyPr wrap="none">
            <a:spAutoFit/>
          </a:bodyPr>
          <a:lstStyle/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&lt;stdio.h&gt;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&lt;stdlib.h&gt;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&lt;sys/stat.h&gt;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&lt;unistd.h&gt;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&lt;linux/stat.h&gt;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#define FIFO_FILE       "MYFIFO"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 main(void)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FILE *fp;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char readbuf[80];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umask(0);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mknod(FIFO_FILE, S_IFIFO|0666, 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while(1)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fp = fopen(FIFO_FILE, "r");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fgets(readbuf, 80, fp);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printf("Received string: %s\n", readbuf);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fclose(fp);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return(0);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kumimoji="0" lang="ko-KR" altLang="en-US" sz="12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8A687-8E53-42E0-87EB-8C617761BC0E}"/>
              </a:ext>
            </a:extLst>
          </p:cNvPr>
          <p:cNvSpPr/>
          <p:nvPr/>
        </p:nvSpPr>
        <p:spPr>
          <a:xfrm>
            <a:off x="508000" y="1590675"/>
            <a:ext cx="3859213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vi fifoserver.c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gcc fifoserver.c -o server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./server</a:t>
            </a:r>
          </a:p>
        </p:txBody>
      </p:sp>
    </p:spTree>
    <p:extLst>
      <p:ext uri="{BB962C8B-B14F-4D97-AF65-F5344CB8AC3E}">
        <p14:creationId xmlns:p14="http://schemas.microsoft.com/office/powerpoint/2010/main" val="74957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2446AC-E433-4BA2-8DB7-15664E16BD48}"/>
              </a:ext>
            </a:extLst>
          </p:cNvPr>
          <p:cNvSpPr/>
          <p:nvPr/>
        </p:nvSpPr>
        <p:spPr>
          <a:xfrm>
            <a:off x="333375" y="1042988"/>
            <a:ext cx="92710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동작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: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파이프를 만드는 과정을 제외하고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pipe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와 동작이 유사하다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21273-F340-457C-B214-055602EFB734}"/>
              </a:ext>
            </a:extLst>
          </p:cNvPr>
          <p:cNvSpPr txBox="1"/>
          <p:nvPr/>
        </p:nvSpPr>
        <p:spPr>
          <a:xfrm>
            <a:off x="4586288" y="1562100"/>
            <a:ext cx="5170710" cy="4893647"/>
          </a:xfrm>
          <a:prstGeom prst="rect">
            <a:avLst/>
          </a:prstGeom>
          <a:noFill/>
          <a:ln>
            <a:solidFill>
              <a:sysClr val="window" lastClr="FFFFFF">
                <a:lumMod val="75000"/>
              </a:sysClr>
            </a:solidFill>
          </a:ln>
        </p:spPr>
        <p:txBody>
          <a:bodyPr wrap="square">
            <a:spAutoFit/>
          </a:bodyPr>
          <a:lstStyle/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stdlib.h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#define FIFO_FILE       "MYFIFO"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main(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argc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, char *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argv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[])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FILE *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if (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argc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!= 2 )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("USAGE: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fifoclient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[string]\n");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exit(1);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if((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fopen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(FIFO_FILE, "w")) == NULL)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perror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("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fopen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exit(1);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fputs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argv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[1],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fclose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return(0);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3DF190-0A18-48C0-AC7F-23AA9A8FED9D}"/>
              </a:ext>
            </a:extLst>
          </p:cNvPr>
          <p:cNvSpPr/>
          <p:nvPr/>
        </p:nvSpPr>
        <p:spPr>
          <a:xfrm>
            <a:off x="508000" y="1590675"/>
            <a:ext cx="3859213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vi fifoclient.c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gcc fifoclient.c -o client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./client</a:t>
            </a:r>
          </a:p>
        </p:txBody>
      </p:sp>
    </p:spTree>
    <p:extLst>
      <p:ext uri="{BB962C8B-B14F-4D97-AF65-F5344CB8AC3E}">
        <p14:creationId xmlns:p14="http://schemas.microsoft.com/office/powerpoint/2010/main" val="31823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47460-B554-41DA-96A2-46C093B59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define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596CB-5997-42F9-B1CC-6BB83D11E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2C84610-41E5-42CE-8780-ED4E1573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895350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latinLnBrk="0" hangingPunct="0">
              <a:lnSpc>
                <a:spcPct val="150000"/>
              </a:lnSpc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</a:rPr>
              <a:t>Signal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</a:rPr>
              <a:t>종류</a:t>
            </a:r>
            <a:endParaRPr kumimoji="0" lang="ko-KR" altLang="en-US" dirty="0">
              <a:solidFill>
                <a:prstClr val="black"/>
              </a:solidFill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56EF5-FE79-44E1-89E2-8DB54DD2BAE5}"/>
              </a:ext>
            </a:extLst>
          </p:cNvPr>
          <p:cNvSpPr/>
          <p:nvPr/>
        </p:nvSpPr>
        <p:spPr>
          <a:xfrm>
            <a:off x="683990" y="1372337"/>
            <a:ext cx="9047163" cy="4967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SIGHUP  1           /*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hangup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SIGINT  2           /* interrupt (rubout)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SIGQUIT 3           /* quit (ASCII FS)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SIGILL  4           /* illegal instruction (not reset when caught)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SIGTRAP 5           /* trace trap (not reset when caught)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SIGIOT  6           /* IOT instruction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SIGABRT 6           /* used by abort, replace SIGIOT in the future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SIGEMT  7           /* EMT instruction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SIGFPE  8           /* floating point exception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SIGKILL 9           /* kill (cannot be caught or ignored)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SIGBUS  10          /* bus error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SIGSEGV 11          /* segmentation violation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SIGSYS  12          /* bad argument to system call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SIGPIPE 13          /* write on a pipe with no one to read 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SIGALRM 14          /* alarm clock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SIGTERM 15          /* software termination signal from kill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SIGUSR1 16          /* user defined signal 1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SIGUSR2 17          /* user defined signal 2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SIGCLD  18          /* child status change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SIGPWR  19          /* power-fail restart */</a:t>
            </a:r>
          </a:p>
        </p:txBody>
      </p:sp>
    </p:spTree>
    <p:extLst>
      <p:ext uri="{BB962C8B-B14F-4D97-AF65-F5344CB8AC3E}">
        <p14:creationId xmlns:p14="http://schemas.microsoft.com/office/powerpoint/2010/main" val="112984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8323D0-724A-42F4-9E87-7EF66E1FD5EE}"/>
              </a:ext>
            </a:extLst>
          </p:cNvPr>
          <p:cNvSpPr/>
          <p:nvPr/>
        </p:nvSpPr>
        <p:spPr>
          <a:xfrm>
            <a:off x="333375" y="1042988"/>
            <a:ext cx="9271000" cy="466248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Blocking Action :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일반적으로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모드로 동작한다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를 읽기 모드로 열었다면 다른 프로세스가 쓰기전까지는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를 쓰기 모드로 열었다면 쓰려는 데이터의 크기만큼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의 공간이 비어    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있어야 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공간이 충분하지 않으면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blockin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모드가 싫은 경우는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O_NONBLOCK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을 설정하여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Non Bloking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모드로 동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작 할수 있지만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,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이 경우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CPU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의 자원이 낭비 될 수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SIGPIPE :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사용자가 없는 파이프에 쓰기를 시도 하면 커널은 해당 프로세스에게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SIGPIPE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시그널을 전송한다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0727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5623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5799A0-82B2-47E0-AF8F-0C2F77A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제공되는 기능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- System V</a:t>
            </a:r>
            <a:r>
              <a:rPr lang="ko-KR" altLang="en-US">
                <a:latin typeface="+mn-ea"/>
              </a:rPr>
              <a:t>에서 처음 제공된 </a:t>
            </a:r>
            <a:r>
              <a:rPr lang="en-US" altLang="ko-KR">
                <a:latin typeface="+mn-ea"/>
              </a:rPr>
              <a:t>IPC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채널 조인 방법과 인터페이스에 공통점 존재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메시지 큐</a:t>
            </a:r>
            <a:r>
              <a:rPr lang="en-US" altLang="ko-KR">
                <a:latin typeface="+mn-ea"/>
              </a:rPr>
              <a:t>(Message Queue) : </a:t>
            </a:r>
            <a:r>
              <a:rPr lang="ko-KR" altLang="en-US">
                <a:latin typeface="+mn-ea"/>
              </a:rPr>
              <a:t>메시지 전달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세마포어</a:t>
            </a:r>
            <a:r>
              <a:rPr lang="en-US" altLang="ko-KR">
                <a:latin typeface="+mn-ea"/>
              </a:rPr>
              <a:t>(Semaphore) : </a:t>
            </a:r>
            <a:r>
              <a:rPr lang="ko-KR" altLang="en-US">
                <a:latin typeface="+mn-ea"/>
              </a:rPr>
              <a:t>동기화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공유메모리</a:t>
            </a:r>
            <a:r>
              <a:rPr lang="en-US" altLang="ko-KR">
                <a:latin typeface="+mn-ea"/>
              </a:rPr>
              <a:t>(Shared Memory) : </a:t>
            </a:r>
            <a:r>
              <a:rPr lang="ko-KR" altLang="en-US">
                <a:latin typeface="+mn-ea"/>
              </a:rPr>
              <a:t>메시지 전달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45E9A-A216-4B4B-B06C-550119C75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15788-27FF-4EC3-9CC0-63F76404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3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CFF9-0F4C-458B-89FA-98C9D68A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Name Space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생성 가능한 채널 이름의 집합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채널 식별자의 필요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생성 가능한 채널번호의 집합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Key_t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key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name space</a:t>
            </a:r>
            <a:r>
              <a:rPr lang="ko-KR" altLang="en-US">
                <a:latin typeface="+mn-ea"/>
              </a:rPr>
              <a:t>값으로 사용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여러 프로세스들이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자원을 쉽게 공유하도록 해줌</a:t>
            </a:r>
          </a:p>
          <a:p>
            <a:endParaRPr lang="ko-KR" altLang="en-US"/>
          </a:p>
        </p:txBody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42CC2EF5-06AE-487A-8453-57FD7870409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86D9CF-88F8-41A7-BDAE-97B254C1C6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36241" name="AutoShape 16">
            <a:extLst>
              <a:ext uri="{FF2B5EF4-FFF2-40B4-BE49-F238E27FC236}">
                <a16:creationId xmlns:a16="http://schemas.microsoft.com/office/drawing/2014/main" id="{19EC4127-F2A9-4D2B-B21C-A9114BA8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5562600"/>
            <a:ext cx="3352800" cy="685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6242" name="Text Box 17">
            <a:extLst>
              <a:ext uri="{FF2B5EF4-FFF2-40B4-BE49-F238E27FC236}">
                <a16:creationId xmlns:a16="http://schemas.microsoft.com/office/drawing/2014/main" id="{02804C53-5B47-462F-83C0-844C4CBE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4" y="5649914"/>
            <a:ext cx="3409908" cy="5663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관련 없는 프로세스간의 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IPC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채널 충돌이</a:t>
            </a:r>
          </a:p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없도록 고려해야 함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984A1A-73A1-4F4F-A20B-5A3DCB87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45815"/>
              </p:ext>
            </p:extLst>
          </p:nvPr>
        </p:nvGraphicFramePr>
        <p:xfrm>
          <a:off x="1198414" y="2764914"/>
          <a:ext cx="66039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 Space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채널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파이프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없음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FIFO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Pathname 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메세지큐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공유메모리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세마포어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소켓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unix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domain)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Pathname 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6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7923B-552F-419C-9B72-56A41FFE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Interface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동일한 </a:t>
            </a:r>
            <a:r>
              <a:rPr lang="en-US" altLang="ko-KR">
                <a:latin typeface="+mn-ea"/>
              </a:rPr>
              <a:t>name space</a:t>
            </a:r>
            <a:r>
              <a:rPr lang="ko-KR" altLang="en-US">
                <a:latin typeface="+mn-ea"/>
              </a:rPr>
              <a:t>를 갖고있기 때문에 </a:t>
            </a:r>
            <a:r>
              <a:rPr lang="en-US" altLang="ko-KR">
                <a:latin typeface="+mn-ea"/>
              </a:rPr>
              <a:t>Interface</a:t>
            </a:r>
            <a:r>
              <a:rPr lang="ko-KR" altLang="en-US">
                <a:latin typeface="+mn-ea"/>
              </a:rPr>
              <a:t>가 유사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동일한 </a:t>
            </a:r>
            <a:r>
              <a:rPr lang="en-US" altLang="ko-KR">
                <a:latin typeface="+mn-ea"/>
              </a:rPr>
              <a:t>structure</a:t>
            </a:r>
            <a:r>
              <a:rPr lang="ko-KR" altLang="en-US">
                <a:latin typeface="+mn-ea"/>
              </a:rPr>
              <a:t>에 의해 커널이 관리</a:t>
            </a:r>
          </a:p>
          <a:p>
            <a:endParaRPr lang="ko-KR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0683BCC-523F-48A8-BC6F-44B10B9633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27DFF2-1FC2-43FF-A1EC-41CA07D2F3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8784B13-F68B-4399-9DCE-DF0FF369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98427"/>
              </p:ext>
            </p:extLst>
          </p:nvPr>
        </p:nvGraphicFramePr>
        <p:xfrm>
          <a:off x="900014" y="1788375"/>
          <a:ext cx="7326312" cy="247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메시지 큐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세마포어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공유메모리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92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include</a:t>
                      </a:r>
                      <a:r>
                        <a:rPr kumimoji="1" lang="en-US" altLang="ko-KR" sz="14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ko-KR" altLang="en-US" sz="14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파일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&lt;sys/</a:t>
                      </a: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msg.h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&lt;sys/</a:t>
                      </a:r>
                      <a:r>
                        <a:rPr lang="en-US" altLang="ko-KR" sz="1600" dirty="0" err="1"/>
                        <a:t>sem.h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&lt;sys/</a:t>
                      </a:r>
                      <a:r>
                        <a:rPr lang="en-US" altLang="ko-KR" sz="1600" dirty="0" err="1"/>
                        <a:t>shm.h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채널 생성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열기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48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 </a:t>
                      </a:r>
                      <a:r>
                        <a:rPr kumimoji="1" lang="ko-KR" altLang="en-US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채널 제어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msgctl</a:t>
                      </a:r>
                      <a:endParaRPr kumimoji="1" lang="en-US" altLang="ko-KR" sz="1600" dirty="0"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semctl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shmctl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27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 </a:t>
                      </a:r>
                      <a:r>
                        <a:rPr kumimoji="1" lang="ko-KR" altLang="en-US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오퍼레이션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msgsnd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aseline="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msgrcv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semop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shmat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shmdt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65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28777-0779-445F-8603-869765F8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Permission &amp; Creation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file </a:t>
            </a:r>
            <a:r>
              <a:rPr lang="ko-KR" altLang="en-US">
                <a:latin typeface="+mn-ea"/>
              </a:rPr>
              <a:t>접근권한과 동일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superuser</a:t>
            </a:r>
            <a:r>
              <a:rPr lang="ko-KR" altLang="en-US">
                <a:latin typeface="+mn-ea"/>
              </a:rPr>
              <a:t>는 언제나 어떤 채널에도 접근가능</a:t>
            </a:r>
          </a:p>
          <a:p>
            <a:endParaRPr lang="ko-KR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A40D61F-8E11-4706-8E35-D3B0C1C4EDB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C80854-6D63-4D0C-95BE-E466F67CF8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331C0C8-D03D-4165-A95D-6742AD11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78" y="3933056"/>
            <a:ext cx="3736975" cy="237648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ipc_perm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cgid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mode;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seq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key_t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key;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A48318C-AC14-4D82-A429-FED57B51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36266"/>
              </p:ext>
            </p:extLst>
          </p:nvPr>
        </p:nvGraphicFramePr>
        <p:xfrm>
          <a:off x="1229990" y="2169344"/>
          <a:ext cx="7564437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존재 않음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이미 존재</a:t>
                      </a:r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없음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errno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ENOENT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기존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새로운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기존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| IPC_EXCL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새로운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kumimoji="1" lang="en-US" altLang="ko-KR" sz="1600" dirty="0"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erron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EEXIST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3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AB9B6-1322-4323-9A3C-427ADFCF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Shell Command</a:t>
            </a:r>
            <a:r>
              <a:rPr lang="ko-KR" altLang="en-US" sz="2000">
                <a:latin typeface="+mn-ea"/>
              </a:rPr>
              <a:t>를 통한 </a:t>
            </a:r>
            <a:r>
              <a:rPr lang="en-US" altLang="ko-KR" sz="2000">
                <a:latin typeface="+mn-ea"/>
              </a:rPr>
              <a:t>IPC </a:t>
            </a:r>
            <a:r>
              <a:rPr lang="ko-KR" altLang="en-US" sz="2000">
                <a:latin typeface="+mn-ea"/>
              </a:rPr>
              <a:t>제어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모든 </a:t>
            </a: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객체의 상태를 얻는데 사용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객체에 대한 커널의 저장조직을 볼수있다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-q:	</a:t>
            </a:r>
            <a:r>
              <a:rPr lang="ko-KR" altLang="en-US">
                <a:latin typeface="+mn-ea"/>
              </a:rPr>
              <a:t>메세지 큐</a:t>
            </a:r>
            <a:r>
              <a:rPr lang="en-US" altLang="ko-KR">
                <a:latin typeface="+mn-ea"/>
              </a:rPr>
              <a:t>(message queues)</a:t>
            </a:r>
            <a:r>
              <a:rPr lang="ko-KR" altLang="en-US">
                <a:latin typeface="+mn-ea"/>
              </a:rPr>
              <a:t>만을 보여준다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-s:	</a:t>
            </a:r>
            <a:r>
              <a:rPr lang="ko-KR" altLang="en-US">
                <a:latin typeface="+mn-ea"/>
              </a:rPr>
              <a:t>세마퍼</a:t>
            </a:r>
            <a:r>
              <a:rPr lang="en-US" altLang="ko-KR">
                <a:latin typeface="+mn-ea"/>
              </a:rPr>
              <a:t>(semaphore)</a:t>
            </a:r>
            <a:r>
              <a:rPr lang="ko-KR" altLang="en-US">
                <a:latin typeface="+mn-ea"/>
              </a:rPr>
              <a:t>만을 보여준다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-m:	</a:t>
            </a:r>
            <a:r>
              <a:rPr lang="ko-KR" altLang="en-US">
                <a:latin typeface="+mn-ea"/>
              </a:rPr>
              <a:t>공유 메모리</a:t>
            </a:r>
            <a:r>
              <a:rPr lang="en-US" altLang="ko-KR">
                <a:latin typeface="+mn-ea"/>
              </a:rPr>
              <a:t>(shared memory)</a:t>
            </a:r>
            <a:r>
              <a:rPr lang="ko-KR" altLang="en-US">
                <a:latin typeface="+mn-ea"/>
              </a:rPr>
              <a:t>만을 보여준다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  --help:	</a:t>
            </a:r>
            <a:r>
              <a:rPr lang="ko-KR" altLang="en-US">
                <a:latin typeface="+mn-ea"/>
              </a:rPr>
              <a:t>부가적인 아규먼트</a:t>
            </a:r>
            <a:r>
              <a:rPr lang="en-US" altLang="ko-KR">
                <a:latin typeface="+mn-ea"/>
              </a:rPr>
              <a:t>(arguments)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Ipcrm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커널로부터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객체를 제거한다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ipcrm &lt;msg | sem | shm&gt;  &lt;IPC ID&gt;</a:t>
            </a:r>
          </a:p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2222D3-DE9B-4CC3-8C13-903081F1943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64596D-6AA0-4DB9-92A2-2BFBB8146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A339-E295-4114-94F9-F5093E96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신명조" pitchFamily="18" charset="-127"/>
                <a:ea typeface="신명조" pitchFamily="18" charset="-127"/>
              </a:rPr>
              <a:t>msgflag</a:t>
            </a:r>
          </a:p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28C201-1673-4422-8EC8-EE24B4E1B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</a:p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10D6E8-61A2-448F-A0D5-7B10FDDA3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9BBBAB-7C7B-4BB1-98C6-47C31337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01519"/>
              </p:ext>
            </p:extLst>
          </p:nvPr>
        </p:nvGraphicFramePr>
        <p:xfrm>
          <a:off x="1440606" y="1628800"/>
          <a:ext cx="7380288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진수값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0400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큐 소유자에 의해</a:t>
                      </a:r>
                      <a:r>
                        <a:rPr kumimoji="1" lang="ko-KR" altLang="en-US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0200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큐 소유자에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0040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 &gt;&gt; 3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0004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 &gt;&gt; 3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0002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 &gt;&gt; 6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 &gt;&gt; 6 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IPC_EXCL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7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17232-A05D-4D88-8CB3-C8F44AAED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09890-3D2E-40BB-9C60-31C2307DF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1348" name="Rectangle 3">
            <a:extLst>
              <a:ext uri="{FF2B5EF4-FFF2-40B4-BE49-F238E27FC236}">
                <a16:creationId xmlns:a16="http://schemas.microsoft.com/office/drawing/2014/main" id="{3A6B144C-38A1-483A-BCB9-BC481C44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1349" name="Text Box 4">
            <a:extLst>
              <a:ext uri="{FF2B5EF4-FFF2-40B4-BE49-F238E27FC236}">
                <a16:creationId xmlns:a16="http://schemas.microsoft.com/office/drawing/2014/main" id="{D2D450E4-7B46-41A3-AEFD-A98943AB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70" y="1382713"/>
            <a:ext cx="51219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CreateMQ(long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msgget(key, IPC_CREAT | 0777)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OpenMQ(long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msgget(key, 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01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52DED-F0AE-494A-8BFF-7CD4DB8E3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구조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3390F-E74C-4C4D-86FA-C7E0983CF3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2372" name="Rectangle 3">
            <a:extLst>
              <a:ext uri="{FF2B5EF4-FFF2-40B4-BE49-F238E27FC236}">
                <a16:creationId xmlns:a16="http://schemas.microsoft.com/office/drawing/2014/main" id="{699E803A-A410-4BDF-A6F8-D2CB949A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2286000"/>
            <a:ext cx="1295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3" name="Rectangle 4">
            <a:extLst>
              <a:ext uri="{FF2B5EF4-FFF2-40B4-BE49-F238E27FC236}">
                <a16:creationId xmlns:a16="http://schemas.microsoft.com/office/drawing/2014/main" id="{2B6B8936-891A-488A-A350-7BE767D6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2971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4" name="Rectangle 5">
            <a:extLst>
              <a:ext uri="{FF2B5EF4-FFF2-40B4-BE49-F238E27FC236}">
                <a16:creationId xmlns:a16="http://schemas.microsoft.com/office/drawing/2014/main" id="{100ED12A-A922-49C3-8D39-55D2D280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3352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5" name="Rectangle 6">
            <a:extLst>
              <a:ext uri="{FF2B5EF4-FFF2-40B4-BE49-F238E27FC236}">
                <a16:creationId xmlns:a16="http://schemas.microsoft.com/office/drawing/2014/main" id="{77922ED3-E676-4AAF-8A5B-696D3172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3733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6" name="Rectangle 7">
            <a:extLst>
              <a:ext uri="{FF2B5EF4-FFF2-40B4-BE49-F238E27FC236}">
                <a16:creationId xmlns:a16="http://schemas.microsoft.com/office/drawing/2014/main" id="{D38C1042-9643-475E-95F8-964C7642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114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7" name="Rectangle 8">
            <a:extLst>
              <a:ext uri="{FF2B5EF4-FFF2-40B4-BE49-F238E27FC236}">
                <a16:creationId xmlns:a16="http://schemas.microsoft.com/office/drawing/2014/main" id="{D2A86A68-1D65-4695-9320-BD4E4AE3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8" name="Rectangle 9">
            <a:extLst>
              <a:ext uri="{FF2B5EF4-FFF2-40B4-BE49-F238E27FC236}">
                <a16:creationId xmlns:a16="http://schemas.microsoft.com/office/drawing/2014/main" id="{FA5BD457-91B1-41DE-BA93-CD714D9A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9" name="Rectangle 10">
            <a:extLst>
              <a:ext uri="{FF2B5EF4-FFF2-40B4-BE49-F238E27FC236}">
                <a16:creationId xmlns:a16="http://schemas.microsoft.com/office/drawing/2014/main" id="{921C13B5-ED3F-41D9-A1A9-BF82E4F8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0" name="Rectangle 11">
            <a:extLst>
              <a:ext uri="{FF2B5EF4-FFF2-40B4-BE49-F238E27FC236}">
                <a16:creationId xmlns:a16="http://schemas.microsoft.com/office/drawing/2014/main" id="{36D91B64-80AC-4FCA-9855-29D25469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3429000"/>
            <a:ext cx="1295400" cy="609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1" name="Rectangle 12">
            <a:extLst>
              <a:ext uri="{FF2B5EF4-FFF2-40B4-BE49-F238E27FC236}">
                <a16:creationId xmlns:a16="http://schemas.microsoft.com/office/drawing/2014/main" id="{F7C1AD69-172A-453F-B03D-87C9670A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2" name="Rectangle 13">
            <a:extLst>
              <a:ext uri="{FF2B5EF4-FFF2-40B4-BE49-F238E27FC236}">
                <a16:creationId xmlns:a16="http://schemas.microsoft.com/office/drawing/2014/main" id="{06378D0F-A331-4A22-A256-1DE62202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3" name="Rectangle 14">
            <a:extLst>
              <a:ext uri="{FF2B5EF4-FFF2-40B4-BE49-F238E27FC236}">
                <a16:creationId xmlns:a16="http://schemas.microsoft.com/office/drawing/2014/main" id="{1919E6CC-DD73-4F41-B5FA-A9F57610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4" name="Rectangle 15">
            <a:extLst>
              <a:ext uri="{FF2B5EF4-FFF2-40B4-BE49-F238E27FC236}">
                <a16:creationId xmlns:a16="http://schemas.microsoft.com/office/drawing/2014/main" id="{D91263E8-25A1-4395-9AF0-64904EF0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3429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5" name="Rectangle 16">
            <a:extLst>
              <a:ext uri="{FF2B5EF4-FFF2-40B4-BE49-F238E27FC236}">
                <a16:creationId xmlns:a16="http://schemas.microsoft.com/office/drawing/2014/main" id="{DE6FD5FB-7280-4B63-A171-4B7DBE94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6" name="Rectangle 17">
            <a:extLst>
              <a:ext uri="{FF2B5EF4-FFF2-40B4-BE49-F238E27FC236}">
                <a16:creationId xmlns:a16="http://schemas.microsoft.com/office/drawing/2014/main" id="{CF02B449-0D57-44FF-97C8-43D9A5AC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7" name="Rectangle 18">
            <a:extLst>
              <a:ext uri="{FF2B5EF4-FFF2-40B4-BE49-F238E27FC236}">
                <a16:creationId xmlns:a16="http://schemas.microsoft.com/office/drawing/2014/main" id="{90BFD642-B598-4233-B382-B341078CF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8" name="Rectangle 19">
            <a:extLst>
              <a:ext uri="{FF2B5EF4-FFF2-40B4-BE49-F238E27FC236}">
                <a16:creationId xmlns:a16="http://schemas.microsoft.com/office/drawing/2014/main" id="{A7E824EB-544E-454F-BFFE-7D57DF56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3429000"/>
            <a:ext cx="1295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9" name="Text Box 20">
            <a:extLst>
              <a:ext uri="{FF2B5EF4-FFF2-40B4-BE49-F238E27FC236}">
                <a16:creationId xmlns:a16="http://schemas.microsoft.com/office/drawing/2014/main" id="{A0D41A70-8406-491B-AAC1-36CF07E4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12" y="2997201"/>
            <a:ext cx="9137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msg_first</a:t>
            </a:r>
          </a:p>
        </p:txBody>
      </p:sp>
      <p:sp>
        <p:nvSpPr>
          <p:cNvPr id="442390" name="Text Box 21">
            <a:extLst>
              <a:ext uri="{FF2B5EF4-FFF2-40B4-BE49-F238E27FC236}">
                <a16:creationId xmlns:a16="http://schemas.microsoft.com/office/drawing/2014/main" id="{C72667B6-E384-47B6-A9D4-5285C36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744" y="2362200"/>
            <a:ext cx="10604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msg_perm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400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42391" name="Text Box 22">
            <a:extLst>
              <a:ext uri="{FF2B5EF4-FFF2-40B4-BE49-F238E27FC236}">
                <a16:creationId xmlns:a16="http://schemas.microsoft.com/office/drawing/2014/main" id="{45FEF9F6-16FE-4488-9F0A-B0630C2C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4" y="4152901"/>
            <a:ext cx="109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msg_ctime</a:t>
            </a:r>
          </a:p>
        </p:txBody>
      </p:sp>
      <p:sp>
        <p:nvSpPr>
          <p:cNvPr id="442392" name="Text Box 23">
            <a:extLst>
              <a:ext uri="{FF2B5EF4-FFF2-40B4-BE49-F238E27FC236}">
                <a16:creationId xmlns:a16="http://schemas.microsoft.com/office/drawing/2014/main" id="{22B907EE-5369-4ADE-8872-CCA9EBF9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493" y="3378201"/>
            <a:ext cx="8851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msg_last</a:t>
            </a:r>
          </a:p>
        </p:txBody>
      </p:sp>
      <p:sp>
        <p:nvSpPr>
          <p:cNvPr id="442393" name="Text Box 24">
            <a:extLst>
              <a:ext uri="{FF2B5EF4-FFF2-40B4-BE49-F238E27FC236}">
                <a16:creationId xmlns:a16="http://schemas.microsoft.com/office/drawing/2014/main" id="{AE03081E-A897-4D24-9BC0-B39D2ED6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543" y="3733801"/>
            <a:ext cx="3433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…</a:t>
            </a:r>
          </a:p>
        </p:txBody>
      </p:sp>
      <p:sp>
        <p:nvSpPr>
          <p:cNvPr id="442394" name="Text Box 25">
            <a:extLst>
              <a:ext uri="{FF2B5EF4-FFF2-40B4-BE49-F238E27FC236}">
                <a16:creationId xmlns:a16="http://schemas.microsoft.com/office/drawing/2014/main" id="{D3B865FC-E0FF-4101-8E43-4D2AFEEF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682" y="2324101"/>
            <a:ext cx="47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link</a:t>
            </a:r>
          </a:p>
        </p:txBody>
      </p:sp>
      <p:sp>
        <p:nvSpPr>
          <p:cNvPr id="442395" name="Text Box 26">
            <a:extLst>
              <a:ext uri="{FF2B5EF4-FFF2-40B4-BE49-F238E27FC236}">
                <a16:creationId xmlns:a16="http://schemas.microsoft.com/office/drawing/2014/main" id="{2C78230C-E6E3-4469-BB7B-A0077985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545" y="2679701"/>
            <a:ext cx="1008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10</a:t>
            </a:r>
          </a:p>
        </p:txBody>
      </p:sp>
      <p:sp>
        <p:nvSpPr>
          <p:cNvPr id="442396" name="Text Box 27">
            <a:extLst>
              <a:ext uri="{FF2B5EF4-FFF2-40B4-BE49-F238E27FC236}">
                <a16:creationId xmlns:a16="http://schemas.microsoft.com/office/drawing/2014/main" id="{7DD57FFB-3C84-4365-8930-27ABEC44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120" y="30480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200</a:t>
            </a:r>
          </a:p>
        </p:txBody>
      </p:sp>
      <p:sp>
        <p:nvSpPr>
          <p:cNvPr id="442397" name="Text Box 28">
            <a:extLst>
              <a:ext uri="{FF2B5EF4-FFF2-40B4-BE49-F238E27FC236}">
                <a16:creationId xmlns:a16="http://schemas.microsoft.com/office/drawing/2014/main" id="{0962E0C8-A6B3-482D-99B0-9EEF4F33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494" y="35814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398" name="Text Box 29">
            <a:extLst>
              <a:ext uri="{FF2B5EF4-FFF2-40B4-BE49-F238E27FC236}">
                <a16:creationId xmlns:a16="http://schemas.microsoft.com/office/drawing/2014/main" id="{3083F7F6-F04E-432E-BC32-B68F0EF3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482" y="2362201"/>
            <a:ext cx="47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link</a:t>
            </a:r>
          </a:p>
        </p:txBody>
      </p:sp>
      <p:sp>
        <p:nvSpPr>
          <p:cNvPr id="442399" name="Text Box 30">
            <a:extLst>
              <a:ext uri="{FF2B5EF4-FFF2-40B4-BE49-F238E27FC236}">
                <a16:creationId xmlns:a16="http://schemas.microsoft.com/office/drawing/2014/main" id="{8132357D-7284-4B83-A2C3-DC67CE90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726" y="2311401"/>
            <a:ext cx="6222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NULL</a:t>
            </a:r>
          </a:p>
        </p:txBody>
      </p:sp>
      <p:sp>
        <p:nvSpPr>
          <p:cNvPr id="442400" name="Text Box 31">
            <a:extLst>
              <a:ext uri="{FF2B5EF4-FFF2-40B4-BE49-F238E27FC236}">
                <a16:creationId xmlns:a16="http://schemas.microsoft.com/office/drawing/2014/main" id="{308127FF-76A6-4AFF-A7AD-126AE6CA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282" y="2667001"/>
            <a:ext cx="10080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10</a:t>
            </a:r>
          </a:p>
        </p:txBody>
      </p:sp>
      <p:sp>
        <p:nvSpPr>
          <p:cNvPr id="442401" name="Text Box 32">
            <a:extLst>
              <a:ext uri="{FF2B5EF4-FFF2-40B4-BE49-F238E27FC236}">
                <a16:creationId xmlns:a16="http://schemas.microsoft.com/office/drawing/2014/main" id="{53C7A105-607A-4469-AF3D-0C0CF267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445" y="30988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100</a:t>
            </a:r>
          </a:p>
        </p:txBody>
      </p:sp>
      <p:sp>
        <p:nvSpPr>
          <p:cNvPr id="442402" name="Text Box 33">
            <a:extLst>
              <a:ext uri="{FF2B5EF4-FFF2-40B4-BE49-F238E27FC236}">
                <a16:creationId xmlns:a16="http://schemas.microsoft.com/office/drawing/2014/main" id="{FA2223E3-38DD-4A67-B45D-82672AB4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294" y="35052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403" name="Text Box 34">
            <a:extLst>
              <a:ext uri="{FF2B5EF4-FFF2-40B4-BE49-F238E27FC236}">
                <a16:creationId xmlns:a16="http://schemas.microsoft.com/office/drawing/2014/main" id="{1A76C692-5F79-487B-8954-0153BE48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445" y="2743201"/>
            <a:ext cx="1008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30</a:t>
            </a:r>
          </a:p>
        </p:txBody>
      </p:sp>
      <p:sp>
        <p:nvSpPr>
          <p:cNvPr id="442404" name="Text Box 35">
            <a:extLst>
              <a:ext uri="{FF2B5EF4-FFF2-40B4-BE49-F238E27FC236}">
                <a16:creationId xmlns:a16="http://schemas.microsoft.com/office/drawing/2014/main" id="{BB04C760-48DB-4D59-9A64-9C686B82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045" y="31242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300</a:t>
            </a:r>
          </a:p>
        </p:txBody>
      </p:sp>
      <p:sp>
        <p:nvSpPr>
          <p:cNvPr id="442405" name="Text Box 36">
            <a:extLst>
              <a:ext uri="{FF2B5EF4-FFF2-40B4-BE49-F238E27FC236}">
                <a16:creationId xmlns:a16="http://schemas.microsoft.com/office/drawing/2014/main" id="{D4F5D9A2-35A7-45C4-ACE8-577E13828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094" y="37338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406" name="Text Box 37">
            <a:extLst>
              <a:ext uri="{FF2B5EF4-FFF2-40B4-BE49-F238E27FC236}">
                <a16:creationId xmlns:a16="http://schemas.microsoft.com/office/drawing/2014/main" id="{A0CE5383-7C8D-44F9-970E-C2B7B66D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20" y="1905000"/>
            <a:ext cx="157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msqid_ds 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42407" name="Line 38">
            <a:extLst>
              <a:ext uri="{FF2B5EF4-FFF2-40B4-BE49-F238E27FC236}">
                <a16:creationId xmlns:a16="http://schemas.microsoft.com/office/drawing/2014/main" id="{DA08CBB2-492A-4970-ADB3-DAA9F72BC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894" y="2667000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08" name="Text Box 39">
            <a:extLst>
              <a:ext uri="{FF2B5EF4-FFF2-40B4-BE49-F238E27FC236}">
                <a16:creationId xmlns:a16="http://schemas.microsoft.com/office/drawing/2014/main" id="{15CB7FB0-F44B-40B8-9322-EFB1345E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895" y="23622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msgid</a:t>
            </a:r>
          </a:p>
        </p:txBody>
      </p:sp>
      <p:sp>
        <p:nvSpPr>
          <p:cNvPr id="442409" name="Line 40">
            <a:extLst>
              <a:ext uri="{FF2B5EF4-FFF2-40B4-BE49-F238E27FC236}">
                <a16:creationId xmlns:a16="http://schemas.microsoft.com/office/drawing/2014/main" id="{2D1ABD5D-7A50-4F31-9830-499696463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094" y="2514600"/>
            <a:ext cx="533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0" name="Line 41">
            <a:extLst>
              <a:ext uri="{FF2B5EF4-FFF2-40B4-BE49-F238E27FC236}">
                <a16:creationId xmlns:a16="http://schemas.microsoft.com/office/drawing/2014/main" id="{5FE941FE-2F82-4667-BF5F-A5A33A28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894" y="2438400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1" name="Line 42">
            <a:extLst>
              <a:ext uri="{FF2B5EF4-FFF2-40B4-BE49-F238E27FC236}">
                <a16:creationId xmlns:a16="http://schemas.microsoft.com/office/drawing/2014/main" id="{661D8540-AF87-455A-925F-88442B6C4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694" y="2438400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2" name="Line 43">
            <a:extLst>
              <a:ext uri="{FF2B5EF4-FFF2-40B4-BE49-F238E27FC236}">
                <a16:creationId xmlns:a16="http://schemas.microsoft.com/office/drawing/2014/main" id="{6EA8BDAE-5971-44BE-92BB-5C08230C6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094" y="3581400"/>
            <a:ext cx="1752600" cy="1981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3" name="Line 44">
            <a:extLst>
              <a:ext uri="{FF2B5EF4-FFF2-40B4-BE49-F238E27FC236}">
                <a16:creationId xmlns:a16="http://schemas.microsoft.com/office/drawing/2014/main" id="{2EAF4610-B2DA-4D36-B522-14754D21F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694" y="43434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4" name="Line 45">
            <a:extLst>
              <a:ext uri="{FF2B5EF4-FFF2-40B4-BE49-F238E27FC236}">
                <a16:creationId xmlns:a16="http://schemas.microsoft.com/office/drawing/2014/main" id="{63B48ABC-D70E-44F8-8090-1F28E3820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1694" y="2590800"/>
            <a:ext cx="457200" cy="1752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5" name="Rectangle 46">
            <a:extLst>
              <a:ext uri="{FF2B5EF4-FFF2-40B4-BE49-F238E27FC236}">
                <a16:creationId xmlns:a16="http://schemas.microsoft.com/office/drawing/2014/main" id="{287057D7-1823-42A9-B9BA-4D5847E8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772400" cy="487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416" name="Text Box 47">
            <a:extLst>
              <a:ext uri="{FF2B5EF4-FFF2-40B4-BE49-F238E27FC236}">
                <a16:creationId xmlns:a16="http://schemas.microsoft.com/office/drawing/2014/main" id="{26516E26-DFD2-4A0E-BF6C-DBD0017A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891" y="5764213"/>
            <a:ext cx="667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 </a:t>
            </a:r>
          </a:p>
        </p:txBody>
      </p:sp>
    </p:spTree>
    <p:extLst>
      <p:ext uri="{BB962C8B-B14F-4D97-AF65-F5344CB8AC3E}">
        <p14:creationId xmlns:p14="http://schemas.microsoft.com/office/powerpoint/2010/main" val="34624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F3698-1ED6-44E3-BA15-78D23E63D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define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4766-91D2-45EB-AE21-CDC005D38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733467-2F64-449B-907D-C868B488E0A8}"/>
              </a:ext>
            </a:extLst>
          </p:cNvPr>
          <p:cNvSpPr/>
          <p:nvPr/>
        </p:nvSpPr>
        <p:spPr>
          <a:xfrm>
            <a:off x="361950" y="1449388"/>
            <a:ext cx="9047163" cy="472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SIGWINCH 20         /* window size change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SIGURG  21          /* urgent socket condition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SIGPOLL 22          /*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pollable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event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occured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SIGIO   SIGPOLL     /* socket I/O possible (SIGPOLL alias)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SIGSTOP 23          /* stop (cannot be caught or ignored)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SIGTSTP 24          /* user stop requested from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SIGCONT 25          /* stopped process has been continued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SIGTTIN 26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read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SIGTTOU 27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write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SIGVTALRM 28        /* virtual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SIGPROF 29          /* profiling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SIGXCPU 30          /* exceeded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cpu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SIGXFSZ 31          /* exceeded file size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SIGWAITING 32       /* process's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lwps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are blocked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SIGLWP  33          /* special signal used by thread library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SIGFREEZE 34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SIGTHAW 35  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SIGCANCEL 36        /* thread cancellation signal used by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libthread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SIGLOST 37          /* resource lost (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eg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, record-lock lost) */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195EA3-C037-4224-BCF6-BB3C1F07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895350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latinLnBrk="0" hangingPunct="0">
              <a:lnSpc>
                <a:spcPct val="150000"/>
              </a:lnSpc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</a:rPr>
              <a:t>Signal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</a:rPr>
              <a:t>종류</a:t>
            </a:r>
            <a:endParaRPr kumimoji="0" lang="ko-KR" altLang="en-US" dirty="0">
              <a:solidFill>
                <a:prstClr val="black"/>
              </a:solidFill>
              <a:latin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69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342456-B2D9-4B61-8BC7-4853B339A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Status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BB94B-E28E-474E-9F6B-85D375A23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3397" name="Text Box 4">
            <a:extLst>
              <a:ext uri="{FF2B5EF4-FFF2-40B4-BE49-F238E27FC236}">
                <a16:creationId xmlns:a16="http://schemas.microsoft.com/office/drawing/2014/main" id="{5D486C22-BFF0-47DA-922B-65F49A27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196752"/>
            <a:ext cx="9183924" cy="4770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시스템상에서 각 큐에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msqid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구조 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msqid_ds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ipc_perm msg_perm;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msg *msg_first;  /* first message on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처음 메세지*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msg *msg_last;   /* last message in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마지막 메세지*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msg_stime;       /* last msgsnd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msg_rtime;       /* last msgrcv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msgrcv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msg_ctime;       /* last change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change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wait_queue *wwait;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wait_queue *rwait;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msg_cbytes;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msg_qnum; 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msg_qbytes;      /* max number of bytes on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최대 바이트 수*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msg_lspid;       /* pid of last msgsnd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수행한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msg_lrpid;       /* last receive pid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받은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1446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6D62C-F31C-4FA0-AE04-B5B2C7257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0B841-6DB0-4C7C-A30D-C2CADF19E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4420" name="Rectangle 3">
            <a:extLst>
              <a:ext uri="{FF2B5EF4-FFF2-40B4-BE49-F238E27FC236}">
                <a16:creationId xmlns:a16="http://schemas.microsoft.com/office/drawing/2014/main" id="{F7B09AB7-296F-4170-BB79-02892B8A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4421" name="Text Box 4">
            <a:extLst>
              <a:ext uri="{FF2B5EF4-FFF2-40B4-BE49-F238E27FC236}">
                <a16:creationId xmlns:a16="http://schemas.microsoft.com/office/drawing/2014/main" id="{97F95D50-91D9-4E3F-81F9-B6050ADA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9075"/>
            <a:ext cx="658064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메시지 버퍼 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msgrcv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호출을 위한 메세지 버퍼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msgbuf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long mtype;	/* type of message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타입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mtext[1];	/* message text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내용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사용자 재정의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typedef struct msg_q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long to_mtype;	/* type of message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타입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        long fm_mtype;         /* process 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mtext[100];	/* message text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내용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}MSG_t;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4422" name="AutoShape 5">
            <a:extLst>
              <a:ext uri="{FF2B5EF4-FFF2-40B4-BE49-F238E27FC236}">
                <a16:creationId xmlns:a16="http://schemas.microsoft.com/office/drawing/2014/main" id="{781D583F-4D77-4912-84EA-61B24EA0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924" y="5492686"/>
            <a:ext cx="57150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4423" name="Text Box 6">
            <a:extLst>
              <a:ext uri="{FF2B5EF4-FFF2-40B4-BE49-F238E27FC236}">
                <a16:creationId xmlns:a16="http://schemas.microsoft.com/office/drawing/2014/main" id="{AB3DB059-09F7-4A39-BE6C-9CE04522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78" y="5514331"/>
            <a:ext cx="5705408" cy="5663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데이터 영역의 크기는 가변적으로 정의 할 수 있으며</a:t>
            </a:r>
          </a:p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커널은 데이터 영역의 포인터와 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length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를 통하여 데이터를 관리한다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64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E1C53-4DDC-469D-A8A0-815425CA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F72AD-0605-41CD-BA01-5BA3D0217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6468" name="Rectangle 3">
            <a:extLst>
              <a:ext uri="{FF2B5EF4-FFF2-40B4-BE49-F238E27FC236}">
                <a16:creationId xmlns:a16="http://schemas.microsoft.com/office/drawing/2014/main" id="{7DADBBFB-6A35-4951-8EBD-6BAE85ED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6469" name="Text Box 4">
            <a:extLst>
              <a:ext uri="{FF2B5EF4-FFF2-40B4-BE49-F238E27FC236}">
                <a16:creationId xmlns:a16="http://schemas.microsoft.com/office/drawing/2014/main" id="{D30A2B27-3157-4780-81C3-572BBBD2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6470" name="Text Box 5">
            <a:extLst>
              <a:ext uri="{FF2B5EF4-FFF2-40B4-BE49-F238E27FC236}">
                <a16:creationId xmlns:a16="http://schemas.microsoft.com/office/drawing/2014/main" id="{40CCBE19-C1AE-42A1-8DD7-551F633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9075"/>
            <a:ext cx="8408987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nbyte -  </a:t>
            </a:r>
            <a:r>
              <a:rPr lang="ko-KR" altLang="en-US" sz="2000" b="1"/>
              <a:t>전송되는  메시지 </a:t>
            </a:r>
            <a:r>
              <a:rPr lang="en-US" altLang="ko-KR" sz="2000" b="1"/>
              <a:t>Size   </a:t>
            </a:r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ko-KR" altLang="en-US" sz="1600"/>
              <a:t>메시지 타입을 제외한 데이터만의 길이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2000" b="1"/>
              <a:t> </a:t>
            </a:r>
            <a:r>
              <a:rPr lang="en-US" altLang="ko-KR" sz="2000" b="1"/>
              <a:t>flag  - block, nonblock</a:t>
            </a:r>
            <a:r>
              <a:rPr lang="ko-KR" altLang="en-US" sz="2000" b="1"/>
              <a:t>의 지정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IPC_NOWAIT : 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400"/>
              <a:t>메시지 큐에 새로운 메시지를 저장할 공간이 없을때 즉시 리턴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erron</a:t>
            </a:r>
            <a:r>
              <a:rPr lang="ko-KR" altLang="en-US" sz="1400"/>
              <a:t>는 </a:t>
            </a:r>
            <a:r>
              <a:rPr lang="en-US" altLang="ko-KR" sz="1400"/>
              <a:t>EAGAIN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0 : block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1333180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F024B-5AA5-4586-B9E2-1B8C2F322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0FB6D-6696-432F-A7E6-D10787947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7492" name="Rectangle 3">
            <a:extLst>
              <a:ext uri="{FF2B5EF4-FFF2-40B4-BE49-F238E27FC236}">
                <a16:creationId xmlns:a16="http://schemas.microsoft.com/office/drawing/2014/main" id="{284A369A-336B-45AC-AE2F-5B49D213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82" y="1124744"/>
            <a:ext cx="8134672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7493" name="Text Box 4">
            <a:extLst>
              <a:ext uri="{FF2B5EF4-FFF2-40B4-BE49-F238E27FC236}">
                <a16:creationId xmlns:a16="http://schemas.microsoft.com/office/drawing/2014/main" id="{A689E528-B058-4C14-8C9C-C25C6E972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7494" name="Text Box 5">
            <a:extLst>
              <a:ext uri="{FF2B5EF4-FFF2-40B4-BE49-F238E27FC236}">
                <a16:creationId xmlns:a16="http://schemas.microsoft.com/office/drawing/2014/main" id="{86936327-FEFC-476C-BC55-22F29645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7489"/>
            <a:ext cx="79271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SendMQ(int qid, long mtype, MSG_t msg)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msg.to_mtype = 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msg.fm_mtype = getpid();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msgsnd() : Return 0 if OK, -1 on error */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 = msgsnd(qid, &amp;msg, (sizeof(MSG_t)-sizeof(long)), IPC_NOWAIT);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if(st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-1L;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msg.fm_mtype;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67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A6A1A-CC8B-4DF2-B957-10CC83FF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</a:pPr>
            <a:r>
              <a:rPr lang="en-US" altLang="ko-KR" sz="2000"/>
              <a:t> nbyte - </a:t>
            </a:r>
            <a:r>
              <a:rPr lang="ko-KR" altLang="en-US" sz="2000"/>
              <a:t>수신 메시지 </a:t>
            </a:r>
            <a:r>
              <a:rPr lang="en-US" altLang="ko-KR" sz="2000"/>
              <a:t>Size  </a:t>
            </a:r>
          </a:p>
          <a:p>
            <a:pPr lvl="1" eaLnBrk="1" hangingPunct="1">
              <a:lnSpc>
                <a:spcPct val="99000"/>
              </a:lnSpc>
            </a:pPr>
            <a:r>
              <a:rPr lang="ko-KR" altLang="en-US"/>
              <a:t>메시지 타입을 제외한 데이터만의 길이</a:t>
            </a:r>
          </a:p>
          <a:p>
            <a:pPr eaLnBrk="1" hangingPunct="1">
              <a:lnSpc>
                <a:spcPct val="99000"/>
              </a:lnSpc>
            </a:pPr>
            <a:r>
              <a:rPr lang="ko-KR" altLang="en-US" sz="2000"/>
              <a:t> </a:t>
            </a:r>
            <a:r>
              <a:rPr lang="en-US" altLang="ko-KR" sz="2000"/>
              <a:t>flag  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IPC_NOWAIT : </a:t>
            </a:r>
          </a:p>
          <a:p>
            <a:pPr lvl="2"/>
            <a:r>
              <a:rPr lang="ko-KR" altLang="en-US"/>
              <a:t>메시지 큐에 메시지가 없는 경우 즉시 리턴</a:t>
            </a:r>
          </a:p>
          <a:p>
            <a:pPr lvl="2"/>
            <a:r>
              <a:rPr lang="en-US" altLang="ko-KR"/>
              <a:t>erron</a:t>
            </a:r>
            <a:r>
              <a:rPr lang="ko-KR" altLang="en-US"/>
              <a:t>는 </a:t>
            </a:r>
            <a:r>
              <a:rPr lang="en-US" altLang="ko-KR"/>
              <a:t>ENOMSG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MSG_NOERROR :</a:t>
            </a:r>
          </a:p>
          <a:p>
            <a:pPr lvl="2"/>
            <a:r>
              <a:rPr lang="ko-KR" altLang="en-US"/>
              <a:t>지정 </a:t>
            </a:r>
            <a:r>
              <a:rPr lang="en-US" altLang="ko-KR"/>
              <a:t>: </a:t>
            </a:r>
            <a:r>
              <a:rPr lang="ko-KR" altLang="en-US"/>
              <a:t>메시지 버퍼보다 메시지가 큰 경우 데이터 절단</a:t>
            </a:r>
          </a:p>
          <a:p>
            <a:pPr lvl="2"/>
            <a:r>
              <a:rPr lang="ko-KR" altLang="en-US"/>
              <a:t>미지정 </a:t>
            </a:r>
            <a:r>
              <a:rPr lang="en-US" altLang="ko-KR"/>
              <a:t>: msgrcv</a:t>
            </a:r>
            <a:r>
              <a:rPr lang="ko-KR" altLang="en-US"/>
              <a:t>가 실패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0 : block</a:t>
            </a:r>
            <a:r>
              <a:rPr lang="ko-KR" altLang="en-US"/>
              <a:t>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9000"/>
              </a:lnSpc>
            </a:pPr>
            <a:r>
              <a:rPr lang="en-US" altLang="ko-KR" sz="2000"/>
              <a:t>type  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== 0 : </a:t>
            </a:r>
            <a:r>
              <a:rPr lang="ko-KR" altLang="en-US"/>
              <a:t>메시지 큐에 있는 첫번째 메시지 리턴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 &gt;  0 : </a:t>
            </a:r>
            <a:r>
              <a:rPr lang="ko-KR" altLang="en-US"/>
              <a:t>메시지 큐에서 </a:t>
            </a:r>
            <a:r>
              <a:rPr lang="en-US" altLang="ko-KR"/>
              <a:t>type</a:t>
            </a:r>
            <a:r>
              <a:rPr lang="ko-KR" altLang="en-US"/>
              <a:t>와 메시지 타입이 같은 첫번째 메시지 리턴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 &lt;  0 : </a:t>
            </a:r>
            <a:r>
              <a:rPr lang="ko-KR" altLang="en-US"/>
              <a:t>메시지 큐에서 </a:t>
            </a:r>
            <a:r>
              <a:rPr lang="en-US" altLang="ko-KR"/>
              <a:t>type</a:t>
            </a:r>
            <a:r>
              <a:rPr lang="ko-KR" altLang="en-US"/>
              <a:t>절대값과 같거나 작은 첫번째 메시지 리턴</a:t>
            </a:r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00F4C-FF9A-489B-9C7D-D14D6E751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Recv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48715B-FB3B-4F8F-816C-116442B4B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8516" name="Rectangle 3">
            <a:extLst>
              <a:ext uri="{FF2B5EF4-FFF2-40B4-BE49-F238E27FC236}">
                <a16:creationId xmlns:a16="http://schemas.microsoft.com/office/drawing/2014/main" id="{1AE791BD-9EED-4FEF-984F-1B8F4D33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8517" name="Text Box 4">
            <a:extLst>
              <a:ext uri="{FF2B5EF4-FFF2-40B4-BE49-F238E27FC236}">
                <a16:creationId xmlns:a16="http://schemas.microsoft.com/office/drawing/2014/main" id="{47B053E5-AFA2-4455-892E-1F78C569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</p:spTree>
    <p:extLst>
      <p:ext uri="{BB962C8B-B14F-4D97-AF65-F5344CB8AC3E}">
        <p14:creationId xmlns:p14="http://schemas.microsoft.com/office/powerpoint/2010/main" val="322788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C7343-BC3A-417A-ABD5-70D4DFE5F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Recv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35D6-CB14-4761-BC4A-64AA40FAC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9540" name="Rectangle 3">
            <a:extLst>
              <a:ext uri="{FF2B5EF4-FFF2-40B4-BE49-F238E27FC236}">
                <a16:creationId xmlns:a16="http://schemas.microsoft.com/office/drawing/2014/main" id="{5454592E-AABD-4C63-8BFA-F5F22867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9541" name="Text Box 4">
            <a:extLst>
              <a:ext uri="{FF2B5EF4-FFF2-40B4-BE49-F238E27FC236}">
                <a16:creationId xmlns:a16="http://schemas.microsoft.com/office/drawing/2014/main" id="{069AF3C1-8E3B-4526-AC77-8FC62C03A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9542" name="Text Box 5">
            <a:extLst>
              <a:ext uri="{FF2B5EF4-FFF2-40B4-BE49-F238E27FC236}">
                <a16:creationId xmlns:a16="http://schemas.microsoft.com/office/drawing/2014/main" id="{F741C3A6-37B1-46EC-A412-43CC40F61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7489"/>
            <a:ext cx="65806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RecvMQ(int qid, long mtype, MSG_t *msg)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msgrcv() : Return recv bytes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 = msgrcv(qid, msg,sizeof(MSG_t)- sizeof(long),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   mtype, IPC_NOWAIT);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if(st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-1L;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msg-&gt;fm_mtype;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28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6DBDDD-B7AC-454F-9AEA-EA0FA31C8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F873B-175E-44C9-881E-1B8CF895A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0564" name="Rectangle 3">
            <a:extLst>
              <a:ext uri="{FF2B5EF4-FFF2-40B4-BE49-F238E27FC236}">
                <a16:creationId xmlns:a16="http://schemas.microsoft.com/office/drawing/2014/main" id="{3B1E6C4E-A686-49E3-85C4-B6FDB938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565" name="Text Box 4">
            <a:extLst>
              <a:ext uri="{FF2B5EF4-FFF2-40B4-BE49-F238E27FC236}">
                <a16:creationId xmlns:a16="http://schemas.microsoft.com/office/drawing/2014/main" id="{74242331-CFDE-498C-AF1E-B5661B1C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0566" name="Text Box 5">
            <a:extLst>
              <a:ext uri="{FF2B5EF4-FFF2-40B4-BE49-F238E27FC236}">
                <a16:creationId xmlns:a16="http://schemas.microsoft.com/office/drawing/2014/main" id="{318F24F0-1191-4EDC-B967-7A700CC2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2" y="1489076"/>
            <a:ext cx="9688512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cmd - </a:t>
            </a:r>
            <a:r>
              <a:rPr lang="ko-KR" altLang="en-US" sz="2000" b="1"/>
              <a:t>해당 메세지큐에 수행될 명령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IPC_STAT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큐에서 </a:t>
            </a:r>
            <a:r>
              <a:rPr lang="en-US" altLang="ko-KR" sz="1600"/>
              <a:t>msqid_ds </a:t>
            </a:r>
            <a:r>
              <a:rPr lang="ko-KR" altLang="en-US" sz="1600"/>
              <a:t>구조체를 조회하여 버퍼 아규먼트의 주소지에 저장한다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IPC_SET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큐의 </a:t>
            </a:r>
            <a:r>
              <a:rPr lang="en-US" altLang="ko-KR" sz="1600"/>
              <a:t>msqid_ds </a:t>
            </a:r>
            <a:r>
              <a:rPr lang="ko-KR" altLang="en-US" sz="1600"/>
              <a:t>구조체의 </a:t>
            </a:r>
            <a:r>
              <a:rPr lang="en-US" altLang="ko-KR" sz="1600"/>
              <a:t>ipc_perm </a:t>
            </a:r>
            <a:r>
              <a:rPr lang="ko-KR" altLang="en-US" sz="1600"/>
              <a:t>멤버의 값을 지정한다</a:t>
            </a:r>
            <a:r>
              <a:rPr lang="en-US" altLang="ko-KR" sz="1600"/>
              <a:t>. 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600"/>
              <a:t>msg_perm.uid,msg_perm.gid,msg_perm.mode,msg_perm.qbyte(root)      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IPC_RMID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커널로 부터 큐를 제거한다</a:t>
            </a:r>
            <a:r>
              <a:rPr lang="en-US" altLang="ko-KR" sz="1600"/>
              <a:t>. 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3583373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8B8DD-9A5D-40EF-82E0-425D4D7C8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A2A29-CA57-441A-B2E6-7EE89603C8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1588" name="Rectangle 3">
            <a:extLst>
              <a:ext uri="{FF2B5EF4-FFF2-40B4-BE49-F238E27FC236}">
                <a16:creationId xmlns:a16="http://schemas.microsoft.com/office/drawing/2014/main" id="{52DBB52A-7136-416A-A530-0503C75F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94" y="121230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1590" name="Text Box 5">
            <a:extLst>
              <a:ext uri="{FF2B5EF4-FFF2-40B4-BE49-F238E27FC236}">
                <a16:creationId xmlns:a16="http://schemas.microsoft.com/office/drawing/2014/main" id="{DBDD805E-BB91-4E2A-978C-30B0FED6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360611"/>
            <a:ext cx="624401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GetFreeSizeMQ(int qid, long *freesize)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rtn;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msqid_ds stat_q;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msgctl() : Return 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rtn = msgctl(qid,IPC_STAT,&amp;stat_q);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if(rtn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	return -1;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*freesize = stat_q.msg_qbytes - stat_q.msg_cbytes;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rtn;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349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F66D-D4D6-4275-A864-9CFD45B2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87AA9-8A65-411B-B287-159D21A54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2612" name="Rectangle 3">
            <a:extLst>
              <a:ext uri="{FF2B5EF4-FFF2-40B4-BE49-F238E27FC236}">
                <a16:creationId xmlns:a16="http://schemas.microsoft.com/office/drawing/2014/main" id="{F6028B72-B332-4A1E-A66C-1714D28E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2613" name="Text Box 4">
            <a:extLst>
              <a:ext uri="{FF2B5EF4-FFF2-40B4-BE49-F238E27FC236}">
                <a16:creationId xmlns:a16="http://schemas.microsoft.com/office/drawing/2014/main" id="{EA66DF29-EFD8-41AA-95B1-960720E8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2614" name="Text Box 5">
            <a:extLst>
              <a:ext uri="{FF2B5EF4-FFF2-40B4-BE49-F238E27FC236}">
                <a16:creationId xmlns:a16="http://schemas.microsoft.com/office/drawing/2014/main" id="{FAFF99AE-BB34-435E-995B-59E24ABE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2" y="1489076"/>
            <a:ext cx="43364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RemoveMQ(int qid)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return(msgctl(qid, IPC_RMID, 0));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892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1A1A-AA53-48A3-B210-18D3547CA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93123-FD13-48D2-B1D6-0ADD8E4E5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3636" name="Rectangle 3">
            <a:extLst>
              <a:ext uri="{FF2B5EF4-FFF2-40B4-BE49-F238E27FC236}">
                <a16:creationId xmlns:a16="http://schemas.microsoft.com/office/drawing/2014/main" id="{4F3A8EF7-C56D-48B5-AE1F-F25F9005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3637" name="Text Box 4">
            <a:extLst>
              <a:ext uri="{FF2B5EF4-FFF2-40B4-BE49-F238E27FC236}">
                <a16:creationId xmlns:a16="http://schemas.microsoft.com/office/drawing/2014/main" id="{3B5845CF-F01D-433A-BC10-D74C0AC0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3638" name="Text Box 5">
            <a:extLst>
              <a:ext uri="{FF2B5EF4-FFF2-40B4-BE49-F238E27FC236}">
                <a16:creationId xmlns:a16="http://schemas.microsoft.com/office/drawing/2014/main" id="{7AB079BE-029C-428F-8291-B5A4A4ED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90738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&lt;unistd.h&gt;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&lt;errno.h&gt;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&lt;sys/types.h&gt;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&lt;sys/ipc.h&gt;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&lt;sys/msg.h&gt;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typedef struct msg_q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long to_mtype;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long 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char mtext[100];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 MSG_t;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CreateMQ( key_t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OpenMQ( key_t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RecvMQ( int qid, long mtype, MSG_t *msgbuf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SendMQ( int qid, long mtype, MSG_t msgbuf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RemoveMQ( int qid );</a:t>
            </a:r>
          </a:p>
        </p:txBody>
      </p:sp>
      <p:sp>
        <p:nvSpPr>
          <p:cNvPr id="453639" name="Text Box 6">
            <a:extLst>
              <a:ext uri="{FF2B5EF4-FFF2-40B4-BE49-F238E27FC236}">
                <a16:creationId xmlns:a16="http://schemas.microsoft.com/office/drawing/2014/main" id="{F1FD0BBA-04A6-471D-B3E9-B2913C4A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0" y="904894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msglib.h</a:t>
            </a:r>
          </a:p>
        </p:txBody>
      </p:sp>
    </p:spTree>
    <p:extLst>
      <p:ext uri="{BB962C8B-B14F-4D97-AF65-F5344CB8AC3E}">
        <p14:creationId xmlns:p14="http://schemas.microsoft.com/office/powerpoint/2010/main" val="52162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5B3FC7-5FB1-45E8-A7EC-8237BD78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대표적 </a:t>
            </a:r>
            <a:r>
              <a:rPr lang="en-US" altLang="ko-KR" sz="2000" dirty="0">
                <a:solidFill>
                  <a:srgbClr val="000000"/>
                </a:solidFill>
              </a:rPr>
              <a:t>Signal</a:t>
            </a:r>
          </a:p>
          <a:p>
            <a:pPr lvl="1" defTabSz="912813">
              <a:lnSpc>
                <a:spcPct val="99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SIGABRT : abort </a:t>
            </a:r>
            <a:r>
              <a:rPr lang="ko-KR" altLang="en-US" dirty="0">
                <a:solidFill>
                  <a:srgbClr val="000000"/>
                </a:solidFill>
              </a:rPr>
              <a:t>함수의 호출에 의해 발생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프로세스는 비정상적으로 종료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SIGALRM : alarm </a:t>
            </a:r>
            <a:r>
              <a:rPr lang="ko-KR" altLang="en-US" dirty="0">
                <a:solidFill>
                  <a:srgbClr val="000000"/>
                </a:solidFill>
              </a:rPr>
              <a:t>함수에 의해 설정된 타이머에 의해 발생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SIGCHLD : </a:t>
            </a:r>
            <a:r>
              <a:rPr lang="ko-KR" altLang="en-US" dirty="0">
                <a:solidFill>
                  <a:srgbClr val="000000"/>
                </a:solidFill>
              </a:rPr>
              <a:t>프로세스가 종료하거나 정지한 경우에 부모 프로세스에게 전달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SIGFPE   : </a:t>
            </a:r>
            <a:r>
              <a:rPr lang="ko-KR" altLang="en-US" dirty="0">
                <a:solidFill>
                  <a:srgbClr val="000000"/>
                </a:solidFill>
              </a:rPr>
              <a:t>산술 연산 에러에 의해 발생 </a:t>
            </a:r>
            <a:r>
              <a:rPr lang="en-US" altLang="ko-KR" dirty="0">
                <a:solidFill>
                  <a:srgbClr val="000000"/>
                </a:solidFill>
              </a:rPr>
              <a:t>(0</a:t>
            </a:r>
            <a:r>
              <a:rPr lang="ko-KR" altLang="en-US" dirty="0" err="1">
                <a:solidFill>
                  <a:srgbClr val="000000"/>
                </a:solidFill>
              </a:rPr>
              <a:t>으로</a:t>
            </a:r>
            <a:r>
              <a:rPr lang="ko-KR" altLang="en-US" dirty="0">
                <a:solidFill>
                  <a:srgbClr val="000000"/>
                </a:solidFill>
              </a:rPr>
              <a:t> 나눈 경우 등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SIGHUP  : </a:t>
            </a:r>
            <a:r>
              <a:rPr lang="ko-KR" altLang="en-US" dirty="0">
                <a:solidFill>
                  <a:srgbClr val="000000"/>
                </a:solidFill>
              </a:rPr>
              <a:t>터미널 연결이 단절되는 경우에 제어 프로세스에게 전달</a:t>
            </a:r>
          </a:p>
          <a:p>
            <a:pPr lvl="1" defTabSz="912813">
              <a:lnSpc>
                <a:spcPct val="99000"/>
              </a:lnSpc>
            </a:pPr>
            <a:endParaRPr lang="ko-KR" altLang="en-US" dirty="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SIGINT    : </a:t>
            </a:r>
            <a:r>
              <a:rPr lang="ko-KR" altLang="en-US" dirty="0">
                <a:solidFill>
                  <a:srgbClr val="000000"/>
                </a:solidFill>
              </a:rPr>
              <a:t>인터럽트 키</a:t>
            </a:r>
            <a:r>
              <a:rPr lang="en-US" altLang="ko-KR" dirty="0">
                <a:solidFill>
                  <a:srgbClr val="000000"/>
                </a:solidFill>
              </a:rPr>
              <a:t>(DELETE, ^C)</a:t>
            </a:r>
            <a:r>
              <a:rPr lang="ko-KR" altLang="en-US" dirty="0" err="1">
                <a:solidFill>
                  <a:srgbClr val="000000"/>
                </a:solidFill>
              </a:rPr>
              <a:t>를</a:t>
            </a:r>
            <a:r>
              <a:rPr lang="ko-KR" altLang="en-US" dirty="0">
                <a:solidFill>
                  <a:srgbClr val="000000"/>
                </a:solidFill>
              </a:rPr>
              <a:t> 누르면 터미널 드라이버에서 발생</a:t>
            </a:r>
          </a:p>
          <a:p>
            <a:pPr marL="360233" lvl="1" indent="0" defTabSz="912813">
              <a:lnSpc>
                <a:spcPct val="99000"/>
              </a:lnSpc>
              <a:buNone/>
            </a:pPr>
            <a:r>
              <a:rPr lang="ko-KR" altLang="en-US" dirty="0">
                <a:solidFill>
                  <a:srgbClr val="000000"/>
                </a:solidFill>
              </a:rPr>
              <a:t>                 전위 프로세스 그룹의 모든 프로세스에게 전달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 dirty="0">
                <a:solidFill>
                  <a:srgbClr val="000000"/>
                </a:solidFill>
              </a:rPr>
              <a:t>SIGKILL   : </a:t>
            </a:r>
            <a:r>
              <a:rPr lang="ko-KR" altLang="en-US" dirty="0">
                <a:solidFill>
                  <a:srgbClr val="000000"/>
                </a:solidFill>
              </a:rPr>
              <a:t>무시하거나 임의의 처리</a:t>
            </a:r>
            <a:r>
              <a:rPr lang="en-US" altLang="ko-KR" dirty="0">
                <a:solidFill>
                  <a:srgbClr val="000000"/>
                </a:solidFill>
              </a:rPr>
              <a:t>(catch)</a:t>
            </a:r>
            <a:r>
              <a:rPr lang="ko-KR" altLang="en-US" dirty="0" err="1">
                <a:solidFill>
                  <a:srgbClr val="000000"/>
                </a:solidFill>
              </a:rPr>
              <a:t>를</a:t>
            </a:r>
            <a:r>
              <a:rPr lang="ko-KR" altLang="en-US" dirty="0">
                <a:solidFill>
                  <a:srgbClr val="000000"/>
                </a:solidFill>
              </a:rPr>
              <a:t> 할 수 없는 시그널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DB1EB-9B0D-4D54-A4FE-A1F72BF16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중요 </a:t>
            </a:r>
            <a:r>
              <a:rPr lang="en-US" altLang="ko-KR">
                <a:solidFill>
                  <a:srgbClr val="000000"/>
                </a:solidFill>
              </a:rPr>
              <a:t>Signal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313BF-3E6C-469B-BD0E-0E5A5554DA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81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69096-25E8-4262-A388-A2340451B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8FB74-EDB1-49F6-8832-F560AAE37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4660" name="Rectangle 3">
            <a:extLst>
              <a:ext uri="{FF2B5EF4-FFF2-40B4-BE49-F238E27FC236}">
                <a16:creationId xmlns:a16="http://schemas.microsoft.com/office/drawing/2014/main" id="{B430405B-DE64-45E5-B08E-0AD40B3C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4661" name="Text Box 4">
            <a:extLst>
              <a:ext uri="{FF2B5EF4-FFF2-40B4-BE49-F238E27FC236}">
                <a16:creationId xmlns:a16="http://schemas.microsoft.com/office/drawing/2014/main" id="{CB7A0AC1-9F28-45F6-B8CB-64FB3E3D3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4662" name="Text Box 5">
            <a:extLst>
              <a:ext uri="{FF2B5EF4-FFF2-40B4-BE49-F238E27FC236}">
                <a16:creationId xmlns:a16="http://schemas.microsoft.com/office/drawing/2014/main" id="{BB0AC3BC-9ABB-4069-B4B2-5D19B2F6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1"/>
            <a:ext cx="57165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"msglib.h"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&lt;stdio.h&gt;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main()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qid,st;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MSG_t msg;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qid = OpenMQ(5000);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printf("q open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54663" name="Text Box 6">
            <a:extLst>
              <a:ext uri="{FF2B5EF4-FFF2-40B4-BE49-F238E27FC236}">
                <a16:creationId xmlns:a16="http://schemas.microsoft.com/office/drawing/2014/main" id="{37B2A0E7-0CFD-4088-933F-DAC2BED3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766" y="908720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msgclient.c</a:t>
            </a:r>
          </a:p>
        </p:txBody>
      </p:sp>
    </p:spTree>
    <p:extLst>
      <p:ext uri="{BB962C8B-B14F-4D97-AF65-F5344CB8AC3E}">
        <p14:creationId xmlns:p14="http://schemas.microsoft.com/office/powerpoint/2010/main" val="2054883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4F819-890B-4101-9166-FC17F50F5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592A-EF23-42D3-B2BD-737298B83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5684" name="Rectangle 3">
            <a:extLst>
              <a:ext uri="{FF2B5EF4-FFF2-40B4-BE49-F238E27FC236}">
                <a16:creationId xmlns:a16="http://schemas.microsoft.com/office/drawing/2014/main" id="{C1300F0E-2757-4DD0-80AA-0BBB79C6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5685" name="Text Box 4">
            <a:extLst>
              <a:ext uri="{FF2B5EF4-FFF2-40B4-BE49-F238E27FC236}">
                <a16:creationId xmlns:a16="http://schemas.microsoft.com/office/drawing/2014/main" id="{6BD80129-2509-467F-8F0B-9C0B3464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5686" name="Text Box 5">
            <a:extLst>
              <a:ext uri="{FF2B5EF4-FFF2-40B4-BE49-F238E27FC236}">
                <a16:creationId xmlns:a16="http://schemas.microsoft.com/office/drawing/2014/main" id="{2818BEE2-0A03-478A-B84C-85ADBCCE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1"/>
            <a:ext cx="5716587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while(1)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memset(msg.mtext,'\0',100);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printf("\ninput : ");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gets(msg.mtext);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if(SendMQ(qid,1L,msg)&lt;=0)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printf("q send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if(!strcmp(msg.mtext, "exit"))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printf("Client Process Exit\n");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sleep(1);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 = RecvMQ(qid, getpid(),&amp;msg);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if(st&gt;0)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printf("recv : %s\n", msg.mtext);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55687" name="Text Box 6">
            <a:extLst>
              <a:ext uri="{FF2B5EF4-FFF2-40B4-BE49-F238E27FC236}">
                <a16:creationId xmlns:a16="http://schemas.microsoft.com/office/drawing/2014/main" id="{49D5C525-2347-425B-BA1D-06AF93EDD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74" y="910489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msgclient.c</a:t>
            </a:r>
          </a:p>
        </p:txBody>
      </p:sp>
    </p:spTree>
    <p:extLst>
      <p:ext uri="{BB962C8B-B14F-4D97-AF65-F5344CB8AC3E}">
        <p14:creationId xmlns:p14="http://schemas.microsoft.com/office/powerpoint/2010/main" val="3214039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31F44E-4CB6-4AED-AFDB-FA7267FF3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7FE9C-EAB2-48A4-9AC8-A8D9021A8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6708" name="Rectangle 3">
            <a:extLst>
              <a:ext uri="{FF2B5EF4-FFF2-40B4-BE49-F238E27FC236}">
                <a16:creationId xmlns:a16="http://schemas.microsoft.com/office/drawing/2014/main" id="{4B7F9333-002E-4E54-9096-2522653D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6709" name="Text Box 4">
            <a:extLst>
              <a:ext uri="{FF2B5EF4-FFF2-40B4-BE49-F238E27FC236}">
                <a16:creationId xmlns:a16="http://schemas.microsoft.com/office/drawing/2014/main" id="{8E46577B-32BE-4ABB-846E-428516FE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6710" name="Text Box 5">
            <a:extLst>
              <a:ext uri="{FF2B5EF4-FFF2-40B4-BE49-F238E27FC236}">
                <a16:creationId xmlns:a16="http://schemas.microsoft.com/office/drawing/2014/main" id="{76B1247C-BFB6-4427-A155-FB661C91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716587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"msglib.h"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main()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qid;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MSG_t msg;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long mtype;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qid=CreateMQ(5000);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printf("q open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56711" name="Text Box 6">
            <a:extLst>
              <a:ext uri="{FF2B5EF4-FFF2-40B4-BE49-F238E27FC236}">
                <a16:creationId xmlns:a16="http://schemas.microsoft.com/office/drawing/2014/main" id="{A6F82EFC-C201-4250-81BB-2BCA50D5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718" y="94197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msgserver.c</a:t>
            </a:r>
          </a:p>
        </p:txBody>
      </p:sp>
    </p:spTree>
    <p:extLst>
      <p:ext uri="{BB962C8B-B14F-4D97-AF65-F5344CB8AC3E}">
        <p14:creationId xmlns:p14="http://schemas.microsoft.com/office/powerpoint/2010/main" val="441924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A6BF0-E8CE-4A40-B131-AF17250CE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11DFD-6C37-4803-A34D-2A1FCAD42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7732" name="Rectangle 3">
            <a:extLst>
              <a:ext uri="{FF2B5EF4-FFF2-40B4-BE49-F238E27FC236}">
                <a16:creationId xmlns:a16="http://schemas.microsoft.com/office/drawing/2014/main" id="{19A36C4F-836C-4B89-A2C9-90DD35D1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7733" name="Text Box 4">
            <a:extLst>
              <a:ext uri="{FF2B5EF4-FFF2-40B4-BE49-F238E27FC236}">
                <a16:creationId xmlns:a16="http://schemas.microsoft.com/office/drawing/2014/main" id="{9E7BACEC-72B7-46F8-BD57-5517B98E1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7734" name="Text Box 5">
            <a:extLst>
              <a:ext uri="{FF2B5EF4-FFF2-40B4-BE49-F238E27FC236}">
                <a16:creationId xmlns:a16="http://schemas.microsoft.com/office/drawing/2014/main" id="{15B80C27-B060-4398-8A3D-FB5111D4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71658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while(1)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mtype = RecvMQ(qid, 1L,&amp;msg);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if(mtype &gt;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if(!strcmp(msg.mtext, "exit"))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printf("Server Process Exit\n");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printf("recv : %s\n",msg.mtext);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if(SendMQ(qid, mtype, msg)&lt;0)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  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RemoveMQ(qid);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57735" name="Text Box 6">
            <a:extLst>
              <a:ext uri="{FF2B5EF4-FFF2-40B4-BE49-F238E27FC236}">
                <a16:creationId xmlns:a16="http://schemas.microsoft.com/office/drawing/2014/main" id="{73FE0C1C-FCA9-43C2-978F-86390129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193" y="955675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msgserver.c</a:t>
            </a:r>
          </a:p>
        </p:txBody>
      </p:sp>
    </p:spTree>
    <p:extLst>
      <p:ext uri="{BB962C8B-B14F-4D97-AF65-F5344CB8AC3E}">
        <p14:creationId xmlns:p14="http://schemas.microsoft.com/office/powerpoint/2010/main" val="463296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3">
            <a:extLst>
              <a:ext uri="{FF2B5EF4-FFF2-40B4-BE49-F238E27FC236}">
                <a16:creationId xmlns:a16="http://schemas.microsoft.com/office/drawing/2014/main" id="{79960DAF-F8B4-44E7-9458-84C6E8B9BF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1:n Service</a:t>
            </a:r>
            <a:endParaRPr lang="en-US" altLang="ko-KR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19977-EA6F-4D48-BF74-680B2D357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8757" name="Rectangle 4">
            <a:extLst>
              <a:ext uri="{FF2B5EF4-FFF2-40B4-BE49-F238E27FC236}">
                <a16:creationId xmlns:a16="http://schemas.microsoft.com/office/drawing/2014/main" id="{0A111D61-5A75-48A0-8AB8-18347979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85" y="3386405"/>
            <a:ext cx="6121379" cy="798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Message Queue</a:t>
            </a:r>
          </a:p>
        </p:txBody>
      </p:sp>
      <p:sp>
        <p:nvSpPr>
          <p:cNvPr id="458758" name="Oval 5">
            <a:extLst>
              <a:ext uri="{FF2B5EF4-FFF2-40B4-BE49-F238E27FC236}">
                <a16:creationId xmlns:a16="http://schemas.microsoft.com/office/drawing/2014/main" id="{C0E1FECF-48F2-4C52-BBE0-307F04BA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91" y="4805855"/>
            <a:ext cx="1508166" cy="1064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Server</a:t>
            </a:r>
          </a:p>
        </p:txBody>
      </p:sp>
      <p:grpSp>
        <p:nvGrpSpPr>
          <p:cNvPr id="458759" name="Group 6">
            <a:extLst>
              <a:ext uri="{FF2B5EF4-FFF2-40B4-BE49-F238E27FC236}">
                <a16:creationId xmlns:a16="http://schemas.microsoft.com/office/drawing/2014/main" id="{EA784A51-F44E-466C-9057-C1925979E917}"/>
              </a:ext>
            </a:extLst>
          </p:cNvPr>
          <p:cNvGrpSpPr>
            <a:grpSpLocks/>
          </p:cNvGrpSpPr>
          <p:nvPr/>
        </p:nvGrpSpPr>
        <p:grpSpPr bwMode="auto">
          <a:xfrm>
            <a:off x="2002947" y="1700808"/>
            <a:ext cx="2158748" cy="1685597"/>
            <a:chOff x="1717" y="1248"/>
            <a:chExt cx="1168" cy="912"/>
          </a:xfrm>
        </p:grpSpPr>
        <p:sp>
          <p:nvSpPr>
            <p:cNvPr id="458776" name="Oval 7">
              <a:extLst>
                <a:ext uri="{FF2B5EF4-FFF2-40B4-BE49-F238E27FC236}">
                  <a16:creationId xmlns:a16="http://schemas.microsoft.com/office/drawing/2014/main" id="{AF77D66F-4482-433C-AAB5-0CD47F03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100</a:t>
              </a:r>
            </a:p>
          </p:txBody>
        </p:sp>
        <p:sp>
          <p:nvSpPr>
            <p:cNvPr id="458777" name="Line 8">
              <a:extLst>
                <a:ext uri="{FF2B5EF4-FFF2-40B4-BE49-F238E27FC236}">
                  <a16:creationId xmlns:a16="http://schemas.microsoft.com/office/drawing/2014/main" id="{A0DCDBAE-6D79-416A-A990-C56CF8C4B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8" name="Line 9">
              <a:extLst>
                <a:ext uri="{FF2B5EF4-FFF2-40B4-BE49-F238E27FC236}">
                  <a16:creationId xmlns:a16="http://schemas.microsoft.com/office/drawing/2014/main" id="{AA4F1E50-09D4-44AE-8EE3-FDA820F17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9" name="Text Box 10">
              <a:extLst>
                <a:ext uri="{FF2B5EF4-FFF2-40B4-BE49-F238E27FC236}">
                  <a16:creationId xmlns:a16="http://schemas.microsoft.com/office/drawing/2014/main" id="{6B2ED01E-294C-4BA8-97AD-FF32A604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80" name="Text Box 11">
              <a:extLst>
                <a:ext uri="{FF2B5EF4-FFF2-40B4-BE49-F238E27FC236}">
                  <a16:creationId xmlns:a16="http://schemas.microsoft.com/office/drawing/2014/main" id="{A3F7C690-8FA4-42D1-8072-A2FDFFF53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grpSp>
        <p:nvGrpSpPr>
          <p:cNvPr id="458760" name="Group 12">
            <a:extLst>
              <a:ext uri="{FF2B5EF4-FFF2-40B4-BE49-F238E27FC236}">
                <a16:creationId xmlns:a16="http://schemas.microsoft.com/office/drawing/2014/main" id="{7626CFFD-D2A4-446E-B9A8-A8FB9EE58615}"/>
              </a:ext>
            </a:extLst>
          </p:cNvPr>
          <p:cNvGrpSpPr>
            <a:grpSpLocks/>
          </p:cNvGrpSpPr>
          <p:nvPr/>
        </p:nvGrpSpPr>
        <p:grpSpPr bwMode="auto">
          <a:xfrm>
            <a:off x="4220838" y="1700808"/>
            <a:ext cx="2158748" cy="1685597"/>
            <a:chOff x="1717" y="1248"/>
            <a:chExt cx="1168" cy="912"/>
          </a:xfrm>
        </p:grpSpPr>
        <p:sp>
          <p:nvSpPr>
            <p:cNvPr id="458771" name="Oval 13">
              <a:extLst>
                <a:ext uri="{FF2B5EF4-FFF2-40B4-BE49-F238E27FC236}">
                  <a16:creationId xmlns:a16="http://schemas.microsoft.com/office/drawing/2014/main" id="{C5B9B0B0-88E8-4C4F-BE14-8EFEF06E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200</a:t>
              </a:r>
            </a:p>
          </p:txBody>
        </p:sp>
        <p:sp>
          <p:nvSpPr>
            <p:cNvPr id="458772" name="Line 14">
              <a:extLst>
                <a:ext uri="{FF2B5EF4-FFF2-40B4-BE49-F238E27FC236}">
                  <a16:creationId xmlns:a16="http://schemas.microsoft.com/office/drawing/2014/main" id="{7CB4E509-E5FE-4AC6-A591-FE078C197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3" name="Line 15">
              <a:extLst>
                <a:ext uri="{FF2B5EF4-FFF2-40B4-BE49-F238E27FC236}">
                  <a16:creationId xmlns:a16="http://schemas.microsoft.com/office/drawing/2014/main" id="{D58771BD-007D-489B-BF9C-FF0935527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4" name="Text Box 16">
              <a:extLst>
                <a:ext uri="{FF2B5EF4-FFF2-40B4-BE49-F238E27FC236}">
                  <a16:creationId xmlns:a16="http://schemas.microsoft.com/office/drawing/2014/main" id="{4C339922-D9DD-40F0-B5C4-B25F788D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75" name="Text Box 17">
              <a:extLst>
                <a:ext uri="{FF2B5EF4-FFF2-40B4-BE49-F238E27FC236}">
                  <a16:creationId xmlns:a16="http://schemas.microsoft.com/office/drawing/2014/main" id="{9A677C33-A29B-4466-97D9-EE972EF6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type=200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grpSp>
        <p:nvGrpSpPr>
          <p:cNvPr id="458761" name="Group 18">
            <a:extLst>
              <a:ext uri="{FF2B5EF4-FFF2-40B4-BE49-F238E27FC236}">
                <a16:creationId xmlns:a16="http://schemas.microsoft.com/office/drawing/2014/main" id="{F2D52D27-9B8C-43C6-B1A7-B1103B74E2D9}"/>
              </a:ext>
            </a:extLst>
          </p:cNvPr>
          <p:cNvGrpSpPr>
            <a:grpSpLocks/>
          </p:cNvGrpSpPr>
          <p:nvPr/>
        </p:nvGrpSpPr>
        <p:grpSpPr bwMode="auto">
          <a:xfrm>
            <a:off x="6446122" y="1700808"/>
            <a:ext cx="2158748" cy="1685597"/>
            <a:chOff x="1717" y="1248"/>
            <a:chExt cx="1168" cy="912"/>
          </a:xfrm>
        </p:grpSpPr>
        <p:sp>
          <p:nvSpPr>
            <p:cNvPr id="458766" name="Oval 19">
              <a:extLst>
                <a:ext uri="{FF2B5EF4-FFF2-40B4-BE49-F238E27FC236}">
                  <a16:creationId xmlns:a16="http://schemas.microsoft.com/office/drawing/2014/main" id="{8B202C4D-DC1A-4E31-8A90-98E6ECC7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300</a:t>
              </a:r>
            </a:p>
          </p:txBody>
        </p:sp>
        <p:sp>
          <p:nvSpPr>
            <p:cNvPr id="458767" name="Line 20">
              <a:extLst>
                <a:ext uri="{FF2B5EF4-FFF2-40B4-BE49-F238E27FC236}">
                  <a16:creationId xmlns:a16="http://schemas.microsoft.com/office/drawing/2014/main" id="{070C83D4-02E2-4B3A-B23F-374D3B5E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68" name="Line 21">
              <a:extLst>
                <a:ext uri="{FF2B5EF4-FFF2-40B4-BE49-F238E27FC236}">
                  <a16:creationId xmlns:a16="http://schemas.microsoft.com/office/drawing/2014/main" id="{22BB0605-E0A3-4191-BFE1-6E4278261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69" name="Text Box 22">
              <a:extLst>
                <a:ext uri="{FF2B5EF4-FFF2-40B4-BE49-F238E27FC236}">
                  <a16:creationId xmlns:a16="http://schemas.microsoft.com/office/drawing/2014/main" id="{948CF93D-C43C-4223-8531-CC1407FB9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70" name="Text Box 23">
              <a:extLst>
                <a:ext uri="{FF2B5EF4-FFF2-40B4-BE49-F238E27FC236}">
                  <a16:creationId xmlns:a16="http://schemas.microsoft.com/office/drawing/2014/main" id="{A7A73BC0-CAAC-4E46-8E65-9CF80405E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type=300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sp>
        <p:nvSpPr>
          <p:cNvPr id="458762" name="Line 24">
            <a:extLst>
              <a:ext uri="{FF2B5EF4-FFF2-40B4-BE49-F238E27FC236}">
                <a16:creationId xmlns:a16="http://schemas.microsoft.com/office/drawing/2014/main" id="{3F2B8803-5AD9-426A-AB8E-062CC2D55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8285" y="4184846"/>
            <a:ext cx="0" cy="621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58763" name="Line 25">
            <a:extLst>
              <a:ext uri="{FF2B5EF4-FFF2-40B4-BE49-F238E27FC236}">
                <a16:creationId xmlns:a16="http://schemas.microsoft.com/office/drawing/2014/main" id="{F95B403F-CE98-4FAA-8DBF-2C34992CE3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1863" y="4184846"/>
            <a:ext cx="0" cy="621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58764" name="Text Box 26">
            <a:extLst>
              <a:ext uri="{FF2B5EF4-FFF2-40B4-BE49-F238E27FC236}">
                <a16:creationId xmlns:a16="http://schemas.microsoft.com/office/drawing/2014/main" id="{0FE5A8C7-C867-471A-9157-36887BE8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47" y="4315587"/>
            <a:ext cx="7633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400" i="1">
                <a:latin typeface="+mn-ea"/>
                <a:ea typeface="+mn-ea"/>
              </a:rPr>
              <a:t>type=1</a:t>
            </a:r>
          </a:p>
        </p:txBody>
      </p:sp>
      <p:sp>
        <p:nvSpPr>
          <p:cNvPr id="458765" name="Text Box 27">
            <a:extLst>
              <a:ext uri="{FF2B5EF4-FFF2-40B4-BE49-F238E27FC236}">
                <a16:creationId xmlns:a16="http://schemas.microsoft.com/office/drawing/2014/main" id="{4025EE87-611A-4A7C-AEC6-7D97FD7D3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440" y="4315587"/>
            <a:ext cx="16385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400" i="1">
                <a:latin typeface="+mn-ea"/>
                <a:ea typeface="+mn-ea"/>
              </a:rPr>
              <a:t>type=100,200,300</a:t>
            </a:r>
          </a:p>
        </p:txBody>
      </p:sp>
    </p:spTree>
    <p:extLst>
      <p:ext uri="{BB962C8B-B14F-4D97-AF65-F5344CB8AC3E}">
        <p14:creationId xmlns:p14="http://schemas.microsoft.com/office/powerpoint/2010/main" val="1797773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2650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D938D-B28D-4CD1-B106-3F6482384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39A22AC-6C84-4206-96A2-3D93CE21E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99612-0E1A-4AAD-B312-9B4E66290470}"/>
              </a:ext>
            </a:extLst>
          </p:cNvPr>
          <p:cNvSpPr/>
          <p:nvPr/>
        </p:nvSpPr>
        <p:spPr>
          <a:xfrm>
            <a:off x="603423" y="1042988"/>
            <a:ext cx="14859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semflag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876619B-9657-4552-852E-BE23C957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29304"/>
              </p:ext>
            </p:extLst>
          </p:nvPr>
        </p:nvGraphicFramePr>
        <p:xfrm>
          <a:off x="1368598" y="1757363"/>
          <a:ext cx="7380288" cy="3336921"/>
        </p:xfrm>
        <a:graphic>
          <a:graphicData uri="http://schemas.openxmlformats.org/drawingml/2006/table">
            <a:tbl>
              <a:tblPr firstRow="1" bandRow="1"/>
              <a:tblGrid>
                <a:gridCol w="16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진수값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0400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소유자에 의해</a:t>
                      </a:r>
                      <a:r>
                        <a:rPr kumimoji="1" lang="ko-KR" altLang="en-US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0200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0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소유자에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0040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 &gt;&gt; 3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0004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 &gt;&gt; 3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0002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 &gt;&gt; 6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 &gt;&gt; 6 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IPC_EXCL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20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00419-C67B-4397-839A-3E9F65486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48809D-05BF-4DEE-B63E-24D7193CA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0805" name="Text Box 4">
            <a:extLst>
              <a:ext uri="{FF2B5EF4-FFF2-40B4-BE49-F238E27FC236}">
                <a16:creationId xmlns:a16="http://schemas.microsoft.com/office/drawing/2014/main" id="{51D75858-7378-404E-9455-E4C48A22A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052736"/>
            <a:ext cx="88248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상에서의 각각의 세마포어 집합에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자료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semid_ds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ipc_perm sem_perm;       /* permissions .. see ipc.h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time_t          sem_otime;      /* last semop time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time_t          sem_ctime;      /* last change time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sem      *sem_base;      /* ptr to first semaphore in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wait_queue *eventn;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wait_queue *eventz;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sem_undo  *undo;         /* undo requests on this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        sem_nsems;      /* no. of semaphores in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3376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1B095-79DC-42BC-A2AE-71B25F974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92A48-2200-4405-B28F-8192FD450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1828" name="Rectangle 3">
            <a:extLst>
              <a:ext uri="{FF2B5EF4-FFF2-40B4-BE49-F238E27FC236}">
                <a16:creationId xmlns:a16="http://schemas.microsoft.com/office/drawing/2014/main" id="{92CCA740-D2AD-4D69-8266-92885512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815159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1829" name="Text Box 4">
            <a:extLst>
              <a:ext uri="{FF2B5EF4-FFF2-40B4-BE49-F238E27FC236}">
                <a16:creationId xmlns:a16="http://schemas.microsoft.com/office/drawing/2014/main" id="{0FB637DA-D512-4B1F-9789-31BB5F46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9075"/>
            <a:ext cx="81515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시스템에서의 각 세마포어를 위한 세마포어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sem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short   sempid;     /* pid of last operation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semval;     /* current value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semncnt;    /* num procs awaiting increase in semval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semzcnt;    /* num procs awaiting semval = 0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6723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25D00-1204-4FE2-8328-EC2F2E452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67D80-A86A-4AC6-AFBB-C456148B4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2852" name="Rectangle 3">
            <a:extLst>
              <a:ext uri="{FF2B5EF4-FFF2-40B4-BE49-F238E27FC236}">
                <a16:creationId xmlns:a16="http://schemas.microsoft.com/office/drawing/2014/main" id="{DD556A51-3B45-48DD-A48D-6F6D7661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052736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2853" name="Text Box 4">
            <a:extLst>
              <a:ext uri="{FF2B5EF4-FFF2-40B4-BE49-F238E27FC236}">
                <a16:creationId xmlns:a16="http://schemas.microsoft.com/office/drawing/2014/main" id="{57EDECA1-454F-40AD-868A-B17DD878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246411"/>
            <a:ext cx="74783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CreateSEM(key_t semkey)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status=0,semid;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semget() : Return nonnegative int if OK, -1 on error 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if((semid = semget(semkey,1,SEMPERM|IPC_CREAT|IPC_EXCL))==-1)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if(errno==EEXIST)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  semid = semget(semkey,1,0);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else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/* semctl() : Return 0 id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status = semctl(semid,0,SETVAL,1);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if(semid==-1 || status==-1)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semid;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46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EAB88E-0C82-4370-B456-50B297D3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대표적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Signal</a:t>
            </a:r>
          </a:p>
          <a:p>
            <a:pPr marL="0" indent="0" defTabSz="912813"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SIGQUIT : quit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(^\)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누르면 터미널 드라이버에서 발생</a:t>
            </a:r>
          </a:p>
          <a:p>
            <a:pPr marL="360233" lvl="1" indent="0" defTabSz="912813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종료된 프로세스는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core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파일을 생성</a:t>
            </a:r>
          </a:p>
          <a:p>
            <a:pPr lvl="1" defTabSz="912813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SIGSEGV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잘못된 메모리 참조에 의해 발생</a:t>
            </a:r>
          </a:p>
          <a:p>
            <a:pPr lvl="1" defTabSz="912813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SIGSTOP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프로세스를 정지시키는 작업 제어 시그널</a:t>
            </a:r>
          </a:p>
          <a:p>
            <a:pPr marL="360233" lvl="1" indent="0" defTabSz="912813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무시하거나 임의의 처리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(catch)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할 수 없는 시그널</a:t>
            </a:r>
          </a:p>
          <a:p>
            <a:pPr lvl="1" defTabSz="912813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SIGTERM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작업 종료 시그널</a:t>
            </a:r>
          </a:p>
          <a:p>
            <a:pPr lvl="1" defTabSz="912813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SIGUSR1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응용 프로그램에서 사용자가 정의하여 사용할 수 있는 시그널</a:t>
            </a:r>
          </a:p>
          <a:p>
            <a:pPr defTabSz="912813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SIGUSR2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응용 프로그램에서 사용자가 정의하여 사용할 수 있는 시그널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960F2-E7B3-4E7D-8DB0-EE3C93C5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중요 </a:t>
            </a:r>
            <a:r>
              <a:rPr lang="en-US" altLang="ko-KR">
                <a:solidFill>
                  <a:srgbClr val="000000"/>
                </a:solidFill>
              </a:rPr>
              <a:t>Signal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D11A51-383A-4A9D-B6DA-2566F1BA8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88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5CEEC-2086-4B23-B0EF-901A8E15B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구조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D7289-3127-49DD-8BA6-0A0AA19F7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3876" name="Rectangle 3">
            <a:extLst>
              <a:ext uri="{FF2B5EF4-FFF2-40B4-BE49-F238E27FC236}">
                <a16:creationId xmlns:a16="http://schemas.microsoft.com/office/drawing/2014/main" id="{F952BAFA-EB7E-4EC7-BC56-72F4F901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2259360"/>
            <a:ext cx="1295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7" name="Rectangle 4">
            <a:extLst>
              <a:ext uri="{FF2B5EF4-FFF2-40B4-BE49-F238E27FC236}">
                <a16:creationId xmlns:a16="http://schemas.microsoft.com/office/drawing/2014/main" id="{DAE40AC3-2784-437F-940E-4533C0F1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2945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8" name="Rectangle 5">
            <a:extLst>
              <a:ext uri="{FF2B5EF4-FFF2-40B4-BE49-F238E27FC236}">
                <a16:creationId xmlns:a16="http://schemas.microsoft.com/office/drawing/2014/main" id="{EFE10A69-54E7-4EE0-88D5-A3945742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3326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9" name="Rectangle 6">
            <a:extLst>
              <a:ext uri="{FF2B5EF4-FFF2-40B4-BE49-F238E27FC236}">
                <a16:creationId xmlns:a16="http://schemas.microsoft.com/office/drawing/2014/main" id="{03841CE9-1372-41BE-8E8B-F8C001FF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3707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0" name="Rectangle 7">
            <a:extLst>
              <a:ext uri="{FF2B5EF4-FFF2-40B4-BE49-F238E27FC236}">
                <a16:creationId xmlns:a16="http://schemas.microsoft.com/office/drawing/2014/main" id="{7CFF2A4D-A372-443F-A345-29425463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4088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1" name="Rectangle 8">
            <a:extLst>
              <a:ext uri="{FF2B5EF4-FFF2-40B4-BE49-F238E27FC236}">
                <a16:creationId xmlns:a16="http://schemas.microsoft.com/office/drawing/2014/main" id="{8F0A5CE3-C165-409C-B237-C9250979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16497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2" name="Rectangle 9">
            <a:extLst>
              <a:ext uri="{FF2B5EF4-FFF2-40B4-BE49-F238E27FC236}">
                <a16:creationId xmlns:a16="http://schemas.microsoft.com/office/drawing/2014/main" id="{5643B83A-BC51-4772-9BF5-6F2FF672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1954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3" name="Rectangle 10">
            <a:extLst>
              <a:ext uri="{FF2B5EF4-FFF2-40B4-BE49-F238E27FC236}">
                <a16:creationId xmlns:a16="http://schemas.microsoft.com/office/drawing/2014/main" id="{F6F84178-F879-42FE-9D38-60B82B52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2593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4" name="Text Box 11">
            <a:extLst>
              <a:ext uri="{FF2B5EF4-FFF2-40B4-BE49-F238E27FC236}">
                <a16:creationId xmlns:a16="http://schemas.microsoft.com/office/drawing/2014/main" id="{B39096DD-725F-408D-92F3-3A858FB2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970" y="2970561"/>
            <a:ext cx="967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sem_base</a:t>
            </a:r>
          </a:p>
        </p:txBody>
      </p:sp>
      <p:sp>
        <p:nvSpPr>
          <p:cNvPr id="463885" name="Text Box 12">
            <a:extLst>
              <a:ext uri="{FF2B5EF4-FFF2-40B4-BE49-F238E27FC236}">
                <a16:creationId xmlns:a16="http://schemas.microsoft.com/office/drawing/2014/main" id="{5D2ED816-06EE-4189-8A7C-FF96000E5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12" y="2335560"/>
            <a:ext cx="10604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sem_perm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400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63886" name="Text Box 13">
            <a:extLst>
              <a:ext uri="{FF2B5EF4-FFF2-40B4-BE49-F238E27FC236}">
                <a16:creationId xmlns:a16="http://schemas.microsoft.com/office/drawing/2014/main" id="{D0351938-EA8F-40DB-9EA8-4C548C4A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507" y="4126261"/>
            <a:ext cx="10422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sem_ctime</a:t>
            </a:r>
          </a:p>
        </p:txBody>
      </p:sp>
      <p:sp>
        <p:nvSpPr>
          <p:cNvPr id="463887" name="Text Box 14">
            <a:extLst>
              <a:ext uri="{FF2B5EF4-FFF2-40B4-BE49-F238E27FC236}">
                <a16:creationId xmlns:a16="http://schemas.microsoft.com/office/drawing/2014/main" id="{8C72CB77-9E02-4067-A06F-CC3A9B20A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836" y="3351561"/>
            <a:ext cx="1111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sem_nsems</a:t>
            </a:r>
          </a:p>
        </p:txBody>
      </p:sp>
      <p:sp>
        <p:nvSpPr>
          <p:cNvPr id="463888" name="Text Box 15">
            <a:extLst>
              <a:ext uri="{FF2B5EF4-FFF2-40B4-BE49-F238E27FC236}">
                <a16:creationId xmlns:a16="http://schemas.microsoft.com/office/drawing/2014/main" id="{8E51D8C8-86E3-4534-A1B1-8C8C52BE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101" y="3707161"/>
            <a:ext cx="11001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sem_otime</a:t>
            </a:r>
          </a:p>
        </p:txBody>
      </p:sp>
      <p:sp>
        <p:nvSpPr>
          <p:cNvPr id="463889" name="Text Box 16">
            <a:extLst>
              <a:ext uri="{FF2B5EF4-FFF2-40B4-BE49-F238E27FC236}">
                <a16:creationId xmlns:a16="http://schemas.microsoft.com/office/drawing/2014/main" id="{C52F601D-20A5-4384-92F7-3A9D9DDA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16751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890" name="Text Box 17">
            <a:extLst>
              <a:ext uri="{FF2B5EF4-FFF2-40B4-BE49-F238E27FC236}">
                <a16:creationId xmlns:a16="http://schemas.microsoft.com/office/drawing/2014/main" id="{C9235D5E-6D7C-4151-AD99-63F64E2EB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19545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891" name="Text Box 18">
            <a:extLst>
              <a:ext uri="{FF2B5EF4-FFF2-40B4-BE49-F238E27FC236}">
                <a16:creationId xmlns:a16="http://schemas.microsoft.com/office/drawing/2014/main" id="{1FE1C99A-9496-42F2-9A96-B96A49005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22593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892" name="Text Box 19">
            <a:extLst>
              <a:ext uri="{FF2B5EF4-FFF2-40B4-BE49-F238E27FC236}">
                <a16:creationId xmlns:a16="http://schemas.microsoft.com/office/drawing/2014/main" id="{BAB4493E-3ED4-4335-9D74-0293AD29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263" y="1878360"/>
            <a:ext cx="156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semid_ds 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63893" name="Line 20">
            <a:extLst>
              <a:ext uri="{FF2B5EF4-FFF2-40B4-BE49-F238E27FC236}">
                <a16:creationId xmlns:a16="http://schemas.microsoft.com/office/drawing/2014/main" id="{FDC7194D-6F22-4FAB-BB00-3B2BF98C9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662" y="2640360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3894" name="Text Box 21">
            <a:extLst>
              <a:ext uri="{FF2B5EF4-FFF2-40B4-BE49-F238E27FC236}">
                <a16:creationId xmlns:a16="http://schemas.microsoft.com/office/drawing/2014/main" id="{5B81467B-7118-4423-9944-A56D93F3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663" y="2335561"/>
            <a:ext cx="6889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semid</a:t>
            </a:r>
          </a:p>
        </p:txBody>
      </p:sp>
      <p:sp>
        <p:nvSpPr>
          <p:cNvPr id="463895" name="Rectangle 22">
            <a:extLst>
              <a:ext uri="{FF2B5EF4-FFF2-40B4-BE49-F238E27FC236}">
                <a16:creationId xmlns:a16="http://schemas.microsoft.com/office/drawing/2014/main" id="{504188F7-49A9-441F-8EA8-11F55BB4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2" y="126876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96" name="Text Box 23">
            <a:extLst>
              <a:ext uri="{FF2B5EF4-FFF2-40B4-BE49-F238E27FC236}">
                <a16:creationId xmlns:a16="http://schemas.microsoft.com/office/drawing/2014/main" id="{8125EEF1-A0B9-477D-B547-5D7E830D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084" y="5688360"/>
            <a:ext cx="667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 </a:t>
            </a:r>
          </a:p>
        </p:txBody>
      </p:sp>
      <p:sp>
        <p:nvSpPr>
          <p:cNvPr id="463897" name="Rectangle 24">
            <a:extLst>
              <a:ext uri="{FF2B5EF4-FFF2-40B4-BE49-F238E27FC236}">
                <a16:creationId xmlns:a16="http://schemas.microsoft.com/office/drawing/2014/main" id="{AE683FDF-93EE-4369-8BD6-809D74C0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564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98" name="Text Box 25">
            <a:extLst>
              <a:ext uri="{FF2B5EF4-FFF2-40B4-BE49-F238E27FC236}">
                <a16:creationId xmlns:a16="http://schemas.microsoft.com/office/drawing/2014/main" id="{8A7718B0-2DB6-49FC-A427-1DBD3524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25641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899" name="Rectangle 26">
            <a:extLst>
              <a:ext uri="{FF2B5EF4-FFF2-40B4-BE49-F238E27FC236}">
                <a16:creationId xmlns:a16="http://schemas.microsoft.com/office/drawing/2014/main" id="{327686B5-DEEC-4313-B568-E71775CCB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945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0" name="Rectangle 27">
            <a:extLst>
              <a:ext uri="{FF2B5EF4-FFF2-40B4-BE49-F238E27FC236}">
                <a16:creationId xmlns:a16="http://schemas.microsoft.com/office/drawing/2014/main" id="{9BCC4415-C622-44A0-A5F3-56427D04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2499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1" name="Rectangle 28">
            <a:extLst>
              <a:ext uri="{FF2B5EF4-FFF2-40B4-BE49-F238E27FC236}">
                <a16:creationId xmlns:a16="http://schemas.microsoft.com/office/drawing/2014/main" id="{61F2B048-C4D0-4B0D-A126-66DB7154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5547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2" name="Text Box 29">
            <a:extLst>
              <a:ext uri="{FF2B5EF4-FFF2-40B4-BE49-F238E27FC236}">
                <a16:creationId xmlns:a16="http://schemas.microsoft.com/office/drawing/2014/main" id="{DA3165D3-6A35-479D-9018-ECDF4D9B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29705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903" name="Text Box 30">
            <a:extLst>
              <a:ext uri="{FF2B5EF4-FFF2-40B4-BE49-F238E27FC236}">
                <a16:creationId xmlns:a16="http://schemas.microsoft.com/office/drawing/2014/main" id="{91CF7EDA-CEA0-4B3E-AEDB-DB0A5F92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32499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904" name="Text Box 31">
            <a:extLst>
              <a:ext uri="{FF2B5EF4-FFF2-40B4-BE49-F238E27FC236}">
                <a16:creationId xmlns:a16="http://schemas.microsoft.com/office/drawing/2014/main" id="{6B0A50B6-D12B-4AF4-A1F0-3F83D04F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35547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905" name="Rectangle 32">
            <a:extLst>
              <a:ext uri="{FF2B5EF4-FFF2-40B4-BE49-F238E27FC236}">
                <a16:creationId xmlns:a16="http://schemas.microsoft.com/office/drawing/2014/main" id="{C0367307-15DA-48FB-9D25-B8C08E1E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859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6" name="Text Box 33">
            <a:extLst>
              <a:ext uri="{FF2B5EF4-FFF2-40B4-BE49-F238E27FC236}">
                <a16:creationId xmlns:a16="http://schemas.microsoft.com/office/drawing/2014/main" id="{78A2E897-0FC2-4B68-BE59-6B217E756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38595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907" name="Rectangle 34">
            <a:extLst>
              <a:ext uri="{FF2B5EF4-FFF2-40B4-BE49-F238E27FC236}">
                <a16:creationId xmlns:a16="http://schemas.microsoft.com/office/drawing/2014/main" id="{E0691367-7956-4E17-B194-7FE96342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240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8" name="Rectangle 35">
            <a:extLst>
              <a:ext uri="{FF2B5EF4-FFF2-40B4-BE49-F238E27FC236}">
                <a16:creationId xmlns:a16="http://schemas.microsoft.com/office/drawing/2014/main" id="{5DFE0700-26AD-440E-9528-F7B487CB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5453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9" name="Rectangle 36">
            <a:extLst>
              <a:ext uri="{FF2B5EF4-FFF2-40B4-BE49-F238E27FC236}">
                <a16:creationId xmlns:a16="http://schemas.microsoft.com/office/drawing/2014/main" id="{5F796A78-798C-4475-96D1-1C4ABFEC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850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10" name="Text Box 37">
            <a:extLst>
              <a:ext uri="{FF2B5EF4-FFF2-40B4-BE49-F238E27FC236}">
                <a16:creationId xmlns:a16="http://schemas.microsoft.com/office/drawing/2014/main" id="{5E7DBC3F-00B8-48B5-A148-7F9207FD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42659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911" name="Text Box 38">
            <a:extLst>
              <a:ext uri="{FF2B5EF4-FFF2-40B4-BE49-F238E27FC236}">
                <a16:creationId xmlns:a16="http://schemas.microsoft.com/office/drawing/2014/main" id="{E9B81166-292A-49E3-A1F4-4337A85A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45453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912" name="Text Box 39">
            <a:extLst>
              <a:ext uri="{FF2B5EF4-FFF2-40B4-BE49-F238E27FC236}">
                <a16:creationId xmlns:a16="http://schemas.microsoft.com/office/drawing/2014/main" id="{6F85D6B0-70B7-40AE-BF26-392B41A6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48501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913" name="Rectangle 40">
            <a:extLst>
              <a:ext uri="{FF2B5EF4-FFF2-40B4-BE49-F238E27FC236}">
                <a16:creationId xmlns:a16="http://schemas.microsoft.com/office/drawing/2014/main" id="{68FA042F-1A9E-4396-ABE3-D59264E0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51549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14" name="Text Box 41">
            <a:extLst>
              <a:ext uri="{FF2B5EF4-FFF2-40B4-BE49-F238E27FC236}">
                <a16:creationId xmlns:a16="http://schemas.microsoft.com/office/drawing/2014/main" id="{4D033454-5297-4AAB-8DE0-30BD0774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51549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915" name="Text Box 42">
            <a:extLst>
              <a:ext uri="{FF2B5EF4-FFF2-40B4-BE49-F238E27FC236}">
                <a16:creationId xmlns:a16="http://schemas.microsoft.com/office/drawing/2014/main" id="{8F17DC79-0B18-4B28-862D-D966BB79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157356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[0]</a:t>
            </a:r>
          </a:p>
        </p:txBody>
      </p:sp>
      <p:sp>
        <p:nvSpPr>
          <p:cNvPr id="463916" name="Text Box 43">
            <a:extLst>
              <a:ext uri="{FF2B5EF4-FFF2-40B4-BE49-F238E27FC236}">
                <a16:creationId xmlns:a16="http://schemas.microsoft.com/office/drawing/2014/main" id="{695EBF21-532E-4C31-BB7A-C9AB6407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283721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[1]</a:t>
            </a:r>
          </a:p>
        </p:txBody>
      </p:sp>
      <p:sp>
        <p:nvSpPr>
          <p:cNvPr id="463917" name="Text Box 44">
            <a:extLst>
              <a:ext uri="{FF2B5EF4-FFF2-40B4-BE49-F238E27FC236}">
                <a16:creationId xmlns:a16="http://schemas.microsoft.com/office/drawing/2014/main" id="{4DEFCB0B-4F46-43A5-8F43-3E584679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413261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[2]</a:t>
            </a:r>
          </a:p>
        </p:txBody>
      </p:sp>
      <p:sp>
        <p:nvSpPr>
          <p:cNvPr id="463918" name="Line 45">
            <a:extLst>
              <a:ext uri="{FF2B5EF4-FFF2-40B4-BE49-F238E27FC236}">
                <a16:creationId xmlns:a16="http://schemas.microsoft.com/office/drawing/2014/main" id="{65746B53-102C-4CEA-94F6-A13F339ED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1862" y="180216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127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9FCCC-42BD-43CB-9469-3ECACF208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495AA-7D33-43E2-860B-934ABD1C8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4900" name="Rectangle 3">
            <a:extLst>
              <a:ext uri="{FF2B5EF4-FFF2-40B4-BE49-F238E27FC236}">
                <a16:creationId xmlns:a16="http://schemas.microsoft.com/office/drawing/2014/main" id="{507E05AE-A7A5-4571-9C7A-6A658354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96" y="1052736"/>
            <a:ext cx="8638728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4901" name="Text Box 4">
            <a:extLst>
              <a:ext uri="{FF2B5EF4-FFF2-40B4-BE49-F238E27FC236}">
                <a16:creationId xmlns:a16="http://schemas.microsoft.com/office/drawing/2014/main" id="{AD12A6CA-6151-4D98-BB03-6E746CB5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022" y="1246412"/>
            <a:ext cx="87799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semop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호출은 이러한 배열을 갖는다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sembuf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ushort  sem_num;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배열안에서의 세마포어 인덱스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, 0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부터 시작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sem_op;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세마포어 동작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sem_flg;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동작 플래그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,IPC_NOWAIT*/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&gt; 0        //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자원반납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-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공유변수에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sem_op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값 만큼 더한다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   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== 0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- semop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호출한 프로세스는 공유변수가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0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이될때 까지 기다린다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&lt; 0      //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자원확보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-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공유변수의 값을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sem_op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의 절대값 만큼 빼면서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리턴한다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b="1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998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28706-C8CA-4397-9313-1739B64F5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D7268-876E-4CD1-8B26-3337CA807F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5924" name="Rectangle 3">
            <a:extLst>
              <a:ext uri="{FF2B5EF4-FFF2-40B4-BE49-F238E27FC236}">
                <a16:creationId xmlns:a16="http://schemas.microsoft.com/office/drawing/2014/main" id="{3A5FC686-EA5F-46A7-9642-508AAF32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5925" name="Text Box 4">
            <a:extLst>
              <a:ext uri="{FF2B5EF4-FFF2-40B4-BE49-F238E27FC236}">
                <a16:creationId xmlns:a16="http://schemas.microsoft.com/office/drawing/2014/main" id="{6E4F2617-0FB8-40A9-B574-37312EC6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7489"/>
            <a:ext cx="545854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p(int semid)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sembuf p_buf;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p_buf.sem_num =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p_buf.sem_op  =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p_buf.sem_flg = SEM_UNDO;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semop : Return :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if(semop(semid,&amp;p_buf,1)==-1)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1422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76A73-3359-475E-A389-2BF59591F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EF4E2-D2C9-4F82-8C9E-B36789AB8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6948" name="Rectangle 3">
            <a:extLst>
              <a:ext uri="{FF2B5EF4-FFF2-40B4-BE49-F238E27FC236}">
                <a16:creationId xmlns:a16="http://schemas.microsoft.com/office/drawing/2014/main" id="{493923BC-2A61-4929-A22C-92A20A83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6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6949" name="Text Box 4">
            <a:extLst>
              <a:ext uri="{FF2B5EF4-FFF2-40B4-BE49-F238E27FC236}">
                <a16:creationId xmlns:a16="http://schemas.microsoft.com/office/drawing/2014/main" id="{5F14D72C-441E-4366-ABDA-4762CFD4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7489"/>
            <a:ext cx="54585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v(int semid)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sembuf p_buf;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p_buf.sem_num =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p_buf.sem_op  = 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p_buf.sem_flg = SEM_UNDO;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semop : Return :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if(semop(semid,&amp;p_buf,1)==-1)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349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52BA5-785F-4B02-8293-0FAFB7DE8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Control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91E62-5CC4-4D66-80AF-C18974A69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85E38D71-0CC0-467C-9F82-82EBE8B6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7973" name="Text Box 4">
            <a:extLst>
              <a:ext uri="{FF2B5EF4-FFF2-40B4-BE49-F238E27FC236}">
                <a16:creationId xmlns:a16="http://schemas.microsoft.com/office/drawing/2014/main" id="{A4393A8D-8314-4EC6-92D1-0E47D28A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9075"/>
            <a:ext cx="79271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semctl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호출에 대한 아규먼트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union semun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int val;                /* SETVAL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을 위한 값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struct semid_ds *buf;   /* IPC_STAT &amp; IPC_SET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을 위한 버퍼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ushort *array;          /* GETALL &amp; SETALL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위한 배열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8478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52BA5-785F-4B02-8293-0FAFB7DE8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Control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91E62-5CC4-4D66-80AF-C18974A69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85E38D71-0CC0-467C-9F82-82EBE8B6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731" y="1872630"/>
            <a:ext cx="7848600" cy="38995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int semid;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semid = CreateSEM(0x7777);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p(semid);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  <a:ea typeface="굴림" panose="020B0600000101010101" pitchFamily="50" charset="-127"/>
              </a:rPr>
              <a:t>임계영역 진입</a:t>
            </a: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v(semid);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  <a:endParaRPr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E5653-977F-4FE9-A24F-3ED50D679A36}"/>
              </a:ext>
            </a:extLst>
          </p:cNvPr>
          <p:cNvSpPr txBox="1"/>
          <p:nvPr/>
        </p:nvSpPr>
        <p:spPr bwMode="auto">
          <a:xfrm>
            <a:off x="1332062" y="1340768"/>
            <a:ext cx="6633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시스템 내에 프로세스를 하나만 실행 가능하도록 만들기</a:t>
            </a:r>
            <a:r>
              <a:rPr lang="en-US" altLang="ko-KR">
                <a:latin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235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6669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936DA-6D32-4676-80C5-22BEC7679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9FE36-FFDD-4B18-930B-A3545E4FE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68996" name="Rectangle 3">
            <a:extLst>
              <a:ext uri="{FF2B5EF4-FFF2-40B4-BE49-F238E27FC236}">
                <a16:creationId xmlns:a16="http://schemas.microsoft.com/office/drawing/2014/main" id="{8F87494E-C6EA-466F-8882-BAC5C1AE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20" y="996280"/>
            <a:ext cx="9574832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8997" name="Text Box 4">
            <a:extLst>
              <a:ext uri="{FF2B5EF4-FFF2-40B4-BE49-F238E27FC236}">
                <a16:creationId xmlns:a16="http://schemas.microsoft.com/office/drawing/2014/main" id="{94C09375-B470-46F9-B72C-ACB27785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1" y="1189955"/>
            <a:ext cx="972253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시스템안에서 각 공유 메모리 세그먼트에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shmid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자료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struct shmid_ds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struct ipc_perm shm_perm;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동작 허가사항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int     shm_segsz;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세그먼트의 크기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(bytes)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shm_atime;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attach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shm_dtime;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detach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shm_ctime;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change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shm_cpid;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생성자의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shm_lpid;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동작자의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shm_nattch;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현재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attaches no.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                                 /* the following are private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 shm_npages;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세그먼트의 크기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(pages)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long   *shm_pages;      /* array of ptrs to frames -&gt; SHMMAX */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struct vm_area_struct *attaches; /* descriptors for attaches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438494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3906-D8DA-4A7E-B4AC-CEA9A1544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8B42E-8284-49E4-A67F-2E20D8F91F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0020" name="Rectangle 3">
            <a:extLst>
              <a:ext uri="{FF2B5EF4-FFF2-40B4-BE49-F238E27FC236}">
                <a16:creationId xmlns:a16="http://schemas.microsoft.com/office/drawing/2014/main" id="{95B5F4BB-BAE0-49C2-AEFC-BEEEBA0B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2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0021" name="Text Box 4">
            <a:extLst>
              <a:ext uri="{FF2B5EF4-FFF2-40B4-BE49-F238E27FC236}">
                <a16:creationId xmlns:a16="http://schemas.microsoft.com/office/drawing/2014/main" id="{F6F8060A-B619-4A27-A4CA-59A1B0D0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371601"/>
            <a:ext cx="669285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CreateSHM(long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shmget(key, sizeof(SHM_t),IPC_CREAT | 0777)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OpenSHM(long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shmget(key, sizeof(SHM_t), 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894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C5F17-F954-4CB8-86B2-F409345E99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연결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F51E9-A0AA-418E-A439-AF7D98D0E9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1044" name="Rectangle 3">
            <a:extLst>
              <a:ext uri="{FF2B5EF4-FFF2-40B4-BE49-F238E27FC236}">
                <a16:creationId xmlns:a16="http://schemas.microsoft.com/office/drawing/2014/main" id="{97486D43-1476-4823-8457-C44E32CD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045" name="Text Box 4">
            <a:extLst>
              <a:ext uri="{FF2B5EF4-FFF2-40B4-BE49-F238E27FC236}">
                <a16:creationId xmlns:a16="http://schemas.microsoft.com/office/drawing/2014/main" id="{4971D534-90C3-48B1-8835-E735EE40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371601"/>
            <a:ext cx="53213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void *addr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- addr == 0 :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커널이 적당한 메모리 위치 선정</a:t>
            </a:r>
          </a:p>
          <a:p>
            <a:pPr eaLnBrk="1" hangingPunct="1"/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- addr != 0  :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지정된 메모리 번지에 지정</a:t>
            </a:r>
          </a:p>
          <a:p>
            <a:pPr eaLnBrk="1" hangingPunct="1"/>
            <a:endParaRPr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flag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- SHM_RND : lower boundary address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D42534-2850-4F33-A352-3EA5AF7A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시스널 무시</a:t>
            </a:r>
            <a:r>
              <a:rPr lang="en-US" altLang="ko-KR">
                <a:solidFill>
                  <a:srgbClr val="000000"/>
                </a:solidFill>
              </a:rPr>
              <a:t>(ignore)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SIGKILL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SIGSTOP </a:t>
            </a:r>
            <a:r>
              <a:rPr lang="ko-KR" altLang="en-US">
                <a:solidFill>
                  <a:srgbClr val="000000"/>
                </a:solidFill>
              </a:rPr>
              <a:t>시그널을 제외한 모든 시그널을 무시할 수 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하드웨어 오류에 의해 발생한 시그널에 대해서는 주의해야 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defTabSz="912813">
              <a:lnSpc>
                <a:spcPct val="99000"/>
              </a:lnSpc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시스널 처리</a:t>
            </a:r>
            <a:r>
              <a:rPr lang="en-US" altLang="ko-KR">
                <a:solidFill>
                  <a:srgbClr val="000000"/>
                </a:solidFill>
              </a:rPr>
              <a:t>(catch)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시그널이 발생하면 미리 등록된 함수</a:t>
            </a:r>
            <a:r>
              <a:rPr lang="en-US" altLang="ko-KR">
                <a:solidFill>
                  <a:srgbClr val="000000"/>
                </a:solidFill>
              </a:rPr>
              <a:t>(handler)</a:t>
            </a:r>
            <a:r>
              <a:rPr lang="ko-KR" altLang="en-US">
                <a:solidFill>
                  <a:srgbClr val="000000"/>
                </a:solidFill>
              </a:rPr>
              <a:t>가 수행된다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 SIGKILL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SIGSTOP </a:t>
            </a:r>
            <a:r>
              <a:rPr lang="ko-KR" altLang="en-US">
                <a:solidFill>
                  <a:srgbClr val="000000"/>
                </a:solidFill>
              </a:rPr>
              <a:t>시그널에는 처리할 함수를 등록할 수 없다 </a:t>
            </a:r>
          </a:p>
          <a:p>
            <a:pPr defTabSz="912813">
              <a:lnSpc>
                <a:spcPct val="99000"/>
              </a:lnSpc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 기본 처리</a:t>
            </a:r>
            <a:r>
              <a:rPr lang="en-US" altLang="ko-KR">
                <a:solidFill>
                  <a:srgbClr val="000000"/>
                </a:solidFill>
              </a:rPr>
              <a:t>(default)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특별한 처리 방법을 선택하지 않은 경우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ko-KR" altLang="en-US">
                <a:solidFill>
                  <a:srgbClr val="000000"/>
                </a:solidFill>
              </a:rPr>
              <a:t>        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en-US">
                <a:solidFill>
                  <a:srgbClr val="000000"/>
                </a:solidFill>
              </a:rPr>
              <a:t>대부분 시그널의 기본 처리 방법은 프로세스를 종료시키는 것이다 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A6FE8-F001-4DCE-906C-E6C6956D0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</a:t>
            </a:r>
            <a:r>
              <a:rPr lang="ko-KR" altLang="en-US">
                <a:solidFill>
                  <a:srgbClr val="000000"/>
                </a:solidFill>
              </a:rPr>
              <a:t>의 처리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A3B66-C394-4952-80D5-E84223207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31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1F736-8E8E-4817-81D7-0026316E5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연결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CEEED-4D8B-4857-B3AF-8088ABB97A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2068" name="Rectangle 3">
            <a:extLst>
              <a:ext uri="{FF2B5EF4-FFF2-40B4-BE49-F238E27FC236}">
                <a16:creationId xmlns:a16="http://schemas.microsoft.com/office/drawing/2014/main" id="{541888CE-9FFC-4A3A-B7D3-558EA874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2069" name="Text Box 4">
            <a:extLst>
              <a:ext uri="{FF2B5EF4-FFF2-40B4-BE49-F238E27FC236}">
                <a16:creationId xmlns:a16="http://schemas.microsoft.com/office/drawing/2014/main" id="{DD230415-75E9-41A7-9432-06AF8A61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9076"/>
            <a:ext cx="55707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SHM_t *GetPtrSHM(int shmid)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(SHM_t *)shmat(shmid,(char *)0,0)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05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2697A-C95B-4CF1-B850-FEBC53E8D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단절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F5EEA-7958-4647-8639-0369CEF75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3092" name="Rectangle 3">
            <a:extLst>
              <a:ext uri="{FF2B5EF4-FFF2-40B4-BE49-F238E27FC236}">
                <a16:creationId xmlns:a16="http://schemas.microsoft.com/office/drawing/2014/main" id="{A17B8E01-140B-4F46-B10B-409305AD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3093" name="Text Box 4">
            <a:extLst>
              <a:ext uri="{FF2B5EF4-FFF2-40B4-BE49-F238E27FC236}">
                <a16:creationId xmlns:a16="http://schemas.microsoft.com/office/drawing/2014/main" id="{E15D103F-5D51-4540-9084-FBF6B749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7489"/>
            <a:ext cx="42242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FreePtrSHM(SHM_t *shmptr)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shmdt((char *)shmptr)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402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4117" name="Text Box 4">
            <a:extLst>
              <a:ext uri="{FF2B5EF4-FFF2-40B4-BE49-F238E27FC236}">
                <a16:creationId xmlns:a16="http://schemas.microsoft.com/office/drawing/2014/main" id="{947743A6-55DB-4E29-ACD2-343C1D56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254" y="1316833"/>
            <a:ext cx="66928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RemoveSHM(int shmid)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shmctl(shmid,IPC_RMID,(struct shmid_ds *)0)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34933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340768"/>
            <a:ext cx="7848872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&lt;sys/shm.h&gt;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int shm_id, ret;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*p;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shm_id = shmget(0x2222, 100, IPC_CREAT|IPC_EXCL|0666 );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if( shm_id &lt; 0 )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	perror( "shmget()"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	shm_id = shmget(0x222, 100, 0 );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 = shmat(shm_id, 0,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printf("%s\n", p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A962B-79FA-4961-A47E-E38B5FA45B69}"/>
              </a:ext>
            </a:extLst>
          </p:cNvPr>
          <p:cNvSpPr txBox="1"/>
          <p:nvPr/>
        </p:nvSpPr>
        <p:spPr bwMode="auto">
          <a:xfrm>
            <a:off x="972022" y="908720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shm_server.c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90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196752"/>
            <a:ext cx="7992888" cy="5544616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&lt;sys/shm.h&gt;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&lt;string.h&gt;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int shm_id, ret;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*p;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shm_id = shmget(0x2222, 100, IPC_CREAT|IPC_EXCL|0666 );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if( shm_id &lt; 0 )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	perror( "shmget()"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	        shm_id = shmget(0x2222, 100, 0 );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printf("shm_id=%d\n", shm_id);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 = shmat(shm_id, 0,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strcpy( p, "hello\n");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A962B-79FA-4961-A47E-E38B5FA45B69}"/>
              </a:ext>
            </a:extLst>
          </p:cNvPr>
          <p:cNvSpPr txBox="1"/>
          <p:nvPr/>
        </p:nvSpPr>
        <p:spPr bwMode="auto">
          <a:xfrm>
            <a:off x="828006" y="81966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shm_client.c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599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89F94F-FDEA-46B0-88E5-881F28E3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고려사항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채널은 프로세스 접근에 따른 참조 카운터가 없다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파일 디스크립터와 다르므로 표준 입출력과 다중화 함수를 이용 할수 없다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(</a:t>
            </a:r>
            <a:r>
              <a:rPr lang="ko-KR" altLang="en-US">
                <a:latin typeface="+mn-ea"/>
              </a:rPr>
              <a:t>각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마다 필요한 기능이 추가로 작성</a:t>
            </a:r>
            <a:r>
              <a:rPr lang="en-US" altLang="ko-KR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통신을 원하는 프로세스간에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채널을 어떻게 식별할 것인가</a:t>
            </a:r>
            <a:r>
              <a:rPr lang="en-US" altLang="ko-KR">
                <a:latin typeface="+mn-ea"/>
              </a:rPr>
              <a:t>?</a:t>
            </a:r>
          </a:p>
          <a:p>
            <a:endParaRPr lang="ko-KR" altLang="en-US"/>
          </a:p>
        </p:txBody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0BBEF716-BA9B-4805-BF31-38DC8B8FAE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 </a:t>
            </a:r>
            <a:r>
              <a:rPr lang="ko-KR" altLang="en-US">
                <a:solidFill>
                  <a:srgbClr val="000000"/>
                </a:solidFill>
              </a:rPr>
              <a:t>정리 </a:t>
            </a:r>
            <a:endParaRPr lang="en-US" altLang="ko-KR" sz="200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EF67A-B9D3-4621-BED6-BE70489B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5141" name="AutoShape 4">
            <a:extLst>
              <a:ext uri="{FF2B5EF4-FFF2-40B4-BE49-F238E27FC236}">
                <a16:creationId xmlns:a16="http://schemas.microsoft.com/office/drawing/2014/main" id="{054337F2-BE79-4D57-AE6E-4A788D03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182" y="4221088"/>
            <a:ext cx="6019800" cy="990600"/>
          </a:xfrm>
          <a:prstGeom prst="foldedCorner">
            <a:avLst>
              <a:gd name="adj" fmla="val 16475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5142" name="Text Box 5">
            <a:extLst>
              <a:ext uri="{FF2B5EF4-FFF2-40B4-BE49-F238E27FC236}">
                <a16:creationId xmlns:a16="http://schemas.microsoft.com/office/drawing/2014/main" id="{7F9D8552-975D-4893-8016-C28BC4D1F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245" y="4343400"/>
            <a:ext cx="566853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파일 시스템과 관련이 없어 불편하기는 하지만</a:t>
            </a:r>
          </a:p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특정한 목적을 위하여 개발된 만큼 훌륭한 효과를 발휘한다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9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8B04E-E82E-47CA-BEBE-BED72FF6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Signal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무시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signal(SIGINT, SIG_IGN);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   &lt;==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인터럽트 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(^C)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무시함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복구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signal(SIGINT, SIG_DFL);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여러개의 시그널을 무시할 수도 있음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	signal(SIGINT, SIG_IGN);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	signal(SIGQUIT, SIG_IGN);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67679-5AB3-40C1-B9CA-943F9A1C6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28171-3629-4AA8-93FD-D8B3F7945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446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>
          <a:defRPr>
            <a:latin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31464</TotalTime>
  <Words>6310</Words>
  <Application>Microsoft Macintosh PowerPoint</Application>
  <PresentationFormat>사용자 지정</PresentationFormat>
  <Paragraphs>1463</Paragraphs>
  <Slides>85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5" baseType="lpstr">
      <vt:lpstr>굴림</vt:lpstr>
      <vt:lpstr>맑은 고딕</vt:lpstr>
      <vt:lpstr>신명조</vt:lpstr>
      <vt:lpstr>신명조체</vt:lpstr>
      <vt:lpstr>Arial</vt:lpstr>
      <vt:lpstr>Consolas</vt:lpstr>
      <vt:lpstr>Monotype Sorts</vt:lpstr>
      <vt:lpstr>Times New Roman</vt:lpstr>
      <vt:lpstr>Wingdings</vt:lpstr>
      <vt:lpstr>1_제목 슬라이드</vt:lpstr>
      <vt:lpstr>5. IPC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Yun Chansik</cp:lastModifiedBy>
  <cp:revision>790</cp:revision>
  <cp:lastPrinted>2014-03-25T08:34:42Z</cp:lastPrinted>
  <dcterms:created xsi:type="dcterms:W3CDTF">2012-01-20T03:23:33Z</dcterms:created>
  <dcterms:modified xsi:type="dcterms:W3CDTF">2018-11-15T03:24:39Z</dcterms:modified>
</cp:coreProperties>
</file>