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0" r:id="rId3"/>
    <p:sldId id="283" r:id="rId4"/>
    <p:sldId id="257" r:id="rId5"/>
    <p:sldId id="279" r:id="rId6"/>
    <p:sldId id="258" r:id="rId7"/>
    <p:sldId id="261" r:id="rId8"/>
    <p:sldId id="262" r:id="rId9"/>
    <p:sldId id="263" r:id="rId10"/>
    <p:sldId id="280" r:id="rId11"/>
    <p:sldId id="259" r:id="rId12"/>
    <p:sldId id="269" r:id="rId13"/>
    <p:sldId id="268" r:id="rId14"/>
    <p:sldId id="270" r:id="rId15"/>
    <p:sldId id="272" r:id="rId16"/>
    <p:sldId id="271" r:id="rId17"/>
    <p:sldId id="265" r:id="rId18"/>
    <p:sldId id="264" r:id="rId19"/>
    <p:sldId id="273" r:id="rId20"/>
    <p:sldId id="274" r:id="rId21"/>
    <p:sldId id="275" r:id="rId22"/>
    <p:sldId id="281" r:id="rId23"/>
    <p:sldId id="276" r:id="rId24"/>
    <p:sldId id="282" r:id="rId25"/>
    <p:sldId id="303" r:id="rId26"/>
    <p:sldId id="278" r:id="rId27"/>
    <p:sldId id="284" r:id="rId28"/>
    <p:sldId id="277" r:id="rId29"/>
    <p:sldId id="286" r:id="rId30"/>
    <p:sldId id="285" r:id="rId31"/>
    <p:sldId id="287" r:id="rId32"/>
    <p:sldId id="288" r:id="rId33"/>
    <p:sldId id="290" r:id="rId34"/>
    <p:sldId id="291" r:id="rId35"/>
    <p:sldId id="297" r:id="rId36"/>
    <p:sldId id="299" r:id="rId37"/>
    <p:sldId id="289" r:id="rId38"/>
    <p:sldId id="295" r:id="rId39"/>
    <p:sldId id="296" r:id="rId40"/>
    <p:sldId id="293" r:id="rId41"/>
    <p:sldId id="298" r:id="rId42"/>
    <p:sldId id="300" r:id="rId43"/>
    <p:sldId id="301" r:id="rId44"/>
    <p:sldId id="302" r:id="rId4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Zana COULIBALY" initials="TZC" lastIdx="0" clrIdx="0">
    <p:extLst>
      <p:ext uri="{19B8F6BF-5375-455C-9EA6-DF929625EA0E}">
        <p15:presenceInfo xmlns:p15="http://schemas.microsoft.com/office/powerpoint/2012/main" userId="S-1-5-21-3373658156-2466960706-948340221-427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3358" autoAdjust="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L"/>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65EED-B240-4889-8036-2A04BE4DFB5D}" type="datetimeFigureOut">
              <a:rPr lang="fr-ML" smtClean="0"/>
              <a:t>26/08/2023</a:t>
            </a:fld>
            <a:endParaRPr lang="fr-ML"/>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L"/>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L"/>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L"/>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127CA-82E2-47E3-A814-F4E8BB65557F}" type="slidenum">
              <a:rPr lang="fr-ML" smtClean="0"/>
              <a:t>‹N°›</a:t>
            </a:fld>
            <a:endParaRPr lang="fr-ML"/>
          </a:p>
        </p:txBody>
      </p:sp>
    </p:spTree>
    <p:extLst>
      <p:ext uri="{BB962C8B-B14F-4D97-AF65-F5344CB8AC3E}">
        <p14:creationId xmlns:p14="http://schemas.microsoft.com/office/powerpoint/2010/main" val="3216085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L" dirty="0"/>
          </a:p>
        </p:txBody>
      </p:sp>
      <p:sp>
        <p:nvSpPr>
          <p:cNvPr id="4" name="Espace réservé du numéro de diapositive 3"/>
          <p:cNvSpPr>
            <a:spLocks noGrp="1"/>
          </p:cNvSpPr>
          <p:nvPr>
            <p:ph type="sldNum" sz="quarter" idx="10"/>
          </p:nvPr>
        </p:nvSpPr>
        <p:spPr/>
        <p:txBody>
          <a:bodyPr/>
          <a:lstStyle/>
          <a:p>
            <a:fld id="{156127CA-82E2-47E3-A814-F4E8BB65557F}" type="slidenum">
              <a:rPr lang="fr-ML" smtClean="0"/>
              <a:t>6</a:t>
            </a:fld>
            <a:endParaRPr lang="fr-ML"/>
          </a:p>
        </p:txBody>
      </p:sp>
    </p:spTree>
    <p:extLst>
      <p:ext uri="{BB962C8B-B14F-4D97-AF65-F5344CB8AC3E}">
        <p14:creationId xmlns:p14="http://schemas.microsoft.com/office/powerpoint/2010/main" val="47588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ML"/>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ML"/>
          </a:p>
        </p:txBody>
      </p:sp>
      <p:sp>
        <p:nvSpPr>
          <p:cNvPr id="4" name="Espace réservé de la date 3"/>
          <p:cNvSpPr>
            <a:spLocks noGrp="1"/>
          </p:cNvSpPr>
          <p:nvPr>
            <p:ph type="dt" sz="half" idx="10"/>
          </p:nvPr>
        </p:nvSpPr>
        <p:spPr/>
        <p:txBody>
          <a:bodyPr/>
          <a:lstStyle/>
          <a:p>
            <a:fld id="{700B19A2-3988-4C46-9FDE-2F06188C31EE}" type="datetimeFigureOut">
              <a:rPr lang="fr-ML" smtClean="0"/>
              <a:t>24/08/2023</a:t>
            </a:fld>
            <a:endParaRPr lang="fr-ML"/>
          </a:p>
        </p:txBody>
      </p:sp>
      <p:sp>
        <p:nvSpPr>
          <p:cNvPr id="5" name="Espace réservé du pied de page 4"/>
          <p:cNvSpPr>
            <a:spLocks noGrp="1"/>
          </p:cNvSpPr>
          <p:nvPr>
            <p:ph type="ftr" sz="quarter" idx="11"/>
          </p:nvPr>
        </p:nvSpPr>
        <p:spPr/>
        <p:txBody>
          <a:bodyPr/>
          <a:lstStyle/>
          <a:p>
            <a:endParaRPr lang="fr-ML"/>
          </a:p>
        </p:txBody>
      </p:sp>
      <p:sp>
        <p:nvSpPr>
          <p:cNvPr id="6" name="Espace réservé du numéro de diapositive 5"/>
          <p:cNvSpPr>
            <a:spLocks noGrp="1"/>
          </p:cNvSpPr>
          <p:nvPr>
            <p:ph type="sldNum" sz="quarter" idx="12"/>
          </p:nvPr>
        </p:nvSpPr>
        <p:spPr/>
        <p:txBody>
          <a:bodyPr/>
          <a:lstStyle/>
          <a:p>
            <a:fld id="{B80C1716-AC12-4C6E-86B6-B8EA268B6256}" type="slidenum">
              <a:rPr lang="fr-ML" smtClean="0"/>
              <a:t>‹N°›</a:t>
            </a:fld>
            <a:endParaRPr lang="fr-ML"/>
          </a:p>
        </p:txBody>
      </p:sp>
    </p:spTree>
    <p:extLst>
      <p:ext uri="{BB962C8B-B14F-4D97-AF65-F5344CB8AC3E}">
        <p14:creationId xmlns:p14="http://schemas.microsoft.com/office/powerpoint/2010/main" val="65379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ML"/>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L"/>
          </a:p>
        </p:txBody>
      </p:sp>
      <p:sp>
        <p:nvSpPr>
          <p:cNvPr id="4" name="Espace réservé de la date 3"/>
          <p:cNvSpPr>
            <a:spLocks noGrp="1"/>
          </p:cNvSpPr>
          <p:nvPr>
            <p:ph type="dt" sz="half" idx="10"/>
          </p:nvPr>
        </p:nvSpPr>
        <p:spPr/>
        <p:txBody>
          <a:bodyPr/>
          <a:lstStyle/>
          <a:p>
            <a:fld id="{700B19A2-3988-4C46-9FDE-2F06188C31EE}" type="datetimeFigureOut">
              <a:rPr lang="fr-ML" smtClean="0"/>
              <a:t>24/08/2023</a:t>
            </a:fld>
            <a:endParaRPr lang="fr-ML"/>
          </a:p>
        </p:txBody>
      </p:sp>
      <p:sp>
        <p:nvSpPr>
          <p:cNvPr id="5" name="Espace réservé du pied de page 4"/>
          <p:cNvSpPr>
            <a:spLocks noGrp="1"/>
          </p:cNvSpPr>
          <p:nvPr>
            <p:ph type="ftr" sz="quarter" idx="11"/>
          </p:nvPr>
        </p:nvSpPr>
        <p:spPr/>
        <p:txBody>
          <a:bodyPr/>
          <a:lstStyle/>
          <a:p>
            <a:endParaRPr lang="fr-ML"/>
          </a:p>
        </p:txBody>
      </p:sp>
      <p:sp>
        <p:nvSpPr>
          <p:cNvPr id="6" name="Espace réservé du numéro de diapositive 5"/>
          <p:cNvSpPr>
            <a:spLocks noGrp="1"/>
          </p:cNvSpPr>
          <p:nvPr>
            <p:ph type="sldNum" sz="quarter" idx="12"/>
          </p:nvPr>
        </p:nvSpPr>
        <p:spPr/>
        <p:txBody>
          <a:bodyPr/>
          <a:lstStyle/>
          <a:p>
            <a:fld id="{B80C1716-AC12-4C6E-86B6-B8EA268B6256}" type="slidenum">
              <a:rPr lang="fr-ML" smtClean="0"/>
              <a:t>‹N°›</a:t>
            </a:fld>
            <a:endParaRPr lang="fr-ML"/>
          </a:p>
        </p:txBody>
      </p:sp>
    </p:spTree>
    <p:extLst>
      <p:ext uri="{BB962C8B-B14F-4D97-AF65-F5344CB8AC3E}">
        <p14:creationId xmlns:p14="http://schemas.microsoft.com/office/powerpoint/2010/main" val="289967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ML"/>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L"/>
          </a:p>
        </p:txBody>
      </p:sp>
      <p:sp>
        <p:nvSpPr>
          <p:cNvPr id="4" name="Espace réservé de la date 3"/>
          <p:cNvSpPr>
            <a:spLocks noGrp="1"/>
          </p:cNvSpPr>
          <p:nvPr>
            <p:ph type="dt" sz="half" idx="10"/>
          </p:nvPr>
        </p:nvSpPr>
        <p:spPr/>
        <p:txBody>
          <a:bodyPr/>
          <a:lstStyle/>
          <a:p>
            <a:fld id="{700B19A2-3988-4C46-9FDE-2F06188C31EE}" type="datetimeFigureOut">
              <a:rPr lang="fr-ML" smtClean="0"/>
              <a:t>24/08/2023</a:t>
            </a:fld>
            <a:endParaRPr lang="fr-ML"/>
          </a:p>
        </p:txBody>
      </p:sp>
      <p:sp>
        <p:nvSpPr>
          <p:cNvPr id="5" name="Espace réservé du pied de page 4"/>
          <p:cNvSpPr>
            <a:spLocks noGrp="1"/>
          </p:cNvSpPr>
          <p:nvPr>
            <p:ph type="ftr" sz="quarter" idx="11"/>
          </p:nvPr>
        </p:nvSpPr>
        <p:spPr/>
        <p:txBody>
          <a:bodyPr/>
          <a:lstStyle/>
          <a:p>
            <a:endParaRPr lang="fr-ML"/>
          </a:p>
        </p:txBody>
      </p:sp>
      <p:sp>
        <p:nvSpPr>
          <p:cNvPr id="6" name="Espace réservé du numéro de diapositive 5"/>
          <p:cNvSpPr>
            <a:spLocks noGrp="1"/>
          </p:cNvSpPr>
          <p:nvPr>
            <p:ph type="sldNum" sz="quarter" idx="12"/>
          </p:nvPr>
        </p:nvSpPr>
        <p:spPr/>
        <p:txBody>
          <a:bodyPr/>
          <a:lstStyle/>
          <a:p>
            <a:fld id="{B80C1716-AC12-4C6E-86B6-B8EA268B6256}" type="slidenum">
              <a:rPr lang="fr-ML" smtClean="0"/>
              <a:t>‹N°›</a:t>
            </a:fld>
            <a:endParaRPr lang="fr-ML"/>
          </a:p>
        </p:txBody>
      </p:sp>
    </p:spTree>
    <p:extLst>
      <p:ext uri="{BB962C8B-B14F-4D97-AF65-F5344CB8AC3E}">
        <p14:creationId xmlns:p14="http://schemas.microsoft.com/office/powerpoint/2010/main" val="285892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ML"/>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L"/>
          </a:p>
        </p:txBody>
      </p:sp>
      <p:sp>
        <p:nvSpPr>
          <p:cNvPr id="4" name="Espace réservé de la date 3"/>
          <p:cNvSpPr>
            <a:spLocks noGrp="1"/>
          </p:cNvSpPr>
          <p:nvPr>
            <p:ph type="dt" sz="half" idx="10"/>
          </p:nvPr>
        </p:nvSpPr>
        <p:spPr/>
        <p:txBody>
          <a:bodyPr/>
          <a:lstStyle/>
          <a:p>
            <a:fld id="{700B19A2-3988-4C46-9FDE-2F06188C31EE}" type="datetimeFigureOut">
              <a:rPr lang="fr-ML" smtClean="0"/>
              <a:t>24/08/2023</a:t>
            </a:fld>
            <a:endParaRPr lang="fr-ML"/>
          </a:p>
        </p:txBody>
      </p:sp>
      <p:sp>
        <p:nvSpPr>
          <p:cNvPr id="5" name="Espace réservé du pied de page 4"/>
          <p:cNvSpPr>
            <a:spLocks noGrp="1"/>
          </p:cNvSpPr>
          <p:nvPr>
            <p:ph type="ftr" sz="quarter" idx="11"/>
          </p:nvPr>
        </p:nvSpPr>
        <p:spPr/>
        <p:txBody>
          <a:bodyPr/>
          <a:lstStyle/>
          <a:p>
            <a:endParaRPr lang="fr-ML"/>
          </a:p>
        </p:txBody>
      </p:sp>
      <p:sp>
        <p:nvSpPr>
          <p:cNvPr id="6" name="Espace réservé du numéro de diapositive 5"/>
          <p:cNvSpPr>
            <a:spLocks noGrp="1"/>
          </p:cNvSpPr>
          <p:nvPr>
            <p:ph type="sldNum" sz="quarter" idx="12"/>
          </p:nvPr>
        </p:nvSpPr>
        <p:spPr/>
        <p:txBody>
          <a:bodyPr/>
          <a:lstStyle/>
          <a:p>
            <a:fld id="{B80C1716-AC12-4C6E-86B6-B8EA268B6256}" type="slidenum">
              <a:rPr lang="fr-ML" smtClean="0"/>
              <a:t>‹N°›</a:t>
            </a:fld>
            <a:endParaRPr lang="fr-ML"/>
          </a:p>
        </p:txBody>
      </p:sp>
    </p:spTree>
    <p:extLst>
      <p:ext uri="{BB962C8B-B14F-4D97-AF65-F5344CB8AC3E}">
        <p14:creationId xmlns:p14="http://schemas.microsoft.com/office/powerpoint/2010/main" val="53303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ML"/>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700B19A2-3988-4C46-9FDE-2F06188C31EE}" type="datetimeFigureOut">
              <a:rPr lang="fr-ML" smtClean="0"/>
              <a:t>24/08/2023</a:t>
            </a:fld>
            <a:endParaRPr lang="fr-ML"/>
          </a:p>
        </p:txBody>
      </p:sp>
      <p:sp>
        <p:nvSpPr>
          <p:cNvPr id="5" name="Espace réservé du pied de page 4"/>
          <p:cNvSpPr>
            <a:spLocks noGrp="1"/>
          </p:cNvSpPr>
          <p:nvPr>
            <p:ph type="ftr" sz="quarter" idx="11"/>
          </p:nvPr>
        </p:nvSpPr>
        <p:spPr/>
        <p:txBody>
          <a:bodyPr/>
          <a:lstStyle/>
          <a:p>
            <a:endParaRPr lang="fr-ML"/>
          </a:p>
        </p:txBody>
      </p:sp>
      <p:sp>
        <p:nvSpPr>
          <p:cNvPr id="6" name="Espace réservé du numéro de diapositive 5"/>
          <p:cNvSpPr>
            <a:spLocks noGrp="1"/>
          </p:cNvSpPr>
          <p:nvPr>
            <p:ph type="sldNum" sz="quarter" idx="12"/>
          </p:nvPr>
        </p:nvSpPr>
        <p:spPr/>
        <p:txBody>
          <a:bodyPr/>
          <a:lstStyle/>
          <a:p>
            <a:fld id="{B80C1716-AC12-4C6E-86B6-B8EA268B6256}" type="slidenum">
              <a:rPr lang="fr-ML" smtClean="0"/>
              <a:t>‹N°›</a:t>
            </a:fld>
            <a:endParaRPr lang="fr-ML"/>
          </a:p>
        </p:txBody>
      </p:sp>
    </p:spTree>
    <p:extLst>
      <p:ext uri="{BB962C8B-B14F-4D97-AF65-F5344CB8AC3E}">
        <p14:creationId xmlns:p14="http://schemas.microsoft.com/office/powerpoint/2010/main" val="43147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ML"/>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L"/>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L"/>
          </a:p>
        </p:txBody>
      </p:sp>
      <p:sp>
        <p:nvSpPr>
          <p:cNvPr id="5" name="Espace réservé de la date 4"/>
          <p:cNvSpPr>
            <a:spLocks noGrp="1"/>
          </p:cNvSpPr>
          <p:nvPr>
            <p:ph type="dt" sz="half" idx="10"/>
          </p:nvPr>
        </p:nvSpPr>
        <p:spPr/>
        <p:txBody>
          <a:bodyPr/>
          <a:lstStyle/>
          <a:p>
            <a:fld id="{700B19A2-3988-4C46-9FDE-2F06188C31EE}" type="datetimeFigureOut">
              <a:rPr lang="fr-ML" smtClean="0"/>
              <a:t>24/08/2023</a:t>
            </a:fld>
            <a:endParaRPr lang="fr-ML"/>
          </a:p>
        </p:txBody>
      </p:sp>
      <p:sp>
        <p:nvSpPr>
          <p:cNvPr id="6" name="Espace réservé du pied de page 5"/>
          <p:cNvSpPr>
            <a:spLocks noGrp="1"/>
          </p:cNvSpPr>
          <p:nvPr>
            <p:ph type="ftr" sz="quarter" idx="11"/>
          </p:nvPr>
        </p:nvSpPr>
        <p:spPr/>
        <p:txBody>
          <a:bodyPr/>
          <a:lstStyle/>
          <a:p>
            <a:endParaRPr lang="fr-ML"/>
          </a:p>
        </p:txBody>
      </p:sp>
      <p:sp>
        <p:nvSpPr>
          <p:cNvPr id="7" name="Espace réservé du numéro de diapositive 6"/>
          <p:cNvSpPr>
            <a:spLocks noGrp="1"/>
          </p:cNvSpPr>
          <p:nvPr>
            <p:ph type="sldNum" sz="quarter" idx="12"/>
          </p:nvPr>
        </p:nvSpPr>
        <p:spPr/>
        <p:txBody>
          <a:bodyPr/>
          <a:lstStyle/>
          <a:p>
            <a:fld id="{B80C1716-AC12-4C6E-86B6-B8EA268B6256}" type="slidenum">
              <a:rPr lang="fr-ML" smtClean="0"/>
              <a:t>‹N°›</a:t>
            </a:fld>
            <a:endParaRPr lang="fr-ML"/>
          </a:p>
        </p:txBody>
      </p:sp>
    </p:spTree>
    <p:extLst>
      <p:ext uri="{BB962C8B-B14F-4D97-AF65-F5344CB8AC3E}">
        <p14:creationId xmlns:p14="http://schemas.microsoft.com/office/powerpoint/2010/main" val="198308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ML"/>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L"/>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L"/>
          </a:p>
        </p:txBody>
      </p:sp>
      <p:sp>
        <p:nvSpPr>
          <p:cNvPr id="7" name="Espace réservé de la date 6"/>
          <p:cNvSpPr>
            <a:spLocks noGrp="1"/>
          </p:cNvSpPr>
          <p:nvPr>
            <p:ph type="dt" sz="half" idx="10"/>
          </p:nvPr>
        </p:nvSpPr>
        <p:spPr/>
        <p:txBody>
          <a:bodyPr/>
          <a:lstStyle/>
          <a:p>
            <a:fld id="{700B19A2-3988-4C46-9FDE-2F06188C31EE}" type="datetimeFigureOut">
              <a:rPr lang="fr-ML" smtClean="0"/>
              <a:t>24/08/2023</a:t>
            </a:fld>
            <a:endParaRPr lang="fr-ML"/>
          </a:p>
        </p:txBody>
      </p:sp>
      <p:sp>
        <p:nvSpPr>
          <p:cNvPr id="8" name="Espace réservé du pied de page 7"/>
          <p:cNvSpPr>
            <a:spLocks noGrp="1"/>
          </p:cNvSpPr>
          <p:nvPr>
            <p:ph type="ftr" sz="quarter" idx="11"/>
          </p:nvPr>
        </p:nvSpPr>
        <p:spPr/>
        <p:txBody>
          <a:bodyPr/>
          <a:lstStyle/>
          <a:p>
            <a:endParaRPr lang="fr-ML"/>
          </a:p>
        </p:txBody>
      </p:sp>
      <p:sp>
        <p:nvSpPr>
          <p:cNvPr id="9" name="Espace réservé du numéro de diapositive 8"/>
          <p:cNvSpPr>
            <a:spLocks noGrp="1"/>
          </p:cNvSpPr>
          <p:nvPr>
            <p:ph type="sldNum" sz="quarter" idx="12"/>
          </p:nvPr>
        </p:nvSpPr>
        <p:spPr/>
        <p:txBody>
          <a:bodyPr/>
          <a:lstStyle/>
          <a:p>
            <a:fld id="{B80C1716-AC12-4C6E-86B6-B8EA268B6256}" type="slidenum">
              <a:rPr lang="fr-ML" smtClean="0"/>
              <a:t>‹N°›</a:t>
            </a:fld>
            <a:endParaRPr lang="fr-ML"/>
          </a:p>
        </p:txBody>
      </p:sp>
    </p:spTree>
    <p:extLst>
      <p:ext uri="{BB962C8B-B14F-4D97-AF65-F5344CB8AC3E}">
        <p14:creationId xmlns:p14="http://schemas.microsoft.com/office/powerpoint/2010/main" val="31641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ML"/>
          </a:p>
        </p:txBody>
      </p:sp>
      <p:sp>
        <p:nvSpPr>
          <p:cNvPr id="3" name="Espace réservé de la date 2"/>
          <p:cNvSpPr>
            <a:spLocks noGrp="1"/>
          </p:cNvSpPr>
          <p:nvPr>
            <p:ph type="dt" sz="half" idx="10"/>
          </p:nvPr>
        </p:nvSpPr>
        <p:spPr/>
        <p:txBody>
          <a:bodyPr/>
          <a:lstStyle/>
          <a:p>
            <a:fld id="{700B19A2-3988-4C46-9FDE-2F06188C31EE}" type="datetimeFigureOut">
              <a:rPr lang="fr-ML" smtClean="0"/>
              <a:t>24/08/2023</a:t>
            </a:fld>
            <a:endParaRPr lang="fr-ML"/>
          </a:p>
        </p:txBody>
      </p:sp>
      <p:sp>
        <p:nvSpPr>
          <p:cNvPr id="4" name="Espace réservé du pied de page 3"/>
          <p:cNvSpPr>
            <a:spLocks noGrp="1"/>
          </p:cNvSpPr>
          <p:nvPr>
            <p:ph type="ftr" sz="quarter" idx="11"/>
          </p:nvPr>
        </p:nvSpPr>
        <p:spPr/>
        <p:txBody>
          <a:bodyPr/>
          <a:lstStyle/>
          <a:p>
            <a:endParaRPr lang="fr-ML"/>
          </a:p>
        </p:txBody>
      </p:sp>
      <p:sp>
        <p:nvSpPr>
          <p:cNvPr id="5" name="Espace réservé du numéro de diapositive 4"/>
          <p:cNvSpPr>
            <a:spLocks noGrp="1"/>
          </p:cNvSpPr>
          <p:nvPr>
            <p:ph type="sldNum" sz="quarter" idx="12"/>
          </p:nvPr>
        </p:nvSpPr>
        <p:spPr/>
        <p:txBody>
          <a:bodyPr/>
          <a:lstStyle/>
          <a:p>
            <a:fld id="{B80C1716-AC12-4C6E-86B6-B8EA268B6256}" type="slidenum">
              <a:rPr lang="fr-ML" smtClean="0"/>
              <a:t>‹N°›</a:t>
            </a:fld>
            <a:endParaRPr lang="fr-ML"/>
          </a:p>
        </p:txBody>
      </p:sp>
    </p:spTree>
    <p:extLst>
      <p:ext uri="{BB962C8B-B14F-4D97-AF65-F5344CB8AC3E}">
        <p14:creationId xmlns:p14="http://schemas.microsoft.com/office/powerpoint/2010/main" val="169566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00B19A2-3988-4C46-9FDE-2F06188C31EE}" type="datetimeFigureOut">
              <a:rPr lang="fr-ML" smtClean="0"/>
              <a:t>24/08/2023</a:t>
            </a:fld>
            <a:endParaRPr lang="fr-ML"/>
          </a:p>
        </p:txBody>
      </p:sp>
      <p:sp>
        <p:nvSpPr>
          <p:cNvPr id="3" name="Espace réservé du pied de page 2"/>
          <p:cNvSpPr>
            <a:spLocks noGrp="1"/>
          </p:cNvSpPr>
          <p:nvPr>
            <p:ph type="ftr" sz="quarter" idx="11"/>
          </p:nvPr>
        </p:nvSpPr>
        <p:spPr/>
        <p:txBody>
          <a:bodyPr/>
          <a:lstStyle/>
          <a:p>
            <a:endParaRPr lang="fr-ML"/>
          </a:p>
        </p:txBody>
      </p:sp>
      <p:sp>
        <p:nvSpPr>
          <p:cNvPr id="4" name="Espace réservé du numéro de diapositive 3"/>
          <p:cNvSpPr>
            <a:spLocks noGrp="1"/>
          </p:cNvSpPr>
          <p:nvPr>
            <p:ph type="sldNum" sz="quarter" idx="12"/>
          </p:nvPr>
        </p:nvSpPr>
        <p:spPr/>
        <p:txBody>
          <a:bodyPr/>
          <a:lstStyle/>
          <a:p>
            <a:fld id="{B80C1716-AC12-4C6E-86B6-B8EA268B6256}" type="slidenum">
              <a:rPr lang="fr-ML" smtClean="0"/>
              <a:t>‹N°›</a:t>
            </a:fld>
            <a:endParaRPr lang="fr-ML"/>
          </a:p>
        </p:txBody>
      </p:sp>
    </p:spTree>
    <p:extLst>
      <p:ext uri="{BB962C8B-B14F-4D97-AF65-F5344CB8AC3E}">
        <p14:creationId xmlns:p14="http://schemas.microsoft.com/office/powerpoint/2010/main" val="159896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ML"/>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L"/>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00B19A2-3988-4C46-9FDE-2F06188C31EE}" type="datetimeFigureOut">
              <a:rPr lang="fr-ML" smtClean="0"/>
              <a:t>24/08/2023</a:t>
            </a:fld>
            <a:endParaRPr lang="fr-ML"/>
          </a:p>
        </p:txBody>
      </p:sp>
      <p:sp>
        <p:nvSpPr>
          <p:cNvPr id="6" name="Espace réservé du pied de page 5"/>
          <p:cNvSpPr>
            <a:spLocks noGrp="1"/>
          </p:cNvSpPr>
          <p:nvPr>
            <p:ph type="ftr" sz="quarter" idx="11"/>
          </p:nvPr>
        </p:nvSpPr>
        <p:spPr/>
        <p:txBody>
          <a:bodyPr/>
          <a:lstStyle/>
          <a:p>
            <a:endParaRPr lang="fr-ML"/>
          </a:p>
        </p:txBody>
      </p:sp>
      <p:sp>
        <p:nvSpPr>
          <p:cNvPr id="7" name="Espace réservé du numéro de diapositive 6"/>
          <p:cNvSpPr>
            <a:spLocks noGrp="1"/>
          </p:cNvSpPr>
          <p:nvPr>
            <p:ph type="sldNum" sz="quarter" idx="12"/>
          </p:nvPr>
        </p:nvSpPr>
        <p:spPr/>
        <p:txBody>
          <a:bodyPr/>
          <a:lstStyle/>
          <a:p>
            <a:fld id="{B80C1716-AC12-4C6E-86B6-B8EA268B6256}" type="slidenum">
              <a:rPr lang="fr-ML" smtClean="0"/>
              <a:t>‹N°›</a:t>
            </a:fld>
            <a:endParaRPr lang="fr-ML"/>
          </a:p>
        </p:txBody>
      </p:sp>
    </p:spTree>
    <p:extLst>
      <p:ext uri="{BB962C8B-B14F-4D97-AF65-F5344CB8AC3E}">
        <p14:creationId xmlns:p14="http://schemas.microsoft.com/office/powerpoint/2010/main" val="391140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ML"/>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L"/>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00B19A2-3988-4C46-9FDE-2F06188C31EE}" type="datetimeFigureOut">
              <a:rPr lang="fr-ML" smtClean="0"/>
              <a:t>24/08/2023</a:t>
            </a:fld>
            <a:endParaRPr lang="fr-ML"/>
          </a:p>
        </p:txBody>
      </p:sp>
      <p:sp>
        <p:nvSpPr>
          <p:cNvPr id="6" name="Espace réservé du pied de page 5"/>
          <p:cNvSpPr>
            <a:spLocks noGrp="1"/>
          </p:cNvSpPr>
          <p:nvPr>
            <p:ph type="ftr" sz="quarter" idx="11"/>
          </p:nvPr>
        </p:nvSpPr>
        <p:spPr/>
        <p:txBody>
          <a:bodyPr/>
          <a:lstStyle/>
          <a:p>
            <a:endParaRPr lang="fr-ML"/>
          </a:p>
        </p:txBody>
      </p:sp>
      <p:sp>
        <p:nvSpPr>
          <p:cNvPr id="7" name="Espace réservé du numéro de diapositive 6"/>
          <p:cNvSpPr>
            <a:spLocks noGrp="1"/>
          </p:cNvSpPr>
          <p:nvPr>
            <p:ph type="sldNum" sz="quarter" idx="12"/>
          </p:nvPr>
        </p:nvSpPr>
        <p:spPr/>
        <p:txBody>
          <a:bodyPr/>
          <a:lstStyle/>
          <a:p>
            <a:fld id="{B80C1716-AC12-4C6E-86B6-B8EA268B6256}" type="slidenum">
              <a:rPr lang="fr-ML" smtClean="0"/>
              <a:t>‹N°›</a:t>
            </a:fld>
            <a:endParaRPr lang="fr-ML"/>
          </a:p>
        </p:txBody>
      </p:sp>
    </p:spTree>
    <p:extLst>
      <p:ext uri="{BB962C8B-B14F-4D97-AF65-F5344CB8AC3E}">
        <p14:creationId xmlns:p14="http://schemas.microsoft.com/office/powerpoint/2010/main" val="218554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ML"/>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L"/>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B19A2-3988-4C46-9FDE-2F06188C31EE}" type="datetimeFigureOut">
              <a:rPr lang="fr-ML" smtClean="0"/>
              <a:t>24/08/2023</a:t>
            </a:fld>
            <a:endParaRPr lang="fr-ML"/>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ML"/>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C1716-AC12-4C6E-86B6-B8EA268B6256}" type="slidenum">
              <a:rPr lang="fr-ML" smtClean="0"/>
              <a:t>‹N°›</a:t>
            </a:fld>
            <a:endParaRPr lang="fr-ML"/>
          </a:p>
        </p:txBody>
      </p:sp>
    </p:spTree>
    <p:extLst>
      <p:ext uri="{BB962C8B-B14F-4D97-AF65-F5344CB8AC3E}">
        <p14:creationId xmlns:p14="http://schemas.microsoft.com/office/powerpoint/2010/main" val="257423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ctrTitle"/>
          </p:nvPr>
        </p:nvSpPr>
        <p:spPr>
          <a:xfrm>
            <a:off x="0" y="0"/>
            <a:ext cx="12191999" cy="873457"/>
          </a:xfrm>
          <a:ln/>
        </p:spPr>
        <p:style>
          <a:lnRef idx="0">
            <a:schemeClr val="dk1"/>
          </a:lnRef>
          <a:fillRef idx="3">
            <a:schemeClr val="dk1"/>
          </a:fillRef>
          <a:effectRef idx="3">
            <a:schemeClr val="dk1"/>
          </a:effectRef>
          <a:fontRef idx="minor">
            <a:schemeClr val="lt1"/>
          </a:fontRef>
        </p:style>
        <p:txBody>
          <a:bodyPr anchor="ctr">
            <a:normAutofit/>
          </a:bodyPr>
          <a:lstStyle/>
          <a:p>
            <a:r>
              <a:rPr lang="fr-ML" sz="5400" b="1" dirty="0" smtClean="0">
                <a:latin typeface="Helvetica" panose="020B0604020202020204" pitchFamily="34" charset="0"/>
                <a:cs typeface="Helvetica" panose="020B0604020202020204" pitchFamily="34" charset="0"/>
              </a:rPr>
              <a:t>INITIATION A LA DATA SCIENCE</a:t>
            </a:r>
            <a:endParaRPr lang="fr-ML" sz="5400" b="1" dirty="0">
              <a:latin typeface="Helvetica" panose="020B0604020202020204" pitchFamily="34" charset="0"/>
              <a:cs typeface="Helvetica" panose="020B0604020202020204" pitchFamily="34" charset="0"/>
            </a:endParaRPr>
          </a:p>
        </p:txBody>
      </p:sp>
      <p:sp>
        <p:nvSpPr>
          <p:cNvPr id="3" name="Sous-titre 2"/>
          <p:cNvSpPr>
            <a:spLocks noGrp="1"/>
          </p:cNvSpPr>
          <p:nvPr>
            <p:ph type="subTitle" idx="1"/>
          </p:nvPr>
        </p:nvSpPr>
        <p:spPr>
          <a:xfrm>
            <a:off x="2961564" y="6324766"/>
            <a:ext cx="9230436" cy="424052"/>
          </a:xfrm>
        </p:spPr>
        <p:style>
          <a:lnRef idx="0">
            <a:schemeClr val="dk1"/>
          </a:lnRef>
          <a:fillRef idx="3">
            <a:schemeClr val="dk1"/>
          </a:fillRef>
          <a:effectRef idx="3">
            <a:schemeClr val="dk1"/>
          </a:effectRef>
          <a:fontRef idx="minor">
            <a:schemeClr val="lt1"/>
          </a:fontRef>
        </p:style>
        <p:txBody>
          <a:bodyPr>
            <a:normAutofit/>
          </a:bodyPr>
          <a:lstStyle/>
          <a:p>
            <a:r>
              <a:rPr lang="fr-ML" sz="2000" dirty="0" smtClean="0">
                <a:latin typeface="Helvetica" panose="020B0604020202020204" pitchFamily="34" charset="0"/>
                <a:cs typeface="Helvetica" panose="020B0604020202020204" pitchFamily="34" charset="0"/>
              </a:rPr>
              <a:t>Présenté par: Thomas Zana COULIBALY – Expert Data Analyste/Data Ingénieur</a:t>
            </a:r>
            <a:endParaRPr lang="fr-ML"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67267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20" name="Rectangle 19"/>
          <p:cNvSpPr/>
          <p:nvPr/>
        </p:nvSpPr>
        <p:spPr>
          <a:xfrm>
            <a:off x="1342935" y="2930435"/>
            <a:ext cx="9302547" cy="923330"/>
          </a:xfrm>
          <a:prstGeom prst="rect">
            <a:avLst/>
          </a:prstGeom>
        </p:spPr>
        <p:txBody>
          <a:bodyPr wrap="none">
            <a:spAutoFit/>
          </a:bodyPr>
          <a:lstStyle/>
          <a:p>
            <a:r>
              <a:rPr lang="fr-ML" sz="5400" b="1" dirty="0" smtClean="0">
                <a:latin typeface="Helvetica" panose="020B0604020202020204" pitchFamily="34" charset="0"/>
                <a:cs typeface="Helvetica" panose="020B0604020202020204" pitchFamily="34" charset="0"/>
              </a:rPr>
              <a:t>Métiers de la Data Science?</a:t>
            </a:r>
            <a:endParaRPr lang="fr-ML" sz="5400"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82046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a:t>
            </a:r>
            <a:r>
              <a:rPr lang="fr-FR" sz="2600" b="1" dirty="0" smtClean="0">
                <a:latin typeface="Helvetica" panose="020B0604020202020204" pitchFamily="34" charset="0"/>
                <a:cs typeface="Helvetica" panose="020B0604020202020204" pitchFamily="34" charset="0"/>
              </a:rPr>
              <a:t>Data Science et Fondamentaux de Python</a:t>
            </a:r>
          </a:p>
          <a:p>
            <a:pPr marL="0" indent="0">
              <a:buNone/>
            </a:pPr>
            <a:r>
              <a:rPr lang="fr-FR" sz="2400" b="1" dirty="0" smtClean="0">
                <a:latin typeface="Helvetica" panose="020B0604020202020204" pitchFamily="34" charset="0"/>
                <a:cs typeface="Helvetica" panose="020B0604020202020204" pitchFamily="34" charset="0"/>
              </a:rPr>
              <a:t>Métiers de la Data Science:</a:t>
            </a:r>
          </a:p>
          <a:p>
            <a:pPr>
              <a:buFont typeface="Wingdings" panose="05000000000000000000" pitchFamily="2" charset="2"/>
              <a:buChar char="Ø"/>
            </a:pPr>
            <a:r>
              <a:rPr lang="fr-FR" sz="2200" b="1" dirty="0" smtClean="0">
                <a:latin typeface="Helvetica" panose="020B0604020202020204" pitchFamily="34" charset="0"/>
                <a:cs typeface="Helvetica" panose="020B0604020202020204" pitchFamily="34" charset="0"/>
              </a:rPr>
              <a:t>Data </a:t>
            </a:r>
            <a:r>
              <a:rPr lang="fr-FR" sz="2200" b="1" dirty="0" err="1" smtClean="0">
                <a:latin typeface="Helvetica" panose="020B0604020202020204" pitchFamily="34" charset="0"/>
                <a:cs typeface="Helvetica" panose="020B0604020202020204" pitchFamily="34" charset="0"/>
              </a:rPr>
              <a:t>Analyst</a:t>
            </a:r>
            <a:r>
              <a:rPr lang="fr-FR" sz="2200" b="1" dirty="0" smtClean="0">
                <a:latin typeface="Helvetica" panose="020B0604020202020204" pitchFamily="34" charset="0"/>
                <a:cs typeface="Helvetica" panose="020B0604020202020204" pitchFamily="34" charset="0"/>
              </a:rPr>
              <a:t>;</a:t>
            </a:r>
          </a:p>
          <a:p>
            <a:pPr>
              <a:buFont typeface="Wingdings" panose="05000000000000000000" pitchFamily="2" charset="2"/>
              <a:buChar char="Ø"/>
            </a:pPr>
            <a:r>
              <a:rPr lang="fr-FR" sz="2200" b="1" dirty="0" smtClean="0">
                <a:latin typeface="Helvetica" panose="020B0604020202020204" pitchFamily="34" charset="0"/>
                <a:cs typeface="Helvetica" panose="020B0604020202020204" pitchFamily="34" charset="0"/>
              </a:rPr>
              <a:t>Data </a:t>
            </a:r>
            <a:r>
              <a:rPr lang="fr-FR" sz="2200" b="1" dirty="0" err="1" smtClean="0">
                <a:latin typeface="Helvetica" panose="020B0604020202020204" pitchFamily="34" charset="0"/>
                <a:cs typeface="Helvetica" panose="020B0604020202020204" pitchFamily="34" charset="0"/>
              </a:rPr>
              <a:t>Scientist</a:t>
            </a:r>
            <a:r>
              <a:rPr lang="fr-FR" sz="2200" b="1" dirty="0" smtClean="0">
                <a:latin typeface="Helvetica" panose="020B0604020202020204" pitchFamily="34" charset="0"/>
                <a:cs typeface="Helvetica" panose="020B0604020202020204" pitchFamily="34" charset="0"/>
              </a:rPr>
              <a:t>;</a:t>
            </a:r>
          </a:p>
          <a:p>
            <a:pPr>
              <a:buFont typeface="Wingdings" panose="05000000000000000000" pitchFamily="2" charset="2"/>
              <a:buChar char="Ø"/>
            </a:pPr>
            <a:r>
              <a:rPr lang="fr-FR" sz="2200" b="1" dirty="0" smtClean="0">
                <a:latin typeface="Helvetica" panose="020B0604020202020204" pitchFamily="34" charset="0"/>
                <a:cs typeface="Helvetica" panose="020B0604020202020204" pitchFamily="34" charset="0"/>
              </a:rPr>
              <a:t>Data </a:t>
            </a:r>
            <a:r>
              <a:rPr lang="fr-FR" sz="2200" b="1" dirty="0" err="1" smtClean="0">
                <a:latin typeface="Helvetica" panose="020B0604020202020204" pitchFamily="34" charset="0"/>
                <a:cs typeface="Helvetica" panose="020B0604020202020204" pitchFamily="34" charset="0"/>
              </a:rPr>
              <a:t>Engineer</a:t>
            </a:r>
            <a:r>
              <a:rPr lang="fr-FR" sz="2200" b="1" dirty="0" smtClean="0">
                <a:latin typeface="Helvetica" panose="020B0604020202020204" pitchFamily="34" charset="0"/>
                <a:cs typeface="Helvetica" panose="020B0604020202020204" pitchFamily="34" charset="0"/>
              </a:rPr>
              <a:t>;</a:t>
            </a:r>
          </a:p>
          <a:p>
            <a:pPr>
              <a:buFont typeface="Wingdings" panose="05000000000000000000" pitchFamily="2" charset="2"/>
              <a:buChar char="Ø"/>
            </a:pPr>
            <a:r>
              <a:rPr lang="fr-FR" sz="2200" b="1" dirty="0" smtClean="0">
                <a:latin typeface="Helvetica" panose="020B0604020202020204" pitchFamily="34" charset="0"/>
                <a:cs typeface="Helvetica" panose="020B0604020202020204" pitchFamily="34" charset="0"/>
              </a:rPr>
              <a:t>Chief Data </a:t>
            </a:r>
            <a:r>
              <a:rPr lang="fr-FR" sz="2200" b="1" dirty="0" err="1" smtClean="0">
                <a:latin typeface="Helvetica" panose="020B0604020202020204" pitchFamily="34" charset="0"/>
                <a:cs typeface="Helvetica" panose="020B0604020202020204" pitchFamily="34" charset="0"/>
              </a:rPr>
              <a:t>Officer</a:t>
            </a:r>
            <a:r>
              <a:rPr lang="fr-FR" sz="2200" b="1" dirty="0" smtClean="0">
                <a:latin typeface="Helvetica" panose="020B0604020202020204" pitchFamily="34" charset="0"/>
                <a:cs typeface="Helvetica" panose="020B0604020202020204" pitchFamily="34" charset="0"/>
              </a:rPr>
              <a:t>;</a:t>
            </a:r>
          </a:p>
          <a:p>
            <a:pPr>
              <a:buFont typeface="Wingdings" panose="05000000000000000000" pitchFamily="2" charset="2"/>
              <a:buChar char="Ø"/>
            </a:pPr>
            <a:r>
              <a:rPr lang="fr-FR" sz="2200" b="1" dirty="0" smtClean="0">
                <a:latin typeface="Helvetica" panose="020B0604020202020204" pitchFamily="34" charset="0"/>
                <a:cs typeface="Helvetica" panose="020B0604020202020204" pitchFamily="34" charset="0"/>
              </a:rPr>
              <a:t>Data Miner;</a:t>
            </a:r>
          </a:p>
          <a:p>
            <a:pPr>
              <a:buFont typeface="Wingdings" panose="05000000000000000000" pitchFamily="2" charset="2"/>
              <a:buChar char="Ø"/>
            </a:pPr>
            <a:r>
              <a:rPr lang="fr-FR" sz="2200" b="1" dirty="0" smtClean="0">
                <a:latin typeface="Helvetica" panose="020B0604020202020204" pitchFamily="34" charset="0"/>
                <a:cs typeface="Helvetica" panose="020B0604020202020204" pitchFamily="34" charset="0"/>
              </a:rPr>
              <a:t>Architecte </a:t>
            </a:r>
            <a:r>
              <a:rPr lang="fr-FR" sz="2200" b="1" dirty="0" err="1" smtClean="0">
                <a:latin typeface="Helvetica" panose="020B0604020202020204" pitchFamily="34" charset="0"/>
                <a:cs typeface="Helvetica" panose="020B0604020202020204" pitchFamily="34" charset="0"/>
              </a:rPr>
              <a:t>Big</a:t>
            </a:r>
            <a:r>
              <a:rPr lang="fr-FR" sz="2200" b="1" dirty="0" smtClean="0">
                <a:latin typeface="Helvetica" panose="020B0604020202020204" pitchFamily="34" charset="0"/>
                <a:cs typeface="Helvetica" panose="020B0604020202020204" pitchFamily="34" charset="0"/>
              </a:rPr>
              <a:t> Data;</a:t>
            </a:r>
          </a:p>
          <a:p>
            <a:pPr>
              <a:buFont typeface="Wingdings" panose="05000000000000000000" pitchFamily="2" charset="2"/>
              <a:buChar char="Ø"/>
            </a:pPr>
            <a:r>
              <a:rPr lang="fr-FR" sz="2200" b="1" dirty="0" smtClean="0">
                <a:latin typeface="Helvetica" panose="020B0604020202020204" pitchFamily="34" charset="0"/>
                <a:cs typeface="Helvetica" panose="020B0604020202020204" pitchFamily="34" charset="0"/>
              </a:rPr>
              <a:t>Data Manager;</a:t>
            </a:r>
          </a:p>
          <a:p>
            <a:pPr>
              <a:buFont typeface="Wingdings" panose="05000000000000000000" pitchFamily="2" charset="2"/>
              <a:buChar char="Ø"/>
            </a:pPr>
            <a:r>
              <a:rPr lang="fr-FR" sz="2200" b="1" dirty="0" smtClean="0">
                <a:latin typeface="Helvetica" panose="020B0604020202020204" pitchFamily="34" charset="0"/>
                <a:cs typeface="Helvetica" panose="020B0604020202020204" pitchFamily="34" charset="0"/>
              </a:rPr>
              <a:t>Machine Learning </a:t>
            </a:r>
            <a:r>
              <a:rPr lang="fr-FR" sz="2200" b="1" dirty="0" err="1" smtClean="0">
                <a:latin typeface="Helvetica" panose="020B0604020202020204" pitchFamily="34" charset="0"/>
                <a:cs typeface="Helvetica" panose="020B0604020202020204" pitchFamily="34" charset="0"/>
              </a:rPr>
              <a:t>Engineer</a:t>
            </a:r>
            <a:r>
              <a:rPr lang="fr-FR" sz="2200" b="1" dirty="0" smtClean="0">
                <a:latin typeface="Helvetica" panose="020B0604020202020204" pitchFamily="34" charset="0"/>
                <a:cs typeface="Helvetica" panose="020B0604020202020204" pitchFamily="34" charset="0"/>
              </a:rPr>
              <a:t>;</a:t>
            </a:r>
          </a:p>
          <a:p>
            <a:pPr>
              <a:buFont typeface="Wingdings" panose="05000000000000000000" pitchFamily="2" charset="2"/>
              <a:buChar char="Ø"/>
            </a:pPr>
            <a:r>
              <a:rPr lang="fr-FR" sz="2200" b="1" dirty="0" smtClean="0">
                <a:latin typeface="Helvetica" panose="020B0604020202020204" pitchFamily="34" charset="0"/>
                <a:cs typeface="Helvetica" panose="020B0604020202020204" pitchFamily="34" charset="0"/>
              </a:rPr>
              <a:t>Data Protection </a:t>
            </a:r>
            <a:r>
              <a:rPr lang="fr-FR" sz="2200" b="1" dirty="0" err="1" smtClean="0">
                <a:latin typeface="Helvetica" panose="020B0604020202020204" pitchFamily="34" charset="0"/>
                <a:cs typeface="Helvetica" panose="020B0604020202020204" pitchFamily="34" charset="0"/>
              </a:rPr>
              <a:t>Officer</a:t>
            </a:r>
            <a:r>
              <a:rPr lang="fr-FR" sz="2200" b="1" dirty="0" smtClean="0">
                <a:latin typeface="Helvetica" panose="020B0604020202020204" pitchFamily="34" charset="0"/>
                <a:cs typeface="Helvetica" panose="020B0604020202020204" pitchFamily="34" charset="0"/>
              </a:rPr>
              <a:t>;</a:t>
            </a:r>
          </a:p>
          <a:p>
            <a:pPr>
              <a:buFont typeface="Wingdings" panose="05000000000000000000" pitchFamily="2" charset="2"/>
              <a:buChar char="Ø"/>
            </a:pPr>
            <a:r>
              <a:rPr lang="fr-FR" sz="2200" b="1" dirty="0" smtClean="0">
                <a:latin typeface="Helvetica" panose="020B0604020202020204" pitchFamily="34" charset="0"/>
                <a:cs typeface="Helvetica" panose="020B0604020202020204" pitchFamily="34" charset="0"/>
              </a:rPr>
              <a:t>Data Steward.</a:t>
            </a:r>
          </a:p>
          <a:p>
            <a:pPr>
              <a:buFont typeface="Wingdings" panose="05000000000000000000" pitchFamily="2" charset="2"/>
              <a:buChar char="Ø"/>
            </a:pPr>
            <a:endParaRPr lang="fr-FR" sz="2400" b="1" dirty="0" smtClean="0">
              <a:latin typeface="Helvetica" panose="020B0604020202020204" pitchFamily="34" charset="0"/>
              <a:cs typeface="Helvetica" panose="020B0604020202020204" pitchFamily="34" charset="0"/>
            </a:endParaRPr>
          </a:p>
          <a:p>
            <a:pPr>
              <a:buFont typeface="Wingdings" panose="05000000000000000000" pitchFamily="2" charset="2"/>
              <a:buChar char="Ø"/>
            </a:pPr>
            <a:endParaRPr lang="fr-FR" sz="2400" b="1" dirty="0" smtClean="0">
              <a:latin typeface="Helvetica" panose="020B0604020202020204" pitchFamily="34" charset="0"/>
              <a:cs typeface="Helvetica" panose="020B0604020202020204" pitchFamily="34" charset="0"/>
            </a:endParaRPr>
          </a:p>
          <a:p>
            <a:pPr>
              <a:buFont typeface="Wingdings" panose="05000000000000000000" pitchFamily="2" charset="2"/>
              <a:buChar char="Ø"/>
            </a:pPr>
            <a:endParaRPr lang="fr-FR" sz="2400" b="1" dirty="0" smtClean="0">
              <a:latin typeface="Helvetica" panose="020B0604020202020204" pitchFamily="34" charset="0"/>
              <a:cs typeface="Helvetica" panose="020B0604020202020204" pitchFamily="34" charset="0"/>
            </a:endParaRPr>
          </a:p>
          <a:p>
            <a:pPr>
              <a:buFont typeface="Wingdings" panose="05000000000000000000" pitchFamily="2" charset="2"/>
              <a:buChar char="Ø"/>
            </a:pPr>
            <a:endParaRPr lang="fr-FR" sz="2400" b="1" dirty="0" smtClean="0">
              <a:latin typeface="Helvetica" panose="020B0604020202020204" pitchFamily="34" charset="0"/>
              <a:cs typeface="Helvetica" panose="020B0604020202020204" pitchFamily="34" charset="0"/>
            </a:endParaRPr>
          </a:p>
          <a:p>
            <a:pPr>
              <a:buFont typeface="Wingdings" panose="05000000000000000000" pitchFamily="2" charset="2"/>
              <a:buChar char="Ø"/>
            </a:pPr>
            <a:endParaRPr lang="fr-FR" sz="2400" b="1" dirty="0" smtClean="0">
              <a:latin typeface="Helvetica" panose="020B0604020202020204" pitchFamily="34" charset="0"/>
              <a:cs typeface="Helvetica" panose="020B0604020202020204" pitchFamily="34" charset="0"/>
            </a:endParaRPr>
          </a:p>
          <a:p>
            <a:pPr>
              <a:buFont typeface="Wingdings" panose="05000000000000000000" pitchFamily="2" charset="2"/>
              <a:buChar char="Ø"/>
            </a:pPr>
            <a:endParaRPr lang="fr-FR" sz="2400" b="1" dirty="0" smtClean="0">
              <a:latin typeface="Helvetica" panose="020B0604020202020204" pitchFamily="34" charset="0"/>
              <a:cs typeface="Helvetica" panose="020B0604020202020204" pitchFamily="34" charset="0"/>
            </a:endParaRPr>
          </a:p>
          <a:p>
            <a:pPr>
              <a:buFont typeface="Wingdings" panose="05000000000000000000" pitchFamily="2" charset="2"/>
              <a:buChar char="Ø"/>
            </a:pPr>
            <a:endParaRPr lang="fr-FR" sz="2400" b="1" dirty="0" smtClean="0">
              <a:latin typeface="Helvetica" panose="020B0604020202020204" pitchFamily="34" charset="0"/>
              <a:cs typeface="Helvetica" panose="020B0604020202020204" pitchFamily="34" charset="0"/>
            </a:endParaRPr>
          </a:p>
          <a:p>
            <a:pPr marL="0" indent="0">
              <a:buNone/>
            </a:pPr>
            <a:endParaRPr lang="fr-FR" b="1" dirty="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7318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 calcmode="lin" valueType="num">
                                      <p:cBhvr additive="base">
                                        <p:cTn id="1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 calcmode="lin" valueType="num">
                                      <p:cBhvr additive="base">
                                        <p:cTn id="1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 calcmode="lin" valueType="num">
                                      <p:cBhvr additive="base">
                                        <p:cTn id="1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 calcmode="lin" valueType="num">
                                      <p:cBhvr additive="base">
                                        <p:cTn id="2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 calcmode="lin" valueType="num">
                                      <p:cBhvr additive="base">
                                        <p:cTn id="2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 calcmode="lin" valueType="num">
                                      <p:cBhvr additive="base">
                                        <p:cTn id="3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anim calcmode="lin" valueType="num">
                                      <p:cBhvr additive="base">
                                        <p:cTn id="3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 calcmode="lin" valueType="num">
                                      <p:cBhvr additive="base">
                                        <p:cTn id="3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anim calcmode="lin" valueType="num">
                                      <p:cBhvr additive="base">
                                        <p:cTn id="4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a:t>
            </a:r>
            <a:r>
              <a:rPr lang="fr-FR" sz="2600" b="1" dirty="0" smtClean="0">
                <a:latin typeface="Helvetica" panose="020B0604020202020204" pitchFamily="34" charset="0"/>
                <a:cs typeface="Helvetica" panose="020B0604020202020204" pitchFamily="34" charset="0"/>
              </a:rPr>
              <a:t>Data Science et Fondamentaux de Python</a:t>
            </a:r>
          </a:p>
          <a:p>
            <a:pPr marL="0" indent="0">
              <a:buNone/>
            </a:pPr>
            <a:r>
              <a:rPr lang="fr-FR" sz="2400" b="1" dirty="0" smtClean="0">
                <a:latin typeface="Helvetica" panose="020B0604020202020204" pitchFamily="34" charset="0"/>
                <a:cs typeface="Helvetica" panose="020B0604020202020204" pitchFamily="34" charset="0"/>
              </a:rPr>
              <a:t>Data </a:t>
            </a:r>
            <a:r>
              <a:rPr lang="fr-FR" sz="2400" b="1" dirty="0" err="1" smtClean="0">
                <a:latin typeface="Helvetica" panose="020B0604020202020204" pitchFamily="34" charset="0"/>
                <a:cs typeface="Helvetica" panose="020B0604020202020204" pitchFamily="34" charset="0"/>
              </a:rPr>
              <a:t>Analyst</a:t>
            </a:r>
            <a:r>
              <a:rPr lang="fr-FR" sz="2400" b="1" dirty="0" smtClean="0">
                <a:latin typeface="Helvetica" panose="020B0604020202020204" pitchFamily="34" charset="0"/>
                <a:cs typeface="Helvetica" panose="020B0604020202020204" pitchFamily="34" charset="0"/>
              </a:rPr>
              <a:t>:</a:t>
            </a:r>
            <a:endParaRPr lang="fr-FR" sz="2400" b="1" dirty="0">
              <a:latin typeface="Helvetica" panose="020B0604020202020204" pitchFamily="34" charset="0"/>
              <a:cs typeface="Helvetica" panose="020B0604020202020204" pitchFamily="34" charset="0"/>
            </a:endParaRPr>
          </a:p>
          <a:p>
            <a:pPr marL="0" indent="0">
              <a:buNone/>
            </a:pPr>
            <a:r>
              <a:rPr lang="fr-FR" sz="2400" b="1" dirty="0">
                <a:latin typeface="Helvetica" panose="020B0604020202020204" pitchFamily="34" charset="0"/>
                <a:cs typeface="Helvetica" panose="020B0604020202020204" pitchFamily="34" charset="0"/>
              </a:rPr>
              <a:t>Compétences et responsabilités en </a:t>
            </a:r>
            <a:r>
              <a:rPr lang="fr-FR" sz="2400" b="1" dirty="0" smtClean="0">
                <a:latin typeface="Helvetica" panose="020B0604020202020204" pitchFamily="34" charset="0"/>
                <a:cs typeface="Helvetica" panose="020B0604020202020204" pitchFamily="34" charset="0"/>
              </a:rPr>
              <a:t>entreprise:</a:t>
            </a:r>
          </a:p>
          <a:p>
            <a:pPr marL="0" indent="0">
              <a:buNone/>
            </a:pPr>
            <a:r>
              <a:rPr lang="fr-FR" sz="2200" dirty="0">
                <a:latin typeface="Helvetica" panose="020B0604020202020204" pitchFamily="34" charset="0"/>
                <a:cs typeface="Helvetica" panose="020B0604020202020204" pitchFamily="34" charset="0"/>
              </a:rPr>
              <a:t>Le Data </a:t>
            </a:r>
            <a:r>
              <a:rPr lang="fr-FR" sz="2200" dirty="0" err="1">
                <a:latin typeface="Helvetica" panose="020B0604020202020204" pitchFamily="34" charset="0"/>
                <a:cs typeface="Helvetica" panose="020B0604020202020204" pitchFamily="34" charset="0"/>
              </a:rPr>
              <a:t>Analyst</a:t>
            </a:r>
            <a:r>
              <a:rPr lang="fr-FR" sz="2200" dirty="0">
                <a:latin typeface="Helvetica" panose="020B0604020202020204" pitchFamily="34" charset="0"/>
                <a:cs typeface="Helvetica" panose="020B0604020202020204" pitchFamily="34" charset="0"/>
              </a:rPr>
              <a:t> exploite et analyse les données recueillies par l’entreprise. Il peut également enrichir les sets de données, en utilisant une API ou les techniques du web </a:t>
            </a:r>
            <a:r>
              <a:rPr lang="fr-FR" sz="2200" dirty="0" err="1">
                <a:latin typeface="Helvetica" panose="020B0604020202020204" pitchFamily="34" charset="0"/>
                <a:cs typeface="Helvetica" panose="020B0604020202020204" pitchFamily="34" charset="0"/>
              </a:rPr>
              <a:t>scraping</a:t>
            </a:r>
            <a:r>
              <a:rPr lang="fr-FR" sz="2200" dirty="0">
                <a:latin typeface="Helvetica" panose="020B0604020202020204" pitchFamily="34" charset="0"/>
                <a:cs typeface="Helvetica" panose="020B0604020202020204" pitchFamily="34" charset="0"/>
              </a:rPr>
              <a:t>. Son </a:t>
            </a:r>
            <a:r>
              <a:rPr lang="fr-FR" sz="2200" dirty="0" err="1">
                <a:latin typeface="Helvetica" panose="020B0604020202020204" pitchFamily="34" charset="0"/>
                <a:cs typeface="Helvetica" panose="020B0604020202020204" pitchFamily="34" charset="0"/>
              </a:rPr>
              <a:t>super-pouvoir</a:t>
            </a:r>
            <a:r>
              <a:rPr lang="fr-FR" sz="2200" dirty="0">
                <a:latin typeface="Helvetica" panose="020B0604020202020204" pitchFamily="34" charset="0"/>
                <a:cs typeface="Helvetica" panose="020B0604020202020204" pitchFamily="34" charset="0"/>
              </a:rPr>
              <a:t> est de rendre un grand volume de données intelligibles pour les managers : le Data </a:t>
            </a:r>
            <a:r>
              <a:rPr lang="fr-FR" sz="2200" dirty="0" err="1">
                <a:latin typeface="Helvetica" panose="020B0604020202020204" pitchFamily="34" charset="0"/>
                <a:cs typeface="Helvetica" panose="020B0604020202020204" pitchFamily="34" charset="0"/>
              </a:rPr>
              <a:t>Analyst</a:t>
            </a:r>
            <a:r>
              <a:rPr lang="fr-FR" sz="2200" dirty="0">
                <a:latin typeface="Helvetica" panose="020B0604020202020204" pitchFamily="34" charset="0"/>
                <a:cs typeface="Helvetica" panose="020B0604020202020204" pitchFamily="34" charset="0"/>
              </a:rPr>
              <a:t> “fait parler les données”.</a:t>
            </a:r>
          </a:p>
          <a:p>
            <a:pPr marL="0" indent="0">
              <a:buNone/>
            </a:pPr>
            <a:r>
              <a:rPr lang="fr-FR" sz="2400" b="1" dirty="0" smtClean="0">
                <a:latin typeface="Helvetica" panose="020B0604020202020204" pitchFamily="34" charset="0"/>
                <a:cs typeface="Helvetica" panose="020B0604020202020204" pitchFamily="34" charset="0"/>
              </a:rPr>
              <a:t>Dans </a:t>
            </a:r>
            <a:r>
              <a:rPr lang="fr-FR" sz="2400" b="1" dirty="0">
                <a:latin typeface="Helvetica" panose="020B0604020202020204" pitchFamily="34" charset="0"/>
                <a:cs typeface="Helvetica" panose="020B0604020202020204" pitchFamily="34" charset="0"/>
              </a:rPr>
              <a:t>quelle entreprise travaille un Data </a:t>
            </a:r>
            <a:r>
              <a:rPr lang="fr-FR" sz="2400" b="1" dirty="0" err="1" smtClean="0">
                <a:latin typeface="Helvetica" panose="020B0604020202020204" pitchFamily="34" charset="0"/>
                <a:cs typeface="Helvetica" panose="020B0604020202020204" pitchFamily="34" charset="0"/>
              </a:rPr>
              <a:t>Analyst</a:t>
            </a:r>
            <a:r>
              <a:rPr lang="fr-FR" sz="2400" b="1" dirty="0" smtClean="0">
                <a:latin typeface="Helvetica" panose="020B0604020202020204" pitchFamily="34" charset="0"/>
                <a:cs typeface="Helvetica" panose="020B0604020202020204" pitchFamily="34" charset="0"/>
              </a:rPr>
              <a:t> ?</a:t>
            </a:r>
          </a:p>
          <a:p>
            <a:pPr marL="0" indent="0">
              <a:buNone/>
            </a:pPr>
            <a:r>
              <a:rPr lang="fr-FR" sz="2200" dirty="0">
                <a:latin typeface="Helvetica" panose="020B0604020202020204" pitchFamily="34" charset="0"/>
                <a:cs typeface="Helvetica" panose="020B0604020202020204" pitchFamily="34" charset="0"/>
              </a:rPr>
              <a:t>Un Data </a:t>
            </a:r>
            <a:r>
              <a:rPr lang="fr-FR" sz="2200" dirty="0" err="1">
                <a:latin typeface="Helvetica" panose="020B0604020202020204" pitchFamily="34" charset="0"/>
                <a:cs typeface="Helvetica" panose="020B0604020202020204" pitchFamily="34" charset="0"/>
              </a:rPr>
              <a:t>Analyst</a:t>
            </a:r>
            <a:r>
              <a:rPr lang="fr-FR" sz="2200" dirty="0">
                <a:latin typeface="Helvetica" panose="020B0604020202020204" pitchFamily="34" charset="0"/>
                <a:cs typeface="Helvetica" panose="020B0604020202020204" pitchFamily="34" charset="0"/>
              </a:rPr>
              <a:t> est utile dès lors qu’une entreprise a accès à des données exploitables. En 2023, autant dire qu’un Data </a:t>
            </a:r>
            <a:r>
              <a:rPr lang="fr-FR" sz="2200" dirty="0" err="1">
                <a:latin typeface="Helvetica" panose="020B0604020202020204" pitchFamily="34" charset="0"/>
                <a:cs typeface="Helvetica" panose="020B0604020202020204" pitchFamily="34" charset="0"/>
              </a:rPr>
              <a:t>Analyst</a:t>
            </a:r>
            <a:r>
              <a:rPr lang="fr-FR" sz="2200" dirty="0">
                <a:latin typeface="Helvetica" panose="020B0604020202020204" pitchFamily="34" charset="0"/>
                <a:cs typeface="Helvetica" panose="020B0604020202020204" pitchFamily="34" charset="0"/>
              </a:rPr>
              <a:t> est utile à </a:t>
            </a:r>
            <a:r>
              <a:rPr lang="fr-FR" sz="2200" b="1" dirty="0">
                <a:latin typeface="Helvetica" panose="020B0604020202020204" pitchFamily="34" charset="0"/>
                <a:cs typeface="Helvetica" panose="020B0604020202020204" pitchFamily="34" charset="0"/>
              </a:rPr>
              <a:t>tout type d’entreprise !</a:t>
            </a:r>
          </a:p>
          <a:p>
            <a:pPr marL="0" indent="0">
              <a:buNone/>
            </a:pPr>
            <a:r>
              <a:rPr lang="fr-FR" sz="2400" b="1" dirty="0" smtClean="0">
                <a:latin typeface="Helvetica" panose="020B0604020202020204" pitchFamily="34" charset="0"/>
                <a:cs typeface="Helvetica" panose="020B0604020202020204" pitchFamily="34" charset="0"/>
              </a:rPr>
              <a:t>Formation </a:t>
            </a:r>
            <a:r>
              <a:rPr lang="fr-FR" sz="2400" b="1" dirty="0">
                <a:latin typeface="Helvetica" panose="020B0604020202020204" pitchFamily="34" charset="0"/>
                <a:cs typeface="Helvetica" panose="020B0604020202020204" pitchFamily="34" charset="0"/>
              </a:rPr>
              <a:t>pour devenir Data </a:t>
            </a:r>
            <a:r>
              <a:rPr lang="fr-FR" sz="2400" b="1" dirty="0" err="1" smtClean="0">
                <a:latin typeface="Helvetica" panose="020B0604020202020204" pitchFamily="34" charset="0"/>
                <a:cs typeface="Helvetica" panose="020B0604020202020204" pitchFamily="34" charset="0"/>
              </a:rPr>
              <a:t>Analyst</a:t>
            </a:r>
            <a:r>
              <a:rPr lang="fr-FR" sz="2400" b="1" dirty="0" smtClean="0">
                <a:latin typeface="Helvetica" panose="020B0604020202020204" pitchFamily="34" charset="0"/>
                <a:cs typeface="Helvetica" panose="020B0604020202020204" pitchFamily="34" charset="0"/>
              </a:rPr>
              <a:t>:</a:t>
            </a:r>
            <a:endParaRPr lang="fr-FR" sz="2400" b="1" dirty="0">
              <a:latin typeface="Helvetica" panose="020B0604020202020204" pitchFamily="34" charset="0"/>
              <a:cs typeface="Helvetica" panose="020B0604020202020204" pitchFamily="34" charset="0"/>
            </a:endParaRPr>
          </a:p>
          <a:p>
            <a:pPr marL="0" indent="0">
              <a:buNone/>
            </a:pPr>
            <a:r>
              <a:rPr lang="fr-FR" sz="2200" dirty="0" smtClean="0">
                <a:latin typeface="Helvetica" panose="020B0604020202020204" pitchFamily="34" charset="0"/>
                <a:cs typeface="Helvetica" panose="020B0604020202020204" pitchFamily="34" charset="0"/>
              </a:rPr>
              <a:t>De nombreuses universités, écoles d’ingénieurs et écoles de commerce proposent des licences et masters en Data Science. Tu peux y accéder après avoir fait 3 ans d’études post-bac.</a:t>
            </a:r>
            <a:endParaRPr lang="fr-ML" sz="2200" dirty="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31321" t="21720" r="32277" b="20678"/>
          <a:stretch/>
        </p:blipFill>
        <p:spPr>
          <a:xfrm>
            <a:off x="10836322" y="679213"/>
            <a:ext cx="1355678" cy="1405719"/>
          </a:xfrm>
          <a:prstGeom prst="rect">
            <a:avLst/>
          </a:prstGeom>
        </p:spPr>
      </p:pic>
    </p:spTree>
    <p:extLst>
      <p:ext uri="{BB962C8B-B14F-4D97-AF65-F5344CB8AC3E}">
        <p14:creationId xmlns:p14="http://schemas.microsoft.com/office/powerpoint/2010/main" val="2935174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a:t>
            </a:r>
            <a:r>
              <a:rPr lang="fr-FR" sz="2600" b="1" dirty="0" smtClean="0">
                <a:latin typeface="Helvetica" panose="020B0604020202020204" pitchFamily="34" charset="0"/>
                <a:cs typeface="Helvetica" panose="020B0604020202020204" pitchFamily="34" charset="0"/>
              </a:rPr>
              <a:t>Data Science et Fondamentaux de Python</a:t>
            </a:r>
          </a:p>
          <a:p>
            <a:pPr marL="0" indent="0">
              <a:buNone/>
            </a:pPr>
            <a:r>
              <a:rPr lang="fr-FR" sz="2400" b="1" dirty="0" smtClean="0">
                <a:latin typeface="Helvetica" panose="020B0604020202020204" pitchFamily="34" charset="0"/>
                <a:cs typeface="Helvetica" panose="020B0604020202020204" pitchFamily="34" charset="0"/>
              </a:rPr>
              <a:t>Data </a:t>
            </a:r>
            <a:r>
              <a:rPr lang="fr-FR" sz="2400" b="1" dirty="0" err="1" smtClean="0">
                <a:latin typeface="Helvetica" panose="020B0604020202020204" pitchFamily="34" charset="0"/>
                <a:cs typeface="Helvetica" panose="020B0604020202020204" pitchFamily="34" charset="0"/>
              </a:rPr>
              <a:t>Scientist</a:t>
            </a:r>
            <a:r>
              <a:rPr lang="fr-FR" sz="2400" b="1" dirty="0" smtClean="0">
                <a:latin typeface="Helvetica" panose="020B0604020202020204" pitchFamily="34" charset="0"/>
                <a:cs typeface="Helvetica" panose="020B0604020202020204" pitchFamily="34" charset="0"/>
              </a:rPr>
              <a:t>:</a:t>
            </a:r>
            <a:endParaRPr lang="fr-FR" sz="2400" b="1" dirty="0">
              <a:latin typeface="Helvetica" panose="020B0604020202020204" pitchFamily="34" charset="0"/>
              <a:cs typeface="Helvetica" panose="020B0604020202020204" pitchFamily="34" charset="0"/>
            </a:endParaRPr>
          </a:p>
          <a:p>
            <a:pPr marL="0" indent="0">
              <a:buNone/>
            </a:pPr>
            <a:r>
              <a:rPr lang="fr-FR" sz="2400" b="1" dirty="0">
                <a:latin typeface="Helvetica" panose="020B0604020202020204" pitchFamily="34" charset="0"/>
                <a:cs typeface="Helvetica" panose="020B0604020202020204" pitchFamily="34" charset="0"/>
              </a:rPr>
              <a:t>Compétences et responsabilités en </a:t>
            </a:r>
            <a:r>
              <a:rPr lang="fr-FR" sz="2400" b="1" dirty="0" smtClean="0">
                <a:latin typeface="Helvetica" panose="020B0604020202020204" pitchFamily="34" charset="0"/>
                <a:cs typeface="Helvetica" panose="020B0604020202020204" pitchFamily="34" charset="0"/>
              </a:rPr>
              <a:t>entreprise:</a:t>
            </a:r>
          </a:p>
          <a:p>
            <a:pPr marL="0" indent="0">
              <a:buNone/>
            </a:pPr>
            <a:r>
              <a:rPr lang="fr-FR" sz="2200" dirty="0" smtClean="0">
                <a:latin typeface="Helvetica" panose="020B0604020202020204" pitchFamily="34" charset="0"/>
                <a:cs typeface="Helvetica" panose="020B0604020202020204" pitchFamily="34" charset="0"/>
              </a:rPr>
              <a:t>Tout comme le Data </a:t>
            </a:r>
            <a:r>
              <a:rPr lang="fr-FR" sz="2200" dirty="0" err="1" smtClean="0">
                <a:latin typeface="Helvetica" panose="020B0604020202020204" pitchFamily="34" charset="0"/>
                <a:cs typeface="Helvetica" panose="020B0604020202020204" pitchFamily="34" charset="0"/>
              </a:rPr>
              <a:t>Analyst</a:t>
            </a:r>
            <a:r>
              <a:rPr lang="fr-FR" sz="2200" dirty="0" smtClean="0">
                <a:latin typeface="Helvetica" panose="020B0604020202020204" pitchFamily="34" charset="0"/>
                <a:cs typeface="Helvetica" panose="020B0604020202020204" pitchFamily="34" charset="0"/>
              </a:rPr>
              <a:t>, le Data </a:t>
            </a:r>
            <a:r>
              <a:rPr lang="fr-FR" sz="2200" dirty="0" err="1" smtClean="0">
                <a:latin typeface="Helvetica" panose="020B0604020202020204" pitchFamily="34" charset="0"/>
                <a:cs typeface="Helvetica" panose="020B0604020202020204" pitchFamily="34" charset="0"/>
              </a:rPr>
              <a:t>Scientist</a:t>
            </a:r>
            <a:r>
              <a:rPr lang="fr-FR" sz="2200" dirty="0" smtClean="0">
                <a:latin typeface="Helvetica" panose="020B0604020202020204" pitchFamily="34" charset="0"/>
                <a:cs typeface="Helvetica" panose="020B0604020202020204" pitchFamily="34" charset="0"/>
              </a:rPr>
              <a:t> a pour mission d’exploiter les données recueillies par l’entreprise et il est amené à interagir avec les différents services de l’entreprise (stratégie, marketing, finance).</a:t>
            </a:r>
            <a:endParaRPr lang="fr-FR" sz="2200" dirty="0">
              <a:latin typeface="Helvetica" panose="020B0604020202020204" pitchFamily="34" charset="0"/>
              <a:cs typeface="Helvetica" panose="020B0604020202020204" pitchFamily="34" charset="0"/>
            </a:endParaRPr>
          </a:p>
          <a:p>
            <a:pPr marL="0" indent="0">
              <a:buNone/>
            </a:pPr>
            <a:r>
              <a:rPr lang="fr-FR" sz="2400" b="1" dirty="0" smtClean="0">
                <a:latin typeface="Helvetica" panose="020B0604020202020204" pitchFamily="34" charset="0"/>
                <a:cs typeface="Helvetica" panose="020B0604020202020204" pitchFamily="34" charset="0"/>
              </a:rPr>
              <a:t>Dans </a:t>
            </a:r>
            <a:r>
              <a:rPr lang="fr-FR" sz="2400" b="1" dirty="0">
                <a:latin typeface="Helvetica" panose="020B0604020202020204" pitchFamily="34" charset="0"/>
                <a:cs typeface="Helvetica" panose="020B0604020202020204" pitchFamily="34" charset="0"/>
              </a:rPr>
              <a:t>quelle entreprise travaille un Data </a:t>
            </a:r>
            <a:r>
              <a:rPr lang="fr-FR" sz="2400" b="1" dirty="0" err="1" smtClean="0">
                <a:latin typeface="Helvetica" panose="020B0604020202020204" pitchFamily="34" charset="0"/>
                <a:cs typeface="Helvetica" panose="020B0604020202020204" pitchFamily="34" charset="0"/>
              </a:rPr>
              <a:t>Scientist</a:t>
            </a:r>
            <a:r>
              <a:rPr lang="fr-FR" sz="2400" b="1" dirty="0" smtClean="0">
                <a:latin typeface="Helvetica" panose="020B0604020202020204" pitchFamily="34" charset="0"/>
                <a:cs typeface="Helvetica" panose="020B0604020202020204" pitchFamily="34" charset="0"/>
              </a:rPr>
              <a:t> ?</a:t>
            </a:r>
          </a:p>
          <a:p>
            <a:pPr marL="0" indent="0">
              <a:buNone/>
            </a:pPr>
            <a:r>
              <a:rPr lang="fr-FR" sz="2200" dirty="0">
                <a:latin typeface="Helvetica" panose="020B0604020202020204" pitchFamily="34" charset="0"/>
                <a:cs typeface="Helvetica" panose="020B0604020202020204" pitchFamily="34" charset="0"/>
              </a:rPr>
              <a:t>Un Data </a:t>
            </a:r>
            <a:r>
              <a:rPr lang="fr-FR" sz="2200" dirty="0" err="1">
                <a:latin typeface="Helvetica" panose="020B0604020202020204" pitchFamily="34" charset="0"/>
                <a:cs typeface="Helvetica" panose="020B0604020202020204" pitchFamily="34" charset="0"/>
              </a:rPr>
              <a:t>Scientist</a:t>
            </a:r>
            <a:r>
              <a:rPr lang="fr-FR" sz="2200" dirty="0">
                <a:latin typeface="Helvetica" panose="020B0604020202020204" pitchFamily="34" charset="0"/>
                <a:cs typeface="Helvetica" panose="020B0604020202020204" pitchFamily="34" charset="0"/>
              </a:rPr>
              <a:t> est particulièrement utile aux entreprises qui sont entrées dans le </a:t>
            </a:r>
            <a:r>
              <a:rPr lang="fr-FR" sz="2200" dirty="0" err="1">
                <a:latin typeface="Helvetica" panose="020B0604020202020204" pitchFamily="34" charset="0"/>
                <a:cs typeface="Helvetica" panose="020B0604020202020204" pitchFamily="34" charset="0"/>
              </a:rPr>
              <a:t>Big</a:t>
            </a:r>
            <a:r>
              <a:rPr lang="fr-FR" sz="2200" dirty="0">
                <a:latin typeface="Helvetica" panose="020B0604020202020204" pitchFamily="34" charset="0"/>
                <a:cs typeface="Helvetica" panose="020B0604020202020204" pitchFamily="34" charset="0"/>
              </a:rPr>
              <a:t> Data et qui sont confrontées à des grands volumes de données. Ces entreprises ont les moyens techniques et financiers nécessaires pour affiner les techniques traditionnelles d’analyse de données. Leurs équipes de Data </a:t>
            </a:r>
            <a:r>
              <a:rPr lang="fr-FR" sz="2200" dirty="0" err="1">
                <a:latin typeface="Helvetica" panose="020B0604020202020204" pitchFamily="34" charset="0"/>
                <a:cs typeface="Helvetica" panose="020B0604020202020204" pitchFamily="34" charset="0"/>
              </a:rPr>
              <a:t>Scientist</a:t>
            </a:r>
            <a:r>
              <a:rPr lang="fr-FR" sz="2200" dirty="0">
                <a:latin typeface="Helvetica" panose="020B0604020202020204" pitchFamily="34" charset="0"/>
                <a:cs typeface="Helvetica" panose="020B0604020202020204" pitchFamily="34" charset="0"/>
              </a:rPr>
              <a:t> sont chargées de développer de nouvelles méthodes et de nouveaux algorithmes.</a:t>
            </a:r>
          </a:p>
          <a:p>
            <a:pPr marL="0" indent="0">
              <a:buNone/>
            </a:pPr>
            <a:r>
              <a:rPr lang="fr-FR" sz="2400" b="1" dirty="0" smtClean="0">
                <a:latin typeface="Helvetica" panose="020B0604020202020204" pitchFamily="34" charset="0"/>
                <a:cs typeface="Helvetica" panose="020B0604020202020204" pitchFamily="34" charset="0"/>
              </a:rPr>
              <a:t>Formation </a:t>
            </a:r>
            <a:r>
              <a:rPr lang="fr-FR" sz="2400" b="1" dirty="0">
                <a:latin typeface="Helvetica" panose="020B0604020202020204" pitchFamily="34" charset="0"/>
                <a:cs typeface="Helvetica" panose="020B0604020202020204" pitchFamily="34" charset="0"/>
              </a:rPr>
              <a:t>pour devenir Data </a:t>
            </a:r>
            <a:r>
              <a:rPr lang="fr-FR" sz="2400" b="1" dirty="0" err="1" smtClean="0">
                <a:latin typeface="Helvetica" panose="020B0604020202020204" pitchFamily="34" charset="0"/>
                <a:cs typeface="Helvetica" panose="020B0604020202020204" pitchFamily="34" charset="0"/>
              </a:rPr>
              <a:t>Scientist</a:t>
            </a:r>
            <a:r>
              <a:rPr lang="fr-FR" sz="2400" b="1" dirty="0" smtClean="0">
                <a:latin typeface="Helvetica" panose="020B0604020202020204" pitchFamily="34" charset="0"/>
                <a:cs typeface="Helvetica" panose="020B0604020202020204" pitchFamily="34" charset="0"/>
              </a:rPr>
              <a:t>:</a:t>
            </a:r>
            <a:endParaRPr lang="fr-FR" sz="2400" b="1" dirty="0">
              <a:latin typeface="Helvetica" panose="020B0604020202020204" pitchFamily="34" charset="0"/>
              <a:cs typeface="Helvetica" panose="020B0604020202020204" pitchFamily="34" charset="0"/>
            </a:endParaRPr>
          </a:p>
          <a:p>
            <a:pPr marL="0" indent="0">
              <a:buNone/>
            </a:pPr>
            <a:r>
              <a:rPr lang="fr-FR" sz="2200" dirty="0">
                <a:latin typeface="Helvetica" panose="020B0604020202020204" pitchFamily="34" charset="0"/>
                <a:cs typeface="Helvetica" panose="020B0604020202020204" pitchFamily="34" charset="0"/>
              </a:rPr>
              <a:t>Pour devenir Data </a:t>
            </a:r>
            <a:r>
              <a:rPr lang="fr-FR" sz="2200" dirty="0" err="1">
                <a:latin typeface="Helvetica" panose="020B0604020202020204" pitchFamily="34" charset="0"/>
                <a:cs typeface="Helvetica" panose="020B0604020202020204" pitchFamily="34" charset="0"/>
              </a:rPr>
              <a:t>Scientist</a:t>
            </a:r>
            <a:r>
              <a:rPr lang="fr-FR" sz="2200" dirty="0">
                <a:latin typeface="Helvetica" panose="020B0604020202020204" pitchFamily="34" charset="0"/>
                <a:cs typeface="Helvetica" panose="020B0604020202020204" pitchFamily="34" charset="0"/>
              </a:rPr>
              <a:t>, il est possible de passer par une école d’ingénieur ou par une formation scientifique en université. De nombreuses écoles et universités françaises proposent des masters en Data Science.</a:t>
            </a:r>
            <a:endParaRPr lang="fr-ML" sz="2200" dirty="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027" y="679213"/>
            <a:ext cx="1382973" cy="1451680"/>
          </a:xfrm>
          <a:prstGeom prst="rect">
            <a:avLst/>
          </a:prstGeom>
        </p:spPr>
      </p:pic>
    </p:spTree>
    <p:extLst>
      <p:ext uri="{BB962C8B-B14F-4D97-AF65-F5344CB8AC3E}">
        <p14:creationId xmlns:p14="http://schemas.microsoft.com/office/powerpoint/2010/main" val="2836964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a:t>
            </a:r>
            <a:r>
              <a:rPr lang="fr-FR" sz="2600" b="1" dirty="0" smtClean="0">
                <a:latin typeface="Helvetica" panose="020B0604020202020204" pitchFamily="34" charset="0"/>
                <a:cs typeface="Helvetica" panose="020B0604020202020204" pitchFamily="34" charset="0"/>
              </a:rPr>
              <a:t>Data Science et Fondamentaux de Python</a:t>
            </a:r>
          </a:p>
          <a:p>
            <a:pPr marL="0" indent="0">
              <a:buNone/>
            </a:pPr>
            <a:r>
              <a:rPr lang="fr-FR" sz="2400" b="1" dirty="0" smtClean="0">
                <a:latin typeface="Helvetica" panose="020B0604020202020204" pitchFamily="34" charset="0"/>
                <a:cs typeface="Helvetica" panose="020B0604020202020204" pitchFamily="34" charset="0"/>
              </a:rPr>
              <a:t>Data </a:t>
            </a:r>
            <a:r>
              <a:rPr lang="fr-FR" sz="2400" b="1" dirty="0" err="1" smtClean="0">
                <a:latin typeface="Helvetica" panose="020B0604020202020204" pitchFamily="34" charset="0"/>
                <a:cs typeface="Helvetica" panose="020B0604020202020204" pitchFamily="34" charset="0"/>
              </a:rPr>
              <a:t>Engineer</a:t>
            </a:r>
            <a:r>
              <a:rPr lang="fr-FR" sz="2400" b="1" dirty="0" smtClean="0">
                <a:latin typeface="Helvetica" panose="020B0604020202020204" pitchFamily="34" charset="0"/>
                <a:cs typeface="Helvetica" panose="020B0604020202020204" pitchFamily="34" charset="0"/>
              </a:rPr>
              <a:t>:</a:t>
            </a:r>
            <a:endParaRPr lang="fr-FR" sz="2400" b="1" dirty="0">
              <a:latin typeface="Helvetica" panose="020B0604020202020204" pitchFamily="34" charset="0"/>
              <a:cs typeface="Helvetica" panose="020B0604020202020204" pitchFamily="34" charset="0"/>
            </a:endParaRPr>
          </a:p>
          <a:p>
            <a:pPr marL="0" indent="0">
              <a:buNone/>
            </a:pPr>
            <a:r>
              <a:rPr lang="fr-FR" sz="2400" b="1" dirty="0">
                <a:latin typeface="Helvetica" panose="020B0604020202020204" pitchFamily="34" charset="0"/>
                <a:cs typeface="Helvetica" panose="020B0604020202020204" pitchFamily="34" charset="0"/>
              </a:rPr>
              <a:t>Compétences et responsabilités en </a:t>
            </a:r>
            <a:r>
              <a:rPr lang="fr-FR" sz="2400" b="1" dirty="0" smtClean="0">
                <a:latin typeface="Helvetica" panose="020B0604020202020204" pitchFamily="34" charset="0"/>
                <a:cs typeface="Helvetica" panose="020B0604020202020204" pitchFamily="34" charset="0"/>
              </a:rPr>
              <a:t>entreprise:</a:t>
            </a:r>
          </a:p>
          <a:p>
            <a:pPr marL="0" indent="0">
              <a:buNone/>
            </a:pPr>
            <a:r>
              <a:rPr lang="fr-FR" sz="2200" dirty="0" smtClean="0">
                <a:latin typeface="Helvetica" panose="020B0604020202020204" pitchFamily="34" charset="0"/>
                <a:cs typeface="Helvetica" panose="020B0604020202020204" pitchFamily="34" charset="0"/>
              </a:rPr>
              <a:t>Le Data </a:t>
            </a:r>
            <a:r>
              <a:rPr lang="fr-FR" sz="2200" dirty="0" err="1" smtClean="0">
                <a:latin typeface="Helvetica" panose="020B0604020202020204" pitchFamily="34" charset="0"/>
                <a:cs typeface="Helvetica" panose="020B0604020202020204" pitchFamily="34" charset="0"/>
              </a:rPr>
              <a:t>Engineer</a:t>
            </a:r>
            <a:r>
              <a:rPr lang="fr-FR" sz="2200" dirty="0" smtClean="0">
                <a:latin typeface="Helvetica" panose="020B0604020202020204" pitchFamily="34" charset="0"/>
                <a:cs typeface="Helvetica" panose="020B0604020202020204" pitchFamily="34" charset="0"/>
              </a:rPr>
              <a:t> a pour rôle de récolter et de préparer les données, afin que les autres spécialistes du traitement et de l’analyse des données (Data </a:t>
            </a:r>
            <a:r>
              <a:rPr lang="fr-FR" sz="2200" dirty="0" err="1" smtClean="0">
                <a:latin typeface="Helvetica" panose="020B0604020202020204" pitchFamily="34" charset="0"/>
                <a:cs typeface="Helvetica" panose="020B0604020202020204" pitchFamily="34" charset="0"/>
              </a:rPr>
              <a:t>Analyst</a:t>
            </a:r>
            <a:r>
              <a:rPr lang="fr-FR" sz="2200" dirty="0" smtClean="0">
                <a:latin typeface="Helvetica" panose="020B0604020202020204" pitchFamily="34" charset="0"/>
                <a:cs typeface="Helvetica" panose="020B0604020202020204" pitchFamily="34" charset="0"/>
              </a:rPr>
              <a:t>, Data </a:t>
            </a:r>
            <a:r>
              <a:rPr lang="fr-FR" sz="2200" dirty="0" err="1" smtClean="0">
                <a:latin typeface="Helvetica" panose="020B0604020202020204" pitchFamily="34" charset="0"/>
                <a:cs typeface="Helvetica" panose="020B0604020202020204" pitchFamily="34" charset="0"/>
              </a:rPr>
              <a:t>Scientist</a:t>
            </a:r>
            <a:r>
              <a:rPr lang="fr-FR" sz="2200" dirty="0" smtClean="0">
                <a:latin typeface="Helvetica" panose="020B0604020202020204" pitchFamily="34" charset="0"/>
                <a:cs typeface="Helvetica" panose="020B0604020202020204" pitchFamily="34" charset="0"/>
              </a:rPr>
              <a:t>…) puissent les exploiter.</a:t>
            </a:r>
            <a:endParaRPr lang="fr-FR" sz="2200" dirty="0">
              <a:latin typeface="Helvetica" panose="020B0604020202020204" pitchFamily="34" charset="0"/>
              <a:cs typeface="Helvetica" panose="020B0604020202020204" pitchFamily="34" charset="0"/>
            </a:endParaRPr>
          </a:p>
          <a:p>
            <a:pPr marL="0" indent="0">
              <a:buNone/>
            </a:pPr>
            <a:r>
              <a:rPr lang="fr-FR" sz="2400" b="1" dirty="0" smtClean="0">
                <a:latin typeface="Helvetica" panose="020B0604020202020204" pitchFamily="34" charset="0"/>
                <a:cs typeface="Helvetica" panose="020B0604020202020204" pitchFamily="34" charset="0"/>
              </a:rPr>
              <a:t>Dans </a:t>
            </a:r>
            <a:r>
              <a:rPr lang="fr-FR" sz="2400" b="1" dirty="0">
                <a:latin typeface="Helvetica" panose="020B0604020202020204" pitchFamily="34" charset="0"/>
                <a:cs typeface="Helvetica" panose="020B0604020202020204" pitchFamily="34" charset="0"/>
              </a:rPr>
              <a:t>quelle entreprise travaille un Data </a:t>
            </a:r>
            <a:r>
              <a:rPr lang="fr-FR" sz="2400" b="1" dirty="0" err="1" smtClean="0">
                <a:latin typeface="Helvetica" panose="020B0604020202020204" pitchFamily="34" charset="0"/>
                <a:cs typeface="Helvetica" panose="020B0604020202020204" pitchFamily="34" charset="0"/>
              </a:rPr>
              <a:t>Engineer</a:t>
            </a:r>
            <a:r>
              <a:rPr lang="fr-FR" sz="2400" b="1" dirty="0" smtClean="0">
                <a:latin typeface="Helvetica" panose="020B0604020202020204" pitchFamily="34" charset="0"/>
                <a:cs typeface="Helvetica" panose="020B0604020202020204" pitchFamily="34" charset="0"/>
              </a:rPr>
              <a:t> ?</a:t>
            </a:r>
          </a:p>
          <a:p>
            <a:pPr marL="0" indent="0">
              <a:buNone/>
            </a:pPr>
            <a:r>
              <a:rPr lang="fr-FR" sz="2200" dirty="0">
                <a:latin typeface="Helvetica" panose="020B0604020202020204" pitchFamily="34" charset="0"/>
                <a:cs typeface="Helvetica" panose="020B0604020202020204" pitchFamily="34" charset="0"/>
              </a:rPr>
              <a:t>Un Data </a:t>
            </a:r>
            <a:r>
              <a:rPr lang="fr-FR" sz="2200" dirty="0" err="1">
                <a:latin typeface="Helvetica" panose="020B0604020202020204" pitchFamily="34" charset="0"/>
                <a:cs typeface="Helvetica" panose="020B0604020202020204" pitchFamily="34" charset="0"/>
              </a:rPr>
              <a:t>Engineer</a:t>
            </a:r>
            <a:r>
              <a:rPr lang="fr-FR" sz="2200" dirty="0">
                <a:latin typeface="Helvetica" panose="020B0604020202020204" pitchFamily="34" charset="0"/>
                <a:cs typeface="Helvetica" panose="020B0604020202020204" pitchFamily="34" charset="0"/>
              </a:rPr>
              <a:t> est très utile aux entreprises qui collectent et administrent un grand volume de données provenant de différentes sources. Il s’assure que les ressources soient bien organisées. Il facilite ainsi leur exploitation.</a:t>
            </a:r>
          </a:p>
          <a:p>
            <a:pPr marL="0" indent="0">
              <a:buNone/>
            </a:pPr>
            <a:r>
              <a:rPr lang="fr-FR" sz="2400" b="1" dirty="0" smtClean="0">
                <a:latin typeface="Helvetica" panose="020B0604020202020204" pitchFamily="34" charset="0"/>
                <a:cs typeface="Helvetica" panose="020B0604020202020204" pitchFamily="34" charset="0"/>
              </a:rPr>
              <a:t>Formation </a:t>
            </a:r>
            <a:r>
              <a:rPr lang="fr-FR" sz="2400" b="1" dirty="0">
                <a:latin typeface="Helvetica" panose="020B0604020202020204" pitchFamily="34" charset="0"/>
                <a:cs typeface="Helvetica" panose="020B0604020202020204" pitchFamily="34" charset="0"/>
              </a:rPr>
              <a:t>pour devenir Data </a:t>
            </a:r>
            <a:r>
              <a:rPr lang="fr-FR" sz="2400" b="1" dirty="0" err="1" smtClean="0">
                <a:latin typeface="Helvetica" panose="020B0604020202020204" pitchFamily="34" charset="0"/>
                <a:cs typeface="Helvetica" panose="020B0604020202020204" pitchFamily="34" charset="0"/>
              </a:rPr>
              <a:t>Engineer</a:t>
            </a:r>
            <a:r>
              <a:rPr lang="fr-FR" sz="2400" b="1" dirty="0" smtClean="0">
                <a:latin typeface="Helvetica" panose="020B0604020202020204" pitchFamily="34" charset="0"/>
                <a:cs typeface="Helvetica" panose="020B0604020202020204" pitchFamily="34" charset="0"/>
              </a:rPr>
              <a:t> </a:t>
            </a:r>
            <a:r>
              <a:rPr lang="fr-FR" sz="2400" b="1" dirty="0" smtClean="0">
                <a:latin typeface="Helvetica" panose="020B0604020202020204" pitchFamily="34" charset="0"/>
                <a:cs typeface="Helvetica" panose="020B0604020202020204" pitchFamily="34" charset="0"/>
              </a:rPr>
              <a:t>:</a:t>
            </a:r>
            <a:endParaRPr lang="fr-FR" sz="2400" b="1" dirty="0">
              <a:latin typeface="Helvetica" panose="020B0604020202020204" pitchFamily="34" charset="0"/>
              <a:cs typeface="Helvetica" panose="020B0604020202020204" pitchFamily="34" charset="0"/>
            </a:endParaRPr>
          </a:p>
          <a:p>
            <a:pPr marL="0" indent="0">
              <a:buNone/>
            </a:pPr>
            <a:r>
              <a:rPr lang="fr-FR" sz="2200" dirty="0">
                <a:latin typeface="Helvetica" panose="020B0604020202020204" pitchFamily="34" charset="0"/>
                <a:cs typeface="Helvetica" panose="020B0604020202020204" pitchFamily="34" charset="0"/>
              </a:rPr>
              <a:t>En général, le Data </a:t>
            </a:r>
            <a:r>
              <a:rPr lang="fr-FR" sz="2200" dirty="0" err="1">
                <a:latin typeface="Helvetica" panose="020B0604020202020204" pitchFamily="34" charset="0"/>
                <a:cs typeface="Helvetica" panose="020B0604020202020204" pitchFamily="34" charset="0"/>
              </a:rPr>
              <a:t>Engineer</a:t>
            </a:r>
            <a:r>
              <a:rPr lang="fr-FR" sz="2200" dirty="0">
                <a:latin typeface="Helvetica" panose="020B0604020202020204" pitchFamily="34" charset="0"/>
                <a:cs typeface="Helvetica" panose="020B0604020202020204" pitchFamily="34" charset="0"/>
              </a:rPr>
              <a:t> a suivi une formation supérieure en école d’informatique ou en école d’ingénieur. Il est également fréquent qu’il ait complété sa formation avec une spécialisation en Data Science, en </a:t>
            </a:r>
            <a:r>
              <a:rPr lang="fr-FR" sz="2200" dirty="0" err="1">
                <a:latin typeface="Helvetica" panose="020B0604020202020204" pitchFamily="34" charset="0"/>
                <a:cs typeface="Helvetica" panose="020B0604020202020204" pitchFamily="34" charset="0"/>
              </a:rPr>
              <a:t>Big</a:t>
            </a:r>
            <a:r>
              <a:rPr lang="fr-FR" sz="2200" dirty="0">
                <a:latin typeface="Helvetica" panose="020B0604020202020204" pitchFamily="34" charset="0"/>
                <a:cs typeface="Helvetica" panose="020B0604020202020204" pitchFamily="34" charset="0"/>
              </a:rPr>
              <a:t> Data ou en intelligence artificielle.</a:t>
            </a:r>
            <a:endParaRPr lang="fr-ML" sz="2200" dirty="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rotWithShape="1">
          <a:blip r:embed="rId2" cstate="print">
            <a:extLst>
              <a:ext uri="{28A0092B-C50C-407E-A947-70E740481C1C}">
                <a14:useLocalDpi xmlns:a14="http://schemas.microsoft.com/office/drawing/2010/main" val="0"/>
              </a:ext>
            </a:extLst>
          </a:blip>
          <a:srcRect l="33256" t="19087" r="30504" b="19979"/>
          <a:stretch/>
        </p:blipFill>
        <p:spPr>
          <a:xfrm>
            <a:off x="10822676" y="679213"/>
            <a:ext cx="1369324" cy="1327008"/>
          </a:xfrm>
          <a:prstGeom prst="rect">
            <a:avLst/>
          </a:prstGeom>
        </p:spPr>
      </p:pic>
    </p:spTree>
    <p:extLst>
      <p:ext uri="{BB962C8B-B14F-4D97-AF65-F5344CB8AC3E}">
        <p14:creationId xmlns:p14="http://schemas.microsoft.com/office/powerpoint/2010/main" val="4294784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lnSpcReduction="10000"/>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a:t>
            </a:r>
            <a:r>
              <a:rPr lang="fr-FR" sz="2600" b="1" dirty="0" smtClean="0">
                <a:latin typeface="Helvetica" panose="020B0604020202020204" pitchFamily="34" charset="0"/>
                <a:cs typeface="Helvetica" panose="020B0604020202020204" pitchFamily="34" charset="0"/>
              </a:rPr>
              <a:t>Data Science et Fondamentaux de Python</a:t>
            </a:r>
          </a:p>
          <a:p>
            <a:pPr marL="0" indent="0">
              <a:buNone/>
            </a:pPr>
            <a:r>
              <a:rPr lang="fr-FR" sz="2400" b="1" dirty="0" smtClean="0">
                <a:latin typeface="Helvetica" panose="020B0604020202020204" pitchFamily="34" charset="0"/>
                <a:cs typeface="Helvetica" panose="020B0604020202020204" pitchFamily="34" charset="0"/>
              </a:rPr>
              <a:t>Chief Data </a:t>
            </a:r>
            <a:r>
              <a:rPr lang="fr-FR" sz="2400" b="1" dirty="0" err="1" smtClean="0">
                <a:latin typeface="Helvetica" panose="020B0604020202020204" pitchFamily="34" charset="0"/>
                <a:cs typeface="Helvetica" panose="020B0604020202020204" pitchFamily="34" charset="0"/>
              </a:rPr>
              <a:t>Officer</a:t>
            </a:r>
            <a:r>
              <a:rPr lang="fr-FR" sz="2400" b="1" dirty="0" smtClean="0">
                <a:latin typeface="Helvetica" panose="020B0604020202020204" pitchFamily="34" charset="0"/>
                <a:cs typeface="Helvetica" panose="020B0604020202020204" pitchFamily="34" charset="0"/>
              </a:rPr>
              <a:t>:</a:t>
            </a:r>
            <a:endParaRPr lang="fr-FR" sz="2400" b="1" dirty="0">
              <a:latin typeface="Helvetica" panose="020B0604020202020204" pitchFamily="34" charset="0"/>
              <a:cs typeface="Helvetica" panose="020B0604020202020204" pitchFamily="34" charset="0"/>
            </a:endParaRPr>
          </a:p>
          <a:p>
            <a:pPr marL="0" indent="0">
              <a:buNone/>
            </a:pPr>
            <a:r>
              <a:rPr lang="fr-FR" sz="2400" b="1" dirty="0">
                <a:latin typeface="Helvetica" panose="020B0604020202020204" pitchFamily="34" charset="0"/>
                <a:cs typeface="Helvetica" panose="020B0604020202020204" pitchFamily="34" charset="0"/>
              </a:rPr>
              <a:t>Compétences et responsabilités en </a:t>
            </a:r>
            <a:r>
              <a:rPr lang="fr-FR" sz="2400" b="1" dirty="0" smtClean="0">
                <a:latin typeface="Helvetica" panose="020B0604020202020204" pitchFamily="34" charset="0"/>
                <a:cs typeface="Helvetica" panose="020B0604020202020204" pitchFamily="34" charset="0"/>
              </a:rPr>
              <a:t>entreprise:</a:t>
            </a:r>
          </a:p>
          <a:p>
            <a:pPr marL="0" indent="0">
              <a:buNone/>
            </a:pPr>
            <a:r>
              <a:rPr lang="fr-FR" sz="2200" dirty="0" smtClean="0">
                <a:latin typeface="Helvetica" panose="020B0604020202020204" pitchFamily="34" charset="0"/>
                <a:cs typeface="Helvetica" panose="020B0604020202020204" pitchFamily="34" charset="0"/>
              </a:rPr>
              <a:t>Le CDO (Chief Data </a:t>
            </a:r>
            <a:r>
              <a:rPr lang="fr-FR" sz="2200" dirty="0" err="1" smtClean="0">
                <a:latin typeface="Helvetica" panose="020B0604020202020204" pitchFamily="34" charset="0"/>
                <a:cs typeface="Helvetica" panose="020B0604020202020204" pitchFamily="34" charset="0"/>
              </a:rPr>
              <a:t>Officer</a:t>
            </a:r>
            <a:r>
              <a:rPr lang="fr-FR" sz="2200" dirty="0" smtClean="0">
                <a:latin typeface="Helvetica" panose="020B0604020202020204" pitchFamily="34" charset="0"/>
                <a:cs typeface="Helvetica" panose="020B0604020202020204" pitchFamily="34" charset="0"/>
              </a:rPr>
              <a:t>) gère les interactions entre la direction de l’entreprise et le département chargé de l’analyse data. Il assure l’accès des dirigeants aux bases de données et aux résultats des analyses menées.</a:t>
            </a:r>
            <a:endParaRPr lang="fr-FR" sz="2200" dirty="0">
              <a:latin typeface="Helvetica" panose="020B0604020202020204" pitchFamily="34" charset="0"/>
              <a:cs typeface="Helvetica" panose="020B0604020202020204" pitchFamily="34" charset="0"/>
            </a:endParaRPr>
          </a:p>
          <a:p>
            <a:pPr marL="0" indent="0">
              <a:buNone/>
            </a:pPr>
            <a:r>
              <a:rPr lang="fr-FR" sz="2400" b="1" dirty="0" smtClean="0">
                <a:latin typeface="Helvetica" panose="020B0604020202020204" pitchFamily="34" charset="0"/>
                <a:cs typeface="Helvetica" panose="020B0604020202020204" pitchFamily="34" charset="0"/>
              </a:rPr>
              <a:t>Dans </a:t>
            </a:r>
            <a:r>
              <a:rPr lang="fr-FR" sz="2400" b="1" dirty="0">
                <a:latin typeface="Helvetica" panose="020B0604020202020204" pitchFamily="34" charset="0"/>
                <a:cs typeface="Helvetica" panose="020B0604020202020204" pitchFamily="34" charset="0"/>
              </a:rPr>
              <a:t>quelle entreprise travaille un </a:t>
            </a:r>
            <a:r>
              <a:rPr lang="fr-FR" sz="2400" b="1" dirty="0" smtClean="0">
                <a:latin typeface="Helvetica" panose="020B0604020202020204" pitchFamily="34" charset="0"/>
                <a:cs typeface="Helvetica" panose="020B0604020202020204" pitchFamily="34" charset="0"/>
              </a:rPr>
              <a:t>Chief Data </a:t>
            </a:r>
            <a:r>
              <a:rPr lang="fr-FR" sz="2400" b="1" dirty="0" err="1" smtClean="0">
                <a:latin typeface="Helvetica" panose="020B0604020202020204" pitchFamily="34" charset="0"/>
                <a:cs typeface="Helvetica" panose="020B0604020202020204" pitchFamily="34" charset="0"/>
              </a:rPr>
              <a:t>Officer</a:t>
            </a:r>
            <a:r>
              <a:rPr lang="fr-FR" sz="2400" b="1" dirty="0" smtClean="0">
                <a:latin typeface="Helvetica" panose="020B0604020202020204" pitchFamily="34" charset="0"/>
                <a:cs typeface="Helvetica" panose="020B0604020202020204" pitchFamily="34" charset="0"/>
              </a:rPr>
              <a:t>?</a:t>
            </a:r>
          </a:p>
          <a:p>
            <a:pPr marL="0" indent="0">
              <a:buNone/>
            </a:pPr>
            <a:r>
              <a:rPr lang="fr-FR" sz="2200" dirty="0">
                <a:latin typeface="Helvetica" panose="020B0604020202020204" pitchFamily="34" charset="0"/>
                <a:cs typeface="Helvetica" panose="020B0604020202020204" pitchFamily="34" charset="0"/>
              </a:rPr>
              <a:t>Le CDO est indispensable dans les entreprises qui ont une activité de Data analyse très développée, et qui ont de grandes équipes de Data </a:t>
            </a:r>
            <a:r>
              <a:rPr lang="fr-FR" sz="2200" dirty="0" err="1">
                <a:latin typeface="Helvetica" panose="020B0604020202020204" pitchFamily="34" charset="0"/>
                <a:cs typeface="Helvetica" panose="020B0604020202020204" pitchFamily="34" charset="0"/>
              </a:rPr>
              <a:t>Analyst</a:t>
            </a:r>
            <a:r>
              <a:rPr lang="fr-FR" sz="2200" dirty="0">
                <a:latin typeface="Helvetica" panose="020B0604020202020204" pitchFamily="34" charset="0"/>
                <a:cs typeface="Helvetica" panose="020B0604020202020204" pitchFamily="34" charset="0"/>
              </a:rPr>
              <a:t>. Le CDO fera alors le lien entre les équipes techniques et les équipes dirigeantes.</a:t>
            </a:r>
          </a:p>
          <a:p>
            <a:pPr marL="0" indent="0">
              <a:buNone/>
            </a:pPr>
            <a:r>
              <a:rPr lang="fr-FR" sz="2400" b="1" dirty="0" smtClean="0">
                <a:latin typeface="Helvetica" panose="020B0604020202020204" pitchFamily="34" charset="0"/>
                <a:cs typeface="Helvetica" panose="020B0604020202020204" pitchFamily="34" charset="0"/>
              </a:rPr>
              <a:t>Formation </a:t>
            </a:r>
            <a:r>
              <a:rPr lang="fr-FR" sz="2400" b="1" dirty="0">
                <a:latin typeface="Helvetica" panose="020B0604020202020204" pitchFamily="34" charset="0"/>
                <a:cs typeface="Helvetica" panose="020B0604020202020204" pitchFamily="34" charset="0"/>
              </a:rPr>
              <a:t>pour devenir </a:t>
            </a:r>
            <a:r>
              <a:rPr lang="fr-FR" sz="2400" b="1" dirty="0" smtClean="0">
                <a:latin typeface="Helvetica" panose="020B0604020202020204" pitchFamily="34" charset="0"/>
                <a:cs typeface="Helvetica" panose="020B0604020202020204" pitchFamily="34" charset="0"/>
              </a:rPr>
              <a:t>un Chief Data </a:t>
            </a:r>
            <a:r>
              <a:rPr lang="fr-FR" sz="2400" b="1" dirty="0" err="1" smtClean="0">
                <a:latin typeface="Helvetica" panose="020B0604020202020204" pitchFamily="34" charset="0"/>
                <a:cs typeface="Helvetica" panose="020B0604020202020204" pitchFamily="34" charset="0"/>
              </a:rPr>
              <a:t>Officer</a:t>
            </a:r>
            <a:r>
              <a:rPr lang="fr-FR" sz="2400" b="1" dirty="0" smtClean="0">
                <a:latin typeface="Helvetica" panose="020B0604020202020204" pitchFamily="34" charset="0"/>
                <a:cs typeface="Helvetica" panose="020B0604020202020204" pitchFamily="34" charset="0"/>
              </a:rPr>
              <a:t>:</a:t>
            </a:r>
            <a:endParaRPr lang="fr-FR" sz="2400" b="1" dirty="0">
              <a:latin typeface="Helvetica" panose="020B0604020202020204" pitchFamily="34" charset="0"/>
              <a:cs typeface="Helvetica" panose="020B0604020202020204" pitchFamily="34" charset="0"/>
            </a:endParaRPr>
          </a:p>
          <a:p>
            <a:pPr marL="0" indent="0">
              <a:buNone/>
            </a:pPr>
            <a:r>
              <a:rPr lang="fr-FR" sz="2200" dirty="0">
                <a:latin typeface="Helvetica" panose="020B0604020202020204" pitchFamily="34" charset="0"/>
                <a:cs typeface="Helvetica" panose="020B0604020202020204" pitchFamily="34" charset="0"/>
              </a:rPr>
              <a:t>La formation idéale du Chief Data </a:t>
            </a:r>
            <a:r>
              <a:rPr lang="fr-FR" sz="2200" dirty="0" err="1">
                <a:latin typeface="Helvetica" panose="020B0604020202020204" pitchFamily="34" charset="0"/>
                <a:cs typeface="Helvetica" panose="020B0604020202020204" pitchFamily="34" charset="0"/>
              </a:rPr>
              <a:t>Officer</a:t>
            </a:r>
            <a:r>
              <a:rPr lang="fr-FR" sz="2200" dirty="0">
                <a:latin typeface="Helvetica" panose="020B0604020202020204" pitchFamily="34" charset="0"/>
                <a:cs typeface="Helvetica" panose="020B0604020202020204" pitchFamily="34" charset="0"/>
              </a:rPr>
              <a:t> est une double formation : il doit avoir des compétences en management ainsi qu’en analyse de données</a:t>
            </a:r>
            <a:r>
              <a:rPr lang="fr-FR" sz="2200" dirty="0" smtClean="0">
                <a:latin typeface="Helvetica" panose="020B0604020202020204" pitchFamily="34" charset="0"/>
                <a:cs typeface="Helvetica" panose="020B0604020202020204" pitchFamily="34" charset="0"/>
              </a:rPr>
              <a:t>.</a:t>
            </a:r>
            <a:endParaRPr lang="fr-FR" sz="2200" dirty="0">
              <a:latin typeface="Helvetica" panose="020B0604020202020204" pitchFamily="34" charset="0"/>
              <a:cs typeface="Helvetica" panose="020B0604020202020204" pitchFamily="34" charset="0"/>
            </a:endParaRPr>
          </a:p>
          <a:p>
            <a:pPr marL="0" indent="0">
              <a:buNone/>
            </a:pPr>
            <a:r>
              <a:rPr lang="fr-FR" sz="2200" dirty="0">
                <a:latin typeface="Helvetica" panose="020B0604020202020204" pitchFamily="34" charset="0"/>
                <a:cs typeface="Helvetica" panose="020B0604020202020204" pitchFamily="34" charset="0"/>
              </a:rPr>
              <a:t>Il est toutefois possible d’évoluer vers le poste de CDO après quelques années d’expérience comme Data </a:t>
            </a:r>
            <a:r>
              <a:rPr lang="fr-FR" sz="2200" dirty="0" err="1">
                <a:latin typeface="Helvetica" panose="020B0604020202020204" pitchFamily="34" charset="0"/>
                <a:cs typeface="Helvetica" panose="020B0604020202020204" pitchFamily="34" charset="0"/>
              </a:rPr>
              <a:t>Analyst</a:t>
            </a:r>
            <a:r>
              <a:rPr lang="fr-FR" sz="2200" dirty="0">
                <a:latin typeface="Helvetica" panose="020B0604020202020204" pitchFamily="34" charset="0"/>
                <a:cs typeface="Helvetica" panose="020B0604020202020204" pitchFamily="34" charset="0"/>
              </a:rPr>
              <a:t>, à condition de bien connaître le domaine de l’entreprise et d’avoir un excellent relationnel.</a:t>
            </a:r>
            <a:endParaRPr lang="fr-ML" sz="2200" dirty="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rotWithShape="1">
          <a:blip r:embed="rId2" cstate="print">
            <a:extLst>
              <a:ext uri="{28A0092B-C50C-407E-A947-70E740481C1C}">
                <a14:useLocalDpi xmlns:a14="http://schemas.microsoft.com/office/drawing/2010/main" val="0"/>
              </a:ext>
            </a:extLst>
          </a:blip>
          <a:srcRect l="27239" t="14755" r="31903" b="16153"/>
          <a:stretch/>
        </p:blipFill>
        <p:spPr>
          <a:xfrm>
            <a:off x="10809028" y="679213"/>
            <a:ext cx="1382972" cy="1286065"/>
          </a:xfrm>
          <a:prstGeom prst="rect">
            <a:avLst/>
          </a:prstGeom>
        </p:spPr>
      </p:pic>
    </p:spTree>
    <p:extLst>
      <p:ext uri="{BB962C8B-B14F-4D97-AF65-F5344CB8AC3E}">
        <p14:creationId xmlns:p14="http://schemas.microsoft.com/office/powerpoint/2010/main" val="3224775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a:t>
            </a:r>
            <a:r>
              <a:rPr lang="fr-FR" sz="2600" b="1" dirty="0" smtClean="0">
                <a:latin typeface="Helvetica" panose="020B0604020202020204" pitchFamily="34" charset="0"/>
                <a:cs typeface="Helvetica" panose="020B0604020202020204" pitchFamily="34" charset="0"/>
              </a:rPr>
              <a:t>Data Science et Fondamentaux de Python</a:t>
            </a:r>
          </a:p>
          <a:p>
            <a:pPr marL="0" indent="0">
              <a:buNone/>
            </a:pPr>
            <a:r>
              <a:rPr lang="fr-FR" sz="2400" b="1" dirty="0" smtClean="0">
                <a:latin typeface="Helvetica" panose="020B0604020202020204" pitchFamily="34" charset="0"/>
                <a:cs typeface="Helvetica" panose="020B0604020202020204" pitchFamily="34" charset="0"/>
              </a:rPr>
              <a:t>Data Miner:</a:t>
            </a:r>
            <a:endParaRPr lang="fr-FR" sz="2400" b="1" dirty="0">
              <a:latin typeface="Helvetica" panose="020B0604020202020204" pitchFamily="34" charset="0"/>
              <a:cs typeface="Helvetica" panose="020B0604020202020204" pitchFamily="34" charset="0"/>
            </a:endParaRPr>
          </a:p>
          <a:p>
            <a:pPr marL="0" indent="0">
              <a:buNone/>
            </a:pPr>
            <a:r>
              <a:rPr lang="fr-FR" sz="2400" b="1" dirty="0">
                <a:latin typeface="Helvetica" panose="020B0604020202020204" pitchFamily="34" charset="0"/>
                <a:cs typeface="Helvetica" panose="020B0604020202020204" pitchFamily="34" charset="0"/>
              </a:rPr>
              <a:t>Compétences et responsabilités en </a:t>
            </a:r>
            <a:r>
              <a:rPr lang="fr-FR" sz="2400" b="1" dirty="0" smtClean="0">
                <a:latin typeface="Helvetica" panose="020B0604020202020204" pitchFamily="34" charset="0"/>
                <a:cs typeface="Helvetica" panose="020B0604020202020204" pitchFamily="34" charset="0"/>
              </a:rPr>
              <a:t>entreprise:</a:t>
            </a:r>
          </a:p>
          <a:p>
            <a:pPr marL="0" indent="0">
              <a:buNone/>
            </a:pPr>
            <a:r>
              <a:rPr lang="fr-FR" sz="2200" dirty="0" smtClean="0">
                <a:latin typeface="Helvetica" panose="020B0604020202020204" pitchFamily="34" charset="0"/>
                <a:cs typeface="Helvetica" panose="020B0604020202020204" pitchFamily="34" charset="0"/>
              </a:rPr>
              <a:t>Le Data Miner a pour mission d’explorer les données qui sont à la disposition de l’entreprise, pour trouver celles qui sont utiles à son entreprise.</a:t>
            </a:r>
            <a:endParaRPr lang="fr-FR" sz="2200" dirty="0">
              <a:latin typeface="Helvetica" panose="020B0604020202020204" pitchFamily="34" charset="0"/>
              <a:cs typeface="Helvetica" panose="020B0604020202020204" pitchFamily="34" charset="0"/>
            </a:endParaRPr>
          </a:p>
          <a:p>
            <a:pPr marL="0" indent="0">
              <a:buNone/>
            </a:pPr>
            <a:r>
              <a:rPr lang="fr-FR" sz="2400" b="1" dirty="0" smtClean="0">
                <a:latin typeface="Helvetica" panose="020B0604020202020204" pitchFamily="34" charset="0"/>
                <a:cs typeface="Helvetica" panose="020B0604020202020204" pitchFamily="34" charset="0"/>
              </a:rPr>
              <a:t>Dans </a:t>
            </a:r>
            <a:r>
              <a:rPr lang="fr-FR" sz="2400" b="1" dirty="0">
                <a:latin typeface="Helvetica" panose="020B0604020202020204" pitchFamily="34" charset="0"/>
                <a:cs typeface="Helvetica" panose="020B0604020202020204" pitchFamily="34" charset="0"/>
              </a:rPr>
              <a:t>quelle entreprise travaille un Data </a:t>
            </a:r>
            <a:r>
              <a:rPr lang="fr-FR" sz="2400" b="1" dirty="0" smtClean="0">
                <a:latin typeface="Helvetica" panose="020B0604020202020204" pitchFamily="34" charset="0"/>
                <a:cs typeface="Helvetica" panose="020B0604020202020204" pitchFamily="34" charset="0"/>
              </a:rPr>
              <a:t>Miner ?</a:t>
            </a:r>
          </a:p>
          <a:p>
            <a:pPr marL="0" indent="0">
              <a:buNone/>
            </a:pPr>
            <a:r>
              <a:rPr lang="fr-FR" sz="2200" dirty="0">
                <a:latin typeface="Helvetica" panose="020B0604020202020204" pitchFamily="34" charset="0"/>
                <a:cs typeface="Helvetica" panose="020B0604020202020204" pitchFamily="34" charset="0"/>
              </a:rPr>
              <a:t>Un Data Miner est particulièrement utile aux entreprises qui génèrent et collectent beaucoup de données. C’est le cas dans les secteurs du marketing (pour analyser la performance des campagnes), mais aussi dans la banque, l’assurance, la grande distribution et le conseil.</a:t>
            </a:r>
          </a:p>
          <a:p>
            <a:pPr marL="0" indent="0">
              <a:buNone/>
            </a:pPr>
            <a:r>
              <a:rPr lang="fr-FR" sz="2400" b="1" dirty="0" smtClean="0">
                <a:latin typeface="Helvetica" panose="020B0604020202020204" pitchFamily="34" charset="0"/>
                <a:cs typeface="Helvetica" panose="020B0604020202020204" pitchFamily="34" charset="0"/>
              </a:rPr>
              <a:t>Formation </a:t>
            </a:r>
            <a:r>
              <a:rPr lang="fr-FR" sz="2400" b="1" dirty="0">
                <a:latin typeface="Helvetica" panose="020B0604020202020204" pitchFamily="34" charset="0"/>
                <a:cs typeface="Helvetica" panose="020B0604020202020204" pitchFamily="34" charset="0"/>
              </a:rPr>
              <a:t>pour devenir Data </a:t>
            </a:r>
            <a:r>
              <a:rPr lang="fr-FR" sz="2400" b="1" dirty="0" smtClean="0">
                <a:latin typeface="Helvetica" panose="020B0604020202020204" pitchFamily="34" charset="0"/>
                <a:cs typeface="Helvetica" panose="020B0604020202020204" pitchFamily="34" charset="0"/>
              </a:rPr>
              <a:t>Miner:</a:t>
            </a:r>
            <a:endParaRPr lang="fr-FR" sz="2400" b="1" dirty="0">
              <a:latin typeface="Helvetica" panose="020B0604020202020204" pitchFamily="34" charset="0"/>
              <a:cs typeface="Helvetica" panose="020B0604020202020204" pitchFamily="34" charset="0"/>
            </a:endParaRPr>
          </a:p>
          <a:p>
            <a:pPr marL="0" indent="0">
              <a:buNone/>
            </a:pPr>
            <a:r>
              <a:rPr lang="fr-FR" sz="2200" dirty="0">
                <a:latin typeface="Helvetica" panose="020B0604020202020204" pitchFamily="34" charset="0"/>
                <a:cs typeface="Helvetica" panose="020B0604020202020204" pitchFamily="34" charset="0"/>
              </a:rPr>
              <a:t>Tout comme le Data </a:t>
            </a:r>
            <a:r>
              <a:rPr lang="fr-FR" sz="2200" dirty="0" err="1">
                <a:latin typeface="Helvetica" panose="020B0604020202020204" pitchFamily="34" charset="0"/>
                <a:cs typeface="Helvetica" panose="020B0604020202020204" pitchFamily="34" charset="0"/>
              </a:rPr>
              <a:t>Engineer</a:t>
            </a:r>
            <a:r>
              <a:rPr lang="fr-FR" sz="2200" dirty="0">
                <a:latin typeface="Helvetica" panose="020B0604020202020204" pitchFamily="34" charset="0"/>
                <a:cs typeface="Helvetica" panose="020B0604020202020204" pitchFamily="34" charset="0"/>
              </a:rPr>
              <a:t>, il est indispensable que le Data Miner ait de solides compétences techniques. Dans l’idéal, il dispose donc d’un master en informatique obtenu à l’université ou en école d’ingénieur.</a:t>
            </a:r>
            <a:endParaRPr lang="fr-ML" sz="2200" dirty="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8084" y="679213"/>
            <a:ext cx="1423916" cy="1395697"/>
          </a:xfrm>
          <a:prstGeom prst="rect">
            <a:avLst/>
          </a:prstGeom>
        </p:spPr>
      </p:pic>
    </p:spTree>
    <p:extLst>
      <p:ext uri="{BB962C8B-B14F-4D97-AF65-F5344CB8AC3E}">
        <p14:creationId xmlns:p14="http://schemas.microsoft.com/office/powerpoint/2010/main" val="1023280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fontScale="85000" lnSpcReduction="20000"/>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a:t>
            </a:r>
            <a:r>
              <a:rPr lang="fr-FR" sz="2600" b="1" dirty="0" smtClean="0">
                <a:latin typeface="Helvetica" panose="020B0604020202020204" pitchFamily="34" charset="0"/>
                <a:cs typeface="Helvetica" panose="020B0604020202020204" pitchFamily="34" charset="0"/>
              </a:rPr>
              <a:t>Data Science et Fondamentaux de Python</a:t>
            </a:r>
          </a:p>
          <a:p>
            <a:pPr marL="0" indent="0">
              <a:buNone/>
            </a:pPr>
            <a:r>
              <a:rPr lang="fr-FR" sz="2400" b="1" dirty="0" smtClean="0">
                <a:latin typeface="Helvetica" panose="020B0604020202020204" pitchFamily="34" charset="0"/>
                <a:cs typeface="Helvetica" panose="020B0604020202020204" pitchFamily="34" charset="0"/>
              </a:rPr>
              <a:t>Architecte </a:t>
            </a:r>
            <a:r>
              <a:rPr lang="fr-FR" sz="2400" b="1" dirty="0" err="1" smtClean="0">
                <a:latin typeface="Helvetica" panose="020B0604020202020204" pitchFamily="34" charset="0"/>
                <a:cs typeface="Helvetica" panose="020B0604020202020204" pitchFamily="34" charset="0"/>
              </a:rPr>
              <a:t>Big</a:t>
            </a:r>
            <a:r>
              <a:rPr lang="fr-FR" sz="2400" b="1" dirty="0" smtClean="0">
                <a:latin typeface="Helvetica" panose="020B0604020202020204" pitchFamily="34" charset="0"/>
                <a:cs typeface="Helvetica" panose="020B0604020202020204" pitchFamily="34" charset="0"/>
              </a:rPr>
              <a:t> Data:</a:t>
            </a:r>
            <a:endParaRPr lang="fr-FR" sz="2400" b="1" dirty="0">
              <a:latin typeface="Helvetica" panose="020B0604020202020204" pitchFamily="34" charset="0"/>
              <a:cs typeface="Helvetica" panose="020B0604020202020204" pitchFamily="34" charset="0"/>
            </a:endParaRPr>
          </a:p>
          <a:p>
            <a:pPr marL="0" indent="0">
              <a:buNone/>
            </a:pPr>
            <a:r>
              <a:rPr lang="fr-FR" sz="2400" b="1" dirty="0">
                <a:latin typeface="Helvetica" panose="020B0604020202020204" pitchFamily="34" charset="0"/>
                <a:cs typeface="Helvetica" panose="020B0604020202020204" pitchFamily="34" charset="0"/>
              </a:rPr>
              <a:t>Compétences et responsabilités en </a:t>
            </a:r>
            <a:r>
              <a:rPr lang="fr-FR" sz="2400" b="1" dirty="0" smtClean="0">
                <a:latin typeface="Helvetica" panose="020B0604020202020204" pitchFamily="34" charset="0"/>
                <a:cs typeface="Helvetica" panose="020B0604020202020204" pitchFamily="34" charset="0"/>
              </a:rPr>
              <a:t>entreprise:</a:t>
            </a:r>
          </a:p>
          <a:p>
            <a:pPr marL="0" indent="0">
              <a:buNone/>
            </a:pPr>
            <a:r>
              <a:rPr lang="fr-FR" sz="2200" dirty="0" smtClean="0">
                <a:latin typeface="Helvetica" panose="020B0604020202020204" pitchFamily="34" charset="0"/>
                <a:cs typeface="Helvetica" panose="020B0604020202020204" pitchFamily="34" charset="0"/>
              </a:rPr>
              <a:t>L’architecte </a:t>
            </a:r>
            <a:r>
              <a:rPr lang="fr-FR" sz="2200" dirty="0" err="1" smtClean="0">
                <a:latin typeface="Helvetica" panose="020B0604020202020204" pitchFamily="34" charset="0"/>
                <a:cs typeface="Helvetica" panose="020B0604020202020204" pitchFamily="34" charset="0"/>
              </a:rPr>
              <a:t>Big</a:t>
            </a:r>
            <a:r>
              <a:rPr lang="fr-FR" sz="2200" dirty="0" smtClean="0">
                <a:latin typeface="Helvetica" panose="020B0604020202020204" pitchFamily="34" charset="0"/>
                <a:cs typeface="Helvetica" panose="020B0604020202020204" pitchFamily="34" charset="0"/>
              </a:rPr>
              <a:t> Data supervise la récupération, la gestion et le stockage des données. Il doit être capable d’optimiser tous ces processus, et de réaliser des inventaires des données disponibles qu’il soumettra aux dirigeants ou au Chief Data </a:t>
            </a:r>
            <a:r>
              <a:rPr lang="fr-FR" sz="2200" dirty="0" err="1" smtClean="0">
                <a:latin typeface="Helvetica" panose="020B0604020202020204" pitchFamily="34" charset="0"/>
                <a:cs typeface="Helvetica" panose="020B0604020202020204" pitchFamily="34" charset="0"/>
              </a:rPr>
              <a:t>Officer</a:t>
            </a:r>
            <a:r>
              <a:rPr lang="fr-FR" sz="2200" dirty="0" smtClean="0">
                <a:latin typeface="Helvetica" panose="020B0604020202020204" pitchFamily="34" charset="0"/>
                <a:cs typeface="Helvetica" panose="020B0604020202020204" pitchFamily="34" charset="0"/>
              </a:rPr>
              <a:t>.</a:t>
            </a:r>
          </a:p>
          <a:p>
            <a:pPr marL="0" indent="0">
              <a:buNone/>
            </a:pPr>
            <a:r>
              <a:rPr lang="fr-FR" sz="2200" dirty="0" smtClean="0">
                <a:latin typeface="Helvetica" panose="020B0604020202020204" pitchFamily="34" charset="0"/>
                <a:cs typeface="Helvetica" panose="020B0604020202020204" pitchFamily="34" charset="0"/>
              </a:rPr>
              <a:t>Pour cela, il maîtrise les technologies du </a:t>
            </a:r>
            <a:r>
              <a:rPr lang="fr-FR" sz="2200" dirty="0" err="1" smtClean="0">
                <a:latin typeface="Helvetica" panose="020B0604020202020204" pitchFamily="34" charset="0"/>
                <a:cs typeface="Helvetica" panose="020B0604020202020204" pitchFamily="34" charset="0"/>
              </a:rPr>
              <a:t>Big</a:t>
            </a:r>
            <a:r>
              <a:rPr lang="fr-FR" sz="2200" dirty="0" smtClean="0">
                <a:latin typeface="Helvetica" panose="020B0604020202020204" pitchFamily="34" charset="0"/>
                <a:cs typeface="Helvetica" panose="020B0604020202020204" pitchFamily="34" charset="0"/>
              </a:rPr>
              <a:t> Data telles que :</a:t>
            </a:r>
          </a:p>
          <a:p>
            <a:r>
              <a:rPr lang="fr-FR" sz="2200" dirty="0" smtClean="0">
                <a:latin typeface="Helvetica" panose="020B0604020202020204" pitchFamily="34" charset="0"/>
                <a:cs typeface="Helvetica" panose="020B0604020202020204" pitchFamily="34" charset="0"/>
              </a:rPr>
              <a:t>les langages de la Data Science comme Python,</a:t>
            </a:r>
          </a:p>
          <a:p>
            <a:r>
              <a:rPr lang="fr-FR" sz="2200" dirty="0" smtClean="0">
                <a:latin typeface="Helvetica" panose="020B0604020202020204" pitchFamily="34" charset="0"/>
                <a:cs typeface="Helvetica" panose="020B0604020202020204" pitchFamily="34" charset="0"/>
              </a:rPr>
              <a:t>les systèmes de gestion </a:t>
            </a:r>
            <a:r>
              <a:rPr lang="fr-FR" sz="2200" dirty="0" err="1" smtClean="0">
                <a:latin typeface="Helvetica" panose="020B0604020202020204" pitchFamily="34" charset="0"/>
                <a:cs typeface="Helvetica" panose="020B0604020202020204" pitchFamily="34" charset="0"/>
              </a:rPr>
              <a:t>NoSQL</a:t>
            </a:r>
            <a:r>
              <a:rPr lang="fr-FR" sz="2200" dirty="0" smtClean="0">
                <a:latin typeface="Helvetica" panose="020B0604020202020204" pitchFamily="34" charset="0"/>
                <a:cs typeface="Helvetica" panose="020B0604020202020204" pitchFamily="34" charset="0"/>
              </a:rPr>
              <a:t> comme Cassandra,</a:t>
            </a:r>
          </a:p>
          <a:p>
            <a:r>
              <a:rPr lang="fr-FR" sz="2200" dirty="0" smtClean="0">
                <a:latin typeface="Helvetica" panose="020B0604020202020204" pitchFamily="34" charset="0"/>
                <a:cs typeface="Helvetica" panose="020B0604020202020204" pitchFamily="34" charset="0"/>
              </a:rPr>
              <a:t>les outils de stockage des données comme </a:t>
            </a:r>
            <a:r>
              <a:rPr lang="fr-FR" sz="2200" dirty="0" err="1" smtClean="0">
                <a:latin typeface="Helvetica" panose="020B0604020202020204" pitchFamily="34" charset="0"/>
                <a:cs typeface="Helvetica" panose="020B0604020202020204" pitchFamily="34" charset="0"/>
              </a:rPr>
              <a:t>Memtables</a:t>
            </a:r>
            <a:r>
              <a:rPr lang="fr-FR" sz="2200" dirty="0" smtClean="0">
                <a:latin typeface="Helvetica" panose="020B0604020202020204" pitchFamily="34" charset="0"/>
                <a:cs typeface="Helvetica" panose="020B0604020202020204" pitchFamily="34" charset="0"/>
              </a:rPr>
              <a:t>,</a:t>
            </a:r>
          </a:p>
          <a:p>
            <a:r>
              <a:rPr lang="fr-FR" sz="2200" dirty="0" smtClean="0">
                <a:latin typeface="Helvetica" panose="020B0604020202020204" pitchFamily="34" charset="0"/>
                <a:cs typeface="Helvetica" panose="020B0604020202020204" pitchFamily="34" charset="0"/>
              </a:rPr>
              <a:t>les infrastructures serveurs comme </a:t>
            </a:r>
            <a:r>
              <a:rPr lang="fr-FR" sz="2200" dirty="0" err="1" smtClean="0">
                <a:latin typeface="Helvetica" panose="020B0604020202020204" pitchFamily="34" charset="0"/>
                <a:cs typeface="Helvetica" panose="020B0604020202020204" pitchFamily="34" charset="0"/>
              </a:rPr>
              <a:t>Hadoop</a:t>
            </a:r>
            <a:r>
              <a:rPr lang="fr-FR" sz="2200" dirty="0" smtClean="0">
                <a:latin typeface="Helvetica" panose="020B0604020202020204" pitchFamily="34" charset="0"/>
                <a:cs typeface="Helvetica" panose="020B0604020202020204" pitchFamily="34" charset="0"/>
              </a:rPr>
              <a:t> ou </a:t>
            </a:r>
            <a:r>
              <a:rPr lang="fr-FR" sz="2200" dirty="0" err="1" smtClean="0">
                <a:latin typeface="Helvetica" panose="020B0604020202020204" pitchFamily="34" charset="0"/>
                <a:cs typeface="Helvetica" panose="020B0604020202020204" pitchFamily="34" charset="0"/>
              </a:rPr>
              <a:t>Spark</a:t>
            </a:r>
            <a:r>
              <a:rPr lang="fr-FR" sz="2200" dirty="0" smtClean="0">
                <a:latin typeface="Helvetica" panose="020B0604020202020204" pitchFamily="34" charset="0"/>
                <a:cs typeface="Helvetica" panose="020B0604020202020204" pitchFamily="34" charset="0"/>
              </a:rPr>
              <a:t>.</a:t>
            </a:r>
            <a:endParaRPr lang="fr-FR" sz="2200" dirty="0">
              <a:latin typeface="Helvetica" panose="020B0604020202020204" pitchFamily="34" charset="0"/>
              <a:cs typeface="Helvetica" panose="020B0604020202020204" pitchFamily="34" charset="0"/>
            </a:endParaRPr>
          </a:p>
          <a:p>
            <a:pPr marL="0" indent="0">
              <a:buNone/>
            </a:pPr>
            <a:r>
              <a:rPr lang="fr-FR" sz="2400" b="1" dirty="0" smtClean="0">
                <a:latin typeface="Helvetica" panose="020B0604020202020204" pitchFamily="34" charset="0"/>
                <a:cs typeface="Helvetica" panose="020B0604020202020204" pitchFamily="34" charset="0"/>
              </a:rPr>
              <a:t>Dans </a:t>
            </a:r>
            <a:r>
              <a:rPr lang="fr-FR" sz="2400" b="1" dirty="0">
                <a:latin typeface="Helvetica" panose="020B0604020202020204" pitchFamily="34" charset="0"/>
                <a:cs typeface="Helvetica" panose="020B0604020202020204" pitchFamily="34" charset="0"/>
              </a:rPr>
              <a:t>quelle entreprise travaille un </a:t>
            </a:r>
            <a:r>
              <a:rPr lang="fr-FR" sz="2400" b="1" dirty="0" smtClean="0">
                <a:latin typeface="Helvetica" panose="020B0604020202020204" pitchFamily="34" charset="0"/>
                <a:cs typeface="Helvetica" panose="020B0604020202020204" pitchFamily="34" charset="0"/>
              </a:rPr>
              <a:t>Architecte </a:t>
            </a:r>
            <a:r>
              <a:rPr lang="fr-FR" sz="2400" b="1" dirty="0" err="1" smtClean="0">
                <a:latin typeface="Helvetica" panose="020B0604020202020204" pitchFamily="34" charset="0"/>
                <a:cs typeface="Helvetica" panose="020B0604020202020204" pitchFamily="34" charset="0"/>
              </a:rPr>
              <a:t>Big</a:t>
            </a:r>
            <a:r>
              <a:rPr lang="fr-FR" sz="2400" b="1" dirty="0" smtClean="0">
                <a:latin typeface="Helvetica" panose="020B0604020202020204" pitchFamily="34" charset="0"/>
                <a:cs typeface="Helvetica" panose="020B0604020202020204" pitchFamily="34" charset="0"/>
              </a:rPr>
              <a:t> Data</a:t>
            </a:r>
            <a:r>
              <a:rPr lang="fr-FR" sz="2400" b="1" dirty="0" smtClean="0">
                <a:latin typeface="Helvetica" panose="020B0604020202020204" pitchFamily="34" charset="0"/>
                <a:cs typeface="Helvetica" panose="020B0604020202020204" pitchFamily="34" charset="0"/>
              </a:rPr>
              <a:t>?</a:t>
            </a:r>
          </a:p>
          <a:p>
            <a:pPr marL="0" indent="0">
              <a:buNone/>
            </a:pPr>
            <a:r>
              <a:rPr lang="fr-FR" sz="2200" dirty="0">
                <a:latin typeface="Helvetica" panose="020B0604020202020204" pitchFamily="34" charset="0"/>
                <a:cs typeface="Helvetica" panose="020B0604020202020204" pitchFamily="34" charset="0"/>
              </a:rPr>
              <a:t>L’architecte </a:t>
            </a:r>
            <a:r>
              <a:rPr lang="fr-FR" sz="2200" dirty="0" err="1">
                <a:latin typeface="Helvetica" panose="020B0604020202020204" pitchFamily="34" charset="0"/>
                <a:cs typeface="Helvetica" panose="020B0604020202020204" pitchFamily="34" charset="0"/>
              </a:rPr>
              <a:t>Big</a:t>
            </a:r>
            <a:r>
              <a:rPr lang="fr-FR" sz="2200" dirty="0">
                <a:latin typeface="Helvetica" panose="020B0604020202020204" pitchFamily="34" charset="0"/>
                <a:cs typeface="Helvetica" panose="020B0604020202020204" pitchFamily="34" charset="0"/>
              </a:rPr>
              <a:t> Data est indispensable dans les entreprises qui sont entrées dans l’ère </a:t>
            </a:r>
            <a:r>
              <a:rPr lang="fr-FR" sz="2200" dirty="0" err="1">
                <a:latin typeface="Helvetica" panose="020B0604020202020204" pitchFamily="34" charset="0"/>
                <a:cs typeface="Helvetica" panose="020B0604020202020204" pitchFamily="34" charset="0"/>
              </a:rPr>
              <a:t>duBig</a:t>
            </a:r>
            <a:r>
              <a:rPr lang="fr-FR" sz="2200" dirty="0">
                <a:latin typeface="Helvetica" panose="020B0604020202020204" pitchFamily="34" charset="0"/>
                <a:cs typeface="Helvetica" panose="020B0604020202020204" pitchFamily="34" charset="0"/>
              </a:rPr>
              <a:t> Data, et qui ont besoin de définir une stratégie pour la gestion de leurs données. Ces entreprises souhaitent déployer des solutions de stockage adaptées à leurs besoins.</a:t>
            </a:r>
          </a:p>
          <a:p>
            <a:pPr marL="0" indent="0">
              <a:buNone/>
            </a:pPr>
            <a:r>
              <a:rPr lang="fr-FR" sz="2400" b="1" dirty="0" smtClean="0">
                <a:latin typeface="Helvetica" panose="020B0604020202020204" pitchFamily="34" charset="0"/>
                <a:cs typeface="Helvetica" panose="020B0604020202020204" pitchFamily="34" charset="0"/>
              </a:rPr>
              <a:t>Formation </a:t>
            </a:r>
            <a:r>
              <a:rPr lang="fr-FR" sz="2400" b="1" dirty="0">
                <a:latin typeface="Helvetica" panose="020B0604020202020204" pitchFamily="34" charset="0"/>
                <a:cs typeface="Helvetica" panose="020B0604020202020204" pitchFamily="34" charset="0"/>
              </a:rPr>
              <a:t>pour devenir </a:t>
            </a:r>
            <a:r>
              <a:rPr lang="fr-FR" sz="2400" b="1" dirty="0" smtClean="0">
                <a:latin typeface="Helvetica" panose="020B0604020202020204" pitchFamily="34" charset="0"/>
                <a:cs typeface="Helvetica" panose="020B0604020202020204" pitchFamily="34" charset="0"/>
              </a:rPr>
              <a:t>Architecte </a:t>
            </a:r>
            <a:r>
              <a:rPr lang="fr-FR" sz="2400" b="1" dirty="0" err="1" smtClean="0">
                <a:latin typeface="Helvetica" panose="020B0604020202020204" pitchFamily="34" charset="0"/>
                <a:cs typeface="Helvetica" panose="020B0604020202020204" pitchFamily="34" charset="0"/>
              </a:rPr>
              <a:t>Big</a:t>
            </a:r>
            <a:r>
              <a:rPr lang="fr-FR" sz="2400" b="1" dirty="0" smtClean="0">
                <a:latin typeface="Helvetica" panose="020B0604020202020204" pitchFamily="34" charset="0"/>
                <a:cs typeface="Helvetica" panose="020B0604020202020204" pitchFamily="34" charset="0"/>
              </a:rPr>
              <a:t> Data </a:t>
            </a:r>
            <a:r>
              <a:rPr lang="fr-FR" sz="2400" b="1" dirty="0" smtClean="0">
                <a:latin typeface="Helvetica" panose="020B0604020202020204" pitchFamily="34" charset="0"/>
                <a:cs typeface="Helvetica" panose="020B0604020202020204" pitchFamily="34" charset="0"/>
              </a:rPr>
              <a:t>:</a:t>
            </a:r>
          </a:p>
          <a:p>
            <a:pPr marL="0" indent="0">
              <a:buNone/>
            </a:pPr>
            <a:r>
              <a:rPr lang="fr-FR" sz="2200" dirty="0">
                <a:latin typeface="Helvetica" panose="020B0604020202020204" pitchFamily="34" charset="0"/>
                <a:cs typeface="Helvetica" panose="020B0604020202020204" pitchFamily="34" charset="0"/>
              </a:rPr>
              <a:t>Il existe de nombreuses formations au </a:t>
            </a:r>
            <a:r>
              <a:rPr lang="fr-FR" sz="2200" dirty="0" err="1">
                <a:latin typeface="Helvetica" panose="020B0604020202020204" pitchFamily="34" charset="0"/>
                <a:cs typeface="Helvetica" panose="020B0604020202020204" pitchFamily="34" charset="0"/>
              </a:rPr>
              <a:t>Big</a:t>
            </a:r>
            <a:r>
              <a:rPr lang="fr-FR" sz="2200" dirty="0">
                <a:latin typeface="Helvetica" panose="020B0604020202020204" pitchFamily="34" charset="0"/>
                <a:cs typeface="Helvetica" panose="020B0604020202020204" pitchFamily="34" charset="0"/>
              </a:rPr>
              <a:t> Data dans les universités et dans les écoles d’ingénieurs. </a:t>
            </a:r>
            <a:r>
              <a:rPr lang="fr-FR" sz="2200" dirty="0">
                <a:latin typeface="Helvetica" panose="020B0604020202020204" pitchFamily="34" charset="0"/>
                <a:cs typeface="Helvetica" panose="020B0604020202020204" pitchFamily="34" charset="0"/>
              </a:rPr>
              <a:t>Il est également possible de passer par des études d’informatique ou de statistiques</a:t>
            </a:r>
            <a:r>
              <a:rPr lang="fr-FR" sz="2200" dirty="0" smtClean="0">
                <a:latin typeface="Helvetica" panose="020B0604020202020204" pitchFamily="34" charset="0"/>
                <a:cs typeface="Helvetica" panose="020B0604020202020204" pitchFamily="34" charset="0"/>
              </a:rPr>
              <a:t>.</a:t>
            </a:r>
            <a:endParaRPr lang="fr-FR" sz="2200" dirty="0">
              <a:latin typeface="Helvetica" panose="020B0604020202020204" pitchFamily="34" charset="0"/>
              <a:cs typeface="Helvetica" panose="020B0604020202020204" pitchFamily="34" charset="0"/>
            </a:endParaRPr>
          </a:p>
          <a:p>
            <a:pPr marL="0" indent="0">
              <a:buNone/>
            </a:pPr>
            <a:r>
              <a:rPr lang="fr-FR" sz="2200" dirty="0">
                <a:latin typeface="Helvetica" panose="020B0604020202020204" pitchFamily="34" charset="0"/>
                <a:cs typeface="Helvetica" panose="020B0604020202020204" pitchFamily="34" charset="0"/>
              </a:rPr>
              <a:t>L’architecte </a:t>
            </a:r>
            <a:r>
              <a:rPr lang="fr-FR" sz="2200" dirty="0" err="1">
                <a:latin typeface="Helvetica" panose="020B0604020202020204" pitchFamily="34" charset="0"/>
                <a:cs typeface="Helvetica" panose="020B0604020202020204" pitchFamily="34" charset="0"/>
              </a:rPr>
              <a:t>Big</a:t>
            </a:r>
            <a:r>
              <a:rPr lang="fr-FR" sz="2200" dirty="0">
                <a:latin typeface="Helvetica" panose="020B0604020202020204" pitchFamily="34" charset="0"/>
                <a:cs typeface="Helvetica" panose="020B0604020202020204" pitchFamily="34" charset="0"/>
              </a:rPr>
              <a:t> Data est en général un profil senior, qui a déjà de l’expérience dans l’analyse de données ou dans les technologies de l’information et de la communication.</a:t>
            </a:r>
          </a:p>
          <a:p>
            <a:pPr marL="0" indent="0">
              <a:buNone/>
            </a:pPr>
            <a:endParaRPr lang="fr-ML" b="1" dirty="0" smtClean="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8622" t="21062" r="8841" b="24811"/>
          <a:stretch/>
        </p:blipFill>
        <p:spPr>
          <a:xfrm>
            <a:off x="10713493" y="679212"/>
            <a:ext cx="1310183" cy="1054053"/>
          </a:xfrm>
          <a:prstGeom prst="rect">
            <a:avLst/>
          </a:prstGeom>
        </p:spPr>
      </p:pic>
    </p:spTree>
    <p:extLst>
      <p:ext uri="{BB962C8B-B14F-4D97-AF65-F5344CB8AC3E}">
        <p14:creationId xmlns:p14="http://schemas.microsoft.com/office/powerpoint/2010/main" val="3537210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a:t>
            </a:r>
            <a:r>
              <a:rPr lang="fr-FR" sz="2600" b="1" dirty="0" smtClean="0">
                <a:latin typeface="Helvetica" panose="020B0604020202020204" pitchFamily="34" charset="0"/>
                <a:cs typeface="Helvetica" panose="020B0604020202020204" pitchFamily="34" charset="0"/>
              </a:rPr>
              <a:t>Data Science et Fondamentaux de Python</a:t>
            </a:r>
          </a:p>
          <a:p>
            <a:pPr marL="0" indent="0">
              <a:buNone/>
            </a:pPr>
            <a:r>
              <a:rPr lang="fr-FR" sz="2400" b="1" dirty="0" smtClean="0">
                <a:latin typeface="Helvetica" panose="020B0604020202020204" pitchFamily="34" charset="0"/>
                <a:cs typeface="Helvetica" panose="020B0604020202020204" pitchFamily="34" charset="0"/>
              </a:rPr>
              <a:t>Data Manager:</a:t>
            </a:r>
            <a:endParaRPr lang="fr-FR" sz="2400" b="1" dirty="0">
              <a:latin typeface="Helvetica" panose="020B0604020202020204" pitchFamily="34" charset="0"/>
              <a:cs typeface="Helvetica" panose="020B0604020202020204" pitchFamily="34" charset="0"/>
            </a:endParaRPr>
          </a:p>
          <a:p>
            <a:r>
              <a:rPr lang="fr-FR" sz="2400" b="1" dirty="0">
                <a:latin typeface="Helvetica" panose="020B0604020202020204" pitchFamily="34" charset="0"/>
                <a:cs typeface="Helvetica" panose="020B0604020202020204" pitchFamily="34" charset="0"/>
              </a:rPr>
              <a:t>Compétences et responsabilités en entreprise</a:t>
            </a:r>
          </a:p>
          <a:p>
            <a:pPr marL="0" indent="0">
              <a:buNone/>
            </a:pPr>
            <a:r>
              <a:rPr lang="fr-FR" sz="2200" dirty="0" smtClean="0">
                <a:latin typeface="Helvetica" panose="020B0604020202020204" pitchFamily="34" charset="0"/>
                <a:cs typeface="Helvetica" panose="020B0604020202020204" pitchFamily="34" charset="0"/>
              </a:rPr>
              <a:t>Le Data Manager doit veiller à ce que les données soient accessibles pour tous les collaborateurs qui en ont besoin, et à ce qu’elles soient utilisables.</a:t>
            </a:r>
            <a:endParaRPr lang="fr-FR" sz="2200" b="1" dirty="0">
              <a:latin typeface="Helvetica" panose="020B0604020202020204" pitchFamily="34" charset="0"/>
              <a:cs typeface="Helvetica" panose="020B0604020202020204" pitchFamily="34" charset="0"/>
            </a:endParaRPr>
          </a:p>
          <a:p>
            <a:r>
              <a:rPr lang="fr-FR" sz="2400" b="1" dirty="0">
                <a:latin typeface="Helvetica" panose="020B0604020202020204" pitchFamily="34" charset="0"/>
                <a:cs typeface="Helvetica" panose="020B0604020202020204" pitchFamily="34" charset="0"/>
              </a:rPr>
              <a:t>Dans quelle entreprise travaille un Data Manager ?</a:t>
            </a:r>
          </a:p>
          <a:p>
            <a:pPr marL="0" indent="0">
              <a:buNone/>
            </a:pPr>
            <a:r>
              <a:rPr lang="fr-FR" sz="2200" dirty="0">
                <a:latin typeface="Helvetica" panose="020B0604020202020204" pitchFamily="34" charset="0"/>
                <a:cs typeface="Helvetica" panose="020B0604020202020204" pitchFamily="34" charset="0"/>
              </a:rPr>
              <a:t>Le Data Manager est un atout pour toute entreprise qui veut assurer la qualité de ses données</a:t>
            </a:r>
            <a:r>
              <a:rPr lang="fr-FR" sz="2200" dirty="0" smtClean="0">
                <a:latin typeface="Helvetica" panose="020B0604020202020204" pitchFamily="34" charset="0"/>
                <a:cs typeface="Helvetica" panose="020B0604020202020204" pitchFamily="34" charset="0"/>
              </a:rPr>
              <a:t>.</a:t>
            </a:r>
          </a:p>
          <a:p>
            <a:r>
              <a:rPr lang="fr-FR" sz="2400" b="1" dirty="0">
                <a:latin typeface="Helvetica" panose="020B0604020202020204" pitchFamily="34" charset="0"/>
                <a:cs typeface="Helvetica" panose="020B0604020202020204" pitchFamily="34" charset="0"/>
              </a:rPr>
              <a:t>Formation pour devenir Data Manager</a:t>
            </a:r>
          </a:p>
          <a:p>
            <a:pPr marL="0" indent="0">
              <a:buNone/>
            </a:pPr>
            <a:r>
              <a:rPr lang="fr-FR" sz="2200" dirty="0">
                <a:latin typeface="Helvetica" panose="020B0604020202020204" pitchFamily="34" charset="0"/>
                <a:cs typeface="Helvetica" panose="020B0604020202020204" pitchFamily="34" charset="0"/>
              </a:rPr>
              <a:t>Le métier de Data Manager nécessite d’avoir une formation dans la data, dans l’informatique ou dans les statistiques. Cependant, ce poste est souvent confié à un Data </a:t>
            </a:r>
            <a:r>
              <a:rPr lang="fr-FR" sz="2200" dirty="0" err="1">
                <a:latin typeface="Helvetica" panose="020B0604020202020204" pitchFamily="34" charset="0"/>
                <a:cs typeface="Helvetica" panose="020B0604020202020204" pitchFamily="34" charset="0"/>
              </a:rPr>
              <a:t>Analyst</a:t>
            </a:r>
            <a:r>
              <a:rPr lang="fr-FR" sz="2200" dirty="0">
                <a:latin typeface="Helvetica" panose="020B0604020202020204" pitchFamily="34" charset="0"/>
                <a:cs typeface="Helvetica" panose="020B0604020202020204" pitchFamily="34" charset="0"/>
              </a:rPr>
              <a:t> ou bien Data </a:t>
            </a:r>
            <a:r>
              <a:rPr lang="fr-FR" sz="2200" dirty="0" err="1">
                <a:latin typeface="Helvetica" panose="020B0604020202020204" pitchFamily="34" charset="0"/>
                <a:cs typeface="Helvetica" panose="020B0604020202020204" pitchFamily="34" charset="0"/>
              </a:rPr>
              <a:t>Engineer</a:t>
            </a:r>
            <a:r>
              <a:rPr lang="fr-FR" sz="2200" dirty="0">
                <a:latin typeface="Helvetica" panose="020B0604020202020204" pitchFamily="34" charset="0"/>
                <a:cs typeface="Helvetica" panose="020B0604020202020204" pitchFamily="34" charset="0"/>
              </a:rPr>
              <a:t> avec quelques années d’expérience. Pour le moment, il n’existe pas de formation spécifique à ce métier.</a:t>
            </a:r>
          </a:p>
          <a:p>
            <a:pPr marL="0" indent="0">
              <a:buNone/>
            </a:pPr>
            <a:endParaRPr lang="fr-FR" b="1" dirty="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rotWithShape="1">
          <a:blip r:embed="rId2" cstate="print">
            <a:extLst>
              <a:ext uri="{28A0092B-C50C-407E-A947-70E740481C1C}">
                <a14:useLocalDpi xmlns:a14="http://schemas.microsoft.com/office/drawing/2010/main" val="0"/>
              </a:ext>
            </a:extLst>
          </a:blip>
          <a:srcRect l="26679" t="12968" r="27006" b="12840"/>
          <a:stretch/>
        </p:blipFill>
        <p:spPr>
          <a:xfrm>
            <a:off x="10836322" y="679213"/>
            <a:ext cx="1355678" cy="1190530"/>
          </a:xfrm>
          <a:prstGeom prst="rect">
            <a:avLst/>
          </a:prstGeom>
        </p:spPr>
      </p:pic>
    </p:spTree>
    <p:extLst>
      <p:ext uri="{BB962C8B-B14F-4D97-AF65-F5344CB8AC3E}">
        <p14:creationId xmlns:p14="http://schemas.microsoft.com/office/powerpoint/2010/main" val="319813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a:t>
            </a:r>
            <a:r>
              <a:rPr lang="fr-FR" sz="2600" b="1" dirty="0" smtClean="0">
                <a:latin typeface="Helvetica" panose="020B0604020202020204" pitchFamily="34" charset="0"/>
                <a:cs typeface="Helvetica" panose="020B0604020202020204" pitchFamily="34" charset="0"/>
              </a:rPr>
              <a:t>Data Science et Fondamentaux de Python</a:t>
            </a:r>
          </a:p>
          <a:p>
            <a:pPr marL="0" indent="0">
              <a:buNone/>
            </a:pPr>
            <a:r>
              <a:rPr lang="fr-FR" sz="2400" b="1" dirty="0" smtClean="0">
                <a:latin typeface="Helvetica" panose="020B0604020202020204" pitchFamily="34" charset="0"/>
                <a:cs typeface="Helvetica" panose="020B0604020202020204" pitchFamily="34" charset="0"/>
              </a:rPr>
              <a:t>Machine Learning </a:t>
            </a:r>
            <a:r>
              <a:rPr lang="fr-FR" sz="2400" b="1" dirty="0" err="1" smtClean="0">
                <a:latin typeface="Helvetica" panose="020B0604020202020204" pitchFamily="34" charset="0"/>
                <a:cs typeface="Helvetica" panose="020B0604020202020204" pitchFamily="34" charset="0"/>
              </a:rPr>
              <a:t>Engineer</a:t>
            </a:r>
            <a:r>
              <a:rPr lang="fr-FR" sz="2400" b="1" dirty="0" smtClean="0">
                <a:latin typeface="Helvetica" panose="020B0604020202020204" pitchFamily="34" charset="0"/>
                <a:cs typeface="Helvetica" panose="020B0604020202020204" pitchFamily="34" charset="0"/>
              </a:rPr>
              <a:t>:</a:t>
            </a:r>
            <a:endParaRPr lang="fr-FR" sz="2400" b="1" dirty="0">
              <a:latin typeface="Helvetica" panose="020B0604020202020204" pitchFamily="34" charset="0"/>
              <a:cs typeface="Helvetica" panose="020B0604020202020204" pitchFamily="34" charset="0"/>
            </a:endParaRPr>
          </a:p>
          <a:p>
            <a:pPr marL="0" indent="0">
              <a:buNone/>
            </a:pPr>
            <a:r>
              <a:rPr lang="fr-FR" sz="2400" b="1" dirty="0">
                <a:latin typeface="Helvetica" panose="020B0604020202020204" pitchFamily="34" charset="0"/>
                <a:cs typeface="Helvetica" panose="020B0604020202020204" pitchFamily="34" charset="0"/>
              </a:rPr>
              <a:t>Compétences et responsabilités en </a:t>
            </a:r>
            <a:r>
              <a:rPr lang="fr-FR" sz="2400" b="1" dirty="0" smtClean="0">
                <a:latin typeface="Helvetica" panose="020B0604020202020204" pitchFamily="34" charset="0"/>
                <a:cs typeface="Helvetica" panose="020B0604020202020204" pitchFamily="34" charset="0"/>
              </a:rPr>
              <a:t>entreprise:</a:t>
            </a:r>
          </a:p>
          <a:p>
            <a:pPr marL="0" indent="0">
              <a:buNone/>
            </a:pPr>
            <a:r>
              <a:rPr lang="fr-FR" sz="2200" dirty="0">
                <a:latin typeface="Helvetica" panose="020B0604020202020204" pitchFamily="34" charset="0"/>
                <a:cs typeface="Helvetica" panose="020B0604020202020204" pitchFamily="34" charset="0"/>
              </a:rPr>
              <a:t>Il doit donc disposer de solides compétences en mathématiques : analyse, algèbre linéaire, statistiques et probabilités. Il maîtrise les langages de programmation (Python, R) ainsi que les applications </a:t>
            </a:r>
            <a:r>
              <a:rPr lang="fr-FR" sz="2200" dirty="0" smtClean="0">
                <a:latin typeface="Helvetica" panose="020B0604020202020204" pitchFamily="34" charset="0"/>
                <a:cs typeface="Helvetica" panose="020B0604020202020204" pitchFamily="34" charset="0"/>
              </a:rPr>
              <a:t>cloud.</a:t>
            </a:r>
            <a:endParaRPr lang="fr-FR" sz="2200" dirty="0">
              <a:latin typeface="Helvetica" panose="020B0604020202020204" pitchFamily="34" charset="0"/>
              <a:cs typeface="Helvetica" panose="020B0604020202020204" pitchFamily="34" charset="0"/>
            </a:endParaRPr>
          </a:p>
          <a:p>
            <a:pPr marL="0" indent="0">
              <a:buNone/>
            </a:pPr>
            <a:r>
              <a:rPr lang="fr-FR" sz="2400" b="1" dirty="0" smtClean="0">
                <a:latin typeface="Helvetica" panose="020B0604020202020204" pitchFamily="34" charset="0"/>
                <a:cs typeface="Helvetica" panose="020B0604020202020204" pitchFamily="34" charset="0"/>
              </a:rPr>
              <a:t>Dans </a:t>
            </a:r>
            <a:r>
              <a:rPr lang="fr-FR" sz="2400" b="1" dirty="0">
                <a:latin typeface="Helvetica" panose="020B0604020202020204" pitchFamily="34" charset="0"/>
                <a:cs typeface="Helvetica" panose="020B0604020202020204" pitchFamily="34" charset="0"/>
              </a:rPr>
              <a:t>quelle entreprise travaille un </a:t>
            </a:r>
            <a:r>
              <a:rPr lang="fr-FR" sz="2400" b="1" dirty="0" smtClean="0">
                <a:latin typeface="Helvetica" panose="020B0604020202020204" pitchFamily="34" charset="0"/>
                <a:cs typeface="Helvetica" panose="020B0604020202020204" pitchFamily="34" charset="0"/>
              </a:rPr>
              <a:t>Machine Learning </a:t>
            </a:r>
            <a:r>
              <a:rPr lang="fr-FR" sz="2400" b="1" dirty="0" err="1" smtClean="0">
                <a:latin typeface="Helvetica" panose="020B0604020202020204" pitchFamily="34" charset="0"/>
                <a:cs typeface="Helvetica" panose="020B0604020202020204" pitchFamily="34" charset="0"/>
              </a:rPr>
              <a:t>Engineer</a:t>
            </a:r>
            <a:r>
              <a:rPr lang="fr-FR" sz="2400" b="1" dirty="0" smtClean="0">
                <a:latin typeface="Helvetica" panose="020B0604020202020204" pitchFamily="34" charset="0"/>
                <a:cs typeface="Helvetica" panose="020B0604020202020204" pitchFamily="34" charset="0"/>
              </a:rPr>
              <a:t>?</a:t>
            </a:r>
          </a:p>
          <a:p>
            <a:pPr marL="0" indent="0">
              <a:buNone/>
            </a:pPr>
            <a:r>
              <a:rPr lang="fr-FR" sz="2200" dirty="0">
                <a:latin typeface="Helvetica" panose="020B0604020202020204" pitchFamily="34" charset="0"/>
                <a:cs typeface="Helvetica" panose="020B0604020202020204" pitchFamily="34" charset="0"/>
              </a:rPr>
              <a:t>Le Machine Learning </a:t>
            </a:r>
            <a:r>
              <a:rPr lang="fr-FR" sz="2200" dirty="0" err="1">
                <a:latin typeface="Helvetica" panose="020B0604020202020204" pitchFamily="34" charset="0"/>
                <a:cs typeface="Helvetica" panose="020B0604020202020204" pitchFamily="34" charset="0"/>
              </a:rPr>
              <a:t>Engineer</a:t>
            </a:r>
            <a:r>
              <a:rPr lang="fr-FR" sz="2200" dirty="0">
                <a:latin typeface="Helvetica" panose="020B0604020202020204" pitchFamily="34" charset="0"/>
                <a:cs typeface="Helvetica" panose="020B0604020202020204" pitchFamily="34" charset="0"/>
              </a:rPr>
              <a:t> est indispensable dans les entreprises aux technologies pointues, qui développent leurs propres modèles à l’échelle industrielle.</a:t>
            </a:r>
          </a:p>
          <a:p>
            <a:pPr marL="0" indent="0">
              <a:buNone/>
            </a:pPr>
            <a:r>
              <a:rPr lang="fr-FR" sz="2400" b="1" dirty="0" smtClean="0">
                <a:latin typeface="Helvetica" panose="020B0604020202020204" pitchFamily="34" charset="0"/>
                <a:cs typeface="Helvetica" panose="020B0604020202020204" pitchFamily="34" charset="0"/>
              </a:rPr>
              <a:t>Formation </a:t>
            </a:r>
            <a:r>
              <a:rPr lang="fr-FR" sz="2400" b="1" dirty="0">
                <a:latin typeface="Helvetica" panose="020B0604020202020204" pitchFamily="34" charset="0"/>
                <a:cs typeface="Helvetica" panose="020B0604020202020204" pitchFamily="34" charset="0"/>
              </a:rPr>
              <a:t>pour devenir </a:t>
            </a:r>
            <a:r>
              <a:rPr lang="fr-FR" sz="2400" b="1" dirty="0" smtClean="0">
                <a:latin typeface="Helvetica" panose="020B0604020202020204" pitchFamily="34" charset="0"/>
                <a:cs typeface="Helvetica" panose="020B0604020202020204" pitchFamily="34" charset="0"/>
              </a:rPr>
              <a:t>Machine Learning </a:t>
            </a:r>
            <a:r>
              <a:rPr lang="fr-FR" sz="2400" b="1" dirty="0" err="1" smtClean="0">
                <a:latin typeface="Helvetica" panose="020B0604020202020204" pitchFamily="34" charset="0"/>
                <a:cs typeface="Helvetica" panose="020B0604020202020204" pitchFamily="34" charset="0"/>
              </a:rPr>
              <a:t>Engineer</a:t>
            </a:r>
            <a:r>
              <a:rPr lang="fr-FR" sz="2400" b="1" dirty="0" smtClean="0">
                <a:latin typeface="Helvetica" panose="020B0604020202020204" pitchFamily="34" charset="0"/>
                <a:cs typeface="Helvetica" panose="020B0604020202020204" pitchFamily="34" charset="0"/>
              </a:rPr>
              <a:t>:</a:t>
            </a:r>
            <a:endParaRPr lang="fr-FR" sz="2400" b="1" dirty="0">
              <a:latin typeface="Helvetica" panose="020B0604020202020204" pitchFamily="34" charset="0"/>
              <a:cs typeface="Helvetica" panose="020B0604020202020204" pitchFamily="34" charset="0"/>
            </a:endParaRPr>
          </a:p>
          <a:p>
            <a:pPr marL="0" indent="0">
              <a:buNone/>
            </a:pPr>
            <a:r>
              <a:rPr lang="fr-FR" sz="2200" dirty="0">
                <a:latin typeface="Helvetica" panose="020B0604020202020204" pitchFamily="34" charset="0"/>
                <a:cs typeface="Helvetica" panose="020B0604020202020204" pitchFamily="34" charset="0"/>
              </a:rPr>
              <a:t>Un Machine Learning </a:t>
            </a:r>
            <a:r>
              <a:rPr lang="fr-FR" sz="2200" dirty="0" err="1">
                <a:latin typeface="Helvetica" panose="020B0604020202020204" pitchFamily="34" charset="0"/>
                <a:cs typeface="Helvetica" panose="020B0604020202020204" pitchFamily="34" charset="0"/>
              </a:rPr>
              <a:t>Engineer</a:t>
            </a:r>
            <a:r>
              <a:rPr lang="fr-FR" sz="2200" dirty="0">
                <a:latin typeface="Helvetica" panose="020B0604020202020204" pitchFamily="34" charset="0"/>
                <a:cs typeface="Helvetica" panose="020B0604020202020204" pitchFamily="34" charset="0"/>
              </a:rPr>
              <a:t> doit disposer d’une formation très sérieuse : la plupart des entreprises exigent un master ou un doctorat en informatique (ou maths appliqués). La programmation doit être une seconde langue pour lui.</a:t>
            </a:r>
            <a:endParaRPr lang="fr-ML" sz="2200" dirty="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7266" y="679213"/>
            <a:ext cx="1314734" cy="1286065"/>
          </a:xfrm>
          <a:prstGeom prst="rect">
            <a:avLst/>
          </a:prstGeom>
        </p:spPr>
      </p:pic>
    </p:spTree>
    <p:extLst>
      <p:ext uri="{BB962C8B-B14F-4D97-AF65-F5344CB8AC3E}">
        <p14:creationId xmlns:p14="http://schemas.microsoft.com/office/powerpoint/2010/main" val="2149396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Formation Data Science</a:t>
            </a:r>
            <a:endParaRPr lang="fr-ML" dirty="0">
              <a:latin typeface="Helvetica" panose="020B0604020202020204" pitchFamily="34" charset="0"/>
              <a:cs typeface="Helvetica" panose="020B0604020202020204" pitchFamily="34" charset="0"/>
            </a:endParaRPr>
          </a:p>
        </p:txBody>
      </p:sp>
      <p:sp>
        <p:nvSpPr>
          <p:cNvPr id="3" name="Espace réservé du contenu 2"/>
          <p:cNvSpPr>
            <a:spLocks noGrp="1"/>
          </p:cNvSpPr>
          <p:nvPr>
            <p:ph idx="1"/>
          </p:nvPr>
        </p:nvSpPr>
        <p:spPr>
          <a:xfrm>
            <a:off x="169459" y="679213"/>
            <a:ext cx="11649501" cy="5980894"/>
          </a:xfrm>
        </p:spPr>
        <p:txBody>
          <a:bodyPr>
            <a:normAutofit/>
          </a:bodyPr>
          <a:lstStyle/>
          <a:p>
            <a:r>
              <a:rPr lang="fr-ML" sz="2600" b="1" dirty="0" smtClean="0">
                <a:latin typeface="Helvetica" panose="020B0604020202020204" pitchFamily="34" charset="0"/>
                <a:cs typeface="Helvetica" panose="020B0604020202020204" pitchFamily="34" charset="0"/>
              </a:rPr>
              <a:t>ATTENTES:</a:t>
            </a:r>
          </a:p>
          <a:p>
            <a:pPr marL="0" indent="0">
              <a:buNone/>
            </a:pPr>
            <a:endParaRPr lang="fr-ML" dirty="0" smtClean="0">
              <a:latin typeface="Helvetica" panose="020B0604020202020204" pitchFamily="34" charset="0"/>
              <a:cs typeface="Helvetica"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650" y="679213"/>
            <a:ext cx="1833350" cy="1419366"/>
          </a:xfrm>
          <a:prstGeom prst="rect">
            <a:avLst/>
          </a:prstGeom>
        </p:spPr>
      </p:pic>
    </p:spTree>
    <p:extLst>
      <p:ext uri="{BB962C8B-B14F-4D97-AF65-F5344CB8AC3E}">
        <p14:creationId xmlns:p14="http://schemas.microsoft.com/office/powerpoint/2010/main" val="1128034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fontScale="92500" lnSpcReduction="10000"/>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a:t>
            </a:r>
            <a:r>
              <a:rPr lang="fr-FR" sz="2600" b="1" dirty="0" smtClean="0">
                <a:latin typeface="Helvetica" panose="020B0604020202020204" pitchFamily="34" charset="0"/>
                <a:cs typeface="Helvetica" panose="020B0604020202020204" pitchFamily="34" charset="0"/>
              </a:rPr>
              <a:t>Data Science et Fondamentaux de Python</a:t>
            </a:r>
          </a:p>
          <a:p>
            <a:pPr marL="0" indent="0">
              <a:buNone/>
            </a:pPr>
            <a:r>
              <a:rPr lang="fr-FR" sz="2400" b="1" dirty="0" smtClean="0">
                <a:latin typeface="Helvetica" panose="020B0604020202020204" pitchFamily="34" charset="0"/>
                <a:cs typeface="Helvetica" panose="020B0604020202020204" pitchFamily="34" charset="0"/>
              </a:rPr>
              <a:t>Data Protection </a:t>
            </a:r>
            <a:r>
              <a:rPr lang="fr-FR" sz="2400" b="1" dirty="0" err="1" smtClean="0">
                <a:latin typeface="Helvetica" panose="020B0604020202020204" pitchFamily="34" charset="0"/>
                <a:cs typeface="Helvetica" panose="020B0604020202020204" pitchFamily="34" charset="0"/>
              </a:rPr>
              <a:t>Officer</a:t>
            </a:r>
            <a:r>
              <a:rPr lang="fr-FR" sz="2400" b="1" dirty="0" smtClean="0">
                <a:latin typeface="Helvetica" panose="020B0604020202020204" pitchFamily="34" charset="0"/>
                <a:cs typeface="Helvetica" panose="020B0604020202020204" pitchFamily="34" charset="0"/>
              </a:rPr>
              <a:t>:</a:t>
            </a:r>
            <a:endParaRPr lang="fr-FR" sz="2400" b="1" dirty="0">
              <a:latin typeface="Helvetica" panose="020B0604020202020204" pitchFamily="34" charset="0"/>
              <a:cs typeface="Helvetica" panose="020B0604020202020204" pitchFamily="34" charset="0"/>
            </a:endParaRPr>
          </a:p>
          <a:p>
            <a:pPr marL="0" indent="0">
              <a:buNone/>
            </a:pPr>
            <a:r>
              <a:rPr lang="fr-FR" sz="2400" b="1" dirty="0">
                <a:latin typeface="Helvetica" panose="020B0604020202020204" pitchFamily="34" charset="0"/>
                <a:cs typeface="Helvetica" panose="020B0604020202020204" pitchFamily="34" charset="0"/>
              </a:rPr>
              <a:t>Compétences et responsabilités en </a:t>
            </a:r>
            <a:r>
              <a:rPr lang="fr-FR" sz="2400" b="1" dirty="0" smtClean="0">
                <a:latin typeface="Helvetica" panose="020B0604020202020204" pitchFamily="34" charset="0"/>
                <a:cs typeface="Helvetica" panose="020B0604020202020204" pitchFamily="34" charset="0"/>
              </a:rPr>
              <a:t>entreprise:</a:t>
            </a:r>
          </a:p>
          <a:p>
            <a:pPr marL="0" indent="0">
              <a:buNone/>
            </a:pPr>
            <a:r>
              <a:rPr lang="fr-FR" sz="2300" dirty="0">
                <a:latin typeface="Helvetica" panose="020B0604020202020204" pitchFamily="34" charset="0"/>
                <a:cs typeface="Helvetica" panose="020B0604020202020204" pitchFamily="34" charset="0"/>
              </a:rPr>
              <a:t>Le DPO (Data Protection </a:t>
            </a:r>
            <a:r>
              <a:rPr lang="fr-FR" sz="2300" dirty="0" err="1">
                <a:latin typeface="Helvetica" panose="020B0604020202020204" pitchFamily="34" charset="0"/>
                <a:cs typeface="Helvetica" panose="020B0604020202020204" pitchFamily="34" charset="0"/>
              </a:rPr>
              <a:t>Officer</a:t>
            </a:r>
            <a:r>
              <a:rPr lang="fr-FR" sz="2300" dirty="0">
                <a:latin typeface="Helvetica" panose="020B0604020202020204" pitchFamily="34" charset="0"/>
                <a:cs typeface="Helvetica" panose="020B0604020202020204" pitchFamily="34" charset="0"/>
              </a:rPr>
              <a:t>) est doté d’une double casquette :</a:t>
            </a:r>
          </a:p>
          <a:p>
            <a:pPr>
              <a:buFont typeface="Wingdings" panose="05000000000000000000" pitchFamily="2" charset="2"/>
              <a:buChar char="Ø"/>
            </a:pPr>
            <a:r>
              <a:rPr lang="fr-FR" sz="2300" dirty="0" smtClean="0">
                <a:latin typeface="Helvetica" panose="020B0604020202020204" pitchFamily="34" charset="0"/>
                <a:cs typeface="Helvetica" panose="020B0604020202020204" pitchFamily="34" charset="0"/>
              </a:rPr>
              <a:t>S’assurer </a:t>
            </a:r>
            <a:r>
              <a:rPr lang="fr-FR" sz="2300" dirty="0">
                <a:latin typeface="Helvetica" panose="020B0604020202020204" pitchFamily="34" charset="0"/>
                <a:cs typeface="Helvetica" panose="020B0604020202020204" pitchFamily="34" charset="0"/>
              </a:rPr>
              <a:t>que les données de l’entreprise, en particulier les données sensibles, sont à l’abri des intrusions malveillantes</a:t>
            </a:r>
          </a:p>
          <a:p>
            <a:pPr>
              <a:buFont typeface="Wingdings" panose="05000000000000000000" pitchFamily="2" charset="2"/>
              <a:buChar char="Ø"/>
            </a:pPr>
            <a:r>
              <a:rPr lang="fr-FR" sz="2300" dirty="0">
                <a:latin typeface="Helvetica" panose="020B0604020202020204" pitchFamily="34" charset="0"/>
                <a:cs typeface="Helvetica" panose="020B0604020202020204" pitchFamily="34" charset="0"/>
              </a:rPr>
              <a:t>S’assurer que ces données (leur stockage et leur utilisation) respectent les règlements en vigueur, notamment le RGPD.</a:t>
            </a:r>
          </a:p>
          <a:p>
            <a:pPr marL="0" indent="0">
              <a:buNone/>
            </a:pPr>
            <a:r>
              <a:rPr lang="fr-FR" sz="2300" dirty="0">
                <a:latin typeface="Helvetica" panose="020B0604020202020204" pitchFamily="34" charset="0"/>
                <a:cs typeface="Helvetica" panose="020B0604020202020204" pitchFamily="34" charset="0"/>
              </a:rPr>
              <a:t>Il doit donc disposer de compétences dans plusieurs domaines : informatique, </a:t>
            </a:r>
            <a:r>
              <a:rPr lang="fr-FR" sz="2300" dirty="0" err="1">
                <a:latin typeface="Helvetica" panose="020B0604020202020204" pitchFamily="34" charset="0"/>
                <a:cs typeface="Helvetica" panose="020B0604020202020204" pitchFamily="34" charset="0"/>
              </a:rPr>
              <a:t>cybersécurité</a:t>
            </a:r>
            <a:r>
              <a:rPr lang="fr-FR" sz="2300" dirty="0">
                <a:latin typeface="Helvetica" panose="020B0604020202020204" pitchFamily="34" charset="0"/>
                <a:cs typeface="Helvetica" panose="020B0604020202020204" pitchFamily="34" charset="0"/>
              </a:rPr>
              <a:t>, expertise juridique.</a:t>
            </a:r>
          </a:p>
          <a:p>
            <a:pPr marL="0" indent="0">
              <a:buNone/>
            </a:pPr>
            <a:r>
              <a:rPr lang="fr-FR" sz="2400" b="1" dirty="0" smtClean="0">
                <a:latin typeface="Helvetica" panose="020B0604020202020204" pitchFamily="34" charset="0"/>
                <a:cs typeface="Helvetica" panose="020B0604020202020204" pitchFamily="34" charset="0"/>
              </a:rPr>
              <a:t>Dans </a:t>
            </a:r>
            <a:r>
              <a:rPr lang="fr-FR" sz="2400" b="1" dirty="0">
                <a:latin typeface="Helvetica" panose="020B0604020202020204" pitchFamily="34" charset="0"/>
                <a:cs typeface="Helvetica" panose="020B0604020202020204" pitchFamily="34" charset="0"/>
              </a:rPr>
              <a:t>quelle entreprise travaille un </a:t>
            </a:r>
            <a:r>
              <a:rPr lang="fr-FR" sz="2400" b="1" dirty="0" smtClean="0">
                <a:latin typeface="Helvetica" panose="020B0604020202020204" pitchFamily="34" charset="0"/>
                <a:cs typeface="Helvetica" panose="020B0604020202020204" pitchFamily="34" charset="0"/>
              </a:rPr>
              <a:t>DPO?</a:t>
            </a:r>
          </a:p>
          <a:p>
            <a:pPr marL="0" indent="0">
              <a:buNone/>
            </a:pPr>
            <a:r>
              <a:rPr lang="fr-FR" sz="2300" dirty="0">
                <a:latin typeface="Helvetica" panose="020B0604020202020204" pitchFamily="34" charset="0"/>
                <a:cs typeface="Helvetica" panose="020B0604020202020204" pitchFamily="34" charset="0"/>
              </a:rPr>
              <a:t>Le DPO assure que l’entreprise exploite des données en toute légalité. Il est donc indispensable pour toute entreprise, en particulier pour celles qui travaillent avec des données sensibles (santé, assurance, banque…).</a:t>
            </a:r>
          </a:p>
          <a:p>
            <a:pPr marL="0" indent="0">
              <a:buNone/>
            </a:pPr>
            <a:r>
              <a:rPr lang="fr-FR" sz="2400" b="1" dirty="0" smtClean="0">
                <a:latin typeface="Helvetica" panose="020B0604020202020204" pitchFamily="34" charset="0"/>
                <a:cs typeface="Helvetica" panose="020B0604020202020204" pitchFamily="34" charset="0"/>
              </a:rPr>
              <a:t>Formation </a:t>
            </a:r>
            <a:r>
              <a:rPr lang="fr-FR" sz="2400" b="1" dirty="0">
                <a:latin typeface="Helvetica" panose="020B0604020202020204" pitchFamily="34" charset="0"/>
                <a:cs typeface="Helvetica" panose="020B0604020202020204" pitchFamily="34" charset="0"/>
              </a:rPr>
              <a:t>pour devenir </a:t>
            </a:r>
            <a:r>
              <a:rPr lang="fr-FR" sz="2400" b="1" dirty="0" smtClean="0">
                <a:latin typeface="Helvetica" panose="020B0604020202020204" pitchFamily="34" charset="0"/>
                <a:cs typeface="Helvetica" panose="020B0604020202020204" pitchFamily="34" charset="0"/>
              </a:rPr>
              <a:t>DPO:</a:t>
            </a:r>
          </a:p>
          <a:p>
            <a:pPr marL="0" indent="0">
              <a:buNone/>
            </a:pPr>
            <a:r>
              <a:rPr lang="fr-FR" sz="2300" dirty="0">
                <a:latin typeface="Helvetica" panose="020B0604020202020204" pitchFamily="34" charset="0"/>
                <a:cs typeface="Helvetica" panose="020B0604020202020204" pitchFamily="34" charset="0"/>
              </a:rPr>
              <a:t>La formation idéale pour devenir DPO est de suivre un cursus en data dans une université ou une école d’ingénieur. Cette formation doit être complétée par des bases en droit.</a:t>
            </a:r>
          </a:p>
          <a:p>
            <a:pPr marL="0" indent="0">
              <a:buNone/>
            </a:pPr>
            <a:endParaRPr lang="fr-ML" b="1" dirty="0" smtClean="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1607" y="679213"/>
            <a:ext cx="1560393" cy="1201004"/>
          </a:xfrm>
          <a:prstGeom prst="rect">
            <a:avLst/>
          </a:prstGeom>
        </p:spPr>
      </p:pic>
    </p:spTree>
    <p:extLst>
      <p:ext uri="{BB962C8B-B14F-4D97-AF65-F5344CB8AC3E}">
        <p14:creationId xmlns:p14="http://schemas.microsoft.com/office/powerpoint/2010/main" val="436070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base de la Data </a:t>
            </a:r>
            <a:r>
              <a:rPr lang="fr-FR" sz="2600" b="1" dirty="0" smtClean="0">
                <a:latin typeface="Helvetica" panose="020B0604020202020204" pitchFamily="34" charset="0"/>
                <a:cs typeface="Helvetica" panose="020B0604020202020204" pitchFamily="34" charset="0"/>
              </a:rPr>
              <a:t>Science et Fondamentaux de Python</a:t>
            </a:r>
          </a:p>
          <a:p>
            <a:pPr marL="0" indent="0">
              <a:buNone/>
            </a:pPr>
            <a:r>
              <a:rPr lang="fr-FR" sz="2400" b="1" dirty="0" smtClean="0">
                <a:latin typeface="Helvetica" panose="020B0604020202020204" pitchFamily="34" charset="0"/>
                <a:cs typeface="Helvetica" panose="020B0604020202020204" pitchFamily="34" charset="0"/>
              </a:rPr>
              <a:t>Data Steward:</a:t>
            </a:r>
            <a:endParaRPr lang="fr-FR" sz="2400" b="1" dirty="0">
              <a:latin typeface="Helvetica" panose="020B0604020202020204" pitchFamily="34" charset="0"/>
              <a:cs typeface="Helvetica" panose="020B0604020202020204" pitchFamily="34" charset="0"/>
            </a:endParaRPr>
          </a:p>
          <a:p>
            <a:pPr marL="0" indent="0">
              <a:buNone/>
            </a:pPr>
            <a:r>
              <a:rPr lang="fr-FR" sz="2400" b="1" dirty="0">
                <a:latin typeface="Helvetica" panose="020B0604020202020204" pitchFamily="34" charset="0"/>
                <a:cs typeface="Helvetica" panose="020B0604020202020204" pitchFamily="34" charset="0"/>
              </a:rPr>
              <a:t>Compétences et responsabilités en entreprise:</a:t>
            </a:r>
          </a:p>
          <a:p>
            <a:pPr marL="0" indent="0">
              <a:buNone/>
            </a:pPr>
            <a:r>
              <a:rPr lang="fr-FR" sz="2200" dirty="0" smtClean="0">
                <a:latin typeface="Helvetica" panose="020B0604020202020204" pitchFamily="34" charset="0"/>
                <a:cs typeface="Helvetica" panose="020B0604020202020204" pitchFamily="34" charset="0"/>
              </a:rPr>
              <a:t>Le Data Steward est responsable de la maniabilité et de la qualité de la data qui est à la disposition des Data </a:t>
            </a:r>
            <a:r>
              <a:rPr lang="fr-FR" sz="2200" dirty="0" err="1" smtClean="0">
                <a:latin typeface="Helvetica" panose="020B0604020202020204" pitchFamily="34" charset="0"/>
                <a:cs typeface="Helvetica" panose="020B0604020202020204" pitchFamily="34" charset="0"/>
              </a:rPr>
              <a:t>Analysts</a:t>
            </a:r>
            <a:r>
              <a:rPr lang="fr-FR" sz="2200" dirty="0" smtClean="0">
                <a:latin typeface="Helvetica" panose="020B0604020202020204" pitchFamily="34" charset="0"/>
                <a:cs typeface="Helvetica" panose="020B0604020202020204" pitchFamily="34" charset="0"/>
              </a:rPr>
              <a:t>. Il doit s’assurer qu’elle est triée, organisée, mais surtout issue d’une source fiable.</a:t>
            </a:r>
          </a:p>
          <a:p>
            <a:pPr marL="0" indent="0">
              <a:buNone/>
            </a:pPr>
            <a:r>
              <a:rPr lang="fr-FR" sz="2400" b="1" dirty="0">
                <a:latin typeface="Helvetica" panose="020B0604020202020204" pitchFamily="34" charset="0"/>
                <a:cs typeface="Helvetica" panose="020B0604020202020204" pitchFamily="34" charset="0"/>
              </a:rPr>
              <a:t>Dans quelle entreprise travaille un Data </a:t>
            </a:r>
            <a:r>
              <a:rPr lang="fr-FR" sz="2400" b="1" dirty="0" smtClean="0">
                <a:latin typeface="Helvetica" panose="020B0604020202020204" pitchFamily="34" charset="0"/>
                <a:cs typeface="Helvetica" panose="020B0604020202020204" pitchFamily="34" charset="0"/>
              </a:rPr>
              <a:t>Steward </a:t>
            </a:r>
            <a:r>
              <a:rPr lang="fr-FR" sz="2400" b="1" dirty="0">
                <a:latin typeface="Helvetica" panose="020B0604020202020204" pitchFamily="34" charset="0"/>
                <a:cs typeface="Helvetica" panose="020B0604020202020204" pitchFamily="34" charset="0"/>
              </a:rPr>
              <a:t>?</a:t>
            </a:r>
          </a:p>
          <a:p>
            <a:pPr marL="0" indent="0">
              <a:buNone/>
            </a:pPr>
            <a:r>
              <a:rPr lang="fr-FR" sz="2200" dirty="0" smtClean="0">
                <a:latin typeface="Helvetica" panose="020B0604020202020204" pitchFamily="34" charset="0"/>
                <a:cs typeface="Helvetica" panose="020B0604020202020204" pitchFamily="34" charset="0"/>
              </a:rPr>
              <a:t>Le rôle du Data Steward est proche de celui du Data Manager. Il travaille souvent sous la supervision d’un DPO (Data Protection </a:t>
            </a:r>
            <a:r>
              <a:rPr lang="fr-FR" sz="2200" dirty="0" err="1" smtClean="0">
                <a:latin typeface="Helvetica" panose="020B0604020202020204" pitchFamily="34" charset="0"/>
                <a:cs typeface="Helvetica" panose="020B0604020202020204" pitchFamily="34" charset="0"/>
              </a:rPr>
              <a:t>Officer</a:t>
            </a:r>
            <a:r>
              <a:rPr lang="fr-FR" sz="2200" dirty="0" smtClean="0">
                <a:latin typeface="Helvetica" panose="020B0604020202020204" pitchFamily="34" charset="0"/>
                <a:cs typeface="Helvetica" panose="020B0604020202020204" pitchFamily="34" charset="0"/>
              </a:rPr>
              <a:t>). Son rôle est très important, notamment lorsque les données sont sensibles (santé, banque…).</a:t>
            </a:r>
          </a:p>
          <a:p>
            <a:pPr marL="0" indent="0">
              <a:buNone/>
            </a:pPr>
            <a:r>
              <a:rPr lang="fr-FR" sz="2400" b="1" dirty="0">
                <a:latin typeface="Helvetica" panose="020B0604020202020204" pitchFamily="34" charset="0"/>
                <a:cs typeface="Helvetica" panose="020B0604020202020204" pitchFamily="34" charset="0"/>
              </a:rPr>
              <a:t>Formation pour devenir Data </a:t>
            </a:r>
            <a:r>
              <a:rPr lang="fr-FR" sz="2400" b="1" dirty="0" smtClean="0">
                <a:latin typeface="Helvetica" panose="020B0604020202020204" pitchFamily="34" charset="0"/>
                <a:cs typeface="Helvetica" panose="020B0604020202020204" pitchFamily="34" charset="0"/>
              </a:rPr>
              <a:t>Steward </a:t>
            </a:r>
            <a:r>
              <a:rPr lang="fr-FR" sz="2400" b="1" dirty="0" smtClean="0">
                <a:latin typeface="Helvetica" panose="020B0604020202020204" pitchFamily="34" charset="0"/>
                <a:cs typeface="Helvetica" panose="020B0604020202020204" pitchFamily="34" charset="0"/>
              </a:rPr>
              <a:t>:</a:t>
            </a:r>
            <a:endParaRPr lang="fr-FR" sz="2400" b="1" dirty="0">
              <a:latin typeface="Helvetica" panose="020B0604020202020204" pitchFamily="34" charset="0"/>
              <a:cs typeface="Helvetica" panose="020B0604020202020204" pitchFamily="34" charset="0"/>
            </a:endParaRPr>
          </a:p>
          <a:p>
            <a:pPr marL="0" indent="0">
              <a:buNone/>
            </a:pPr>
            <a:r>
              <a:rPr lang="fr-FR" sz="2200" dirty="0" smtClean="0">
                <a:latin typeface="Helvetica" panose="020B0604020202020204" pitchFamily="34" charset="0"/>
                <a:cs typeface="Helvetica" panose="020B0604020202020204" pitchFamily="34" charset="0"/>
              </a:rPr>
              <a:t>La formation du Data Steward consiste en général en un master en informatique ou en technologies de l’information, qu’il est possible de compléter par une formation en mathématiques.</a:t>
            </a:r>
            <a:endParaRPr lang="fr-ML" sz="2200" dirty="0" smtClean="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6024" y="1038421"/>
            <a:ext cx="1485976" cy="1431824"/>
          </a:xfrm>
          <a:prstGeom prst="rect">
            <a:avLst/>
          </a:prstGeom>
        </p:spPr>
      </p:pic>
    </p:spTree>
    <p:extLst>
      <p:ext uri="{BB962C8B-B14F-4D97-AF65-F5344CB8AC3E}">
        <p14:creationId xmlns:p14="http://schemas.microsoft.com/office/powerpoint/2010/main" val="1925322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20" name="Rectangle 19"/>
          <p:cNvSpPr/>
          <p:nvPr/>
        </p:nvSpPr>
        <p:spPr>
          <a:xfrm>
            <a:off x="1573768" y="3025970"/>
            <a:ext cx="8840882" cy="923330"/>
          </a:xfrm>
          <a:prstGeom prst="rect">
            <a:avLst/>
          </a:prstGeom>
        </p:spPr>
        <p:txBody>
          <a:bodyPr wrap="none">
            <a:spAutoFit/>
          </a:bodyPr>
          <a:lstStyle/>
          <a:p>
            <a:r>
              <a:rPr lang="fr-ML" sz="5400" b="1" dirty="0" smtClean="0">
                <a:latin typeface="Helvetica" panose="020B0604020202020204" pitchFamily="34" charset="0"/>
                <a:cs typeface="Helvetica" panose="020B0604020202020204" pitchFamily="34" charset="0"/>
              </a:rPr>
              <a:t>Outils de la Data Science?</a:t>
            </a:r>
            <a:endParaRPr lang="fr-ML" sz="5400"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31061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a:t>
            </a:r>
            <a:r>
              <a:rPr lang="fr-FR" sz="2600" b="1" dirty="0" smtClean="0">
                <a:latin typeface="Helvetica" panose="020B0604020202020204" pitchFamily="34" charset="0"/>
                <a:cs typeface="Helvetica" panose="020B0604020202020204" pitchFamily="34" charset="0"/>
              </a:rPr>
              <a:t>Data Science et Fondamentaux de Python</a:t>
            </a:r>
          </a:p>
          <a:p>
            <a:pPr marL="0" indent="0">
              <a:buNone/>
            </a:pPr>
            <a:r>
              <a:rPr lang="fr-FR" sz="2400" b="1" dirty="0" smtClean="0">
                <a:latin typeface="Helvetica" panose="020B0604020202020204" pitchFamily="34" charset="0"/>
                <a:cs typeface="Helvetica" panose="020B0604020202020204" pitchFamily="34" charset="0"/>
              </a:rPr>
              <a:t>Outils de la Data Science:</a:t>
            </a:r>
          </a:p>
          <a:p>
            <a:pPr>
              <a:buFont typeface="Wingdings" panose="05000000000000000000" pitchFamily="2" charset="2"/>
              <a:buChar char="Ø"/>
            </a:pPr>
            <a:r>
              <a:rPr lang="fr-FR" sz="2400" b="1" dirty="0" smtClean="0">
                <a:latin typeface="Helvetica" panose="020B0604020202020204" pitchFamily="34" charset="0"/>
                <a:cs typeface="Helvetica" panose="020B0604020202020204" pitchFamily="34" charset="0"/>
              </a:rPr>
              <a:t>Outils d’Infrastructure: </a:t>
            </a:r>
            <a:r>
              <a:rPr lang="fr-FR" sz="2400" dirty="0" err="1" smtClean="0">
                <a:latin typeface="Helvetica" panose="020B0604020202020204" pitchFamily="34" charset="0"/>
                <a:cs typeface="Helvetica" panose="020B0604020202020204" pitchFamily="34" charset="0"/>
              </a:rPr>
              <a:t>Hadoop</a:t>
            </a:r>
            <a:r>
              <a:rPr lang="fr-FR" sz="2400" dirty="0" smtClean="0">
                <a:latin typeface="Helvetica" panose="020B0604020202020204" pitchFamily="34" charset="0"/>
                <a:cs typeface="Helvetica" panose="020B0604020202020204" pitchFamily="34" charset="0"/>
              </a:rPr>
              <a:t>, Apache </a:t>
            </a:r>
            <a:r>
              <a:rPr lang="fr-FR" sz="2400" dirty="0" err="1" smtClean="0">
                <a:latin typeface="Helvetica" panose="020B0604020202020204" pitchFamily="34" charset="0"/>
                <a:cs typeface="Helvetica" panose="020B0604020202020204" pitchFamily="34" charset="0"/>
              </a:rPr>
              <a:t>Spark</a:t>
            </a:r>
            <a:r>
              <a:rPr lang="fr-FR" sz="2400" dirty="0" smtClean="0">
                <a:latin typeface="Helvetica" panose="020B0604020202020204" pitchFamily="34" charset="0"/>
                <a:cs typeface="Helvetica" panose="020B0604020202020204" pitchFamily="34" charset="0"/>
              </a:rPr>
              <a:t>, Mongo DB, neo4J, SAP etc…</a:t>
            </a:r>
          </a:p>
          <a:p>
            <a:pPr>
              <a:buFont typeface="Wingdings" panose="05000000000000000000" pitchFamily="2" charset="2"/>
              <a:buChar char="Ø"/>
            </a:pPr>
            <a:r>
              <a:rPr lang="fr-FR" sz="2400" b="1" dirty="0" smtClean="0">
                <a:latin typeface="Helvetica" panose="020B0604020202020204" pitchFamily="34" charset="0"/>
                <a:cs typeface="Helvetica" panose="020B0604020202020204" pitchFamily="34" charset="0"/>
              </a:rPr>
              <a:t>Outils Analytiques: </a:t>
            </a:r>
            <a:r>
              <a:rPr lang="fr-FR" sz="2400" dirty="0" smtClean="0">
                <a:latin typeface="Helvetica" panose="020B0604020202020204" pitchFamily="34" charset="0"/>
                <a:cs typeface="Helvetica" panose="020B0604020202020204" pitchFamily="34" charset="0"/>
              </a:rPr>
              <a:t>SAS, Matlab, SPSS, </a:t>
            </a:r>
            <a:r>
              <a:rPr lang="fr-FR" sz="2400" dirty="0" err="1" smtClean="0">
                <a:latin typeface="Helvetica" panose="020B0604020202020204" pitchFamily="34" charset="0"/>
                <a:cs typeface="Helvetica" panose="020B0604020202020204" pitchFamily="34" charset="0"/>
              </a:rPr>
              <a:t>Qlik</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View</a:t>
            </a:r>
            <a:r>
              <a:rPr lang="fr-FR" sz="2400" dirty="0" smtClean="0">
                <a:latin typeface="Helvetica" panose="020B0604020202020204" pitchFamily="34" charset="0"/>
                <a:cs typeface="Helvetica" panose="020B0604020202020204" pitchFamily="34" charset="0"/>
              </a:rPr>
              <a:t>, Tableau, Power BI, </a:t>
            </a:r>
            <a:r>
              <a:rPr lang="fr-FR" sz="2400" dirty="0" err="1" smtClean="0">
                <a:latin typeface="Helvetica" panose="020B0604020202020204" pitchFamily="34" charset="0"/>
                <a:cs typeface="Helvetica" panose="020B0604020202020204" pitchFamily="34" charset="0"/>
              </a:rPr>
              <a:t>Elastic</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Search</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Kaggle</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Kibana</a:t>
            </a:r>
            <a:r>
              <a:rPr lang="fr-FR" sz="2400" dirty="0" smtClean="0">
                <a:latin typeface="Helvetica" panose="020B0604020202020204" pitchFamily="34" charset="0"/>
                <a:cs typeface="Helvetica" panose="020B0604020202020204" pitchFamily="34" charset="0"/>
              </a:rPr>
              <a:t>, </a:t>
            </a:r>
          </a:p>
          <a:p>
            <a:pPr>
              <a:buFont typeface="Wingdings" panose="05000000000000000000" pitchFamily="2" charset="2"/>
              <a:buChar char="Ø"/>
            </a:pPr>
            <a:r>
              <a:rPr lang="fr-FR" sz="2400" b="1" dirty="0" smtClean="0">
                <a:latin typeface="Helvetica" panose="020B0604020202020204" pitchFamily="34" charset="0"/>
                <a:cs typeface="Helvetica" panose="020B0604020202020204" pitchFamily="34" charset="0"/>
              </a:rPr>
              <a:t>Applications: </a:t>
            </a:r>
            <a:r>
              <a:rPr lang="fr-FR" sz="2400" dirty="0" err="1" smtClean="0">
                <a:latin typeface="Helvetica" panose="020B0604020202020204" pitchFamily="34" charset="0"/>
                <a:cs typeface="Helvetica" panose="020B0604020202020204" pitchFamily="34" charset="0"/>
              </a:rPr>
              <a:t>OpenX</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Clever</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Outbrain</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Socrata</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AppNexus</a:t>
            </a:r>
            <a:r>
              <a:rPr lang="fr-FR" sz="2400" dirty="0">
                <a:latin typeface="Helvetica" panose="020B0604020202020204" pitchFamily="34" charset="0"/>
                <a:cs typeface="Helvetica" panose="020B0604020202020204" pitchFamily="34" charset="0"/>
              </a:rPr>
              <a:t> </a:t>
            </a:r>
            <a:r>
              <a:rPr lang="fr-FR" sz="2400" dirty="0" smtClean="0">
                <a:latin typeface="Helvetica" panose="020B0604020202020204" pitchFamily="34" charset="0"/>
                <a:cs typeface="Helvetica" panose="020B0604020202020204" pitchFamily="34" charset="0"/>
              </a:rPr>
              <a:t>etc…</a:t>
            </a:r>
          </a:p>
          <a:p>
            <a:pPr>
              <a:buFont typeface="Wingdings" panose="05000000000000000000" pitchFamily="2" charset="2"/>
              <a:buChar char="Ø"/>
            </a:pPr>
            <a:r>
              <a:rPr lang="fr-FR" sz="2400" b="1" dirty="0" err="1" smtClean="0">
                <a:latin typeface="Helvetica" panose="020B0604020202020204" pitchFamily="34" charset="0"/>
                <a:cs typeface="Helvetica" panose="020B0604020202020204" pitchFamily="34" charset="0"/>
              </a:rPr>
              <a:t>Core</a:t>
            </a:r>
            <a:r>
              <a:rPr lang="fr-FR" sz="2400" b="1" dirty="0" smtClean="0">
                <a:latin typeface="Helvetica" panose="020B0604020202020204" pitchFamily="34" charset="0"/>
                <a:cs typeface="Helvetica" panose="020B0604020202020204" pitchFamily="34" charset="0"/>
              </a:rPr>
              <a:t> Infrastructure/</a:t>
            </a:r>
            <a:r>
              <a:rPr lang="fr-FR" sz="2400" b="1" dirty="0" err="1" smtClean="0">
                <a:latin typeface="Helvetica" panose="020B0604020202020204" pitchFamily="34" charset="0"/>
                <a:cs typeface="Helvetica" panose="020B0604020202020204" pitchFamily="34" charset="0"/>
              </a:rPr>
              <a:t>Analytics</a:t>
            </a:r>
            <a:r>
              <a:rPr lang="fr-FR" sz="2400" b="1" dirty="0" smtClean="0">
                <a:latin typeface="Helvetica" panose="020B0604020202020204" pitchFamily="34" charset="0"/>
                <a:cs typeface="Helvetica" panose="020B0604020202020204" pitchFamily="34" charset="0"/>
              </a:rPr>
              <a:t>: </a:t>
            </a:r>
            <a:r>
              <a:rPr lang="fr-FR" sz="2400" dirty="0" smtClean="0">
                <a:latin typeface="Helvetica" panose="020B0604020202020204" pitchFamily="34" charset="0"/>
                <a:cs typeface="Helvetica" panose="020B0604020202020204" pitchFamily="34" charset="0"/>
              </a:rPr>
              <a:t>Google, R, </a:t>
            </a:r>
            <a:r>
              <a:rPr lang="fr-FR" sz="2400" dirty="0" err="1" smtClean="0">
                <a:latin typeface="Helvetica" panose="020B0604020202020204" pitchFamily="34" charset="0"/>
                <a:cs typeface="Helvetica" panose="020B0604020202020204" pitchFamily="34" charset="0"/>
              </a:rPr>
              <a:t>Hive</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Scalab</a:t>
            </a:r>
            <a:r>
              <a:rPr lang="fr-FR" sz="2400" dirty="0" smtClean="0">
                <a:latin typeface="Helvetica" panose="020B0604020202020204" pitchFamily="34" charset="0"/>
                <a:cs typeface="Helvetica" panose="020B0604020202020204" pitchFamily="34" charset="0"/>
              </a:rPr>
              <a:t> etc…</a:t>
            </a:r>
          </a:p>
          <a:p>
            <a:pPr>
              <a:buFont typeface="Wingdings" panose="05000000000000000000" pitchFamily="2" charset="2"/>
              <a:buChar char="Ø"/>
            </a:pPr>
            <a:r>
              <a:rPr lang="fr-FR" sz="2400" b="1" dirty="0" smtClean="0">
                <a:latin typeface="Helvetica" panose="020B0604020202020204" pitchFamily="34" charset="0"/>
                <a:cs typeface="Helvetica" panose="020B0604020202020204" pitchFamily="34" charset="0"/>
              </a:rPr>
              <a:t>Open Source: </a:t>
            </a:r>
            <a:r>
              <a:rPr lang="fr-FR" sz="2400" dirty="0" err="1" smtClean="0">
                <a:latin typeface="Helvetica" panose="020B0604020202020204" pitchFamily="34" charset="0"/>
                <a:cs typeface="Helvetica" panose="020B0604020202020204" pitchFamily="34" charset="0"/>
              </a:rPr>
              <a:t>Jupyter</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Weka</a:t>
            </a:r>
            <a:r>
              <a:rPr lang="fr-FR" sz="2400" dirty="0" smtClean="0">
                <a:latin typeface="Helvetica" panose="020B0604020202020204" pitchFamily="34" charset="0"/>
                <a:cs typeface="Helvetica" panose="020B0604020202020204" pitchFamily="34" charset="0"/>
              </a:rPr>
              <a:t>, Apache SENGA, Apache Ranger etc…</a:t>
            </a:r>
          </a:p>
          <a:p>
            <a:pPr>
              <a:buFont typeface="Wingdings" panose="05000000000000000000" pitchFamily="2" charset="2"/>
              <a:buChar char="Ø"/>
            </a:pPr>
            <a:r>
              <a:rPr lang="fr-FR" sz="2400" b="1" dirty="0" smtClean="0">
                <a:latin typeface="Helvetica" panose="020B0604020202020204" pitchFamily="34" charset="0"/>
                <a:cs typeface="Helvetica" panose="020B0604020202020204" pitchFamily="34" charset="0"/>
              </a:rPr>
              <a:t>Data Source/API: </a:t>
            </a:r>
            <a:r>
              <a:rPr lang="fr-FR" sz="2400" dirty="0" smtClean="0">
                <a:latin typeface="Helvetica" panose="020B0604020202020204" pitchFamily="34" charset="0"/>
                <a:cs typeface="Helvetica" panose="020B0604020202020204" pitchFamily="34" charset="0"/>
              </a:rPr>
              <a:t>Bloomberg, Dow Jones, Thomson Reuters, </a:t>
            </a:r>
            <a:r>
              <a:rPr lang="fr-FR" sz="2400" dirty="0" err="1" smtClean="0">
                <a:latin typeface="Helvetica" panose="020B0604020202020204" pitchFamily="34" charset="0"/>
                <a:cs typeface="Helvetica" panose="020B0604020202020204" pitchFamily="34" charset="0"/>
              </a:rPr>
              <a:t>Garmin</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Foursquare</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DataCamp</a:t>
            </a:r>
            <a:r>
              <a:rPr lang="fr-FR" sz="2400" dirty="0" smtClean="0">
                <a:latin typeface="Helvetica" panose="020B0604020202020204" pitchFamily="34" charset="0"/>
                <a:cs typeface="Helvetica" panose="020B0604020202020204" pitchFamily="34" charset="0"/>
              </a:rPr>
              <a:t> etc…</a:t>
            </a:r>
          </a:p>
          <a:p>
            <a:pPr>
              <a:buFont typeface="Wingdings" panose="05000000000000000000" pitchFamily="2" charset="2"/>
              <a:buChar char="Ø"/>
            </a:pPr>
            <a:r>
              <a:rPr lang="fr-FR" sz="2400" b="1" dirty="0" smtClean="0">
                <a:latin typeface="Helvetica" panose="020B0604020202020204" pitchFamily="34" charset="0"/>
                <a:cs typeface="Helvetica" panose="020B0604020202020204" pitchFamily="34" charset="0"/>
              </a:rPr>
              <a:t>Plateformes collaboratives: </a:t>
            </a:r>
            <a:r>
              <a:rPr lang="fr-FR" sz="2400" dirty="0" err="1" smtClean="0">
                <a:latin typeface="Helvetica" panose="020B0604020202020204" pitchFamily="34" charset="0"/>
                <a:cs typeface="Helvetica" panose="020B0604020202020204" pitchFamily="34" charset="0"/>
              </a:rPr>
              <a:t>Github</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gitlab</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Slack</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Bitbucket</a:t>
            </a:r>
            <a:r>
              <a:rPr lang="fr-FR" sz="2400" dirty="0" smtClean="0">
                <a:latin typeface="Helvetica" panose="020B0604020202020204" pitchFamily="34" charset="0"/>
                <a:cs typeface="Helvetica" panose="020B0604020202020204" pitchFamily="34" charset="0"/>
              </a:rPr>
              <a:t> etc…</a:t>
            </a:r>
          </a:p>
          <a:p>
            <a:pPr marL="0" indent="0">
              <a:buNone/>
            </a:pPr>
            <a:endParaRPr lang="fr-FR" sz="2400" b="1" dirty="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6935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fade">
                                      <p:cBhvr>
                                        <p:cTn id="14" dur="1000"/>
                                        <p:tgtEl>
                                          <p:spTgt spid="7">
                                            <p:txEl>
                                              <p:pRg st="3" end="3"/>
                                            </p:txEl>
                                          </p:spTgt>
                                        </p:tgtEl>
                                      </p:cBhvr>
                                    </p:animEffect>
                                    <p:anim calcmode="lin" valueType="num">
                                      <p:cBhvr>
                                        <p:cTn id="1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1000"/>
                                        <p:tgtEl>
                                          <p:spTgt spid="7">
                                            <p:txEl>
                                              <p:pRg st="5" end="5"/>
                                            </p:txEl>
                                          </p:spTgt>
                                        </p:tgtEl>
                                      </p:cBhvr>
                                    </p:animEffect>
                                    <p:anim calcmode="lin" valueType="num">
                                      <p:cBhvr>
                                        <p:cTn id="2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1000"/>
                                        <p:tgtEl>
                                          <p:spTgt spid="7">
                                            <p:txEl>
                                              <p:pRg st="6" end="6"/>
                                            </p:txEl>
                                          </p:spTgt>
                                        </p:tgtEl>
                                      </p:cBhvr>
                                    </p:animEffect>
                                    <p:anim calcmode="lin" valueType="num">
                                      <p:cBhvr>
                                        <p:cTn id="36"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1000"/>
                                        <p:tgtEl>
                                          <p:spTgt spid="7">
                                            <p:txEl>
                                              <p:pRg st="7" end="7"/>
                                            </p:txEl>
                                          </p:spTgt>
                                        </p:tgtEl>
                                      </p:cBhvr>
                                    </p:animEffect>
                                    <p:anim calcmode="lin" valueType="num">
                                      <p:cBhvr>
                                        <p:cTn id="4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fade">
                                      <p:cBhvr>
                                        <p:cTn id="49" dur="1000"/>
                                        <p:tgtEl>
                                          <p:spTgt spid="7">
                                            <p:txEl>
                                              <p:pRg st="8" end="8"/>
                                            </p:txEl>
                                          </p:spTgt>
                                        </p:tgtEl>
                                      </p:cBhvr>
                                    </p:animEffect>
                                    <p:anim calcmode="lin" valueType="num">
                                      <p:cBhvr>
                                        <p:cTn id="50"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a:t>
            </a:r>
            <a:r>
              <a:rPr lang="fr-FR" sz="2600" b="1" dirty="0" smtClean="0">
                <a:latin typeface="Helvetica" panose="020B0604020202020204" pitchFamily="34" charset="0"/>
                <a:cs typeface="Helvetica" panose="020B0604020202020204" pitchFamily="34" charset="0"/>
              </a:rPr>
              <a:t>Data Science et Fondamentaux de Python</a:t>
            </a:r>
          </a:p>
          <a:p>
            <a:pPr marL="0" indent="0">
              <a:buNone/>
            </a:pPr>
            <a:endParaRPr lang="fr-FR" sz="2400" b="1" dirty="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1826" t="4637" r="1991" b="3223"/>
          <a:stretch/>
        </p:blipFill>
        <p:spPr>
          <a:xfrm>
            <a:off x="382136" y="1624084"/>
            <a:ext cx="11204813" cy="4981432"/>
          </a:xfrm>
          <a:prstGeom prst="rect">
            <a:avLst/>
          </a:prstGeom>
        </p:spPr>
      </p:pic>
    </p:spTree>
    <p:extLst>
      <p:ext uri="{BB962C8B-B14F-4D97-AF65-F5344CB8AC3E}">
        <p14:creationId xmlns:p14="http://schemas.microsoft.com/office/powerpoint/2010/main" val="84136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20" name="Rectangle 19"/>
          <p:cNvSpPr/>
          <p:nvPr/>
        </p:nvSpPr>
        <p:spPr>
          <a:xfrm>
            <a:off x="190828" y="2983108"/>
            <a:ext cx="12210394" cy="707886"/>
          </a:xfrm>
          <a:prstGeom prst="rect">
            <a:avLst/>
          </a:prstGeom>
        </p:spPr>
        <p:txBody>
          <a:bodyPr wrap="none">
            <a:spAutoFit/>
          </a:bodyPr>
          <a:lstStyle/>
          <a:p>
            <a:r>
              <a:rPr lang="fr-ML" sz="4000" b="1" dirty="0" smtClean="0">
                <a:latin typeface="Helvetica" panose="020B0604020202020204" pitchFamily="34" charset="0"/>
                <a:cs typeface="Helvetica" panose="020B0604020202020204" pitchFamily="34" charset="0"/>
              </a:rPr>
              <a:t>Séance d’installation d’outils de la Data Science</a:t>
            </a:r>
            <a:endParaRPr lang="fr-ML" sz="4000"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14853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20" name="Rectangle 19"/>
          <p:cNvSpPr/>
          <p:nvPr/>
        </p:nvSpPr>
        <p:spPr>
          <a:xfrm>
            <a:off x="1502435" y="2916787"/>
            <a:ext cx="9187130" cy="923330"/>
          </a:xfrm>
          <a:prstGeom prst="rect">
            <a:avLst/>
          </a:prstGeom>
        </p:spPr>
        <p:txBody>
          <a:bodyPr wrap="none">
            <a:spAutoFit/>
          </a:bodyPr>
          <a:lstStyle/>
          <a:p>
            <a:r>
              <a:rPr lang="fr-ML" sz="5400" b="1" dirty="0" smtClean="0">
                <a:latin typeface="Helvetica" panose="020B0604020202020204" pitchFamily="34" charset="0"/>
                <a:cs typeface="Helvetica" panose="020B0604020202020204" pitchFamily="34" charset="0"/>
              </a:rPr>
              <a:t>Fondamentaux de PYTHON</a:t>
            </a:r>
            <a:endParaRPr lang="fr-ML" sz="5400"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24678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Formation Data Science</a:t>
            </a:r>
            <a:endParaRPr lang="fr-ML" dirty="0">
              <a:latin typeface="Helvetica" panose="020B0604020202020204" pitchFamily="34" charset="0"/>
              <a:cs typeface="Helvetica" panose="020B0604020202020204" pitchFamily="34" charset="0"/>
            </a:endParaRPr>
          </a:p>
        </p:txBody>
      </p:sp>
      <p:sp>
        <p:nvSpPr>
          <p:cNvPr id="6" name="Rectangle 5"/>
          <p:cNvSpPr/>
          <p:nvPr/>
        </p:nvSpPr>
        <p:spPr>
          <a:xfrm>
            <a:off x="2807279" y="2342515"/>
            <a:ext cx="6577442" cy="2215991"/>
          </a:xfrm>
          <a:prstGeom prst="rect">
            <a:avLst/>
          </a:prstGeom>
        </p:spPr>
        <p:txBody>
          <a:bodyPr wrap="none">
            <a:spAutoFit/>
          </a:bodyPr>
          <a:lstStyle/>
          <a:p>
            <a:r>
              <a:rPr lang="fr-ML" sz="13800" b="1" dirty="0" smtClean="0">
                <a:latin typeface="Helvetica" panose="020B0604020202020204" pitchFamily="34" charset="0"/>
                <a:cs typeface="Helvetica" panose="020B0604020202020204" pitchFamily="34" charset="0"/>
              </a:rPr>
              <a:t>JOUR 2</a:t>
            </a:r>
            <a:endParaRPr lang="fr-ML" sz="13800"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44335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2</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b="1" dirty="0" smtClean="0">
                <a:latin typeface="Helvetica" panose="020B0604020202020204" pitchFamily="34" charset="0"/>
                <a:cs typeface="Helvetica" panose="020B0604020202020204" pitchFamily="34" charset="0"/>
              </a:rPr>
              <a:t>  JOUR 2: </a:t>
            </a:r>
            <a:r>
              <a:rPr lang="fr-ML" b="1" dirty="0">
                <a:latin typeface="Helvetica" panose="020B0604020202020204" pitchFamily="34" charset="0"/>
                <a:cs typeface="Helvetica" panose="020B0604020202020204" pitchFamily="34" charset="0"/>
              </a:rPr>
              <a:t>De la collecte à l’analyse des données</a:t>
            </a:r>
          </a:p>
          <a:p>
            <a:pPr marL="0" indent="0">
              <a:buNone/>
            </a:pPr>
            <a:r>
              <a:rPr lang="fr-ML" sz="2600" b="1" dirty="0" smtClean="0">
                <a:latin typeface="Helvetica" panose="020B0604020202020204" pitchFamily="34" charset="0"/>
                <a:cs typeface="Helvetica" panose="020B0604020202020204" pitchFamily="34" charset="0"/>
              </a:rPr>
              <a:t>Les modules et bibliothèques python pour la data science</a:t>
            </a:r>
            <a:r>
              <a:rPr lang="fr-FR" sz="2600" b="1" dirty="0" smtClean="0">
                <a:latin typeface="Helvetica" panose="020B0604020202020204" pitchFamily="34" charset="0"/>
                <a:cs typeface="Helvetica" panose="020B0604020202020204" pitchFamily="34" charset="0"/>
              </a:rPr>
              <a:t>:</a:t>
            </a:r>
          </a:p>
          <a:p>
            <a:pPr marL="0" indent="0">
              <a:buNone/>
            </a:pPr>
            <a:r>
              <a:rPr lang="fr-FR" sz="2600" b="1" dirty="0" smtClean="0">
                <a:latin typeface="Helvetica" panose="020B0604020202020204" pitchFamily="34" charset="0"/>
                <a:cs typeface="Helvetica" panose="020B0604020202020204" pitchFamily="34" charset="0"/>
              </a:rPr>
              <a:t>Un module c’est quoi?</a:t>
            </a:r>
          </a:p>
          <a:p>
            <a:pPr marL="0" indent="0">
              <a:buNone/>
            </a:pPr>
            <a:r>
              <a:rPr lang="fr-FR" sz="2400" dirty="0">
                <a:latin typeface="Helvetica" panose="020B0604020202020204" pitchFamily="34" charset="0"/>
                <a:cs typeface="Helvetica" panose="020B0604020202020204" pitchFamily="34" charset="0"/>
              </a:rPr>
              <a:t>Dans le langage de programmation Python, le module est un simple fichier qui contient des collections de variables globales et de fonctions avec </a:t>
            </a:r>
            <a:r>
              <a:rPr lang="fr-FR" sz="2400" dirty="0" smtClean="0">
                <a:latin typeface="Helvetica" panose="020B0604020202020204" pitchFamily="34" charset="0"/>
                <a:cs typeface="Helvetica" panose="020B0604020202020204" pitchFamily="34" charset="0"/>
              </a:rPr>
              <a:t>un .</a:t>
            </a:r>
            <a:r>
              <a:rPr lang="fr-FR" sz="2400" dirty="0" err="1" smtClean="0">
                <a:latin typeface="Helvetica" panose="020B0604020202020204" pitchFamily="34" charset="0"/>
                <a:cs typeface="Helvetica" panose="020B0604020202020204" pitchFamily="34" charset="0"/>
              </a:rPr>
              <a:t>py</a:t>
            </a:r>
            <a:r>
              <a:rPr lang="fr-FR" sz="2400" dirty="0" smtClean="0">
                <a:latin typeface="Helvetica" panose="020B0604020202020204" pitchFamily="34" charset="0"/>
                <a:cs typeface="Helvetica" panose="020B0604020202020204" pitchFamily="34" charset="0"/>
              </a:rPr>
              <a:t> fichier </a:t>
            </a:r>
            <a:r>
              <a:rPr lang="fr-FR" sz="2400" dirty="0">
                <a:latin typeface="Helvetica" panose="020B0604020202020204" pitchFamily="34" charset="0"/>
                <a:cs typeface="Helvetica" panose="020B0604020202020204" pitchFamily="34" charset="0"/>
              </a:rPr>
              <a:t>d'extension. C'est un fichier exécutable qui peut être importé vers un autre programme </a:t>
            </a:r>
            <a:r>
              <a:rPr lang="fr-FR" sz="2400" dirty="0" smtClean="0">
                <a:latin typeface="Helvetica" panose="020B0604020202020204" pitchFamily="34" charset="0"/>
                <a:cs typeface="Helvetica" panose="020B0604020202020204" pitchFamily="34" charset="0"/>
              </a:rPr>
              <a:t>Python.</a:t>
            </a:r>
          </a:p>
          <a:p>
            <a:pPr marL="0" indent="0">
              <a:buNone/>
            </a:pPr>
            <a:r>
              <a:rPr lang="fr-FR" sz="2600" b="1" dirty="0">
                <a:latin typeface="Helvetica" panose="020B0604020202020204" pitchFamily="34" charset="0"/>
                <a:cs typeface="Helvetica" panose="020B0604020202020204" pitchFamily="34" charset="0"/>
              </a:rPr>
              <a:t>Différence entre une bibliothèque et un module Python:</a:t>
            </a:r>
          </a:p>
          <a:p>
            <a:pPr marL="0" indent="0">
              <a:buNone/>
            </a:pPr>
            <a:r>
              <a:rPr lang="fr-FR" sz="2400" dirty="0" smtClean="0">
                <a:latin typeface="Helvetica" panose="020B0604020202020204" pitchFamily="34" charset="0"/>
                <a:cs typeface="Helvetica" panose="020B0604020202020204" pitchFamily="34" charset="0"/>
              </a:rPr>
              <a:t>De manière générale, une bibliothèque Python est constituée d'une collection de modules. C'est la somme des modules standards qui sont considérés comme des outils à fichier unique.</a:t>
            </a:r>
            <a:endParaRPr lang="fr-FR" sz="2400" dirty="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710492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2</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2022541" cy="5980894"/>
          </a:xfrm>
        </p:spPr>
        <p:txBody>
          <a:bodyPr>
            <a:normAutofit lnSpcReduction="10000"/>
          </a:bodyPr>
          <a:lstStyle/>
          <a:p>
            <a:pPr>
              <a:buFont typeface="Wingdings" panose="05000000000000000000" pitchFamily="2" charset="2"/>
              <a:buChar char="q"/>
            </a:pPr>
            <a:r>
              <a:rPr lang="fr-ML" b="1" dirty="0" smtClean="0">
                <a:latin typeface="Helvetica" panose="020B0604020202020204" pitchFamily="34" charset="0"/>
                <a:cs typeface="Helvetica" panose="020B0604020202020204" pitchFamily="34" charset="0"/>
              </a:rPr>
              <a:t>  JOUR 2: </a:t>
            </a:r>
            <a:r>
              <a:rPr lang="fr-ML" b="1" dirty="0">
                <a:latin typeface="Helvetica" panose="020B0604020202020204" pitchFamily="34" charset="0"/>
                <a:cs typeface="Helvetica" panose="020B0604020202020204" pitchFamily="34" charset="0"/>
              </a:rPr>
              <a:t>De la collecte à l’analyse des données</a:t>
            </a:r>
          </a:p>
          <a:p>
            <a:pPr marL="0" indent="0">
              <a:buNone/>
            </a:pPr>
            <a:r>
              <a:rPr lang="fr-ML" sz="2600" b="1" dirty="0" smtClean="0">
                <a:latin typeface="Helvetica" panose="020B0604020202020204" pitchFamily="34" charset="0"/>
                <a:cs typeface="Helvetica" panose="020B0604020202020204" pitchFamily="34" charset="0"/>
              </a:rPr>
              <a:t>Les bibliothèques python pour la data science</a:t>
            </a:r>
            <a:r>
              <a:rPr lang="fr-FR" sz="2600" b="1" dirty="0" smtClean="0">
                <a:latin typeface="Helvetica" panose="020B0604020202020204" pitchFamily="34" charset="0"/>
                <a:cs typeface="Helvetica" panose="020B0604020202020204" pitchFamily="34" charset="0"/>
              </a:rPr>
              <a:t>:</a:t>
            </a:r>
          </a:p>
          <a:p>
            <a:pPr marL="0" indent="0">
              <a:buNone/>
            </a:pPr>
            <a:r>
              <a:rPr lang="fr-FR" sz="2600" b="1" dirty="0" smtClean="0">
                <a:latin typeface="Helvetica" panose="020B0604020202020204" pitchFamily="34" charset="0"/>
                <a:cs typeface="Helvetica" panose="020B0604020202020204" pitchFamily="34" charset="0"/>
              </a:rPr>
              <a:t>Top modules de python par domaine:</a:t>
            </a:r>
          </a:p>
          <a:p>
            <a:r>
              <a:rPr lang="fr-ML" sz="2400" b="1" dirty="0">
                <a:latin typeface="Helvetica" panose="020B0604020202020204" pitchFamily="34" charset="0"/>
                <a:cs typeface="Helvetica" panose="020B0604020202020204" pitchFamily="34" charset="0"/>
              </a:rPr>
              <a:t>Interface </a:t>
            </a:r>
            <a:r>
              <a:rPr lang="fr-ML" sz="2400" b="1" dirty="0" smtClean="0">
                <a:latin typeface="Helvetica" panose="020B0604020202020204" pitchFamily="34" charset="0"/>
                <a:cs typeface="Helvetica" panose="020B0604020202020204" pitchFamily="34" charset="0"/>
              </a:rPr>
              <a:t>graphique: </a:t>
            </a:r>
            <a:r>
              <a:rPr lang="fr-ML" sz="2400" dirty="0" err="1" smtClean="0">
                <a:latin typeface="Helvetica" panose="020B0604020202020204" pitchFamily="34" charset="0"/>
                <a:cs typeface="Helvetica" panose="020B0604020202020204" pitchFamily="34" charset="0"/>
              </a:rPr>
              <a:t>Tkinter</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wxPython</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PyGObject</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PySimpleGUI</a:t>
            </a:r>
            <a:r>
              <a:rPr lang="fr-ML" sz="2400" dirty="0" smtClean="0">
                <a:latin typeface="Helvetica" panose="020B0604020202020204" pitchFamily="34" charset="0"/>
                <a:cs typeface="Helvetica" panose="020B0604020202020204" pitchFamily="34" charset="0"/>
              </a:rPr>
              <a:t>, Remi</a:t>
            </a:r>
          </a:p>
          <a:p>
            <a:r>
              <a:rPr lang="fr-ML" sz="2400" b="1" dirty="0">
                <a:latin typeface="Helvetica" panose="020B0604020202020204" pitchFamily="34" charset="0"/>
                <a:cs typeface="Helvetica" panose="020B0604020202020204" pitchFamily="34" charset="0"/>
              </a:rPr>
              <a:t>Bases de </a:t>
            </a:r>
            <a:r>
              <a:rPr lang="fr-ML" sz="2400" b="1" dirty="0" smtClean="0">
                <a:latin typeface="Helvetica" panose="020B0604020202020204" pitchFamily="34" charset="0"/>
                <a:cs typeface="Helvetica" panose="020B0604020202020204" pitchFamily="34" charset="0"/>
              </a:rPr>
              <a:t>données: </a:t>
            </a:r>
            <a:r>
              <a:rPr lang="fr-ML" sz="2400" dirty="0" err="1" smtClean="0">
                <a:latin typeface="Helvetica" panose="020B0604020202020204" pitchFamily="34" charset="0"/>
                <a:cs typeface="Helvetica" panose="020B0604020202020204" pitchFamily="34" charset="0"/>
              </a:rPr>
              <a:t>MySQLdb</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PyGreSQL</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Gadfly</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SQLAlchemy</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KinterbasDB</a:t>
            </a:r>
            <a:endParaRPr lang="fr-ML" sz="2400" dirty="0" smtClean="0">
              <a:latin typeface="Helvetica" panose="020B0604020202020204" pitchFamily="34" charset="0"/>
              <a:cs typeface="Helvetica" panose="020B0604020202020204" pitchFamily="34" charset="0"/>
            </a:endParaRPr>
          </a:p>
          <a:p>
            <a:r>
              <a:rPr lang="fr-ML" sz="2400" b="1" dirty="0">
                <a:latin typeface="Helvetica" panose="020B0604020202020204" pitchFamily="34" charset="0"/>
                <a:cs typeface="Helvetica" panose="020B0604020202020204" pitchFamily="34" charset="0"/>
              </a:rPr>
              <a:t>Développement </a:t>
            </a:r>
            <a:r>
              <a:rPr lang="fr-ML" sz="2400" b="1" dirty="0" smtClean="0">
                <a:latin typeface="Helvetica" panose="020B0604020202020204" pitchFamily="34" charset="0"/>
                <a:cs typeface="Helvetica" panose="020B0604020202020204" pitchFamily="34" charset="0"/>
              </a:rPr>
              <a:t>web: </a:t>
            </a:r>
            <a:r>
              <a:rPr lang="fr-ML" sz="2400" dirty="0" err="1" smtClean="0">
                <a:latin typeface="Helvetica" panose="020B0604020202020204" pitchFamily="34" charset="0"/>
                <a:cs typeface="Helvetica" panose="020B0604020202020204" pitchFamily="34" charset="0"/>
              </a:rPr>
              <a:t>Beautiful</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Soup</a:t>
            </a:r>
            <a:r>
              <a:rPr lang="fr-ML" sz="2400" dirty="0" smtClean="0">
                <a:latin typeface="Helvetica" panose="020B0604020202020204" pitchFamily="34" charset="0"/>
                <a:cs typeface="Helvetica" panose="020B0604020202020204" pitchFamily="34" charset="0"/>
              </a:rPr>
              <a:t>, Scrape, </a:t>
            </a:r>
            <a:r>
              <a:rPr lang="fr-ML" sz="2400" dirty="0" err="1" smtClean="0">
                <a:latin typeface="Helvetica" panose="020B0604020202020204" pitchFamily="34" charset="0"/>
                <a:cs typeface="Helvetica" panose="020B0604020202020204" pitchFamily="34" charset="0"/>
              </a:rPr>
              <a:t>mechanize</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libgmail</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requests</a:t>
            </a:r>
            <a:endParaRPr lang="fr-ML" sz="2400" dirty="0" smtClean="0">
              <a:latin typeface="Helvetica" panose="020B0604020202020204" pitchFamily="34" charset="0"/>
              <a:cs typeface="Helvetica" panose="020B0604020202020204" pitchFamily="34" charset="0"/>
            </a:endParaRPr>
          </a:p>
          <a:p>
            <a:r>
              <a:rPr lang="fr-FR" sz="2400" b="1" dirty="0">
                <a:latin typeface="Helvetica" panose="020B0604020202020204" pitchFamily="34" charset="0"/>
                <a:cs typeface="Helvetica" panose="020B0604020202020204" pitchFamily="34" charset="0"/>
              </a:rPr>
              <a:t>Manipulation d'images et de </a:t>
            </a:r>
            <a:r>
              <a:rPr lang="fr-FR" sz="2400" b="1" dirty="0" smtClean="0">
                <a:latin typeface="Helvetica" panose="020B0604020202020204" pitchFamily="34" charset="0"/>
                <a:cs typeface="Helvetica" panose="020B0604020202020204" pitchFamily="34" charset="0"/>
              </a:rPr>
              <a:t>vidéos: </a:t>
            </a:r>
            <a:r>
              <a:rPr lang="fr-FR" sz="2400" dirty="0" err="1" smtClean="0">
                <a:latin typeface="Helvetica" panose="020B0604020202020204" pitchFamily="34" charset="0"/>
                <a:cs typeface="Helvetica" panose="020B0604020202020204" pitchFamily="34" charset="0"/>
              </a:rPr>
              <a:t>GDModule</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VideoCapture</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MoviePy</a:t>
            </a:r>
            <a:endParaRPr lang="fr-FR" sz="2400" dirty="0" smtClean="0">
              <a:latin typeface="Helvetica" panose="020B0604020202020204" pitchFamily="34" charset="0"/>
              <a:cs typeface="Helvetica" panose="020B0604020202020204" pitchFamily="34" charset="0"/>
            </a:endParaRPr>
          </a:p>
          <a:p>
            <a:r>
              <a:rPr lang="fr-FR" sz="2400" b="1" dirty="0">
                <a:latin typeface="Helvetica" panose="020B0604020202020204" pitchFamily="34" charset="0"/>
                <a:cs typeface="Helvetica" panose="020B0604020202020204" pitchFamily="34" charset="0"/>
              </a:rPr>
              <a:t>Sciences des données et </a:t>
            </a:r>
            <a:r>
              <a:rPr lang="fr-FR" sz="2400" b="1" dirty="0" smtClean="0">
                <a:latin typeface="Helvetica" panose="020B0604020202020204" pitchFamily="34" charset="0"/>
                <a:cs typeface="Helvetica" panose="020B0604020202020204" pitchFamily="34" charset="0"/>
              </a:rPr>
              <a:t>mathématiques: </a:t>
            </a:r>
            <a:r>
              <a:rPr lang="fr-FR" sz="2400" dirty="0" err="1" smtClean="0">
                <a:latin typeface="Helvetica" panose="020B0604020202020204" pitchFamily="34" charset="0"/>
                <a:cs typeface="Helvetica" panose="020B0604020202020204" pitchFamily="34" charset="0"/>
              </a:rPr>
              <a:t>Scipy</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Matplotib</a:t>
            </a:r>
            <a:r>
              <a:rPr lang="fr-FR" sz="2400" dirty="0" smtClean="0">
                <a:latin typeface="Helvetica" panose="020B0604020202020204" pitchFamily="34" charset="0"/>
                <a:cs typeface="Helvetica" panose="020B0604020202020204" pitchFamily="34" charset="0"/>
              </a:rPr>
              <a:t>, Pandas, </a:t>
            </a:r>
            <a:r>
              <a:rPr lang="fr-FR" sz="2400" dirty="0" err="1" smtClean="0">
                <a:latin typeface="Helvetica" panose="020B0604020202020204" pitchFamily="34" charset="0"/>
                <a:cs typeface="Helvetica" panose="020B0604020202020204" pitchFamily="34" charset="0"/>
              </a:rPr>
              <a:t>Numpy</a:t>
            </a:r>
            <a:endParaRPr lang="fr-FR" sz="2400" dirty="0" smtClean="0">
              <a:latin typeface="Helvetica" panose="020B0604020202020204" pitchFamily="34" charset="0"/>
              <a:cs typeface="Helvetica" panose="020B0604020202020204" pitchFamily="34" charset="0"/>
            </a:endParaRPr>
          </a:p>
          <a:p>
            <a:r>
              <a:rPr lang="fr-ML" sz="2400" b="1" dirty="0">
                <a:latin typeface="Helvetica" panose="020B0604020202020204" pitchFamily="34" charset="0"/>
                <a:cs typeface="Helvetica" panose="020B0604020202020204" pitchFamily="34" charset="0"/>
              </a:rPr>
              <a:t>Développement de </a:t>
            </a:r>
            <a:r>
              <a:rPr lang="fr-ML" sz="2400" b="1" dirty="0" smtClean="0">
                <a:latin typeface="Helvetica" panose="020B0604020202020204" pitchFamily="34" charset="0"/>
                <a:cs typeface="Helvetica" panose="020B0604020202020204" pitchFamily="34" charset="0"/>
              </a:rPr>
              <a:t>jeu: </a:t>
            </a:r>
            <a:r>
              <a:rPr lang="fr-ML" sz="2400" dirty="0" err="1" smtClean="0">
                <a:latin typeface="Helvetica" panose="020B0604020202020204" pitchFamily="34" charset="0"/>
                <a:cs typeface="Helvetica" panose="020B0604020202020204" pitchFamily="34" charset="0"/>
              </a:rPr>
              <a:t>Pygame</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Pyglet</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PyOpenGL</a:t>
            </a:r>
            <a:endParaRPr lang="fr-ML" sz="2400" dirty="0" smtClean="0">
              <a:latin typeface="Helvetica" panose="020B0604020202020204" pitchFamily="34" charset="0"/>
              <a:cs typeface="Helvetica" panose="020B0604020202020204" pitchFamily="34" charset="0"/>
            </a:endParaRPr>
          </a:p>
          <a:p>
            <a:r>
              <a:rPr lang="fr-ML" sz="2400" b="1" dirty="0">
                <a:latin typeface="Helvetica" panose="020B0604020202020204" pitchFamily="34" charset="0"/>
                <a:cs typeface="Helvetica" panose="020B0604020202020204" pitchFamily="34" charset="0"/>
              </a:rPr>
              <a:t>Usage du </a:t>
            </a:r>
            <a:r>
              <a:rPr lang="fr-ML" sz="2400" b="1" dirty="0" smtClean="0">
                <a:latin typeface="Helvetica" panose="020B0604020202020204" pitchFamily="34" charset="0"/>
                <a:cs typeface="Helvetica" panose="020B0604020202020204" pitchFamily="34" charset="0"/>
              </a:rPr>
              <a:t>son: </a:t>
            </a:r>
            <a:r>
              <a:rPr lang="fr-ML" sz="2400" dirty="0" err="1" smtClean="0">
                <a:latin typeface="Helvetica" panose="020B0604020202020204" pitchFamily="34" charset="0"/>
                <a:cs typeface="Helvetica" panose="020B0604020202020204" pitchFamily="34" charset="0"/>
              </a:rPr>
              <a:t>Mutagen</a:t>
            </a:r>
            <a:r>
              <a:rPr lang="fr-ML" sz="2400" dirty="0" smtClean="0">
                <a:latin typeface="Helvetica" panose="020B0604020202020204" pitchFamily="34" charset="0"/>
                <a:cs typeface="Helvetica" panose="020B0604020202020204" pitchFamily="34" charset="0"/>
              </a:rPr>
              <a:t>, PMIDI, </a:t>
            </a:r>
            <a:r>
              <a:rPr lang="fr-ML" sz="2400" dirty="0" err="1" smtClean="0">
                <a:latin typeface="Helvetica" panose="020B0604020202020204" pitchFamily="34" charset="0"/>
                <a:cs typeface="Helvetica" panose="020B0604020202020204" pitchFamily="34" charset="0"/>
              </a:rPr>
              <a:t>PyMedia</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pySonic</a:t>
            </a:r>
            <a:endParaRPr lang="fr-ML" sz="2400" dirty="0" smtClean="0">
              <a:latin typeface="Helvetica" panose="020B0604020202020204" pitchFamily="34" charset="0"/>
              <a:cs typeface="Helvetica" panose="020B0604020202020204" pitchFamily="34" charset="0"/>
            </a:endParaRPr>
          </a:p>
          <a:p>
            <a:r>
              <a:rPr lang="fr-ML" sz="2400" b="1" dirty="0">
                <a:latin typeface="Helvetica" panose="020B0604020202020204" pitchFamily="34" charset="0"/>
                <a:cs typeface="Helvetica" panose="020B0604020202020204" pitchFamily="34" charset="0"/>
              </a:rPr>
              <a:t>Microsoft </a:t>
            </a:r>
            <a:r>
              <a:rPr lang="fr-ML" sz="2400" b="1" dirty="0" smtClean="0">
                <a:latin typeface="Helvetica" panose="020B0604020202020204" pitchFamily="34" charset="0"/>
                <a:cs typeface="Helvetica" panose="020B0604020202020204" pitchFamily="34" charset="0"/>
              </a:rPr>
              <a:t>Windows: </a:t>
            </a:r>
            <a:r>
              <a:rPr lang="fr-ML" sz="2400" dirty="0" smtClean="0">
                <a:latin typeface="Helvetica" panose="020B0604020202020204" pitchFamily="34" charset="0"/>
                <a:cs typeface="Helvetica" panose="020B0604020202020204" pitchFamily="34" charset="0"/>
              </a:rPr>
              <a:t>pywin32, </a:t>
            </a:r>
            <a:r>
              <a:rPr lang="fr-ML" sz="2400" dirty="0" err="1" smtClean="0">
                <a:latin typeface="Helvetica" panose="020B0604020202020204" pitchFamily="34" charset="0"/>
                <a:cs typeface="Helvetica" panose="020B0604020202020204" pitchFamily="34" charset="0"/>
              </a:rPr>
              <a:t>pyRTF</a:t>
            </a:r>
            <a:r>
              <a:rPr lang="fr-ML" sz="2400" dirty="0" smtClean="0">
                <a:latin typeface="Helvetica" panose="020B0604020202020204" pitchFamily="34" charset="0"/>
                <a:cs typeface="Helvetica" panose="020B0604020202020204" pitchFamily="34" charset="0"/>
              </a:rPr>
              <a:t>, WMI, py2exe</a:t>
            </a:r>
          </a:p>
          <a:p>
            <a:r>
              <a:rPr lang="fr-ML" sz="2400" b="1" dirty="0" err="1" smtClean="0">
                <a:latin typeface="Helvetica" panose="020B0604020202020204" pitchFamily="34" charset="0"/>
                <a:cs typeface="Helvetica" panose="020B0604020202020204" pitchFamily="34" charset="0"/>
              </a:rPr>
              <a:t>MacOS</a:t>
            </a:r>
            <a:r>
              <a:rPr lang="fr-ML" sz="2400" b="1" dirty="0" smtClean="0">
                <a:latin typeface="Helvetica" panose="020B0604020202020204" pitchFamily="34" charset="0"/>
                <a:cs typeface="Helvetica" panose="020B0604020202020204" pitchFamily="34" charset="0"/>
              </a:rPr>
              <a:t>: </a:t>
            </a:r>
            <a:r>
              <a:rPr lang="fr-ML" sz="2400" dirty="0" smtClean="0">
                <a:latin typeface="Helvetica" panose="020B0604020202020204" pitchFamily="34" charset="0"/>
                <a:cs typeface="Helvetica" panose="020B0604020202020204" pitchFamily="34" charset="0"/>
              </a:rPr>
              <a:t>py2app, </a:t>
            </a:r>
            <a:r>
              <a:rPr lang="fr-ML" sz="2400" dirty="0" err="1" smtClean="0">
                <a:latin typeface="Helvetica" panose="020B0604020202020204" pitchFamily="34" charset="0"/>
                <a:cs typeface="Helvetica" panose="020B0604020202020204" pitchFamily="34" charset="0"/>
              </a:rPr>
              <a:t>pyObjC</a:t>
            </a:r>
            <a:endParaRPr lang="fr-ML" sz="2400" dirty="0" smtClean="0">
              <a:latin typeface="Helvetica" panose="020B0604020202020204" pitchFamily="34" charset="0"/>
              <a:cs typeface="Helvetica" panose="020B0604020202020204" pitchFamily="34" charset="0"/>
            </a:endParaRPr>
          </a:p>
          <a:p>
            <a:r>
              <a:rPr lang="fr-ML" sz="2400" b="1" dirty="0">
                <a:latin typeface="Helvetica" panose="020B0604020202020204" pitchFamily="34" charset="0"/>
                <a:cs typeface="Helvetica" panose="020B0604020202020204" pitchFamily="34" charset="0"/>
              </a:rPr>
              <a:t>Ports USB et </a:t>
            </a:r>
            <a:r>
              <a:rPr lang="fr-ML" sz="2400" b="1" dirty="0" smtClean="0">
                <a:latin typeface="Helvetica" panose="020B0604020202020204" pitchFamily="34" charset="0"/>
                <a:cs typeface="Helvetica" panose="020B0604020202020204" pitchFamily="34" charset="0"/>
              </a:rPr>
              <a:t>série: </a:t>
            </a:r>
            <a:r>
              <a:rPr lang="fr-ML" sz="2400" dirty="0" err="1" smtClean="0">
                <a:latin typeface="Helvetica" panose="020B0604020202020204" pitchFamily="34" charset="0"/>
                <a:cs typeface="Helvetica" panose="020B0604020202020204" pitchFamily="34" charset="0"/>
              </a:rPr>
              <a:t>PyUSB</a:t>
            </a:r>
            <a:r>
              <a:rPr lang="fr-ML" sz="2400" dirty="0" smtClean="0">
                <a:latin typeface="Helvetica" panose="020B0604020202020204" pitchFamily="34" charset="0"/>
                <a:cs typeface="Helvetica" panose="020B0604020202020204" pitchFamily="34" charset="0"/>
              </a:rPr>
              <a:t>, </a:t>
            </a:r>
            <a:r>
              <a:rPr lang="fr-ML" sz="2400" dirty="0" err="1" smtClean="0">
                <a:latin typeface="Helvetica" panose="020B0604020202020204" pitchFamily="34" charset="0"/>
                <a:cs typeface="Helvetica" panose="020B0604020202020204" pitchFamily="34" charset="0"/>
              </a:rPr>
              <a:t>PySerial</a:t>
            </a:r>
            <a:r>
              <a:rPr lang="fr-ML" sz="2400" dirty="0" smtClean="0">
                <a:latin typeface="Helvetica" panose="020B0604020202020204" pitchFamily="34" charset="0"/>
                <a:cs typeface="Helvetica" panose="020B0604020202020204" pitchFamily="34" charset="0"/>
              </a:rPr>
              <a:t>, USPP etc…</a:t>
            </a:r>
            <a:endParaRPr lang="fr-FR" sz="2400" dirty="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73955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PLAN</a:t>
            </a:r>
            <a:endParaRPr lang="fr-ML" dirty="0">
              <a:latin typeface="Helvetica" panose="020B0604020202020204" pitchFamily="34" charset="0"/>
              <a:cs typeface="Helvetica" panose="020B0604020202020204" pitchFamily="34" charset="0"/>
            </a:endParaRPr>
          </a:p>
        </p:txBody>
      </p:sp>
      <p:sp>
        <p:nvSpPr>
          <p:cNvPr id="5" name="Rectangle 4"/>
          <p:cNvSpPr/>
          <p:nvPr/>
        </p:nvSpPr>
        <p:spPr>
          <a:xfrm>
            <a:off x="949657" y="709685"/>
            <a:ext cx="10208526" cy="709683"/>
          </a:xfrm>
          <a:prstGeom prst="rect">
            <a:avLst/>
          </a:prstGeom>
          <a:solidFill>
            <a:srgbClr val="7030A0"/>
          </a:solidFill>
          <a:ln/>
        </p:spPr>
        <p:style>
          <a:lnRef idx="0">
            <a:schemeClr val="accent5"/>
          </a:lnRef>
          <a:fillRef idx="3">
            <a:schemeClr val="accent5"/>
          </a:fillRef>
          <a:effectRef idx="3">
            <a:schemeClr val="accent5"/>
          </a:effectRef>
          <a:fontRef idx="minor">
            <a:schemeClr val="lt1"/>
          </a:fontRef>
        </p:style>
        <p:txBody>
          <a:bodyPr rtlCol="0" anchor="ctr"/>
          <a:lstStyle/>
          <a:p>
            <a:r>
              <a:rPr lang="fr-FR" sz="2400" b="1" dirty="0" smtClean="0">
                <a:latin typeface="Helvetica" panose="020B0604020202020204" pitchFamily="34" charset="0"/>
                <a:cs typeface="Helvetica" panose="020B0604020202020204" pitchFamily="34" charset="0"/>
              </a:rPr>
              <a:t>  Concepts de Data Science et Fondamentaux de Python</a:t>
            </a:r>
            <a:endParaRPr lang="fr-ML" sz="2400" dirty="0"/>
          </a:p>
        </p:txBody>
      </p:sp>
      <p:sp>
        <p:nvSpPr>
          <p:cNvPr id="4" name="Ellipse 3"/>
          <p:cNvSpPr/>
          <p:nvPr/>
        </p:nvSpPr>
        <p:spPr>
          <a:xfrm>
            <a:off x="0" y="559558"/>
            <a:ext cx="1119116" cy="1009935"/>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ML" sz="1700" b="1" dirty="0" smtClean="0">
                <a:latin typeface="Helvetica" panose="020B0604020202020204" pitchFamily="34" charset="0"/>
                <a:cs typeface="Helvetica" panose="020B0604020202020204" pitchFamily="34" charset="0"/>
              </a:rPr>
              <a:t>JOUR 1</a:t>
            </a:r>
            <a:endParaRPr lang="fr-ML" sz="1700" b="1" dirty="0">
              <a:latin typeface="Helvetica" panose="020B0604020202020204" pitchFamily="34" charset="0"/>
              <a:cs typeface="Helvetica" panose="020B0604020202020204" pitchFamily="34" charset="0"/>
            </a:endParaRPr>
          </a:p>
        </p:txBody>
      </p:sp>
      <p:sp>
        <p:nvSpPr>
          <p:cNvPr id="6" name="Rectangle 5"/>
          <p:cNvSpPr/>
          <p:nvPr/>
        </p:nvSpPr>
        <p:spPr>
          <a:xfrm>
            <a:off x="949657" y="2681777"/>
            <a:ext cx="10208526" cy="709683"/>
          </a:xfrm>
          <a:prstGeom prst="rect">
            <a:avLst/>
          </a:prstGeom>
          <a:solidFill>
            <a:srgbClr val="7030A0"/>
          </a:solidFill>
          <a:ln/>
        </p:spPr>
        <p:style>
          <a:lnRef idx="0">
            <a:schemeClr val="accent5"/>
          </a:lnRef>
          <a:fillRef idx="3">
            <a:schemeClr val="accent5"/>
          </a:fillRef>
          <a:effectRef idx="3">
            <a:schemeClr val="accent5"/>
          </a:effectRef>
          <a:fontRef idx="minor">
            <a:schemeClr val="lt1"/>
          </a:fontRef>
        </p:style>
        <p:txBody>
          <a:bodyPr rtlCol="0" anchor="ctr"/>
          <a:lstStyle/>
          <a:p>
            <a:r>
              <a:rPr lang="fr-FR" sz="2400" b="1" dirty="0">
                <a:latin typeface="Helvetica" panose="020B0604020202020204" pitchFamily="34" charset="0"/>
                <a:cs typeface="Helvetica" panose="020B0604020202020204" pitchFamily="34" charset="0"/>
              </a:rPr>
              <a:t> </a:t>
            </a:r>
            <a:r>
              <a:rPr lang="fr-FR" sz="2400" b="1" dirty="0" smtClean="0">
                <a:latin typeface="Helvetica" panose="020B0604020202020204" pitchFamily="34" charset="0"/>
                <a:cs typeface="Helvetica" panose="020B0604020202020204" pitchFamily="34" charset="0"/>
              </a:rPr>
              <a:t> </a:t>
            </a:r>
            <a:r>
              <a:rPr lang="fr-ML" sz="2400" b="1" dirty="0" smtClean="0">
                <a:latin typeface="Helvetica" panose="020B0604020202020204" pitchFamily="34" charset="0"/>
                <a:cs typeface="Helvetica" panose="020B0604020202020204" pitchFamily="34" charset="0"/>
              </a:rPr>
              <a:t>De la collecte à l’analyse des données</a:t>
            </a:r>
            <a:endParaRPr lang="fr-ML" sz="2400" b="1" dirty="0">
              <a:latin typeface="Helvetica" panose="020B0604020202020204" pitchFamily="34" charset="0"/>
              <a:cs typeface="Helvetica" panose="020B0604020202020204" pitchFamily="34" charset="0"/>
            </a:endParaRPr>
          </a:p>
        </p:txBody>
      </p:sp>
      <p:sp>
        <p:nvSpPr>
          <p:cNvPr id="7" name="Ellipse 6"/>
          <p:cNvSpPr/>
          <p:nvPr/>
        </p:nvSpPr>
        <p:spPr>
          <a:xfrm>
            <a:off x="0" y="2531650"/>
            <a:ext cx="1119116" cy="1009935"/>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ML" sz="1700" b="1" dirty="0" smtClean="0">
                <a:latin typeface="Helvetica" panose="020B0604020202020204" pitchFamily="34" charset="0"/>
                <a:cs typeface="Helvetica" panose="020B0604020202020204" pitchFamily="34" charset="0"/>
              </a:rPr>
              <a:t>JOUR 2</a:t>
            </a:r>
            <a:endParaRPr lang="fr-ML" sz="1700" b="1" dirty="0">
              <a:latin typeface="Helvetica" panose="020B0604020202020204" pitchFamily="34" charset="0"/>
              <a:cs typeface="Helvetica" panose="020B0604020202020204" pitchFamily="34" charset="0"/>
            </a:endParaRPr>
          </a:p>
        </p:txBody>
      </p:sp>
      <p:sp>
        <p:nvSpPr>
          <p:cNvPr id="8" name="Rectangle 7"/>
          <p:cNvSpPr/>
          <p:nvPr/>
        </p:nvSpPr>
        <p:spPr>
          <a:xfrm>
            <a:off x="0" y="3450689"/>
            <a:ext cx="6583907" cy="969496"/>
          </a:xfrm>
          <a:prstGeom prst="rect">
            <a:avLst/>
          </a:prstGeom>
        </p:spPr>
        <p:txBody>
          <a:bodyPr wrap="square">
            <a:spAutoFit/>
          </a:bodyPr>
          <a:lstStyle/>
          <a:p>
            <a:pPr marL="804863">
              <a:buFont typeface="Wingdings" panose="05000000000000000000" pitchFamily="2" charset="2"/>
              <a:buChar char="Ø"/>
              <a:tabLst>
                <a:tab pos="723900" algn="l"/>
              </a:tabLst>
            </a:pPr>
            <a:r>
              <a:rPr lang="fr-ML" sz="1900" dirty="0" smtClean="0">
                <a:latin typeface="Helvetica" panose="020B0604020202020204" pitchFamily="34" charset="0"/>
                <a:cs typeface="Helvetica" panose="020B0604020202020204" pitchFamily="34" charset="0"/>
              </a:rPr>
              <a:t>  Les bibliothèques python pour la data science</a:t>
            </a:r>
          </a:p>
          <a:p>
            <a:pPr marL="804863">
              <a:buFont typeface="Wingdings" panose="05000000000000000000" pitchFamily="2" charset="2"/>
              <a:buChar char="Ø"/>
              <a:tabLst>
                <a:tab pos="723900" algn="l"/>
              </a:tabLst>
            </a:pPr>
            <a:r>
              <a:rPr lang="fr-ML" sz="1900" dirty="0" smtClean="0">
                <a:latin typeface="Helvetica" panose="020B0604020202020204" pitchFamily="34" charset="0"/>
                <a:cs typeface="Helvetica" panose="020B0604020202020204" pitchFamily="34" charset="0"/>
              </a:rPr>
              <a:t>  Bases de données: SQL et </a:t>
            </a:r>
            <a:r>
              <a:rPr lang="fr-ML" sz="1900" dirty="0" err="1" smtClean="0">
                <a:latin typeface="Helvetica" panose="020B0604020202020204" pitchFamily="34" charset="0"/>
                <a:cs typeface="Helvetica" panose="020B0604020202020204" pitchFamily="34" charset="0"/>
              </a:rPr>
              <a:t>pyspark</a:t>
            </a:r>
            <a:endParaRPr lang="fr-ML" sz="1900" dirty="0" smtClean="0">
              <a:latin typeface="Helvetica" panose="020B0604020202020204" pitchFamily="34" charset="0"/>
              <a:cs typeface="Helvetica" panose="020B0604020202020204" pitchFamily="34" charset="0"/>
            </a:endParaRPr>
          </a:p>
          <a:p>
            <a:pPr marL="804863">
              <a:buFont typeface="Wingdings" panose="05000000000000000000" pitchFamily="2" charset="2"/>
              <a:buChar char="Ø"/>
              <a:tabLst>
                <a:tab pos="723900" algn="l"/>
              </a:tabLst>
            </a:pPr>
            <a:r>
              <a:rPr lang="fr-ML" sz="1900" dirty="0" smtClean="0">
                <a:latin typeface="Helvetica" panose="020B0604020202020204" pitchFamily="34" charset="0"/>
                <a:cs typeface="Helvetica" panose="020B0604020202020204" pitchFamily="34" charset="0"/>
              </a:rPr>
              <a:t>  </a:t>
            </a:r>
            <a:r>
              <a:rPr lang="fr-ML" sz="1900" dirty="0" err="1" smtClean="0">
                <a:latin typeface="Helvetica" panose="020B0604020202020204" pitchFamily="34" charset="0"/>
                <a:cs typeface="Helvetica" panose="020B0604020202020204" pitchFamily="34" charset="0"/>
              </a:rPr>
              <a:t>Dataviz</a:t>
            </a:r>
            <a:r>
              <a:rPr lang="fr-ML" sz="1900" dirty="0" smtClean="0">
                <a:latin typeface="Helvetica" panose="020B0604020202020204" pitchFamily="34" charset="0"/>
                <a:cs typeface="Helvetica" panose="020B0604020202020204" pitchFamily="34" charset="0"/>
              </a:rPr>
              <a:t> avec </a:t>
            </a:r>
            <a:r>
              <a:rPr lang="fr-ML" sz="1900" dirty="0" err="1" smtClean="0">
                <a:latin typeface="Helvetica" panose="020B0604020202020204" pitchFamily="34" charset="0"/>
                <a:cs typeface="Helvetica" panose="020B0604020202020204" pitchFamily="34" charset="0"/>
              </a:rPr>
              <a:t>Matplotlib</a:t>
            </a:r>
            <a:r>
              <a:rPr lang="fr-ML" sz="1900" dirty="0" smtClean="0">
                <a:latin typeface="Helvetica" panose="020B0604020202020204" pitchFamily="34" charset="0"/>
                <a:cs typeface="Helvetica" panose="020B0604020202020204" pitchFamily="34" charset="0"/>
              </a:rPr>
              <a:t> et </a:t>
            </a:r>
            <a:r>
              <a:rPr lang="fr-ML" sz="1900" dirty="0" err="1" smtClean="0">
                <a:latin typeface="Helvetica" panose="020B0604020202020204" pitchFamily="34" charset="0"/>
                <a:cs typeface="Helvetica" panose="020B0604020202020204" pitchFamily="34" charset="0"/>
              </a:rPr>
              <a:t>Seaborn</a:t>
            </a:r>
            <a:endParaRPr lang="fr-ML" sz="1900" dirty="0"/>
          </a:p>
        </p:txBody>
      </p:sp>
      <p:sp>
        <p:nvSpPr>
          <p:cNvPr id="9" name="Rectangle 8"/>
          <p:cNvSpPr/>
          <p:nvPr/>
        </p:nvSpPr>
        <p:spPr>
          <a:xfrm>
            <a:off x="0" y="5284962"/>
            <a:ext cx="11158183" cy="1554272"/>
          </a:xfrm>
          <a:prstGeom prst="rect">
            <a:avLst/>
          </a:prstGeom>
        </p:spPr>
        <p:txBody>
          <a:bodyPr wrap="square">
            <a:spAutoFit/>
          </a:bodyPr>
          <a:lstStyle/>
          <a:p>
            <a:pPr marL="723900">
              <a:buFont typeface="Wingdings" panose="05000000000000000000" pitchFamily="2" charset="2"/>
              <a:buChar char="Ø"/>
            </a:pPr>
            <a:r>
              <a:rPr lang="fr-ML" sz="1900" dirty="0">
                <a:latin typeface="Helvetica" panose="020B0604020202020204" pitchFamily="34" charset="0"/>
                <a:cs typeface="Helvetica" panose="020B0604020202020204" pitchFamily="34" charset="0"/>
              </a:rPr>
              <a:t> Définition et </a:t>
            </a:r>
            <a:r>
              <a:rPr lang="fr-ML" sz="1900" dirty="0" smtClean="0">
                <a:latin typeface="Helvetica" panose="020B0604020202020204" pitchFamily="34" charset="0"/>
                <a:cs typeface="Helvetica" panose="020B0604020202020204" pitchFamily="34" charset="0"/>
              </a:rPr>
              <a:t>des </a:t>
            </a:r>
            <a:r>
              <a:rPr lang="fr-ML" sz="1900" dirty="0">
                <a:latin typeface="Helvetica" panose="020B0604020202020204" pitchFamily="34" charset="0"/>
                <a:cs typeface="Helvetica" panose="020B0604020202020204" pitchFamily="34" charset="0"/>
              </a:rPr>
              <a:t>concepts: Machine Learning, </a:t>
            </a:r>
            <a:r>
              <a:rPr lang="fr-ML" sz="1900" dirty="0" err="1">
                <a:latin typeface="Helvetica" panose="020B0604020202020204" pitchFamily="34" charset="0"/>
                <a:cs typeface="Helvetica" panose="020B0604020202020204" pitchFamily="34" charset="0"/>
              </a:rPr>
              <a:t>Deep</a:t>
            </a:r>
            <a:r>
              <a:rPr lang="fr-ML" sz="1900" dirty="0">
                <a:latin typeface="Helvetica" panose="020B0604020202020204" pitchFamily="34" charset="0"/>
                <a:cs typeface="Helvetica" panose="020B0604020202020204" pitchFamily="34" charset="0"/>
              </a:rPr>
              <a:t> Learning et Intelligence </a:t>
            </a:r>
            <a:r>
              <a:rPr lang="fr-ML" sz="1900" dirty="0" smtClean="0">
                <a:latin typeface="Helvetica" panose="020B0604020202020204" pitchFamily="34" charset="0"/>
                <a:cs typeface="Helvetica" panose="020B0604020202020204" pitchFamily="34" charset="0"/>
              </a:rPr>
              <a:t>Artificielle</a:t>
            </a:r>
            <a:endParaRPr lang="fr-ML" sz="1900" dirty="0">
              <a:latin typeface="Helvetica" panose="020B0604020202020204" pitchFamily="34" charset="0"/>
              <a:cs typeface="Helvetica" panose="020B0604020202020204" pitchFamily="34" charset="0"/>
            </a:endParaRPr>
          </a:p>
          <a:p>
            <a:pPr marL="723900">
              <a:buFont typeface="Wingdings" panose="05000000000000000000" pitchFamily="2" charset="2"/>
              <a:buChar char="Ø"/>
            </a:pPr>
            <a:r>
              <a:rPr lang="fr-ML" sz="1900" dirty="0">
                <a:latin typeface="Helvetica" panose="020B0604020202020204" pitchFamily="34" charset="0"/>
                <a:cs typeface="Helvetica" panose="020B0604020202020204" pitchFamily="34" charset="0"/>
              </a:rPr>
              <a:t>  Etudes de cas des modèles de Régression</a:t>
            </a:r>
          </a:p>
          <a:p>
            <a:pPr marL="723900">
              <a:buFont typeface="Wingdings" panose="05000000000000000000" pitchFamily="2" charset="2"/>
              <a:buChar char="Ø"/>
            </a:pPr>
            <a:r>
              <a:rPr lang="fr-ML" sz="1900" dirty="0">
                <a:latin typeface="Helvetica" panose="020B0604020202020204" pitchFamily="34" charset="0"/>
                <a:cs typeface="Helvetica" panose="020B0604020202020204" pitchFamily="34" charset="0"/>
              </a:rPr>
              <a:t>  Etudes de cas des modèles de Classification</a:t>
            </a:r>
          </a:p>
          <a:p>
            <a:pPr marL="723900">
              <a:buFont typeface="Wingdings" panose="05000000000000000000" pitchFamily="2" charset="2"/>
              <a:buChar char="Ø"/>
            </a:pPr>
            <a:r>
              <a:rPr lang="fr-ML" sz="1900" dirty="0">
                <a:latin typeface="Helvetica" panose="020B0604020202020204" pitchFamily="34" charset="0"/>
                <a:cs typeface="Helvetica" panose="020B0604020202020204" pitchFamily="34" charset="0"/>
              </a:rPr>
              <a:t>  Etudes de cas des modèles de Segmentation</a:t>
            </a:r>
          </a:p>
          <a:p>
            <a:pPr marL="723900">
              <a:buFont typeface="Wingdings" panose="05000000000000000000" pitchFamily="2" charset="2"/>
              <a:buChar char="Ø"/>
            </a:pPr>
            <a:r>
              <a:rPr lang="fr-ML" sz="1900" dirty="0">
                <a:latin typeface="Helvetica" panose="020B0604020202020204" pitchFamily="34" charset="0"/>
                <a:cs typeface="Helvetica" panose="020B0604020202020204" pitchFamily="34" charset="0"/>
              </a:rPr>
              <a:t>  Quiz et Projet</a:t>
            </a:r>
            <a:endParaRPr lang="fr-ML" sz="1900" dirty="0"/>
          </a:p>
        </p:txBody>
      </p:sp>
      <p:sp>
        <p:nvSpPr>
          <p:cNvPr id="10" name="Rectangle 9"/>
          <p:cNvSpPr/>
          <p:nvPr/>
        </p:nvSpPr>
        <p:spPr>
          <a:xfrm>
            <a:off x="0" y="1396963"/>
            <a:ext cx="5467066" cy="1261884"/>
          </a:xfrm>
          <a:prstGeom prst="rect">
            <a:avLst/>
          </a:prstGeom>
        </p:spPr>
        <p:txBody>
          <a:bodyPr wrap="square">
            <a:spAutoFit/>
          </a:bodyPr>
          <a:lstStyle/>
          <a:p>
            <a:pPr marL="804863">
              <a:buFont typeface="Wingdings" panose="05000000000000000000" pitchFamily="2" charset="2"/>
              <a:buChar char="Ø"/>
            </a:pPr>
            <a:r>
              <a:rPr lang="fr-ML" sz="1900" dirty="0">
                <a:latin typeface="Helvetica" panose="020B0604020202020204" pitchFamily="34" charset="0"/>
                <a:cs typeface="Helvetica" panose="020B0604020202020204" pitchFamily="34" charset="0"/>
              </a:rPr>
              <a:t> </a:t>
            </a:r>
            <a:r>
              <a:rPr lang="fr-ML" sz="1900" dirty="0" smtClean="0">
                <a:latin typeface="Helvetica" panose="020B0604020202020204" pitchFamily="34" charset="0"/>
                <a:cs typeface="Helvetica" panose="020B0604020202020204" pitchFamily="34" charset="0"/>
              </a:rPr>
              <a:t> </a:t>
            </a:r>
            <a:r>
              <a:rPr lang="fr-ML" sz="1900" dirty="0" smtClean="0">
                <a:latin typeface="Helvetica" panose="020B0604020202020204" pitchFamily="34" charset="0"/>
                <a:cs typeface="Helvetica" panose="020B0604020202020204" pitchFamily="34" charset="0"/>
              </a:rPr>
              <a:t>Qu’est-ce que la data Science ?</a:t>
            </a:r>
          </a:p>
          <a:p>
            <a:pPr marL="804863">
              <a:buFont typeface="Wingdings" panose="05000000000000000000" pitchFamily="2" charset="2"/>
              <a:buChar char="Ø"/>
            </a:pPr>
            <a:r>
              <a:rPr lang="fr-ML" sz="1900" dirty="0" smtClean="0">
                <a:latin typeface="Helvetica" panose="020B0604020202020204" pitchFamily="34" charset="0"/>
                <a:cs typeface="Helvetica" panose="020B0604020202020204" pitchFamily="34" charset="0"/>
              </a:rPr>
              <a:t>  Les métiers de la data Science</a:t>
            </a:r>
          </a:p>
          <a:p>
            <a:pPr marL="804863">
              <a:buFont typeface="Wingdings" panose="05000000000000000000" pitchFamily="2" charset="2"/>
              <a:buChar char="Ø"/>
            </a:pPr>
            <a:r>
              <a:rPr lang="fr-ML" sz="1900" dirty="0" smtClean="0">
                <a:latin typeface="Helvetica" panose="020B0604020202020204" pitchFamily="34" charset="0"/>
                <a:cs typeface="Helvetica" panose="020B0604020202020204" pitchFamily="34" charset="0"/>
              </a:rPr>
              <a:t>  Les outils de la data Science</a:t>
            </a:r>
          </a:p>
          <a:p>
            <a:pPr marL="804863">
              <a:buFont typeface="Wingdings" panose="05000000000000000000" pitchFamily="2" charset="2"/>
              <a:buChar char="Ø"/>
            </a:pPr>
            <a:r>
              <a:rPr lang="fr-ML" sz="1900" dirty="0" smtClean="0">
                <a:latin typeface="Helvetica" panose="020B0604020202020204" pitchFamily="34" charset="0"/>
                <a:cs typeface="Helvetica" panose="020B0604020202020204" pitchFamily="34" charset="0"/>
              </a:rPr>
              <a:t>  Fondamentaux de Python</a:t>
            </a:r>
            <a:endParaRPr lang="fr-ML" sz="1900" dirty="0" smtClean="0">
              <a:latin typeface="Helvetica" panose="020B0604020202020204" pitchFamily="34" charset="0"/>
              <a:cs typeface="Helvetica" panose="020B0604020202020204" pitchFamily="34" charset="0"/>
            </a:endParaRPr>
          </a:p>
        </p:txBody>
      </p:sp>
      <p:sp>
        <p:nvSpPr>
          <p:cNvPr id="12" name="Rectangle 11"/>
          <p:cNvSpPr/>
          <p:nvPr/>
        </p:nvSpPr>
        <p:spPr>
          <a:xfrm>
            <a:off x="949657" y="4462812"/>
            <a:ext cx="10208526" cy="709683"/>
          </a:xfrm>
          <a:prstGeom prst="rect">
            <a:avLst/>
          </a:prstGeom>
          <a:solidFill>
            <a:srgbClr val="7030A0"/>
          </a:solidFill>
          <a:ln/>
        </p:spPr>
        <p:style>
          <a:lnRef idx="0">
            <a:schemeClr val="accent5"/>
          </a:lnRef>
          <a:fillRef idx="3">
            <a:schemeClr val="accent5"/>
          </a:fillRef>
          <a:effectRef idx="3">
            <a:schemeClr val="accent5"/>
          </a:effectRef>
          <a:fontRef idx="minor">
            <a:schemeClr val="lt1"/>
          </a:fontRef>
        </p:style>
        <p:txBody>
          <a:bodyPr rtlCol="0" anchor="ctr"/>
          <a:lstStyle/>
          <a:p>
            <a:r>
              <a:rPr lang="fr-FR" sz="2400" b="1" dirty="0" smtClean="0">
                <a:latin typeface="Helvetica" panose="020B0604020202020204" pitchFamily="34" charset="0"/>
                <a:cs typeface="Helvetica" panose="020B0604020202020204" pitchFamily="34" charset="0"/>
              </a:rPr>
              <a:t>  Modélisation</a:t>
            </a:r>
            <a:endParaRPr lang="fr-ML" sz="2400" dirty="0"/>
          </a:p>
        </p:txBody>
      </p:sp>
      <p:sp>
        <p:nvSpPr>
          <p:cNvPr id="13" name="Ellipse 12"/>
          <p:cNvSpPr/>
          <p:nvPr/>
        </p:nvSpPr>
        <p:spPr>
          <a:xfrm>
            <a:off x="0" y="4312685"/>
            <a:ext cx="1119116" cy="1009935"/>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ML" sz="1700" b="1" dirty="0" smtClean="0">
                <a:latin typeface="Helvetica" panose="020B0604020202020204" pitchFamily="34" charset="0"/>
                <a:cs typeface="Helvetica" panose="020B0604020202020204" pitchFamily="34" charset="0"/>
              </a:rPr>
              <a:t>JOUR 3</a:t>
            </a:r>
            <a:endParaRPr lang="fr-ML" sz="17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7283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7" grpId="0" animBg="1"/>
      <p:bldP spid="8" grpId="0"/>
      <p:bldP spid="9" grpId="0"/>
      <p:bldP spid="10"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2</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2: </a:t>
            </a:r>
            <a:r>
              <a:rPr lang="fr-ML" sz="2600" b="1" dirty="0">
                <a:latin typeface="Helvetica" panose="020B0604020202020204" pitchFamily="34" charset="0"/>
                <a:cs typeface="Helvetica" panose="020B0604020202020204" pitchFamily="34" charset="0"/>
              </a:rPr>
              <a:t>De la collecte à l’analyse des données</a:t>
            </a:r>
          </a:p>
          <a:p>
            <a:pPr marL="0" indent="0">
              <a:buNone/>
            </a:pPr>
            <a:r>
              <a:rPr lang="fr-ML" sz="2400" b="1" dirty="0" smtClean="0">
                <a:latin typeface="Helvetica" panose="020B0604020202020204" pitchFamily="34" charset="0"/>
                <a:cs typeface="Helvetica" panose="020B0604020202020204" pitchFamily="34" charset="0"/>
              </a:rPr>
              <a:t>Les bibliothèques python pour la data science</a:t>
            </a:r>
            <a:r>
              <a:rPr lang="fr-FR" sz="2400" b="1" dirty="0" smtClean="0">
                <a:latin typeface="Helvetica" panose="020B0604020202020204" pitchFamily="34" charset="0"/>
                <a:cs typeface="Helvetica" panose="020B0604020202020204" pitchFamily="34" charset="0"/>
              </a:rPr>
              <a:t>:</a:t>
            </a:r>
          </a:p>
          <a:p>
            <a:pPr>
              <a:buFont typeface="Wingdings" panose="05000000000000000000" pitchFamily="2" charset="2"/>
              <a:buChar char="Ø"/>
            </a:pPr>
            <a:r>
              <a:rPr lang="fr-ML" sz="2200" b="1" dirty="0">
                <a:latin typeface="Helvetica" panose="020B0604020202020204" pitchFamily="34" charset="0"/>
                <a:cs typeface="Helvetica" panose="020B0604020202020204" pitchFamily="34" charset="0"/>
              </a:rPr>
              <a:t>Récupération </a:t>
            </a:r>
            <a:r>
              <a:rPr lang="fr-ML" sz="2200" b="1" dirty="0" smtClean="0">
                <a:latin typeface="Helvetica" panose="020B0604020202020204" pitchFamily="34" charset="0"/>
                <a:cs typeface="Helvetica" panose="020B0604020202020204" pitchFamily="34" charset="0"/>
              </a:rPr>
              <a:t>des données:</a:t>
            </a:r>
          </a:p>
          <a:p>
            <a:pPr marL="0" indent="0">
              <a:buNone/>
            </a:pPr>
            <a:r>
              <a:rPr lang="fr-ML" sz="2200" dirty="0" err="1" smtClean="0">
                <a:latin typeface="Helvetica" panose="020B0604020202020204" pitchFamily="34" charset="0"/>
                <a:cs typeface="Helvetica" panose="020B0604020202020204" pitchFamily="34" charset="0"/>
              </a:rPr>
              <a:t>Selenium</a:t>
            </a:r>
            <a:r>
              <a:rPr lang="fr-ML" sz="2200" dirty="0" smtClean="0">
                <a:latin typeface="Helvetica" panose="020B0604020202020204" pitchFamily="34" charset="0"/>
                <a:cs typeface="Helvetica" panose="020B0604020202020204" pitchFamily="34" charset="0"/>
              </a:rPr>
              <a:t>, </a:t>
            </a:r>
            <a:r>
              <a:rPr lang="fr-ML" sz="2200" dirty="0" err="1" smtClean="0">
                <a:latin typeface="Helvetica" panose="020B0604020202020204" pitchFamily="34" charset="0"/>
                <a:cs typeface="Helvetica" panose="020B0604020202020204" pitchFamily="34" charset="0"/>
              </a:rPr>
              <a:t>pyMongo</a:t>
            </a:r>
            <a:r>
              <a:rPr lang="fr-ML" sz="2200" dirty="0" smtClean="0">
                <a:latin typeface="Helvetica" panose="020B0604020202020204" pitchFamily="34" charset="0"/>
                <a:cs typeface="Helvetica" panose="020B0604020202020204" pitchFamily="34" charset="0"/>
              </a:rPr>
              <a:t> (</a:t>
            </a:r>
            <a:r>
              <a:rPr lang="fr-ML" sz="2200" dirty="0" err="1" smtClean="0">
                <a:latin typeface="Helvetica" panose="020B0604020202020204" pitchFamily="34" charset="0"/>
                <a:cs typeface="Helvetica" panose="020B0604020202020204" pitchFamily="34" charset="0"/>
              </a:rPr>
              <a:t>MongoDB</a:t>
            </a:r>
            <a:r>
              <a:rPr lang="fr-ML" sz="2200" dirty="0" smtClean="0">
                <a:latin typeface="Helvetica" panose="020B0604020202020204" pitchFamily="34" charset="0"/>
                <a:cs typeface="Helvetica" panose="020B0604020202020204" pitchFamily="34" charset="0"/>
              </a:rPr>
              <a:t>), </a:t>
            </a:r>
            <a:r>
              <a:rPr lang="fr-ML" sz="2200" dirty="0" err="1" smtClean="0">
                <a:latin typeface="Helvetica" panose="020B0604020202020204" pitchFamily="34" charset="0"/>
                <a:cs typeface="Helvetica" panose="020B0604020202020204" pitchFamily="34" charset="0"/>
              </a:rPr>
              <a:t>pySQL</a:t>
            </a:r>
            <a:r>
              <a:rPr lang="fr-ML" sz="2200" dirty="0" smtClean="0">
                <a:latin typeface="Helvetica" panose="020B0604020202020204" pitchFamily="34" charset="0"/>
                <a:cs typeface="Helvetica" panose="020B0604020202020204" pitchFamily="34" charset="0"/>
              </a:rPr>
              <a:t> (MySQL)</a:t>
            </a:r>
            <a:endParaRPr lang="fr-ML" sz="2200" dirty="0">
              <a:latin typeface="Helvetica" panose="020B0604020202020204" pitchFamily="34" charset="0"/>
              <a:cs typeface="Helvetica" panose="020B0604020202020204" pitchFamily="34" charset="0"/>
            </a:endParaRPr>
          </a:p>
          <a:p>
            <a:pPr>
              <a:buFont typeface="Wingdings" panose="05000000000000000000" pitchFamily="2" charset="2"/>
              <a:buChar char="Ø"/>
            </a:pPr>
            <a:r>
              <a:rPr lang="fr-FR" sz="2200" b="1" dirty="0" smtClean="0">
                <a:latin typeface="Helvetica" panose="020B0604020202020204" pitchFamily="34" charset="0"/>
                <a:cs typeface="Helvetica" panose="020B0604020202020204" pitchFamily="34" charset="0"/>
              </a:rPr>
              <a:t>Visualisation</a:t>
            </a:r>
          </a:p>
          <a:p>
            <a:pPr marL="0" indent="0">
              <a:buNone/>
            </a:pPr>
            <a:r>
              <a:rPr lang="fr-FR" sz="2200" dirty="0" err="1" smtClean="0">
                <a:latin typeface="Helvetica" panose="020B0604020202020204" pitchFamily="34" charset="0"/>
                <a:cs typeface="Helvetica" panose="020B0604020202020204" pitchFamily="34" charset="0"/>
              </a:rPr>
              <a:t>Plotly</a:t>
            </a:r>
            <a:r>
              <a:rPr lang="fr-FR" sz="2200" dirty="0" smtClean="0">
                <a:latin typeface="Helvetica" panose="020B0604020202020204" pitchFamily="34" charset="0"/>
                <a:cs typeface="Helvetica" panose="020B0604020202020204" pitchFamily="34" charset="0"/>
              </a:rPr>
              <a:t>, </a:t>
            </a:r>
            <a:r>
              <a:rPr lang="fr-FR" sz="2200" dirty="0" err="1" smtClean="0">
                <a:latin typeface="Helvetica" panose="020B0604020202020204" pitchFamily="34" charset="0"/>
                <a:cs typeface="Helvetica" panose="020B0604020202020204" pitchFamily="34" charset="0"/>
              </a:rPr>
              <a:t>matplotlib</a:t>
            </a:r>
            <a:r>
              <a:rPr lang="fr-FR" sz="2200" dirty="0" smtClean="0">
                <a:latin typeface="Helvetica" panose="020B0604020202020204" pitchFamily="34" charset="0"/>
                <a:cs typeface="Helvetica" panose="020B0604020202020204" pitchFamily="34" charset="0"/>
              </a:rPr>
              <a:t>, </a:t>
            </a:r>
            <a:r>
              <a:rPr lang="fr-FR" sz="2200" dirty="0" err="1" smtClean="0">
                <a:latin typeface="Helvetica" panose="020B0604020202020204" pitchFamily="34" charset="0"/>
                <a:cs typeface="Helvetica" panose="020B0604020202020204" pitchFamily="34" charset="0"/>
              </a:rPr>
              <a:t>Seaborn</a:t>
            </a:r>
            <a:r>
              <a:rPr lang="fr-FR" sz="2200" dirty="0" smtClean="0">
                <a:latin typeface="Helvetica" panose="020B0604020202020204" pitchFamily="34" charset="0"/>
                <a:cs typeface="Helvetica" panose="020B0604020202020204" pitchFamily="34" charset="0"/>
              </a:rPr>
              <a:t> etc…</a:t>
            </a:r>
          </a:p>
          <a:p>
            <a:pPr>
              <a:buFont typeface="Wingdings" panose="05000000000000000000" pitchFamily="2" charset="2"/>
              <a:buChar char="Ø"/>
            </a:pPr>
            <a:r>
              <a:rPr lang="fr-ML" sz="2200" b="1" dirty="0">
                <a:latin typeface="Helvetica" panose="020B0604020202020204" pitchFamily="34" charset="0"/>
                <a:cs typeface="Helvetica" panose="020B0604020202020204" pitchFamily="34" charset="0"/>
              </a:rPr>
              <a:t>Analyse de données / </a:t>
            </a:r>
            <a:r>
              <a:rPr lang="fr-ML" sz="2200" b="1" dirty="0" err="1" smtClean="0">
                <a:latin typeface="Helvetica" panose="020B0604020202020204" pitchFamily="34" charset="0"/>
                <a:cs typeface="Helvetica" panose="020B0604020202020204" pitchFamily="34" charset="0"/>
              </a:rPr>
              <a:t>Preprocessing</a:t>
            </a:r>
            <a:endParaRPr lang="fr-ML" sz="2200" b="1" dirty="0" smtClean="0">
              <a:latin typeface="Helvetica" panose="020B0604020202020204" pitchFamily="34" charset="0"/>
              <a:cs typeface="Helvetica" panose="020B0604020202020204" pitchFamily="34" charset="0"/>
            </a:endParaRPr>
          </a:p>
          <a:p>
            <a:pPr marL="0" indent="0">
              <a:buNone/>
            </a:pPr>
            <a:r>
              <a:rPr lang="fr-ML" sz="2200" dirty="0" smtClean="0">
                <a:latin typeface="Helvetica" panose="020B0604020202020204" pitchFamily="34" charset="0"/>
                <a:cs typeface="Helvetica" panose="020B0604020202020204" pitchFamily="34" charset="0"/>
              </a:rPr>
              <a:t>Pandas, </a:t>
            </a:r>
            <a:r>
              <a:rPr lang="fr-ML" sz="2200" dirty="0" err="1" smtClean="0">
                <a:latin typeface="Helvetica" panose="020B0604020202020204" pitchFamily="34" charset="0"/>
                <a:cs typeface="Helvetica" panose="020B0604020202020204" pitchFamily="34" charset="0"/>
              </a:rPr>
              <a:t>Numpy</a:t>
            </a:r>
            <a:r>
              <a:rPr lang="fr-ML" sz="2200" dirty="0" smtClean="0">
                <a:latin typeface="Helvetica" panose="020B0604020202020204" pitchFamily="34" charset="0"/>
                <a:cs typeface="Helvetica" panose="020B0604020202020204" pitchFamily="34" charset="0"/>
              </a:rPr>
              <a:t>, NLTK etc…</a:t>
            </a:r>
            <a:endParaRPr lang="fr-ML" sz="2200" dirty="0">
              <a:latin typeface="Helvetica" panose="020B0604020202020204" pitchFamily="34" charset="0"/>
              <a:cs typeface="Helvetica" panose="020B0604020202020204" pitchFamily="34" charset="0"/>
            </a:endParaRPr>
          </a:p>
          <a:p>
            <a:pPr>
              <a:buFont typeface="Wingdings" panose="05000000000000000000" pitchFamily="2" charset="2"/>
              <a:buChar char="Ø"/>
            </a:pPr>
            <a:r>
              <a:rPr lang="fr-FR" sz="2200" b="1" dirty="0" smtClean="0">
                <a:latin typeface="Helvetica" panose="020B0604020202020204" pitchFamily="34" charset="0"/>
                <a:cs typeface="Helvetica" panose="020B0604020202020204" pitchFamily="34" charset="0"/>
              </a:rPr>
              <a:t>Modélisation</a:t>
            </a:r>
          </a:p>
          <a:p>
            <a:pPr marL="0" indent="0">
              <a:buNone/>
            </a:pPr>
            <a:r>
              <a:rPr lang="fr-FR" sz="2200" dirty="0" smtClean="0">
                <a:latin typeface="Helvetica" panose="020B0604020202020204" pitchFamily="34" charset="0"/>
                <a:cs typeface="Helvetica" panose="020B0604020202020204" pitchFamily="34" charset="0"/>
              </a:rPr>
              <a:t>Ludwig, </a:t>
            </a:r>
            <a:r>
              <a:rPr lang="fr-FR" sz="2200" dirty="0" err="1" smtClean="0">
                <a:latin typeface="Helvetica" panose="020B0604020202020204" pitchFamily="34" charset="0"/>
                <a:cs typeface="Helvetica" panose="020B0604020202020204" pitchFamily="34" charset="0"/>
              </a:rPr>
              <a:t>Pytorch</a:t>
            </a:r>
            <a:r>
              <a:rPr lang="fr-FR" sz="2200" dirty="0" smtClean="0">
                <a:latin typeface="Helvetica" panose="020B0604020202020204" pitchFamily="34" charset="0"/>
                <a:cs typeface="Helvetica" panose="020B0604020202020204" pitchFamily="34" charset="0"/>
              </a:rPr>
              <a:t>, </a:t>
            </a:r>
            <a:r>
              <a:rPr lang="fr-FR" sz="2200" dirty="0" err="1" smtClean="0">
                <a:latin typeface="Helvetica" panose="020B0604020202020204" pitchFamily="34" charset="0"/>
                <a:cs typeface="Helvetica" panose="020B0604020202020204" pitchFamily="34" charset="0"/>
              </a:rPr>
              <a:t>Scikit-learn</a:t>
            </a:r>
            <a:r>
              <a:rPr lang="fr-FR" sz="2200" dirty="0" smtClean="0">
                <a:latin typeface="Helvetica" panose="020B0604020202020204" pitchFamily="34" charset="0"/>
                <a:cs typeface="Helvetica" panose="020B0604020202020204" pitchFamily="34" charset="0"/>
              </a:rPr>
              <a:t>, </a:t>
            </a:r>
            <a:r>
              <a:rPr lang="fr-FR" sz="2200" dirty="0" err="1" smtClean="0">
                <a:latin typeface="Helvetica" panose="020B0604020202020204" pitchFamily="34" charset="0"/>
                <a:cs typeface="Helvetica" panose="020B0604020202020204" pitchFamily="34" charset="0"/>
              </a:rPr>
              <a:t>Tensorflow</a:t>
            </a:r>
            <a:r>
              <a:rPr lang="fr-FR" sz="2200" dirty="0" smtClean="0">
                <a:latin typeface="Helvetica" panose="020B0604020202020204" pitchFamily="34" charset="0"/>
                <a:cs typeface="Helvetica" panose="020B0604020202020204" pitchFamily="34" charset="0"/>
              </a:rPr>
              <a:t> etc….</a:t>
            </a:r>
          </a:p>
          <a:p>
            <a:pPr>
              <a:buFont typeface="Wingdings" panose="05000000000000000000" pitchFamily="2" charset="2"/>
              <a:buChar char="Ø"/>
            </a:pPr>
            <a:r>
              <a:rPr lang="fr-ML" sz="2200" b="1" dirty="0">
                <a:latin typeface="Helvetica" panose="020B0604020202020204" pitchFamily="34" charset="0"/>
                <a:cs typeface="Helvetica" panose="020B0604020202020204" pitchFamily="34" charset="0"/>
              </a:rPr>
              <a:t>Déploiement </a:t>
            </a:r>
          </a:p>
          <a:p>
            <a:pPr marL="0" indent="0">
              <a:buNone/>
            </a:pPr>
            <a:r>
              <a:rPr lang="fr-FR" sz="2400" dirty="0" smtClean="0">
                <a:latin typeface="Helvetica" panose="020B0604020202020204" pitchFamily="34" charset="0"/>
                <a:cs typeface="Helvetica" panose="020B0604020202020204" pitchFamily="34" charset="0"/>
              </a:rPr>
              <a:t>Docker, </a:t>
            </a:r>
            <a:r>
              <a:rPr lang="fr-FR" sz="2400" dirty="0" err="1" smtClean="0">
                <a:latin typeface="Helvetica" panose="020B0604020202020204" pitchFamily="34" charset="0"/>
                <a:cs typeface="Helvetica" panose="020B0604020202020204" pitchFamily="34" charset="0"/>
              </a:rPr>
              <a:t>FastAPI</a:t>
            </a:r>
            <a:r>
              <a:rPr lang="fr-FR" sz="2400" dirty="0" smtClean="0">
                <a:latin typeface="Helvetica" panose="020B0604020202020204" pitchFamily="34" charset="0"/>
                <a:cs typeface="Helvetica" panose="020B0604020202020204" pitchFamily="34" charset="0"/>
              </a:rPr>
              <a:t>, </a:t>
            </a:r>
            <a:r>
              <a:rPr lang="fr-FR" sz="2400" dirty="0" err="1" smtClean="0">
                <a:latin typeface="Helvetica" panose="020B0604020202020204" pitchFamily="34" charset="0"/>
                <a:cs typeface="Helvetica" panose="020B0604020202020204" pitchFamily="34" charset="0"/>
              </a:rPr>
              <a:t>Flask</a:t>
            </a:r>
            <a:r>
              <a:rPr lang="fr-FR" sz="2400" dirty="0" smtClean="0">
                <a:latin typeface="Helvetica" panose="020B0604020202020204" pitchFamily="34" charset="0"/>
                <a:cs typeface="Helvetica" panose="020B0604020202020204" pitchFamily="34" charset="0"/>
              </a:rPr>
              <a:t> etc…</a:t>
            </a:r>
            <a:endParaRPr lang="fr-FR" sz="2400" dirty="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1499" y="1966134"/>
            <a:ext cx="572269" cy="476645"/>
          </a:xfrm>
          <a:prstGeom prst="rect">
            <a:avLst/>
          </a:prstGeom>
        </p:spPr>
      </p:pic>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2305" y="1966134"/>
            <a:ext cx="696035" cy="476645"/>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3695" y="1966134"/>
            <a:ext cx="588610" cy="476645"/>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7664" y="2770496"/>
            <a:ext cx="848336" cy="475463"/>
          </a:xfrm>
          <a:prstGeom prst="rect">
            <a:avLst/>
          </a:prstGeom>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2959" y="2770496"/>
            <a:ext cx="705898" cy="475463"/>
          </a:xfrm>
          <a:prstGeom prst="rect">
            <a:avLst/>
          </a:prstGeom>
        </p:spPr>
      </p:pic>
      <p:pic>
        <p:nvPicPr>
          <p:cNvPr id="9" name="Imag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44098" y="2770496"/>
            <a:ext cx="489095" cy="475463"/>
          </a:xfrm>
          <a:prstGeom prst="rect">
            <a:avLst/>
          </a:prstGeom>
        </p:spPr>
      </p:pic>
      <p:pic>
        <p:nvPicPr>
          <p:cNvPr id="10" name="Imag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53215" y="3686313"/>
            <a:ext cx="894449" cy="476254"/>
          </a:xfrm>
          <a:prstGeom prst="rect">
            <a:avLst/>
          </a:prstGeom>
        </p:spPr>
      </p:pic>
      <p:pic>
        <p:nvPicPr>
          <p:cNvPr id="11" name="Imag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58037" y="3716769"/>
            <a:ext cx="775156" cy="445798"/>
          </a:xfrm>
          <a:prstGeom prst="rect">
            <a:avLst/>
          </a:prstGeom>
        </p:spPr>
      </p:pic>
      <p:pic>
        <p:nvPicPr>
          <p:cNvPr id="12" name="Imag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94152" y="3716769"/>
            <a:ext cx="697216" cy="445798"/>
          </a:xfrm>
          <a:prstGeom prst="rect">
            <a:avLst/>
          </a:prstGeom>
        </p:spPr>
      </p:pic>
      <p:pic>
        <p:nvPicPr>
          <p:cNvPr id="13" name="Imag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21439" y="4462715"/>
            <a:ext cx="832741" cy="544517"/>
          </a:xfrm>
          <a:prstGeom prst="rect">
            <a:avLst/>
          </a:prstGeom>
        </p:spPr>
      </p:pic>
      <p:pic>
        <p:nvPicPr>
          <p:cNvPr id="14" name="Imag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202305" y="4462715"/>
            <a:ext cx="696035" cy="544517"/>
          </a:xfrm>
          <a:prstGeom prst="rect">
            <a:avLst/>
          </a:prstGeom>
        </p:spPr>
      </p:pic>
      <p:pic>
        <p:nvPicPr>
          <p:cNvPr id="15" name="Image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046465" y="4462715"/>
            <a:ext cx="657093" cy="544517"/>
          </a:xfrm>
          <a:prstGeom prst="rect">
            <a:avLst/>
          </a:prstGeom>
        </p:spPr>
      </p:pic>
      <p:pic>
        <p:nvPicPr>
          <p:cNvPr id="16" name="Image 1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376996" y="4462715"/>
            <a:ext cx="584503" cy="544517"/>
          </a:xfrm>
          <a:prstGeom prst="rect">
            <a:avLst/>
          </a:prstGeom>
        </p:spPr>
      </p:pic>
      <p:pic>
        <p:nvPicPr>
          <p:cNvPr id="17" name="Image 1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88393" y="5311242"/>
            <a:ext cx="1073106" cy="540655"/>
          </a:xfrm>
          <a:prstGeom prst="rect">
            <a:avLst/>
          </a:prstGeom>
        </p:spPr>
      </p:pic>
      <p:pic>
        <p:nvPicPr>
          <p:cNvPr id="18" name="Image 1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142361" y="5307380"/>
            <a:ext cx="712529" cy="544517"/>
          </a:xfrm>
          <a:prstGeom prst="rect">
            <a:avLst/>
          </a:prstGeom>
        </p:spPr>
      </p:pic>
      <p:pic>
        <p:nvPicPr>
          <p:cNvPr id="19" name="Image 1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402960" y="5337242"/>
            <a:ext cx="705898" cy="514655"/>
          </a:xfrm>
          <a:prstGeom prst="rect">
            <a:avLst/>
          </a:prstGeom>
        </p:spPr>
      </p:pic>
    </p:spTree>
    <p:extLst>
      <p:ext uri="{BB962C8B-B14F-4D97-AF65-F5344CB8AC3E}">
        <p14:creationId xmlns:p14="http://schemas.microsoft.com/office/powerpoint/2010/main" val="7795026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Formation Data Science</a:t>
            </a:r>
            <a:endParaRPr lang="fr-ML" dirty="0">
              <a:latin typeface="Helvetica" panose="020B0604020202020204" pitchFamily="34" charset="0"/>
              <a:cs typeface="Helvetica" panose="020B0604020202020204" pitchFamily="34" charset="0"/>
            </a:endParaRPr>
          </a:p>
        </p:txBody>
      </p:sp>
      <p:sp>
        <p:nvSpPr>
          <p:cNvPr id="6" name="Rectangle 5"/>
          <p:cNvSpPr/>
          <p:nvPr/>
        </p:nvSpPr>
        <p:spPr>
          <a:xfrm>
            <a:off x="2807279" y="2342515"/>
            <a:ext cx="6577442" cy="2215991"/>
          </a:xfrm>
          <a:prstGeom prst="rect">
            <a:avLst/>
          </a:prstGeom>
        </p:spPr>
        <p:txBody>
          <a:bodyPr wrap="none">
            <a:spAutoFit/>
          </a:bodyPr>
          <a:lstStyle/>
          <a:p>
            <a:r>
              <a:rPr lang="fr-ML" sz="13800" b="1" dirty="0" smtClean="0">
                <a:latin typeface="Helvetica" panose="020B0604020202020204" pitchFamily="34" charset="0"/>
                <a:cs typeface="Helvetica" panose="020B0604020202020204" pitchFamily="34" charset="0"/>
              </a:rPr>
              <a:t>JOUR 3</a:t>
            </a:r>
            <a:endParaRPr lang="fr-ML" sz="13800"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24881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3</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b="1" dirty="0" smtClean="0">
                <a:latin typeface="Helvetica" panose="020B0604020202020204" pitchFamily="34" charset="0"/>
                <a:cs typeface="Helvetica" panose="020B0604020202020204" pitchFamily="34" charset="0"/>
              </a:rPr>
              <a:t>  JOUR 3: Modélisation</a:t>
            </a:r>
            <a:endParaRPr lang="fr-ML" b="1" dirty="0">
              <a:latin typeface="Helvetica" panose="020B0604020202020204" pitchFamily="34" charset="0"/>
              <a:cs typeface="Helvetica" panose="020B0604020202020204" pitchFamily="34" charset="0"/>
            </a:endParaRPr>
          </a:p>
          <a:p>
            <a:pPr marL="0" indent="0">
              <a:buNone/>
            </a:pPr>
            <a:r>
              <a:rPr lang="fr-ML" sz="2400" b="1" dirty="0" smtClean="0">
                <a:latin typeface="Helvetica" panose="020B0604020202020204" pitchFamily="34" charset="0"/>
                <a:cs typeface="Helvetica" panose="020B0604020202020204" pitchFamily="34" charset="0"/>
              </a:rPr>
              <a:t>Définition et fonctionnement de concepts:</a:t>
            </a:r>
            <a:endParaRPr lang="fr-FR" sz="2400" b="1" dirty="0" smtClean="0">
              <a:latin typeface="Helvetica" panose="020B0604020202020204" pitchFamily="34" charset="0"/>
              <a:cs typeface="Helvetica" panose="020B0604020202020204" pitchFamily="34" charset="0"/>
            </a:endParaRPr>
          </a:p>
          <a:p>
            <a:pPr marL="0" indent="0">
              <a:buNone/>
            </a:pPr>
            <a:r>
              <a:rPr lang="fr-ML" sz="2400" b="1" dirty="0" smtClean="0">
                <a:latin typeface="Helvetica" panose="020B0604020202020204" pitchFamily="34" charset="0"/>
                <a:cs typeface="Helvetica" panose="020B0604020202020204" pitchFamily="34" charset="0"/>
              </a:rPr>
              <a:t>Modélisation: </a:t>
            </a:r>
            <a:r>
              <a:rPr lang="fr-FR" sz="2400" dirty="0">
                <a:latin typeface="Helvetica" panose="020B0604020202020204" pitchFamily="34" charset="0"/>
                <a:cs typeface="Helvetica" panose="020B0604020202020204" pitchFamily="34" charset="0"/>
              </a:rPr>
              <a:t>La modélisation des données (data </a:t>
            </a:r>
            <a:r>
              <a:rPr lang="fr-FR" sz="2400" dirty="0" err="1">
                <a:latin typeface="Helvetica" panose="020B0604020202020204" pitchFamily="34" charset="0"/>
                <a:cs typeface="Helvetica" panose="020B0604020202020204" pitchFamily="34" charset="0"/>
              </a:rPr>
              <a:t>modeling</a:t>
            </a:r>
            <a:r>
              <a:rPr lang="fr-FR" sz="2400" dirty="0">
                <a:latin typeface="Helvetica" panose="020B0604020202020204" pitchFamily="34" charset="0"/>
                <a:cs typeface="Helvetica" panose="020B0604020202020204" pitchFamily="34" charset="0"/>
              </a:rPr>
              <a:t> en anglais) est un processus de description de la structure, des associations, des relations et des contraintes relatives aux données disponibles. Elle sert à établir des normes et à coder des règles de gestion (modèles) des data dans l’organisation</a:t>
            </a:r>
            <a:r>
              <a:rPr lang="fr-FR" sz="2400" dirty="0" smtClean="0">
                <a:latin typeface="Helvetica" panose="020B0604020202020204" pitchFamily="34" charset="0"/>
                <a:cs typeface="Helvetica" panose="020B0604020202020204" pitchFamily="34" charset="0"/>
              </a:rPr>
              <a:t>.</a:t>
            </a:r>
          </a:p>
          <a:p>
            <a:pPr marL="0" indent="0">
              <a:buNone/>
            </a:pPr>
            <a:r>
              <a:rPr lang="fr-FR" sz="2400" b="1" dirty="0" smtClean="0">
                <a:latin typeface="Helvetica" panose="020B0604020202020204" pitchFamily="34" charset="0"/>
                <a:cs typeface="Helvetica" panose="020B0604020202020204" pitchFamily="34" charset="0"/>
              </a:rPr>
              <a:t>Pourquoi modéliser ?: </a:t>
            </a:r>
            <a:r>
              <a:rPr lang="fr-FR" sz="2400" dirty="0" smtClean="0">
                <a:latin typeface="Helvetica" panose="020B0604020202020204" pitchFamily="34" charset="0"/>
                <a:cs typeface="Helvetica" panose="020B0604020202020204" pitchFamily="34" charset="0"/>
              </a:rPr>
              <a:t>On modélise généralement pour ces différentes raisons:</a:t>
            </a:r>
          </a:p>
          <a:p>
            <a:r>
              <a:rPr lang="fr-FR" sz="2400" dirty="0">
                <a:latin typeface="Helvetica" panose="020B0604020202020204" pitchFamily="34" charset="0"/>
                <a:cs typeface="Helvetica" panose="020B0604020202020204" pitchFamily="34" charset="0"/>
              </a:rPr>
              <a:t>Une meilleure allocation des ressources humaines et informatiques</a:t>
            </a:r>
          </a:p>
          <a:p>
            <a:r>
              <a:rPr lang="fr-FR" sz="2400" dirty="0">
                <a:latin typeface="Helvetica" panose="020B0604020202020204" pitchFamily="34" charset="0"/>
                <a:cs typeface="Helvetica" panose="020B0604020202020204" pitchFamily="34" charset="0"/>
              </a:rPr>
              <a:t>La possibilité d’anticiper les problèmes de ressources avant qu’ils ne surviennent</a:t>
            </a:r>
          </a:p>
          <a:p>
            <a:r>
              <a:rPr lang="fr-FR" sz="2400" dirty="0">
                <a:latin typeface="Helvetica" panose="020B0604020202020204" pitchFamily="34" charset="0"/>
                <a:cs typeface="Helvetica" panose="020B0604020202020204" pitchFamily="34" charset="0"/>
              </a:rPr>
              <a:t>Le renforcement de la communication, relation et collaboration entre les services et entités de l’entreprise</a:t>
            </a:r>
          </a:p>
          <a:p>
            <a:r>
              <a:rPr lang="fr-FR" sz="2400" dirty="0">
                <a:latin typeface="Helvetica" panose="020B0604020202020204" pitchFamily="34" charset="0"/>
                <a:cs typeface="Helvetica" panose="020B0604020202020204" pitchFamily="34" charset="0"/>
              </a:rPr>
              <a:t>La consolidation de la conformité réglementaire (légale) et interne</a:t>
            </a:r>
          </a:p>
          <a:p>
            <a:r>
              <a:rPr lang="fr-FR" sz="2400" dirty="0">
                <a:latin typeface="Helvetica" panose="020B0604020202020204" pitchFamily="34" charset="0"/>
                <a:cs typeface="Helvetica" panose="020B0604020202020204" pitchFamily="34" charset="0"/>
              </a:rPr>
              <a:t>Une garantie supplémentaire concernant la qualité, la sécurité et l’accessibilité des data sous-jacentes</a:t>
            </a:r>
          </a:p>
          <a:p>
            <a:pPr marL="0" indent="0">
              <a:buNone/>
            </a:pPr>
            <a:endParaRPr lang="fr-FR" sz="2400" b="1" dirty="0" smtClean="0">
              <a:latin typeface="Helvetica" panose="020B0604020202020204" pitchFamily="34" charset="0"/>
              <a:cs typeface="Helvetica" panose="020B0604020202020204" pitchFamily="34" charset="0"/>
            </a:endParaRPr>
          </a:p>
          <a:p>
            <a:pPr>
              <a:buFont typeface="Wingdings" panose="05000000000000000000" pitchFamily="2" charset="2"/>
              <a:buChar char="Ø"/>
            </a:pPr>
            <a:endParaRPr lang="fr-ML" sz="2400" b="1" dirty="0" smtClean="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762389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3</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b="1" dirty="0" smtClean="0">
                <a:latin typeface="Helvetica" panose="020B0604020202020204" pitchFamily="34" charset="0"/>
                <a:cs typeface="Helvetica" panose="020B0604020202020204" pitchFamily="34" charset="0"/>
              </a:rPr>
              <a:t>  JOUR 3: Modélisation</a:t>
            </a:r>
            <a:endParaRPr lang="fr-ML" b="1" dirty="0">
              <a:latin typeface="Helvetica" panose="020B0604020202020204" pitchFamily="34" charset="0"/>
              <a:cs typeface="Helvetica" panose="020B0604020202020204" pitchFamily="34" charset="0"/>
            </a:endParaRPr>
          </a:p>
          <a:p>
            <a:pPr marL="0" indent="0">
              <a:buNone/>
            </a:pPr>
            <a:r>
              <a:rPr lang="fr-ML" sz="2400" b="1" dirty="0" smtClean="0">
                <a:latin typeface="Helvetica" panose="020B0604020202020204" pitchFamily="34" charset="0"/>
                <a:cs typeface="Helvetica" panose="020B0604020202020204" pitchFamily="34" charset="0"/>
              </a:rPr>
              <a:t>Définition et fonctionnement de concepts:</a:t>
            </a:r>
          </a:p>
          <a:p>
            <a:pPr marL="0" indent="0">
              <a:buNone/>
            </a:pPr>
            <a:r>
              <a:rPr lang="fr-ML" sz="2400" b="1" dirty="0" smtClean="0">
                <a:latin typeface="Helvetica" panose="020B0604020202020204" pitchFamily="34" charset="0"/>
                <a:cs typeface="Helvetica" panose="020B0604020202020204" pitchFamily="34" charset="0"/>
              </a:rPr>
              <a:t>Modélisation:</a:t>
            </a:r>
            <a:endParaRPr lang="fr-FR" sz="2400" b="1" dirty="0" smtClean="0">
              <a:latin typeface="Helvetica" panose="020B0604020202020204" pitchFamily="34" charset="0"/>
              <a:cs typeface="Helvetica" panose="020B0604020202020204" pitchFamily="34" charset="0"/>
            </a:endParaRPr>
          </a:p>
          <a:p>
            <a:pPr marL="0" indent="0">
              <a:buNone/>
            </a:pPr>
            <a:r>
              <a:rPr lang="fr-FR" sz="2400" b="1" dirty="0" smtClean="0">
                <a:latin typeface="Helvetica" panose="020B0604020202020204" pitchFamily="34" charset="0"/>
                <a:cs typeface="Helvetica" panose="020B0604020202020204" pitchFamily="34" charset="0"/>
              </a:rPr>
              <a:t>Quand utiliser la modélisation: </a:t>
            </a:r>
            <a:r>
              <a:rPr lang="fr-FR" sz="2400" dirty="0" smtClean="0">
                <a:latin typeface="Helvetica" panose="020B0604020202020204" pitchFamily="34" charset="0"/>
                <a:cs typeface="Helvetica" panose="020B0604020202020204" pitchFamily="34" charset="0"/>
              </a:rPr>
              <a:t>Dans le domaine de la data Science, la modélisation est effectuée dans les cas ci-dessous:</a:t>
            </a:r>
            <a:endParaRPr lang="fr-FR" sz="2400" b="1" dirty="0" smtClean="0">
              <a:latin typeface="Helvetica" panose="020B0604020202020204" pitchFamily="34" charset="0"/>
              <a:cs typeface="Helvetica" panose="020B0604020202020204" pitchFamily="34" charset="0"/>
            </a:endParaRPr>
          </a:p>
          <a:p>
            <a:r>
              <a:rPr lang="fr-FR" sz="2400" dirty="0">
                <a:latin typeface="Helvetica" panose="020B0604020202020204" pitchFamily="34" charset="0"/>
                <a:cs typeface="Helvetica" panose="020B0604020202020204" pitchFamily="34" charset="0"/>
              </a:rPr>
              <a:t>L’intégration d’API</a:t>
            </a:r>
          </a:p>
          <a:p>
            <a:r>
              <a:rPr lang="fr-FR" sz="2400" dirty="0">
                <a:latin typeface="Helvetica" panose="020B0604020202020204" pitchFamily="34" charset="0"/>
                <a:cs typeface="Helvetica" panose="020B0604020202020204" pitchFamily="34" charset="0"/>
              </a:rPr>
              <a:t>Le développement d’API</a:t>
            </a:r>
          </a:p>
          <a:p>
            <a:r>
              <a:rPr lang="fr-FR" sz="2400" dirty="0">
                <a:latin typeface="Helvetica" panose="020B0604020202020204" pitchFamily="34" charset="0"/>
                <a:cs typeface="Helvetica" panose="020B0604020202020204" pitchFamily="34" charset="0"/>
              </a:rPr>
              <a:t>La conception de référentiels de données on-site</a:t>
            </a:r>
          </a:p>
          <a:p>
            <a:r>
              <a:rPr lang="fr-FR" sz="2400" dirty="0">
                <a:latin typeface="Helvetica" panose="020B0604020202020204" pitchFamily="34" charset="0"/>
                <a:cs typeface="Helvetica" panose="020B0604020202020204" pitchFamily="34" charset="0"/>
              </a:rPr>
              <a:t>La conception de base de données</a:t>
            </a:r>
          </a:p>
          <a:p>
            <a:r>
              <a:rPr lang="fr-FR" sz="2400" dirty="0">
                <a:latin typeface="Helvetica" panose="020B0604020202020204" pitchFamily="34" charset="0"/>
                <a:cs typeface="Helvetica" panose="020B0604020202020204" pitchFamily="34" charset="0"/>
              </a:rPr>
              <a:t>La conception de data </a:t>
            </a:r>
            <a:r>
              <a:rPr lang="fr-FR" sz="2400" dirty="0" err="1">
                <a:latin typeface="Helvetica" panose="020B0604020202020204" pitchFamily="34" charset="0"/>
                <a:cs typeface="Helvetica" panose="020B0604020202020204" pitchFamily="34" charset="0"/>
              </a:rPr>
              <a:t>mart</a:t>
            </a:r>
            <a:r>
              <a:rPr lang="fr-FR" sz="2400" dirty="0">
                <a:latin typeface="Helvetica" panose="020B0604020202020204" pitchFamily="34" charset="0"/>
                <a:cs typeface="Helvetica" panose="020B0604020202020204" pitchFamily="34" charset="0"/>
              </a:rPr>
              <a:t>, data </a:t>
            </a:r>
            <a:r>
              <a:rPr lang="fr-FR" sz="2400" dirty="0" err="1">
                <a:latin typeface="Helvetica" panose="020B0604020202020204" pitchFamily="34" charset="0"/>
                <a:cs typeface="Helvetica" panose="020B0604020202020204" pitchFamily="34" charset="0"/>
              </a:rPr>
              <a:t>warehouse</a:t>
            </a:r>
            <a:r>
              <a:rPr lang="fr-FR" sz="2400" dirty="0">
                <a:latin typeface="Helvetica" panose="020B0604020202020204" pitchFamily="34" charset="0"/>
                <a:cs typeface="Helvetica" panose="020B0604020202020204" pitchFamily="34" charset="0"/>
              </a:rPr>
              <a:t>, ou tout autre référentiel de données </a:t>
            </a:r>
            <a:r>
              <a:rPr lang="fr-FR" sz="2400" dirty="0" smtClean="0">
                <a:latin typeface="Helvetica" panose="020B0604020202020204" pitchFamily="34" charset="0"/>
                <a:cs typeface="Helvetica" panose="020B0604020202020204" pitchFamily="34" charset="0"/>
              </a:rPr>
              <a:t>cloud.</a:t>
            </a:r>
            <a:endParaRPr lang="fr-FR" sz="2400" dirty="0">
              <a:latin typeface="Helvetica" panose="020B0604020202020204" pitchFamily="34" charset="0"/>
              <a:cs typeface="Helvetica" panose="020B0604020202020204" pitchFamily="34" charset="0"/>
            </a:endParaRPr>
          </a:p>
          <a:p>
            <a:pPr marL="0" indent="0">
              <a:buNone/>
            </a:pPr>
            <a:endParaRPr lang="fr-FR" sz="2400" b="1" dirty="0" smtClean="0">
              <a:latin typeface="Helvetica" panose="020B0604020202020204" pitchFamily="34" charset="0"/>
              <a:cs typeface="Helvetica" panose="020B0604020202020204" pitchFamily="34" charset="0"/>
            </a:endParaRPr>
          </a:p>
          <a:p>
            <a:pPr marL="0" indent="0">
              <a:buNone/>
            </a:pPr>
            <a:endParaRPr lang="fr-FR" sz="2400" b="1" dirty="0" smtClean="0">
              <a:latin typeface="Helvetica" panose="020B0604020202020204" pitchFamily="34" charset="0"/>
              <a:cs typeface="Helvetica" panose="020B0604020202020204" pitchFamily="34" charset="0"/>
            </a:endParaRPr>
          </a:p>
          <a:p>
            <a:pPr>
              <a:buFont typeface="Wingdings" panose="05000000000000000000" pitchFamily="2" charset="2"/>
              <a:buChar char="Ø"/>
            </a:pPr>
            <a:endParaRPr lang="fr-ML" sz="2400" b="1" dirty="0" smtClean="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33967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3</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b="1" dirty="0" smtClean="0">
                <a:latin typeface="Helvetica" panose="020B0604020202020204" pitchFamily="34" charset="0"/>
                <a:cs typeface="Helvetica" panose="020B0604020202020204" pitchFamily="34" charset="0"/>
              </a:rPr>
              <a:t>  JOUR 3: Modélisation</a:t>
            </a:r>
            <a:endParaRPr lang="fr-ML" b="1" dirty="0">
              <a:latin typeface="Helvetica" panose="020B0604020202020204" pitchFamily="34" charset="0"/>
              <a:cs typeface="Helvetica" panose="020B0604020202020204" pitchFamily="34" charset="0"/>
            </a:endParaRPr>
          </a:p>
          <a:p>
            <a:pPr marL="0" indent="0">
              <a:buNone/>
            </a:pPr>
            <a:r>
              <a:rPr lang="fr-ML" sz="2400" b="1" dirty="0" smtClean="0">
                <a:latin typeface="Helvetica" panose="020B0604020202020204" pitchFamily="34" charset="0"/>
                <a:cs typeface="Helvetica" panose="020B0604020202020204" pitchFamily="34" charset="0"/>
              </a:rPr>
              <a:t>Définition et fonctionnement de concepts:</a:t>
            </a:r>
          </a:p>
          <a:p>
            <a:pPr marL="0" indent="0">
              <a:buNone/>
            </a:pPr>
            <a:r>
              <a:rPr lang="fr-ML" sz="2400" b="1" dirty="0" smtClean="0">
                <a:latin typeface="Helvetica" panose="020B0604020202020204" pitchFamily="34" charset="0"/>
                <a:cs typeface="Helvetica" panose="020B0604020202020204" pitchFamily="34" charset="0"/>
              </a:rPr>
              <a:t>Modélisation:</a:t>
            </a:r>
            <a:endParaRPr lang="fr-FR" sz="2400" b="1" dirty="0" smtClean="0">
              <a:latin typeface="Helvetica" panose="020B0604020202020204" pitchFamily="34" charset="0"/>
              <a:cs typeface="Helvetica" panose="020B0604020202020204" pitchFamily="34" charset="0"/>
            </a:endParaRPr>
          </a:p>
          <a:p>
            <a:pPr marL="0" indent="0">
              <a:buNone/>
            </a:pPr>
            <a:r>
              <a:rPr lang="fr-FR" sz="2400" b="1" dirty="0" smtClean="0">
                <a:latin typeface="Helvetica" panose="020B0604020202020204" pitchFamily="34" charset="0"/>
                <a:cs typeface="Helvetica" panose="020B0604020202020204" pitchFamily="34" charset="0"/>
              </a:rPr>
              <a:t>Etapes de la modélisation :</a:t>
            </a:r>
          </a:p>
          <a:p>
            <a:pPr marL="0" indent="0">
              <a:buNone/>
            </a:pPr>
            <a:endParaRPr lang="fr-FR" sz="2400" dirty="0">
              <a:latin typeface="Helvetica" panose="020B0604020202020204" pitchFamily="34" charset="0"/>
              <a:cs typeface="Helvetica" panose="020B0604020202020204" pitchFamily="34" charset="0"/>
            </a:endParaRPr>
          </a:p>
          <a:p>
            <a:pPr marL="0" indent="0">
              <a:buNone/>
            </a:pPr>
            <a:endParaRPr lang="fr-FR" sz="2400" b="1" dirty="0" smtClean="0">
              <a:latin typeface="Helvetica" panose="020B0604020202020204" pitchFamily="34" charset="0"/>
              <a:cs typeface="Helvetica" panose="020B0604020202020204" pitchFamily="34" charset="0"/>
            </a:endParaRPr>
          </a:p>
          <a:p>
            <a:pPr marL="0" indent="0">
              <a:buNone/>
            </a:pPr>
            <a:endParaRPr lang="fr-FR" sz="2400" b="1" dirty="0" smtClean="0">
              <a:latin typeface="Helvetica" panose="020B0604020202020204" pitchFamily="34" charset="0"/>
              <a:cs typeface="Helvetica" panose="020B0604020202020204" pitchFamily="34" charset="0"/>
            </a:endParaRPr>
          </a:p>
          <a:p>
            <a:pPr>
              <a:buFont typeface="Wingdings" panose="05000000000000000000" pitchFamily="2" charset="2"/>
              <a:buChar char="Ø"/>
            </a:pPr>
            <a:endParaRPr lang="fr-ML" sz="2400" b="1" dirty="0" smtClean="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rotWithShape="1">
          <a:blip r:embed="rId2" cstate="print">
            <a:extLst>
              <a:ext uri="{28A0092B-C50C-407E-A947-70E740481C1C}">
                <a14:useLocalDpi xmlns:a14="http://schemas.microsoft.com/office/drawing/2010/main" val="0"/>
              </a:ext>
            </a:extLst>
          </a:blip>
          <a:srcRect l="12426" t="10541" r="12781" b="9274"/>
          <a:stretch/>
        </p:blipFill>
        <p:spPr>
          <a:xfrm>
            <a:off x="300250" y="2470245"/>
            <a:ext cx="11518710" cy="4189862"/>
          </a:xfrm>
          <a:prstGeom prst="rect">
            <a:avLst/>
          </a:prstGeom>
        </p:spPr>
      </p:pic>
    </p:spTree>
    <p:extLst>
      <p:ext uri="{BB962C8B-B14F-4D97-AF65-F5344CB8AC3E}">
        <p14:creationId xmlns:p14="http://schemas.microsoft.com/office/powerpoint/2010/main" val="3070022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3</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2"/>
            <a:ext cx="11649501" cy="6178787"/>
          </a:xfrm>
        </p:spPr>
        <p:txBody>
          <a:bodyPr>
            <a:normAutofit fontScale="92500" lnSpcReduction="10000"/>
          </a:bodyPr>
          <a:lstStyle/>
          <a:p>
            <a:pPr>
              <a:buFont typeface="Wingdings" panose="05000000000000000000" pitchFamily="2" charset="2"/>
              <a:buChar char="q"/>
            </a:pPr>
            <a:r>
              <a:rPr lang="fr-ML" b="1" dirty="0" smtClean="0">
                <a:latin typeface="Helvetica" panose="020B0604020202020204" pitchFamily="34" charset="0"/>
                <a:cs typeface="Helvetica" panose="020B0604020202020204" pitchFamily="34" charset="0"/>
              </a:rPr>
              <a:t>  JOUR 3: Modélisation</a:t>
            </a:r>
            <a:endParaRPr lang="fr-ML" b="1" dirty="0">
              <a:latin typeface="Helvetica" panose="020B0604020202020204" pitchFamily="34" charset="0"/>
              <a:cs typeface="Helvetica" panose="020B0604020202020204" pitchFamily="34" charset="0"/>
            </a:endParaRPr>
          </a:p>
          <a:p>
            <a:pPr marL="0" indent="0">
              <a:buNone/>
            </a:pPr>
            <a:r>
              <a:rPr lang="fr-ML" sz="2600" b="1" dirty="0" smtClean="0">
                <a:latin typeface="Helvetica" panose="020B0604020202020204" pitchFamily="34" charset="0"/>
                <a:cs typeface="Helvetica" panose="020B0604020202020204" pitchFamily="34" charset="0"/>
              </a:rPr>
              <a:t>Définition de concepts:</a:t>
            </a:r>
            <a:endParaRPr lang="fr-FR" sz="2600" b="1" dirty="0" smtClean="0">
              <a:latin typeface="Helvetica" panose="020B0604020202020204" pitchFamily="34" charset="0"/>
              <a:cs typeface="Helvetica" panose="020B0604020202020204" pitchFamily="34" charset="0"/>
            </a:endParaRPr>
          </a:p>
          <a:p>
            <a:pPr marL="0" indent="0">
              <a:buNone/>
            </a:pPr>
            <a:r>
              <a:rPr lang="fr-ML" sz="2600" b="1" dirty="0" smtClean="0">
                <a:latin typeface="Helvetica" panose="020B0604020202020204" pitchFamily="34" charset="0"/>
                <a:cs typeface="Helvetica" panose="020B0604020202020204" pitchFamily="34" charset="0"/>
              </a:rPr>
              <a:t>Intelligence Artificielle: </a:t>
            </a:r>
            <a:r>
              <a:rPr lang="fr-FR" sz="2400" dirty="0" smtClean="0">
                <a:latin typeface="Helvetica" panose="020B0604020202020204" pitchFamily="34" charset="0"/>
                <a:cs typeface="Helvetica" panose="020B0604020202020204" pitchFamily="34" charset="0"/>
              </a:rPr>
              <a:t>L'intelligence artificielle (IA) est un ensemble de théories et de techniques visant à réaliser des machines capables de simuler l'intelligence humaine.</a:t>
            </a:r>
          </a:p>
          <a:p>
            <a:pPr marL="0" indent="0">
              <a:buNone/>
            </a:pPr>
            <a:r>
              <a:rPr lang="fr-FR" sz="2400" dirty="0">
                <a:latin typeface="Helvetica" panose="020B0604020202020204" pitchFamily="34" charset="0"/>
                <a:cs typeface="Helvetica" panose="020B0604020202020204" pitchFamily="34" charset="0"/>
              </a:rPr>
              <a:t>Plus précisément, c'est la science et l'ingénierie de la fabrication de machines intelligentes, en particulier de programmes informatiques intelligents. </a:t>
            </a:r>
            <a:r>
              <a:rPr lang="fr-FR" sz="2400" dirty="0">
                <a:latin typeface="Helvetica" panose="020B0604020202020204" pitchFamily="34" charset="0"/>
                <a:cs typeface="Helvetica" panose="020B0604020202020204" pitchFamily="34" charset="0"/>
              </a:rPr>
              <a:t>Elle est liée à la tâche similaire qui consiste à utiliser des ordinateurs pour comprendre l'intelligence humaine, mais l'IA ne doit pas se limiter aux méthodes qui sont biologiquement </a:t>
            </a:r>
            <a:r>
              <a:rPr lang="fr-FR" sz="2400" dirty="0" smtClean="0">
                <a:latin typeface="Helvetica" panose="020B0604020202020204" pitchFamily="34" charset="0"/>
                <a:cs typeface="Helvetica" panose="020B0604020202020204" pitchFamily="34" charset="0"/>
              </a:rPr>
              <a:t>observables.</a:t>
            </a:r>
            <a:endParaRPr lang="fr-FR" sz="2400" dirty="0">
              <a:latin typeface="Helvetica" panose="020B0604020202020204" pitchFamily="34" charset="0"/>
              <a:cs typeface="Helvetica" panose="020B0604020202020204" pitchFamily="34" charset="0"/>
            </a:endParaRPr>
          </a:p>
          <a:p>
            <a:pPr marL="0" indent="0">
              <a:buNone/>
            </a:pPr>
            <a:r>
              <a:rPr lang="fr-ML" sz="2600" b="1" dirty="0" smtClean="0">
                <a:latin typeface="Helvetica" panose="020B0604020202020204" pitchFamily="34" charset="0"/>
                <a:cs typeface="Helvetica" panose="020B0604020202020204" pitchFamily="34" charset="0"/>
              </a:rPr>
              <a:t>Domaines d’application: </a:t>
            </a:r>
            <a:r>
              <a:rPr lang="fr-ML" sz="2400" dirty="0" smtClean="0">
                <a:latin typeface="Helvetica" panose="020B0604020202020204" pitchFamily="34" charset="0"/>
                <a:cs typeface="Helvetica" panose="020B0604020202020204" pitchFamily="34" charset="0"/>
              </a:rPr>
              <a:t>Elle est appliquée dans de nombreuses domaines comme:</a:t>
            </a:r>
          </a:p>
          <a:p>
            <a:r>
              <a:rPr lang="fr-ML" sz="2600" dirty="0">
                <a:latin typeface="Helvetica" panose="020B0604020202020204" pitchFamily="34" charset="0"/>
                <a:cs typeface="Helvetica" panose="020B0604020202020204" pitchFamily="34" charset="0"/>
              </a:rPr>
              <a:t>Finance et </a:t>
            </a:r>
            <a:r>
              <a:rPr lang="fr-ML" sz="2600" dirty="0" smtClean="0">
                <a:latin typeface="Helvetica" panose="020B0604020202020204" pitchFamily="34" charset="0"/>
                <a:cs typeface="Helvetica" panose="020B0604020202020204" pitchFamily="34" charset="0"/>
              </a:rPr>
              <a:t>banques;</a:t>
            </a:r>
            <a:endParaRPr lang="fr-ML" sz="2600" dirty="0">
              <a:latin typeface="Helvetica" panose="020B0604020202020204" pitchFamily="34" charset="0"/>
              <a:cs typeface="Helvetica" panose="020B0604020202020204" pitchFamily="34" charset="0"/>
            </a:endParaRPr>
          </a:p>
          <a:p>
            <a:r>
              <a:rPr lang="fr-ML" sz="2600" dirty="0" smtClean="0">
                <a:latin typeface="Helvetica" panose="020B0604020202020204" pitchFamily="34" charset="0"/>
                <a:cs typeface="Helvetica" panose="020B0604020202020204" pitchFamily="34" charset="0"/>
              </a:rPr>
              <a:t>Militaire;</a:t>
            </a:r>
          </a:p>
          <a:p>
            <a:r>
              <a:rPr lang="fr-ML" sz="2600" dirty="0" smtClean="0">
                <a:latin typeface="Helvetica" panose="020B0604020202020204" pitchFamily="34" charset="0"/>
                <a:cs typeface="Helvetica" panose="020B0604020202020204" pitchFamily="34" charset="0"/>
              </a:rPr>
              <a:t>Médecine;</a:t>
            </a:r>
            <a:endParaRPr lang="fr-ML" sz="2600" dirty="0">
              <a:latin typeface="Helvetica" panose="020B0604020202020204" pitchFamily="34" charset="0"/>
              <a:cs typeface="Helvetica" panose="020B0604020202020204" pitchFamily="34" charset="0"/>
            </a:endParaRPr>
          </a:p>
          <a:p>
            <a:r>
              <a:rPr lang="fr-ML" sz="2600" dirty="0">
                <a:latin typeface="Helvetica" panose="020B0604020202020204" pitchFamily="34" charset="0"/>
                <a:cs typeface="Helvetica" panose="020B0604020202020204" pitchFamily="34" charset="0"/>
              </a:rPr>
              <a:t>Logistique et </a:t>
            </a:r>
            <a:r>
              <a:rPr lang="fr-ML" sz="2600" dirty="0" smtClean="0">
                <a:latin typeface="Helvetica" panose="020B0604020202020204" pitchFamily="34" charset="0"/>
                <a:cs typeface="Helvetica" panose="020B0604020202020204" pitchFamily="34" charset="0"/>
              </a:rPr>
              <a:t>transports;</a:t>
            </a:r>
            <a:endParaRPr lang="fr-ML" sz="2600" dirty="0">
              <a:latin typeface="Helvetica" panose="020B0604020202020204" pitchFamily="34" charset="0"/>
              <a:cs typeface="Helvetica" panose="020B0604020202020204" pitchFamily="34" charset="0"/>
            </a:endParaRPr>
          </a:p>
          <a:p>
            <a:r>
              <a:rPr lang="fr-ML" sz="2600" dirty="0" smtClean="0">
                <a:latin typeface="Helvetica" panose="020B0604020202020204" pitchFamily="34" charset="0"/>
                <a:cs typeface="Helvetica" panose="020B0604020202020204" pitchFamily="34" charset="0"/>
              </a:rPr>
              <a:t>Industrie et Robotique;</a:t>
            </a:r>
          </a:p>
          <a:p>
            <a:r>
              <a:rPr lang="fr-ML" sz="2600" dirty="0" smtClean="0">
                <a:latin typeface="Helvetica" panose="020B0604020202020204" pitchFamily="34" charset="0"/>
                <a:cs typeface="Helvetica" panose="020B0604020202020204" pitchFamily="34" charset="0"/>
              </a:rPr>
              <a:t>Droit </a:t>
            </a:r>
          </a:p>
          <a:p>
            <a:r>
              <a:rPr lang="fr-ML" sz="2600" dirty="0" smtClean="0">
                <a:latin typeface="Helvetica" panose="020B0604020202020204" pitchFamily="34" charset="0"/>
                <a:cs typeface="Helvetica" panose="020B0604020202020204" pitchFamily="34" charset="0"/>
              </a:rPr>
              <a:t>etc…</a:t>
            </a:r>
          </a:p>
          <a:p>
            <a:pPr marL="0" indent="0">
              <a:buNone/>
            </a:pPr>
            <a:endParaRPr lang="fr-ML"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825573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3</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b="1" dirty="0" smtClean="0">
                <a:latin typeface="Helvetica" panose="020B0604020202020204" pitchFamily="34" charset="0"/>
                <a:cs typeface="Helvetica" panose="020B0604020202020204" pitchFamily="34" charset="0"/>
              </a:rPr>
              <a:t>  JOUR 3: Modélisation</a:t>
            </a:r>
            <a:endParaRPr lang="fr-ML" b="1" dirty="0">
              <a:latin typeface="Helvetica" panose="020B0604020202020204" pitchFamily="34" charset="0"/>
              <a:cs typeface="Helvetica" panose="020B0604020202020204" pitchFamily="34" charset="0"/>
            </a:endParaRPr>
          </a:p>
          <a:p>
            <a:pPr marL="0" indent="0">
              <a:buNone/>
            </a:pPr>
            <a:r>
              <a:rPr lang="fr-ML" sz="2400" b="1" dirty="0" smtClean="0">
                <a:latin typeface="Helvetica" panose="020B0604020202020204" pitchFamily="34" charset="0"/>
                <a:cs typeface="Helvetica" panose="020B0604020202020204" pitchFamily="34" charset="0"/>
              </a:rPr>
              <a:t>Définition de concepts:</a:t>
            </a:r>
            <a:endParaRPr lang="fr-FR" sz="2400" b="1" dirty="0" smtClean="0">
              <a:latin typeface="Helvetica" panose="020B0604020202020204" pitchFamily="34" charset="0"/>
              <a:cs typeface="Helvetica" panose="020B0604020202020204" pitchFamily="34" charset="0"/>
            </a:endParaRPr>
          </a:p>
          <a:p>
            <a:pPr marL="0" indent="0">
              <a:buNone/>
            </a:pPr>
            <a:r>
              <a:rPr lang="fr-ML" sz="2000" b="1" dirty="0" smtClean="0">
                <a:latin typeface="Helvetica" panose="020B0604020202020204" pitchFamily="34" charset="0"/>
                <a:cs typeface="Helvetica" panose="020B0604020202020204" pitchFamily="34" charset="0"/>
              </a:rPr>
              <a:t>Machine Learning (ML)</a:t>
            </a:r>
            <a:r>
              <a:rPr lang="fr-ML" sz="2000" b="1" dirty="0" smtClean="0">
                <a:latin typeface="Helvetica" panose="020B0604020202020204" pitchFamily="34" charset="0"/>
                <a:cs typeface="Helvetica" panose="020B0604020202020204" pitchFamily="34" charset="0"/>
              </a:rPr>
              <a:t>: </a:t>
            </a:r>
            <a:r>
              <a:rPr lang="fr-ML" sz="2000" dirty="0" smtClean="0">
                <a:latin typeface="Helvetica" panose="020B0604020202020204" pitchFamily="34" charset="0"/>
                <a:cs typeface="Helvetica" panose="020B0604020202020204" pitchFamily="34" charset="0"/>
              </a:rPr>
              <a:t>Le ML ou </a:t>
            </a:r>
            <a:r>
              <a:rPr lang="fr-FR" sz="2000" dirty="0" smtClean="0">
                <a:latin typeface="Helvetica" panose="020B0604020202020204" pitchFamily="34" charset="0"/>
                <a:cs typeface="Helvetica" panose="020B0604020202020204" pitchFamily="34" charset="0"/>
              </a:rPr>
              <a:t>apprentissage machine ou apprentissage statistique est un champ d'étude de l'intelligence artificielle qui se fonde sur des approches mathématiques et statistiques pour donner aux ordinateurs la capacité d'« apprendre » à partir de données, c'est-à-dire d'améliorer leurs performances à résoudre des tâches sans être explicitement programmés pour chacune.</a:t>
            </a:r>
            <a:endParaRPr lang="fr-ML" sz="2000" dirty="0" smtClean="0">
              <a:latin typeface="Helvetica" panose="020B0604020202020204" pitchFamily="34" charset="0"/>
              <a:cs typeface="Helvetica" panose="020B0604020202020204" pitchFamily="34" charset="0"/>
            </a:endParaRPr>
          </a:p>
          <a:p>
            <a:pPr marL="0" indent="0">
              <a:buNone/>
            </a:pPr>
            <a:r>
              <a:rPr lang="fr-ML" sz="2000" b="1" dirty="0" smtClean="0">
                <a:latin typeface="Helvetica" panose="020B0604020202020204" pitchFamily="34" charset="0"/>
                <a:cs typeface="Helvetica" panose="020B0604020202020204" pitchFamily="34" charset="0"/>
              </a:rPr>
              <a:t>Comment ça se passe?:</a:t>
            </a:r>
          </a:p>
          <a:p>
            <a:pPr marL="0" indent="0">
              <a:buNone/>
            </a:pPr>
            <a:endParaRPr lang="fr-ML" b="1" dirty="0" smtClean="0">
              <a:latin typeface="Helvetica" panose="020B0604020202020204" pitchFamily="34" charset="0"/>
              <a:cs typeface="Helvetica" panose="020B0604020202020204" pitchFamily="34" charset="0"/>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9486" y="2838732"/>
            <a:ext cx="8079474" cy="3821375"/>
          </a:xfrm>
          <a:prstGeom prst="rect">
            <a:avLst/>
          </a:prstGeom>
        </p:spPr>
      </p:pic>
    </p:spTree>
    <p:extLst>
      <p:ext uri="{BB962C8B-B14F-4D97-AF65-F5344CB8AC3E}">
        <p14:creationId xmlns:p14="http://schemas.microsoft.com/office/powerpoint/2010/main" val="2898078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3</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b="1" dirty="0" smtClean="0">
                <a:latin typeface="Helvetica" panose="020B0604020202020204" pitchFamily="34" charset="0"/>
                <a:cs typeface="Helvetica" panose="020B0604020202020204" pitchFamily="34" charset="0"/>
              </a:rPr>
              <a:t>  JOUR 3: Modélisation</a:t>
            </a:r>
            <a:endParaRPr lang="fr-ML" b="1" dirty="0">
              <a:latin typeface="Helvetica" panose="020B0604020202020204" pitchFamily="34" charset="0"/>
              <a:cs typeface="Helvetica" panose="020B0604020202020204" pitchFamily="34" charset="0"/>
            </a:endParaRPr>
          </a:p>
          <a:p>
            <a:pPr marL="0" indent="0">
              <a:buNone/>
            </a:pPr>
            <a:r>
              <a:rPr lang="fr-ML" sz="2400" b="1" dirty="0" smtClean="0">
                <a:latin typeface="Helvetica" panose="020B0604020202020204" pitchFamily="34" charset="0"/>
                <a:cs typeface="Helvetica" panose="020B0604020202020204" pitchFamily="34" charset="0"/>
              </a:rPr>
              <a:t>Définition de concepts:</a:t>
            </a:r>
          </a:p>
          <a:p>
            <a:pPr marL="0" indent="0">
              <a:buNone/>
            </a:pPr>
            <a:r>
              <a:rPr lang="fr-ML" sz="2400" b="1" dirty="0" smtClean="0">
                <a:latin typeface="Helvetica" panose="020B0604020202020204" pitchFamily="34" charset="0"/>
                <a:cs typeface="Helvetica" panose="020B0604020202020204" pitchFamily="34" charset="0"/>
              </a:rPr>
              <a:t>Machine Learning:</a:t>
            </a:r>
            <a:endParaRPr lang="fr-FR" sz="2400" b="1" dirty="0" smtClean="0">
              <a:latin typeface="Helvetica" panose="020B0604020202020204" pitchFamily="34" charset="0"/>
              <a:cs typeface="Helvetica" panose="020B0604020202020204" pitchFamily="34" charset="0"/>
            </a:endParaRPr>
          </a:p>
          <a:p>
            <a:pPr marL="0" indent="0">
              <a:buNone/>
            </a:pPr>
            <a:r>
              <a:rPr lang="fr-ML" sz="2400" b="1" dirty="0" smtClean="0">
                <a:latin typeface="Helvetica" panose="020B0604020202020204" pitchFamily="34" charset="0"/>
                <a:cs typeface="Helvetica" panose="020B0604020202020204" pitchFamily="34" charset="0"/>
              </a:rPr>
              <a:t>Types de modèles de ML: </a:t>
            </a:r>
            <a:r>
              <a:rPr lang="fr-ML" sz="2400" dirty="0">
                <a:latin typeface="Helvetica" panose="020B0604020202020204" pitchFamily="34" charset="0"/>
                <a:cs typeface="Helvetica" panose="020B0604020202020204" pitchFamily="34" charset="0"/>
              </a:rPr>
              <a:t>Il existe un nombre croissant de modèles de ML mais de façon générale, les différents types découlent de ces 5 </a:t>
            </a:r>
            <a:r>
              <a:rPr lang="fr-ML" sz="2400" dirty="0" smtClean="0">
                <a:latin typeface="Helvetica" panose="020B0604020202020204" pitchFamily="34" charset="0"/>
                <a:cs typeface="Helvetica" panose="020B0604020202020204" pitchFamily="34" charset="0"/>
              </a:rPr>
              <a:t>types:</a:t>
            </a:r>
            <a:endParaRPr lang="fr-ML" sz="2400" dirty="0">
              <a:latin typeface="Helvetica" panose="020B0604020202020204" pitchFamily="34" charset="0"/>
              <a:cs typeface="Helvetica" panose="020B0604020202020204" pitchFamily="34" charset="0"/>
            </a:endParaRPr>
          </a:p>
          <a:p>
            <a:pPr fontAlgn="base"/>
            <a:r>
              <a:rPr lang="fr-FR" sz="2400" b="1" dirty="0">
                <a:latin typeface="Helvetica" panose="020B0604020202020204" pitchFamily="34" charset="0"/>
                <a:cs typeface="Helvetica" panose="020B0604020202020204" pitchFamily="34" charset="0"/>
              </a:rPr>
              <a:t>L’apprentissage supervisé: </a:t>
            </a:r>
            <a:r>
              <a:rPr lang="fr-FR" sz="2400" dirty="0">
                <a:latin typeface="Helvetica" panose="020B0604020202020204" pitchFamily="34" charset="0"/>
                <a:cs typeface="Helvetica" panose="020B0604020202020204" pitchFamily="34" charset="0"/>
              </a:rPr>
              <a:t>Les algorithmes de Machine Learning supervisés peuvent appliquer ce qui a été appris dans le passé à de nouvelles données en utilisant des exemples étiquetés pour prédire des événements </a:t>
            </a:r>
            <a:r>
              <a:rPr lang="fr-FR" sz="2400" dirty="0" smtClean="0">
                <a:latin typeface="Helvetica" panose="020B0604020202020204" pitchFamily="34" charset="0"/>
                <a:cs typeface="Helvetica" panose="020B0604020202020204" pitchFamily="34" charset="0"/>
              </a:rPr>
              <a:t>futurs.</a:t>
            </a:r>
            <a:endParaRPr lang="fr-FR" sz="2400" dirty="0">
              <a:latin typeface="Helvetica" panose="020B0604020202020204" pitchFamily="34" charset="0"/>
              <a:cs typeface="Helvetica" panose="020B0604020202020204" pitchFamily="34" charset="0"/>
            </a:endParaRPr>
          </a:p>
          <a:p>
            <a:pPr fontAlgn="base"/>
            <a:r>
              <a:rPr lang="fr-FR" sz="2400" b="1" dirty="0">
                <a:latin typeface="Helvetica" panose="020B0604020202020204" pitchFamily="34" charset="0"/>
                <a:cs typeface="Helvetica" panose="020B0604020202020204" pitchFamily="34" charset="0"/>
              </a:rPr>
              <a:t>L’apprentissage non supervisé: </a:t>
            </a:r>
            <a:r>
              <a:rPr lang="fr-FR" sz="2400" dirty="0">
                <a:latin typeface="Helvetica" panose="020B0604020202020204" pitchFamily="34" charset="0"/>
                <a:cs typeface="Helvetica" panose="020B0604020202020204" pitchFamily="34" charset="0"/>
              </a:rPr>
              <a:t>Ses algorithmes apprennent à partir de données d’essai qui n’ont pas été étiquetées, classées ou catégorisées</a:t>
            </a:r>
            <a:r>
              <a:rPr lang="fr-FR" sz="2400" dirty="0" smtClean="0">
                <a:latin typeface="Helvetica" panose="020B0604020202020204" pitchFamily="34" charset="0"/>
                <a:cs typeface="Helvetica" panose="020B0604020202020204" pitchFamily="34" charset="0"/>
              </a:rPr>
              <a:t>.</a:t>
            </a:r>
          </a:p>
          <a:p>
            <a:pPr fontAlgn="base"/>
            <a:r>
              <a:rPr lang="fr-FR" sz="2400" b="1" dirty="0" smtClean="0">
                <a:latin typeface="Helvetica" panose="020B0604020202020204" pitchFamily="34" charset="0"/>
                <a:cs typeface="Helvetica" panose="020B0604020202020204" pitchFamily="34" charset="0"/>
              </a:rPr>
              <a:t>L’apprentissage semi-supervisé: </a:t>
            </a:r>
            <a:r>
              <a:rPr lang="fr-FR" sz="2400" dirty="0" smtClean="0">
                <a:latin typeface="Helvetica" panose="020B0604020202020204" pitchFamily="34" charset="0"/>
                <a:cs typeface="Helvetica" panose="020B0604020202020204" pitchFamily="34" charset="0"/>
              </a:rPr>
              <a:t>Les algorithmes de Machine Learning semi-supervisés se situent entre l’apprentissage supervisé et non supervisé. Ils utilisent à la fois des données étiquetées et non étiquetées pour l’apprentissage.</a:t>
            </a:r>
          </a:p>
          <a:p>
            <a:pPr fontAlgn="base"/>
            <a:r>
              <a:rPr lang="fr-ML" sz="2400" b="1" dirty="0" smtClean="0">
                <a:latin typeface="Helvetica" panose="020B0604020202020204" pitchFamily="34" charset="0"/>
                <a:cs typeface="Helvetica" panose="020B0604020202020204" pitchFamily="34" charset="0"/>
              </a:rPr>
              <a:t>Apprentissage auto-supervisé: </a:t>
            </a:r>
            <a:r>
              <a:rPr lang="fr-ML" sz="2400" dirty="0" smtClean="0">
                <a:latin typeface="Helvetica" panose="020B0604020202020204" pitchFamily="34" charset="0"/>
                <a:cs typeface="Helvetica" panose="020B0604020202020204" pitchFamily="34" charset="0"/>
              </a:rPr>
              <a:t>Il </a:t>
            </a:r>
            <a:r>
              <a:rPr lang="fr-FR" sz="2400" dirty="0" smtClean="0">
                <a:latin typeface="Helvetica" panose="020B0604020202020204" pitchFamily="34" charset="0"/>
                <a:cs typeface="Helvetica" panose="020B0604020202020204" pitchFamily="34" charset="0"/>
              </a:rPr>
              <a:t>consiste à construire un problème d’apprentissage supervisé à partir d’un problème non supervisé à l’origine.</a:t>
            </a:r>
            <a:endParaRPr lang="fr-ML" sz="2400" dirty="0" smtClean="0">
              <a:latin typeface="Helvetica" panose="020B0604020202020204" pitchFamily="34" charset="0"/>
              <a:cs typeface="Helvetica" panose="020B0604020202020204" pitchFamily="34" charset="0"/>
            </a:endParaRPr>
          </a:p>
          <a:p>
            <a:pPr fontAlgn="base"/>
            <a:endParaRPr lang="fr-FR" sz="2400" dirty="0" smtClean="0">
              <a:latin typeface="Helvetica" panose="020B0604020202020204" pitchFamily="34" charset="0"/>
              <a:cs typeface="Helvetica" panose="020B0604020202020204" pitchFamily="34" charset="0"/>
            </a:endParaRPr>
          </a:p>
          <a:p>
            <a:pPr fontAlgn="base"/>
            <a:endParaRPr lang="fr-ML" sz="2600"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159930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3</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fontScale="92500" lnSpcReduction="10000"/>
          </a:bodyPr>
          <a:lstStyle/>
          <a:p>
            <a:pPr>
              <a:buFont typeface="Wingdings" panose="05000000000000000000" pitchFamily="2" charset="2"/>
              <a:buChar char="q"/>
            </a:pPr>
            <a:r>
              <a:rPr lang="fr-ML" b="1" dirty="0" smtClean="0">
                <a:latin typeface="Helvetica" panose="020B0604020202020204" pitchFamily="34" charset="0"/>
                <a:cs typeface="Helvetica" panose="020B0604020202020204" pitchFamily="34" charset="0"/>
              </a:rPr>
              <a:t>  JOUR 3: Modélisation</a:t>
            </a:r>
            <a:endParaRPr lang="fr-ML" b="1" dirty="0">
              <a:latin typeface="Helvetica" panose="020B0604020202020204" pitchFamily="34" charset="0"/>
              <a:cs typeface="Helvetica" panose="020B0604020202020204" pitchFamily="34" charset="0"/>
            </a:endParaRPr>
          </a:p>
          <a:p>
            <a:pPr marL="0" indent="0">
              <a:buNone/>
            </a:pPr>
            <a:r>
              <a:rPr lang="fr-ML" sz="2600" b="1" dirty="0">
                <a:latin typeface="Helvetica" panose="020B0604020202020204" pitchFamily="34" charset="0"/>
                <a:cs typeface="Helvetica" panose="020B0604020202020204" pitchFamily="34" charset="0"/>
              </a:rPr>
              <a:t>Définition de concepts</a:t>
            </a:r>
            <a:r>
              <a:rPr lang="fr-ML" sz="2600" b="1" dirty="0" smtClean="0">
                <a:latin typeface="Helvetica" panose="020B0604020202020204" pitchFamily="34" charset="0"/>
                <a:cs typeface="Helvetica" panose="020B0604020202020204" pitchFamily="34" charset="0"/>
              </a:rPr>
              <a:t>:</a:t>
            </a:r>
          </a:p>
          <a:p>
            <a:pPr marL="0" indent="0">
              <a:buNone/>
            </a:pPr>
            <a:r>
              <a:rPr lang="fr-ML" sz="2600" b="1" dirty="0" smtClean="0">
                <a:latin typeface="Helvetica" panose="020B0604020202020204" pitchFamily="34" charset="0"/>
                <a:cs typeface="Helvetica" panose="020B0604020202020204" pitchFamily="34" charset="0"/>
              </a:rPr>
              <a:t>Machine Learning:</a:t>
            </a:r>
            <a:endParaRPr lang="fr-FR" sz="2600" b="1" dirty="0">
              <a:latin typeface="Helvetica" panose="020B0604020202020204" pitchFamily="34" charset="0"/>
              <a:cs typeface="Helvetica" panose="020B0604020202020204" pitchFamily="34" charset="0"/>
            </a:endParaRPr>
          </a:p>
          <a:p>
            <a:pPr marL="0" indent="0">
              <a:buNone/>
            </a:pPr>
            <a:r>
              <a:rPr lang="fr-ML" sz="2600" b="1" dirty="0">
                <a:latin typeface="Helvetica" panose="020B0604020202020204" pitchFamily="34" charset="0"/>
                <a:cs typeface="Helvetica" panose="020B0604020202020204" pitchFamily="34" charset="0"/>
              </a:rPr>
              <a:t>Types de modèles de ML (suite):</a:t>
            </a:r>
          </a:p>
          <a:p>
            <a:pPr fontAlgn="base"/>
            <a:r>
              <a:rPr lang="fr-ML" sz="2600" b="1" dirty="0">
                <a:latin typeface="Helvetica" panose="020B0604020202020204" pitchFamily="34" charset="0"/>
                <a:cs typeface="Helvetica" panose="020B0604020202020204" pitchFamily="34" charset="0"/>
              </a:rPr>
              <a:t>Apprentissage partiellement supervisé: </a:t>
            </a:r>
            <a:r>
              <a:rPr lang="fr-FR" sz="2600" dirty="0">
                <a:latin typeface="Helvetica" panose="020B0604020202020204" pitchFamily="34" charset="0"/>
                <a:cs typeface="Helvetica" panose="020B0604020202020204" pitchFamily="34" charset="0"/>
              </a:rPr>
              <a:t>Entraînement d'un modèle avec des données où seulement certains des exemples d'apprentissage sont étiquetés. </a:t>
            </a:r>
            <a:r>
              <a:rPr lang="fr-FR" sz="2600" dirty="0">
                <a:latin typeface="Helvetica" panose="020B0604020202020204" pitchFamily="34" charset="0"/>
                <a:cs typeface="Helvetica" panose="020B0604020202020204" pitchFamily="34" charset="0"/>
              </a:rPr>
              <a:t>L'une des techniques d'apprentissage partiellement supervisé consiste à déduire les étiquettes des exemples sans étiquette, puis à entraîner le modèle avec les étiquettes déduites afin de créer un nouveau </a:t>
            </a:r>
            <a:r>
              <a:rPr lang="fr-FR" sz="2600" dirty="0" smtClean="0">
                <a:latin typeface="Helvetica" panose="020B0604020202020204" pitchFamily="34" charset="0"/>
                <a:cs typeface="Helvetica" panose="020B0604020202020204" pitchFamily="34" charset="0"/>
              </a:rPr>
              <a:t>modèle.</a:t>
            </a:r>
            <a:endParaRPr lang="fr-ML" sz="2600" dirty="0">
              <a:latin typeface="Helvetica" panose="020B0604020202020204" pitchFamily="34" charset="0"/>
              <a:cs typeface="Helvetica" panose="020B0604020202020204" pitchFamily="34" charset="0"/>
            </a:endParaRPr>
          </a:p>
          <a:p>
            <a:pPr fontAlgn="base"/>
            <a:r>
              <a:rPr lang="fr-ML" sz="2600" b="1" dirty="0">
                <a:latin typeface="Helvetica" panose="020B0604020202020204" pitchFamily="34" charset="0"/>
                <a:cs typeface="Helvetica" panose="020B0604020202020204" pitchFamily="34" charset="0"/>
              </a:rPr>
              <a:t>Apprentissage par renforcement: </a:t>
            </a:r>
            <a:r>
              <a:rPr lang="fr-ML" sz="2600" dirty="0">
                <a:latin typeface="Helvetica" panose="020B0604020202020204" pitchFamily="34" charset="0"/>
                <a:cs typeface="Helvetica" panose="020B0604020202020204" pitchFamily="34" charset="0"/>
              </a:rPr>
              <a:t>Il </a:t>
            </a:r>
            <a:r>
              <a:rPr lang="fr-FR" sz="2600" dirty="0">
                <a:latin typeface="Helvetica" panose="020B0604020202020204" pitchFamily="34" charset="0"/>
                <a:cs typeface="Helvetica" panose="020B0604020202020204" pitchFamily="34" charset="0"/>
              </a:rPr>
              <a:t>consiste, pour un agent autonome (ex. </a:t>
            </a:r>
            <a:r>
              <a:rPr lang="fr-FR" sz="2600" dirty="0">
                <a:latin typeface="Helvetica" panose="020B0604020202020204" pitchFamily="34" charset="0"/>
                <a:cs typeface="Helvetica" panose="020B0604020202020204" pitchFamily="34" charset="0"/>
              </a:rPr>
              <a:t>: robot, agent conversationnel, personnage dans un jeu vidéo, etc.), à apprendre les actions à prendre, à partir d'expériences, de façon à optimiser une récompense quantitative au cours du </a:t>
            </a:r>
            <a:r>
              <a:rPr lang="fr-FR" sz="2600" dirty="0" smtClean="0">
                <a:latin typeface="Helvetica" panose="020B0604020202020204" pitchFamily="34" charset="0"/>
                <a:cs typeface="Helvetica" panose="020B0604020202020204" pitchFamily="34" charset="0"/>
              </a:rPr>
              <a:t>temps.</a:t>
            </a:r>
            <a:endParaRPr lang="fr-ML" sz="2600" dirty="0">
              <a:latin typeface="Helvetica" panose="020B0604020202020204" pitchFamily="34" charset="0"/>
              <a:cs typeface="Helvetica" panose="020B0604020202020204" pitchFamily="34" charset="0"/>
            </a:endParaRPr>
          </a:p>
          <a:p>
            <a:pPr fontAlgn="base"/>
            <a:r>
              <a:rPr lang="fr-ML" sz="2600" b="1" dirty="0">
                <a:latin typeface="Helvetica" panose="020B0604020202020204" pitchFamily="34" charset="0"/>
                <a:cs typeface="Helvetica" panose="020B0604020202020204" pitchFamily="34" charset="0"/>
              </a:rPr>
              <a:t>Apprentissage par transfert: </a:t>
            </a:r>
            <a:r>
              <a:rPr lang="fr-FR" sz="2600" dirty="0">
                <a:latin typeface="Helvetica" panose="020B0604020202020204" pitchFamily="34" charset="0"/>
                <a:cs typeface="Helvetica" panose="020B0604020202020204" pitchFamily="34" charset="0"/>
              </a:rPr>
              <a:t>Il peut être vu comme la capacité d’un système à reconnaître et à appliquer des connaissances et des compétences, apprises à partir de tâches antérieures, sur de nouvelles tâches ou domaines partageant des </a:t>
            </a:r>
            <a:r>
              <a:rPr lang="fr-FR" sz="2600" dirty="0" smtClean="0">
                <a:latin typeface="Helvetica" panose="020B0604020202020204" pitchFamily="34" charset="0"/>
                <a:cs typeface="Helvetica" panose="020B0604020202020204" pitchFamily="34" charset="0"/>
              </a:rPr>
              <a:t>similitudes.</a:t>
            </a:r>
            <a:endParaRPr lang="fr-ML" sz="2600" dirty="0">
              <a:latin typeface="Helvetica" panose="020B0604020202020204" pitchFamily="34" charset="0"/>
              <a:cs typeface="Helvetica" panose="020B0604020202020204" pitchFamily="34" charset="0"/>
            </a:endParaRPr>
          </a:p>
          <a:p>
            <a:pPr fontAlgn="base"/>
            <a:endParaRPr lang="fr-ML" sz="2600"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759757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3</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b="1" dirty="0" smtClean="0">
                <a:latin typeface="Helvetica" panose="020B0604020202020204" pitchFamily="34" charset="0"/>
                <a:cs typeface="Helvetica" panose="020B0604020202020204" pitchFamily="34" charset="0"/>
              </a:rPr>
              <a:t>  JOUR 3: Modélisation</a:t>
            </a:r>
            <a:endParaRPr lang="fr-ML" b="1" dirty="0">
              <a:latin typeface="Helvetica" panose="020B0604020202020204" pitchFamily="34" charset="0"/>
              <a:cs typeface="Helvetica" panose="020B0604020202020204" pitchFamily="34" charset="0"/>
            </a:endParaRPr>
          </a:p>
          <a:p>
            <a:pPr marL="0" indent="0">
              <a:buNone/>
            </a:pPr>
            <a:r>
              <a:rPr lang="fr-ML" sz="2400" b="1" dirty="0">
                <a:latin typeface="Helvetica" panose="020B0604020202020204" pitchFamily="34" charset="0"/>
                <a:cs typeface="Helvetica" panose="020B0604020202020204" pitchFamily="34" charset="0"/>
              </a:rPr>
              <a:t>Définition de concepts:</a:t>
            </a:r>
            <a:endParaRPr lang="fr-FR" sz="2400" b="1" dirty="0">
              <a:latin typeface="Helvetica" panose="020B0604020202020204" pitchFamily="34" charset="0"/>
              <a:cs typeface="Helvetica" panose="020B0604020202020204" pitchFamily="34" charset="0"/>
            </a:endParaRPr>
          </a:p>
          <a:p>
            <a:pPr marL="0" indent="0">
              <a:buNone/>
            </a:pPr>
            <a:r>
              <a:rPr lang="fr-ML" sz="2400" b="1" dirty="0">
                <a:latin typeface="Helvetica" panose="020B0604020202020204" pitchFamily="34" charset="0"/>
                <a:cs typeface="Helvetica" panose="020B0604020202020204" pitchFamily="34" charset="0"/>
              </a:rPr>
              <a:t>Types de modèles de ML (</a:t>
            </a:r>
            <a:r>
              <a:rPr lang="fr-ML" sz="2400" b="1" dirty="0" smtClean="0">
                <a:latin typeface="Helvetica" panose="020B0604020202020204" pitchFamily="34" charset="0"/>
                <a:cs typeface="Helvetica" panose="020B0604020202020204" pitchFamily="34" charset="0"/>
              </a:rPr>
              <a:t>suite et fin):</a:t>
            </a:r>
            <a:endParaRPr lang="fr-ML" sz="2400" b="1" dirty="0">
              <a:latin typeface="Helvetica" panose="020B0604020202020204" pitchFamily="34" charset="0"/>
              <a:cs typeface="Helvetica" panose="020B0604020202020204" pitchFamily="34" charset="0"/>
            </a:endParaRPr>
          </a:p>
          <a:p>
            <a:pPr marL="0" indent="0" fontAlgn="base">
              <a:buNone/>
            </a:pPr>
            <a:r>
              <a:rPr lang="fr-ML" sz="2400" dirty="0" smtClean="0">
                <a:latin typeface="Helvetica" panose="020B0604020202020204" pitchFamily="34" charset="0"/>
                <a:cs typeface="Helvetica" panose="020B0604020202020204" pitchFamily="34" charset="0"/>
              </a:rPr>
              <a:t>De ces modèles, nous avons une multitude d’algorithmes qui sont résumés ainsi:</a:t>
            </a:r>
          </a:p>
          <a:p>
            <a:pPr marL="0" indent="0" fontAlgn="base">
              <a:buNone/>
            </a:pPr>
            <a:endParaRPr lang="fr-ML" sz="2600" dirty="0" smtClean="0">
              <a:latin typeface="Helvetica" panose="020B0604020202020204" pitchFamily="34" charset="0"/>
              <a:cs typeface="Helvetica" panose="020B0604020202020204" pitchFamily="34" charset="0"/>
            </a:endParaRP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98" y="2532015"/>
            <a:ext cx="10538204" cy="4247747"/>
          </a:xfrm>
          <a:prstGeom prst="rect">
            <a:avLst/>
          </a:prstGeom>
        </p:spPr>
      </p:pic>
    </p:spTree>
    <p:extLst>
      <p:ext uri="{BB962C8B-B14F-4D97-AF65-F5344CB8AC3E}">
        <p14:creationId xmlns:p14="http://schemas.microsoft.com/office/powerpoint/2010/main" val="125328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Formation Data Science</a:t>
            </a:r>
            <a:endParaRPr lang="fr-ML" dirty="0">
              <a:latin typeface="Helvetica" panose="020B0604020202020204" pitchFamily="34" charset="0"/>
              <a:cs typeface="Helvetica" panose="020B0604020202020204" pitchFamily="34" charset="0"/>
            </a:endParaRPr>
          </a:p>
        </p:txBody>
      </p:sp>
      <p:sp>
        <p:nvSpPr>
          <p:cNvPr id="6" name="Rectangle 5"/>
          <p:cNvSpPr/>
          <p:nvPr/>
        </p:nvSpPr>
        <p:spPr>
          <a:xfrm>
            <a:off x="2807279" y="2342515"/>
            <a:ext cx="6577442" cy="2215991"/>
          </a:xfrm>
          <a:prstGeom prst="rect">
            <a:avLst/>
          </a:prstGeom>
        </p:spPr>
        <p:txBody>
          <a:bodyPr wrap="none">
            <a:spAutoFit/>
          </a:bodyPr>
          <a:lstStyle/>
          <a:p>
            <a:r>
              <a:rPr lang="fr-ML" sz="13800" b="1" dirty="0" smtClean="0">
                <a:latin typeface="Helvetica" panose="020B0604020202020204" pitchFamily="34" charset="0"/>
                <a:cs typeface="Helvetica" panose="020B0604020202020204" pitchFamily="34" charset="0"/>
              </a:rPr>
              <a:t>JOUR 1</a:t>
            </a:r>
            <a:endParaRPr lang="fr-ML" sz="13800"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35733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dk1"/>
          </a:lnRef>
          <a:fillRef idx="3">
            <a:schemeClr val="dk1"/>
          </a:fillRef>
          <a:effectRef idx="3">
            <a:schemeClr val="dk1"/>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3</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Autofit/>
          </a:bodyPr>
          <a:lstStyle/>
          <a:p>
            <a:pPr>
              <a:buFont typeface="Wingdings" panose="05000000000000000000" pitchFamily="2" charset="2"/>
              <a:buChar char="q"/>
            </a:pPr>
            <a:r>
              <a:rPr lang="fr-ML" b="1" dirty="0" smtClean="0">
                <a:latin typeface="Helvetica" panose="020B0604020202020204" pitchFamily="34" charset="0"/>
                <a:cs typeface="Helvetica" panose="020B0604020202020204" pitchFamily="34" charset="0"/>
              </a:rPr>
              <a:t>  JOUR 3: Modélisation</a:t>
            </a:r>
            <a:endParaRPr lang="fr-ML" b="1" dirty="0">
              <a:latin typeface="Helvetica" panose="020B0604020202020204" pitchFamily="34" charset="0"/>
              <a:cs typeface="Helvetica" panose="020B0604020202020204" pitchFamily="34" charset="0"/>
            </a:endParaRPr>
          </a:p>
          <a:p>
            <a:pPr marL="0" indent="0">
              <a:buNone/>
            </a:pPr>
            <a:r>
              <a:rPr lang="fr-ML" sz="2400" b="1" dirty="0" smtClean="0">
                <a:latin typeface="Helvetica" panose="020B0604020202020204" pitchFamily="34" charset="0"/>
                <a:cs typeface="Helvetica" panose="020B0604020202020204" pitchFamily="34" charset="0"/>
              </a:rPr>
              <a:t>Définition de concepts:</a:t>
            </a:r>
            <a:endParaRPr lang="fr-FR" sz="2400" b="1" dirty="0" smtClean="0">
              <a:latin typeface="Helvetica" panose="020B0604020202020204" pitchFamily="34" charset="0"/>
              <a:cs typeface="Helvetica" panose="020B0604020202020204" pitchFamily="34" charset="0"/>
            </a:endParaRPr>
          </a:p>
          <a:p>
            <a:pPr marL="0" indent="0">
              <a:buNone/>
            </a:pPr>
            <a:r>
              <a:rPr lang="fr-ML" sz="2400" b="1" dirty="0" err="1" smtClean="0">
                <a:latin typeface="Helvetica" panose="020B0604020202020204" pitchFamily="34" charset="0"/>
                <a:cs typeface="Helvetica" panose="020B0604020202020204" pitchFamily="34" charset="0"/>
              </a:rPr>
              <a:t>Deep</a:t>
            </a:r>
            <a:r>
              <a:rPr lang="fr-ML" sz="2400" b="1" dirty="0" smtClean="0">
                <a:latin typeface="Helvetica" panose="020B0604020202020204" pitchFamily="34" charset="0"/>
                <a:cs typeface="Helvetica" panose="020B0604020202020204" pitchFamily="34" charset="0"/>
              </a:rPr>
              <a:t> Learning:</a:t>
            </a:r>
          </a:p>
          <a:p>
            <a:pPr marL="0" indent="0">
              <a:buNone/>
            </a:pPr>
            <a:r>
              <a:rPr lang="fr-ML" sz="2000" dirty="0" smtClean="0">
                <a:latin typeface="Helvetica" panose="020B0604020202020204" pitchFamily="34" charset="0"/>
                <a:cs typeface="Helvetica" panose="020B0604020202020204" pitchFamily="34" charset="0"/>
              </a:rPr>
              <a:t>C’</a:t>
            </a:r>
            <a:r>
              <a:rPr lang="fr-FR" sz="2000" dirty="0" smtClean="0">
                <a:latin typeface="Helvetica" panose="020B0604020202020204" pitchFamily="34" charset="0"/>
                <a:cs typeface="Helvetica" panose="020B0604020202020204" pitchFamily="34" charset="0"/>
              </a:rPr>
              <a:t>est un sous-domaine de l’intelligence artificielle qui utilise des réseaux neuronaux pour résoudre des tâches complexes grâce à des architectures articulées de différentes transformations non linéaires. </a:t>
            </a:r>
            <a:r>
              <a:rPr lang="fr-FR" sz="2000" dirty="0" smtClean="0">
                <a:latin typeface="Helvetica" panose="020B0604020202020204" pitchFamily="34" charset="0"/>
                <a:cs typeface="Helvetica" panose="020B0604020202020204" pitchFamily="34" charset="0"/>
              </a:rPr>
              <a:t>C’est un procédé qui est énormément utilisé par les </a:t>
            </a:r>
            <a:r>
              <a:rPr lang="fr-FR" sz="2000" b="1" dirty="0" smtClean="0">
                <a:latin typeface="Helvetica" panose="020B0604020202020204" pitchFamily="34" charset="0"/>
                <a:cs typeface="Helvetica" panose="020B0604020202020204" pitchFamily="34" charset="0"/>
              </a:rPr>
              <a:t>GAFAM</a:t>
            </a:r>
            <a:r>
              <a:rPr lang="fr-FR" sz="2000" dirty="0" smtClean="0">
                <a:latin typeface="Helvetica" panose="020B0604020202020204" pitchFamily="34" charset="0"/>
                <a:cs typeface="Helvetica" panose="020B0604020202020204" pitchFamily="34" charset="0"/>
              </a:rPr>
              <a:t>.</a:t>
            </a:r>
            <a:endParaRPr lang="fr-FR" sz="2000" dirty="0" smtClean="0">
              <a:latin typeface="Helvetica" panose="020B0604020202020204" pitchFamily="34" charset="0"/>
              <a:cs typeface="Helvetica" panose="020B0604020202020204" pitchFamily="34" charset="0"/>
            </a:endParaRPr>
          </a:p>
          <a:p>
            <a:pPr marL="0" indent="0">
              <a:buNone/>
            </a:pPr>
            <a:r>
              <a:rPr lang="fr-FR" sz="2400" b="1" dirty="0" smtClean="0">
                <a:latin typeface="Helvetica" panose="020B0604020202020204" pitchFamily="34" charset="0"/>
                <a:cs typeface="Helvetica" panose="020B0604020202020204" pitchFamily="34" charset="0"/>
              </a:rPr>
              <a:t>Domaines d’application du DL: </a:t>
            </a:r>
          </a:p>
          <a:p>
            <a:pPr marL="0" indent="0">
              <a:buNone/>
            </a:pPr>
            <a:r>
              <a:rPr lang="fr-FR" sz="2000" dirty="0" smtClean="0">
                <a:latin typeface="Helvetica" panose="020B0604020202020204" pitchFamily="34" charset="0"/>
                <a:cs typeface="Helvetica" panose="020B0604020202020204" pitchFamily="34" charset="0"/>
              </a:rPr>
              <a:t>Le DL est appliqué dans de nombreuses domaines</a:t>
            </a:r>
            <a:r>
              <a:rPr lang="fr-ML" sz="2000" dirty="0">
                <a:latin typeface="Helvetica" panose="020B0604020202020204" pitchFamily="34" charset="0"/>
                <a:cs typeface="Helvetica" panose="020B0604020202020204" pitchFamily="34" charset="0"/>
              </a:rPr>
              <a:t> </a:t>
            </a:r>
            <a:r>
              <a:rPr lang="fr-ML" sz="2000" dirty="0" smtClean="0">
                <a:latin typeface="Helvetica" panose="020B0604020202020204" pitchFamily="34" charset="0"/>
                <a:cs typeface="Helvetica" panose="020B0604020202020204" pitchFamily="34" charset="0"/>
              </a:rPr>
              <a:t>comme:</a:t>
            </a:r>
            <a:endParaRPr lang="fr-FR" sz="2000" dirty="0" smtClean="0">
              <a:latin typeface="Helvetica" panose="020B0604020202020204" pitchFamily="34" charset="0"/>
              <a:cs typeface="Helvetica" panose="020B0604020202020204" pitchFamily="34" charset="0"/>
            </a:endParaRPr>
          </a:p>
          <a:p>
            <a:r>
              <a:rPr lang="fr-FR" sz="2000" dirty="0" smtClean="0">
                <a:latin typeface="Helvetica" panose="020B0604020202020204" pitchFamily="34" charset="0"/>
                <a:cs typeface="Helvetica" panose="020B0604020202020204" pitchFamily="34" charset="0"/>
              </a:rPr>
              <a:t>La reconnaissance visuelle et vocale;</a:t>
            </a:r>
          </a:p>
          <a:p>
            <a:r>
              <a:rPr lang="fr-FR" sz="2000" dirty="0" smtClean="0">
                <a:latin typeface="Helvetica" panose="020B0604020202020204" pitchFamily="34" charset="0"/>
                <a:cs typeface="Helvetica" panose="020B0604020202020204" pitchFamily="34" charset="0"/>
              </a:rPr>
              <a:t>La sécurité et la robotique ;</a:t>
            </a:r>
          </a:p>
          <a:p>
            <a:r>
              <a:rPr lang="fr-FR" sz="2000" dirty="0" smtClean="0">
                <a:latin typeface="Helvetica" panose="020B0604020202020204" pitchFamily="34" charset="0"/>
                <a:cs typeface="Helvetica" panose="020B0604020202020204" pitchFamily="34" charset="0"/>
              </a:rPr>
              <a:t>La santé et la bio-informatique;</a:t>
            </a:r>
          </a:p>
          <a:p>
            <a:r>
              <a:rPr lang="fr-FR" sz="2000" dirty="0" smtClean="0">
                <a:latin typeface="Helvetica" panose="020B0604020202020204" pitchFamily="34" charset="0"/>
                <a:cs typeface="Helvetica" panose="020B0604020202020204" pitchFamily="34" charset="0"/>
              </a:rPr>
              <a:t>La reconnaissance de voix humaine ou de signaux sonores animaux;</a:t>
            </a:r>
          </a:p>
          <a:p>
            <a:r>
              <a:rPr lang="fr-FR" sz="2000" dirty="0" smtClean="0">
                <a:latin typeface="Helvetica" panose="020B0604020202020204" pitchFamily="34" charset="0"/>
                <a:cs typeface="Helvetica" panose="020B0604020202020204" pitchFamily="34" charset="0"/>
              </a:rPr>
              <a:t>La pédagogie assistée par l'informatique ;</a:t>
            </a:r>
          </a:p>
          <a:p>
            <a:r>
              <a:rPr lang="fr-FR" sz="2000" dirty="0" smtClean="0">
                <a:latin typeface="Helvetica" panose="020B0604020202020204" pitchFamily="34" charset="0"/>
                <a:cs typeface="Helvetica" panose="020B0604020202020204" pitchFamily="34" charset="0"/>
              </a:rPr>
              <a:t>L'intelligence artificielle en général ;</a:t>
            </a:r>
          </a:p>
          <a:p>
            <a:r>
              <a:rPr lang="fr-FR" sz="2000" dirty="0" smtClean="0">
                <a:latin typeface="Helvetica" panose="020B0604020202020204" pitchFamily="34" charset="0"/>
                <a:cs typeface="Helvetica" panose="020B0604020202020204" pitchFamily="34" charset="0"/>
              </a:rPr>
              <a:t>Des jeux de société complexes (échecs, go, </a:t>
            </a:r>
            <a:r>
              <a:rPr lang="fr-FR" sz="2000" dirty="0" err="1" smtClean="0">
                <a:latin typeface="Helvetica" panose="020B0604020202020204" pitchFamily="34" charset="0"/>
                <a:cs typeface="Helvetica" panose="020B0604020202020204" pitchFamily="34" charset="0"/>
              </a:rPr>
              <a:t>shogi</a:t>
            </a:r>
            <a:r>
              <a:rPr lang="fr-FR" sz="2000" dirty="0" smtClean="0">
                <a:latin typeface="Helvetica" panose="020B0604020202020204" pitchFamily="34" charset="0"/>
                <a:cs typeface="Helvetica" panose="020B0604020202020204" pitchFamily="34" charset="0"/>
              </a:rPr>
              <a:t>) et la traduction (Google, </a:t>
            </a:r>
            <a:r>
              <a:rPr lang="fr-FR" sz="2000" dirty="0" err="1" smtClean="0">
                <a:latin typeface="Helvetica" panose="020B0604020202020204" pitchFamily="34" charset="0"/>
                <a:cs typeface="Helvetica" panose="020B0604020202020204" pitchFamily="34" charset="0"/>
              </a:rPr>
              <a:t>DeepL</a:t>
            </a:r>
            <a:r>
              <a:rPr lang="fr-FR" sz="2000" dirty="0" smtClean="0">
                <a:latin typeface="Helvetica" panose="020B0604020202020204" pitchFamily="34" charset="0"/>
                <a:cs typeface="Helvetica" panose="020B0604020202020204" pitchFamily="34" charset="0"/>
              </a:rPr>
              <a:t>, </a:t>
            </a:r>
            <a:r>
              <a:rPr lang="fr-FR" sz="2000" dirty="0" err="1" smtClean="0">
                <a:latin typeface="Helvetica" panose="020B0604020202020204" pitchFamily="34" charset="0"/>
                <a:cs typeface="Helvetica" panose="020B0604020202020204" pitchFamily="34" charset="0"/>
              </a:rPr>
              <a:t>pons</a:t>
            </a:r>
            <a:r>
              <a:rPr lang="fr-FR" sz="2000" dirty="0" smtClean="0">
                <a:latin typeface="Helvetica" panose="020B0604020202020204" pitchFamily="34" charset="0"/>
                <a:cs typeface="Helvetica" panose="020B0604020202020204" pitchFamily="34" charset="0"/>
              </a:rPr>
              <a:t>) etc…</a:t>
            </a:r>
          </a:p>
        </p:txBody>
      </p:sp>
    </p:spTree>
    <p:extLst>
      <p:ext uri="{BB962C8B-B14F-4D97-AF65-F5344CB8AC3E}">
        <p14:creationId xmlns:p14="http://schemas.microsoft.com/office/powerpoint/2010/main" val="26266742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dk1"/>
          </a:lnRef>
          <a:fillRef idx="3">
            <a:schemeClr val="dk1"/>
          </a:fillRef>
          <a:effectRef idx="3">
            <a:schemeClr val="dk1"/>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3</a:t>
            </a:r>
            <a:endParaRPr lang="fr-ML" dirty="0">
              <a:latin typeface="Helvetica" panose="020B0604020202020204" pitchFamily="34" charset="0"/>
              <a:cs typeface="Helvetica" panose="020B0604020202020204" pitchFamily="34" charset="0"/>
            </a:endParaRPr>
          </a:p>
        </p:txBody>
      </p:sp>
      <p:sp>
        <p:nvSpPr>
          <p:cNvPr id="7"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b="1" dirty="0" smtClean="0">
                <a:latin typeface="Helvetica" panose="020B0604020202020204" pitchFamily="34" charset="0"/>
                <a:cs typeface="Helvetica" panose="020B0604020202020204" pitchFamily="34" charset="0"/>
              </a:rPr>
              <a:t>  JOUR 3: Modélisation</a:t>
            </a:r>
            <a:endParaRPr lang="fr-ML" b="1" dirty="0">
              <a:latin typeface="Helvetica" panose="020B0604020202020204" pitchFamily="34" charset="0"/>
              <a:cs typeface="Helvetica" panose="020B0604020202020204" pitchFamily="34" charset="0"/>
            </a:endParaRPr>
          </a:p>
          <a:p>
            <a:pPr marL="0" indent="0">
              <a:buNone/>
            </a:pPr>
            <a:r>
              <a:rPr lang="fr-ML" sz="2400" b="1" dirty="0" smtClean="0">
                <a:latin typeface="Helvetica" panose="020B0604020202020204" pitchFamily="34" charset="0"/>
                <a:cs typeface="Helvetica" panose="020B0604020202020204" pitchFamily="34" charset="0"/>
              </a:rPr>
              <a:t>Définition de concepts:</a:t>
            </a:r>
            <a:endParaRPr lang="fr-FR" sz="2400" b="1" dirty="0" smtClean="0">
              <a:latin typeface="Helvetica" panose="020B0604020202020204" pitchFamily="34" charset="0"/>
              <a:cs typeface="Helvetica" panose="020B0604020202020204" pitchFamily="34" charset="0"/>
            </a:endParaRPr>
          </a:p>
          <a:p>
            <a:pPr marL="0" indent="0">
              <a:buNone/>
            </a:pPr>
            <a:r>
              <a:rPr lang="fr-ML" sz="2400" dirty="0" smtClean="0">
                <a:latin typeface="Helvetica" panose="020B0604020202020204" pitchFamily="34" charset="0"/>
                <a:cs typeface="Helvetica" panose="020B0604020202020204" pitchFamily="34" charset="0"/>
              </a:rPr>
              <a:t>Pour résumer, les liens entre ces différents domaines se résument comme suit: </a:t>
            </a:r>
            <a:endParaRPr lang="fr-ML" sz="2400" dirty="0" smtClean="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7066" t="5127" r="6540" b="7505"/>
          <a:stretch/>
        </p:blipFill>
        <p:spPr>
          <a:xfrm>
            <a:off x="1951627" y="2374711"/>
            <a:ext cx="7792873" cy="3971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764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dk1"/>
          </a:lnRef>
          <a:fillRef idx="3">
            <a:schemeClr val="dk1"/>
          </a:fillRef>
          <a:effectRef idx="3">
            <a:schemeClr val="dk1"/>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3</a:t>
            </a:r>
            <a:endParaRPr lang="fr-ML" dirty="0">
              <a:latin typeface="Helvetica" panose="020B0604020202020204" pitchFamily="34" charset="0"/>
              <a:cs typeface="Helvetica" panose="020B0604020202020204" pitchFamily="34" charset="0"/>
            </a:endParaRPr>
          </a:p>
        </p:txBody>
      </p:sp>
      <p:sp>
        <p:nvSpPr>
          <p:cNvPr id="20" name="Rectangle 19"/>
          <p:cNvSpPr/>
          <p:nvPr/>
        </p:nvSpPr>
        <p:spPr>
          <a:xfrm>
            <a:off x="3516607" y="2971378"/>
            <a:ext cx="4955203" cy="923330"/>
          </a:xfrm>
          <a:prstGeom prst="rect">
            <a:avLst/>
          </a:prstGeom>
        </p:spPr>
        <p:txBody>
          <a:bodyPr wrap="none">
            <a:spAutoFit/>
          </a:bodyPr>
          <a:lstStyle/>
          <a:p>
            <a:r>
              <a:rPr lang="fr-ML" sz="5400" b="1" dirty="0" smtClean="0">
                <a:latin typeface="Helvetica" panose="020B0604020202020204" pitchFamily="34" charset="0"/>
                <a:cs typeface="Helvetica" panose="020B0604020202020204" pitchFamily="34" charset="0"/>
              </a:rPr>
              <a:t>Etudes de Cas</a:t>
            </a:r>
            <a:endParaRPr lang="fr-ML" sz="5400"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433842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dk1"/>
          </a:lnRef>
          <a:fillRef idx="3">
            <a:schemeClr val="dk1"/>
          </a:fillRef>
          <a:effectRef idx="3">
            <a:schemeClr val="dk1"/>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3</a:t>
            </a:r>
            <a:endParaRPr lang="fr-ML" dirty="0">
              <a:latin typeface="Helvetica" panose="020B0604020202020204" pitchFamily="34" charset="0"/>
              <a:cs typeface="Helvetica" panose="020B0604020202020204" pitchFamily="34" charset="0"/>
            </a:endParaRPr>
          </a:p>
        </p:txBody>
      </p:sp>
      <p:sp>
        <p:nvSpPr>
          <p:cNvPr id="20" name="Rectangle 19"/>
          <p:cNvSpPr/>
          <p:nvPr/>
        </p:nvSpPr>
        <p:spPr>
          <a:xfrm>
            <a:off x="5253461" y="3176095"/>
            <a:ext cx="1685077" cy="923330"/>
          </a:xfrm>
          <a:prstGeom prst="rect">
            <a:avLst/>
          </a:prstGeom>
        </p:spPr>
        <p:txBody>
          <a:bodyPr wrap="none">
            <a:spAutoFit/>
          </a:bodyPr>
          <a:lstStyle/>
          <a:p>
            <a:r>
              <a:rPr lang="fr-ML" sz="5400" b="1" dirty="0" smtClean="0">
                <a:latin typeface="Helvetica" panose="020B0604020202020204" pitchFamily="34" charset="0"/>
                <a:cs typeface="Helvetica" panose="020B0604020202020204" pitchFamily="34" charset="0"/>
              </a:rPr>
              <a:t>Quiz</a:t>
            </a:r>
            <a:endParaRPr lang="fr-ML" sz="5400"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087985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dk1"/>
          </a:lnRef>
          <a:fillRef idx="3">
            <a:schemeClr val="dk1"/>
          </a:fillRef>
          <a:effectRef idx="3">
            <a:schemeClr val="dk1"/>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3</a:t>
            </a:r>
            <a:endParaRPr lang="fr-ML" dirty="0">
              <a:latin typeface="Helvetica" panose="020B0604020202020204" pitchFamily="34" charset="0"/>
              <a:cs typeface="Helvetica" panose="020B0604020202020204" pitchFamily="34" charset="0"/>
            </a:endParaRPr>
          </a:p>
        </p:txBody>
      </p:sp>
      <p:sp>
        <p:nvSpPr>
          <p:cNvPr id="20" name="Rectangle 19"/>
          <p:cNvSpPr/>
          <p:nvPr/>
        </p:nvSpPr>
        <p:spPr>
          <a:xfrm>
            <a:off x="5022629" y="3189742"/>
            <a:ext cx="2146742" cy="923330"/>
          </a:xfrm>
          <a:prstGeom prst="rect">
            <a:avLst/>
          </a:prstGeom>
        </p:spPr>
        <p:txBody>
          <a:bodyPr wrap="none">
            <a:spAutoFit/>
          </a:bodyPr>
          <a:lstStyle/>
          <a:p>
            <a:r>
              <a:rPr lang="fr-ML" sz="5400" b="1" dirty="0" smtClean="0">
                <a:latin typeface="Helvetica" panose="020B0604020202020204" pitchFamily="34" charset="0"/>
                <a:cs typeface="Helvetica" panose="020B0604020202020204" pitchFamily="34" charset="0"/>
              </a:rPr>
              <a:t>Projet</a:t>
            </a:r>
            <a:endParaRPr lang="fr-ML" sz="5400"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42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20" name="Rectangle 19"/>
          <p:cNvSpPr/>
          <p:nvPr/>
        </p:nvSpPr>
        <p:spPr>
          <a:xfrm>
            <a:off x="765854" y="2944083"/>
            <a:ext cx="10456709" cy="923330"/>
          </a:xfrm>
          <a:prstGeom prst="rect">
            <a:avLst/>
          </a:prstGeom>
        </p:spPr>
        <p:txBody>
          <a:bodyPr wrap="none">
            <a:spAutoFit/>
          </a:bodyPr>
          <a:lstStyle/>
          <a:p>
            <a:r>
              <a:rPr lang="fr-ML" sz="5400" b="1" dirty="0" smtClean="0">
                <a:latin typeface="Helvetica" panose="020B0604020202020204" pitchFamily="34" charset="0"/>
                <a:cs typeface="Helvetica" panose="020B0604020202020204" pitchFamily="34" charset="0"/>
              </a:rPr>
              <a:t>Qu’est-ce que la Data Science?</a:t>
            </a:r>
            <a:endParaRPr lang="fr-ML" sz="5400" b="1"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54293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3" name="Espace réservé du contenu 2"/>
          <p:cNvSpPr>
            <a:spLocks noGrp="1"/>
          </p:cNvSpPr>
          <p:nvPr>
            <p:ph idx="1"/>
          </p:nvPr>
        </p:nvSpPr>
        <p:spPr>
          <a:xfrm>
            <a:off x="169459" y="679213"/>
            <a:ext cx="11649501" cy="5980894"/>
          </a:xfrm>
        </p:spPr>
        <p:txBody>
          <a:bodyPr>
            <a:normAutofit fontScale="85000" lnSpcReduction="20000"/>
          </a:bodyPr>
          <a:lstStyle/>
          <a:p>
            <a:pPr>
              <a:buFont typeface="Wingdings" panose="05000000000000000000" pitchFamily="2" charset="2"/>
              <a:buChar char="q"/>
            </a:pPr>
            <a:r>
              <a:rPr lang="fr-FR" sz="3300" b="1" dirty="0" smtClean="0">
                <a:latin typeface="Helvetica" panose="020B0604020202020204" pitchFamily="34" charset="0"/>
                <a:cs typeface="Helvetica" panose="020B0604020202020204" pitchFamily="34" charset="0"/>
              </a:rPr>
              <a:t>  Concepts </a:t>
            </a:r>
            <a:r>
              <a:rPr lang="fr-FR" sz="3300" b="1" dirty="0">
                <a:latin typeface="Helvetica" panose="020B0604020202020204" pitchFamily="34" charset="0"/>
                <a:cs typeface="Helvetica" panose="020B0604020202020204" pitchFamily="34" charset="0"/>
              </a:rPr>
              <a:t>de </a:t>
            </a:r>
            <a:r>
              <a:rPr lang="fr-FR" sz="3300" b="1" dirty="0" smtClean="0">
                <a:latin typeface="Helvetica" panose="020B0604020202020204" pitchFamily="34" charset="0"/>
                <a:cs typeface="Helvetica" panose="020B0604020202020204" pitchFamily="34" charset="0"/>
              </a:rPr>
              <a:t>Data Science et Fondamentaux de Python</a:t>
            </a:r>
            <a:endParaRPr lang="fr-ML" sz="3300" b="1" dirty="0" smtClean="0">
              <a:latin typeface="Helvetica" panose="020B0604020202020204" pitchFamily="34" charset="0"/>
              <a:cs typeface="Helvetica" panose="020B0604020202020204" pitchFamily="34" charset="0"/>
            </a:endParaRPr>
          </a:p>
          <a:p>
            <a:pPr marL="0" indent="0">
              <a:buNone/>
            </a:pPr>
            <a:r>
              <a:rPr lang="fr-ML" sz="3100" b="1" dirty="0" smtClean="0">
                <a:latin typeface="Helvetica" panose="020B0604020202020204" pitchFamily="34" charset="0"/>
                <a:cs typeface="Helvetica" panose="020B0604020202020204" pitchFamily="34" charset="0"/>
              </a:rPr>
              <a:t>Qu’est-ce que la data Science:</a:t>
            </a:r>
          </a:p>
          <a:p>
            <a:pPr marL="0" indent="0">
              <a:buNone/>
            </a:pPr>
            <a:r>
              <a:rPr lang="fr-FR" dirty="0">
                <a:latin typeface="Helvetica" panose="020B0604020202020204" pitchFamily="34" charset="0"/>
                <a:cs typeface="Helvetica" panose="020B0604020202020204" pitchFamily="34" charset="0"/>
              </a:rPr>
              <a:t>La Data Science ou science des données est un vaste champ </a:t>
            </a:r>
            <a:r>
              <a:rPr lang="fr-FR" dirty="0" err="1">
                <a:latin typeface="Helvetica" panose="020B0604020202020204" pitchFamily="34" charset="0"/>
                <a:cs typeface="Helvetica" panose="020B0604020202020204" pitchFamily="34" charset="0"/>
              </a:rPr>
              <a:t>multi-disciplinaire</a:t>
            </a:r>
            <a:r>
              <a:rPr lang="fr-FR" dirty="0">
                <a:latin typeface="Helvetica" panose="020B0604020202020204" pitchFamily="34" charset="0"/>
                <a:cs typeface="Helvetica" panose="020B0604020202020204" pitchFamily="34" charset="0"/>
              </a:rPr>
              <a:t> visant à donner du sens aux données brutes.</a:t>
            </a:r>
          </a:p>
          <a:p>
            <a:pPr marL="0" indent="0">
              <a:buNone/>
            </a:pPr>
            <a:r>
              <a:rPr lang="fr-ML" sz="3100" b="1" dirty="0" smtClean="0">
                <a:latin typeface="Helvetica" panose="020B0604020202020204" pitchFamily="34" charset="0"/>
                <a:cs typeface="Helvetica" panose="020B0604020202020204" pitchFamily="34" charset="0"/>
              </a:rPr>
              <a:t>C’est quoi les données:</a:t>
            </a:r>
          </a:p>
          <a:p>
            <a:pPr marL="0" indent="0">
              <a:buNone/>
            </a:pPr>
            <a:r>
              <a:rPr lang="fr-FR" dirty="0" smtClean="0">
                <a:latin typeface="Helvetica" panose="020B0604020202020204" pitchFamily="34" charset="0"/>
                <a:cs typeface="Helvetica" panose="020B0604020202020204" pitchFamily="34" charset="0"/>
              </a:rPr>
              <a:t>En informatique, une donnée est la représentation d'une information dans un programme : soit dans le texte du programme (code source), soit en mémoire durant l'exécution.</a:t>
            </a:r>
          </a:p>
          <a:p>
            <a:pPr marL="0" indent="0">
              <a:buNone/>
            </a:pPr>
            <a:r>
              <a:rPr lang="fr-FR" dirty="0" smtClean="0">
                <a:latin typeface="Helvetica" panose="020B0604020202020204" pitchFamily="34" charset="0"/>
                <a:cs typeface="Helvetica" panose="020B0604020202020204" pitchFamily="34" charset="0"/>
              </a:rPr>
              <a:t>Types de données:</a:t>
            </a:r>
          </a:p>
          <a:p>
            <a:r>
              <a:rPr lang="fr-ML" dirty="0" err="1" smtClean="0">
                <a:latin typeface="Helvetica" panose="020B0604020202020204" pitchFamily="34" charset="0"/>
                <a:cs typeface="Helvetica" panose="020B0604020202020204" pitchFamily="34" charset="0"/>
              </a:rPr>
              <a:t>Big</a:t>
            </a:r>
            <a:r>
              <a:rPr lang="fr-ML" dirty="0" smtClean="0">
                <a:latin typeface="Helvetica" panose="020B0604020202020204" pitchFamily="34" charset="0"/>
                <a:cs typeface="Helvetica" panose="020B0604020202020204" pitchFamily="34" charset="0"/>
              </a:rPr>
              <a:t> Data;</a:t>
            </a:r>
          </a:p>
          <a:p>
            <a:r>
              <a:rPr lang="fr-FR" dirty="0">
                <a:latin typeface="Helvetica" panose="020B0604020202020204" pitchFamily="34" charset="0"/>
                <a:cs typeface="Helvetica" panose="020B0604020202020204" pitchFamily="34" charset="0"/>
              </a:rPr>
              <a:t>Data structurées, non structurées et semi-structurées</a:t>
            </a:r>
          </a:p>
          <a:p>
            <a:r>
              <a:rPr lang="fr-ML" dirty="0">
                <a:latin typeface="Helvetica" panose="020B0604020202020204" pitchFamily="34" charset="0"/>
                <a:cs typeface="Helvetica" panose="020B0604020202020204" pitchFamily="34" charset="0"/>
              </a:rPr>
              <a:t>Data horodatées</a:t>
            </a:r>
          </a:p>
          <a:p>
            <a:r>
              <a:rPr lang="fr-ML" dirty="0">
                <a:latin typeface="Helvetica" panose="020B0604020202020204" pitchFamily="34" charset="0"/>
                <a:cs typeface="Helvetica" panose="020B0604020202020204" pitchFamily="34" charset="0"/>
              </a:rPr>
              <a:t>Machine Data</a:t>
            </a:r>
          </a:p>
          <a:p>
            <a:r>
              <a:rPr lang="fr-ML" dirty="0">
                <a:latin typeface="Helvetica" panose="020B0604020202020204" pitchFamily="34" charset="0"/>
                <a:cs typeface="Helvetica" panose="020B0604020202020204" pitchFamily="34" charset="0"/>
              </a:rPr>
              <a:t>Data spatio-temporelles</a:t>
            </a:r>
          </a:p>
          <a:p>
            <a:r>
              <a:rPr lang="fr-ML" dirty="0">
                <a:latin typeface="Helvetica" panose="020B0604020202020204" pitchFamily="34" charset="0"/>
                <a:cs typeface="Helvetica" panose="020B0604020202020204" pitchFamily="34" charset="0"/>
              </a:rPr>
              <a:t>Open data</a:t>
            </a:r>
          </a:p>
          <a:p>
            <a:r>
              <a:rPr lang="fr-ML" dirty="0" smtClean="0">
                <a:latin typeface="Helvetica" panose="020B0604020202020204" pitchFamily="34" charset="0"/>
                <a:cs typeface="Helvetica" panose="020B0604020202020204" pitchFamily="34" charset="0"/>
              </a:rPr>
              <a:t>Données Cloud</a:t>
            </a:r>
          </a:p>
        </p:txBody>
      </p:sp>
    </p:spTree>
    <p:extLst>
      <p:ext uri="{BB962C8B-B14F-4D97-AF65-F5344CB8AC3E}">
        <p14:creationId xmlns:p14="http://schemas.microsoft.com/office/powerpoint/2010/main" val="273870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3"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FR" sz="2600" b="1" dirty="0" smtClean="0">
                <a:latin typeface="Helvetica" panose="020B0604020202020204" pitchFamily="34" charset="0"/>
                <a:cs typeface="Helvetica" panose="020B0604020202020204" pitchFamily="34" charset="0"/>
              </a:rPr>
              <a:t>  Concepts </a:t>
            </a:r>
            <a:r>
              <a:rPr lang="fr-FR" sz="2600" b="1" dirty="0">
                <a:latin typeface="Helvetica" panose="020B0604020202020204" pitchFamily="34" charset="0"/>
                <a:cs typeface="Helvetica" panose="020B0604020202020204" pitchFamily="34" charset="0"/>
              </a:rPr>
              <a:t>de </a:t>
            </a:r>
            <a:r>
              <a:rPr lang="fr-FR" sz="2600" b="1" dirty="0" smtClean="0">
                <a:latin typeface="Helvetica" panose="020B0604020202020204" pitchFamily="34" charset="0"/>
                <a:cs typeface="Helvetica" panose="020B0604020202020204" pitchFamily="34" charset="0"/>
              </a:rPr>
              <a:t>Data Science et Fondamentaux de Python</a:t>
            </a:r>
          </a:p>
          <a:p>
            <a:endParaRPr lang="fr-FR" sz="2600" b="1" dirty="0" smtClean="0">
              <a:latin typeface="Helvetica" panose="020B0604020202020204" pitchFamily="34" charset="0"/>
              <a:cs typeface="Helvetica" panose="020B0604020202020204" pitchFamily="34" charset="0"/>
            </a:endParaRPr>
          </a:p>
          <a:p>
            <a:endParaRPr lang="fr-FR" sz="2600" b="1" dirty="0" smtClean="0">
              <a:latin typeface="Helvetica" panose="020B0604020202020204" pitchFamily="34" charset="0"/>
              <a:cs typeface="Helvetica" panose="020B0604020202020204" pitchFamily="34" charset="0"/>
            </a:endParaRPr>
          </a:p>
          <a:p>
            <a:pPr marL="0" indent="0">
              <a:buNone/>
            </a:pPr>
            <a:r>
              <a:rPr lang="fr-FR" sz="2400" b="1" dirty="0" smtClean="0">
                <a:latin typeface="Helvetica" panose="020B0604020202020204" pitchFamily="34" charset="0"/>
                <a:cs typeface="Helvetica" panose="020B0604020202020204" pitchFamily="34" charset="0"/>
              </a:rPr>
              <a:t>Origine de la Data Science:</a:t>
            </a:r>
          </a:p>
          <a:p>
            <a:pPr marL="0" indent="0">
              <a:buNone/>
            </a:pPr>
            <a:endParaRPr lang="fr-FR" sz="2400" b="1" dirty="0" smtClean="0">
              <a:latin typeface="Helvetica" panose="020B0604020202020204" pitchFamily="34" charset="0"/>
              <a:cs typeface="Helvetica" panose="020B0604020202020204" pitchFamily="34" charset="0"/>
            </a:endParaRPr>
          </a:p>
          <a:p>
            <a:pPr marL="0" indent="0">
              <a:buNone/>
            </a:pPr>
            <a:r>
              <a:rPr lang="fr-FR" sz="2200" b="1" dirty="0" smtClean="0">
                <a:latin typeface="Helvetica" panose="020B0604020202020204" pitchFamily="34" charset="0"/>
                <a:cs typeface="Helvetica" panose="020B0604020202020204" pitchFamily="34" charset="0"/>
              </a:rPr>
              <a:t>2011</a:t>
            </a:r>
            <a:r>
              <a:rPr lang="fr-FR" sz="2200" b="1" dirty="0" smtClean="0">
                <a:latin typeface="Helvetica" panose="020B0604020202020204" pitchFamily="34" charset="0"/>
                <a:cs typeface="Helvetica" panose="020B0604020202020204" pitchFamily="34" charset="0"/>
                <a:sym typeface="Wingdings" panose="05000000000000000000" pitchFamily="2" charset="2"/>
              </a:rPr>
              <a:t>2013: </a:t>
            </a:r>
            <a:r>
              <a:rPr lang="fr-FR" sz="2200" dirty="0" smtClean="0">
                <a:latin typeface="Helvetica" panose="020B0604020202020204" pitchFamily="34" charset="0"/>
                <a:cs typeface="Helvetica" panose="020B0604020202020204" pitchFamily="34" charset="0"/>
                <a:sym typeface="Wingdings" panose="05000000000000000000" pitchFamily="2" charset="2"/>
              </a:rPr>
              <a:t>Volume mondial X9</a:t>
            </a:r>
          </a:p>
          <a:p>
            <a:pPr marL="0" indent="0">
              <a:buNone/>
            </a:pPr>
            <a:endParaRPr lang="fr-FR" sz="2200" dirty="0">
              <a:latin typeface="Helvetica" panose="020B0604020202020204" pitchFamily="34" charset="0"/>
              <a:cs typeface="Helvetica" panose="020B0604020202020204" pitchFamily="34" charset="0"/>
              <a:sym typeface="Wingdings" panose="05000000000000000000" pitchFamily="2" charset="2"/>
            </a:endParaRPr>
          </a:p>
          <a:p>
            <a:pPr marL="0" indent="0">
              <a:buNone/>
            </a:pPr>
            <a:r>
              <a:rPr lang="fr-FR" sz="2200" b="1" dirty="0" smtClean="0">
                <a:latin typeface="Helvetica" panose="020B0604020202020204" pitchFamily="34" charset="0"/>
                <a:cs typeface="Helvetica" panose="020B0604020202020204" pitchFamily="34" charset="0"/>
                <a:sym typeface="Wingdings" panose="05000000000000000000" pitchFamily="2" charset="2"/>
              </a:rPr>
              <a:t>20132020</a:t>
            </a:r>
            <a:r>
              <a:rPr lang="fr-FR" sz="2200" dirty="0" smtClean="0">
                <a:latin typeface="Helvetica" panose="020B0604020202020204" pitchFamily="34" charset="0"/>
                <a:cs typeface="Helvetica" panose="020B0604020202020204" pitchFamily="34" charset="0"/>
                <a:sym typeface="Wingdings" panose="05000000000000000000" pitchFamily="2" charset="2"/>
              </a:rPr>
              <a:t>: Volume mondial X11</a:t>
            </a:r>
            <a:endParaRPr lang="fr-ML" sz="2200" dirty="0" smtClean="0">
              <a:latin typeface="Helvetica" panose="020B0604020202020204" pitchFamily="34" charset="0"/>
              <a:cs typeface="Helvetica" panose="020B0604020202020204" pitchFamily="34" charset="0"/>
            </a:endParaRPr>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t="7233" r="66622"/>
          <a:stretch/>
        </p:blipFill>
        <p:spPr>
          <a:xfrm>
            <a:off x="6246835" y="1173707"/>
            <a:ext cx="5572125" cy="5486400"/>
          </a:xfrm>
          <a:prstGeom prst="rect">
            <a:avLst/>
          </a:prstGeom>
        </p:spPr>
      </p:pic>
    </p:spTree>
    <p:extLst>
      <p:ext uri="{BB962C8B-B14F-4D97-AF65-F5344CB8AC3E}">
        <p14:creationId xmlns:p14="http://schemas.microsoft.com/office/powerpoint/2010/main" val="2637686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3" name="Espace réservé du contenu 2"/>
          <p:cNvSpPr>
            <a:spLocks noGrp="1"/>
          </p:cNvSpPr>
          <p:nvPr>
            <p:ph idx="1"/>
          </p:nvPr>
        </p:nvSpPr>
        <p:spPr>
          <a:xfrm>
            <a:off x="169459" y="679213"/>
            <a:ext cx="11649501" cy="5980894"/>
          </a:xfrm>
        </p:spPr>
        <p:txBody>
          <a:bodyPr>
            <a:normAutofit/>
          </a:bodyPr>
          <a:lstStyle/>
          <a:p>
            <a:pPr>
              <a:buFont typeface="Wingdings" panose="05000000000000000000" pitchFamily="2" charset="2"/>
              <a:buChar char="q"/>
            </a:pPr>
            <a:r>
              <a:rPr lang="fr-ML" sz="2600" b="1" dirty="0" smtClean="0">
                <a:latin typeface="Helvetica" panose="020B0604020202020204" pitchFamily="34" charset="0"/>
                <a:cs typeface="Helvetica" panose="020B0604020202020204" pitchFamily="34" charset="0"/>
              </a:rPr>
              <a:t>  JOUR 1: </a:t>
            </a:r>
            <a:r>
              <a:rPr lang="fr-FR" sz="2600" b="1" dirty="0">
                <a:latin typeface="Helvetica" panose="020B0604020202020204" pitchFamily="34" charset="0"/>
                <a:cs typeface="Helvetica" panose="020B0604020202020204" pitchFamily="34" charset="0"/>
              </a:rPr>
              <a:t>Concepts de </a:t>
            </a:r>
            <a:r>
              <a:rPr lang="fr-FR" sz="2600" b="1" dirty="0" smtClean="0">
                <a:latin typeface="Helvetica" panose="020B0604020202020204" pitchFamily="34" charset="0"/>
                <a:cs typeface="Helvetica" panose="020B0604020202020204" pitchFamily="34" charset="0"/>
              </a:rPr>
              <a:t>Data Science et Fondamentaux de Python</a:t>
            </a:r>
          </a:p>
          <a:p>
            <a:endParaRPr lang="fr-FR" sz="2600" b="1" dirty="0">
              <a:latin typeface="Helvetica" panose="020B0604020202020204" pitchFamily="34" charset="0"/>
              <a:cs typeface="Helvetica" panose="020B0604020202020204" pitchFamily="34" charset="0"/>
            </a:endParaRPr>
          </a:p>
          <a:p>
            <a:pPr marL="0" indent="0">
              <a:buNone/>
            </a:pPr>
            <a:endParaRPr lang="fr-FR" sz="2600" b="1" dirty="0" smtClean="0">
              <a:latin typeface="Helvetica" panose="020B0604020202020204" pitchFamily="34" charset="0"/>
              <a:cs typeface="Helvetica" panose="020B0604020202020204" pitchFamily="34" charset="0"/>
            </a:endParaRPr>
          </a:p>
          <a:p>
            <a:pPr marL="0" indent="0">
              <a:buNone/>
            </a:pPr>
            <a:r>
              <a:rPr lang="fr-FR" sz="2400" b="1" dirty="0" smtClean="0">
                <a:latin typeface="Helvetica" panose="020B0604020202020204" pitchFamily="34" charset="0"/>
                <a:cs typeface="Helvetica" panose="020B0604020202020204" pitchFamily="34" charset="0"/>
              </a:rPr>
              <a:t>Comment tout cela fonctionne?</a:t>
            </a:r>
          </a:p>
          <a:p>
            <a:pPr marL="0" indent="0">
              <a:buNone/>
            </a:pPr>
            <a:r>
              <a:rPr lang="fr-FR" sz="2000" b="1" dirty="0" smtClean="0">
                <a:latin typeface="Helvetica" panose="020B0604020202020204" pitchFamily="34" charset="0"/>
                <a:cs typeface="Helvetica" panose="020B0604020202020204" pitchFamily="34" charset="0"/>
              </a:rPr>
              <a:t>Etape1: </a:t>
            </a:r>
            <a:r>
              <a:rPr lang="fr-FR" sz="2000" dirty="0" smtClean="0">
                <a:latin typeface="Helvetica" panose="020B0604020202020204" pitchFamily="34" charset="0"/>
                <a:cs typeface="Helvetica" panose="020B0604020202020204" pitchFamily="34" charset="0"/>
              </a:rPr>
              <a:t>Collecte des données</a:t>
            </a:r>
          </a:p>
          <a:p>
            <a:pPr marL="0" indent="0">
              <a:buNone/>
            </a:pPr>
            <a:r>
              <a:rPr lang="fr-FR" sz="2000" b="1" dirty="0" smtClean="0">
                <a:latin typeface="Helvetica" panose="020B0604020202020204" pitchFamily="34" charset="0"/>
                <a:cs typeface="Helvetica" panose="020B0604020202020204" pitchFamily="34" charset="0"/>
              </a:rPr>
              <a:t>Etape2: </a:t>
            </a:r>
            <a:r>
              <a:rPr lang="fr-FR" sz="2000" dirty="0" smtClean="0">
                <a:latin typeface="Helvetica" panose="020B0604020202020204" pitchFamily="34" charset="0"/>
                <a:cs typeface="Helvetica" panose="020B0604020202020204" pitchFamily="34" charset="0"/>
              </a:rPr>
              <a:t>Stockage des données</a:t>
            </a:r>
          </a:p>
          <a:p>
            <a:pPr marL="0" indent="0">
              <a:buNone/>
            </a:pPr>
            <a:r>
              <a:rPr lang="fr-FR" sz="2000" b="1" dirty="0" smtClean="0">
                <a:latin typeface="Helvetica" panose="020B0604020202020204" pitchFamily="34" charset="0"/>
                <a:cs typeface="Helvetica" panose="020B0604020202020204" pitchFamily="34" charset="0"/>
              </a:rPr>
              <a:t>Etape3: </a:t>
            </a:r>
            <a:r>
              <a:rPr lang="fr-FR" sz="2000" dirty="0" smtClean="0">
                <a:latin typeface="Helvetica" panose="020B0604020202020204" pitchFamily="34" charset="0"/>
                <a:cs typeface="Helvetica" panose="020B0604020202020204" pitchFamily="34" charset="0"/>
              </a:rPr>
              <a:t>Data Mining</a:t>
            </a:r>
          </a:p>
          <a:p>
            <a:pPr marL="0" indent="0">
              <a:buNone/>
            </a:pPr>
            <a:r>
              <a:rPr lang="fr-FR" sz="2000" b="1" dirty="0" smtClean="0">
                <a:latin typeface="Helvetica" panose="020B0604020202020204" pitchFamily="34" charset="0"/>
                <a:cs typeface="Helvetica" panose="020B0604020202020204" pitchFamily="34" charset="0"/>
              </a:rPr>
              <a:t>Etape4: </a:t>
            </a:r>
            <a:r>
              <a:rPr lang="fr-FR" sz="2000" dirty="0" smtClean="0">
                <a:latin typeface="Helvetica" panose="020B0604020202020204" pitchFamily="34" charset="0"/>
                <a:cs typeface="Helvetica" panose="020B0604020202020204" pitchFamily="34" charset="0"/>
              </a:rPr>
              <a:t>Analyse des données</a:t>
            </a:r>
          </a:p>
          <a:p>
            <a:pPr marL="0" indent="0">
              <a:buNone/>
            </a:pPr>
            <a:r>
              <a:rPr lang="fr-FR" sz="2000" b="1" dirty="0" smtClean="0">
                <a:latin typeface="Helvetica" panose="020B0604020202020204" pitchFamily="34" charset="0"/>
                <a:cs typeface="Helvetica" panose="020B0604020202020204" pitchFamily="34" charset="0"/>
              </a:rPr>
              <a:t>Etape5: </a:t>
            </a:r>
            <a:r>
              <a:rPr lang="fr-FR" sz="2000" dirty="0" smtClean="0">
                <a:latin typeface="Helvetica" panose="020B0604020202020204" pitchFamily="34" charset="0"/>
                <a:cs typeface="Helvetica" panose="020B0604020202020204" pitchFamily="34" charset="0"/>
              </a:rPr>
              <a:t>Data Visualisation</a:t>
            </a:r>
          </a:p>
          <a:p>
            <a:pPr marL="0" indent="0">
              <a:buNone/>
            </a:pPr>
            <a:endParaRPr lang="fr-FR" b="1" dirty="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33246" t="7233" r="32724"/>
          <a:stretch/>
        </p:blipFill>
        <p:spPr>
          <a:xfrm>
            <a:off x="6441743" y="1064525"/>
            <a:ext cx="5377217" cy="5595582"/>
          </a:xfrm>
          <a:prstGeom prst="rect">
            <a:avLst/>
          </a:prstGeom>
        </p:spPr>
      </p:pic>
    </p:spTree>
    <p:extLst>
      <p:ext uri="{BB962C8B-B14F-4D97-AF65-F5344CB8AC3E}">
        <p14:creationId xmlns:p14="http://schemas.microsoft.com/office/powerpoint/2010/main" val="3415593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559557"/>
          </a:xfr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3500000" scaled="1"/>
            <a:tileRect/>
          </a:gradFill>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fr-ML" dirty="0" smtClean="0">
                <a:latin typeface="Helvetica" panose="020B0604020202020204" pitchFamily="34" charset="0"/>
                <a:cs typeface="Helvetica" panose="020B0604020202020204" pitchFamily="34" charset="0"/>
              </a:rPr>
              <a:t>JOUR 1</a:t>
            </a:r>
            <a:endParaRPr lang="fr-ML" dirty="0">
              <a:latin typeface="Helvetica" panose="020B0604020202020204" pitchFamily="34" charset="0"/>
              <a:cs typeface="Helvetica" panose="020B0604020202020204" pitchFamily="34" charset="0"/>
            </a:endParaRPr>
          </a:p>
        </p:txBody>
      </p:sp>
      <p:sp>
        <p:nvSpPr>
          <p:cNvPr id="3" name="Espace réservé du contenu 2"/>
          <p:cNvSpPr>
            <a:spLocks noGrp="1"/>
          </p:cNvSpPr>
          <p:nvPr>
            <p:ph idx="1"/>
          </p:nvPr>
        </p:nvSpPr>
        <p:spPr>
          <a:xfrm>
            <a:off x="169459" y="679213"/>
            <a:ext cx="11649501" cy="5980894"/>
          </a:xfrm>
        </p:spPr>
        <p:txBody>
          <a:bodyPr>
            <a:normAutofit fontScale="85000" lnSpcReduction="20000"/>
          </a:bodyPr>
          <a:lstStyle/>
          <a:p>
            <a:pPr>
              <a:buFont typeface="Wingdings" panose="05000000000000000000" pitchFamily="2" charset="2"/>
              <a:buChar char="q"/>
            </a:pPr>
            <a:r>
              <a:rPr lang="fr-ML" sz="3100" b="1" dirty="0" smtClean="0">
                <a:latin typeface="Helvetica" panose="020B0604020202020204" pitchFamily="34" charset="0"/>
                <a:cs typeface="Helvetica" panose="020B0604020202020204" pitchFamily="34" charset="0"/>
              </a:rPr>
              <a:t>  JOUR 1: </a:t>
            </a:r>
            <a:r>
              <a:rPr lang="fr-FR" sz="3100" b="1" dirty="0">
                <a:latin typeface="Helvetica" panose="020B0604020202020204" pitchFamily="34" charset="0"/>
                <a:cs typeface="Helvetica" panose="020B0604020202020204" pitchFamily="34" charset="0"/>
              </a:rPr>
              <a:t>Concepts de base de la Data </a:t>
            </a:r>
            <a:r>
              <a:rPr lang="fr-FR" sz="3100" b="1" dirty="0" smtClean="0">
                <a:latin typeface="Helvetica" panose="020B0604020202020204" pitchFamily="34" charset="0"/>
                <a:cs typeface="Helvetica" panose="020B0604020202020204" pitchFamily="34" charset="0"/>
              </a:rPr>
              <a:t>Science et Fondamentaux de Python</a:t>
            </a:r>
          </a:p>
          <a:p>
            <a:pPr marL="0" indent="0">
              <a:buNone/>
            </a:pPr>
            <a:r>
              <a:rPr lang="fr-FR" b="1" dirty="0" smtClean="0">
                <a:latin typeface="Helvetica" panose="020B0604020202020204" pitchFamily="34" charset="0"/>
                <a:cs typeface="Helvetica" panose="020B0604020202020204" pitchFamily="34" charset="0"/>
              </a:rPr>
              <a:t>Quelques prérequis pour la Data Science</a:t>
            </a:r>
          </a:p>
          <a:p>
            <a:pPr marL="0" indent="0">
              <a:buNone/>
            </a:pPr>
            <a:r>
              <a:rPr lang="fr-FR" sz="2400" b="1" dirty="0" smtClean="0">
                <a:latin typeface="Helvetica" panose="020B0604020202020204" pitchFamily="34" charset="0"/>
                <a:cs typeface="Helvetica" panose="020B0604020202020204" pitchFamily="34" charset="0"/>
              </a:rPr>
              <a:t>N°1: Statistiques</a:t>
            </a:r>
          </a:p>
          <a:p>
            <a:pPr marL="0" indent="0">
              <a:buNone/>
            </a:pPr>
            <a:r>
              <a:rPr lang="fr-FR" sz="2400" b="1" dirty="0" smtClean="0">
                <a:latin typeface="Helvetica" panose="020B0604020202020204" pitchFamily="34" charset="0"/>
                <a:cs typeface="Helvetica" panose="020B0604020202020204" pitchFamily="34" charset="0"/>
              </a:rPr>
              <a:t>N°2: Mathématiques</a:t>
            </a:r>
          </a:p>
          <a:p>
            <a:pPr marL="0" indent="0">
              <a:buNone/>
            </a:pPr>
            <a:r>
              <a:rPr lang="fr-FR" sz="2400" b="1" dirty="0" smtClean="0">
                <a:latin typeface="Helvetica" panose="020B0604020202020204" pitchFamily="34" charset="0"/>
                <a:cs typeface="Helvetica" panose="020B0604020202020204" pitchFamily="34" charset="0"/>
              </a:rPr>
              <a:t>N°3: Informatique</a:t>
            </a:r>
          </a:p>
          <a:p>
            <a:pPr marL="0" indent="0">
              <a:buNone/>
            </a:pPr>
            <a:r>
              <a:rPr lang="fr-FR" b="1" dirty="0" smtClean="0">
                <a:latin typeface="Helvetica" panose="020B0604020202020204" pitchFamily="34" charset="0"/>
                <a:cs typeface="Helvetica" panose="020B0604020202020204" pitchFamily="34" charset="0"/>
              </a:rPr>
              <a:t>Cas d’utilisation de la Data Science:</a:t>
            </a:r>
          </a:p>
          <a:p>
            <a:r>
              <a:rPr lang="fr-FR" sz="2400" dirty="0" smtClean="0">
                <a:latin typeface="Helvetica" panose="020B0604020202020204" pitchFamily="34" charset="0"/>
                <a:cs typeface="Helvetica" panose="020B0604020202020204" pitchFamily="34" charset="0"/>
              </a:rPr>
              <a:t>TIC et Télécommunications;</a:t>
            </a:r>
          </a:p>
          <a:p>
            <a:r>
              <a:rPr lang="fr-FR" sz="2400" dirty="0" smtClean="0">
                <a:latin typeface="Helvetica" panose="020B0604020202020204" pitchFamily="34" charset="0"/>
                <a:cs typeface="Helvetica" panose="020B0604020202020204" pitchFamily="34" charset="0"/>
              </a:rPr>
              <a:t>Médecine;</a:t>
            </a:r>
          </a:p>
          <a:p>
            <a:r>
              <a:rPr lang="fr-FR" sz="2400" dirty="0" smtClean="0">
                <a:latin typeface="Helvetica" panose="020B0604020202020204" pitchFamily="34" charset="0"/>
                <a:cs typeface="Helvetica" panose="020B0604020202020204" pitchFamily="34" charset="0"/>
              </a:rPr>
              <a:t>Agriculture;</a:t>
            </a:r>
          </a:p>
          <a:p>
            <a:r>
              <a:rPr lang="fr-FR" sz="2400" dirty="0" smtClean="0">
                <a:latin typeface="Helvetica" panose="020B0604020202020204" pitchFamily="34" charset="0"/>
                <a:cs typeface="Helvetica" panose="020B0604020202020204" pitchFamily="34" charset="0"/>
              </a:rPr>
              <a:t>Assurance;</a:t>
            </a:r>
          </a:p>
          <a:p>
            <a:r>
              <a:rPr lang="fr-FR" sz="2400" dirty="0" smtClean="0">
                <a:latin typeface="Helvetica" panose="020B0604020202020204" pitchFamily="34" charset="0"/>
                <a:cs typeface="Helvetica" panose="020B0604020202020204" pitchFamily="34" charset="0"/>
              </a:rPr>
              <a:t>Banque;</a:t>
            </a:r>
          </a:p>
          <a:p>
            <a:r>
              <a:rPr lang="fr-FR" sz="2400" dirty="0" smtClean="0">
                <a:latin typeface="Helvetica" panose="020B0604020202020204" pitchFamily="34" charset="0"/>
                <a:cs typeface="Helvetica" panose="020B0604020202020204" pitchFamily="34" charset="0"/>
              </a:rPr>
              <a:t>Publicité;</a:t>
            </a:r>
          </a:p>
          <a:p>
            <a:r>
              <a:rPr lang="fr-FR" sz="2400" dirty="0" smtClean="0">
                <a:latin typeface="Helvetica" panose="020B0604020202020204" pitchFamily="34" charset="0"/>
                <a:cs typeface="Helvetica" panose="020B0604020202020204" pitchFamily="34" charset="0"/>
              </a:rPr>
              <a:t>Industries (Automobiles, Aéronautique etc…)</a:t>
            </a:r>
          </a:p>
          <a:p>
            <a:r>
              <a:rPr lang="fr-FR" sz="2400" dirty="0" smtClean="0">
                <a:latin typeface="Helvetica" panose="020B0604020202020204" pitchFamily="34" charset="0"/>
                <a:cs typeface="Helvetica" panose="020B0604020202020204" pitchFamily="34" charset="0"/>
              </a:rPr>
              <a:t>Météorologie;</a:t>
            </a:r>
          </a:p>
          <a:p>
            <a:r>
              <a:rPr lang="fr-FR" sz="2400" dirty="0" smtClean="0">
                <a:latin typeface="Helvetica" panose="020B0604020202020204" pitchFamily="34" charset="0"/>
                <a:cs typeface="Helvetica" panose="020B0604020202020204" pitchFamily="34" charset="0"/>
              </a:rPr>
              <a:t>Moteur de Recherche</a:t>
            </a:r>
          </a:p>
          <a:p>
            <a:r>
              <a:rPr lang="fr-FR" sz="2400" dirty="0" smtClean="0">
                <a:latin typeface="Helvetica" panose="020B0604020202020204" pitchFamily="34" charset="0"/>
                <a:cs typeface="Helvetica" panose="020B0604020202020204" pitchFamily="34" charset="0"/>
              </a:rPr>
              <a:t>….</a:t>
            </a:r>
          </a:p>
          <a:p>
            <a:pPr marL="0" indent="0">
              <a:buNone/>
            </a:pPr>
            <a:endParaRPr lang="fr-FR" b="1" dirty="0">
              <a:latin typeface="Helvetica" panose="020B0604020202020204" pitchFamily="34" charset="0"/>
              <a:cs typeface="Helvetica" panose="020B0604020202020204" pitchFamily="34" charset="0"/>
            </a:endParaRPr>
          </a:p>
          <a:p>
            <a:pPr marL="0" indent="0">
              <a:buNone/>
            </a:pPr>
            <a:endParaRPr lang="fr-ML" b="1" dirty="0" smtClean="0">
              <a:latin typeface="Helvetica" panose="020B0604020202020204" pitchFamily="34" charset="0"/>
              <a:cs typeface="Helvetica" panose="020B0604020202020204" pitchFamily="34" charset="0"/>
            </a:endParaRPr>
          </a:p>
        </p:txBody>
      </p:sp>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l="67388" t="7233"/>
          <a:stretch/>
        </p:blipFill>
        <p:spPr>
          <a:xfrm>
            <a:off x="6741994" y="1064526"/>
            <a:ext cx="5076966" cy="5595581"/>
          </a:xfrm>
          <a:prstGeom prst="rect">
            <a:avLst/>
          </a:prstGeom>
        </p:spPr>
      </p:pic>
    </p:spTree>
    <p:extLst>
      <p:ext uri="{BB962C8B-B14F-4D97-AF65-F5344CB8AC3E}">
        <p14:creationId xmlns:p14="http://schemas.microsoft.com/office/powerpoint/2010/main" val="1132351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7749</TotalTime>
  <Words>3545</Words>
  <Application>Microsoft Office PowerPoint</Application>
  <PresentationFormat>Grand écran</PresentationFormat>
  <Paragraphs>351</Paragraphs>
  <Slides>44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44</vt:i4>
      </vt:variant>
    </vt:vector>
  </HeadingPairs>
  <TitlesOfParts>
    <vt:vector size="50" baseType="lpstr">
      <vt:lpstr>Arial</vt:lpstr>
      <vt:lpstr>Calibri</vt:lpstr>
      <vt:lpstr>Calibri Light</vt:lpstr>
      <vt:lpstr>Helvetica</vt:lpstr>
      <vt:lpstr>Wingdings</vt:lpstr>
      <vt:lpstr>Thème Office</vt:lpstr>
      <vt:lpstr>INITIATION A LA DATA SCIENCE</vt:lpstr>
      <vt:lpstr>Formation Data Science</vt:lpstr>
      <vt:lpstr>PLAN</vt:lpstr>
      <vt:lpstr>Formation Data Science</vt:lpstr>
      <vt:lpstr>JOUR 1</vt:lpstr>
      <vt:lpstr>JOUR 1</vt:lpstr>
      <vt:lpstr>JOUR 1</vt:lpstr>
      <vt:lpstr>JOUR 1</vt:lpstr>
      <vt:lpstr>JOUR 1</vt:lpstr>
      <vt:lpstr>JOUR 1</vt:lpstr>
      <vt:lpstr>JOUR 1</vt:lpstr>
      <vt:lpstr>JOUR 1</vt:lpstr>
      <vt:lpstr>JOUR 1</vt:lpstr>
      <vt:lpstr>JOUR 1</vt:lpstr>
      <vt:lpstr>JOUR 1</vt:lpstr>
      <vt:lpstr>JOUR 1</vt:lpstr>
      <vt:lpstr>JOUR 1</vt:lpstr>
      <vt:lpstr>JOUR 1</vt:lpstr>
      <vt:lpstr>JOUR 1</vt:lpstr>
      <vt:lpstr>JOUR 1</vt:lpstr>
      <vt:lpstr>JOUR 1</vt:lpstr>
      <vt:lpstr>JOUR 1</vt:lpstr>
      <vt:lpstr>JOUR 1</vt:lpstr>
      <vt:lpstr>JOUR 1</vt:lpstr>
      <vt:lpstr>JOUR 1</vt:lpstr>
      <vt:lpstr>JOUR 1</vt:lpstr>
      <vt:lpstr>Formation Data Science</vt:lpstr>
      <vt:lpstr>JOUR 2</vt:lpstr>
      <vt:lpstr>JOUR 2</vt:lpstr>
      <vt:lpstr>JOUR 2</vt:lpstr>
      <vt:lpstr>Formation Data Science</vt:lpstr>
      <vt:lpstr>JOUR 3</vt:lpstr>
      <vt:lpstr>JOUR 3</vt:lpstr>
      <vt:lpstr>JOUR 3</vt:lpstr>
      <vt:lpstr>JOUR 3</vt:lpstr>
      <vt:lpstr>JOUR 3</vt:lpstr>
      <vt:lpstr>JOUR 3</vt:lpstr>
      <vt:lpstr>JOUR 3</vt:lpstr>
      <vt:lpstr>JOUR 3</vt:lpstr>
      <vt:lpstr>JOUR 3</vt:lpstr>
      <vt:lpstr>JOUR 3</vt:lpstr>
      <vt:lpstr>JOUR 3</vt:lpstr>
      <vt:lpstr>JOUR 3</vt:lpstr>
      <vt:lpstr>JOUR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INITIATION A LA DATA SCIENCE</dc:title>
  <dc:creator>Thomas Zana COULIBALY</dc:creator>
  <cp:lastModifiedBy>Thomas Zana COULIBALY</cp:lastModifiedBy>
  <cp:revision>72</cp:revision>
  <dcterms:created xsi:type="dcterms:W3CDTF">2023-08-24T11:56:31Z</dcterms:created>
  <dcterms:modified xsi:type="dcterms:W3CDTF">2023-08-29T21:05:33Z</dcterms:modified>
</cp:coreProperties>
</file>