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media/image3.png" ContentType="image/png"/>
  <Override PartName="/ppt/media/image4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B572EC-53BD-4C23-B31F-D6A5392FCAD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0190DC91-703B-484D-B381-33E8251FED8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15ED0462-402F-4813-89C9-1C3EA0ED095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95F38E-E422-4FFA-AC2F-01109E84490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39B19E9-A61A-48A8-99E3-DD30144F82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91945C8-66CD-4323-813C-2E2E58D9A5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C2861D3-FF0E-4320-93F7-04155FF4888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6C55EB7-C580-422A-8DB5-8ADD6E0A140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6A729A8-05A7-41D4-8BA4-FB29C11880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DAD909CC-967D-48DE-963A-681F956AF76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3729850E-A8F7-44E9-9F38-29F8B373A82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3BEE9C6-9D87-41D3-9676-C4E5DE34177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76D1ACB-4BB0-4D65-BC77-530D029B26E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645C9B5-B438-4FD5-B22C-871CA411A55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6" descr="A person holding a glowing sphere&#10;&#10;Description automatically generated"/>
          <p:cNvPicPr/>
          <p:nvPr/>
        </p:nvPicPr>
        <p:blipFill>
          <a:blip r:embed="rId2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 w="0">
            <a:noFill/>
          </a:ln>
        </p:spPr>
      </p:pic>
      <p:sp>
        <p:nvSpPr>
          <p:cNvPr id="49" name="TextBox 14"/>
          <p:cNvSpPr/>
          <p:nvPr/>
        </p:nvSpPr>
        <p:spPr>
          <a:xfrm>
            <a:off x="0" y="5657760"/>
            <a:ext cx="184608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1217880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Roboto"/>
              </a:rPr>
              <a:t>Partner of choice for </a:t>
            </a:r>
            <a:r>
              <a:rPr b="1" lang="en-US" sz="1800" spc="-1" strike="noStrike">
                <a:solidFill>
                  <a:srgbClr val="0070c0"/>
                </a:solidFill>
                <a:latin typeface="Calibri"/>
                <a:ea typeface="Roboto"/>
              </a:rPr>
              <a:t>Transformation,</a:t>
            </a:r>
            <a:r>
              <a:rPr b="1" lang="en-US" sz="1800" spc="-1" strike="noStrike">
                <a:solidFill>
                  <a:srgbClr val="ff822d"/>
                </a:solidFill>
                <a:latin typeface="Calibri"/>
                <a:ea typeface="Roboto"/>
              </a:rPr>
              <a:t> </a:t>
            </a:r>
            <a:r>
              <a:rPr b="1" lang="en-US" sz="1800" spc="-1" strike="noStrike">
                <a:solidFill>
                  <a:srgbClr val="0070c0"/>
                </a:solidFill>
                <a:latin typeface="Calibri"/>
                <a:ea typeface="Roboto"/>
              </a:rPr>
              <a:t>Consulting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Roboto"/>
              </a:rPr>
              <a:t> &amp;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1217880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70c0"/>
                </a:solidFill>
                <a:latin typeface="Calibri"/>
                <a:ea typeface="Roboto"/>
              </a:rPr>
              <a:t>Outsourcing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Roboto"/>
              </a:rPr>
              <a:t>services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" descr="Looking up view of tall buildings&#10;&#10;Description automatically generated"/>
          <p:cNvPicPr/>
          <p:nvPr/>
        </p:nvPicPr>
        <p:blipFill>
          <a:blip r:embed="rId2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 w="0">
            <a:noFill/>
          </a:ln>
        </p:spPr>
      </p:pic>
      <p:sp>
        <p:nvSpPr>
          <p:cNvPr id="53" name="Rectangle 6"/>
          <p:cNvSpPr/>
          <p:nvPr/>
        </p:nvSpPr>
        <p:spPr>
          <a:xfrm>
            <a:off x="0" y="0"/>
            <a:ext cx="9143280" cy="6856920"/>
          </a:xfrm>
          <a:prstGeom prst="rect">
            <a:avLst/>
          </a:prstGeom>
          <a:solidFill>
            <a:srgbClr val="071424">
              <a:alpha val="66000"/>
            </a:srgb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4" name="Title 1"/>
          <p:cNvSpPr/>
          <p:nvPr/>
        </p:nvSpPr>
        <p:spPr>
          <a:xfrm>
            <a:off x="3426120" y="2289600"/>
            <a:ext cx="2333880" cy="259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 defTabSz="914400">
              <a:lnSpc>
                <a:spcPct val="90000"/>
              </a:lnSpc>
              <a:spcAft>
                <a:spcPts val="601"/>
              </a:spcAft>
            </a:pPr>
            <a:r>
              <a:rPr b="0" lang="en-US" sz="8000" spc="-1" strike="noStrike">
                <a:solidFill>
                  <a:srgbClr val="ffffff"/>
                </a:solidFill>
                <a:latin typeface="Calibri"/>
              </a:rPr>
              <a:t>THANK</a:t>
            </a:r>
            <a:endParaRPr b="0" lang="en-IN" sz="8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90000"/>
              </a:lnSpc>
              <a:spcAft>
                <a:spcPts val="601"/>
              </a:spcAft>
            </a:pPr>
            <a:r>
              <a:rPr b="0" lang="en-US" sz="8000" spc="-1" strike="noStrike">
                <a:solidFill>
                  <a:srgbClr val="ffffff"/>
                </a:solidFill>
                <a:latin typeface="Calibri"/>
              </a:rPr>
              <a:t>YOU</a:t>
            </a:r>
            <a:endParaRPr b="0" lang="en-IN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Flowchart: Decision 8"/>
          <p:cNvSpPr/>
          <p:nvPr/>
        </p:nvSpPr>
        <p:spPr>
          <a:xfrm>
            <a:off x="2775600" y="901800"/>
            <a:ext cx="3634920" cy="5082480"/>
          </a:xfrm>
          <a:prstGeom prst="flowChartDecision">
            <a:avLst/>
          </a:prstGeom>
          <a:noFill/>
          <a:ln w="28575">
            <a:solidFill>
              <a:srgbClr val="a6a6a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6" name="Flowchart: Decision 9"/>
          <p:cNvSpPr/>
          <p:nvPr/>
        </p:nvSpPr>
        <p:spPr>
          <a:xfrm>
            <a:off x="2590560" y="682200"/>
            <a:ext cx="3983400" cy="5499720"/>
          </a:xfrm>
          <a:prstGeom prst="flowChartDecision">
            <a:avLst/>
          </a:prstGeom>
          <a:noFill/>
          <a:ln w="12700">
            <a:solidFill>
              <a:srgbClr val="a6a6a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Rectangle 10"/>
          <p:cNvSpPr/>
          <p:nvPr/>
        </p:nvSpPr>
        <p:spPr>
          <a:xfrm>
            <a:off x="3120480" y="1508400"/>
            <a:ext cx="2901240" cy="3868920"/>
          </a:xfrm>
          <a:prstGeom prst="rect">
            <a:avLst/>
          </a:prstGeom>
          <a:noFill/>
          <a:ln w="2857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58" name="Group 11"/>
          <p:cNvGrpSpPr/>
          <p:nvPr/>
        </p:nvGrpSpPr>
        <p:grpSpPr>
          <a:xfrm>
            <a:off x="7032600" y="6183000"/>
            <a:ext cx="1948320" cy="506160"/>
            <a:chOff x="7032600" y="6183000"/>
            <a:chExt cx="1948320" cy="506160"/>
          </a:xfrm>
        </p:grpSpPr>
        <p:sp>
          <p:nvSpPr>
            <p:cNvPr id="59" name="Title 1"/>
            <p:cNvSpPr/>
            <p:nvPr/>
          </p:nvSpPr>
          <p:spPr>
            <a:xfrm>
              <a:off x="7227360" y="6183000"/>
              <a:ext cx="1753560" cy="506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1320" rIns="121320" tIns="121320" bIns="121320" anchor="ctr">
              <a:noAutofit/>
            </a:bodyPr>
            <a:p>
              <a:pPr algn="r" defTabSz="91332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IN" sz="1800" spc="-1" strike="noStrike">
                  <a:solidFill>
                    <a:schemeClr val="lt1">
                      <a:lumMod val="75000"/>
                    </a:schemeClr>
                  </a:solidFill>
                  <a:latin typeface="Calibri"/>
                </a:rPr>
                <a:t>www.techvedika.com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60" name="Picture 13" descr="Shape&#10;&#10;Description automatically generated with low confidence"/>
            <p:cNvPicPr/>
            <p:nvPr/>
          </p:nvPicPr>
          <p:blipFill>
            <a:blip r:embed="rId3">
              <a:lum bright="70000" contrast="-70000"/>
            </a:blip>
            <a:stretch/>
          </p:blipFill>
          <p:spPr>
            <a:xfrm flipH="1">
              <a:off x="7032600" y="6306120"/>
              <a:ext cx="194760" cy="259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01B7F94-7422-4FFF-B7C9-C8A8345C9EF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979934A-5ABD-47B2-A1FC-D7BA64A541C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8CDCA82-66DB-46FF-8946-1A47EA82D43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582F91C-A53A-40CD-8F55-B9E9A280F90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3B4C8FA-173C-4DEE-9C43-01400921A54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B465C12-CE5E-473F-92CC-AE67EFB1115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0EE3FFB-D70D-48EB-81F1-F2D4064A985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2C7BB2D-E412-442B-93AB-A8733164D16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4"/>
          <p:cNvSpPr/>
          <p:nvPr/>
        </p:nvSpPr>
        <p:spPr>
          <a:xfrm>
            <a:off x="6540840" y="3057480"/>
            <a:ext cx="2880720" cy="20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1217880">
              <a:lnSpc>
                <a:spcPct val="100000"/>
              </a:lnSpc>
            </a:pPr>
            <a:r>
              <a:rPr b="1" lang="en-GB" sz="3200" spc="-1" strike="noStrike">
                <a:solidFill>
                  <a:schemeClr val="dk1"/>
                </a:solidFill>
                <a:latin typeface="Microsoft Sans Serif"/>
                <a:ea typeface="Microsoft Sans Serif"/>
              </a:rPr>
              <a:t>FRONTEND WEB DEVELOPMENT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Title 3"/>
          <p:cNvSpPr/>
          <p:nvPr/>
        </p:nvSpPr>
        <p:spPr>
          <a:xfrm>
            <a:off x="7679160" y="6531480"/>
            <a:ext cx="1409040" cy="32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1320" rIns="121320" tIns="121320" bIns="121320" anchor="ctr">
            <a:noAutofit/>
          </a:bodyPr>
          <a:p>
            <a:pPr algn="r" defTabSz="913320">
              <a:lnSpc>
                <a:spcPct val="100000"/>
              </a:lnSpc>
              <a:tabLst>
                <a:tab algn="l" pos="0"/>
              </a:tabLst>
            </a:pPr>
            <a:r>
              <a:rPr b="0" lang="en-IN" sz="1400" spc="-1" strike="noStrike">
                <a:solidFill>
                  <a:srgbClr val="262626"/>
                </a:solidFill>
                <a:latin typeface="Calibri"/>
              </a:rPr>
              <a:t>www.techvedika.com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Picture 2" descr="A red and blue label with white text&#10;&#10;AI-generated content may be incorrect."/>
          <p:cNvPicPr/>
          <p:nvPr/>
        </p:nvPicPr>
        <p:blipFill>
          <a:blip r:embed="rId1"/>
          <a:stretch/>
        </p:blipFill>
        <p:spPr>
          <a:xfrm>
            <a:off x="8490600" y="0"/>
            <a:ext cx="678960" cy="128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Key Bootstrap Components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Grid System (12-column layout)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Navbar, Cards, Buttons, Forms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Modals, Alerts, Carousels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Utility Classes: spacing, colors, typography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What is SCSS (SASS)?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Preprocessor scripting language extending CSS.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Adds variables, nesting, mixins, and functions.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Compiled into regular CSS.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SCSS Features &amp; Advantages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Variables for consistent styling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Nesting for cleaner syntax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Partials &amp; Imports for modular code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Mixins for reusability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Inheritance &amp; Functions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CSS vs SCSS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CSS: Simple, direct, but limited structure.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SCSS: Programming-like capabilities, efficient, maintainable.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Conclusion &amp; Future Trends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HTML, CSS, Bootstrap, SCSS = foundation of UI.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Future trends: CSS Grid Level 3, Container Queries, Variable Fonts, AI-driven design tools.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Quote: “Great UI is where design meets technology seamlessly.”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Agenda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1. Introduction to Front-End Development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2. HTML Fundamentals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3. CSS Overview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4. Bootstrap Framework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5. SCSS Preprocessor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6. Comparison on CSS vs SCSS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7. Future Trends &amp; Conclusion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6429600" y="2786040"/>
            <a:ext cx="1904040" cy="210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Introduction to Front-End Development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Definition: Creating visual elements of a website users interact with.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Core Goals: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Enhance User Experience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Ensure Responsiveness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Improve Accessibility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Maintain Performance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6106320" y="3225600"/>
            <a:ext cx="2732040" cy="289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What is HTML?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HyperText Markup Language structures web content.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Defines headings, paragraphs, links, images, tables and forms.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Core HTML Concepts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HTML Tags &amp; Attributes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Semantic Elements (&lt;header&gt;, &lt;footer&gt;, &lt;article&gt;)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Forms &amp; Input Elements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Multimedia: &lt;audio&gt;, &lt;video&gt;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Linking External Resources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-1533600" y="124596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What is CSS?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81680" y="23328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CSS styles and formats web content.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Controls layout, color, typography, spacing, and animations.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Works with HTML for responsive and aesthetic designs.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5362200" y="798480"/>
            <a:ext cx="2795040" cy="178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Core CSS Concepts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00008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Selectors, Properties, Values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Box Model: margin, border, padding, content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Positioning: relative, absolute, fixed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Flexbox &amp; Grid Layouts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Media Queries for Responsiveness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-447840" y="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Advanced CSS Features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81400" y="217404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CSS Variables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Transitions &amp; Animations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Pseudo-classes &amp; Pseudo-elements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Custom Fonts (Google Fonts)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Dark Mode Styling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5536440" y="1037160"/>
            <a:ext cx="3414240" cy="234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-1371600" y="1057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What is Bootstrap?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220032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Open-source front-end framework.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Pre-designed components + responsive grid system.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Simplifies UI development and ensures browser consistency.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5162400" y="171360"/>
            <a:ext cx="3980880" cy="253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3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3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LibreOffice/24.2.7.2$Linux_X86_64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en-IN</dc:language>
  <cp:lastModifiedBy/>
  <dcterms:modified xsi:type="dcterms:W3CDTF">2025-10-13T08:31:26Z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