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57843E-B78A-4046-97B0-208EC476D2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0BE4A3-8962-4377-98DA-1BBFC14AD7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08B9D0-16B2-4E51-B741-573AC625F1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91F19D-46EC-4C59-89B5-3A809C82DA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D0F4C0-EC74-4781-977E-C9185E84BB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765B40-4D9A-4C84-AFA3-E7016DE293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B918B5-6F9E-4ADA-85B8-9035808D39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B18AC7-FBAC-45F5-B2B0-5EFEFAF811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ACDBDE-B789-4CE5-B7CD-DCB3ACE68D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D61997-E7D3-4544-BEC2-21B03E5540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12BB0C-2F73-4798-AA45-BA1F155DD7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8AC9B9-B845-44EF-A72F-D1805C01C0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A person holding a glowing sphere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1" name="TextBox 14"/>
          <p:cNvSpPr/>
          <p:nvPr/>
        </p:nvSpPr>
        <p:spPr>
          <a:xfrm>
            <a:off x="0" y="5657760"/>
            <a:ext cx="18457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Roboto"/>
              </a:rPr>
              <a:t>Partner of choice for </a:t>
            </a: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Roboto"/>
              </a:rPr>
              <a:t>Transformation,</a:t>
            </a:r>
            <a:r>
              <a:rPr b="1" lang="en-US" sz="1800" spc="-1" strike="noStrike">
                <a:solidFill>
                  <a:srgbClr val="ff822d"/>
                </a:solidFill>
                <a:latin typeface="Calibri"/>
                <a:ea typeface="Roboto"/>
              </a:rPr>
              <a:t> </a:t>
            </a: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Roboto"/>
              </a:rPr>
              <a:t>Consulting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Roboto"/>
              </a:rPr>
              <a:t> &amp;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Roboto"/>
              </a:rPr>
              <a:t>Outsourcing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Roboto"/>
              </a:rPr>
              <a:t>services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AC08032-74DC-4465-A794-0B3C4C2C415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5" descr="Looking up view of tall buildings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82" name="Rectangle 6"/>
          <p:cNvSpPr/>
          <p:nvPr/>
        </p:nvSpPr>
        <p:spPr>
          <a:xfrm>
            <a:off x="0" y="0"/>
            <a:ext cx="9142920" cy="6856560"/>
          </a:xfrm>
          <a:prstGeom prst="rect">
            <a:avLst/>
          </a:prstGeom>
          <a:solidFill>
            <a:srgbClr val="071424">
              <a:alpha val="66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Title 1"/>
          <p:cNvSpPr/>
          <p:nvPr/>
        </p:nvSpPr>
        <p:spPr>
          <a:xfrm>
            <a:off x="3426120" y="2289600"/>
            <a:ext cx="2333520" cy="259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Calibri"/>
              </a:rPr>
              <a:t>THANK</a:t>
            </a:r>
            <a:endParaRPr b="0" lang="en-IN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Calibri"/>
              </a:rPr>
              <a:t>YOU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84" name="Flowchart: Decision 8"/>
          <p:cNvSpPr/>
          <p:nvPr/>
        </p:nvSpPr>
        <p:spPr>
          <a:xfrm>
            <a:off x="2775600" y="901800"/>
            <a:ext cx="3634560" cy="5082120"/>
          </a:xfrm>
          <a:prstGeom prst="flowChartDecision">
            <a:avLst/>
          </a:prstGeom>
          <a:noFill/>
          <a:ln w="28575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Flowchart: Decision 9"/>
          <p:cNvSpPr/>
          <p:nvPr/>
        </p:nvSpPr>
        <p:spPr>
          <a:xfrm>
            <a:off x="2590560" y="682200"/>
            <a:ext cx="3983040" cy="5499360"/>
          </a:xfrm>
          <a:prstGeom prst="flowChartDecision">
            <a:avLst/>
          </a:prstGeom>
          <a:noFill/>
          <a:ln w="1270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Rectangle 10"/>
          <p:cNvSpPr/>
          <p:nvPr/>
        </p:nvSpPr>
        <p:spPr>
          <a:xfrm>
            <a:off x="3120480" y="1508400"/>
            <a:ext cx="2900880" cy="3868560"/>
          </a:xfrm>
          <a:prstGeom prst="rect">
            <a:avLst/>
          </a:prstGeom>
          <a:noFill/>
          <a:ln w="285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" name="Group 11"/>
          <p:cNvGrpSpPr/>
          <p:nvPr/>
        </p:nvGrpSpPr>
        <p:grpSpPr>
          <a:xfrm>
            <a:off x="7032960" y="6183000"/>
            <a:ext cx="1947600" cy="505800"/>
            <a:chOff x="7032960" y="6183000"/>
            <a:chExt cx="1947600" cy="505800"/>
          </a:xfrm>
        </p:grpSpPr>
        <p:sp>
          <p:nvSpPr>
            <p:cNvPr id="88" name="Title 1"/>
            <p:cNvSpPr/>
            <p:nvPr/>
          </p:nvSpPr>
          <p:spPr>
            <a:xfrm>
              <a:off x="7227360" y="6183000"/>
              <a:ext cx="1753200" cy="50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1320" rIns="121320" tIns="121320" bIns="12132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IN" sz="1800" spc="-1" strike="noStrike">
                  <a:solidFill>
                    <a:srgbClr val="bfbfbf"/>
                  </a:solidFill>
                  <a:latin typeface="Calibri"/>
                </a:rPr>
                <a:t>www.techvedika.com</a:t>
              </a:r>
              <a:endParaRPr b="0" lang="en-IN" sz="1800" spc="-1" strike="noStrike">
                <a:latin typeface="Arial"/>
              </a:endParaRPr>
            </a:p>
          </p:txBody>
        </p:sp>
        <p:pic>
          <p:nvPicPr>
            <p:cNvPr id="89" name="Picture 13" descr="Shape&#10;&#10;Description automatically generated with low confidence"/>
            <p:cNvPicPr/>
            <p:nvPr/>
          </p:nvPicPr>
          <p:blipFill>
            <a:blip r:embed="rId3">
              <a:lum bright="70000" contrast="-70000"/>
            </a:blip>
            <a:stretch/>
          </p:blipFill>
          <p:spPr>
            <a:xfrm flipH="1">
              <a:off x="7032960" y="6306120"/>
              <a:ext cx="194400" cy="259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4"/>
          <p:cNvSpPr/>
          <p:nvPr/>
        </p:nvSpPr>
        <p:spPr>
          <a:xfrm>
            <a:off x="6540840" y="3057480"/>
            <a:ext cx="2880360" cy="20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3200" spc="-1" strike="noStrike">
                <a:solidFill>
                  <a:srgbClr val="000000"/>
                </a:solidFill>
                <a:latin typeface="Microsoft Sans Serif"/>
                <a:ea typeface="Microsoft Sans Serif"/>
              </a:rPr>
              <a:t>FRONTEND WEB DEVELOPMENT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9" name="Title 3"/>
          <p:cNvSpPr/>
          <p:nvPr/>
        </p:nvSpPr>
        <p:spPr>
          <a:xfrm>
            <a:off x="7679160" y="6531480"/>
            <a:ext cx="1408680" cy="32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1320" rIns="121320" tIns="242640" bIns="2426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262626"/>
                </a:solidFill>
                <a:latin typeface="Calibri"/>
              </a:rPr>
              <a:t>www.techvedika.com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30" name="Picture 2" descr="A red and blue label with white text&#10;&#10;AI-generated content may be incorrect."/>
          <p:cNvPicPr/>
          <p:nvPr/>
        </p:nvPicPr>
        <p:blipFill>
          <a:blip r:embed="rId1"/>
          <a:stretch/>
        </p:blipFill>
        <p:spPr>
          <a:xfrm>
            <a:off x="8490600" y="0"/>
            <a:ext cx="678600" cy="128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SCSS Features &amp; Advantages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Variables for consistent styling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Nesting for cleaner syntax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Partials &amp; Imports for modular code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Mixins for reusability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Inheritance &amp; Functions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CSS vs SCSS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CSS: Simple, direct, but limited structure.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SCSS: Programming-like capabilities, efficient, maintainable.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-1371600" y="1057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Bootstrap?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220032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Open-source front-end framework.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Pre-designed components + responsive grid system.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Simplifies UI development and ensures browser consistency.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5162400" y="171360"/>
            <a:ext cx="3980520" cy="253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Key Bootstrap Components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Grid System (12-column layout)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Navbar, Cards, Buttons, Forms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Modals, Alerts, Carousels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Utility Classes: spacing, colors, typography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Conclusion &amp; Future Trends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HTML, CSS, Bootstrap, SCSS = foundation of UI.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Future trends: CSS Grid Level 3, Container Queries, Variable Fonts, AI-driven design tools.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Quote: “Great UI is where design meets technology seamlessly.”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Agenda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Introduction to Front-End Development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HTML Fundamentals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CSS Overview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4. SCSS Preprocessor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5. Bootstrap Framework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6. Comparison on CSS vs SCSS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7. Future Trends &amp; Conclusion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6429600" y="2786040"/>
            <a:ext cx="1903680" cy="210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 to Front-End Development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Definition: Creating visual elements of a website users interact with.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Core Goals: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Enhance User Experience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Ensure Responsiveness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Improve Accessibility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Maintain Performance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6106320" y="3225600"/>
            <a:ext cx="2731680" cy="289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HTML?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HyperText Markup Language structures web content.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Defines headings, paragraphs, links, images, tables and forms.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Core HTML Concepts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HTML Tags &amp; Attributes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Semantic Elements (&lt;header&gt;, &lt;footer&gt;, &lt;article&gt;)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Forms &amp; Input Elements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Multimedia: &lt;audio&gt;, &lt;video&gt;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Linking External Resources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-1533600" y="124596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CSS?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81680" y="23328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CSS styles and formats web content.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Controls layout, color, typography, spacing, and animations.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Works with HTML for responsive and aesthetic designs.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5362200" y="798480"/>
            <a:ext cx="2794680" cy="178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Core CSS Concepts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00008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Selectors, Properties, Values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Box Model: margin, border, padding, content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Positioning: relative, absolute, fixed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Flexbox &amp; Grid Layouts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Media Queries for Responsiveness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-447840" y="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Advanced CSS Features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81400" y="217404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CSS Variables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Transitions &amp; Animations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Pseudo-classes &amp; Pseudo-elements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Custom Fonts (Google Fonts)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Dark Mode Styling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536440" y="1037160"/>
            <a:ext cx="3413880" cy="234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SCSS (SASS)?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Preprocessor scripting language extending CSS.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Adds variables, nesting, mixins, and functions.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Compiled into regular CSS.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2025-10-13T14:43:20Z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