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_rels/slide1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35.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png" ContentType="image/png"/>
  <Override PartName="/ppt/media/image7.png" ContentType="image/png"/>
  <Override PartName="/ppt/media/image11.png" ContentType="image/png"/>
  <Override PartName="/ppt/media/image8.png" ContentType="image/png"/>
  <Override PartName="/ppt/media/image12.png" ContentType="image/png"/>
  <Override PartName="/ppt/media/image9.png" ContentType="image/png"/>
  <Override PartName="/ppt/media/image1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slide" Target="slides/slide13.xml"/><Relationship Id="rId39" Type="http://schemas.openxmlformats.org/officeDocument/2006/relationships/slide" Target="slides/slide14.xml"/><Relationship Id="rId40" Type="http://schemas.openxmlformats.org/officeDocument/2006/relationships/slide" Target="slides/slide15.xml"/><Relationship Id="rId41" Type="http://schemas.openxmlformats.org/officeDocument/2006/relationships/slide" Target="slides/slide16.xml"/><Relationship Id="rId42" Type="http://schemas.openxmlformats.org/officeDocument/2006/relationships/slide" Target="slides/slide17.xml"/><Relationship Id="rId43" Type="http://schemas.openxmlformats.org/officeDocument/2006/relationships/slide" Target="slides/slide18.xml"/><Relationship Id="rId44" Type="http://schemas.openxmlformats.org/officeDocument/2006/relationships/slide" Target="slides/slide19.xml"/><Relationship Id="rId45" Type="http://schemas.openxmlformats.org/officeDocument/2006/relationships/slide" Target="slides/slide20.xml"/><Relationship Id="rId46" Type="http://schemas.openxmlformats.org/officeDocument/2006/relationships/slide" Target="slides/slide21.xml"/><Relationship Id="rId47" Type="http://schemas.openxmlformats.org/officeDocument/2006/relationships/slide" Target="slides/slide22.xml"/><Relationship Id="rId48" Type="http://schemas.openxmlformats.org/officeDocument/2006/relationships/slide" Target="slides/slide23.xml"/><Relationship Id="rId49" Type="http://schemas.openxmlformats.org/officeDocument/2006/relationships/slide" Target="slides/slide24.xml"/><Relationship Id="rId50" Type="http://schemas.openxmlformats.org/officeDocument/2006/relationships/slide" Target="slides/slide25.xml"/><Relationship Id="rId51" Type="http://schemas.openxmlformats.org/officeDocument/2006/relationships/slide" Target="slides/slide26.xml"/><Relationship Id="rId52" Type="http://schemas.openxmlformats.org/officeDocument/2006/relationships/slide" Target="slides/slide27.xml"/><Relationship Id="rId53" Type="http://schemas.openxmlformats.org/officeDocument/2006/relationships/slide" Target="slides/slide28.xml"/><Relationship Id="rId54" Type="http://schemas.openxmlformats.org/officeDocument/2006/relationships/slide" Target="slides/slide29.xml"/><Relationship Id="rId55" Type="http://schemas.openxmlformats.org/officeDocument/2006/relationships/slide" Target="slides/slide30.xml"/><Relationship Id="rId56" Type="http://schemas.openxmlformats.org/officeDocument/2006/relationships/slide" Target="slides/slide31.xml"/><Relationship Id="rId57" Type="http://schemas.openxmlformats.org/officeDocument/2006/relationships/slide" Target="slides/slide32.xml"/><Relationship Id="rId58" Type="http://schemas.openxmlformats.org/officeDocument/2006/relationships/slide" Target="slides/slide33.xml"/><Relationship Id="rId59" Type="http://schemas.openxmlformats.org/officeDocument/2006/relationships/slide" Target="slides/slide34.xml"/><Relationship Id="rId60" Type="http://schemas.openxmlformats.org/officeDocument/2006/relationships/slide" Target="slides/slide35.xml"/><Relationship Id="rId6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C33B0C5-0B8B-421F-8E96-70B40A1D6ADD}"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A9A5A086-931C-44C4-BD08-AD9461635D37}" type="slidenum">
              <a:t>&lt;#&gt;</a:t>
            </a:fld>
          </a:p>
        </p:txBody>
      </p:sp>
      <p:sp>
        <p:nvSpPr>
          <p:cNvPr id="4" name="PlaceHolder 3"/>
          <p:cNvSpPr>
            <a:spLocks noGrp="1"/>
          </p:cNvSpPr>
          <p:nvPr>
            <p:ph type="dt" idx="3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B5911C15-22A5-4895-BAF1-EAB1AD9B0458}" type="slidenum">
              <a:t>&lt;#&gt;</a:t>
            </a:fld>
          </a:p>
        </p:txBody>
      </p:sp>
      <p:sp>
        <p:nvSpPr>
          <p:cNvPr id="8" name="PlaceHolder 7"/>
          <p:cNvSpPr>
            <a:spLocks noGrp="1"/>
          </p:cNvSpPr>
          <p:nvPr>
            <p:ph type="dt" idx="3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1"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0EBA2AAB-BB90-4B3A-A98D-73F1EC63F1CF}" type="slidenum">
              <a:t>&lt;#&gt;</a:t>
            </a:fld>
          </a:p>
        </p:txBody>
      </p:sp>
      <p:sp>
        <p:nvSpPr>
          <p:cNvPr id="8" name="PlaceHolder 7"/>
          <p:cNvSpPr>
            <a:spLocks noGrp="1"/>
          </p:cNvSpPr>
          <p:nvPr>
            <p:ph type="dt" idx="36"/>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9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2"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37"/>
          </p:nvPr>
        </p:nvSpPr>
        <p:spPr/>
        <p:txBody>
          <a:bodyPr/>
          <a:p>
            <a:r>
              <a:t>Footer</a:t>
            </a:r>
          </a:p>
        </p:txBody>
      </p:sp>
      <p:sp>
        <p:nvSpPr>
          <p:cNvPr id="7" name="PlaceHolder 6"/>
          <p:cNvSpPr>
            <a:spLocks noGrp="1"/>
          </p:cNvSpPr>
          <p:nvPr>
            <p:ph type="sldNum" idx="38"/>
          </p:nvPr>
        </p:nvSpPr>
        <p:spPr/>
        <p:txBody>
          <a:bodyPr/>
          <a:p>
            <a:fld id="{64A122DE-C517-4389-9EBB-D6FB79E14C9B}" type="slidenum">
              <a:t>&lt;#&gt;</a:t>
            </a:fld>
          </a:p>
        </p:txBody>
      </p:sp>
      <p:sp>
        <p:nvSpPr>
          <p:cNvPr id="8" name="PlaceHolder 7"/>
          <p:cNvSpPr>
            <a:spLocks noGrp="1"/>
          </p:cNvSpPr>
          <p:nvPr>
            <p:ph type="dt" idx="39"/>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10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0"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1"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0"/>
          </p:nvPr>
        </p:nvSpPr>
        <p:spPr/>
        <p:txBody>
          <a:bodyPr/>
          <a:p>
            <a:r>
              <a:t>Footer</a:t>
            </a:r>
          </a:p>
        </p:txBody>
      </p:sp>
      <p:sp>
        <p:nvSpPr>
          <p:cNvPr id="6" name="PlaceHolder 5"/>
          <p:cNvSpPr>
            <a:spLocks noGrp="1"/>
          </p:cNvSpPr>
          <p:nvPr>
            <p:ph type="sldNum" idx="41"/>
          </p:nvPr>
        </p:nvSpPr>
        <p:spPr/>
        <p:txBody>
          <a:bodyPr/>
          <a:p>
            <a:fld id="{A8EB4DF2-4E23-4E40-94F2-A6567179F65D}" type="slidenum">
              <a:t>&lt;#&gt;</a:t>
            </a:fld>
          </a:p>
        </p:txBody>
      </p:sp>
      <p:sp>
        <p:nvSpPr>
          <p:cNvPr id="7" name="PlaceHolder 6"/>
          <p:cNvSpPr>
            <a:spLocks noGrp="1"/>
          </p:cNvSpPr>
          <p:nvPr>
            <p:ph type="dt" idx="42"/>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12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1"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2"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3"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3"/>
          </p:nvPr>
        </p:nvSpPr>
        <p:spPr/>
        <p:txBody>
          <a:bodyPr/>
          <a:p>
            <a:r>
              <a:t>Footer</a:t>
            </a:r>
          </a:p>
        </p:txBody>
      </p:sp>
      <p:sp>
        <p:nvSpPr>
          <p:cNvPr id="8" name="PlaceHolder 7"/>
          <p:cNvSpPr>
            <a:spLocks noGrp="1"/>
          </p:cNvSpPr>
          <p:nvPr>
            <p:ph type="sldNum" idx="44"/>
          </p:nvPr>
        </p:nvSpPr>
        <p:spPr/>
        <p:txBody>
          <a:bodyPr/>
          <a:p>
            <a:fld id="{A8FEE609-77CF-4697-A62B-E1B113468BAE}" type="slidenum">
              <a:t>&lt;#&gt;</a:t>
            </a:fld>
          </a:p>
        </p:txBody>
      </p:sp>
      <p:sp>
        <p:nvSpPr>
          <p:cNvPr id="9" name="PlaceHolder 8"/>
          <p:cNvSpPr>
            <a:spLocks noGrp="1"/>
          </p:cNvSpPr>
          <p:nvPr>
            <p:ph type="dt" idx="4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p>
            <a:r>
              <a:t>Footer</a:t>
            </a:r>
          </a:p>
        </p:txBody>
      </p:sp>
      <p:sp>
        <p:nvSpPr>
          <p:cNvPr id="3" name="PlaceHolder 2"/>
          <p:cNvSpPr>
            <a:spLocks noGrp="1"/>
          </p:cNvSpPr>
          <p:nvPr>
            <p:ph type="sldNum" idx="47"/>
          </p:nvPr>
        </p:nvSpPr>
        <p:spPr/>
        <p:txBody>
          <a:bodyPr/>
          <a:p>
            <a:fld id="{F73ED206-302B-46A5-975D-6CD1A86FAA07}" type="slidenum">
              <a:t>&lt;#&gt;</a:t>
            </a:fld>
          </a:p>
        </p:txBody>
      </p:sp>
      <p:sp>
        <p:nvSpPr>
          <p:cNvPr id="4" name="PlaceHolder 3"/>
          <p:cNvSpPr>
            <a:spLocks noGrp="1"/>
          </p:cNvSpPr>
          <p:nvPr>
            <p:ph type="dt" idx="48"/>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49"/>
          </p:nvPr>
        </p:nvSpPr>
        <p:spPr/>
        <p:txBody>
          <a:bodyPr/>
          <a:p>
            <a:r>
              <a:t>Footer</a:t>
            </a:r>
          </a:p>
        </p:txBody>
      </p:sp>
      <p:sp>
        <p:nvSpPr>
          <p:cNvPr id="3" name="PlaceHolder 2"/>
          <p:cNvSpPr>
            <a:spLocks noGrp="1"/>
          </p:cNvSpPr>
          <p:nvPr>
            <p:ph type="sldNum" idx="50"/>
          </p:nvPr>
        </p:nvSpPr>
        <p:spPr/>
        <p:txBody>
          <a:bodyPr/>
          <a:p>
            <a:fld id="{77A7ACDD-A7B9-4D2F-A5E7-7965B1CD7B6A}" type="slidenum">
              <a:t>&lt;#&gt;</a:t>
            </a:fld>
          </a:p>
        </p:txBody>
      </p:sp>
      <p:sp>
        <p:nvSpPr>
          <p:cNvPr id="4" name="PlaceHolder 3"/>
          <p:cNvSpPr>
            <a:spLocks noGrp="1"/>
          </p:cNvSpPr>
          <p:nvPr>
            <p:ph type="dt" idx="51"/>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3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9"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52"/>
          </p:nvPr>
        </p:nvSpPr>
        <p:spPr/>
        <p:txBody>
          <a:bodyPr/>
          <a:p>
            <a:r>
              <a:t>Footer</a:t>
            </a:r>
          </a:p>
        </p:txBody>
      </p:sp>
      <p:sp>
        <p:nvSpPr>
          <p:cNvPr id="5" name="PlaceHolder 4"/>
          <p:cNvSpPr>
            <a:spLocks noGrp="1"/>
          </p:cNvSpPr>
          <p:nvPr>
            <p:ph type="sldNum" idx="53"/>
          </p:nvPr>
        </p:nvSpPr>
        <p:spPr/>
        <p:txBody>
          <a:bodyPr/>
          <a:p>
            <a:fld id="{FC2789A6-370F-4511-A874-24F63C7DBCA0}" type="slidenum">
              <a:t>&lt;#&gt;</a:t>
            </a:fld>
          </a:p>
        </p:txBody>
      </p:sp>
      <p:sp>
        <p:nvSpPr>
          <p:cNvPr id="6" name="PlaceHolder 5"/>
          <p:cNvSpPr>
            <a:spLocks noGrp="1"/>
          </p:cNvSpPr>
          <p:nvPr>
            <p:ph type="dt" idx="5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4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6"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55"/>
          </p:nvPr>
        </p:nvSpPr>
        <p:spPr/>
        <p:txBody>
          <a:bodyPr/>
          <a:p>
            <a:r>
              <a:t>Footer</a:t>
            </a:r>
          </a:p>
        </p:txBody>
      </p:sp>
      <p:sp>
        <p:nvSpPr>
          <p:cNvPr id="5" name="PlaceHolder 4"/>
          <p:cNvSpPr>
            <a:spLocks noGrp="1"/>
          </p:cNvSpPr>
          <p:nvPr>
            <p:ph type="sldNum" idx="56"/>
          </p:nvPr>
        </p:nvSpPr>
        <p:spPr/>
        <p:txBody>
          <a:bodyPr/>
          <a:p>
            <a:fld id="{5B0C0D34-F468-49DD-8A0D-3CA00FBA56D1}" type="slidenum">
              <a:t>&lt;#&gt;</a:t>
            </a:fld>
          </a:p>
        </p:txBody>
      </p:sp>
      <p:sp>
        <p:nvSpPr>
          <p:cNvPr id="6" name="PlaceHolder 5"/>
          <p:cNvSpPr>
            <a:spLocks noGrp="1"/>
          </p:cNvSpPr>
          <p:nvPr>
            <p:ph type="dt" idx="57"/>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867968F-D3A7-4EFD-B3E3-CBE332DBF393}"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153"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4"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5"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8"/>
          </p:nvPr>
        </p:nvSpPr>
        <p:spPr/>
        <p:txBody>
          <a:bodyPr/>
          <a:p>
            <a:r>
              <a:t>Footer</a:t>
            </a:r>
          </a:p>
        </p:txBody>
      </p:sp>
      <p:sp>
        <p:nvSpPr>
          <p:cNvPr id="6" name="PlaceHolder 5"/>
          <p:cNvSpPr>
            <a:spLocks noGrp="1"/>
          </p:cNvSpPr>
          <p:nvPr>
            <p:ph type="sldNum" idx="59"/>
          </p:nvPr>
        </p:nvSpPr>
        <p:spPr/>
        <p:txBody>
          <a:bodyPr/>
          <a:p>
            <a:fld id="{E49B9698-6672-472E-BEF1-A3C853ED0D3D}" type="slidenum">
              <a:t>&lt;#&gt;</a:t>
            </a:fld>
          </a:p>
        </p:txBody>
      </p:sp>
      <p:sp>
        <p:nvSpPr>
          <p:cNvPr id="7" name="PlaceHolder 6"/>
          <p:cNvSpPr>
            <a:spLocks noGrp="1"/>
          </p:cNvSpPr>
          <p:nvPr>
            <p:ph type="dt" idx="60"/>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16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61"/>
          </p:nvPr>
        </p:nvSpPr>
        <p:spPr/>
        <p:txBody>
          <a:bodyPr/>
          <a:p>
            <a:r>
              <a:t>Footer</a:t>
            </a:r>
          </a:p>
        </p:txBody>
      </p:sp>
      <p:sp>
        <p:nvSpPr>
          <p:cNvPr id="4" name="PlaceHolder 3"/>
          <p:cNvSpPr>
            <a:spLocks noGrp="1"/>
          </p:cNvSpPr>
          <p:nvPr>
            <p:ph type="sldNum" idx="62"/>
          </p:nvPr>
        </p:nvSpPr>
        <p:spPr/>
        <p:txBody>
          <a:bodyPr/>
          <a:p>
            <a:fld id="{BDA23D3B-2D5D-4F91-8E2A-A611C17C4DD7}" type="slidenum">
              <a:t>&lt;#&gt;</a:t>
            </a:fld>
          </a:p>
        </p:txBody>
      </p:sp>
      <p:sp>
        <p:nvSpPr>
          <p:cNvPr id="5" name="PlaceHolder 4"/>
          <p:cNvSpPr>
            <a:spLocks noGrp="1"/>
          </p:cNvSpPr>
          <p:nvPr>
            <p:ph type="dt" idx="6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ftr" idx="64"/>
          </p:nvPr>
        </p:nvSpPr>
        <p:spPr/>
        <p:txBody>
          <a:bodyPr/>
          <a:p>
            <a:r>
              <a:t>Footer</a:t>
            </a:r>
          </a:p>
        </p:txBody>
      </p:sp>
      <p:sp>
        <p:nvSpPr>
          <p:cNvPr id="3" name="PlaceHolder 2"/>
          <p:cNvSpPr>
            <a:spLocks noGrp="1"/>
          </p:cNvSpPr>
          <p:nvPr>
            <p:ph type="sldNum" idx="65"/>
          </p:nvPr>
        </p:nvSpPr>
        <p:spPr/>
        <p:txBody>
          <a:bodyPr/>
          <a:p>
            <a:fld id="{7C8C4FDA-F6CB-43BA-BA31-F9D88AD15B37}" type="slidenum">
              <a:t>&lt;#&gt;</a:t>
            </a:fld>
          </a:p>
        </p:txBody>
      </p:sp>
      <p:sp>
        <p:nvSpPr>
          <p:cNvPr id="4" name="PlaceHolder 3"/>
          <p:cNvSpPr>
            <a:spLocks noGrp="1"/>
          </p:cNvSpPr>
          <p:nvPr>
            <p:ph type="dt" idx="6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17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2"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3"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4"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67"/>
          </p:nvPr>
        </p:nvSpPr>
        <p:spPr/>
        <p:txBody>
          <a:bodyPr/>
          <a:p>
            <a:r>
              <a:t>Footer</a:t>
            </a:r>
          </a:p>
        </p:txBody>
      </p:sp>
      <p:sp>
        <p:nvSpPr>
          <p:cNvPr id="7" name="PlaceHolder 6"/>
          <p:cNvSpPr>
            <a:spLocks noGrp="1"/>
          </p:cNvSpPr>
          <p:nvPr>
            <p:ph type="sldNum" idx="68"/>
          </p:nvPr>
        </p:nvSpPr>
        <p:spPr/>
        <p:txBody>
          <a:bodyPr/>
          <a:p>
            <a:fld id="{EBF020E5-A3F3-4473-933A-269F9D55A073}" type="slidenum">
              <a:t>&lt;#&gt;</a:t>
            </a:fld>
          </a:p>
        </p:txBody>
      </p:sp>
      <p:sp>
        <p:nvSpPr>
          <p:cNvPr id="8" name="PlaceHolder 7"/>
          <p:cNvSpPr>
            <a:spLocks noGrp="1"/>
          </p:cNvSpPr>
          <p:nvPr>
            <p:ph type="dt" idx="69"/>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18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3"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4"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5"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0"/>
          </p:nvPr>
        </p:nvSpPr>
        <p:spPr/>
        <p:txBody>
          <a:bodyPr/>
          <a:p>
            <a:r>
              <a:t>Footer</a:t>
            </a:r>
          </a:p>
        </p:txBody>
      </p:sp>
      <p:sp>
        <p:nvSpPr>
          <p:cNvPr id="7" name="PlaceHolder 6"/>
          <p:cNvSpPr>
            <a:spLocks noGrp="1"/>
          </p:cNvSpPr>
          <p:nvPr>
            <p:ph type="sldNum" idx="71"/>
          </p:nvPr>
        </p:nvSpPr>
        <p:spPr/>
        <p:txBody>
          <a:bodyPr/>
          <a:p>
            <a:fld id="{0D0AAE18-B0B7-46CC-A939-2BFE93A6A480}" type="slidenum">
              <a:t>&lt;#&gt;</a:t>
            </a:fld>
          </a:p>
        </p:txBody>
      </p:sp>
      <p:sp>
        <p:nvSpPr>
          <p:cNvPr id="8" name="PlaceHolder 7"/>
          <p:cNvSpPr>
            <a:spLocks noGrp="1"/>
          </p:cNvSpPr>
          <p:nvPr>
            <p:ph type="dt" idx="72"/>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A749F180-263A-4CF8-8540-DE112AD47CD2}"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93EE2B7C-E42E-4256-BEE8-2D30CFEE1911}"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1D24E9DF-1813-412B-981D-8C855EE276B2}"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5"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B630D444-98F7-49FB-A0D5-8F806884FAA6}" type="slidenum">
              <a:t>&lt;#&gt;</a:t>
            </a:fld>
          </a:p>
        </p:txBody>
      </p:sp>
      <p:sp>
        <p:nvSpPr>
          <p:cNvPr id="6" name="PlaceHolder 5"/>
          <p:cNvSpPr>
            <a:spLocks noGrp="1"/>
          </p:cNvSpPr>
          <p:nvPr>
            <p:ph type="dt" idx="18"/>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2"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A126A430-4252-4927-BAC3-42E3411EB876}" type="slidenum">
              <a:t>&lt;#&gt;</a:t>
            </a:fld>
          </a:p>
        </p:txBody>
      </p:sp>
      <p:sp>
        <p:nvSpPr>
          <p:cNvPr id="6" name="PlaceHolder 5"/>
          <p:cNvSpPr>
            <a:spLocks noGrp="1"/>
          </p:cNvSpPr>
          <p:nvPr>
            <p:ph type="dt" idx="2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6C2BCCCA-F658-49A9-8D2E-BD786A4AF7B9}" type="slidenum">
              <a:t>&lt;#&gt;</a:t>
            </a:fld>
          </a:p>
        </p:txBody>
      </p:sp>
      <p:sp>
        <p:nvSpPr>
          <p:cNvPr id="7" name="PlaceHolder 6"/>
          <p:cNvSpPr>
            <a:spLocks noGrp="1"/>
          </p:cNvSpPr>
          <p:nvPr>
            <p:ph type="dt" idx="24"/>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B49591D9-6BA1-484F-BDAB-D7EE293F5DF3}" type="slidenum">
              <a:t>&lt;#&gt;</a:t>
            </a:fld>
          </a:p>
        </p:txBody>
      </p:sp>
      <p:sp>
        <p:nvSpPr>
          <p:cNvPr id="5" name="PlaceHolder 4"/>
          <p:cNvSpPr>
            <a:spLocks noGrp="1"/>
          </p:cNvSpPr>
          <p:nvPr>
            <p:ph type="dt" idx="27"/>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body"/>
          </p:nvPr>
        </p:nvSpPr>
        <p:spPr>
          <a:xfrm>
            <a:off x="91440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 name="PlaceHolder 3"/>
          <p:cNvSpPr>
            <a:spLocks noGrp="1"/>
          </p:cNvSpPr>
          <p:nvPr>
            <p:ph type="body"/>
          </p:nvPr>
        </p:nvSpPr>
        <p:spPr>
          <a:xfrm>
            <a:off x="934812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 name="PlaceHolder 4"/>
          <p:cNvSpPr>
            <a:spLocks noGrp="1"/>
          </p:cNvSpPr>
          <p:nvPr>
            <p:ph type="body"/>
          </p:nvPr>
        </p:nvSpPr>
        <p:spPr>
          <a:xfrm>
            <a:off x="914400" y="5523120"/>
            <a:ext cx="1645848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 name="PlaceHolder 5"/>
          <p:cNvSpPr>
            <a:spLocks noGrp="1"/>
          </p:cNvSpPr>
          <p:nvPr>
            <p:ph type="ftr" idx="1"/>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 name="PlaceHolder 6"/>
          <p:cNvSpPr>
            <a:spLocks noGrp="1"/>
          </p:cNvSpPr>
          <p:nvPr>
            <p:ph type="sldNum" idx="2"/>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F3D16A94-4471-4ED6-9D6C-5C11F8D554FD}"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6" name="PlaceHolder 7"/>
          <p:cNvSpPr>
            <a:spLocks noGrp="1"/>
          </p:cNvSpPr>
          <p:nvPr>
            <p:ph type="dt" idx="3"/>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PlaceHolder 1"/>
          <p:cNvSpPr>
            <a:spLocks noGrp="1"/>
          </p:cNvSpPr>
          <p:nvPr>
            <p:ph type="ftr" idx="28"/>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8" name="PlaceHolder 2"/>
          <p:cNvSpPr>
            <a:spLocks noGrp="1"/>
          </p:cNvSpPr>
          <p:nvPr>
            <p:ph type="sldNum" idx="29"/>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CEA1766A-E247-4D62-A5F1-BB0DE172746A}"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69" name="PlaceHolder 3"/>
          <p:cNvSpPr>
            <a:spLocks noGrp="1"/>
          </p:cNvSpPr>
          <p:nvPr>
            <p:ph type="dt" idx="30"/>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1" name="PlaceHolder 2"/>
          <p:cNvSpPr>
            <a:spLocks noGrp="1"/>
          </p:cNvSpPr>
          <p:nvPr>
            <p:ph type="body"/>
          </p:nvPr>
        </p:nvSpPr>
        <p:spPr>
          <a:xfrm>
            <a:off x="91440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2" name="PlaceHolder 3"/>
          <p:cNvSpPr>
            <a:spLocks noGrp="1"/>
          </p:cNvSpPr>
          <p:nvPr>
            <p:ph type="body"/>
          </p:nvPr>
        </p:nvSpPr>
        <p:spPr>
          <a:xfrm>
            <a:off x="934812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3" name="PlaceHolder 4"/>
          <p:cNvSpPr>
            <a:spLocks noGrp="1"/>
          </p:cNvSpPr>
          <p:nvPr>
            <p:ph type="body"/>
          </p:nvPr>
        </p:nvSpPr>
        <p:spPr>
          <a:xfrm>
            <a:off x="914400" y="552312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4" name="PlaceHolder 5"/>
          <p:cNvSpPr>
            <a:spLocks noGrp="1"/>
          </p:cNvSpPr>
          <p:nvPr>
            <p:ph type="ftr" idx="31"/>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5" name="PlaceHolder 6"/>
          <p:cNvSpPr>
            <a:spLocks noGrp="1"/>
          </p:cNvSpPr>
          <p:nvPr>
            <p:ph type="sldNum" idx="32"/>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66D357A1-B4D4-4421-980B-5BB9B95D36D9}"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76" name="PlaceHolder 7"/>
          <p:cNvSpPr>
            <a:spLocks noGrp="1"/>
          </p:cNvSpPr>
          <p:nvPr>
            <p:ph type="dt" idx="33"/>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82" name="PlaceHolder 2"/>
          <p:cNvSpPr>
            <a:spLocks noGrp="1"/>
          </p:cNvSpPr>
          <p:nvPr>
            <p:ph type="body"/>
          </p:nvPr>
        </p:nvSpPr>
        <p:spPr>
          <a:xfrm>
            <a:off x="91440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3" name="PlaceHolder 3"/>
          <p:cNvSpPr>
            <a:spLocks noGrp="1"/>
          </p:cNvSpPr>
          <p:nvPr>
            <p:ph type="body"/>
          </p:nvPr>
        </p:nvSpPr>
        <p:spPr>
          <a:xfrm>
            <a:off x="934812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4" name="PlaceHolder 4"/>
          <p:cNvSpPr>
            <a:spLocks noGrp="1"/>
          </p:cNvSpPr>
          <p:nvPr>
            <p:ph type="body"/>
          </p:nvPr>
        </p:nvSpPr>
        <p:spPr>
          <a:xfrm>
            <a:off x="9348120" y="552312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5" name="PlaceHolder 5"/>
          <p:cNvSpPr>
            <a:spLocks noGrp="1"/>
          </p:cNvSpPr>
          <p:nvPr>
            <p:ph type="ftr" idx="34"/>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6" name="PlaceHolder 6"/>
          <p:cNvSpPr>
            <a:spLocks noGrp="1"/>
          </p:cNvSpPr>
          <p:nvPr>
            <p:ph type="sldNum" idx="35"/>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039DFD9F-D24D-4923-BDD6-76E258F16B08}"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87" name="PlaceHolder 7"/>
          <p:cNvSpPr>
            <a:spLocks noGrp="1"/>
          </p:cNvSpPr>
          <p:nvPr>
            <p:ph type="dt" idx="36"/>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3" name="PlaceHolder 2"/>
          <p:cNvSpPr>
            <a:spLocks noGrp="1"/>
          </p:cNvSpPr>
          <p:nvPr>
            <p:ph type="body"/>
          </p:nvPr>
        </p:nvSpPr>
        <p:spPr>
          <a:xfrm>
            <a:off x="91440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94" name="PlaceHolder 3"/>
          <p:cNvSpPr>
            <a:spLocks noGrp="1"/>
          </p:cNvSpPr>
          <p:nvPr>
            <p:ph type="body"/>
          </p:nvPr>
        </p:nvSpPr>
        <p:spPr>
          <a:xfrm>
            <a:off x="934812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95" name="PlaceHolder 4"/>
          <p:cNvSpPr>
            <a:spLocks noGrp="1"/>
          </p:cNvSpPr>
          <p:nvPr>
            <p:ph type="body"/>
          </p:nvPr>
        </p:nvSpPr>
        <p:spPr>
          <a:xfrm>
            <a:off x="914400" y="5523120"/>
            <a:ext cx="1645848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96" name="PlaceHolder 5"/>
          <p:cNvSpPr>
            <a:spLocks noGrp="1"/>
          </p:cNvSpPr>
          <p:nvPr>
            <p:ph type="ftr" idx="37"/>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7" name="PlaceHolder 6"/>
          <p:cNvSpPr>
            <a:spLocks noGrp="1"/>
          </p:cNvSpPr>
          <p:nvPr>
            <p:ph type="sldNum" idx="38"/>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5D030F64-F5C4-456E-8A47-9420AB137EE6}"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98" name="PlaceHolder 7"/>
          <p:cNvSpPr>
            <a:spLocks noGrp="1"/>
          </p:cNvSpPr>
          <p:nvPr>
            <p:ph type="dt" idx="39"/>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04" name="PlaceHolder 2"/>
          <p:cNvSpPr>
            <a:spLocks noGrp="1"/>
          </p:cNvSpPr>
          <p:nvPr>
            <p:ph type="body"/>
          </p:nvPr>
        </p:nvSpPr>
        <p:spPr>
          <a:xfrm>
            <a:off x="914400" y="2406960"/>
            <a:ext cx="1645848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5" name="PlaceHolder 3"/>
          <p:cNvSpPr>
            <a:spLocks noGrp="1"/>
          </p:cNvSpPr>
          <p:nvPr>
            <p:ph type="body"/>
          </p:nvPr>
        </p:nvSpPr>
        <p:spPr>
          <a:xfrm>
            <a:off x="914400" y="5523120"/>
            <a:ext cx="1645848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6" name="PlaceHolder 4"/>
          <p:cNvSpPr>
            <a:spLocks noGrp="1"/>
          </p:cNvSpPr>
          <p:nvPr>
            <p:ph type="ftr" idx="40"/>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7" name="PlaceHolder 5"/>
          <p:cNvSpPr>
            <a:spLocks noGrp="1"/>
          </p:cNvSpPr>
          <p:nvPr>
            <p:ph type="sldNum" idx="41"/>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1AAFAF97-9355-493C-AD12-FBB5C6CAA242}"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108" name="PlaceHolder 6"/>
          <p:cNvSpPr>
            <a:spLocks noGrp="1"/>
          </p:cNvSpPr>
          <p:nvPr>
            <p:ph type="dt" idx="42"/>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13" name="PlaceHolder 2"/>
          <p:cNvSpPr>
            <a:spLocks noGrp="1"/>
          </p:cNvSpPr>
          <p:nvPr>
            <p:ph type="body"/>
          </p:nvPr>
        </p:nvSpPr>
        <p:spPr>
          <a:xfrm>
            <a:off x="91440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14" name="PlaceHolder 3"/>
          <p:cNvSpPr>
            <a:spLocks noGrp="1"/>
          </p:cNvSpPr>
          <p:nvPr>
            <p:ph type="body"/>
          </p:nvPr>
        </p:nvSpPr>
        <p:spPr>
          <a:xfrm>
            <a:off x="934812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15" name="PlaceHolder 4"/>
          <p:cNvSpPr>
            <a:spLocks noGrp="1"/>
          </p:cNvSpPr>
          <p:nvPr>
            <p:ph type="body"/>
          </p:nvPr>
        </p:nvSpPr>
        <p:spPr>
          <a:xfrm>
            <a:off x="914400" y="552312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16" name="PlaceHolder 5"/>
          <p:cNvSpPr>
            <a:spLocks noGrp="1"/>
          </p:cNvSpPr>
          <p:nvPr>
            <p:ph type="body"/>
          </p:nvPr>
        </p:nvSpPr>
        <p:spPr>
          <a:xfrm>
            <a:off x="9348120" y="552312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17" name="PlaceHolder 6"/>
          <p:cNvSpPr>
            <a:spLocks noGrp="1"/>
          </p:cNvSpPr>
          <p:nvPr>
            <p:ph type="ftr" idx="43"/>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8" name="PlaceHolder 7"/>
          <p:cNvSpPr>
            <a:spLocks noGrp="1"/>
          </p:cNvSpPr>
          <p:nvPr>
            <p:ph type="sldNum" idx="44"/>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70EB268E-D00A-455B-891E-C40C5077DF48}"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119" name="PlaceHolder 8"/>
          <p:cNvSpPr>
            <a:spLocks noGrp="1"/>
          </p:cNvSpPr>
          <p:nvPr>
            <p:ph type="dt" idx="45"/>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PlaceHolder 1"/>
          <p:cNvSpPr>
            <a:spLocks noGrp="1"/>
          </p:cNvSpPr>
          <p:nvPr>
            <p:ph type="ftr" idx="46"/>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6" name="PlaceHolder 2"/>
          <p:cNvSpPr>
            <a:spLocks noGrp="1"/>
          </p:cNvSpPr>
          <p:nvPr>
            <p:ph type="sldNum" idx="47"/>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31AE16D4-DDF4-40A3-8E66-18C79D1B0D8E}"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127" name="PlaceHolder 3"/>
          <p:cNvSpPr>
            <a:spLocks noGrp="1"/>
          </p:cNvSpPr>
          <p:nvPr>
            <p:ph type="dt" idx="48"/>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PlaceHolder 1"/>
          <p:cNvSpPr>
            <a:spLocks noGrp="1"/>
          </p:cNvSpPr>
          <p:nvPr>
            <p:ph type="ftr" idx="49"/>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9" name="PlaceHolder 2"/>
          <p:cNvSpPr>
            <a:spLocks noGrp="1"/>
          </p:cNvSpPr>
          <p:nvPr>
            <p:ph type="sldNum" idx="50"/>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07574F49-ECE4-4F20-9D93-799BB4137E44}"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130" name="PlaceHolder 3"/>
          <p:cNvSpPr>
            <a:spLocks noGrp="1"/>
          </p:cNvSpPr>
          <p:nvPr>
            <p:ph type="dt" idx="51"/>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31"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32"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34" name="PlaceHolder 2"/>
          <p:cNvSpPr>
            <a:spLocks noGrp="1"/>
          </p:cNvSpPr>
          <p:nvPr>
            <p:ph type="body"/>
          </p:nvPr>
        </p:nvSpPr>
        <p:spPr>
          <a:xfrm>
            <a:off x="914400" y="2406960"/>
            <a:ext cx="1645848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5" name="PlaceHolder 3"/>
          <p:cNvSpPr>
            <a:spLocks noGrp="1"/>
          </p:cNvSpPr>
          <p:nvPr>
            <p:ph type="ftr" idx="52"/>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36" name="PlaceHolder 4"/>
          <p:cNvSpPr>
            <a:spLocks noGrp="1"/>
          </p:cNvSpPr>
          <p:nvPr>
            <p:ph type="sldNum" idx="53"/>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F230219E-C1F1-4B6C-A3AF-4CCF83C10608}"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137" name="PlaceHolder 5"/>
          <p:cNvSpPr>
            <a:spLocks noGrp="1"/>
          </p:cNvSpPr>
          <p:nvPr>
            <p:ph type="dt" idx="54"/>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41" name="PlaceHolder 2"/>
          <p:cNvSpPr>
            <a:spLocks noGrp="1"/>
          </p:cNvSpPr>
          <p:nvPr>
            <p:ph type="body"/>
          </p:nvPr>
        </p:nvSpPr>
        <p:spPr>
          <a:xfrm>
            <a:off x="914400" y="2406960"/>
            <a:ext cx="1645848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2" name="PlaceHolder 3"/>
          <p:cNvSpPr>
            <a:spLocks noGrp="1"/>
          </p:cNvSpPr>
          <p:nvPr>
            <p:ph type="ftr" idx="55"/>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43" name="PlaceHolder 4"/>
          <p:cNvSpPr>
            <a:spLocks noGrp="1"/>
          </p:cNvSpPr>
          <p:nvPr>
            <p:ph type="sldNum" idx="56"/>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39189AC3-DCD0-4C4C-B5A5-31B92995D3D1}"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144" name="PlaceHolder 5"/>
          <p:cNvSpPr>
            <a:spLocks noGrp="1"/>
          </p:cNvSpPr>
          <p:nvPr>
            <p:ph type="dt" idx="57"/>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2" name="PlaceHolder 2"/>
          <p:cNvSpPr>
            <a:spLocks noGrp="1"/>
          </p:cNvSpPr>
          <p:nvPr>
            <p:ph type="body"/>
          </p:nvPr>
        </p:nvSpPr>
        <p:spPr>
          <a:xfrm>
            <a:off x="914400" y="2406960"/>
            <a:ext cx="1645848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 name="PlaceHolder 3"/>
          <p:cNvSpPr>
            <a:spLocks noGrp="1"/>
          </p:cNvSpPr>
          <p:nvPr>
            <p:ph type="body"/>
          </p:nvPr>
        </p:nvSpPr>
        <p:spPr>
          <a:xfrm>
            <a:off x="914400" y="5523120"/>
            <a:ext cx="1645848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 name="PlaceHolder 4"/>
          <p:cNvSpPr>
            <a:spLocks noGrp="1"/>
          </p:cNvSpPr>
          <p:nvPr>
            <p:ph type="ftr" idx="4"/>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5" name="PlaceHolder 5"/>
          <p:cNvSpPr>
            <a:spLocks noGrp="1"/>
          </p:cNvSpPr>
          <p:nvPr>
            <p:ph type="sldNum" idx="5"/>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1A96326A-A1F8-423E-8604-B2DB2192AA1D}"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16" name="PlaceHolder 6"/>
          <p:cNvSpPr>
            <a:spLocks noGrp="1"/>
          </p:cNvSpPr>
          <p:nvPr>
            <p:ph type="dt" idx="6"/>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7"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48" name="PlaceHolder 2"/>
          <p:cNvSpPr>
            <a:spLocks noGrp="1"/>
          </p:cNvSpPr>
          <p:nvPr>
            <p:ph type="body"/>
          </p:nvPr>
        </p:nvSpPr>
        <p:spPr>
          <a:xfrm>
            <a:off x="91440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9" name="PlaceHolder 3"/>
          <p:cNvSpPr>
            <a:spLocks noGrp="1"/>
          </p:cNvSpPr>
          <p:nvPr>
            <p:ph type="body"/>
          </p:nvPr>
        </p:nvSpPr>
        <p:spPr>
          <a:xfrm>
            <a:off x="934812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0" name="PlaceHolder 4"/>
          <p:cNvSpPr>
            <a:spLocks noGrp="1"/>
          </p:cNvSpPr>
          <p:nvPr>
            <p:ph type="ftr" idx="58"/>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51" name="PlaceHolder 5"/>
          <p:cNvSpPr>
            <a:spLocks noGrp="1"/>
          </p:cNvSpPr>
          <p:nvPr>
            <p:ph type="sldNum" idx="59"/>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DF9F562B-99F1-4431-9DB8-5E3CC6B9F6F3}"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152" name="PlaceHolder 6"/>
          <p:cNvSpPr>
            <a:spLocks noGrp="1"/>
          </p:cNvSpPr>
          <p:nvPr>
            <p:ph type="dt" idx="60"/>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57" name="PlaceHolder 2"/>
          <p:cNvSpPr>
            <a:spLocks noGrp="1"/>
          </p:cNvSpPr>
          <p:nvPr>
            <p:ph type="ftr" idx="61"/>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58" name="PlaceHolder 3"/>
          <p:cNvSpPr>
            <a:spLocks noGrp="1"/>
          </p:cNvSpPr>
          <p:nvPr>
            <p:ph type="sldNum" idx="62"/>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E25F9790-278C-4F13-B823-BC99645BAF75}"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159" name="PlaceHolder 4"/>
          <p:cNvSpPr>
            <a:spLocks noGrp="1"/>
          </p:cNvSpPr>
          <p:nvPr>
            <p:ph type="dt" idx="63"/>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PlaceHolder 1"/>
          <p:cNvSpPr>
            <a:spLocks noGrp="1"/>
          </p:cNvSpPr>
          <p:nvPr>
            <p:ph type="ftr" idx="64"/>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2" name="PlaceHolder 2"/>
          <p:cNvSpPr>
            <a:spLocks noGrp="1"/>
          </p:cNvSpPr>
          <p:nvPr>
            <p:ph type="sldNum" idx="65"/>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42F279CF-6C6F-4D08-8588-5669A27AA644}"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163" name="PlaceHolder 3"/>
          <p:cNvSpPr>
            <a:spLocks noGrp="1"/>
          </p:cNvSpPr>
          <p:nvPr>
            <p:ph type="dt" idx="66"/>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65" name="PlaceHolder 2"/>
          <p:cNvSpPr>
            <a:spLocks noGrp="1"/>
          </p:cNvSpPr>
          <p:nvPr>
            <p:ph type="body"/>
          </p:nvPr>
        </p:nvSpPr>
        <p:spPr>
          <a:xfrm>
            <a:off x="91440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66" name="PlaceHolder 3"/>
          <p:cNvSpPr>
            <a:spLocks noGrp="1"/>
          </p:cNvSpPr>
          <p:nvPr>
            <p:ph type="body"/>
          </p:nvPr>
        </p:nvSpPr>
        <p:spPr>
          <a:xfrm>
            <a:off x="934812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67" name="PlaceHolder 4"/>
          <p:cNvSpPr>
            <a:spLocks noGrp="1"/>
          </p:cNvSpPr>
          <p:nvPr>
            <p:ph type="body"/>
          </p:nvPr>
        </p:nvSpPr>
        <p:spPr>
          <a:xfrm>
            <a:off x="914400" y="552312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68" name="PlaceHolder 5"/>
          <p:cNvSpPr>
            <a:spLocks noGrp="1"/>
          </p:cNvSpPr>
          <p:nvPr>
            <p:ph type="ftr" idx="67"/>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9" name="PlaceHolder 6"/>
          <p:cNvSpPr>
            <a:spLocks noGrp="1"/>
          </p:cNvSpPr>
          <p:nvPr>
            <p:ph type="sldNum" idx="68"/>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37E966E6-A713-4CD3-AD63-C0DC9398BBFF}"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170" name="PlaceHolder 7"/>
          <p:cNvSpPr>
            <a:spLocks noGrp="1"/>
          </p:cNvSpPr>
          <p:nvPr>
            <p:ph type="dt" idx="69"/>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76" name="PlaceHolder 2"/>
          <p:cNvSpPr>
            <a:spLocks noGrp="1"/>
          </p:cNvSpPr>
          <p:nvPr>
            <p:ph type="body"/>
          </p:nvPr>
        </p:nvSpPr>
        <p:spPr>
          <a:xfrm>
            <a:off x="91440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77" name="PlaceHolder 3"/>
          <p:cNvSpPr>
            <a:spLocks noGrp="1"/>
          </p:cNvSpPr>
          <p:nvPr>
            <p:ph type="body"/>
          </p:nvPr>
        </p:nvSpPr>
        <p:spPr>
          <a:xfrm>
            <a:off x="934812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78" name="PlaceHolder 4"/>
          <p:cNvSpPr>
            <a:spLocks noGrp="1"/>
          </p:cNvSpPr>
          <p:nvPr>
            <p:ph type="body"/>
          </p:nvPr>
        </p:nvSpPr>
        <p:spPr>
          <a:xfrm>
            <a:off x="9348120" y="552312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79" name="PlaceHolder 5"/>
          <p:cNvSpPr>
            <a:spLocks noGrp="1"/>
          </p:cNvSpPr>
          <p:nvPr>
            <p:ph type="ftr" idx="70"/>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80" name="PlaceHolder 6"/>
          <p:cNvSpPr>
            <a:spLocks noGrp="1"/>
          </p:cNvSpPr>
          <p:nvPr>
            <p:ph type="sldNum" idx="71"/>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E7397656-C0A0-467F-B58F-085728AACC25}"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181" name="PlaceHolder 7"/>
          <p:cNvSpPr>
            <a:spLocks noGrp="1"/>
          </p:cNvSpPr>
          <p:nvPr>
            <p:ph type="dt" idx="72"/>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1" name="PlaceHolder 2"/>
          <p:cNvSpPr>
            <a:spLocks noGrp="1"/>
          </p:cNvSpPr>
          <p:nvPr>
            <p:ph type="body"/>
          </p:nvPr>
        </p:nvSpPr>
        <p:spPr>
          <a:xfrm>
            <a:off x="91440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 name="PlaceHolder 3"/>
          <p:cNvSpPr>
            <a:spLocks noGrp="1"/>
          </p:cNvSpPr>
          <p:nvPr>
            <p:ph type="body"/>
          </p:nvPr>
        </p:nvSpPr>
        <p:spPr>
          <a:xfrm>
            <a:off x="934812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 name="PlaceHolder 4"/>
          <p:cNvSpPr>
            <a:spLocks noGrp="1"/>
          </p:cNvSpPr>
          <p:nvPr>
            <p:ph type="body"/>
          </p:nvPr>
        </p:nvSpPr>
        <p:spPr>
          <a:xfrm>
            <a:off x="914400" y="552312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 name="PlaceHolder 5"/>
          <p:cNvSpPr>
            <a:spLocks noGrp="1"/>
          </p:cNvSpPr>
          <p:nvPr>
            <p:ph type="body"/>
          </p:nvPr>
        </p:nvSpPr>
        <p:spPr>
          <a:xfrm>
            <a:off x="9348120" y="552312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5" name="PlaceHolder 6"/>
          <p:cNvSpPr>
            <a:spLocks noGrp="1"/>
          </p:cNvSpPr>
          <p:nvPr>
            <p:ph type="ftr" idx="7"/>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6" name="PlaceHolder 7"/>
          <p:cNvSpPr>
            <a:spLocks noGrp="1"/>
          </p:cNvSpPr>
          <p:nvPr>
            <p:ph type="sldNum" idx="8"/>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C62CD4E4-3115-431B-BE08-D55143DE462C}"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27" name="PlaceHolder 8"/>
          <p:cNvSpPr>
            <a:spLocks noGrp="1"/>
          </p:cNvSpPr>
          <p:nvPr>
            <p:ph type="dt" idx="9"/>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ftr" idx="10"/>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4" name="PlaceHolder 2"/>
          <p:cNvSpPr>
            <a:spLocks noGrp="1"/>
          </p:cNvSpPr>
          <p:nvPr>
            <p:ph type="sldNum" idx="11"/>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8289EBE9-427D-44FF-B4AE-32F91ADB564F}"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35" name="PlaceHolder 3"/>
          <p:cNvSpPr>
            <a:spLocks noGrp="1"/>
          </p:cNvSpPr>
          <p:nvPr>
            <p:ph type="dt" idx="12"/>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ftr" idx="13"/>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7" name="PlaceHolder 2"/>
          <p:cNvSpPr>
            <a:spLocks noGrp="1"/>
          </p:cNvSpPr>
          <p:nvPr>
            <p:ph type="sldNum" idx="14"/>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1A01F70F-89A2-4811-9D86-1B13AA9CB7F5}"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38" name="PlaceHolder 3"/>
          <p:cNvSpPr>
            <a:spLocks noGrp="1"/>
          </p:cNvSpPr>
          <p:nvPr>
            <p:ph type="dt" idx="15"/>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40" name="PlaceHolder 2"/>
          <p:cNvSpPr>
            <a:spLocks noGrp="1"/>
          </p:cNvSpPr>
          <p:nvPr>
            <p:ph type="body"/>
          </p:nvPr>
        </p:nvSpPr>
        <p:spPr>
          <a:xfrm>
            <a:off x="914400" y="2406960"/>
            <a:ext cx="1645848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1" name="PlaceHolder 3"/>
          <p:cNvSpPr>
            <a:spLocks noGrp="1"/>
          </p:cNvSpPr>
          <p:nvPr>
            <p:ph type="ftr" idx="16"/>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2" name="PlaceHolder 4"/>
          <p:cNvSpPr>
            <a:spLocks noGrp="1"/>
          </p:cNvSpPr>
          <p:nvPr>
            <p:ph type="sldNum" idx="17"/>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C0599164-B847-4476-B0F6-DA9BDBA87046}"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43" name="PlaceHolder 5"/>
          <p:cNvSpPr>
            <a:spLocks noGrp="1"/>
          </p:cNvSpPr>
          <p:nvPr>
            <p:ph type="dt" idx="18"/>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47" name="PlaceHolder 2"/>
          <p:cNvSpPr>
            <a:spLocks noGrp="1"/>
          </p:cNvSpPr>
          <p:nvPr>
            <p:ph type="body"/>
          </p:nvPr>
        </p:nvSpPr>
        <p:spPr>
          <a:xfrm>
            <a:off x="914400" y="2406960"/>
            <a:ext cx="1645848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8" name="PlaceHolder 3"/>
          <p:cNvSpPr>
            <a:spLocks noGrp="1"/>
          </p:cNvSpPr>
          <p:nvPr>
            <p:ph type="ftr" idx="19"/>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9" name="PlaceHolder 4"/>
          <p:cNvSpPr>
            <a:spLocks noGrp="1"/>
          </p:cNvSpPr>
          <p:nvPr>
            <p:ph type="sldNum" idx="20"/>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521F855D-DD4C-4CA5-9BE2-3E74180F17F6}"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50" name="PlaceHolder 5"/>
          <p:cNvSpPr>
            <a:spLocks noGrp="1"/>
          </p:cNvSpPr>
          <p:nvPr>
            <p:ph type="dt" idx="21"/>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4" name="PlaceHolder 2"/>
          <p:cNvSpPr>
            <a:spLocks noGrp="1"/>
          </p:cNvSpPr>
          <p:nvPr>
            <p:ph type="body"/>
          </p:nvPr>
        </p:nvSpPr>
        <p:spPr>
          <a:xfrm>
            <a:off x="91440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55" name="PlaceHolder 3"/>
          <p:cNvSpPr>
            <a:spLocks noGrp="1"/>
          </p:cNvSpPr>
          <p:nvPr>
            <p:ph type="body"/>
          </p:nvPr>
        </p:nvSpPr>
        <p:spPr>
          <a:xfrm>
            <a:off x="934812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56" name="PlaceHolder 4"/>
          <p:cNvSpPr>
            <a:spLocks noGrp="1"/>
          </p:cNvSpPr>
          <p:nvPr>
            <p:ph type="ftr" idx="22"/>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7" name="PlaceHolder 5"/>
          <p:cNvSpPr>
            <a:spLocks noGrp="1"/>
          </p:cNvSpPr>
          <p:nvPr>
            <p:ph type="sldNum" idx="23"/>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BAE0104F-4E9D-4150-9D98-F2746F235FA1}"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58" name="PlaceHolder 6"/>
          <p:cNvSpPr>
            <a:spLocks noGrp="1"/>
          </p:cNvSpPr>
          <p:nvPr>
            <p:ph type="dt" idx="24"/>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3" name="PlaceHolder 2"/>
          <p:cNvSpPr>
            <a:spLocks noGrp="1"/>
          </p:cNvSpPr>
          <p:nvPr>
            <p:ph type="ftr" idx="25"/>
          </p:nvPr>
        </p:nvSpPr>
        <p:spPr>
          <a:xfrm>
            <a:off x="3124080" y="6356520"/>
            <a:ext cx="289188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4" name="PlaceHolder 3"/>
          <p:cNvSpPr>
            <a:spLocks noGrp="1"/>
          </p:cNvSpPr>
          <p:nvPr>
            <p:ph type="sldNum" idx="26"/>
          </p:nvPr>
        </p:nvSpPr>
        <p:spPr>
          <a:xfrm>
            <a:off x="6553080" y="6356520"/>
            <a:ext cx="2130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1852A1C6-F019-4D0E-84B5-8CF087347DF5}"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65" name="PlaceHolder 4"/>
          <p:cNvSpPr>
            <a:spLocks noGrp="1"/>
          </p:cNvSpPr>
          <p:nvPr>
            <p:ph type="dt" idx="27"/>
          </p:nvPr>
        </p:nvSpPr>
        <p:spPr>
          <a:xfrm>
            <a:off x="457200" y="6356520"/>
            <a:ext cx="2130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2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17.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2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17.xml"/>
</Relationships>
</file>

<file path=ppt/slides/_rels/slide2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2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slideLayout" Target="../slideLayouts/slideLayout17.xml"/>
</Relationships>
</file>

<file path=ppt/slides/_rels/slide2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2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2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1.png"/><Relationship Id="rId3" Type="http://schemas.openxmlformats.org/officeDocument/2006/relationships/slideLayout" Target="../slideLayouts/slideLayout17.xml"/>
</Relationships>
</file>

<file path=ppt/slides/_rels/slide2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3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slideLayout" Target="../slideLayouts/slideLayout17.xml"/>
</Relationships>
</file>

<file path=ppt/slides/_rels/slide3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3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3.png"/><Relationship Id="rId3" Type="http://schemas.openxmlformats.org/officeDocument/2006/relationships/slideLayout" Target="../slideLayouts/slideLayout17.xml"/>
</Relationships>
</file>

<file path=ppt/slides/_rels/slide3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3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3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Freeform 2"/>
          <p:cNvSpPr/>
          <p:nvPr/>
        </p:nvSpPr>
        <p:spPr>
          <a:xfrm>
            <a:off x="0" y="-6228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187" name="Freeform 5"/>
          <p:cNvSpPr/>
          <p:nvPr/>
        </p:nvSpPr>
        <p:spPr>
          <a:xfrm>
            <a:off x="0" y="295920"/>
            <a:ext cx="17568720" cy="2383920"/>
          </a:xfrm>
          <a:custGeom>
            <a:avLst/>
            <a:gdLst>
              <a:gd name="textAreaLeft" fmla="*/ 0 w 17568720"/>
              <a:gd name="textAreaRight" fmla="*/ 17569800 w 17568720"/>
              <a:gd name="textAreaTop" fmla="*/ 0 h 2383920"/>
              <a:gd name="textAreaBottom" fmla="*/ 2385000 h 2383920"/>
            </a:gdLst>
            <a:ahLst/>
            <a:rect l="textAreaLeft" t="textAreaTop" r="textAreaRight" b="textAreaBottom"/>
            <a:pathLst>
              <a:path w="17572360" h="2387372">
                <a:moveTo>
                  <a:pt x="0" y="0"/>
                </a:moveTo>
                <a:lnTo>
                  <a:pt x="17572360" y="0"/>
                </a:lnTo>
                <a:lnTo>
                  <a:pt x="17572360" y="2387372"/>
                </a:lnTo>
                <a:lnTo>
                  <a:pt x="0" y="2387372"/>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188" name="TextBox 6"/>
          <p:cNvSpPr/>
          <p:nvPr/>
        </p:nvSpPr>
        <p:spPr>
          <a:xfrm>
            <a:off x="720000" y="3007080"/>
            <a:ext cx="16738920" cy="604080"/>
          </a:xfrm>
          <a:prstGeom prst="rect">
            <a:avLst/>
          </a:prstGeom>
          <a:noFill/>
          <a:ln w="0">
            <a:noFill/>
          </a:ln>
        </p:spPr>
        <p:style>
          <a:lnRef idx="0"/>
          <a:fillRef idx="0"/>
          <a:effectRef idx="0"/>
          <a:fontRef idx="minor"/>
        </p:style>
        <p:txBody>
          <a:bodyPr lIns="0" rIns="0" tIns="0" bIns="0" anchor="t">
            <a:spAutoFit/>
          </a:bodyPr>
          <a:p>
            <a:pPr algn="ctr">
              <a:lnSpc>
                <a:spcPts val="4759"/>
              </a:lnSpc>
            </a:pPr>
            <a:r>
              <a:rPr b="1" lang="en-US" sz="3400" spc="-1" strike="noStrike">
                <a:solidFill>
                  <a:srgbClr val="000000"/>
                </a:solidFill>
                <a:latin typeface="Canva Sans Bold"/>
                <a:ea typeface="Canva Sans Bold"/>
              </a:rPr>
              <a:t>   </a:t>
            </a:r>
            <a:r>
              <a:rPr b="1" lang="en-US" sz="3400" spc="-1" strike="noStrike">
                <a:solidFill>
                  <a:srgbClr val="000000"/>
                </a:solidFill>
                <a:latin typeface="Canva Sans Bold"/>
                <a:ea typeface="Canva Sans Bold"/>
              </a:rPr>
              <a:t>DEPARTMENT OF COMPUTER SCIENCE AND ENGINEERING</a:t>
            </a:r>
            <a:endParaRPr b="0" lang="en-IN" sz="3400" spc="-1" strike="noStrike">
              <a:solidFill>
                <a:srgbClr val="000000"/>
              </a:solidFill>
              <a:latin typeface="Arial"/>
            </a:endParaRPr>
          </a:p>
        </p:txBody>
      </p:sp>
      <p:sp>
        <p:nvSpPr>
          <p:cNvPr id="189" name="TextBox 7"/>
          <p:cNvSpPr/>
          <p:nvPr/>
        </p:nvSpPr>
        <p:spPr>
          <a:xfrm>
            <a:off x="1830240" y="3893040"/>
            <a:ext cx="13678920" cy="838800"/>
          </a:xfrm>
          <a:prstGeom prst="rect">
            <a:avLst/>
          </a:prstGeom>
          <a:noFill/>
          <a:ln w="0">
            <a:noFill/>
          </a:ln>
        </p:spPr>
        <p:style>
          <a:lnRef idx="0"/>
          <a:fillRef idx="0"/>
          <a:effectRef idx="0"/>
          <a:fontRef idx="minor"/>
        </p:style>
        <p:txBody>
          <a:bodyPr lIns="0" rIns="0" tIns="0" bIns="0" anchor="t">
            <a:spAutoFit/>
          </a:bodyPr>
          <a:p>
            <a:pPr algn="ctr">
              <a:lnSpc>
                <a:spcPts val="6608"/>
              </a:lnSpc>
            </a:pPr>
            <a:r>
              <a:rPr b="1" lang="en-US" sz="4720" spc="-1" strike="noStrike">
                <a:solidFill>
                  <a:srgbClr val="000000"/>
                </a:solidFill>
                <a:latin typeface="Canva Sans Bold"/>
                <a:ea typeface="Canva Sans Bold"/>
              </a:rPr>
              <a:t>      </a:t>
            </a:r>
            <a:r>
              <a:rPr b="1" lang="en-US" sz="4720" spc="-1" strike="noStrike">
                <a:solidFill>
                  <a:srgbClr val="000000"/>
                </a:solidFill>
                <a:latin typeface="Canva Sans Bold"/>
                <a:ea typeface="Canva Sans Bold"/>
              </a:rPr>
              <a:t>TITLE:URBAN PULSE</a:t>
            </a:r>
            <a:endParaRPr b="0" lang="en-IN" sz="4720" spc="-1" strike="noStrike">
              <a:solidFill>
                <a:srgbClr val="000000"/>
              </a:solidFill>
              <a:latin typeface="Arial"/>
            </a:endParaRPr>
          </a:p>
        </p:txBody>
      </p:sp>
      <p:sp>
        <p:nvSpPr>
          <p:cNvPr id="190" name="TextBox 8"/>
          <p:cNvSpPr/>
          <p:nvPr/>
        </p:nvSpPr>
        <p:spPr>
          <a:xfrm>
            <a:off x="6484680" y="5457960"/>
            <a:ext cx="5474160" cy="604080"/>
          </a:xfrm>
          <a:prstGeom prst="rect">
            <a:avLst/>
          </a:prstGeom>
          <a:noFill/>
          <a:ln w="0">
            <a:noFill/>
          </a:ln>
        </p:spPr>
        <p:style>
          <a:lnRef idx="0"/>
          <a:fillRef idx="0"/>
          <a:effectRef idx="0"/>
          <a:fontRef idx="minor"/>
        </p:style>
        <p:txBody>
          <a:bodyPr lIns="0" rIns="0" tIns="0" bIns="0" anchor="t">
            <a:spAutoFit/>
          </a:bodyPr>
          <a:p>
            <a:pPr algn="ctr">
              <a:lnSpc>
                <a:spcPts val="4759"/>
              </a:lnSpc>
            </a:pPr>
            <a:r>
              <a:rPr b="1" lang="en-US" sz="3400" spc="-1" strike="noStrike">
                <a:solidFill>
                  <a:srgbClr val="000000"/>
                </a:solidFill>
                <a:latin typeface="Canva Sans"/>
                <a:ea typeface="Canva Sans"/>
              </a:rPr>
              <a:t>Under the Guidance of</a:t>
            </a:r>
            <a:endParaRPr b="0" lang="en-IN" sz="3400" spc="-1" strike="noStrike">
              <a:solidFill>
                <a:srgbClr val="000000"/>
              </a:solidFill>
              <a:latin typeface="Arial"/>
            </a:endParaRPr>
          </a:p>
        </p:txBody>
      </p:sp>
      <p:sp>
        <p:nvSpPr>
          <p:cNvPr id="191" name="TextBox 9"/>
          <p:cNvSpPr/>
          <p:nvPr/>
        </p:nvSpPr>
        <p:spPr>
          <a:xfrm>
            <a:off x="3420000" y="6208560"/>
            <a:ext cx="11878920" cy="2251440"/>
          </a:xfrm>
          <a:prstGeom prst="rect">
            <a:avLst/>
          </a:prstGeom>
          <a:noFill/>
          <a:ln w="0">
            <a:noFill/>
          </a:ln>
        </p:spPr>
        <p:style>
          <a:lnRef idx="0"/>
          <a:fillRef idx="0"/>
          <a:effectRef idx="0"/>
          <a:fontRef idx="minor"/>
        </p:style>
        <p:txBody>
          <a:bodyPr lIns="0" rIns="0" tIns="0" bIns="0" anchor="t">
            <a:spAutoFit/>
          </a:bodyPr>
          <a:p>
            <a:pPr algn="ctr">
              <a:lnSpc>
                <a:spcPts val="5910"/>
              </a:lnSpc>
            </a:pPr>
            <a:r>
              <a:rPr b="1" lang="en-US" sz="4220" spc="-1" strike="noStrike">
                <a:solidFill>
                  <a:srgbClr val="000000"/>
                </a:solidFill>
                <a:latin typeface="Canva Sans Bold"/>
                <a:ea typeface="Canva Sans Bold"/>
              </a:rPr>
              <a:t>Dr. K.VINOD KUMAR</a:t>
            </a:r>
            <a:endParaRPr b="0" lang="en-IN" sz="4220" spc="-1" strike="noStrike">
              <a:solidFill>
                <a:srgbClr val="000000"/>
              </a:solidFill>
              <a:latin typeface="Arial"/>
            </a:endParaRPr>
          </a:p>
          <a:p>
            <a:pPr algn="ctr">
              <a:lnSpc>
                <a:spcPts val="5910"/>
              </a:lnSpc>
            </a:pPr>
            <a:r>
              <a:rPr b="1" lang="en-US" sz="4220" spc="-1" strike="noStrike">
                <a:solidFill>
                  <a:srgbClr val="000000"/>
                </a:solidFill>
                <a:latin typeface="Canva Sans Bold"/>
                <a:ea typeface="Canva Sans Bold"/>
              </a:rPr>
              <a:t> </a:t>
            </a:r>
            <a:r>
              <a:rPr b="1" lang="en-US" sz="4220" spc="-1" strike="noStrike">
                <a:solidFill>
                  <a:srgbClr val="000000"/>
                </a:solidFill>
                <a:latin typeface="Canva Sans Bold"/>
                <a:ea typeface="Canva Sans Bold"/>
              </a:rPr>
              <a:t>M.Tech(JNTU-A), Ph.D</a:t>
            </a:r>
            <a:endParaRPr b="0" lang="en-IN" sz="4220" spc="-1" strike="noStrike">
              <a:solidFill>
                <a:srgbClr val="000000"/>
              </a:solidFill>
              <a:latin typeface="Arial"/>
            </a:endParaRPr>
          </a:p>
          <a:p>
            <a:pPr algn="ctr">
              <a:lnSpc>
                <a:spcPts val="5910"/>
              </a:lnSpc>
            </a:pPr>
            <a:r>
              <a:rPr b="1" lang="en-US" sz="4220" spc="-1" strike="noStrike">
                <a:solidFill>
                  <a:srgbClr val="000000"/>
                </a:solidFill>
                <a:latin typeface="Canva Sans Bold"/>
                <a:ea typeface="Canva Sans Bold"/>
              </a:rPr>
              <a:t> </a:t>
            </a:r>
            <a:r>
              <a:rPr b="1" lang="en-US" sz="4220" spc="-1" strike="noStrike">
                <a:solidFill>
                  <a:srgbClr val="000000"/>
                </a:solidFill>
                <a:latin typeface="Canva Sans Bold"/>
                <a:ea typeface="Canva Sans Bold"/>
              </a:rPr>
              <a:t>Assistant Professor</a:t>
            </a:r>
            <a:endParaRPr b="0" lang="en-IN" sz="4220" spc="-1" strike="noStrike">
              <a:solidFill>
                <a:srgbClr val="000000"/>
              </a:solidFill>
              <a:latin typeface="Arial"/>
            </a:endParaRPr>
          </a:p>
        </p:txBody>
      </p:sp>
      <p:sp>
        <p:nvSpPr>
          <p:cNvPr id="192" name="TextBox 10"/>
          <p:cNvSpPr/>
          <p:nvPr/>
        </p:nvSpPr>
        <p:spPr>
          <a:xfrm>
            <a:off x="11880000" y="7200000"/>
            <a:ext cx="8109360" cy="3021840"/>
          </a:xfrm>
          <a:prstGeom prst="rect">
            <a:avLst/>
          </a:prstGeom>
          <a:noFill/>
          <a:ln w="0">
            <a:noFill/>
          </a:ln>
        </p:spPr>
        <p:style>
          <a:lnRef idx="0"/>
          <a:fillRef idx="0"/>
          <a:effectRef idx="0"/>
          <a:fontRef idx="minor"/>
        </p:style>
        <p:txBody>
          <a:bodyPr lIns="0" rIns="0" tIns="0" bIns="0" anchor="t">
            <a:spAutoFit/>
          </a:bodyPr>
          <a:p>
            <a:pPr algn="ctr">
              <a:lnSpc>
                <a:spcPts val="4759"/>
              </a:lnSpc>
            </a:pPr>
            <a:endParaRPr b="0" lang="en-IN" sz="3400" spc="-1" strike="noStrike">
              <a:solidFill>
                <a:srgbClr val="000000"/>
              </a:solidFill>
              <a:latin typeface="Arial"/>
            </a:endParaRPr>
          </a:p>
          <a:p>
            <a:pPr algn="ctr">
              <a:lnSpc>
                <a:spcPts val="4759"/>
              </a:lnSpc>
            </a:pPr>
            <a:r>
              <a:rPr b="1" lang="en-US" sz="3400" spc="-1" strike="noStrike">
                <a:solidFill>
                  <a:srgbClr val="000000"/>
                </a:solidFill>
                <a:latin typeface="Canva Sans Bold"/>
                <a:ea typeface="Canva Sans Bold"/>
              </a:rPr>
              <a:t> </a:t>
            </a:r>
            <a:endParaRPr b="0" lang="en-IN" sz="3400" spc="-1" strike="noStrike">
              <a:solidFill>
                <a:srgbClr val="000000"/>
              </a:solidFill>
              <a:latin typeface="Arial"/>
            </a:endParaRPr>
          </a:p>
          <a:p>
            <a:pPr>
              <a:lnSpc>
                <a:spcPts val="4759"/>
              </a:lnSpc>
            </a:pPr>
            <a:r>
              <a:rPr b="1" lang="en-US" sz="3400" spc="-1" strike="noStrike">
                <a:solidFill>
                  <a:srgbClr val="000000"/>
                </a:solidFill>
                <a:latin typeface="Canva Sans Bold"/>
                <a:ea typeface="Canva Sans Bold"/>
              </a:rPr>
              <a:t>T.GANESH - (R200007)</a:t>
            </a:r>
            <a:endParaRPr b="0" lang="en-IN" sz="3400" spc="-1" strike="noStrike">
              <a:solidFill>
                <a:srgbClr val="000000"/>
              </a:solidFill>
              <a:latin typeface="Arial"/>
            </a:endParaRPr>
          </a:p>
          <a:p>
            <a:pPr>
              <a:lnSpc>
                <a:spcPts val="4759"/>
              </a:lnSpc>
            </a:pPr>
            <a:r>
              <a:rPr b="1" lang="en-US" sz="3400" spc="-1" strike="noStrike">
                <a:solidFill>
                  <a:srgbClr val="000000"/>
                </a:solidFill>
                <a:latin typeface="Canva Sans Bold"/>
                <a:ea typeface="Canva Sans Bold"/>
              </a:rPr>
              <a:t>M.KOWSHIK- (R200272) </a:t>
            </a:r>
            <a:endParaRPr b="0" lang="en-IN" sz="3400" spc="-1" strike="noStrike">
              <a:solidFill>
                <a:srgbClr val="000000"/>
              </a:solidFill>
              <a:latin typeface="Arial"/>
            </a:endParaRPr>
          </a:p>
          <a:p>
            <a:pPr>
              <a:lnSpc>
                <a:spcPts val="4759"/>
              </a:lnSpc>
            </a:pPr>
            <a:r>
              <a:rPr b="1" lang="en-US" sz="3400" spc="-1" strike="noStrike">
                <a:solidFill>
                  <a:srgbClr val="000000"/>
                </a:solidFill>
                <a:latin typeface="Canva Sans Bold"/>
                <a:ea typeface="Canva Sans Bold"/>
              </a:rPr>
              <a:t>S.SOHAIL-(R200088)</a:t>
            </a:r>
            <a:endParaRPr b="0" lang="en-IN" sz="3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Freeform 7"/>
          <p:cNvSpPr/>
          <p:nvPr/>
        </p:nvSpPr>
        <p:spPr>
          <a:xfrm>
            <a:off x="0" y="0"/>
            <a:ext cx="18284400" cy="12385440"/>
          </a:xfrm>
          <a:custGeom>
            <a:avLst/>
            <a:gdLst>
              <a:gd name="textAreaLeft" fmla="*/ 0 w 18284400"/>
              <a:gd name="textAreaRight" fmla="*/ 18285480 w 18284400"/>
              <a:gd name="textAreaTop" fmla="*/ 0 h 12385440"/>
              <a:gd name="textAreaBottom" fmla="*/ 12386520 h 1238544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15" name="TextBox 12"/>
          <p:cNvSpPr/>
          <p:nvPr/>
        </p:nvSpPr>
        <p:spPr>
          <a:xfrm>
            <a:off x="0" y="650160"/>
            <a:ext cx="17784360" cy="8708040"/>
          </a:xfrm>
          <a:prstGeom prst="rect">
            <a:avLst/>
          </a:prstGeom>
          <a:noFill/>
          <a:ln w="0">
            <a:noFill/>
          </a:ln>
        </p:spPr>
        <p:style>
          <a:lnRef idx="0"/>
          <a:fillRef idx="0"/>
          <a:effectRef idx="0"/>
          <a:fontRef idx="minor"/>
        </p:style>
        <p:txBody>
          <a:bodyPr lIns="0" rIns="0" tIns="0" bIns="0" anchor="t">
            <a:spAutoFit/>
          </a:bodyPr>
          <a:p>
            <a:pPr lvl="1" marL="911520" indent="-455760">
              <a:lnSpc>
                <a:spcPts val="5766"/>
              </a:lnSpc>
              <a:spcBef>
                <a:spcPts val="1191"/>
              </a:spcBef>
              <a:spcAft>
                <a:spcPts val="992"/>
              </a:spcAft>
              <a:buClr>
                <a:srgbClr val="000000"/>
              </a:buClr>
              <a:buFont typeface="Arial"/>
              <a:buChar char="•"/>
            </a:pPr>
            <a:r>
              <a:rPr b="1" lang="en-US" sz="4200" spc="-1" strike="noStrike">
                <a:solidFill>
                  <a:srgbClr val="000000"/>
                </a:solidFill>
                <a:latin typeface="Canva Sans Bold"/>
                <a:ea typeface="Canva Sans Bold"/>
              </a:rPr>
              <a:t>System Architecture &amp; Design</a:t>
            </a:r>
            <a:endParaRPr b="0" lang="en-IN" sz="420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1" lang="en-US" sz="3320" spc="-1" strike="noStrike">
                <a:solidFill>
                  <a:srgbClr val="000000"/>
                </a:solidFill>
                <a:latin typeface="Canva Sans Bold"/>
                <a:ea typeface="Canva Sans Bold"/>
              </a:rPr>
              <a:t>Multi-layered architecture (3-tier): </a:t>
            </a:r>
            <a:r>
              <a:rPr b="0" lang="en-US" sz="3320" spc="-1" strike="noStrike">
                <a:solidFill>
                  <a:srgbClr val="000000"/>
                </a:solidFill>
                <a:latin typeface="Canva Sans Bold"/>
                <a:ea typeface="Canva Sans Bold"/>
              </a:rPr>
              <a:t>The system is divided into three distinct layers for better organization and separation of concerns. </a:t>
            </a:r>
            <a:endParaRPr b="0" lang="en-IN" sz="332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1" lang="en-US" sz="3320" spc="-1" strike="noStrike">
                <a:solidFill>
                  <a:srgbClr val="000000"/>
                </a:solidFill>
                <a:latin typeface="Canva Sans Bold"/>
                <a:ea typeface="Canva Sans Bold"/>
              </a:rPr>
              <a:t>Presentation Layer: </a:t>
            </a:r>
            <a:r>
              <a:rPr b="0" lang="en-US" sz="3320" spc="-1" strike="noStrike">
                <a:solidFill>
                  <a:srgbClr val="000000"/>
                </a:solidFill>
                <a:latin typeface="Canva Sans Bold"/>
                <a:ea typeface="Canva Sans Bold"/>
              </a:rPr>
              <a:t>The user interface built with Frontend technologies (React.js).</a:t>
            </a:r>
            <a:endParaRPr b="0" lang="en-IN" sz="332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1" lang="en-US" sz="3320" spc="-1" strike="noStrike">
                <a:solidFill>
                  <a:srgbClr val="000000"/>
                </a:solidFill>
                <a:latin typeface="Canva Sans Bold"/>
                <a:ea typeface="Canva Sans Bold"/>
              </a:rPr>
              <a:t>Logic Layer: </a:t>
            </a:r>
            <a:r>
              <a:rPr b="0" lang="en-US" sz="3320" spc="-1" strike="noStrike">
                <a:solidFill>
                  <a:srgbClr val="000000"/>
                </a:solidFill>
                <a:latin typeface="Canva Sans Bold"/>
                <a:ea typeface="Canva Sans Bold"/>
              </a:rPr>
              <a:t>Handles the application's business logic and data processing using Backend technologies (Firebase Functions/Express.js).</a:t>
            </a:r>
            <a:endParaRPr b="0" lang="en-IN" sz="332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1" lang="en-US" sz="3320" spc="-1" strike="noStrike">
                <a:solidFill>
                  <a:srgbClr val="000000"/>
                </a:solidFill>
                <a:latin typeface="Canva Sans Bold"/>
                <a:ea typeface="Canva Sans Bold"/>
              </a:rPr>
              <a:t>Data Layer: </a:t>
            </a:r>
            <a:r>
              <a:rPr b="0" lang="en-US" sz="3320" spc="-1" strike="noStrike">
                <a:solidFill>
                  <a:srgbClr val="000000"/>
                </a:solidFill>
                <a:latin typeface="Canva Sans Bold"/>
                <a:ea typeface="Canva Sans Bold"/>
              </a:rPr>
              <a:t>Manages data storage and retrieval using the Database (Firestore/MongoDB).</a:t>
            </a:r>
            <a:endParaRPr b="0" lang="en-IN" sz="332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1" lang="en-US" sz="3320" spc="-1" strike="noStrike">
                <a:solidFill>
                  <a:srgbClr val="000000"/>
                </a:solidFill>
                <a:latin typeface="Canva Sans Bold"/>
                <a:ea typeface="Canva Sans Bold"/>
              </a:rPr>
              <a:t>Modular component design: </a:t>
            </a:r>
            <a:r>
              <a:rPr b="0" lang="en-US" sz="3320" spc="-1" strike="noStrike">
                <a:solidFill>
                  <a:srgbClr val="000000"/>
                </a:solidFill>
                <a:latin typeface="Canva Sans Bold"/>
                <a:ea typeface="Canva Sans Bold"/>
              </a:rPr>
              <a:t>The system is built using independent, reusable components.</a:t>
            </a:r>
            <a:endParaRPr b="0" lang="en-IN" sz="332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Freeform 2"/>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17" name="TextBox 4"/>
          <p:cNvSpPr/>
          <p:nvPr/>
        </p:nvSpPr>
        <p:spPr>
          <a:xfrm>
            <a:off x="775800" y="140760"/>
            <a:ext cx="5083920" cy="710640"/>
          </a:xfrm>
          <a:prstGeom prst="rect">
            <a:avLst/>
          </a:prstGeom>
          <a:noFill/>
          <a:ln w="0">
            <a:noFill/>
          </a:ln>
        </p:spPr>
        <p:style>
          <a:lnRef idx="0"/>
          <a:fillRef idx="0"/>
          <a:effectRef idx="0"/>
          <a:fontRef idx="minor"/>
        </p:style>
        <p:txBody>
          <a:bodyPr lIns="0" rIns="0" tIns="0" bIns="0" anchor="t">
            <a:spAutoFit/>
          </a:bodyPr>
          <a:p>
            <a:pPr algn="ctr">
              <a:lnSpc>
                <a:spcPts val="5598"/>
              </a:lnSpc>
            </a:pPr>
            <a:r>
              <a:rPr b="1" lang="en-US" sz="4000" spc="-1" strike="noStrike">
                <a:solidFill>
                  <a:srgbClr val="000000"/>
                </a:solidFill>
                <a:latin typeface="Canva Sans Bold"/>
                <a:ea typeface="Canva Sans Bold"/>
              </a:rPr>
              <a:t>DataBase Schema</a:t>
            </a:r>
            <a:endParaRPr b="0" lang="en-IN" sz="4000" spc="-1" strike="noStrike">
              <a:solidFill>
                <a:srgbClr val="000000"/>
              </a:solidFill>
              <a:latin typeface="Arial"/>
            </a:endParaRPr>
          </a:p>
        </p:txBody>
      </p:sp>
      <p:pic>
        <p:nvPicPr>
          <p:cNvPr id="218" name="" descr=""/>
          <p:cNvPicPr/>
          <p:nvPr/>
        </p:nvPicPr>
        <p:blipFill>
          <a:blip r:embed="rId2"/>
          <a:stretch/>
        </p:blipFill>
        <p:spPr>
          <a:xfrm rot="12600">
            <a:off x="1118160" y="926640"/>
            <a:ext cx="15310800" cy="88012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Freeform 9"/>
          <p:cNvSpPr/>
          <p:nvPr/>
        </p:nvSpPr>
        <p:spPr>
          <a:xfrm>
            <a:off x="0" y="0"/>
            <a:ext cx="18286560" cy="12893760"/>
          </a:xfrm>
          <a:custGeom>
            <a:avLst/>
            <a:gdLst>
              <a:gd name="textAreaLeft" fmla="*/ 0 w 18286560"/>
              <a:gd name="textAreaRight" fmla="*/ 18287640 w 18286560"/>
              <a:gd name="textAreaTop" fmla="*/ 0 h 12893760"/>
              <a:gd name="textAreaBottom" fmla="*/ 12894840 h 1289376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20" name="TextBox 14"/>
          <p:cNvSpPr/>
          <p:nvPr/>
        </p:nvSpPr>
        <p:spPr>
          <a:xfrm>
            <a:off x="0" y="650160"/>
            <a:ext cx="17784360" cy="8153640"/>
          </a:xfrm>
          <a:prstGeom prst="rect">
            <a:avLst/>
          </a:prstGeom>
          <a:noFill/>
          <a:ln w="0">
            <a:noFill/>
          </a:ln>
        </p:spPr>
        <p:style>
          <a:lnRef idx="0"/>
          <a:fillRef idx="0"/>
          <a:effectRef idx="0"/>
          <a:fontRef idx="minor"/>
        </p:style>
        <p:txBody>
          <a:bodyPr lIns="0" rIns="0" tIns="0" bIns="0" anchor="t">
            <a:spAutoFit/>
          </a:bodyPr>
          <a:p>
            <a:pPr lvl="1" marL="911520" indent="-455760">
              <a:lnSpc>
                <a:spcPts val="5766"/>
              </a:lnSpc>
              <a:spcBef>
                <a:spcPts val="1191"/>
              </a:spcBef>
              <a:spcAft>
                <a:spcPts val="992"/>
              </a:spcAft>
              <a:buClr>
                <a:srgbClr val="000000"/>
              </a:buClr>
              <a:buFont typeface="Arial"/>
              <a:buChar char="•"/>
            </a:pPr>
            <a:r>
              <a:rPr b="1" lang="en-US" sz="4400" spc="-1" strike="noStrike">
                <a:solidFill>
                  <a:srgbClr val="000000"/>
                </a:solidFill>
                <a:latin typeface="Canva Sans Bold"/>
                <a:ea typeface="Canva Sans Bold"/>
              </a:rPr>
              <a:t>Implementation</a:t>
            </a:r>
            <a:endParaRPr b="0" lang="en-IN" sz="440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1" lang="en-US" sz="3320" spc="-1" strike="noStrike">
                <a:solidFill>
                  <a:srgbClr val="000000"/>
                </a:solidFill>
                <a:latin typeface="Canva Sans Bold"/>
                <a:ea typeface="Canva Sans Bold"/>
              </a:rPr>
              <a:t>Frontend Development: </a:t>
            </a:r>
            <a:r>
              <a:rPr b="0" lang="en-US" sz="3320" spc="-1" strike="noStrike">
                <a:solidFill>
                  <a:srgbClr val="000000"/>
                </a:solidFill>
                <a:latin typeface="Canva Sans Bold"/>
                <a:ea typeface="Canva Sans Bold"/>
              </a:rPr>
              <a:t>Describes the creation of the user interface using React.js and applying styling with Tailwind CSS for a responsive design that works across different devices.</a:t>
            </a:r>
            <a:endParaRPr b="0" lang="en-IN" sz="332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1" lang="en-US" sz="3320" spc="-1" strike="noStrike">
                <a:solidFill>
                  <a:srgbClr val="000000"/>
                </a:solidFill>
                <a:latin typeface="Canva Sans Bold"/>
                <a:ea typeface="Canva Sans Bold"/>
              </a:rPr>
              <a:t>Backend Development: </a:t>
            </a:r>
            <a:r>
              <a:rPr b="0" lang="en-US" sz="3320" spc="-1" strike="noStrike">
                <a:solidFill>
                  <a:srgbClr val="000000"/>
                </a:solidFill>
                <a:latin typeface="Canva Sans Bold"/>
                <a:ea typeface="Canva Sans Bold"/>
              </a:rPr>
              <a:t>Explains the development of the server-side logic and APIs using Firebase Functions or Node.js/Express.js to handle requests from the frontend and interact with the database.</a:t>
            </a:r>
            <a:endParaRPr b="0" lang="en-IN" sz="332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1" lang="en-US" sz="3320" spc="-1" strike="noStrike">
                <a:solidFill>
                  <a:srgbClr val="000000"/>
                </a:solidFill>
                <a:latin typeface="Canva Sans Bold"/>
                <a:ea typeface="Canva Sans Bold"/>
              </a:rPr>
              <a:t>Database Design: </a:t>
            </a:r>
            <a:r>
              <a:rPr b="0" lang="en-US" sz="3320" spc="-1" strike="noStrike">
                <a:solidFill>
                  <a:srgbClr val="000000"/>
                </a:solidFill>
                <a:latin typeface="Canva Sans Bold"/>
                <a:ea typeface="Canva Sans Bold"/>
              </a:rPr>
              <a:t>Focuses on setting up the database using Firebase Firestore (or MongoDB) to efficiently manage dynamic data like user profiles, complaints, and notifications.</a:t>
            </a:r>
            <a:endParaRPr b="0" lang="en-IN" sz="332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Freeform 8"/>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22" name="TextBox 13"/>
          <p:cNvSpPr/>
          <p:nvPr/>
        </p:nvSpPr>
        <p:spPr>
          <a:xfrm>
            <a:off x="775800" y="140760"/>
            <a:ext cx="5883120" cy="710640"/>
          </a:xfrm>
          <a:prstGeom prst="rect">
            <a:avLst/>
          </a:prstGeom>
          <a:noFill/>
          <a:ln w="0">
            <a:noFill/>
          </a:ln>
        </p:spPr>
        <p:style>
          <a:lnRef idx="0"/>
          <a:fillRef idx="0"/>
          <a:effectRef idx="0"/>
          <a:fontRef idx="minor"/>
        </p:style>
        <p:txBody>
          <a:bodyPr lIns="0" rIns="0" tIns="0" bIns="0" anchor="t">
            <a:spAutoFit/>
          </a:bodyPr>
          <a:p>
            <a:pPr algn="ctr">
              <a:lnSpc>
                <a:spcPts val="5598"/>
              </a:lnSpc>
            </a:pPr>
            <a:r>
              <a:rPr b="1" lang="en-US" sz="4000" spc="-1" strike="noStrike">
                <a:solidFill>
                  <a:srgbClr val="000000"/>
                </a:solidFill>
                <a:latin typeface="Canva Sans Bold"/>
                <a:ea typeface="Canva Sans Bold"/>
              </a:rPr>
              <a:t>Home Page</a:t>
            </a:r>
            <a:endParaRPr b="0" lang="en-IN" sz="4000" spc="-1" strike="noStrike">
              <a:solidFill>
                <a:srgbClr val="000000"/>
              </a:solidFill>
              <a:latin typeface="Arial"/>
            </a:endParaRPr>
          </a:p>
        </p:txBody>
      </p:sp>
      <p:pic>
        <p:nvPicPr>
          <p:cNvPr id="223" name="" descr=""/>
          <p:cNvPicPr/>
          <p:nvPr/>
        </p:nvPicPr>
        <p:blipFill>
          <a:blip r:embed="rId2"/>
          <a:stretch/>
        </p:blipFill>
        <p:spPr>
          <a:xfrm>
            <a:off x="879480" y="1174680"/>
            <a:ext cx="17043840" cy="89928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Freeform 10"/>
          <p:cNvSpPr/>
          <p:nvPr/>
        </p:nvSpPr>
        <p:spPr>
          <a:xfrm>
            <a:off x="0" y="216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25" name="TextBox 15"/>
          <p:cNvSpPr/>
          <p:nvPr/>
        </p:nvSpPr>
        <p:spPr>
          <a:xfrm>
            <a:off x="775800" y="140760"/>
            <a:ext cx="4623120" cy="710640"/>
          </a:xfrm>
          <a:prstGeom prst="rect">
            <a:avLst/>
          </a:prstGeom>
          <a:noFill/>
          <a:ln w="0">
            <a:noFill/>
          </a:ln>
        </p:spPr>
        <p:style>
          <a:lnRef idx="0"/>
          <a:fillRef idx="0"/>
          <a:effectRef idx="0"/>
          <a:fontRef idx="minor"/>
        </p:style>
        <p:txBody>
          <a:bodyPr lIns="0" rIns="0" tIns="0" bIns="0" anchor="t">
            <a:spAutoFit/>
          </a:bodyPr>
          <a:p>
            <a:pPr algn="ctr">
              <a:lnSpc>
                <a:spcPts val="5598"/>
              </a:lnSpc>
            </a:pPr>
            <a:r>
              <a:rPr b="1" lang="en-US" sz="4000" spc="-1" strike="noStrike">
                <a:solidFill>
                  <a:srgbClr val="000000"/>
                </a:solidFill>
                <a:latin typeface="Canva Sans Bold"/>
                <a:ea typeface="Canva Sans Bold"/>
              </a:rPr>
              <a:t>Home Page</a:t>
            </a:r>
            <a:endParaRPr b="0" lang="en-IN" sz="4000" spc="-1" strike="noStrike">
              <a:solidFill>
                <a:srgbClr val="000000"/>
              </a:solidFill>
              <a:latin typeface="Arial"/>
            </a:endParaRPr>
          </a:p>
        </p:txBody>
      </p:sp>
      <p:pic>
        <p:nvPicPr>
          <p:cNvPr id="226" name="" descr=""/>
          <p:cNvPicPr/>
          <p:nvPr/>
        </p:nvPicPr>
        <p:blipFill>
          <a:blip r:embed="rId2"/>
          <a:stretch/>
        </p:blipFill>
        <p:spPr>
          <a:xfrm>
            <a:off x="976680" y="1146600"/>
            <a:ext cx="16443360" cy="88077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Freeform 2"/>
          <p:cNvSpPr/>
          <p:nvPr/>
        </p:nvSpPr>
        <p:spPr>
          <a:xfrm>
            <a:off x="-201240" y="0"/>
            <a:ext cx="18485640" cy="11556720"/>
          </a:xfrm>
          <a:custGeom>
            <a:avLst/>
            <a:gdLst>
              <a:gd name="textAreaLeft" fmla="*/ 0 w 18485640"/>
              <a:gd name="textAreaRight" fmla="*/ 18486720 w 18485640"/>
              <a:gd name="textAreaTop" fmla="*/ 0 h 11556720"/>
              <a:gd name="textAreaBottom" fmla="*/ 11557800 h 1155672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28" name="TextBox 3"/>
          <p:cNvSpPr/>
          <p:nvPr/>
        </p:nvSpPr>
        <p:spPr>
          <a:xfrm>
            <a:off x="403200" y="238320"/>
            <a:ext cx="17881560" cy="9989640"/>
          </a:xfrm>
          <a:prstGeom prst="rect">
            <a:avLst/>
          </a:prstGeom>
          <a:noFill/>
          <a:ln w="0">
            <a:noFill/>
          </a:ln>
        </p:spPr>
        <p:style>
          <a:lnRef idx="0"/>
          <a:fillRef idx="0"/>
          <a:effectRef idx="0"/>
          <a:fontRef idx="minor"/>
        </p:style>
        <p:txBody>
          <a:bodyPr lIns="0" rIns="0" tIns="0" bIns="0" anchor="t">
            <a:spAutoFit/>
          </a:bodyPr>
          <a:p>
            <a:pPr>
              <a:lnSpc>
                <a:spcPts val="5910"/>
              </a:lnSpc>
            </a:pPr>
            <a:r>
              <a:rPr b="1" lang="en-US" sz="4220" spc="-1" strike="noStrike">
                <a:solidFill>
                  <a:srgbClr val="000000"/>
                </a:solidFill>
                <a:latin typeface="Canva Sans Bold"/>
                <a:ea typeface="Canva Sans Bold"/>
              </a:rPr>
              <a:t>Home Page Description:</a:t>
            </a:r>
            <a:endParaRPr b="0" lang="en-IN" sz="4220" spc="-1" strike="noStrike">
              <a:solidFill>
                <a:srgbClr val="000000"/>
              </a:solidFill>
              <a:latin typeface="Arial"/>
            </a:endParaRPr>
          </a:p>
          <a:p>
            <a:pPr>
              <a:lnSpc>
                <a:spcPts val="5910"/>
              </a:lnSpc>
            </a:pPr>
            <a:endParaRPr b="0" lang="en-IN" sz="4220" spc="-1" strike="noStrike">
              <a:solidFill>
                <a:srgbClr val="000000"/>
              </a:solidFill>
              <a:latin typeface="Arial"/>
            </a:endParaRPr>
          </a:p>
          <a:p>
            <a:pPr>
              <a:lnSpc>
                <a:spcPts val="5910"/>
              </a:lnSpc>
            </a:pPr>
            <a:r>
              <a:rPr b="0" lang="en-US" sz="4220" spc="-1" strike="noStrike">
                <a:solidFill>
                  <a:srgbClr val="000000"/>
                </a:solidFill>
                <a:latin typeface="Canva Sans"/>
                <a:ea typeface="Canva Sans"/>
              </a:rPr>
              <a:t>	</a:t>
            </a:r>
            <a:r>
              <a:rPr b="0" lang="en-US" sz="4220" spc="-1" strike="noStrike">
                <a:solidFill>
                  <a:srgbClr val="000000"/>
                </a:solidFill>
                <a:latin typeface="Canva Sans"/>
                <a:ea typeface="Canva Sans"/>
              </a:rPr>
              <a:t>	</a:t>
            </a:r>
            <a:r>
              <a:rPr b="0" lang="en-US" sz="4220" spc="-1" strike="noStrike">
                <a:solidFill>
                  <a:srgbClr val="000000"/>
                </a:solidFill>
                <a:latin typeface="Canva Sans"/>
                <a:ea typeface="Canva Sans"/>
              </a:rPr>
              <a:t>The home page of UrbanPulse would likely serve as the central hub and the primary entry point for citizens accessing the platform. Its main goal would be to provide users with quick and intuitive access to the various municipal services and information offered.</a:t>
            </a:r>
            <a:endParaRPr b="0" lang="en-IN" sz="4220" spc="-1" strike="noStrike">
              <a:solidFill>
                <a:srgbClr val="000000"/>
              </a:solidFill>
              <a:latin typeface="Arial"/>
            </a:endParaRPr>
          </a:p>
          <a:p>
            <a:pPr>
              <a:lnSpc>
                <a:spcPts val="5910"/>
              </a:lnSpc>
              <a:spcBef>
                <a:spcPts val="1191"/>
              </a:spcBef>
              <a:spcAft>
                <a:spcPts val="992"/>
              </a:spcAft>
            </a:pPr>
            <a:r>
              <a:rPr b="0" lang="en-US" sz="4220" spc="-1" strike="noStrike">
                <a:solidFill>
                  <a:srgbClr val="000000"/>
                </a:solidFill>
                <a:latin typeface="Canva Sans"/>
                <a:ea typeface="Canva Sans"/>
              </a:rPr>
              <a:t>A prominent search bar or navigation: Allowing users to quickly find specific services, information, or locations.</a:t>
            </a:r>
            <a:endParaRPr b="0" lang="en-IN" sz="4220" spc="-1" strike="noStrike">
              <a:solidFill>
                <a:srgbClr val="000000"/>
              </a:solidFill>
              <a:latin typeface="Arial"/>
            </a:endParaRPr>
          </a:p>
          <a:p>
            <a:pPr>
              <a:lnSpc>
                <a:spcPts val="5910"/>
              </a:lnSpc>
              <a:spcBef>
                <a:spcPts val="1191"/>
              </a:spcBef>
              <a:spcAft>
                <a:spcPts val="992"/>
              </a:spcAft>
            </a:pPr>
            <a:r>
              <a:rPr b="0" lang="en-US" sz="4220" spc="-1" strike="noStrike">
                <a:solidFill>
                  <a:srgbClr val="000000"/>
                </a:solidFill>
                <a:latin typeface="Canva Sans"/>
                <a:ea typeface="Canva Sans"/>
              </a:rPr>
              <a:t>Quick links or icons for key modules: Providing direct access to the most frequently used features, such as:</a:t>
            </a:r>
            <a:endParaRPr b="0" lang="en-IN" sz="4220" spc="-1" strike="noStrike">
              <a:solidFill>
                <a:srgbClr val="000000"/>
              </a:solidFill>
              <a:latin typeface="Arial"/>
            </a:endParaRPr>
          </a:p>
          <a:p>
            <a:pPr>
              <a:lnSpc>
                <a:spcPts val="5910"/>
              </a:lnSpc>
              <a:spcBef>
                <a:spcPts val="1191"/>
              </a:spcBef>
              <a:spcAft>
                <a:spcPts val="992"/>
              </a:spcAft>
            </a:pPr>
            <a:r>
              <a:rPr b="0" lang="en-US" sz="4220" spc="-1" strike="noStrike">
                <a:solidFill>
                  <a:srgbClr val="000000"/>
                </a:solidFill>
                <a:latin typeface="Canva Sans"/>
                <a:ea typeface="Canva Sans"/>
              </a:rPr>
              <a:t>Complaint Management</a:t>
            </a:r>
            <a:endParaRPr b="0" lang="en-IN" sz="4220" spc="-1" strike="noStrike">
              <a:solidFill>
                <a:srgbClr val="000000"/>
              </a:solidFill>
              <a:latin typeface="Arial"/>
            </a:endParaRPr>
          </a:p>
          <a:p>
            <a:pPr>
              <a:lnSpc>
                <a:spcPts val="5910"/>
              </a:lnSpc>
              <a:spcBef>
                <a:spcPts val="1191"/>
              </a:spcBef>
              <a:spcAft>
                <a:spcPts val="992"/>
              </a:spcAft>
            </a:pPr>
            <a:r>
              <a:rPr b="0" lang="en-US" sz="4220" spc="-1" strike="noStrike">
                <a:solidFill>
                  <a:srgbClr val="000000"/>
                </a:solidFill>
                <a:latin typeface="Canva Sans"/>
                <a:ea typeface="Canva Sans"/>
              </a:rPr>
              <a:t>Utility Bill Payments/Reminders</a:t>
            </a:r>
            <a:endParaRPr b="0" lang="en-IN" sz="422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Freeform 11"/>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30" name="TextBox 17"/>
          <p:cNvSpPr/>
          <p:nvPr/>
        </p:nvSpPr>
        <p:spPr>
          <a:xfrm>
            <a:off x="366480" y="329760"/>
            <a:ext cx="17588520" cy="9239040"/>
          </a:xfrm>
          <a:prstGeom prst="rect">
            <a:avLst/>
          </a:prstGeom>
          <a:noFill/>
          <a:ln w="0">
            <a:noFill/>
          </a:ln>
        </p:spPr>
        <p:style>
          <a:lnRef idx="0"/>
          <a:fillRef idx="0"/>
          <a:effectRef idx="0"/>
          <a:fontRef idx="minor"/>
        </p:style>
        <p:txBody>
          <a:bodyPr lIns="0" rIns="0" tIns="0" bIns="0" anchor="t">
            <a:spAutoFit/>
          </a:bodyPr>
          <a:p>
            <a:pPr>
              <a:lnSpc>
                <a:spcPts val="5910"/>
              </a:lnSpc>
            </a:pPr>
            <a:r>
              <a:rPr b="1" lang="en-US" sz="4220" spc="-1" strike="noStrike">
                <a:solidFill>
                  <a:srgbClr val="000000"/>
                </a:solidFill>
                <a:latin typeface="Canva Sans Bold"/>
                <a:ea typeface="Canva Sans Bold"/>
              </a:rPr>
              <a:t>Home Page Description:</a:t>
            </a:r>
            <a:endParaRPr b="0" lang="en-IN" sz="4220" spc="-1" strike="noStrike">
              <a:solidFill>
                <a:srgbClr val="000000"/>
              </a:solidFill>
              <a:latin typeface="Arial"/>
            </a:endParaRPr>
          </a:p>
          <a:p>
            <a:pPr>
              <a:lnSpc>
                <a:spcPts val="5910"/>
              </a:lnSpc>
              <a:spcBef>
                <a:spcPts val="1191"/>
              </a:spcBef>
              <a:spcAft>
                <a:spcPts val="992"/>
              </a:spcAft>
            </a:pPr>
            <a:r>
              <a:rPr b="0" lang="en-US" sz="4220" spc="-1" strike="noStrike">
                <a:solidFill>
                  <a:srgbClr val="000000"/>
                </a:solidFill>
                <a:latin typeface="Canva Sans"/>
                <a:ea typeface="Canva Sans"/>
              </a:rPr>
              <a:t>A locality map view or section: Possibly featuring "scrolling highlights" of important landmarks, tourist spots, or public facilities as mentioned in the features. This could offer a visual and interactive element.</a:t>
            </a:r>
            <a:endParaRPr b="0" lang="en-IN" sz="4220" spc="-1" strike="noStrike">
              <a:solidFill>
                <a:srgbClr val="000000"/>
              </a:solidFill>
              <a:latin typeface="Arial"/>
            </a:endParaRPr>
          </a:p>
          <a:p>
            <a:pPr>
              <a:lnSpc>
                <a:spcPts val="5910"/>
              </a:lnSpc>
              <a:spcBef>
                <a:spcPts val="1191"/>
              </a:spcBef>
              <a:spcAft>
                <a:spcPts val="992"/>
              </a:spcAft>
            </a:pPr>
            <a:r>
              <a:rPr b="0" lang="en-US" sz="4220" spc="-1" strike="noStrike">
                <a:solidFill>
                  <a:srgbClr val="000000"/>
                </a:solidFill>
                <a:latin typeface="Canva Sans"/>
                <a:ea typeface="Canva Sans"/>
              </a:rPr>
              <a:t>Sections displaying important updates or notifications: Highlighting recent government announcements, upcoming events, or reminders.</a:t>
            </a:r>
            <a:endParaRPr b="0" lang="en-IN" sz="4220" spc="-1" strike="noStrike">
              <a:solidFill>
                <a:srgbClr val="000000"/>
              </a:solidFill>
              <a:latin typeface="Arial"/>
            </a:endParaRPr>
          </a:p>
          <a:p>
            <a:pPr>
              <a:lnSpc>
                <a:spcPts val="5910"/>
              </a:lnSpc>
              <a:spcBef>
                <a:spcPts val="1191"/>
              </a:spcBef>
              <a:spcAft>
                <a:spcPts val="992"/>
              </a:spcAft>
            </a:pPr>
            <a:r>
              <a:rPr b="0" lang="en-US" sz="4220" spc="-1" strike="noStrike">
                <a:solidFill>
                  <a:srgbClr val="000000"/>
                </a:solidFill>
                <a:latin typeface="Canva Sans"/>
                <a:ea typeface="Canva Sans"/>
              </a:rPr>
              <a:t>Access points to other information categories: Links or menus to explore tenders, historical data, census reports, and the government representatives directory.</a:t>
            </a:r>
            <a:endParaRPr b="0" lang="en-IN" sz="4220" spc="-1" strike="noStrike">
              <a:solidFill>
                <a:srgbClr val="000000"/>
              </a:solidFill>
              <a:latin typeface="Arial"/>
            </a:endParaRPr>
          </a:p>
          <a:p>
            <a:pPr>
              <a:lnSpc>
                <a:spcPts val="5910"/>
              </a:lnSpc>
              <a:spcBef>
                <a:spcPts val="1191"/>
              </a:spcBef>
              <a:spcAft>
                <a:spcPts val="992"/>
              </a:spcAft>
            </a:pPr>
            <a:endParaRPr b="0" lang="en-IN" sz="422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Freeform 12"/>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32" name="TextBox 16"/>
          <p:cNvSpPr/>
          <p:nvPr/>
        </p:nvSpPr>
        <p:spPr>
          <a:xfrm>
            <a:off x="366480" y="329760"/>
            <a:ext cx="17588520" cy="750240"/>
          </a:xfrm>
          <a:prstGeom prst="rect">
            <a:avLst/>
          </a:prstGeom>
          <a:noFill/>
          <a:ln w="0">
            <a:noFill/>
          </a:ln>
        </p:spPr>
        <p:style>
          <a:lnRef idx="0"/>
          <a:fillRef idx="0"/>
          <a:effectRef idx="0"/>
          <a:fontRef idx="minor"/>
        </p:style>
        <p:txBody>
          <a:bodyPr lIns="0" rIns="0" tIns="0" bIns="0" anchor="t">
            <a:spAutoFit/>
          </a:bodyPr>
          <a:p>
            <a:pPr>
              <a:lnSpc>
                <a:spcPts val="5910"/>
              </a:lnSpc>
            </a:pPr>
            <a:r>
              <a:rPr b="1" lang="en-US" sz="4220" spc="-1" strike="noStrike">
                <a:solidFill>
                  <a:srgbClr val="000000"/>
                </a:solidFill>
                <a:latin typeface="Canva Sans Bold"/>
                <a:ea typeface="Canva Sans Bold"/>
              </a:rPr>
              <a:t>Complaint Management</a:t>
            </a:r>
            <a:endParaRPr b="0" lang="en-IN" sz="4220" spc="-1" strike="noStrike">
              <a:solidFill>
                <a:srgbClr val="000000"/>
              </a:solidFill>
              <a:latin typeface="Arial"/>
            </a:endParaRPr>
          </a:p>
        </p:txBody>
      </p:sp>
      <p:pic>
        <p:nvPicPr>
          <p:cNvPr id="233" name="" descr=""/>
          <p:cNvPicPr/>
          <p:nvPr/>
        </p:nvPicPr>
        <p:blipFill>
          <a:blip r:embed="rId2"/>
          <a:stretch/>
        </p:blipFill>
        <p:spPr>
          <a:xfrm>
            <a:off x="900000" y="1366200"/>
            <a:ext cx="16558920" cy="76327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Freeform 3"/>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35" name="TextBox 5"/>
          <p:cNvSpPr/>
          <p:nvPr/>
        </p:nvSpPr>
        <p:spPr>
          <a:xfrm>
            <a:off x="366480" y="329760"/>
            <a:ext cx="17588520" cy="8256240"/>
          </a:xfrm>
          <a:prstGeom prst="rect">
            <a:avLst/>
          </a:prstGeom>
          <a:noFill/>
          <a:ln w="0">
            <a:noFill/>
          </a:ln>
        </p:spPr>
        <p:style>
          <a:lnRef idx="0"/>
          <a:fillRef idx="0"/>
          <a:effectRef idx="0"/>
          <a:fontRef idx="minor"/>
        </p:style>
        <p:txBody>
          <a:bodyPr lIns="0" rIns="0" tIns="0" bIns="0" anchor="t">
            <a:spAutoFit/>
          </a:bodyPr>
          <a:p>
            <a:pPr>
              <a:lnSpc>
                <a:spcPts val="5910"/>
              </a:lnSpc>
            </a:pPr>
            <a:r>
              <a:rPr b="1" lang="en-US" sz="4800" spc="-1" strike="noStrike">
                <a:solidFill>
                  <a:srgbClr val="000000"/>
                </a:solidFill>
                <a:latin typeface="Canva Sans Bold"/>
                <a:ea typeface="Canva Sans Bold"/>
              </a:rPr>
              <a:t>Complaints Description:</a:t>
            </a:r>
            <a:br>
              <a:rPr sz="4220"/>
            </a:br>
            <a:r>
              <a:rPr b="0" lang="en-US" sz="3200" spc="-1" strike="noStrike">
                <a:solidFill>
                  <a:srgbClr val="000000"/>
                </a:solidFill>
                <a:latin typeface="Canva Sans Bold"/>
                <a:ea typeface="Canva Sans Bold"/>
              </a:rPr>
              <a:t>The Complaint Management module allows citizens to report complaints related to municipal services such as plumbing, electrical issues, water supply, and more. The module is designed to streamline the entire process, from complaint submission to resolution.</a:t>
            </a:r>
            <a:endParaRPr b="0" lang="en-IN" sz="3200" spc="-1" strike="noStrike">
              <a:solidFill>
                <a:srgbClr val="000000"/>
              </a:solidFill>
              <a:latin typeface="Arial"/>
            </a:endParaRPr>
          </a:p>
          <a:p>
            <a:pPr>
              <a:lnSpc>
                <a:spcPts val="5910"/>
              </a:lnSpc>
              <a:tabLst>
                <a:tab algn="l" pos="450360"/>
              </a:tabLst>
            </a:pPr>
            <a:r>
              <a:rPr b="1" lang="en-US" sz="3600" spc="-1" strike="noStrike">
                <a:solidFill>
                  <a:srgbClr val="000000"/>
                </a:solidFill>
                <a:latin typeface="Canva Sans Bold"/>
                <a:ea typeface="Canva Sans Bold"/>
              </a:rPr>
              <a:t>Complaint Categories</a:t>
            </a:r>
            <a:r>
              <a:rPr b="0" lang="en-US" sz="3200" spc="-1" strike="noStrike">
                <a:solidFill>
                  <a:srgbClr val="000000"/>
                </a:solidFill>
                <a:latin typeface="Canva Sans Bold"/>
                <a:ea typeface="Canva Sans Bold"/>
              </a:rPr>
              <a:t>: Users can submit complaints under various categories (plumbing, electrical, water supply, etc.), ensuring that the issue is routed to the correct department.</a:t>
            </a:r>
            <a:endParaRPr b="0" lang="en-IN" sz="3200" spc="-1" strike="noStrike">
              <a:solidFill>
                <a:srgbClr val="000000"/>
              </a:solidFill>
              <a:latin typeface="Arial"/>
            </a:endParaRPr>
          </a:p>
          <a:p>
            <a:pPr>
              <a:lnSpc>
                <a:spcPts val="5910"/>
              </a:lnSpc>
              <a:tabLst>
                <a:tab algn="l" pos="450360"/>
              </a:tabLst>
            </a:pPr>
            <a:r>
              <a:rPr b="1" lang="en-US" sz="3600" spc="-1" strike="noStrike">
                <a:solidFill>
                  <a:srgbClr val="000000"/>
                </a:solidFill>
                <a:latin typeface="Canva Sans Bold"/>
                <a:ea typeface="Canva Sans Bold"/>
              </a:rPr>
              <a:t>Complaint Tracking</a:t>
            </a:r>
            <a:r>
              <a:rPr b="0" lang="en-US" sz="3200" spc="-1" strike="noStrike">
                <a:solidFill>
                  <a:srgbClr val="000000"/>
                </a:solidFill>
                <a:latin typeface="Canva Sans Bold"/>
                <a:ea typeface="Canva Sans Bold"/>
              </a:rPr>
              <a:t>: Each complaint is assigned a unique ID, and users can track the status of their complaints in real-time. Admins are able to update the status of the complaint, and citizens are notified when the issue is resolved.</a:t>
            </a:r>
            <a:endParaRPr b="0" lang="en-IN" sz="3200" spc="-1" strike="noStrike">
              <a:solidFill>
                <a:srgbClr val="000000"/>
              </a:solidFill>
              <a:latin typeface="Arial"/>
            </a:endParaRPr>
          </a:p>
          <a:p>
            <a:pPr>
              <a:lnSpc>
                <a:spcPts val="5910"/>
              </a:lnSpc>
              <a:tabLst>
                <a:tab algn="l" pos="450360"/>
              </a:tabLst>
            </a:pPr>
            <a:r>
              <a:rPr b="1" lang="en-US" sz="3600" spc="-1" strike="noStrike">
                <a:solidFill>
                  <a:srgbClr val="000000"/>
                </a:solidFill>
                <a:latin typeface="Canva Sans Bold"/>
                <a:ea typeface="Canva Sans Bold"/>
              </a:rPr>
              <a:t>Admin Control</a:t>
            </a:r>
            <a:r>
              <a:rPr b="0" lang="en-US" sz="3200" spc="-1" strike="noStrike">
                <a:solidFill>
                  <a:srgbClr val="000000"/>
                </a:solidFill>
                <a:latin typeface="Canva Sans Bold"/>
                <a:ea typeface="Canva Sans Bold"/>
              </a:rPr>
              <a:t>: Admins can view and manage all complaints. </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Freeform 14"/>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37" name="TextBox 19"/>
          <p:cNvSpPr/>
          <p:nvPr/>
        </p:nvSpPr>
        <p:spPr>
          <a:xfrm>
            <a:off x="366480" y="329760"/>
            <a:ext cx="17588520" cy="1500840"/>
          </a:xfrm>
          <a:prstGeom prst="rect">
            <a:avLst/>
          </a:prstGeom>
          <a:noFill/>
          <a:ln w="0">
            <a:noFill/>
          </a:ln>
        </p:spPr>
        <p:style>
          <a:lnRef idx="0"/>
          <a:fillRef idx="0"/>
          <a:effectRef idx="0"/>
          <a:fontRef idx="minor"/>
        </p:style>
        <p:txBody>
          <a:bodyPr lIns="0" rIns="0" tIns="0" bIns="0" anchor="t">
            <a:spAutoFit/>
          </a:bodyPr>
          <a:p>
            <a:pPr>
              <a:lnSpc>
                <a:spcPts val="5910"/>
              </a:lnSpc>
            </a:pPr>
            <a:r>
              <a:rPr b="1" lang="en-US" sz="4800" spc="-1" strike="noStrike">
                <a:solidFill>
                  <a:srgbClr val="000000"/>
                </a:solidFill>
                <a:latin typeface="Canva Sans Bold"/>
                <a:ea typeface="Canva Sans Bold"/>
              </a:rPr>
              <a:t>Events Explorer:</a:t>
            </a:r>
            <a:br>
              <a:rPr sz="4220"/>
            </a:br>
            <a:r>
              <a:rPr b="0" lang="en-US" sz="3200" spc="-1" strike="noStrike">
                <a:solidFill>
                  <a:srgbClr val="000000"/>
                </a:solidFill>
                <a:latin typeface="Canva Sans Bold"/>
                <a:ea typeface="Canva Sans Bold"/>
              </a:rPr>
              <a:t> </a:t>
            </a:r>
            <a:endParaRPr b="0" lang="en-IN" sz="3200" spc="-1" strike="noStrike">
              <a:solidFill>
                <a:srgbClr val="000000"/>
              </a:solidFill>
              <a:latin typeface="Arial"/>
            </a:endParaRPr>
          </a:p>
        </p:txBody>
      </p:sp>
      <p:pic>
        <p:nvPicPr>
          <p:cNvPr id="238" name="" descr=""/>
          <p:cNvPicPr/>
          <p:nvPr/>
        </p:nvPicPr>
        <p:blipFill>
          <a:blip r:embed="rId2"/>
          <a:stretch/>
        </p:blipFill>
        <p:spPr>
          <a:xfrm rot="21585600">
            <a:off x="762480" y="1594440"/>
            <a:ext cx="16520760" cy="77284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Freeform 2"/>
          <p:cNvSpPr/>
          <p:nvPr/>
        </p:nvSpPr>
        <p:spPr>
          <a:xfrm>
            <a:off x="-12708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194" name="TextBox 3"/>
          <p:cNvSpPr/>
          <p:nvPr/>
        </p:nvSpPr>
        <p:spPr>
          <a:xfrm>
            <a:off x="255240" y="257400"/>
            <a:ext cx="4243680" cy="2403720"/>
          </a:xfrm>
          <a:prstGeom prst="rect">
            <a:avLst/>
          </a:prstGeom>
          <a:noFill/>
          <a:ln w="0">
            <a:noFill/>
          </a:ln>
        </p:spPr>
        <p:style>
          <a:lnRef idx="0"/>
          <a:fillRef idx="0"/>
          <a:effectRef idx="0"/>
          <a:fontRef idx="minor"/>
        </p:style>
        <p:txBody>
          <a:bodyPr lIns="0" rIns="0" tIns="0" bIns="0" anchor="t">
            <a:spAutoFit/>
          </a:bodyPr>
          <a:p>
            <a:pPr algn="ctr">
              <a:lnSpc>
                <a:spcPts val="6310"/>
              </a:lnSpc>
            </a:pPr>
            <a:r>
              <a:rPr b="1" lang="en-US" sz="4000" spc="-1" strike="noStrike">
                <a:solidFill>
                  <a:srgbClr val="000000"/>
                </a:solidFill>
                <a:latin typeface="Canva Sans Bold"/>
                <a:ea typeface="Canva Sans Bold"/>
              </a:rPr>
              <a:t>Abstract</a:t>
            </a:r>
            <a:endParaRPr b="0" lang="en-IN" sz="4000" spc="-1" strike="noStrike">
              <a:solidFill>
                <a:srgbClr val="000000"/>
              </a:solidFill>
              <a:latin typeface="Arial"/>
            </a:endParaRPr>
          </a:p>
          <a:p>
            <a:pPr algn="ctr">
              <a:lnSpc>
                <a:spcPts val="6310"/>
              </a:lnSpc>
            </a:pPr>
            <a:endParaRPr b="0" lang="en-IN" sz="4500" spc="-1" strike="noStrike">
              <a:solidFill>
                <a:srgbClr val="000000"/>
              </a:solidFill>
              <a:latin typeface="Arial"/>
            </a:endParaRPr>
          </a:p>
          <a:p>
            <a:pPr algn="ctr">
              <a:lnSpc>
                <a:spcPts val="6310"/>
              </a:lnSpc>
            </a:pPr>
            <a:endParaRPr b="0" lang="en-IN" sz="4500" spc="-1" strike="noStrike">
              <a:solidFill>
                <a:srgbClr val="000000"/>
              </a:solidFill>
              <a:latin typeface="Arial"/>
            </a:endParaRPr>
          </a:p>
        </p:txBody>
      </p:sp>
      <p:sp>
        <p:nvSpPr>
          <p:cNvPr id="195" name=""/>
          <p:cNvSpPr/>
          <p:nvPr/>
        </p:nvSpPr>
        <p:spPr>
          <a:xfrm rot="21586200">
            <a:off x="490680" y="1227960"/>
            <a:ext cx="16669440" cy="84538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IN" sz="3200" spc="-1" strike="noStrike">
                <a:solidFill>
                  <a:srgbClr val="000000"/>
                </a:solidFill>
                <a:latin typeface="Arial"/>
                <a:ea typeface="DejaVu Sans"/>
              </a:rPr>
              <a:t>The UrbanPulse project is conceived as a comprehensive digital civic platform specifically designed to address the pressing challenges of fragmented municipal services in urban environments. Currently, citizens often face inconvenience and inefficiency when attempting to access various local government services due to the lack of a single, unified interface. This leads to difficulties in everything from reporting civic issues and tracking their resolution to accessing timely information about local events, government schemes, and essential public data.</a:t>
            </a:r>
            <a:endParaRPr b="0" lang="en-IN" sz="3200" spc="-1" strike="noStrike">
              <a:solidFill>
                <a:srgbClr val="000000"/>
              </a:solidFill>
              <a:latin typeface="Arial"/>
            </a:endParaRPr>
          </a:p>
          <a:p>
            <a:pPr algn="just">
              <a:lnSpc>
                <a:spcPct val="100000"/>
              </a:lnSpc>
            </a:pPr>
            <a:endParaRPr b="0" lang="en-IN" sz="3200" spc="-1" strike="noStrike">
              <a:solidFill>
                <a:srgbClr val="000000"/>
              </a:solidFill>
              <a:latin typeface="Arial"/>
            </a:endParaRPr>
          </a:p>
          <a:p>
            <a:pPr algn="just">
              <a:lnSpc>
                <a:spcPct val="100000"/>
              </a:lnSpc>
            </a:pPr>
            <a:r>
              <a:rPr b="0" lang="en-IN" sz="3200" spc="-1" strike="noStrike">
                <a:solidFill>
                  <a:srgbClr val="000000"/>
                </a:solidFill>
                <a:latin typeface="Arial"/>
                <a:ea typeface="DejaVu Sans"/>
              </a:rPr>
              <a:t>UrbanPulse directly confronts these issues by proposing a singular, accessible platform that aggregates diverse municipal functions. The core objective is to build a robust digital bridge between the government administration and the citizenry, fostering enhanced communication, transparency, and participation. By providing a streamlined and intuitive user experience.</a:t>
            </a:r>
            <a:endParaRPr b="0" lang="en-IN" sz="3200" spc="-1" strike="noStrike">
              <a:solidFill>
                <a:srgbClr val="000000"/>
              </a:solidFill>
              <a:latin typeface="Arial"/>
            </a:endParaRPr>
          </a:p>
          <a:p>
            <a:pPr algn="just">
              <a:lnSpc>
                <a:spcPct val="100000"/>
              </a:lnSpc>
            </a:pPr>
            <a:endParaRPr b="0" lang="en-IN" sz="3200" spc="-1" strike="noStrike">
              <a:solidFill>
                <a:srgbClr val="000000"/>
              </a:solidFill>
              <a:latin typeface="Arial"/>
            </a:endParaRPr>
          </a:p>
          <a:p>
            <a:pPr algn="just">
              <a:lnSpc>
                <a:spcPct val="100000"/>
              </a:lnSpc>
            </a:pPr>
            <a:r>
              <a:rPr b="0" lang="en-IN" sz="3200" spc="-1" strike="noStrike">
                <a:solidFill>
                  <a:srgbClr val="000000"/>
                </a:solidFill>
                <a:latin typeface="Arial"/>
                <a:ea typeface="DejaVu Sans"/>
              </a:rPr>
              <a:t>UrbanPulse aims to simplify citizen interactions with services like complaint management, event notifications, access to public data (including census reports), utility bill reminders, and information on local landmarks and government representatives.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Freeform 13"/>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40" name="TextBox 18"/>
          <p:cNvSpPr/>
          <p:nvPr/>
        </p:nvSpPr>
        <p:spPr>
          <a:xfrm>
            <a:off x="366480" y="329760"/>
            <a:ext cx="17588520" cy="9479520"/>
          </a:xfrm>
          <a:prstGeom prst="rect">
            <a:avLst/>
          </a:prstGeom>
          <a:noFill/>
          <a:ln w="0">
            <a:noFill/>
          </a:ln>
        </p:spPr>
        <p:style>
          <a:lnRef idx="0"/>
          <a:fillRef idx="0"/>
          <a:effectRef idx="0"/>
          <a:fontRef idx="minor"/>
        </p:style>
        <p:txBody>
          <a:bodyPr lIns="0" rIns="0" tIns="0" bIns="0" anchor="t">
            <a:spAutoFit/>
          </a:bodyPr>
          <a:p>
            <a:pPr>
              <a:lnSpc>
                <a:spcPct val="100000"/>
              </a:lnSpc>
            </a:pPr>
            <a:r>
              <a:rPr b="1" lang="en-US" sz="4800" spc="-1" strike="noStrike">
                <a:solidFill>
                  <a:srgbClr val="000000"/>
                </a:solidFill>
                <a:latin typeface="Canva Sans Bold"/>
                <a:ea typeface="Canva Sans Bold"/>
              </a:rPr>
              <a:t>Events Description:</a:t>
            </a:r>
            <a:br>
              <a:rPr sz="4800"/>
            </a:br>
            <a:br>
              <a:rPr sz="1800"/>
            </a:br>
            <a:r>
              <a:rPr b="0" lang="en-US" sz="3200" spc="-1" strike="noStrike">
                <a:solidFill>
                  <a:srgbClr val="000000"/>
                </a:solidFill>
                <a:latin typeface="Canva Sans Bold"/>
                <a:ea typeface="Canva Sans Bold"/>
              </a:rPr>
              <a:t>The </a:t>
            </a:r>
            <a:r>
              <a:rPr b="1" lang="en-US" sz="3200" spc="-1" strike="noStrike">
                <a:solidFill>
                  <a:srgbClr val="000000"/>
                </a:solidFill>
                <a:latin typeface="Canva Sans Bold"/>
                <a:ea typeface="Canva Sans Bold"/>
              </a:rPr>
              <a:t>Event Notification</a:t>
            </a:r>
            <a:r>
              <a:rPr b="0" lang="en-US" sz="3200" spc="-1" strike="noStrike">
                <a:solidFill>
                  <a:srgbClr val="000000"/>
                </a:solidFill>
                <a:latin typeface="Canva Sans Bold"/>
                <a:ea typeface="Canva Sans Bold"/>
              </a:rPr>
              <a:t> module serves as a communication channel between the local government and the citizens regarding upcoming events, festivals, government programs, and public activities. It provides an easy way to keep the public informed and engaged with local events.</a:t>
            </a:r>
            <a:br>
              <a:rPr sz="3200"/>
            </a:br>
            <a:br>
              <a:rPr sz="3200"/>
            </a:br>
            <a:r>
              <a:rPr b="1" lang="en-US" sz="3600" spc="-1" strike="noStrike">
                <a:solidFill>
                  <a:srgbClr val="000000"/>
                </a:solidFill>
                <a:latin typeface="Canva Sans Bold"/>
                <a:ea typeface="Canva Sans Bold"/>
              </a:rPr>
              <a:t>Admin Managed</a:t>
            </a:r>
            <a:r>
              <a:rPr b="0" lang="en-US" sz="3600" spc="-1" strike="noStrike">
                <a:solidFill>
                  <a:srgbClr val="000000"/>
                </a:solidFill>
                <a:latin typeface="Canva Sans Bold"/>
                <a:ea typeface="Canva Sans Bold"/>
              </a:rPr>
              <a:t>:Admins have the ability to create event notifications, which can be tailored to specific areas or the entire locality.</a:t>
            </a:r>
            <a:endParaRPr b="0" lang="en-IN" sz="3600" spc="-1" strike="noStrike">
              <a:solidFill>
                <a:srgbClr val="000000"/>
              </a:solidFill>
              <a:latin typeface="Arial"/>
            </a:endParaRPr>
          </a:p>
          <a:p>
            <a:pPr>
              <a:lnSpc>
                <a:spcPct val="100000"/>
              </a:lnSpc>
              <a:tabLst>
                <a:tab algn="l" pos="450360"/>
              </a:tabLst>
            </a:pPr>
            <a:endParaRPr b="0" lang="en-IN" sz="3600" spc="-1" strike="noStrike">
              <a:solidFill>
                <a:srgbClr val="000000"/>
              </a:solidFill>
              <a:latin typeface="Arial"/>
            </a:endParaRPr>
          </a:p>
          <a:p>
            <a:pPr>
              <a:lnSpc>
                <a:spcPct val="100000"/>
              </a:lnSpc>
              <a:tabLst>
                <a:tab algn="l" pos="450360"/>
              </a:tabLst>
            </a:pPr>
            <a:r>
              <a:rPr b="1" lang="en-US" sz="3600" spc="-1" strike="noStrike">
                <a:solidFill>
                  <a:srgbClr val="000000"/>
                </a:solidFill>
                <a:latin typeface="Canva Sans Bold"/>
                <a:ea typeface="Canva Sans Bold"/>
              </a:rPr>
              <a:t>Broadcasting</a:t>
            </a:r>
            <a:r>
              <a:rPr b="0" lang="en-US" sz="3600" spc="-1" strike="noStrike">
                <a:solidFill>
                  <a:srgbClr val="000000"/>
                </a:solidFill>
                <a:latin typeface="Canva Sans Bold"/>
                <a:ea typeface="Canva Sans Bold"/>
              </a:rPr>
              <a:t>: Notifications can be broadcast to all users or specific groups, ensuring that the right information reaches the right people.</a:t>
            </a:r>
            <a:endParaRPr b="0" lang="en-IN" sz="3600" spc="-1" strike="noStrike">
              <a:solidFill>
                <a:srgbClr val="000000"/>
              </a:solidFill>
              <a:latin typeface="Arial"/>
            </a:endParaRPr>
          </a:p>
          <a:p>
            <a:pPr>
              <a:lnSpc>
                <a:spcPct val="100000"/>
              </a:lnSpc>
              <a:tabLst>
                <a:tab algn="l" pos="450360"/>
              </a:tabLst>
            </a:pPr>
            <a:endParaRPr b="0" lang="en-IN" sz="3600" spc="-1" strike="noStrike">
              <a:solidFill>
                <a:srgbClr val="000000"/>
              </a:solidFill>
              <a:latin typeface="Arial"/>
            </a:endParaRPr>
          </a:p>
          <a:p>
            <a:pPr>
              <a:lnSpc>
                <a:spcPct val="100000"/>
              </a:lnSpc>
              <a:tabLst>
                <a:tab algn="l" pos="450360"/>
              </a:tabLst>
            </a:pPr>
            <a:r>
              <a:rPr b="1" lang="en-US" sz="3600" spc="-1" strike="noStrike">
                <a:solidFill>
                  <a:srgbClr val="000000"/>
                </a:solidFill>
                <a:latin typeface="Canva Sans Bold"/>
                <a:ea typeface="Canva Sans Bold"/>
              </a:rPr>
              <a:t>Real-Time Notifications</a:t>
            </a:r>
            <a:r>
              <a:rPr b="0" lang="en-US" sz="3600" spc="-1" strike="noStrike">
                <a:solidFill>
                  <a:srgbClr val="000000"/>
                </a:solidFill>
                <a:latin typeface="Canva Sans Bold"/>
                <a:ea typeface="Canva Sans Bold"/>
              </a:rPr>
              <a:t>: Citizens receive timely notifications about events, ensuring they never miss out on local happenings.</a:t>
            </a:r>
            <a:endParaRPr b="0" lang="en-IN" sz="3600" spc="-1" strike="noStrike">
              <a:solidFill>
                <a:srgbClr val="000000"/>
              </a:solidFill>
              <a:latin typeface="Arial"/>
            </a:endParaRPr>
          </a:p>
          <a:p>
            <a:pPr>
              <a:lnSpc>
                <a:spcPct val="100000"/>
              </a:lnSpc>
              <a:tabLst>
                <a:tab algn="l" pos="450360"/>
              </a:tabLst>
            </a:pPr>
            <a:endParaRPr b="0" lang="en-IN" sz="3600" spc="-1" strike="noStrike">
              <a:solidFill>
                <a:srgbClr val="000000"/>
              </a:solidFill>
              <a:latin typeface="Arial"/>
            </a:endParaRPr>
          </a:p>
          <a:p>
            <a:pPr>
              <a:lnSpc>
                <a:spcPct val="100000"/>
              </a:lnSpc>
              <a:tabLst>
                <a:tab algn="l" pos="450360"/>
              </a:tabLst>
            </a:pPr>
            <a:r>
              <a:rPr b="1" lang="en-US" sz="3600" spc="-1" strike="noStrike">
                <a:solidFill>
                  <a:srgbClr val="000000"/>
                </a:solidFill>
                <a:latin typeface="Canva Sans Bold"/>
                <a:ea typeface="Canva Sans Bold"/>
              </a:rPr>
              <a:t>User Interaction</a:t>
            </a:r>
            <a:r>
              <a:rPr b="0" lang="en-US" sz="3600" spc="-1" strike="noStrike">
                <a:solidFill>
                  <a:srgbClr val="000000"/>
                </a:solidFill>
                <a:latin typeface="Canva Sans Bold"/>
                <a:ea typeface="Canva Sans Bold"/>
              </a:rPr>
              <a:t>: Citizens can interact with the notifications, marking events as ‘interested’ or adding them to a personal calendar.</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Freeform 15"/>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42" name="TextBox 20"/>
          <p:cNvSpPr/>
          <p:nvPr/>
        </p:nvSpPr>
        <p:spPr>
          <a:xfrm>
            <a:off x="366480" y="329760"/>
            <a:ext cx="17588520" cy="2194200"/>
          </a:xfrm>
          <a:prstGeom prst="rect">
            <a:avLst/>
          </a:prstGeom>
          <a:noFill/>
          <a:ln w="0">
            <a:noFill/>
          </a:ln>
        </p:spPr>
        <p:style>
          <a:lnRef idx="0"/>
          <a:fillRef idx="0"/>
          <a:effectRef idx="0"/>
          <a:fontRef idx="minor"/>
        </p:style>
        <p:txBody>
          <a:bodyPr lIns="0" rIns="0" tIns="0" bIns="0" anchor="t">
            <a:spAutoFit/>
          </a:bodyPr>
          <a:p>
            <a:pPr>
              <a:lnSpc>
                <a:spcPct val="100000"/>
              </a:lnSpc>
            </a:pPr>
            <a:r>
              <a:rPr b="1" lang="en-US" sz="4800" spc="-1" strike="noStrike">
                <a:solidFill>
                  <a:srgbClr val="000000"/>
                </a:solidFill>
                <a:latin typeface="Canva Sans Bold"/>
                <a:ea typeface="Canva Sans Bold"/>
              </a:rPr>
              <a:t>Bills Integration:</a:t>
            </a:r>
            <a:br>
              <a:rPr sz="4800"/>
            </a:br>
            <a:br>
              <a:rPr sz="4800"/>
            </a:br>
            <a:endParaRPr b="0" lang="en-IN" sz="4800" spc="-1" strike="noStrike">
              <a:solidFill>
                <a:srgbClr val="000000"/>
              </a:solidFill>
              <a:latin typeface="Arial"/>
            </a:endParaRPr>
          </a:p>
        </p:txBody>
      </p:sp>
      <p:pic>
        <p:nvPicPr>
          <p:cNvPr id="243" name="" descr=""/>
          <p:cNvPicPr/>
          <p:nvPr/>
        </p:nvPicPr>
        <p:blipFill>
          <a:blip r:embed="rId2"/>
          <a:stretch/>
        </p:blipFill>
        <p:spPr>
          <a:xfrm>
            <a:off x="1080000" y="1440000"/>
            <a:ext cx="16018920" cy="80989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Freeform 16"/>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45" name="TextBox 21"/>
          <p:cNvSpPr/>
          <p:nvPr/>
        </p:nvSpPr>
        <p:spPr>
          <a:xfrm>
            <a:off x="366480" y="329760"/>
            <a:ext cx="17588520" cy="8810280"/>
          </a:xfrm>
          <a:prstGeom prst="rect">
            <a:avLst/>
          </a:prstGeom>
          <a:noFill/>
          <a:ln w="0">
            <a:noFill/>
          </a:ln>
        </p:spPr>
        <p:style>
          <a:lnRef idx="0"/>
          <a:fillRef idx="0"/>
          <a:effectRef idx="0"/>
          <a:fontRef idx="minor"/>
        </p:style>
        <p:txBody>
          <a:bodyPr lIns="0" rIns="0" tIns="0" bIns="0" anchor="t">
            <a:spAutoFit/>
          </a:bodyPr>
          <a:p>
            <a:pPr>
              <a:lnSpc>
                <a:spcPct val="100000"/>
              </a:lnSpc>
            </a:pPr>
            <a:r>
              <a:rPr b="1" lang="en-US" sz="4800" spc="-1" strike="noStrike">
                <a:solidFill>
                  <a:srgbClr val="000000"/>
                </a:solidFill>
                <a:latin typeface="Canva Sans Bold"/>
                <a:ea typeface="Canva Sans Bold"/>
              </a:rPr>
              <a:t>Bills Description:</a:t>
            </a:r>
            <a:br>
              <a:rPr sz="4800"/>
            </a:br>
            <a:br>
              <a:rPr sz="1800"/>
            </a:br>
            <a:r>
              <a:rPr b="0" lang="en-US" sz="3200" spc="-1" strike="noStrike">
                <a:solidFill>
                  <a:srgbClr val="000000"/>
                </a:solidFill>
                <a:latin typeface="Canva Sans Bold"/>
                <a:ea typeface="Canva Sans Bold"/>
              </a:rPr>
              <a:t>The </a:t>
            </a:r>
            <a:r>
              <a:rPr b="1" lang="en-US" sz="3200" spc="-1" strike="noStrike">
                <a:solidFill>
                  <a:srgbClr val="000000"/>
                </a:solidFill>
                <a:latin typeface="Canva Sans Bold"/>
                <a:ea typeface="Canva Sans Bold"/>
              </a:rPr>
              <a:t>Utility Bill Integration</a:t>
            </a:r>
            <a:r>
              <a:rPr b="0" lang="en-US" sz="3200" spc="-1" strike="noStrike">
                <a:solidFill>
                  <a:srgbClr val="000000"/>
                </a:solidFill>
                <a:latin typeface="Canva Sans Bold"/>
                <a:ea typeface="Canva Sans Bold"/>
              </a:rPr>
              <a:t> module consolidates all government-related utility bills such as property tax, water, electricity, and more into a unified platform, offering users a simple and efficient way to manage their payments.</a:t>
            </a:r>
            <a:br>
              <a:rPr sz="3200"/>
            </a:br>
            <a:br>
              <a:rPr sz="3200"/>
            </a:br>
            <a:r>
              <a:rPr b="1" lang="en-US" sz="3200" spc="-1" strike="noStrike">
                <a:solidFill>
                  <a:srgbClr val="000000"/>
                </a:solidFill>
                <a:latin typeface="Canva Sans Bold"/>
                <a:ea typeface="Canva Sans Bold"/>
              </a:rPr>
              <a:t>Bill Reminders</a:t>
            </a:r>
            <a:r>
              <a:rPr b="0" lang="en-US" sz="3200" spc="-1" strike="noStrike">
                <a:solidFill>
                  <a:srgbClr val="000000"/>
                </a:solidFill>
                <a:latin typeface="Canva Sans Bold"/>
                <a:ea typeface="Canva Sans Bold"/>
              </a:rPr>
              <a:t>: Users receive automated reminders for upcoming bill payments, preventing late fees and missed deadlines.</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a:p>
            <a:pPr>
              <a:lnSpc>
                <a:spcPct val="100000"/>
              </a:lnSpc>
            </a:pPr>
            <a:r>
              <a:rPr b="1" lang="en-US" sz="3200" spc="-1" strike="noStrike">
                <a:solidFill>
                  <a:srgbClr val="000000"/>
                </a:solidFill>
                <a:latin typeface="Canva Sans Bold"/>
                <a:ea typeface="Canva Sans Bold"/>
              </a:rPr>
              <a:t>Payment Integration</a:t>
            </a:r>
            <a:r>
              <a:rPr b="0" lang="en-US" sz="3200" spc="-1" strike="noStrike">
                <a:solidFill>
                  <a:srgbClr val="000000"/>
                </a:solidFill>
                <a:latin typeface="Canva Sans Bold"/>
                <a:ea typeface="Canva Sans Bold"/>
              </a:rPr>
              <a:t>: Users can make payments directly through the platform (via integration with payment gateways) or opt for external payment systems, streamlining the process.</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a:p>
            <a:pPr>
              <a:lnSpc>
                <a:spcPct val="100000"/>
              </a:lnSpc>
            </a:pPr>
            <a:r>
              <a:rPr b="1" lang="en-US" sz="3200" spc="-1" strike="noStrike">
                <a:solidFill>
                  <a:srgbClr val="000000"/>
                </a:solidFill>
                <a:latin typeface="Canva Sans Bold"/>
                <a:ea typeface="Canva Sans Bold"/>
              </a:rPr>
              <a:t>Bill History</a:t>
            </a:r>
            <a:r>
              <a:rPr b="0" lang="en-US" sz="3200" spc="-1" strike="noStrike">
                <a:solidFill>
                  <a:srgbClr val="000000"/>
                </a:solidFill>
                <a:latin typeface="Canva Sans Bold"/>
                <a:ea typeface="Canva Sans Bold"/>
              </a:rPr>
              <a:t>: The module keeps track of users’ past payments, offering easy access to their payment history for reference and record-keeping.</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a:p>
            <a:pPr>
              <a:lnSpc>
                <a:spcPct val="100000"/>
              </a:lnSpc>
            </a:pPr>
            <a:r>
              <a:rPr b="1" lang="en-US" sz="3200" spc="-1" strike="noStrike">
                <a:solidFill>
                  <a:srgbClr val="000000"/>
                </a:solidFill>
                <a:latin typeface="Canva Sans Bold"/>
                <a:ea typeface="Canva Sans Bold"/>
              </a:rPr>
              <a:t>Admin Control</a:t>
            </a:r>
            <a:r>
              <a:rPr b="0" lang="en-US" sz="3200" spc="-1" strike="noStrike">
                <a:solidFill>
                  <a:srgbClr val="000000"/>
                </a:solidFill>
                <a:latin typeface="Canva Sans Bold"/>
                <a:ea typeface="Canva Sans Bold"/>
              </a:rPr>
              <a:t>: Admins can update and track utility bills for citizens and manage any issues related to incorrect charges or payments.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Freeform 17"/>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47" name="TextBox 22"/>
          <p:cNvSpPr/>
          <p:nvPr/>
        </p:nvSpPr>
        <p:spPr>
          <a:xfrm>
            <a:off x="366480" y="329760"/>
            <a:ext cx="17588520" cy="2194200"/>
          </a:xfrm>
          <a:prstGeom prst="rect">
            <a:avLst/>
          </a:prstGeom>
          <a:noFill/>
          <a:ln w="0">
            <a:noFill/>
          </a:ln>
        </p:spPr>
        <p:style>
          <a:lnRef idx="0"/>
          <a:fillRef idx="0"/>
          <a:effectRef idx="0"/>
          <a:fontRef idx="minor"/>
        </p:style>
        <p:txBody>
          <a:bodyPr lIns="0" rIns="0" tIns="0" bIns="0" anchor="t">
            <a:spAutoFit/>
          </a:bodyPr>
          <a:p>
            <a:pPr>
              <a:lnSpc>
                <a:spcPct val="100000"/>
              </a:lnSpc>
            </a:pPr>
            <a:r>
              <a:rPr b="1" lang="en-US" sz="4800" spc="-1" strike="noStrike">
                <a:solidFill>
                  <a:srgbClr val="000000"/>
                </a:solidFill>
                <a:latin typeface="Canva Sans Bold"/>
                <a:ea typeface="Canva Sans Bold"/>
              </a:rPr>
              <a:t>Appointments Scheduling:</a:t>
            </a:r>
            <a:br>
              <a:rPr sz="4800"/>
            </a:br>
            <a:br>
              <a:rPr sz="4800"/>
            </a:br>
            <a:endParaRPr b="0" lang="en-IN" sz="4800" spc="-1" strike="noStrike">
              <a:solidFill>
                <a:srgbClr val="000000"/>
              </a:solidFill>
              <a:latin typeface="Arial"/>
            </a:endParaRPr>
          </a:p>
        </p:txBody>
      </p:sp>
      <p:pic>
        <p:nvPicPr>
          <p:cNvPr id="248" name="" descr=""/>
          <p:cNvPicPr/>
          <p:nvPr/>
        </p:nvPicPr>
        <p:blipFill>
          <a:blip r:embed="rId2"/>
          <a:stretch/>
        </p:blipFill>
        <p:spPr>
          <a:xfrm>
            <a:off x="1620000" y="1609920"/>
            <a:ext cx="15478920" cy="79290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Freeform 18"/>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50" name="TextBox 23"/>
          <p:cNvSpPr/>
          <p:nvPr/>
        </p:nvSpPr>
        <p:spPr>
          <a:xfrm>
            <a:off x="366480" y="329760"/>
            <a:ext cx="17588520" cy="6553800"/>
          </a:xfrm>
          <a:prstGeom prst="rect">
            <a:avLst/>
          </a:prstGeom>
          <a:noFill/>
          <a:ln w="0">
            <a:noFill/>
          </a:ln>
        </p:spPr>
        <p:style>
          <a:lnRef idx="0"/>
          <a:fillRef idx="0"/>
          <a:effectRef idx="0"/>
          <a:fontRef idx="minor"/>
        </p:style>
        <p:txBody>
          <a:bodyPr lIns="0" rIns="0" tIns="0" bIns="0" anchor="t">
            <a:spAutoFit/>
          </a:bodyPr>
          <a:p>
            <a:pPr>
              <a:lnSpc>
                <a:spcPct val="100000"/>
              </a:lnSpc>
            </a:pPr>
            <a:r>
              <a:rPr b="1" lang="en-US" sz="4800" spc="-1" strike="noStrike">
                <a:solidFill>
                  <a:srgbClr val="000000"/>
                </a:solidFill>
                <a:latin typeface="Canva Sans Bold"/>
                <a:ea typeface="Canva Sans Bold"/>
              </a:rPr>
              <a:t>Appointments Description:</a:t>
            </a:r>
            <a:br>
              <a:rPr sz="4800"/>
            </a:br>
            <a:br>
              <a:rPr sz="1800"/>
            </a:br>
            <a:r>
              <a:rPr b="0" lang="en-US" sz="3200" spc="-1" strike="noStrike">
                <a:solidFill>
                  <a:srgbClr val="000000"/>
                </a:solidFill>
                <a:latin typeface="Canva Sans Bold"/>
                <a:ea typeface="Canva Sans Bold"/>
              </a:rPr>
              <a:t>This module enables citizens to request appointments with government officers for specific services or consultations.</a:t>
            </a:r>
            <a:br>
              <a:rPr sz="3200"/>
            </a:br>
            <a:br>
              <a:rPr sz="3200"/>
            </a:br>
            <a:r>
              <a:rPr b="1" lang="en-US" sz="3600" spc="-1" strike="noStrike">
                <a:solidFill>
                  <a:srgbClr val="000000"/>
                </a:solidFill>
                <a:latin typeface="Canva Sans Bold"/>
                <a:ea typeface="Canva Sans Bold"/>
              </a:rPr>
              <a:t>Appointment Booking</a:t>
            </a:r>
            <a:r>
              <a:rPr b="0" lang="en-US" sz="3200" spc="-1" strike="noStrike">
                <a:solidFill>
                  <a:srgbClr val="000000"/>
                </a:solidFill>
                <a:latin typeface="Canva Sans Bold"/>
                <a:ea typeface="Canva Sans Bold"/>
              </a:rPr>
              <a:t>: Users can submit appointment requests for services like document verification, complaint resolution, or consultation with local officials.</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a:p>
            <a:pPr>
              <a:lnSpc>
                <a:spcPct val="100000"/>
              </a:lnSpc>
            </a:pPr>
            <a:r>
              <a:rPr b="1" lang="en-US" sz="3600" spc="-1" strike="noStrike">
                <a:solidFill>
                  <a:srgbClr val="000000"/>
                </a:solidFill>
                <a:latin typeface="Canva Sans Bold"/>
                <a:ea typeface="Canva Sans Bold"/>
              </a:rPr>
              <a:t>Admin Approval</a:t>
            </a:r>
            <a:r>
              <a:rPr b="0" lang="en-US" sz="3200" spc="-1" strike="noStrike">
                <a:solidFill>
                  <a:srgbClr val="000000"/>
                </a:solidFill>
                <a:latin typeface="Canva Sans Bold"/>
                <a:ea typeface="Canva Sans Bold"/>
              </a:rPr>
              <a:t>: Admins review and approve appointments, assigning specific times and dates for meetings.</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a:p>
            <a:pPr>
              <a:lnSpc>
                <a:spcPct val="100000"/>
              </a:lnSpc>
            </a:pPr>
            <a:r>
              <a:rPr b="1" lang="en-US" sz="3600" spc="-1" strike="noStrike">
                <a:solidFill>
                  <a:srgbClr val="000000"/>
                </a:solidFill>
                <a:latin typeface="Canva Sans Bold"/>
                <a:ea typeface="Canva Sans Bold"/>
              </a:rPr>
              <a:t>Notifications</a:t>
            </a:r>
            <a:r>
              <a:rPr b="0" lang="en-US" sz="3200" spc="-1" strike="noStrike">
                <a:solidFill>
                  <a:srgbClr val="000000"/>
                </a:solidFill>
                <a:latin typeface="Canva Sans Bold"/>
                <a:ea typeface="Canva Sans Bold"/>
              </a:rPr>
              <a:t>: Both users and officials receive notifications confirming or reminding them of the scheduled appointments.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Freeform 20"/>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52" name="TextBox 25"/>
          <p:cNvSpPr/>
          <p:nvPr/>
        </p:nvSpPr>
        <p:spPr>
          <a:xfrm>
            <a:off x="366480" y="329760"/>
            <a:ext cx="17588520" cy="2194200"/>
          </a:xfrm>
          <a:prstGeom prst="rect">
            <a:avLst/>
          </a:prstGeom>
          <a:noFill/>
          <a:ln w="0">
            <a:noFill/>
          </a:ln>
        </p:spPr>
        <p:style>
          <a:lnRef idx="0"/>
          <a:fillRef idx="0"/>
          <a:effectRef idx="0"/>
          <a:fontRef idx="minor"/>
        </p:style>
        <p:txBody>
          <a:bodyPr lIns="0" rIns="0" tIns="0" bIns="0" anchor="t">
            <a:spAutoFit/>
          </a:bodyPr>
          <a:p>
            <a:pPr>
              <a:lnSpc>
                <a:spcPct val="100000"/>
              </a:lnSpc>
            </a:pPr>
            <a:r>
              <a:rPr b="1" lang="en-US" sz="4800" spc="-1" strike="noStrike">
                <a:solidFill>
                  <a:srgbClr val="000000"/>
                </a:solidFill>
                <a:latin typeface="Canva Sans Bold"/>
                <a:ea typeface="Canva Sans Bold"/>
              </a:rPr>
              <a:t>Admin Dashboard:</a:t>
            </a:r>
            <a:br>
              <a:rPr sz="4800"/>
            </a:br>
            <a:br>
              <a:rPr sz="4800"/>
            </a:br>
            <a:endParaRPr b="0" lang="en-IN" sz="4800" spc="-1" strike="noStrike">
              <a:solidFill>
                <a:srgbClr val="000000"/>
              </a:solidFill>
              <a:latin typeface="Arial"/>
            </a:endParaRPr>
          </a:p>
        </p:txBody>
      </p:sp>
      <p:pic>
        <p:nvPicPr>
          <p:cNvPr id="253" name="" descr=""/>
          <p:cNvPicPr/>
          <p:nvPr/>
        </p:nvPicPr>
        <p:blipFill>
          <a:blip r:embed="rId2"/>
          <a:stretch/>
        </p:blipFill>
        <p:spPr>
          <a:xfrm>
            <a:off x="1080000" y="1800000"/>
            <a:ext cx="16018920" cy="791892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Freeform 21"/>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55" name="TextBox 26"/>
          <p:cNvSpPr/>
          <p:nvPr/>
        </p:nvSpPr>
        <p:spPr>
          <a:xfrm>
            <a:off x="366480" y="329760"/>
            <a:ext cx="17588520" cy="9778680"/>
          </a:xfrm>
          <a:prstGeom prst="rect">
            <a:avLst/>
          </a:prstGeom>
          <a:noFill/>
          <a:ln w="0">
            <a:noFill/>
          </a:ln>
        </p:spPr>
        <p:style>
          <a:lnRef idx="0"/>
          <a:fillRef idx="0"/>
          <a:effectRef idx="0"/>
          <a:fontRef idx="minor"/>
        </p:style>
        <p:txBody>
          <a:bodyPr lIns="0" rIns="0" tIns="0" bIns="0" anchor="t">
            <a:spAutoFit/>
          </a:bodyPr>
          <a:p>
            <a:pPr>
              <a:lnSpc>
                <a:spcPct val="100000"/>
              </a:lnSpc>
              <a:spcBef>
                <a:spcPts val="1191"/>
              </a:spcBef>
              <a:spcAft>
                <a:spcPts val="992"/>
              </a:spcAft>
            </a:pPr>
            <a:r>
              <a:rPr b="1" lang="en-US" sz="4800" spc="-1" strike="noStrike">
                <a:solidFill>
                  <a:srgbClr val="000000"/>
                </a:solidFill>
                <a:latin typeface="Canva Sans Bold"/>
                <a:ea typeface="Canva Sans Bold"/>
              </a:rPr>
              <a:t>Admin Panel Description:</a:t>
            </a:r>
            <a:br>
              <a:rPr sz="3200"/>
            </a:br>
            <a:endParaRPr b="0" lang="en-IN" sz="4800" spc="-1" strike="noStrike">
              <a:solidFill>
                <a:srgbClr val="000000"/>
              </a:solidFill>
              <a:latin typeface="Arial"/>
            </a:endParaRPr>
          </a:p>
          <a:p>
            <a:pPr>
              <a:lnSpc>
                <a:spcPct val="100000"/>
              </a:lnSpc>
              <a:spcBef>
                <a:spcPts val="1191"/>
              </a:spcBef>
              <a:spcAft>
                <a:spcPts val="992"/>
              </a:spcAft>
            </a:pPr>
            <a:r>
              <a:rPr b="1" lang="en-US" sz="3200" spc="-1" strike="noStrike">
                <a:solidFill>
                  <a:srgbClr val="000000"/>
                </a:solidFill>
                <a:latin typeface="Canva Sans Bold"/>
                <a:ea typeface="Canva Sans Bold"/>
              </a:rPr>
              <a:t>Place Management:</a:t>
            </a:r>
            <a:endParaRPr b="1" lang="en-IN" sz="3200" spc="-1" strike="noStrike">
              <a:solidFill>
                <a:srgbClr val="000000"/>
              </a:solidFill>
              <a:latin typeface="Arial"/>
            </a:endParaRPr>
          </a:p>
          <a:p>
            <a:pPr>
              <a:lnSpc>
                <a:spcPct val="100000"/>
              </a:lnSpc>
              <a:spcBef>
                <a:spcPts val="1191"/>
              </a:spcBef>
              <a:spcAft>
                <a:spcPts val="992"/>
              </a:spcAft>
            </a:pPr>
            <a:r>
              <a:rPr b="0" lang="en-US" sz="3200" spc="-1" strike="noStrike">
                <a:solidFill>
                  <a:srgbClr val="000000"/>
                </a:solidFill>
                <a:latin typeface="Canva Sans Bold"/>
                <a:ea typeface="Canva Sans Bold"/>
              </a:rPr>
              <a:t>Admins can add and manage tourist or cultural locations such as temples, museums, and landmarks. Each place includes category tags, location details, and visibility settings for users. Places can be searched and filtered by name or category.</a:t>
            </a:r>
            <a:endParaRPr b="0" lang="en-IN" sz="3200" spc="-1" strike="noStrike">
              <a:solidFill>
                <a:srgbClr val="000000"/>
              </a:solidFill>
              <a:latin typeface="Arial"/>
            </a:endParaRPr>
          </a:p>
          <a:p>
            <a:pPr>
              <a:lnSpc>
                <a:spcPct val="100000"/>
              </a:lnSpc>
              <a:spcBef>
                <a:spcPts val="1191"/>
              </a:spcBef>
              <a:spcAft>
                <a:spcPts val="992"/>
              </a:spcAft>
            </a:pPr>
            <a:endParaRPr b="0" lang="en-IN" sz="3200" spc="-1" strike="noStrike">
              <a:solidFill>
                <a:srgbClr val="000000"/>
              </a:solidFill>
              <a:latin typeface="Arial"/>
            </a:endParaRPr>
          </a:p>
          <a:p>
            <a:pPr>
              <a:lnSpc>
                <a:spcPct val="100000"/>
              </a:lnSpc>
              <a:spcBef>
                <a:spcPts val="1191"/>
              </a:spcBef>
              <a:spcAft>
                <a:spcPts val="992"/>
              </a:spcAft>
            </a:pPr>
            <a:r>
              <a:rPr b="1" lang="en-US" sz="3200" spc="-1" strike="noStrike">
                <a:solidFill>
                  <a:srgbClr val="000000"/>
                </a:solidFill>
                <a:latin typeface="Canva Sans Bold"/>
                <a:ea typeface="Canva Sans Bold"/>
              </a:rPr>
              <a:t>Event Management:</a:t>
            </a:r>
            <a:endParaRPr b="1" lang="en-IN" sz="3200" spc="-1" strike="noStrike">
              <a:solidFill>
                <a:srgbClr val="000000"/>
              </a:solidFill>
              <a:latin typeface="Arial"/>
            </a:endParaRPr>
          </a:p>
          <a:p>
            <a:pPr>
              <a:lnSpc>
                <a:spcPct val="100000"/>
              </a:lnSpc>
              <a:spcBef>
                <a:spcPts val="1191"/>
              </a:spcBef>
              <a:spcAft>
                <a:spcPts val="992"/>
              </a:spcAft>
            </a:pPr>
            <a:r>
              <a:rPr b="0" lang="en-US" sz="3200" spc="-1" strike="noStrike">
                <a:solidFill>
                  <a:srgbClr val="000000"/>
                </a:solidFill>
                <a:latin typeface="Canva Sans Bold"/>
                <a:ea typeface="Canva Sans Bold"/>
              </a:rPr>
              <a:t>Admins can schedule and manage local events like festivals, public gatherings, and cultural programs. Events are categorized, and their details (date, venue, and description) are maintained for public visibility.</a:t>
            </a:r>
            <a:endParaRPr b="0" lang="en-IN" sz="3200" spc="-1" strike="noStrike">
              <a:solidFill>
                <a:srgbClr val="000000"/>
              </a:solidFill>
              <a:latin typeface="Arial"/>
            </a:endParaRPr>
          </a:p>
          <a:p>
            <a:pPr>
              <a:lnSpc>
                <a:spcPct val="100000"/>
              </a:lnSpc>
              <a:spcBef>
                <a:spcPts val="1191"/>
              </a:spcBef>
              <a:spcAft>
                <a:spcPts val="992"/>
              </a:spcAft>
            </a:pPr>
            <a:endParaRPr b="0" lang="en-IN" sz="3200" spc="-1" strike="noStrike">
              <a:solidFill>
                <a:srgbClr val="000000"/>
              </a:solidFill>
              <a:latin typeface="Arial"/>
            </a:endParaRPr>
          </a:p>
          <a:p>
            <a:pPr>
              <a:lnSpc>
                <a:spcPct val="100000"/>
              </a:lnSpc>
              <a:spcBef>
                <a:spcPts val="1191"/>
              </a:spcBef>
              <a:spcAft>
                <a:spcPts val="992"/>
              </a:spcAft>
            </a:pPr>
            <a:r>
              <a:rPr b="1" lang="en-US" sz="3200" spc="-1" strike="noStrike">
                <a:solidFill>
                  <a:srgbClr val="000000"/>
                </a:solidFill>
                <a:latin typeface="Canva Sans Bold"/>
                <a:ea typeface="Canva Sans Bold"/>
              </a:rPr>
              <a:t>Representative Management:</a:t>
            </a:r>
            <a:endParaRPr b="1" lang="en-IN" sz="3200" spc="-1" strike="noStrike">
              <a:solidFill>
                <a:srgbClr val="000000"/>
              </a:solidFill>
              <a:latin typeface="Arial"/>
            </a:endParaRPr>
          </a:p>
          <a:p>
            <a:pPr>
              <a:lnSpc>
                <a:spcPct val="100000"/>
              </a:lnSpc>
              <a:spcBef>
                <a:spcPts val="1191"/>
              </a:spcBef>
              <a:spcAft>
                <a:spcPts val="992"/>
              </a:spcAft>
            </a:pPr>
            <a:r>
              <a:rPr b="0" lang="en-US" sz="3200" spc="-1" strike="noStrike">
                <a:solidFill>
                  <a:srgbClr val="000000"/>
                </a:solidFill>
                <a:latin typeface="Canva Sans Bold"/>
                <a:ea typeface="Canva Sans Bold"/>
              </a:rPr>
              <a:t>Admins can assign or add local representatives responsible for specific areas or services. This ensures accountability and better coordination between departments and the public.</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Freeform 30"/>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a typeface="DejaVu Sans"/>
            </a:endParaRPr>
          </a:p>
        </p:txBody>
      </p:sp>
      <p:sp>
        <p:nvSpPr>
          <p:cNvPr id="257" name="TextBox 35"/>
          <p:cNvSpPr/>
          <p:nvPr/>
        </p:nvSpPr>
        <p:spPr>
          <a:xfrm>
            <a:off x="366480" y="329760"/>
            <a:ext cx="17588520" cy="8038080"/>
          </a:xfrm>
          <a:prstGeom prst="rect">
            <a:avLst/>
          </a:prstGeom>
          <a:noFill/>
          <a:ln w="0">
            <a:noFill/>
          </a:ln>
        </p:spPr>
        <p:style>
          <a:lnRef idx="0"/>
          <a:fillRef idx="0"/>
          <a:effectRef idx="0"/>
          <a:fontRef idx="minor"/>
        </p:style>
        <p:txBody>
          <a:bodyPr lIns="0" rIns="0" tIns="0" bIns="0" anchor="t">
            <a:spAutoFit/>
          </a:bodyPr>
          <a:p>
            <a:pPr>
              <a:lnSpc>
                <a:spcPct val="100000"/>
              </a:lnSpc>
              <a:spcBef>
                <a:spcPts val="1191"/>
              </a:spcBef>
              <a:spcAft>
                <a:spcPts val="992"/>
              </a:spcAft>
            </a:pPr>
            <a:r>
              <a:rPr b="1" lang="en-US" sz="4800" spc="-1" strike="noStrike">
                <a:solidFill>
                  <a:srgbClr val="000000"/>
                </a:solidFill>
                <a:latin typeface="Canva Sans Bold"/>
                <a:ea typeface="Canva Sans Bold"/>
              </a:rPr>
              <a:t>Admin Panel Description:</a:t>
            </a:r>
            <a:br>
              <a:rPr sz="3200"/>
            </a:br>
            <a:endParaRPr b="0" lang="en-IN" sz="4800" spc="-1" strike="noStrike">
              <a:solidFill>
                <a:srgbClr val="000000"/>
              </a:solidFill>
              <a:latin typeface="Arial"/>
            </a:endParaRPr>
          </a:p>
          <a:p>
            <a:pPr>
              <a:lnSpc>
                <a:spcPct val="100000"/>
              </a:lnSpc>
              <a:spcBef>
                <a:spcPts val="1191"/>
              </a:spcBef>
              <a:spcAft>
                <a:spcPts val="992"/>
              </a:spcAft>
            </a:pPr>
            <a:r>
              <a:rPr b="1" lang="en-US" sz="3200" spc="-1" strike="noStrike">
                <a:solidFill>
                  <a:srgbClr val="000000"/>
                </a:solidFill>
                <a:latin typeface="Canva Sans Bold"/>
                <a:ea typeface="Canva Sans Bold"/>
              </a:rPr>
              <a:t>Tender Management:</a:t>
            </a:r>
            <a:endParaRPr b="1" lang="en-IN" sz="3200" spc="-1" strike="noStrike">
              <a:solidFill>
                <a:srgbClr val="000000"/>
              </a:solidFill>
              <a:latin typeface="Arial"/>
            </a:endParaRPr>
          </a:p>
          <a:p>
            <a:pPr>
              <a:lnSpc>
                <a:spcPct val="100000"/>
              </a:lnSpc>
              <a:spcBef>
                <a:spcPts val="1191"/>
              </a:spcBef>
              <a:spcAft>
                <a:spcPts val="992"/>
              </a:spcAft>
            </a:pPr>
            <a:r>
              <a:rPr b="0" lang="en-US" sz="3200" spc="-1" strike="noStrike">
                <a:solidFill>
                  <a:srgbClr val="000000"/>
                </a:solidFill>
                <a:latin typeface="Canva Sans Bold"/>
                <a:ea typeface="Canva Sans Bold"/>
              </a:rPr>
              <a:t>Admins can oversee tender-related </a:t>
            </a:r>
            <a:r>
              <a:rPr b="0" lang="en-US" sz="3200" spc="-1" strike="noStrike">
                <a:solidFill>
                  <a:srgbClr val="000000"/>
                </a:solidFill>
                <a:latin typeface="Canva Sans Bold"/>
                <a:ea typeface="Canva Sans Bold"/>
              </a:rPr>
              <a:t>activities for public works or service </a:t>
            </a:r>
            <a:r>
              <a:rPr b="0" lang="en-US" sz="3200" spc="-1" strike="noStrike">
                <a:solidFill>
                  <a:srgbClr val="000000"/>
                </a:solidFill>
                <a:latin typeface="Canva Sans Bold"/>
                <a:ea typeface="Canva Sans Bold"/>
              </a:rPr>
              <a:t>contracts. Tender details, deadlines, and </a:t>
            </a:r>
            <a:r>
              <a:rPr b="0" lang="en-US" sz="3200" spc="-1" strike="noStrike">
                <a:solidFill>
                  <a:srgbClr val="000000"/>
                </a:solidFill>
                <a:latin typeface="Canva Sans Bold"/>
                <a:ea typeface="Canva Sans Bold"/>
              </a:rPr>
              <a:t>bidder information are maintained </a:t>
            </a:r>
            <a:r>
              <a:rPr b="0" lang="en-US" sz="3200" spc="-1" strike="noStrike">
                <a:solidFill>
                  <a:srgbClr val="000000"/>
                </a:solidFill>
                <a:latin typeface="Canva Sans Bold"/>
                <a:ea typeface="Canva Sans Bold"/>
              </a:rPr>
              <a:t>securely for transparency and </a:t>
            </a:r>
            <a:r>
              <a:rPr b="0" lang="en-US" sz="3200" spc="-1" strike="noStrike">
                <a:solidFill>
                  <a:srgbClr val="000000"/>
                </a:solidFill>
                <a:latin typeface="Canva Sans Bold"/>
                <a:ea typeface="Canva Sans Bold"/>
              </a:rPr>
              <a:t>compliance.</a:t>
            </a:r>
            <a:endParaRPr b="1" lang="en-IN" sz="3200" spc="-1" strike="noStrike">
              <a:solidFill>
                <a:srgbClr val="000000"/>
              </a:solidFill>
              <a:latin typeface="Arial"/>
            </a:endParaRPr>
          </a:p>
          <a:p>
            <a:pPr>
              <a:lnSpc>
                <a:spcPct val="100000"/>
              </a:lnSpc>
              <a:spcBef>
                <a:spcPts val="1191"/>
              </a:spcBef>
              <a:spcAft>
                <a:spcPts val="992"/>
              </a:spcAft>
            </a:pPr>
            <a:endParaRPr b="1" lang="en-IN" sz="3200" spc="-1" strike="noStrike">
              <a:solidFill>
                <a:srgbClr val="000000"/>
              </a:solidFill>
              <a:latin typeface="Arial"/>
            </a:endParaRPr>
          </a:p>
          <a:p>
            <a:pPr>
              <a:lnSpc>
                <a:spcPct val="100000"/>
              </a:lnSpc>
              <a:spcBef>
                <a:spcPts val="1191"/>
              </a:spcBef>
              <a:spcAft>
                <a:spcPts val="992"/>
              </a:spcAft>
            </a:pPr>
            <a:r>
              <a:rPr b="1" lang="en-US" sz="3200" spc="-1" strike="noStrike">
                <a:solidFill>
                  <a:srgbClr val="000000"/>
                </a:solidFill>
                <a:latin typeface="Canva Sans Bold"/>
                <a:ea typeface="Canva Sans Bold"/>
              </a:rPr>
              <a:t>Bill Monitoring:</a:t>
            </a:r>
            <a:endParaRPr b="1" lang="en-IN" sz="3200" spc="-1" strike="noStrike">
              <a:solidFill>
                <a:srgbClr val="000000"/>
              </a:solidFill>
              <a:latin typeface="Arial"/>
            </a:endParaRPr>
          </a:p>
          <a:p>
            <a:pPr>
              <a:lnSpc>
                <a:spcPct val="100000"/>
              </a:lnSpc>
              <a:spcBef>
                <a:spcPts val="1191"/>
              </a:spcBef>
              <a:spcAft>
                <a:spcPts val="992"/>
              </a:spcAft>
            </a:pPr>
            <a:r>
              <a:rPr b="0" lang="en-US" sz="3200" spc="-1" strike="noStrike">
                <a:solidFill>
                  <a:srgbClr val="000000"/>
                </a:solidFill>
                <a:latin typeface="Canva Sans Bold"/>
                <a:ea typeface="Canva Sans Bold"/>
              </a:rPr>
              <a:t>Allows admins to track payment records, </a:t>
            </a:r>
            <a:r>
              <a:rPr b="0" lang="en-US" sz="3200" spc="-1" strike="noStrike">
                <a:solidFill>
                  <a:srgbClr val="000000"/>
                </a:solidFill>
                <a:latin typeface="Canva Sans Bold"/>
                <a:ea typeface="Canva Sans Bold"/>
              </a:rPr>
              <a:t>outstanding dues, and billing cycles for </a:t>
            </a:r>
            <a:r>
              <a:rPr b="0" lang="en-US" sz="3200" spc="-1" strike="noStrike">
                <a:solidFill>
                  <a:srgbClr val="000000"/>
                </a:solidFill>
                <a:latin typeface="Canva Sans Bold"/>
                <a:ea typeface="Canva Sans Bold"/>
              </a:rPr>
              <a:t>various civic services. Helps ensure </a:t>
            </a:r>
            <a:r>
              <a:rPr b="0" lang="en-US" sz="3200" spc="-1" strike="noStrike">
                <a:solidFill>
                  <a:srgbClr val="000000"/>
                </a:solidFill>
                <a:latin typeface="Canva Sans Bold"/>
                <a:ea typeface="Canva Sans Bold"/>
              </a:rPr>
              <a:t>financial oversight and timely follow-ups.</a:t>
            </a:r>
            <a:endParaRPr b="1" lang="en-IN" sz="3200" spc="-1" strike="noStrike">
              <a:solidFill>
                <a:srgbClr val="000000"/>
              </a:solidFill>
              <a:latin typeface="Arial"/>
            </a:endParaRPr>
          </a:p>
          <a:p>
            <a:pPr>
              <a:lnSpc>
                <a:spcPct val="100000"/>
              </a:lnSpc>
              <a:spcBef>
                <a:spcPts val="1191"/>
              </a:spcBef>
              <a:spcAft>
                <a:spcPts val="992"/>
              </a:spcAft>
            </a:pPr>
            <a:endParaRPr b="1" lang="en-IN" sz="3200" spc="-1" strike="noStrike">
              <a:solidFill>
                <a:srgbClr val="000000"/>
              </a:solidFill>
              <a:latin typeface="Arial"/>
            </a:endParaRPr>
          </a:p>
          <a:p>
            <a:pPr>
              <a:lnSpc>
                <a:spcPct val="100000"/>
              </a:lnSpc>
              <a:spcBef>
                <a:spcPts val="1191"/>
              </a:spcBef>
              <a:spcAft>
                <a:spcPts val="992"/>
              </a:spcAft>
            </a:pPr>
            <a:endParaRPr b="1"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Freeform 22"/>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59" name="TextBox 27"/>
          <p:cNvSpPr/>
          <p:nvPr/>
        </p:nvSpPr>
        <p:spPr>
          <a:xfrm>
            <a:off x="366480" y="329760"/>
            <a:ext cx="17588520" cy="2194200"/>
          </a:xfrm>
          <a:prstGeom prst="rect">
            <a:avLst/>
          </a:prstGeom>
          <a:noFill/>
          <a:ln w="0">
            <a:noFill/>
          </a:ln>
        </p:spPr>
        <p:style>
          <a:lnRef idx="0"/>
          <a:fillRef idx="0"/>
          <a:effectRef idx="0"/>
          <a:fontRef idx="minor"/>
        </p:style>
        <p:txBody>
          <a:bodyPr lIns="0" rIns="0" tIns="0" bIns="0" anchor="t">
            <a:spAutoFit/>
          </a:bodyPr>
          <a:p>
            <a:pPr>
              <a:lnSpc>
                <a:spcPct val="100000"/>
              </a:lnSpc>
            </a:pPr>
            <a:r>
              <a:rPr b="1" lang="en-US" sz="4800" spc="-1" strike="noStrike">
                <a:solidFill>
                  <a:srgbClr val="000000"/>
                </a:solidFill>
                <a:latin typeface="Canva Sans Bold"/>
                <a:ea typeface="Canva Sans Bold"/>
              </a:rPr>
              <a:t>Electrical Officer Dashboard:</a:t>
            </a:r>
            <a:br>
              <a:rPr sz="4800"/>
            </a:br>
            <a:br>
              <a:rPr sz="4800"/>
            </a:br>
            <a:endParaRPr b="0" lang="en-IN" sz="4800" spc="-1" strike="noStrike">
              <a:solidFill>
                <a:srgbClr val="000000"/>
              </a:solidFill>
              <a:latin typeface="Arial"/>
            </a:endParaRPr>
          </a:p>
        </p:txBody>
      </p:sp>
      <p:pic>
        <p:nvPicPr>
          <p:cNvPr id="260" name="" descr=""/>
          <p:cNvPicPr/>
          <p:nvPr/>
        </p:nvPicPr>
        <p:blipFill>
          <a:blip r:embed="rId2"/>
          <a:stretch/>
        </p:blipFill>
        <p:spPr>
          <a:xfrm>
            <a:off x="1080000" y="1800000"/>
            <a:ext cx="15658920" cy="737892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Freeform 23"/>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62" name="TextBox 28"/>
          <p:cNvSpPr/>
          <p:nvPr/>
        </p:nvSpPr>
        <p:spPr>
          <a:xfrm>
            <a:off x="366480" y="329760"/>
            <a:ext cx="17588520" cy="6158160"/>
          </a:xfrm>
          <a:prstGeom prst="rect">
            <a:avLst/>
          </a:prstGeom>
          <a:noFill/>
          <a:ln w="0">
            <a:noFill/>
          </a:ln>
        </p:spPr>
        <p:style>
          <a:lnRef idx="0"/>
          <a:fillRef idx="0"/>
          <a:effectRef idx="0"/>
          <a:fontRef idx="minor"/>
        </p:style>
        <p:txBody>
          <a:bodyPr lIns="0" rIns="0" tIns="0" bIns="0" anchor="t">
            <a:spAutoFit/>
          </a:bodyPr>
          <a:p>
            <a:pPr>
              <a:lnSpc>
                <a:spcPct val="100000"/>
              </a:lnSpc>
            </a:pPr>
            <a:r>
              <a:rPr b="1" lang="en-US" sz="4800" spc="-1" strike="noStrike">
                <a:solidFill>
                  <a:srgbClr val="000000"/>
                </a:solidFill>
                <a:latin typeface="Canva Sans Bold"/>
                <a:ea typeface="Canva Sans Bold"/>
              </a:rPr>
              <a:t>Electrical Officer Panel Description:</a:t>
            </a:r>
            <a:br>
              <a:rPr sz="4800"/>
            </a:br>
            <a:br>
              <a:rPr sz="1800"/>
            </a:br>
            <a:br>
              <a:rPr sz="1800"/>
            </a:br>
            <a:r>
              <a:rPr b="1" lang="en-US" sz="3200" spc="-1" strike="noStrike">
                <a:solidFill>
                  <a:srgbClr val="000000"/>
                </a:solidFill>
                <a:latin typeface="Canva Sans Bold"/>
                <a:ea typeface="Canva Sans Bold"/>
              </a:rPr>
              <a:t>Complaint Management</a:t>
            </a:r>
            <a:r>
              <a:rPr b="0" lang="en-US" sz="3200" spc="-1" strike="noStrike">
                <a:solidFill>
                  <a:srgbClr val="000000"/>
                </a:solidFill>
                <a:latin typeface="Canva Sans Bold"/>
                <a:ea typeface="Canva Sans Bold"/>
              </a:rPr>
              <a:t>: Users can submit and track complaints related to civic services such as plumbing, electrical, or water issues. They can view the status of their complaints and receive updates through notifications.</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a:p>
            <a:pPr>
              <a:lnSpc>
                <a:spcPct val="100000"/>
              </a:lnSpc>
            </a:pPr>
            <a:r>
              <a:rPr b="1" lang="en-US" sz="3200" spc="-1" strike="noStrike">
                <a:solidFill>
                  <a:srgbClr val="000000"/>
                </a:solidFill>
                <a:latin typeface="Canva Sans Bold"/>
                <a:ea typeface="Canva Sans Bold"/>
              </a:rPr>
              <a:t>Event Notifications</a:t>
            </a:r>
            <a:r>
              <a:rPr b="0" lang="en-US" sz="3200" spc="-1" strike="noStrike">
                <a:solidFill>
                  <a:srgbClr val="000000"/>
                </a:solidFill>
                <a:latin typeface="Canva Sans Bold"/>
                <a:ea typeface="Canva Sans Bold"/>
              </a:rPr>
              <a:t>: Users can view notifications about local events, festivals, and programs.</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a:p>
            <a:pPr>
              <a:lnSpc>
                <a:spcPct val="100000"/>
              </a:lnSpc>
            </a:pPr>
            <a:r>
              <a:rPr b="1" lang="en-US" sz="3200" spc="-1" strike="noStrike">
                <a:solidFill>
                  <a:srgbClr val="000000"/>
                </a:solidFill>
                <a:latin typeface="Canva Sans Bold"/>
                <a:ea typeface="Canva Sans Bold"/>
              </a:rPr>
              <a:t>Payment Reminders</a:t>
            </a:r>
            <a:r>
              <a:rPr b="0" lang="en-US" sz="3200" spc="-1" strike="noStrike">
                <a:solidFill>
                  <a:srgbClr val="000000"/>
                </a:solidFill>
                <a:latin typeface="Canva Sans Bold"/>
                <a:ea typeface="Canva Sans Bold"/>
              </a:rPr>
              <a:t>: Utility bills and other payments are tracked, and users receive reminders before the due date.</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Freeform 25"/>
          <p:cNvSpPr/>
          <p:nvPr/>
        </p:nvSpPr>
        <p:spPr>
          <a:xfrm>
            <a:off x="-12708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197" name="TextBox 30"/>
          <p:cNvSpPr/>
          <p:nvPr/>
        </p:nvSpPr>
        <p:spPr>
          <a:xfrm>
            <a:off x="255240" y="257400"/>
            <a:ext cx="4243680" cy="2403720"/>
          </a:xfrm>
          <a:prstGeom prst="rect">
            <a:avLst/>
          </a:prstGeom>
          <a:noFill/>
          <a:ln w="0">
            <a:noFill/>
          </a:ln>
        </p:spPr>
        <p:style>
          <a:lnRef idx="0"/>
          <a:fillRef idx="0"/>
          <a:effectRef idx="0"/>
          <a:fontRef idx="minor"/>
        </p:style>
        <p:txBody>
          <a:bodyPr lIns="0" rIns="0" tIns="0" bIns="0" anchor="t">
            <a:spAutoFit/>
          </a:bodyPr>
          <a:p>
            <a:pPr algn="ctr">
              <a:lnSpc>
                <a:spcPts val="6310"/>
              </a:lnSpc>
            </a:pPr>
            <a:r>
              <a:rPr b="1" lang="en-US" sz="4000" spc="-1" strike="noStrike">
                <a:solidFill>
                  <a:srgbClr val="000000"/>
                </a:solidFill>
                <a:latin typeface="Canva Sans Bold"/>
                <a:ea typeface="Canva Sans Bold"/>
              </a:rPr>
              <a:t>Introduction</a:t>
            </a:r>
            <a:endParaRPr b="0" lang="en-IN" sz="4000" spc="-1" strike="noStrike">
              <a:solidFill>
                <a:srgbClr val="000000"/>
              </a:solidFill>
              <a:latin typeface="Arial"/>
            </a:endParaRPr>
          </a:p>
          <a:p>
            <a:pPr algn="ctr">
              <a:lnSpc>
                <a:spcPts val="6310"/>
              </a:lnSpc>
            </a:pPr>
            <a:endParaRPr b="0" lang="en-IN" sz="4500" spc="-1" strike="noStrike">
              <a:solidFill>
                <a:srgbClr val="000000"/>
              </a:solidFill>
              <a:latin typeface="Arial"/>
            </a:endParaRPr>
          </a:p>
          <a:p>
            <a:pPr algn="ctr">
              <a:lnSpc>
                <a:spcPts val="6310"/>
              </a:lnSpc>
            </a:pPr>
            <a:endParaRPr b="0" lang="en-IN" sz="4500" spc="-1" strike="noStrike">
              <a:solidFill>
                <a:srgbClr val="000000"/>
              </a:solidFill>
              <a:latin typeface="Arial"/>
            </a:endParaRPr>
          </a:p>
        </p:txBody>
      </p:sp>
      <p:sp>
        <p:nvSpPr>
          <p:cNvPr id="198" name=""/>
          <p:cNvSpPr/>
          <p:nvPr/>
        </p:nvSpPr>
        <p:spPr>
          <a:xfrm rot="21586200">
            <a:off x="490680" y="1227960"/>
            <a:ext cx="16669440" cy="8453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3320" spc="-1" strike="noStrike">
                <a:solidFill>
                  <a:srgbClr val="000000"/>
                </a:solidFill>
                <a:latin typeface="Arial"/>
                <a:ea typeface="DejaVu Sans"/>
              </a:rPr>
              <a:t>What is UrbanPulse? </a:t>
            </a:r>
            <a:endParaRPr b="0" lang="en-IN" sz="3320" spc="-1" strike="noStrike">
              <a:solidFill>
                <a:srgbClr val="000000"/>
              </a:solidFill>
              <a:latin typeface="Arial"/>
            </a:endParaRPr>
          </a:p>
          <a:p>
            <a:pPr>
              <a:lnSpc>
                <a:spcPct val="100000"/>
              </a:lnSpc>
            </a:pPr>
            <a:endParaRPr b="0" lang="en-IN" sz="3320" spc="-1" strike="noStrike">
              <a:solidFill>
                <a:srgbClr val="000000"/>
              </a:solidFill>
              <a:latin typeface="Arial"/>
            </a:endParaRPr>
          </a:p>
          <a:p>
            <a:pPr>
              <a:lnSpc>
                <a:spcPct val="100000"/>
              </a:lnSpc>
            </a:pPr>
            <a:r>
              <a:rPr b="0" lang="en-IN" sz="3320" spc="-1" strike="noStrike">
                <a:solidFill>
                  <a:srgbClr val="000000"/>
                </a:solidFill>
                <a:latin typeface="Arial"/>
                <a:ea typeface="DejaVu Sans"/>
              </a:rPr>
              <a:t>UrbanPulse is presented as a digital civic platform.</a:t>
            </a:r>
            <a:endParaRPr b="0" lang="en-IN" sz="3320" spc="-1" strike="noStrike">
              <a:solidFill>
                <a:srgbClr val="000000"/>
              </a:solidFill>
              <a:latin typeface="Arial"/>
            </a:endParaRPr>
          </a:p>
          <a:p>
            <a:pPr>
              <a:lnSpc>
                <a:spcPct val="100000"/>
              </a:lnSpc>
            </a:pPr>
            <a:r>
              <a:rPr b="0" lang="en-IN" sz="3320" spc="-1" strike="noStrike">
                <a:solidFill>
                  <a:srgbClr val="000000"/>
                </a:solidFill>
                <a:latin typeface="Arial"/>
                <a:ea typeface="DejaVu Sans"/>
              </a:rPr>
              <a:t>Its primary function is to provide a unified experience for citizens, allowing them to access various municipal services through a single platform.</a:t>
            </a:r>
            <a:endParaRPr b="0" lang="en-IN" sz="3320" spc="-1" strike="noStrike">
              <a:solidFill>
                <a:srgbClr val="000000"/>
              </a:solidFill>
              <a:latin typeface="Arial"/>
            </a:endParaRPr>
          </a:p>
          <a:p>
            <a:pPr>
              <a:lnSpc>
                <a:spcPct val="100000"/>
              </a:lnSpc>
            </a:pPr>
            <a:endParaRPr b="0" lang="en-IN" sz="3320" spc="-1" strike="noStrike">
              <a:solidFill>
                <a:srgbClr val="000000"/>
              </a:solidFill>
              <a:latin typeface="Arial"/>
            </a:endParaRPr>
          </a:p>
          <a:p>
            <a:pPr>
              <a:lnSpc>
                <a:spcPct val="100000"/>
              </a:lnSpc>
            </a:pPr>
            <a:r>
              <a:rPr b="1" lang="en-IN" sz="3320" spc="-1" strike="noStrike">
                <a:solidFill>
                  <a:srgbClr val="000000"/>
                </a:solidFill>
                <a:latin typeface="Arial"/>
                <a:ea typeface="DejaVu Sans"/>
              </a:rPr>
              <a:t>Goal:</a:t>
            </a:r>
            <a:endParaRPr b="0" lang="en-IN" sz="3320" spc="-1" strike="noStrike">
              <a:solidFill>
                <a:srgbClr val="000000"/>
              </a:solidFill>
              <a:latin typeface="Arial"/>
            </a:endParaRPr>
          </a:p>
          <a:p>
            <a:pPr>
              <a:lnSpc>
                <a:spcPct val="100000"/>
              </a:lnSpc>
            </a:pPr>
            <a:r>
              <a:rPr b="1" lang="en-IN" sz="3320" spc="-1" strike="noStrike">
                <a:solidFill>
                  <a:srgbClr val="000000"/>
                </a:solidFill>
                <a:latin typeface="Arial"/>
                <a:ea typeface="DejaVu Sans"/>
              </a:rPr>
              <a:t> </a:t>
            </a:r>
            <a:endParaRPr b="0" lang="en-IN" sz="3320" spc="-1" strike="noStrike">
              <a:solidFill>
                <a:srgbClr val="000000"/>
              </a:solidFill>
              <a:latin typeface="Arial"/>
            </a:endParaRPr>
          </a:p>
          <a:p>
            <a:pPr>
              <a:lnSpc>
                <a:spcPct val="100000"/>
              </a:lnSpc>
            </a:pPr>
            <a:r>
              <a:rPr b="0" lang="en-IN" sz="3320" spc="-1" strike="noStrike">
                <a:solidFill>
                  <a:srgbClr val="000000"/>
                </a:solidFill>
                <a:latin typeface="Arial"/>
                <a:ea typeface="DejaVu Sans"/>
              </a:rPr>
              <a:t>The main objective is to improve the connection between the government and its citizens by leveraging technology</a:t>
            </a:r>
            <a:r>
              <a:rPr b="1" lang="en-IN" sz="3320" spc="-1" strike="noStrike">
                <a:solidFill>
                  <a:srgbClr val="000000"/>
                </a:solidFill>
                <a:latin typeface="Arial"/>
                <a:ea typeface="DejaVu Sans"/>
              </a:rPr>
              <a:t>.</a:t>
            </a:r>
            <a:endParaRPr b="0" lang="en-IN" sz="3320" spc="-1" strike="noStrike">
              <a:solidFill>
                <a:srgbClr val="000000"/>
              </a:solidFill>
              <a:latin typeface="Arial"/>
            </a:endParaRPr>
          </a:p>
          <a:p>
            <a:pPr>
              <a:lnSpc>
                <a:spcPct val="100000"/>
              </a:lnSpc>
            </a:pPr>
            <a:endParaRPr b="0" lang="en-IN" sz="3320" spc="-1" strike="noStrike">
              <a:solidFill>
                <a:srgbClr val="000000"/>
              </a:solidFill>
              <a:latin typeface="Arial"/>
            </a:endParaRPr>
          </a:p>
          <a:p>
            <a:pPr>
              <a:lnSpc>
                <a:spcPct val="100000"/>
              </a:lnSpc>
            </a:pPr>
            <a:r>
              <a:rPr b="1" lang="en-IN" sz="3320" spc="-1" strike="noStrike">
                <a:solidFill>
                  <a:srgbClr val="000000"/>
                </a:solidFill>
                <a:latin typeface="Arial"/>
                <a:ea typeface="DejaVu Sans"/>
              </a:rPr>
              <a:t>Background and Importance:</a:t>
            </a:r>
            <a:endParaRPr b="0" lang="en-IN" sz="3320" spc="-1" strike="noStrike">
              <a:solidFill>
                <a:srgbClr val="000000"/>
              </a:solidFill>
              <a:latin typeface="Arial"/>
            </a:endParaRPr>
          </a:p>
          <a:p>
            <a:pPr>
              <a:lnSpc>
                <a:spcPct val="100000"/>
              </a:lnSpc>
            </a:pPr>
            <a:r>
              <a:rPr b="1" lang="en-IN" sz="3320" spc="-1" strike="noStrike">
                <a:solidFill>
                  <a:srgbClr val="000000"/>
                </a:solidFill>
                <a:latin typeface="Arial"/>
                <a:ea typeface="DejaVu Sans"/>
              </a:rPr>
              <a:t> </a:t>
            </a:r>
            <a:endParaRPr b="0" lang="en-IN" sz="3320" spc="-1" strike="noStrike">
              <a:solidFill>
                <a:srgbClr val="000000"/>
              </a:solidFill>
              <a:latin typeface="Arial"/>
            </a:endParaRPr>
          </a:p>
          <a:p>
            <a:pPr>
              <a:lnSpc>
                <a:spcPct val="100000"/>
              </a:lnSpc>
            </a:pPr>
            <a:r>
              <a:rPr b="0" lang="en-IN" sz="3320" spc="-1" strike="noStrike">
                <a:solidFill>
                  <a:srgbClr val="000000"/>
                </a:solidFill>
                <a:latin typeface="Arial"/>
                <a:ea typeface="DejaVu Sans"/>
              </a:rPr>
              <a:t>The need for UrbanPulse arises from the challenges in existing urban systems.</a:t>
            </a:r>
            <a:endParaRPr b="0" lang="en-IN" sz="3320" spc="-1" strike="noStrike">
              <a:solidFill>
                <a:srgbClr val="000000"/>
              </a:solidFill>
              <a:latin typeface="Arial"/>
            </a:endParaRPr>
          </a:p>
          <a:p>
            <a:pPr>
              <a:lnSpc>
                <a:spcPct val="100000"/>
              </a:lnSpc>
            </a:pPr>
            <a:r>
              <a:rPr b="0" lang="en-IN" sz="3320" spc="-1" strike="noStrike">
                <a:solidFill>
                  <a:srgbClr val="000000"/>
                </a:solidFill>
                <a:latin typeface="Arial"/>
                <a:ea typeface="DejaVu Sans"/>
              </a:rPr>
              <a:t>Its importance lies in offering a unified and streamlined way for citizens to interact with municipal services, which were previously fragmented.</a:t>
            </a:r>
            <a:endParaRPr b="0" lang="en-IN" sz="332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Freeform 26"/>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64" name="TextBox 31"/>
          <p:cNvSpPr/>
          <p:nvPr/>
        </p:nvSpPr>
        <p:spPr>
          <a:xfrm>
            <a:off x="366480" y="329760"/>
            <a:ext cx="17588520" cy="1219320"/>
          </a:xfrm>
          <a:prstGeom prst="rect">
            <a:avLst/>
          </a:prstGeom>
          <a:noFill/>
          <a:ln w="0">
            <a:noFill/>
          </a:ln>
        </p:spPr>
        <p:style>
          <a:lnRef idx="0"/>
          <a:fillRef idx="0"/>
          <a:effectRef idx="0"/>
          <a:fontRef idx="minor"/>
        </p:style>
        <p:txBody>
          <a:bodyPr lIns="0" rIns="0" tIns="0" bIns="0" anchor="t">
            <a:spAutoFit/>
          </a:bodyPr>
          <a:p>
            <a:pPr>
              <a:lnSpc>
                <a:spcPct val="100000"/>
              </a:lnSpc>
            </a:pPr>
            <a:r>
              <a:rPr b="1" lang="en-US" sz="4800" spc="-1" strike="noStrike">
                <a:solidFill>
                  <a:srgbClr val="000000"/>
                </a:solidFill>
                <a:latin typeface="Canva Sans Bold"/>
                <a:ea typeface="Canva Sans Bold"/>
              </a:rPr>
              <a:t>Sanitation Officer Panel Description:</a:t>
            </a:r>
            <a:endParaRPr b="0" lang="en-IN" sz="4800" spc="-1" strike="noStrike">
              <a:solidFill>
                <a:srgbClr val="000000"/>
              </a:solidFill>
              <a:latin typeface="Arial"/>
            </a:endParaRPr>
          </a:p>
          <a:p>
            <a:pPr>
              <a:lnSpc>
                <a:spcPct val="100000"/>
              </a:lnSpc>
            </a:pPr>
            <a:endParaRPr b="0" lang="en-IN" sz="3200" spc="-1" strike="noStrike">
              <a:solidFill>
                <a:srgbClr val="000000"/>
              </a:solidFill>
              <a:latin typeface="Arial"/>
            </a:endParaRPr>
          </a:p>
        </p:txBody>
      </p:sp>
      <p:pic>
        <p:nvPicPr>
          <p:cNvPr id="265" name="" descr=""/>
          <p:cNvPicPr/>
          <p:nvPr/>
        </p:nvPicPr>
        <p:blipFill>
          <a:blip r:embed="rId2"/>
          <a:stretch/>
        </p:blipFill>
        <p:spPr>
          <a:xfrm>
            <a:off x="1309680" y="1722600"/>
            <a:ext cx="15926760" cy="840312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Freeform 28"/>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67" name="TextBox 33"/>
          <p:cNvSpPr/>
          <p:nvPr/>
        </p:nvSpPr>
        <p:spPr>
          <a:xfrm>
            <a:off x="366480" y="329760"/>
            <a:ext cx="17588520" cy="10175400"/>
          </a:xfrm>
          <a:prstGeom prst="rect">
            <a:avLst/>
          </a:prstGeom>
          <a:noFill/>
          <a:ln w="0">
            <a:noFill/>
          </a:ln>
        </p:spPr>
        <p:style>
          <a:lnRef idx="0"/>
          <a:fillRef idx="0"/>
          <a:effectRef idx="0"/>
          <a:fontRef idx="minor"/>
        </p:style>
        <p:txBody>
          <a:bodyPr lIns="0" rIns="0" tIns="0" bIns="0" anchor="t">
            <a:spAutoFit/>
          </a:bodyPr>
          <a:p>
            <a:pPr>
              <a:lnSpc>
                <a:spcPct val="100000"/>
              </a:lnSpc>
              <a:spcBef>
                <a:spcPts val="1191"/>
              </a:spcBef>
              <a:spcAft>
                <a:spcPts val="992"/>
              </a:spcAft>
            </a:pPr>
            <a:r>
              <a:rPr b="1" lang="en-US" sz="4800" spc="-1" strike="noStrike">
                <a:solidFill>
                  <a:srgbClr val="000000"/>
                </a:solidFill>
                <a:latin typeface="Canva Sans Bold"/>
                <a:ea typeface="Canva Sans Bold"/>
              </a:rPr>
              <a:t>Sanitation Officer Panel Description:</a:t>
            </a:r>
            <a:br>
              <a:rPr sz="4800"/>
            </a:br>
            <a:br>
              <a:rPr sz="1800"/>
            </a:br>
            <a:br>
              <a:rPr sz="1800"/>
            </a:br>
            <a:r>
              <a:rPr b="1" lang="en-US" sz="3200" spc="-1" strike="noStrike">
                <a:solidFill>
                  <a:srgbClr val="000000"/>
                </a:solidFill>
                <a:latin typeface="Arial"/>
                <a:ea typeface="DejaVu Sans"/>
              </a:rPr>
              <a:t>Complaint Management:</a:t>
            </a:r>
            <a:endParaRPr b="0" lang="en-IN" sz="3200" spc="-1" strike="noStrike">
              <a:solidFill>
                <a:srgbClr val="000000"/>
              </a:solidFill>
              <a:latin typeface="Arial"/>
            </a:endParaRPr>
          </a:p>
          <a:p>
            <a:pPr>
              <a:lnSpc>
                <a:spcPct val="100000"/>
              </a:lnSpc>
              <a:spcBef>
                <a:spcPts val="1191"/>
              </a:spcBef>
              <a:spcAft>
                <a:spcPts val="992"/>
              </a:spcAft>
            </a:pPr>
            <a:r>
              <a:rPr b="0" lang="en-US" sz="3200" spc="-1" strike="noStrike">
                <a:solidFill>
                  <a:srgbClr val="000000"/>
                </a:solidFill>
                <a:latin typeface="Arial"/>
                <a:ea typeface="DejaVu Sans"/>
              </a:rPr>
              <a:t>Users can submit and monitor complaints related to water services, such as leaks, blockages, or supply issues. Each complaint's status is updated in real time, and users receive notifications as the issue progresses toward resolution.</a:t>
            </a:r>
            <a:endParaRPr b="0" lang="en-IN" sz="3200" spc="-1" strike="noStrike">
              <a:solidFill>
                <a:srgbClr val="000000"/>
              </a:solidFill>
              <a:latin typeface="Arial"/>
            </a:endParaRPr>
          </a:p>
          <a:p>
            <a:pPr>
              <a:lnSpc>
                <a:spcPct val="100000"/>
              </a:lnSpc>
              <a:spcBef>
                <a:spcPts val="1191"/>
              </a:spcBef>
              <a:spcAft>
                <a:spcPts val="992"/>
              </a:spcAft>
            </a:pPr>
            <a:endParaRPr b="0" lang="en-IN" sz="3200" spc="-1" strike="noStrike">
              <a:solidFill>
                <a:srgbClr val="000000"/>
              </a:solidFill>
              <a:latin typeface="Arial"/>
            </a:endParaRPr>
          </a:p>
          <a:p>
            <a:pPr>
              <a:lnSpc>
                <a:spcPct val="100000"/>
              </a:lnSpc>
              <a:spcBef>
                <a:spcPts val="1191"/>
              </a:spcBef>
              <a:spcAft>
                <a:spcPts val="992"/>
              </a:spcAft>
            </a:pPr>
            <a:r>
              <a:rPr b="1" lang="en-US" sz="3200" spc="-1" strike="noStrike">
                <a:solidFill>
                  <a:srgbClr val="000000"/>
                </a:solidFill>
                <a:latin typeface="Arial"/>
                <a:ea typeface="DejaVu Sans"/>
              </a:rPr>
              <a:t>Appointment Scheduling:</a:t>
            </a:r>
            <a:endParaRPr b="0" lang="en-IN" sz="3200" spc="-1" strike="noStrike">
              <a:solidFill>
                <a:srgbClr val="000000"/>
              </a:solidFill>
              <a:latin typeface="Arial"/>
            </a:endParaRPr>
          </a:p>
          <a:p>
            <a:pPr>
              <a:lnSpc>
                <a:spcPct val="100000"/>
              </a:lnSpc>
              <a:spcBef>
                <a:spcPts val="1191"/>
              </a:spcBef>
              <a:spcAft>
                <a:spcPts val="992"/>
              </a:spcAft>
            </a:pPr>
            <a:r>
              <a:rPr b="0" lang="en-US" sz="3200" spc="-1" strike="noStrike">
                <a:solidFill>
                  <a:srgbClr val="000000"/>
                </a:solidFill>
                <a:latin typeface="Arial"/>
                <a:ea typeface="DejaVu Sans"/>
              </a:rPr>
              <a:t>Users can schedule appointments with the Water Department for services like inspections, meter checks, or maintenance visits. Appointment details, status, and officer assignments are visible, ensuring timely assistance.</a:t>
            </a:r>
            <a:endParaRPr b="0" lang="en-IN" sz="3200" spc="-1" strike="noStrike">
              <a:solidFill>
                <a:srgbClr val="000000"/>
              </a:solidFill>
              <a:latin typeface="Arial"/>
            </a:endParaRPr>
          </a:p>
          <a:p>
            <a:pPr>
              <a:lnSpc>
                <a:spcPct val="100000"/>
              </a:lnSpc>
              <a:spcBef>
                <a:spcPts val="1191"/>
              </a:spcBef>
              <a:spcAft>
                <a:spcPts val="992"/>
              </a:spcAft>
            </a:pPr>
            <a:endParaRPr b="0" lang="en-IN" sz="3200" spc="-1" strike="noStrike">
              <a:solidFill>
                <a:srgbClr val="000000"/>
              </a:solidFill>
              <a:latin typeface="Arial"/>
            </a:endParaRPr>
          </a:p>
          <a:p>
            <a:pPr>
              <a:lnSpc>
                <a:spcPct val="100000"/>
              </a:lnSpc>
              <a:spcBef>
                <a:spcPts val="1191"/>
              </a:spcBef>
              <a:spcAft>
                <a:spcPts val="992"/>
              </a:spcAft>
            </a:pPr>
            <a:r>
              <a:rPr b="1" lang="en-US" sz="3200" spc="-1" strike="noStrike">
                <a:solidFill>
                  <a:srgbClr val="000000"/>
                </a:solidFill>
                <a:latin typeface="Arial"/>
                <a:ea typeface="DejaVu Sans"/>
              </a:rPr>
              <a:t>Bill Payments and Tracking:</a:t>
            </a:r>
            <a:endParaRPr b="0" lang="en-IN" sz="3200" spc="-1" strike="noStrike">
              <a:solidFill>
                <a:srgbClr val="000000"/>
              </a:solidFill>
              <a:latin typeface="Arial"/>
            </a:endParaRPr>
          </a:p>
          <a:p>
            <a:pPr>
              <a:lnSpc>
                <a:spcPct val="100000"/>
              </a:lnSpc>
              <a:spcBef>
                <a:spcPts val="1191"/>
              </a:spcBef>
              <a:spcAft>
                <a:spcPts val="992"/>
              </a:spcAft>
            </a:pPr>
            <a:r>
              <a:rPr b="0" lang="en-US" sz="3200" spc="-1" strike="noStrike">
                <a:solidFill>
                  <a:srgbClr val="000000"/>
                </a:solidFill>
                <a:latin typeface="Arial"/>
                <a:ea typeface="DejaVu Sans"/>
              </a:rPr>
              <a:t>Users can view their water utility bills, check payment statuses, and download past bills. Automatic reminders are sent before due dates to ensure timely payments and avoid penalties.</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Freeform 27"/>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69" name="TextBox 32"/>
          <p:cNvSpPr/>
          <p:nvPr/>
        </p:nvSpPr>
        <p:spPr>
          <a:xfrm>
            <a:off x="366480" y="329760"/>
            <a:ext cx="17588520" cy="1219320"/>
          </a:xfrm>
          <a:prstGeom prst="rect">
            <a:avLst/>
          </a:prstGeom>
          <a:noFill/>
          <a:ln w="0">
            <a:noFill/>
          </a:ln>
        </p:spPr>
        <p:style>
          <a:lnRef idx="0"/>
          <a:fillRef idx="0"/>
          <a:effectRef idx="0"/>
          <a:fontRef idx="minor"/>
        </p:style>
        <p:txBody>
          <a:bodyPr lIns="0" rIns="0" tIns="0" bIns="0" anchor="t">
            <a:spAutoFit/>
          </a:bodyPr>
          <a:p>
            <a:pPr>
              <a:lnSpc>
                <a:spcPct val="100000"/>
              </a:lnSpc>
            </a:pPr>
            <a:r>
              <a:rPr b="1" lang="en-US" sz="4800" spc="-1" strike="noStrike">
                <a:solidFill>
                  <a:srgbClr val="000000"/>
                </a:solidFill>
                <a:latin typeface="Canva Sans Bold"/>
                <a:ea typeface="Canva Sans Bold"/>
              </a:rPr>
              <a:t>Water Officer Panel Description:</a:t>
            </a:r>
            <a:endParaRPr b="0" lang="en-IN" sz="4800" spc="-1" strike="noStrike">
              <a:solidFill>
                <a:srgbClr val="000000"/>
              </a:solidFill>
              <a:latin typeface="Arial"/>
            </a:endParaRPr>
          </a:p>
          <a:p>
            <a:pPr>
              <a:lnSpc>
                <a:spcPct val="100000"/>
              </a:lnSpc>
            </a:pPr>
            <a:endParaRPr b="0" lang="en-IN" sz="3200" spc="-1" strike="noStrike">
              <a:solidFill>
                <a:srgbClr val="000000"/>
              </a:solidFill>
              <a:latin typeface="Arial"/>
            </a:endParaRPr>
          </a:p>
        </p:txBody>
      </p:sp>
      <p:pic>
        <p:nvPicPr>
          <p:cNvPr id="270" name="" descr=""/>
          <p:cNvPicPr/>
          <p:nvPr/>
        </p:nvPicPr>
        <p:blipFill>
          <a:blip r:embed="rId2"/>
          <a:stretch/>
        </p:blipFill>
        <p:spPr>
          <a:xfrm>
            <a:off x="733320" y="1355400"/>
            <a:ext cx="15414120" cy="813276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Freeform 29"/>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72" name="TextBox 34"/>
          <p:cNvSpPr/>
          <p:nvPr/>
        </p:nvSpPr>
        <p:spPr>
          <a:xfrm>
            <a:off x="366480" y="329760"/>
            <a:ext cx="17588520" cy="11007360"/>
          </a:xfrm>
          <a:prstGeom prst="rect">
            <a:avLst/>
          </a:prstGeom>
          <a:noFill/>
          <a:ln w="0">
            <a:noFill/>
          </a:ln>
        </p:spPr>
        <p:style>
          <a:lnRef idx="0"/>
          <a:fillRef idx="0"/>
          <a:effectRef idx="0"/>
          <a:fontRef idx="minor"/>
        </p:style>
        <p:txBody>
          <a:bodyPr lIns="0" rIns="0" tIns="0" bIns="0" anchor="t">
            <a:spAutoFit/>
          </a:bodyPr>
          <a:p>
            <a:pPr>
              <a:lnSpc>
                <a:spcPct val="100000"/>
              </a:lnSpc>
              <a:spcBef>
                <a:spcPts val="1191"/>
              </a:spcBef>
              <a:spcAft>
                <a:spcPts val="992"/>
              </a:spcAft>
            </a:pPr>
            <a:r>
              <a:rPr b="1" lang="en-US" sz="4800" spc="-1" strike="noStrike">
                <a:solidFill>
                  <a:srgbClr val="000000"/>
                </a:solidFill>
                <a:latin typeface="Canva Sans Bold"/>
                <a:ea typeface="Canva Sans Bold"/>
              </a:rPr>
              <a:t>Water Officer Panel Description:</a:t>
            </a:r>
            <a:endParaRPr b="0" lang="en-IN" sz="4800" spc="-1" strike="noStrike">
              <a:solidFill>
                <a:srgbClr val="000000"/>
              </a:solidFill>
              <a:latin typeface="Arial"/>
            </a:endParaRPr>
          </a:p>
          <a:p>
            <a:pPr>
              <a:lnSpc>
                <a:spcPct val="100000"/>
              </a:lnSpc>
              <a:spcBef>
                <a:spcPts val="1191"/>
              </a:spcBef>
              <a:spcAft>
                <a:spcPts val="992"/>
              </a:spcAft>
            </a:pPr>
            <a:endParaRPr b="0" lang="en-IN" sz="1800" spc="-1" strike="noStrike">
              <a:solidFill>
                <a:srgbClr val="000000"/>
              </a:solidFill>
              <a:latin typeface="Arial"/>
            </a:endParaRPr>
          </a:p>
          <a:p>
            <a:pPr>
              <a:lnSpc>
                <a:spcPct val="100000"/>
              </a:lnSpc>
              <a:spcBef>
                <a:spcPts val="1191"/>
              </a:spcBef>
              <a:spcAft>
                <a:spcPts val="992"/>
              </a:spcAft>
            </a:pPr>
            <a:r>
              <a:rPr b="1" lang="en-US" sz="3200" spc="-1" strike="noStrike">
                <a:solidFill>
                  <a:srgbClr val="000000"/>
                </a:solidFill>
                <a:latin typeface="Arial"/>
                <a:ea typeface="DejaVu Sans"/>
              </a:rPr>
              <a:t>Complaint Management:</a:t>
            </a:r>
            <a:endParaRPr b="0" lang="en-IN" sz="3200" spc="-1" strike="noStrike">
              <a:solidFill>
                <a:srgbClr val="000000"/>
              </a:solidFill>
              <a:latin typeface="Arial"/>
            </a:endParaRPr>
          </a:p>
          <a:p>
            <a:pPr>
              <a:lnSpc>
                <a:spcPct val="100000"/>
              </a:lnSpc>
              <a:spcBef>
                <a:spcPts val="1191"/>
              </a:spcBef>
              <a:spcAft>
                <a:spcPts val="992"/>
              </a:spcAft>
            </a:pPr>
            <a:r>
              <a:rPr b="0" lang="en-US" sz="3200" spc="-1" strike="noStrike">
                <a:solidFill>
                  <a:srgbClr val="000000"/>
                </a:solidFill>
                <a:latin typeface="Arial"/>
                <a:ea typeface="DejaVu Sans"/>
              </a:rPr>
              <a:t>Users can submit and monitor complaints related to water services, such as leaks, blockages, or supply issues. Each complaint's status is updated in real time, and users receive notifications as the issue progresses toward resolution.</a:t>
            </a:r>
            <a:endParaRPr b="0" lang="en-IN" sz="3200" spc="-1" strike="noStrike">
              <a:solidFill>
                <a:srgbClr val="000000"/>
              </a:solidFill>
              <a:latin typeface="Arial"/>
            </a:endParaRPr>
          </a:p>
          <a:p>
            <a:pPr>
              <a:lnSpc>
                <a:spcPct val="100000"/>
              </a:lnSpc>
              <a:spcBef>
                <a:spcPts val="1191"/>
              </a:spcBef>
              <a:spcAft>
                <a:spcPts val="992"/>
              </a:spcAft>
            </a:pPr>
            <a:endParaRPr b="0" lang="en-IN" sz="3200" spc="-1" strike="noStrike">
              <a:solidFill>
                <a:srgbClr val="000000"/>
              </a:solidFill>
              <a:latin typeface="Arial"/>
            </a:endParaRPr>
          </a:p>
          <a:p>
            <a:pPr>
              <a:lnSpc>
                <a:spcPct val="100000"/>
              </a:lnSpc>
              <a:spcBef>
                <a:spcPts val="1191"/>
              </a:spcBef>
              <a:spcAft>
                <a:spcPts val="992"/>
              </a:spcAft>
            </a:pPr>
            <a:r>
              <a:rPr b="1" lang="en-US" sz="3200" spc="-1" strike="noStrike">
                <a:solidFill>
                  <a:srgbClr val="000000"/>
                </a:solidFill>
                <a:latin typeface="Arial"/>
                <a:ea typeface="DejaVu Sans"/>
              </a:rPr>
              <a:t>Appointment Scheduling:</a:t>
            </a:r>
            <a:endParaRPr b="0" lang="en-IN" sz="3200" spc="-1" strike="noStrike">
              <a:solidFill>
                <a:srgbClr val="000000"/>
              </a:solidFill>
              <a:latin typeface="Arial"/>
            </a:endParaRPr>
          </a:p>
          <a:p>
            <a:pPr>
              <a:lnSpc>
                <a:spcPct val="100000"/>
              </a:lnSpc>
              <a:spcBef>
                <a:spcPts val="1191"/>
              </a:spcBef>
              <a:spcAft>
                <a:spcPts val="992"/>
              </a:spcAft>
            </a:pPr>
            <a:r>
              <a:rPr b="0" lang="en-US" sz="3200" spc="-1" strike="noStrike">
                <a:solidFill>
                  <a:srgbClr val="000000"/>
                </a:solidFill>
                <a:latin typeface="Arial"/>
                <a:ea typeface="DejaVu Sans"/>
              </a:rPr>
              <a:t>Users can schedule appointments with the Water Department for services like inspections, meter checks, or maintenance visits. Appointment details, status, and officer assignments are visible, ensuring timely assistance.</a:t>
            </a:r>
            <a:endParaRPr b="0" lang="en-IN" sz="3200" spc="-1" strike="noStrike">
              <a:solidFill>
                <a:srgbClr val="000000"/>
              </a:solidFill>
              <a:latin typeface="Arial"/>
            </a:endParaRPr>
          </a:p>
          <a:p>
            <a:pPr>
              <a:lnSpc>
                <a:spcPct val="100000"/>
              </a:lnSpc>
              <a:spcBef>
                <a:spcPts val="1191"/>
              </a:spcBef>
              <a:spcAft>
                <a:spcPts val="992"/>
              </a:spcAft>
            </a:pPr>
            <a:endParaRPr b="0" lang="en-IN" sz="3200" spc="-1" strike="noStrike">
              <a:solidFill>
                <a:srgbClr val="000000"/>
              </a:solidFill>
              <a:latin typeface="Arial"/>
            </a:endParaRPr>
          </a:p>
          <a:p>
            <a:pPr>
              <a:lnSpc>
                <a:spcPct val="100000"/>
              </a:lnSpc>
              <a:spcBef>
                <a:spcPts val="1191"/>
              </a:spcBef>
              <a:spcAft>
                <a:spcPts val="992"/>
              </a:spcAft>
            </a:pPr>
            <a:r>
              <a:rPr b="1" lang="en-US" sz="3200" spc="-1" strike="noStrike">
                <a:solidFill>
                  <a:srgbClr val="000000"/>
                </a:solidFill>
                <a:latin typeface="Arial"/>
                <a:ea typeface="DejaVu Sans"/>
              </a:rPr>
              <a:t>Bill Payments and Tracking:</a:t>
            </a:r>
            <a:endParaRPr b="0" lang="en-IN" sz="3200" spc="-1" strike="noStrike">
              <a:solidFill>
                <a:srgbClr val="000000"/>
              </a:solidFill>
              <a:latin typeface="Arial"/>
            </a:endParaRPr>
          </a:p>
          <a:p>
            <a:pPr>
              <a:lnSpc>
                <a:spcPct val="100000"/>
              </a:lnSpc>
              <a:spcBef>
                <a:spcPts val="1191"/>
              </a:spcBef>
              <a:spcAft>
                <a:spcPts val="992"/>
              </a:spcAft>
            </a:pPr>
            <a:r>
              <a:rPr b="0" lang="en-US" sz="3200" spc="-1" strike="noStrike">
                <a:solidFill>
                  <a:srgbClr val="000000"/>
                </a:solidFill>
                <a:latin typeface="Arial"/>
                <a:ea typeface="DejaVu Sans"/>
              </a:rPr>
              <a:t>Users can view their water utility bills, check payment statuses, and download past bills. Automatic reminders are sent before due dates to ensure timely payments and avoid penalties.</a:t>
            </a:r>
            <a:endParaRPr b="0" lang="en-IN" sz="3200" spc="-1" strike="noStrike">
              <a:solidFill>
                <a:srgbClr val="000000"/>
              </a:solidFill>
              <a:latin typeface="Arial"/>
            </a:endParaRPr>
          </a:p>
          <a:p>
            <a:pPr>
              <a:lnSpc>
                <a:spcPct val="100000"/>
              </a:lnSpc>
              <a:spcBef>
                <a:spcPts val="1191"/>
              </a:spcBef>
              <a:spcAft>
                <a:spcPts val="992"/>
              </a:spcAft>
            </a:pPr>
            <a:endParaRPr b="0" lang="en-IN" sz="1800" spc="-1" strike="noStrike">
              <a:solidFill>
                <a:srgbClr val="000000"/>
              </a:solidFill>
              <a:latin typeface="Arial"/>
            </a:endParaRPr>
          </a:p>
          <a:p>
            <a:pPr>
              <a:lnSpc>
                <a:spcPct val="100000"/>
              </a:lnSpc>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Freeform 24"/>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74" name="TextBox 29"/>
          <p:cNvSpPr/>
          <p:nvPr/>
        </p:nvSpPr>
        <p:spPr>
          <a:xfrm>
            <a:off x="366480" y="329760"/>
            <a:ext cx="17588520" cy="9873720"/>
          </a:xfrm>
          <a:prstGeom prst="rect">
            <a:avLst/>
          </a:prstGeom>
          <a:noFill/>
          <a:ln w="0">
            <a:noFill/>
          </a:ln>
        </p:spPr>
        <p:style>
          <a:lnRef idx="0"/>
          <a:fillRef idx="0"/>
          <a:effectRef idx="0"/>
          <a:fontRef idx="minor"/>
        </p:style>
        <p:txBody>
          <a:bodyPr lIns="0" rIns="0" tIns="0" bIns="0" anchor="t">
            <a:spAutoFit/>
          </a:bodyPr>
          <a:p>
            <a:pPr>
              <a:lnSpc>
                <a:spcPct val="100000"/>
              </a:lnSpc>
            </a:pPr>
            <a:r>
              <a:rPr b="1" lang="en-US" sz="4800" spc="-1" strike="noStrike">
                <a:solidFill>
                  <a:srgbClr val="000000"/>
                </a:solidFill>
                <a:latin typeface="Canva Sans Bold"/>
                <a:ea typeface="Canva Sans Bold"/>
              </a:rPr>
              <a:t>	</a:t>
            </a:r>
            <a:r>
              <a:rPr b="1" lang="en-US" sz="4800" spc="-1" strike="noStrike">
                <a:solidFill>
                  <a:srgbClr val="000000"/>
                </a:solidFill>
                <a:latin typeface="Canva Sans Bold"/>
                <a:ea typeface="Canva Sans Bold"/>
              </a:rPr>
              <a:t>	</a:t>
            </a:r>
            <a:r>
              <a:rPr b="1" lang="en-US" sz="4800" spc="-1" strike="noStrike">
                <a:solidFill>
                  <a:srgbClr val="000000"/>
                </a:solidFill>
                <a:latin typeface="Canva Sans Bold"/>
                <a:ea typeface="Canva Sans Bold"/>
              </a:rPr>
              <a:t>	</a:t>
            </a:r>
            <a:r>
              <a:rPr b="1" lang="en-US" sz="4800" spc="-1" strike="noStrike">
                <a:solidFill>
                  <a:srgbClr val="000000"/>
                </a:solidFill>
                <a:latin typeface="Canva Sans Bold"/>
                <a:ea typeface="Canva Sans Bold"/>
              </a:rPr>
              <a:t>	</a:t>
            </a:r>
            <a:r>
              <a:rPr b="1" lang="en-US" sz="4800" spc="-1" strike="noStrike">
                <a:solidFill>
                  <a:srgbClr val="000000"/>
                </a:solidFill>
                <a:latin typeface="Canva Sans Bold"/>
                <a:ea typeface="Canva Sans Bold"/>
              </a:rPr>
              <a:t>	</a:t>
            </a:r>
            <a:r>
              <a:rPr b="1" lang="en-US" sz="4800" spc="-1" strike="noStrike">
                <a:solidFill>
                  <a:srgbClr val="000000"/>
                </a:solidFill>
                <a:latin typeface="Canva Sans Bold"/>
                <a:ea typeface="Canva Sans Bold"/>
              </a:rPr>
              <a:t>	</a:t>
            </a:r>
            <a:r>
              <a:rPr b="1" lang="en-US" sz="4800" spc="-1" strike="noStrike">
                <a:solidFill>
                  <a:srgbClr val="000000"/>
                </a:solidFill>
                <a:latin typeface="Canva Sans Bold"/>
                <a:ea typeface="Canva Sans Bold"/>
              </a:rPr>
              <a:t>	</a:t>
            </a:r>
            <a:r>
              <a:rPr b="1" lang="en-US" sz="6000" spc="-1" strike="noStrike">
                <a:solidFill>
                  <a:srgbClr val="000000"/>
                </a:solidFill>
                <a:latin typeface="Canva Sans Bold"/>
                <a:ea typeface="Canva Sans Bold"/>
              </a:rPr>
              <a:t>Conclusion</a:t>
            </a:r>
            <a:br>
              <a:rPr sz="4800"/>
            </a:br>
            <a:br>
              <a:rPr sz="1800"/>
            </a:br>
            <a:br>
              <a:rPr sz="1800"/>
            </a:br>
            <a:r>
              <a:rPr b="0" lang="en-US" sz="4000" spc="-1" strike="noStrike">
                <a:solidFill>
                  <a:srgbClr val="000000"/>
                </a:solidFill>
                <a:latin typeface="Canva Sans Bold"/>
                <a:ea typeface="Canva Sans Bold"/>
              </a:rPr>
              <a:t>The deployment and maintenance of </a:t>
            </a:r>
            <a:r>
              <a:rPr b="1" lang="en-US" sz="4000" spc="-1" strike="noStrike">
                <a:solidFill>
                  <a:srgbClr val="000000"/>
                </a:solidFill>
                <a:latin typeface="Canva Sans Bold"/>
                <a:ea typeface="Canva Sans Bold"/>
              </a:rPr>
              <a:t>UrbanPulse</a:t>
            </a:r>
            <a:r>
              <a:rPr b="0" lang="en-US" sz="4000" spc="-1" strike="noStrike">
                <a:solidFill>
                  <a:srgbClr val="000000"/>
                </a:solidFill>
                <a:latin typeface="Canva Sans Bold"/>
                <a:ea typeface="Canva Sans Bold"/>
              </a:rPr>
              <a:t> have been integral to its success, ensuring that the system remains reliable, secure, and scalable. Through careful planning, testing, and the use of modern cloud services, the application was successfully deployed to production and continues to provide value to users. Ongoing monitoring, logging, and maintenance ensure that the system is always running smoothly and remains responsive to user needs, guaranteeing its long-term viability and success.</a:t>
            </a:r>
            <a:br>
              <a:rPr sz="4000"/>
            </a:br>
            <a:br>
              <a:rPr sz="4000"/>
            </a:br>
            <a:r>
              <a:rPr b="0" lang="en-US" sz="4000" spc="-1" strike="noStrike">
                <a:solidFill>
                  <a:srgbClr val="000000"/>
                </a:solidFill>
                <a:latin typeface="Canva Sans Bold"/>
                <a:ea typeface="Canva Sans Bold"/>
              </a:rPr>
              <a:t>	</a:t>
            </a:r>
            <a:r>
              <a:rPr b="0" lang="en-US" sz="4000" spc="-1" strike="noStrike">
                <a:solidFill>
                  <a:srgbClr val="000000"/>
                </a:solidFill>
                <a:latin typeface="Canva Sans Bold"/>
                <a:ea typeface="Canva Sans Bold"/>
              </a:rPr>
              <a:t>	</a:t>
            </a:r>
            <a:r>
              <a:rPr b="0" lang="en-US" sz="4000" spc="-1" strike="noStrike">
                <a:solidFill>
                  <a:srgbClr val="000000"/>
                </a:solidFill>
                <a:latin typeface="Canva Sans Bold"/>
                <a:ea typeface="Canva Sans Bold"/>
              </a:rPr>
              <a:t>Security is a critical aspect of the </a:t>
            </a:r>
            <a:r>
              <a:rPr b="1" lang="en-US" sz="4000" spc="-1" strike="noStrike">
                <a:solidFill>
                  <a:srgbClr val="000000"/>
                </a:solidFill>
                <a:latin typeface="Canva Sans Bold"/>
                <a:ea typeface="Canva Sans Bold"/>
              </a:rPr>
              <a:t>UrbanPulse</a:t>
            </a:r>
            <a:r>
              <a:rPr b="0" lang="en-US" sz="4000" spc="-1" strike="noStrike">
                <a:solidFill>
                  <a:srgbClr val="000000"/>
                </a:solidFill>
                <a:latin typeface="Canva Sans Bold"/>
                <a:ea typeface="Canva Sans Bold"/>
              </a:rPr>
              <a:t> project, as it handles sensitive user data, including personal information and complaints. Several layers of security were implemented to ensure the application is protected from common security threats.</a:t>
            </a:r>
            <a:endParaRPr b="0" lang="en-IN" sz="4000" spc="-1" strike="noStrike">
              <a:solidFill>
                <a:srgbClr val="000000"/>
              </a:solidFill>
              <a:latin typeface="Arial"/>
            </a:endParaRPr>
          </a:p>
          <a:p>
            <a:pPr algn="just">
              <a:lnSpc>
                <a:spcPct val="100000"/>
              </a:lnSpc>
              <a:tabLst>
                <a:tab algn="l" pos="450360"/>
              </a:tabLst>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Freeform 19"/>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76" name="TextBox 24"/>
          <p:cNvSpPr/>
          <p:nvPr/>
        </p:nvSpPr>
        <p:spPr>
          <a:xfrm>
            <a:off x="366480" y="329760"/>
            <a:ext cx="17588520" cy="5851800"/>
          </a:xfrm>
          <a:prstGeom prst="rect">
            <a:avLst/>
          </a:prstGeom>
          <a:noFill/>
          <a:ln w="0">
            <a:noFill/>
          </a:ln>
        </p:spPr>
        <p:style>
          <a:lnRef idx="0"/>
          <a:fillRef idx="0"/>
          <a:effectRef idx="0"/>
          <a:fontRef idx="minor"/>
        </p:style>
        <p:txBody>
          <a:bodyPr lIns="0" rIns="0" tIns="0" bIns="0" anchor="t">
            <a:spAutoFit/>
          </a:bodyPr>
          <a:p>
            <a:pPr>
              <a:lnSpc>
                <a:spcPct val="100000"/>
              </a:lnSpc>
            </a:pPr>
            <a:endParaRPr b="0" lang="en-IN" sz="9600" spc="-1" strike="noStrike">
              <a:solidFill>
                <a:srgbClr val="000000"/>
              </a:solidFill>
              <a:latin typeface="Arial"/>
            </a:endParaRPr>
          </a:p>
          <a:p>
            <a:pPr>
              <a:lnSpc>
                <a:spcPct val="100000"/>
              </a:lnSpc>
            </a:pPr>
            <a:endParaRPr b="0" lang="en-IN" sz="9600" spc="-1" strike="noStrike">
              <a:solidFill>
                <a:srgbClr val="000000"/>
              </a:solidFill>
              <a:latin typeface="Arial"/>
            </a:endParaRPr>
          </a:p>
          <a:p>
            <a:pPr>
              <a:lnSpc>
                <a:spcPct val="100000"/>
              </a:lnSpc>
            </a:pPr>
            <a:endParaRPr b="0" lang="en-IN" sz="9600" spc="-1" strike="noStrike">
              <a:solidFill>
                <a:srgbClr val="000000"/>
              </a:solidFill>
              <a:latin typeface="Arial"/>
            </a:endParaRPr>
          </a:p>
          <a:p>
            <a:pPr>
              <a:lnSpc>
                <a:spcPct val="100000"/>
              </a:lnSpc>
            </a:pPr>
            <a:r>
              <a:rPr b="1" lang="en-US" sz="9600" spc="-1" strike="noStrike">
                <a:solidFill>
                  <a:srgbClr val="000000"/>
                </a:solidFill>
                <a:latin typeface="Canva Sans Bold"/>
                <a:ea typeface="Canva Sans Bold"/>
              </a:rPr>
              <a:t>	</a:t>
            </a:r>
            <a:r>
              <a:rPr b="1" lang="en-US" sz="9600" spc="-1" strike="noStrike">
                <a:solidFill>
                  <a:srgbClr val="000000"/>
                </a:solidFill>
                <a:latin typeface="Canva Sans Bold"/>
                <a:ea typeface="Canva Sans Bold"/>
              </a:rPr>
              <a:t>	</a:t>
            </a:r>
            <a:r>
              <a:rPr b="1" lang="en-US" sz="9600" spc="-1" strike="noStrike">
                <a:solidFill>
                  <a:srgbClr val="000000"/>
                </a:solidFill>
                <a:latin typeface="Canva Sans Bold"/>
                <a:ea typeface="Canva Sans Bold"/>
              </a:rPr>
              <a:t>	</a:t>
            </a:r>
            <a:r>
              <a:rPr b="1" lang="en-US" sz="9600" spc="-1" strike="noStrike">
                <a:solidFill>
                  <a:srgbClr val="000000"/>
                </a:solidFill>
                <a:latin typeface="Canva Sans Bold"/>
                <a:ea typeface="Canva Sans Bold"/>
              </a:rPr>
              <a:t>	</a:t>
            </a:r>
            <a:r>
              <a:rPr b="1" lang="en-US" sz="9600" spc="-1" strike="noStrike">
                <a:solidFill>
                  <a:srgbClr val="000000"/>
                </a:solidFill>
                <a:latin typeface="Canva Sans Bold"/>
                <a:ea typeface="Canva Sans Bold"/>
              </a:rPr>
              <a:t>	</a:t>
            </a:r>
            <a:r>
              <a:rPr b="1" lang="en-US" sz="9600" spc="-1" strike="noStrike">
                <a:solidFill>
                  <a:srgbClr val="000000"/>
                </a:solidFill>
                <a:latin typeface="Canva Sans Bold"/>
                <a:ea typeface="Canva Sans Bold"/>
              </a:rPr>
              <a:t> </a:t>
            </a:r>
            <a:r>
              <a:rPr b="1" lang="en-US" sz="9600" spc="-1" strike="noStrike">
                <a:solidFill>
                  <a:srgbClr val="000000"/>
                </a:solidFill>
                <a:latin typeface="Canva Sans Bold"/>
                <a:ea typeface="Canva Sans Bold"/>
              </a:rPr>
              <a:t>Thank You</a:t>
            </a:r>
            <a:endParaRPr b="0" lang="en-IN" sz="9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Freeform 1"/>
          <p:cNvSpPr/>
          <p:nvPr/>
        </p:nvSpPr>
        <p:spPr>
          <a:xfrm>
            <a:off x="-12708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00" name="TextBox 1"/>
          <p:cNvSpPr/>
          <p:nvPr/>
        </p:nvSpPr>
        <p:spPr>
          <a:xfrm rot="1200">
            <a:off x="254520" y="383400"/>
            <a:ext cx="11117520" cy="609120"/>
          </a:xfrm>
          <a:prstGeom prst="rect">
            <a:avLst/>
          </a:prstGeom>
          <a:noFill/>
          <a:ln w="0">
            <a:noFill/>
          </a:ln>
        </p:spPr>
        <p:style>
          <a:lnRef idx="0"/>
          <a:fillRef idx="0"/>
          <a:effectRef idx="0"/>
          <a:fontRef idx="minor"/>
        </p:style>
        <p:txBody>
          <a:bodyPr lIns="0" rIns="0" tIns="0" bIns="0" anchor="t">
            <a:spAutoFit/>
          </a:bodyPr>
          <a:p>
            <a:pPr>
              <a:lnSpc>
                <a:spcPct val="100000"/>
              </a:lnSpc>
              <a:spcBef>
                <a:spcPts val="1191"/>
              </a:spcBef>
              <a:spcAft>
                <a:spcPts val="992"/>
              </a:spcAft>
            </a:pPr>
            <a:r>
              <a:rPr b="1" lang="en-IN" sz="4000" spc="-1" strike="noStrike">
                <a:solidFill>
                  <a:srgbClr val="000000"/>
                </a:solidFill>
                <a:latin typeface="Arial"/>
                <a:ea typeface="Canva Sans Bold"/>
              </a:rPr>
              <a:t>Challenges in Existing Urban Systems</a:t>
            </a:r>
            <a:endParaRPr b="0" lang="en-IN" sz="4000" spc="-1" strike="noStrike">
              <a:solidFill>
                <a:srgbClr val="000000"/>
              </a:solidFill>
              <a:latin typeface="Arial"/>
            </a:endParaRPr>
          </a:p>
        </p:txBody>
      </p:sp>
      <p:sp>
        <p:nvSpPr>
          <p:cNvPr id="201" name=""/>
          <p:cNvSpPr/>
          <p:nvPr/>
        </p:nvSpPr>
        <p:spPr>
          <a:xfrm rot="21586200">
            <a:off x="490680" y="1227960"/>
            <a:ext cx="16669440" cy="84538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n-IN" sz="3320" spc="-1" strike="noStrike">
                <a:solidFill>
                  <a:srgbClr val="000000"/>
                </a:solidFill>
                <a:latin typeface="Arial"/>
                <a:ea typeface="DejaVu Sans"/>
              </a:rPr>
              <a:t>Fragmented platforms: </a:t>
            </a:r>
            <a:r>
              <a:rPr b="0" lang="en-IN" sz="3320" spc="-1" strike="noStrike">
                <a:solidFill>
                  <a:srgbClr val="000000"/>
                </a:solidFill>
                <a:latin typeface="Arial"/>
                <a:ea typeface="DejaVu Sans"/>
              </a:rPr>
              <a:t>Municipal services are often spread across multiple, disconnected platforms.</a:t>
            </a:r>
            <a:endParaRPr b="0" lang="en-IN" sz="3320" spc="-1" strike="noStrike">
              <a:solidFill>
                <a:srgbClr val="000000"/>
              </a:solidFill>
              <a:latin typeface="Arial"/>
            </a:endParaRPr>
          </a:p>
          <a:p>
            <a:pPr>
              <a:lnSpc>
                <a:spcPct val="100000"/>
              </a:lnSpc>
              <a:spcBef>
                <a:spcPts val="1191"/>
              </a:spcBef>
              <a:spcAft>
                <a:spcPts val="992"/>
              </a:spcAft>
            </a:pPr>
            <a:r>
              <a:rPr b="1" lang="en-IN" sz="3320" spc="-1" strike="noStrike">
                <a:solidFill>
                  <a:srgbClr val="000000"/>
                </a:solidFill>
                <a:latin typeface="Arial"/>
                <a:ea typeface="DejaVu Sans"/>
              </a:rPr>
              <a:t>No unified complaint redressal: </a:t>
            </a:r>
            <a:r>
              <a:rPr b="0" lang="en-IN" sz="3320" spc="-1" strike="noStrike">
                <a:solidFill>
                  <a:srgbClr val="000000"/>
                </a:solidFill>
                <a:latin typeface="Arial"/>
                <a:ea typeface="DejaVu Sans"/>
              </a:rPr>
              <a:t>Citizens lack a single point to register and track complaints across different categories like plumbing, electrical, or water issues</a:t>
            </a:r>
            <a:endParaRPr b="0" lang="en-IN" sz="3320" spc="-1" strike="noStrike">
              <a:solidFill>
                <a:srgbClr val="000000"/>
              </a:solidFill>
              <a:latin typeface="Arial"/>
            </a:endParaRPr>
          </a:p>
          <a:p>
            <a:pPr>
              <a:lnSpc>
                <a:spcPct val="100000"/>
              </a:lnSpc>
              <a:spcBef>
                <a:spcPts val="1191"/>
              </a:spcBef>
              <a:spcAft>
                <a:spcPts val="992"/>
              </a:spcAft>
            </a:pPr>
            <a:r>
              <a:rPr b="1" lang="en-IN" sz="3320" spc="-1" strike="noStrike">
                <a:solidFill>
                  <a:srgbClr val="000000"/>
                </a:solidFill>
                <a:latin typeface="Arial"/>
                <a:ea typeface="DejaVu Sans"/>
              </a:rPr>
              <a:t>Lack of digital event notifications:</a:t>
            </a:r>
            <a:r>
              <a:rPr b="0" lang="en-IN" sz="3320" spc="-1" strike="noStrike">
                <a:solidFill>
                  <a:srgbClr val="000000"/>
                </a:solidFill>
                <a:latin typeface="Arial"/>
                <a:ea typeface="DejaVu Sans"/>
              </a:rPr>
              <a:t> Information about local events and festivals is not easily accessible digitally.</a:t>
            </a:r>
            <a:endParaRPr b="0" lang="en-IN" sz="3320" spc="-1" strike="noStrike">
              <a:solidFill>
                <a:srgbClr val="000000"/>
              </a:solidFill>
              <a:latin typeface="Arial"/>
            </a:endParaRPr>
          </a:p>
          <a:p>
            <a:pPr>
              <a:lnSpc>
                <a:spcPct val="100000"/>
              </a:lnSpc>
              <a:spcBef>
                <a:spcPts val="1191"/>
              </a:spcBef>
              <a:spcAft>
                <a:spcPts val="992"/>
              </a:spcAft>
            </a:pPr>
            <a:r>
              <a:rPr b="1" lang="en-IN" sz="3320" spc="-1" strike="noStrike">
                <a:solidFill>
                  <a:srgbClr val="000000"/>
                </a:solidFill>
                <a:latin typeface="Arial"/>
                <a:ea typeface="DejaVu Sans"/>
              </a:rPr>
              <a:t>Difficulties in locating landmarks and facilities: </a:t>
            </a:r>
            <a:r>
              <a:rPr b="0" lang="en-IN" sz="3320" spc="-1" strike="noStrike">
                <a:solidFill>
                  <a:srgbClr val="000000"/>
                </a:solidFill>
                <a:latin typeface="Arial"/>
                <a:ea typeface="DejaVu Sans"/>
              </a:rPr>
              <a:t>Finding information and locations of important places can be hard.</a:t>
            </a:r>
            <a:endParaRPr b="0" lang="en-IN" sz="3320" spc="-1" strike="noStrike">
              <a:solidFill>
                <a:srgbClr val="000000"/>
              </a:solidFill>
              <a:latin typeface="Arial"/>
            </a:endParaRPr>
          </a:p>
          <a:p>
            <a:pPr>
              <a:lnSpc>
                <a:spcPct val="100000"/>
              </a:lnSpc>
              <a:spcBef>
                <a:spcPts val="1191"/>
              </a:spcBef>
              <a:spcAft>
                <a:spcPts val="992"/>
              </a:spcAft>
            </a:pPr>
            <a:r>
              <a:rPr b="1" lang="en-IN" sz="3320" spc="-1" strike="noStrike">
                <a:solidFill>
                  <a:srgbClr val="000000"/>
                </a:solidFill>
                <a:latin typeface="Arial"/>
                <a:ea typeface="DejaVu Sans"/>
              </a:rPr>
              <a:t>Inconvenient utility bill payments:</a:t>
            </a:r>
            <a:r>
              <a:rPr b="0" lang="en-IN" sz="3320" spc="-1" strike="noStrike">
                <a:solidFill>
                  <a:srgbClr val="000000"/>
                </a:solidFill>
                <a:latin typeface="Arial"/>
                <a:ea typeface="DejaVu Sans"/>
              </a:rPr>
              <a:t> Paying bills for services like electricity, water, etc., is often a cumbersome process.</a:t>
            </a:r>
            <a:endParaRPr b="0" lang="en-IN" sz="3320" spc="-1" strike="noStrike">
              <a:solidFill>
                <a:srgbClr val="000000"/>
              </a:solidFill>
              <a:latin typeface="Arial"/>
            </a:endParaRPr>
          </a:p>
          <a:p>
            <a:pPr>
              <a:lnSpc>
                <a:spcPct val="100000"/>
              </a:lnSpc>
              <a:spcBef>
                <a:spcPts val="1191"/>
              </a:spcBef>
              <a:spcAft>
                <a:spcPts val="992"/>
              </a:spcAft>
            </a:pPr>
            <a:r>
              <a:rPr b="1" lang="en-IN" sz="3320" spc="-1" strike="noStrike">
                <a:solidFill>
                  <a:srgbClr val="000000"/>
                </a:solidFill>
                <a:latin typeface="Arial"/>
                <a:ea typeface="DejaVu Sans"/>
              </a:rPr>
              <a:t>Inaccessibility of government schemes, tenders, and representatives: </a:t>
            </a:r>
            <a:r>
              <a:rPr b="0" lang="en-IN" sz="3320" spc="-1" strike="noStrike">
                <a:solidFill>
                  <a:srgbClr val="000000"/>
                </a:solidFill>
                <a:latin typeface="Arial"/>
                <a:ea typeface="DejaVu Sans"/>
              </a:rPr>
              <a:t>Information about government initiatives and who represents citizens is not readily available.</a:t>
            </a:r>
            <a:endParaRPr b="0" lang="en-IN" sz="3320" spc="-1" strike="noStrike">
              <a:solidFill>
                <a:srgbClr val="000000"/>
              </a:solidFill>
              <a:latin typeface="Arial"/>
            </a:endParaRPr>
          </a:p>
          <a:p>
            <a:pPr>
              <a:lnSpc>
                <a:spcPct val="100000"/>
              </a:lnSpc>
              <a:spcBef>
                <a:spcPts val="1191"/>
              </a:spcBef>
              <a:spcAft>
                <a:spcPts val="992"/>
              </a:spcAft>
            </a:pPr>
            <a:r>
              <a:rPr b="1" lang="en-IN" sz="3320" spc="-1" strike="noStrike">
                <a:solidFill>
                  <a:srgbClr val="000000"/>
                </a:solidFill>
                <a:latin typeface="Arial"/>
                <a:ea typeface="DejaVu Sans"/>
              </a:rPr>
              <a:t>Limited access to data: </a:t>
            </a:r>
            <a:r>
              <a:rPr b="0" lang="en-IN" sz="3320" spc="-1" strike="noStrike">
                <a:solidFill>
                  <a:srgbClr val="000000"/>
                </a:solidFill>
                <a:latin typeface="Arial"/>
                <a:ea typeface="DejaVu Sans"/>
              </a:rPr>
              <a:t>Public data like census reports and statistics are not easily accessible to citizens.</a:t>
            </a:r>
            <a:endParaRPr b="0" lang="en-IN" sz="332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Freeform 4"/>
          <p:cNvSpPr/>
          <p:nvPr/>
        </p:nvSpPr>
        <p:spPr>
          <a:xfrm>
            <a:off x="-12708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03" name="TextBox 2"/>
          <p:cNvSpPr/>
          <p:nvPr/>
        </p:nvSpPr>
        <p:spPr>
          <a:xfrm rot="1200">
            <a:off x="254520" y="383400"/>
            <a:ext cx="11117520" cy="639720"/>
          </a:xfrm>
          <a:prstGeom prst="rect">
            <a:avLst/>
          </a:prstGeom>
          <a:noFill/>
          <a:ln w="0">
            <a:noFill/>
          </a:ln>
        </p:spPr>
        <p:style>
          <a:lnRef idx="0"/>
          <a:fillRef idx="0"/>
          <a:effectRef idx="0"/>
          <a:fontRef idx="minor"/>
        </p:style>
        <p:txBody>
          <a:bodyPr lIns="0" rIns="0" tIns="0" bIns="0" anchor="t">
            <a:spAutoFit/>
          </a:bodyPr>
          <a:p>
            <a:pPr>
              <a:lnSpc>
                <a:spcPct val="100000"/>
              </a:lnSpc>
              <a:spcBef>
                <a:spcPts val="1191"/>
              </a:spcBef>
              <a:spcAft>
                <a:spcPts val="992"/>
              </a:spcAft>
            </a:pPr>
            <a:r>
              <a:rPr b="1" lang="en-IN" sz="4200" spc="-1" strike="noStrike">
                <a:solidFill>
                  <a:srgbClr val="000000"/>
                </a:solidFill>
                <a:latin typeface="Arial"/>
                <a:ea typeface="Canva Sans Bold"/>
              </a:rPr>
              <a:t>Objectives of UrbanPulse</a:t>
            </a:r>
            <a:endParaRPr b="0" lang="en-IN" sz="4200" spc="-1" strike="noStrike">
              <a:solidFill>
                <a:srgbClr val="000000"/>
              </a:solidFill>
              <a:latin typeface="Arial"/>
            </a:endParaRPr>
          </a:p>
        </p:txBody>
      </p:sp>
      <p:sp>
        <p:nvSpPr>
          <p:cNvPr id="204" name=""/>
          <p:cNvSpPr/>
          <p:nvPr/>
        </p:nvSpPr>
        <p:spPr>
          <a:xfrm rot="21586200">
            <a:off x="490680" y="1227960"/>
            <a:ext cx="16669440" cy="84538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IN" sz="3320" spc="-1" strike="noStrike">
                <a:solidFill>
                  <a:srgbClr val="000000"/>
                </a:solidFill>
                <a:latin typeface="Arial"/>
                <a:ea typeface="DejaVu Sans"/>
              </a:rPr>
              <a:t>Easy complaint registration and tracking.</a:t>
            </a:r>
            <a:endParaRPr b="0" lang="en-IN" sz="3320" spc="-1" strike="noStrike">
              <a:solidFill>
                <a:srgbClr val="000000"/>
              </a:solidFill>
              <a:latin typeface="Arial"/>
            </a:endParaRPr>
          </a:p>
          <a:p>
            <a:pPr>
              <a:lnSpc>
                <a:spcPct val="100000"/>
              </a:lnSpc>
              <a:spcBef>
                <a:spcPts val="1191"/>
              </a:spcBef>
              <a:spcAft>
                <a:spcPts val="992"/>
              </a:spcAft>
            </a:pPr>
            <a:r>
              <a:rPr b="0" lang="en-IN" sz="3320" spc="-1" strike="noStrike">
                <a:solidFill>
                  <a:srgbClr val="000000"/>
                </a:solidFill>
                <a:latin typeface="Arial"/>
                <a:ea typeface="DejaVu Sans"/>
              </a:rPr>
              <a:t>Admin-managed system for event and festival notifications.</a:t>
            </a:r>
            <a:endParaRPr b="0" lang="en-IN" sz="3320" spc="-1" strike="noStrike">
              <a:solidFill>
                <a:srgbClr val="000000"/>
              </a:solidFill>
              <a:latin typeface="Arial"/>
            </a:endParaRPr>
          </a:p>
          <a:p>
            <a:pPr>
              <a:lnSpc>
                <a:spcPct val="100000"/>
              </a:lnSpc>
              <a:spcBef>
                <a:spcPts val="1191"/>
              </a:spcBef>
              <a:spcAft>
                <a:spcPts val="992"/>
              </a:spcAft>
            </a:pPr>
            <a:r>
              <a:rPr b="0" lang="en-IN" sz="3320" spc="-1" strike="noStrike">
                <a:solidFill>
                  <a:srgbClr val="000000"/>
                </a:solidFill>
                <a:latin typeface="Arial"/>
                <a:ea typeface="DejaVu Sans"/>
              </a:rPr>
              <a:t>Display of landmarks and tourism points with details and user reviews.</a:t>
            </a:r>
            <a:endParaRPr b="0" lang="en-IN" sz="3320" spc="-1" strike="noStrike">
              <a:solidFill>
                <a:srgbClr val="000000"/>
              </a:solidFill>
              <a:latin typeface="Arial"/>
            </a:endParaRPr>
          </a:p>
          <a:p>
            <a:pPr>
              <a:lnSpc>
                <a:spcPct val="100000"/>
              </a:lnSpc>
              <a:spcBef>
                <a:spcPts val="1191"/>
              </a:spcBef>
              <a:spcAft>
                <a:spcPts val="992"/>
              </a:spcAft>
            </a:pPr>
            <a:r>
              <a:rPr b="0" lang="en-IN" sz="3320" spc="-1" strike="noStrike">
                <a:solidFill>
                  <a:srgbClr val="000000"/>
                </a:solidFill>
                <a:latin typeface="Arial"/>
                <a:ea typeface="DejaVu Sans"/>
              </a:rPr>
              <a:t>Unified utility bill reminders.</a:t>
            </a:r>
            <a:endParaRPr b="0" lang="en-IN" sz="3320" spc="-1" strike="noStrike">
              <a:solidFill>
                <a:srgbClr val="000000"/>
              </a:solidFill>
              <a:latin typeface="Arial"/>
            </a:endParaRPr>
          </a:p>
          <a:p>
            <a:pPr>
              <a:lnSpc>
                <a:spcPct val="100000"/>
              </a:lnSpc>
              <a:spcBef>
                <a:spcPts val="1191"/>
              </a:spcBef>
              <a:spcAft>
                <a:spcPts val="992"/>
              </a:spcAft>
            </a:pPr>
            <a:r>
              <a:rPr b="0" lang="en-IN" sz="3320" spc="-1" strike="noStrike">
                <a:solidFill>
                  <a:srgbClr val="000000"/>
                </a:solidFill>
                <a:latin typeface="Arial"/>
                <a:ea typeface="DejaVu Sans"/>
              </a:rPr>
              <a:t>Access to historical and cultural insights.</a:t>
            </a:r>
            <a:endParaRPr b="0" lang="en-IN" sz="3320" spc="-1" strike="noStrike">
              <a:solidFill>
                <a:srgbClr val="000000"/>
              </a:solidFill>
              <a:latin typeface="Arial"/>
            </a:endParaRPr>
          </a:p>
          <a:p>
            <a:pPr>
              <a:lnSpc>
                <a:spcPct val="100000"/>
              </a:lnSpc>
              <a:spcBef>
                <a:spcPts val="1191"/>
              </a:spcBef>
              <a:spcAft>
                <a:spcPts val="992"/>
              </a:spcAft>
            </a:pPr>
            <a:r>
              <a:rPr b="0" lang="en-IN" sz="3320" spc="-1" strike="noStrike">
                <a:solidFill>
                  <a:srgbClr val="000000"/>
                </a:solidFill>
                <a:latin typeface="Arial"/>
                <a:ea typeface="DejaVu Sans"/>
              </a:rPr>
              <a:t>Platform to publish tenders and government updates related to business.</a:t>
            </a:r>
            <a:endParaRPr b="0" lang="en-IN" sz="3320" spc="-1" strike="noStrike">
              <a:solidFill>
                <a:srgbClr val="000000"/>
              </a:solidFill>
              <a:latin typeface="Arial"/>
            </a:endParaRPr>
          </a:p>
          <a:p>
            <a:pPr>
              <a:lnSpc>
                <a:spcPct val="100000"/>
              </a:lnSpc>
              <a:spcBef>
                <a:spcPts val="1191"/>
              </a:spcBef>
              <a:spcAft>
                <a:spcPts val="992"/>
              </a:spcAft>
            </a:pPr>
            <a:r>
              <a:rPr b="0" lang="en-IN" sz="3320" spc="-1" strike="noStrike">
                <a:solidFill>
                  <a:srgbClr val="000000"/>
                </a:solidFill>
                <a:latin typeface="Arial"/>
                <a:ea typeface="DejaVu Sans"/>
              </a:rPr>
              <a:t>Directory of government representatives.</a:t>
            </a:r>
            <a:endParaRPr b="0" lang="en-IN" sz="3320" spc="-1" strike="noStrike">
              <a:solidFill>
                <a:srgbClr val="000000"/>
              </a:solidFill>
              <a:latin typeface="Arial"/>
            </a:endParaRPr>
          </a:p>
          <a:p>
            <a:pPr>
              <a:lnSpc>
                <a:spcPct val="100000"/>
              </a:lnSpc>
              <a:spcBef>
                <a:spcPts val="1191"/>
              </a:spcBef>
              <a:spcAft>
                <a:spcPts val="992"/>
              </a:spcAft>
            </a:pPr>
            <a:r>
              <a:rPr b="0" lang="en-IN" sz="3320" spc="-1" strike="noStrike">
                <a:solidFill>
                  <a:srgbClr val="000000"/>
                </a:solidFill>
                <a:latin typeface="Arial"/>
                <a:ea typeface="DejaVu Sans"/>
              </a:rPr>
              <a:t>Display of census and demographic insights.</a:t>
            </a:r>
            <a:endParaRPr b="0" lang="en-IN" sz="3320" spc="-1" strike="noStrike">
              <a:solidFill>
                <a:srgbClr val="000000"/>
              </a:solidFill>
              <a:latin typeface="Arial"/>
            </a:endParaRPr>
          </a:p>
          <a:p>
            <a:pPr>
              <a:lnSpc>
                <a:spcPct val="100000"/>
              </a:lnSpc>
              <a:spcBef>
                <a:spcPts val="1191"/>
              </a:spcBef>
              <a:spcAft>
                <a:spcPts val="992"/>
              </a:spcAft>
            </a:pPr>
            <a:r>
              <a:rPr b="0" lang="en-IN" sz="3320" spc="-1" strike="noStrike">
                <a:solidFill>
                  <a:srgbClr val="000000"/>
                </a:solidFill>
                <a:latin typeface="Arial"/>
                <a:ea typeface="DejaVu Sans"/>
              </a:rPr>
              <a:t>System for scheduling appointments for office visits.</a:t>
            </a:r>
            <a:endParaRPr b="0" lang="en-IN" sz="3320" spc="-1" strike="noStrike">
              <a:solidFill>
                <a:srgbClr val="000000"/>
              </a:solidFill>
              <a:latin typeface="Arial"/>
            </a:endParaRPr>
          </a:p>
          <a:p>
            <a:pPr>
              <a:lnSpc>
                <a:spcPct val="100000"/>
              </a:lnSpc>
              <a:spcBef>
                <a:spcPts val="1191"/>
              </a:spcBef>
              <a:spcAft>
                <a:spcPts val="992"/>
              </a:spcAft>
            </a:pPr>
            <a:r>
              <a:rPr b="0" lang="en-IN" sz="3320" spc="-1" strike="noStrike">
                <a:solidFill>
                  <a:srgbClr val="000000"/>
                </a:solidFill>
                <a:latin typeface="Arial"/>
                <a:ea typeface="DejaVu Sans"/>
              </a:rPr>
              <a:t>Feature for submitting Right to Information (RTI) requests.</a:t>
            </a:r>
            <a:endParaRPr b="0" lang="en-IN" sz="3320" spc="-1" strike="noStrike">
              <a:solidFill>
                <a:srgbClr val="000000"/>
              </a:solidFill>
              <a:latin typeface="Arial"/>
            </a:endParaRPr>
          </a:p>
          <a:p>
            <a:pPr>
              <a:lnSpc>
                <a:spcPct val="100000"/>
              </a:lnSpc>
              <a:spcBef>
                <a:spcPts val="1191"/>
              </a:spcBef>
              <a:spcAft>
                <a:spcPts val="992"/>
              </a:spcAft>
            </a:pPr>
            <a:r>
              <a:rPr b="0" lang="en-IN" sz="3320" spc="-1" strike="noStrike">
                <a:solidFill>
                  <a:srgbClr val="000000"/>
                </a:solidFill>
                <a:latin typeface="Arial"/>
                <a:ea typeface="DejaVu Sans"/>
              </a:rPr>
              <a:t>Review system for public places to gather community feedback.</a:t>
            </a:r>
            <a:endParaRPr b="0" lang="en-IN" sz="332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Freeform 2"/>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06" name="TextBox 3"/>
          <p:cNvSpPr/>
          <p:nvPr/>
        </p:nvSpPr>
        <p:spPr>
          <a:xfrm>
            <a:off x="188280" y="316800"/>
            <a:ext cx="8090640" cy="750240"/>
          </a:xfrm>
          <a:prstGeom prst="rect">
            <a:avLst/>
          </a:prstGeom>
          <a:noFill/>
          <a:ln w="0">
            <a:noFill/>
          </a:ln>
        </p:spPr>
        <p:style>
          <a:lnRef idx="0"/>
          <a:fillRef idx="0"/>
          <a:effectRef idx="0"/>
          <a:fontRef idx="minor"/>
        </p:style>
        <p:txBody>
          <a:bodyPr lIns="0" rIns="0" tIns="0" bIns="0" anchor="t">
            <a:spAutoFit/>
          </a:bodyPr>
          <a:p>
            <a:pPr algn="ctr">
              <a:lnSpc>
                <a:spcPts val="5910"/>
              </a:lnSpc>
            </a:pPr>
            <a:r>
              <a:rPr b="1" lang="en-US" sz="4220" spc="-1" strike="noStrike">
                <a:solidFill>
                  <a:srgbClr val="000000"/>
                </a:solidFill>
                <a:latin typeface="Canva Sans Bold"/>
                <a:ea typeface="Canva Sans Bold"/>
              </a:rPr>
              <a:t>Technologies  Used</a:t>
            </a:r>
            <a:endParaRPr b="0" lang="en-IN" sz="4220" spc="-1" strike="noStrike">
              <a:solidFill>
                <a:srgbClr val="000000"/>
              </a:solidFill>
              <a:latin typeface="Arial"/>
            </a:endParaRPr>
          </a:p>
        </p:txBody>
      </p:sp>
      <p:sp>
        <p:nvSpPr>
          <p:cNvPr id="207" name=""/>
          <p:cNvSpPr/>
          <p:nvPr/>
        </p:nvSpPr>
        <p:spPr>
          <a:xfrm>
            <a:off x="384480" y="1996560"/>
            <a:ext cx="17899920" cy="8286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3700" spc="-1" strike="noStrike">
                <a:solidFill>
                  <a:srgbClr val="000000"/>
                </a:solidFill>
                <a:latin typeface="Arial"/>
                <a:ea typeface="DejaVu Sans"/>
              </a:rPr>
              <a:t>Frontend</a:t>
            </a:r>
            <a:r>
              <a:rPr b="0" lang="en-IN" sz="3700" spc="-1" strike="noStrike">
                <a:solidFill>
                  <a:srgbClr val="000000"/>
                </a:solidFill>
                <a:latin typeface="Arial"/>
                <a:ea typeface="DejaVu Sans"/>
              </a:rPr>
              <a:t>: React.js for building the user interface and Tailwind CSS for styling and responsive design.</a:t>
            </a:r>
            <a:endParaRPr b="0" lang="en-IN" sz="3700" spc="-1" strike="noStrike">
              <a:solidFill>
                <a:srgbClr val="000000"/>
              </a:solidFill>
              <a:latin typeface="Arial"/>
            </a:endParaRPr>
          </a:p>
          <a:p>
            <a:pPr>
              <a:lnSpc>
                <a:spcPct val="100000"/>
              </a:lnSpc>
            </a:pPr>
            <a:r>
              <a:rPr b="1" lang="en-IN" sz="3700" spc="-1" strike="noStrike">
                <a:solidFill>
                  <a:srgbClr val="000000"/>
                </a:solidFill>
                <a:latin typeface="Arial"/>
                <a:ea typeface="DejaVu Sans"/>
              </a:rPr>
              <a:t>Backend</a:t>
            </a:r>
            <a:r>
              <a:rPr b="0" lang="en-IN" sz="3700" spc="-1" strike="noStrike">
                <a:solidFill>
                  <a:srgbClr val="000000"/>
                </a:solidFill>
                <a:latin typeface="Arial"/>
                <a:ea typeface="DejaVu Sans"/>
              </a:rPr>
              <a:t>: Node.js / Express.js or Firebase SDK for handling server-side logic and APIs.</a:t>
            </a:r>
            <a:endParaRPr b="0" lang="en-IN" sz="3700" spc="-1" strike="noStrike">
              <a:solidFill>
                <a:srgbClr val="000000"/>
              </a:solidFill>
              <a:latin typeface="Arial"/>
            </a:endParaRPr>
          </a:p>
          <a:p>
            <a:pPr>
              <a:lnSpc>
                <a:spcPct val="100000"/>
              </a:lnSpc>
            </a:pPr>
            <a:r>
              <a:rPr b="1" lang="en-IN" sz="3700" spc="-1" strike="noStrike">
                <a:solidFill>
                  <a:srgbClr val="000000"/>
                </a:solidFill>
                <a:latin typeface="Arial"/>
                <a:ea typeface="DejaVu Sans"/>
              </a:rPr>
              <a:t>Database</a:t>
            </a:r>
            <a:r>
              <a:rPr b="0" lang="en-IN" sz="3700" spc="-1" strike="noStrike">
                <a:solidFill>
                  <a:srgbClr val="000000"/>
                </a:solidFill>
                <a:latin typeface="Arial"/>
                <a:ea typeface="DejaVu Sans"/>
              </a:rPr>
              <a:t>: MongoDB / Firebase Firestore for storing and managing application data.</a:t>
            </a:r>
            <a:endParaRPr b="0" lang="en-IN" sz="3700" spc="-1" strike="noStrike">
              <a:solidFill>
                <a:srgbClr val="000000"/>
              </a:solidFill>
              <a:latin typeface="Arial"/>
            </a:endParaRPr>
          </a:p>
          <a:p>
            <a:pPr>
              <a:lnSpc>
                <a:spcPct val="100000"/>
              </a:lnSpc>
            </a:pPr>
            <a:r>
              <a:rPr b="1" lang="en-IN" sz="3700" spc="-1" strike="noStrike">
                <a:solidFill>
                  <a:srgbClr val="000000"/>
                </a:solidFill>
                <a:latin typeface="Arial"/>
                <a:ea typeface="DejaVu Sans"/>
              </a:rPr>
              <a:t>Map Integration</a:t>
            </a:r>
            <a:r>
              <a:rPr b="0" lang="en-IN" sz="3700" spc="-1" strike="noStrike">
                <a:solidFill>
                  <a:srgbClr val="000000"/>
                </a:solidFill>
                <a:latin typeface="Arial"/>
                <a:ea typeface="DejaVu Sans"/>
              </a:rPr>
              <a:t>: Google Maps / Leaflet.js for incorporating mapping functionalities.</a:t>
            </a:r>
            <a:endParaRPr b="0" lang="en-IN" sz="3700" spc="-1" strike="noStrike">
              <a:solidFill>
                <a:srgbClr val="000000"/>
              </a:solidFill>
              <a:latin typeface="Arial"/>
            </a:endParaRPr>
          </a:p>
          <a:p>
            <a:pPr>
              <a:lnSpc>
                <a:spcPct val="100000"/>
              </a:lnSpc>
            </a:pPr>
            <a:r>
              <a:rPr b="1" lang="en-IN" sz="3700" spc="-1" strike="noStrike">
                <a:solidFill>
                  <a:srgbClr val="000000"/>
                </a:solidFill>
                <a:latin typeface="Arial"/>
                <a:ea typeface="DejaVu Sans"/>
              </a:rPr>
              <a:t>Authentication</a:t>
            </a:r>
            <a:r>
              <a:rPr b="0" lang="en-IN" sz="3700" spc="-1" strike="noStrike">
                <a:solidFill>
                  <a:srgbClr val="000000"/>
                </a:solidFill>
                <a:latin typeface="Arial"/>
                <a:ea typeface="DejaVu Sans"/>
              </a:rPr>
              <a:t>: Firebase Authentication for managing user logins and security.</a:t>
            </a:r>
            <a:endParaRPr b="0" lang="en-IN" sz="3700" spc="-1" strike="noStrike">
              <a:solidFill>
                <a:srgbClr val="000000"/>
              </a:solidFill>
              <a:latin typeface="Arial"/>
            </a:endParaRPr>
          </a:p>
          <a:p>
            <a:pPr>
              <a:lnSpc>
                <a:spcPct val="100000"/>
              </a:lnSpc>
            </a:pPr>
            <a:r>
              <a:rPr b="1" lang="en-IN" sz="3700" spc="-1" strike="noStrike">
                <a:solidFill>
                  <a:srgbClr val="000000"/>
                </a:solidFill>
                <a:latin typeface="Arial"/>
                <a:ea typeface="DejaVu Sans"/>
              </a:rPr>
              <a:t>Notifications</a:t>
            </a:r>
            <a:r>
              <a:rPr b="0" lang="en-IN" sz="3700" spc="-1" strike="noStrike">
                <a:solidFill>
                  <a:srgbClr val="000000"/>
                </a:solidFill>
                <a:latin typeface="Arial"/>
                <a:ea typeface="DejaVu Sans"/>
              </a:rPr>
              <a:t>: Firebase Notifications / custom backend scheduler for sending alerts and updates to users.</a:t>
            </a:r>
            <a:endParaRPr b="0" lang="en-IN" sz="3700" spc="-1" strike="noStrike">
              <a:solidFill>
                <a:srgbClr val="000000"/>
              </a:solidFill>
              <a:latin typeface="Arial"/>
            </a:endParaRPr>
          </a:p>
          <a:p>
            <a:pPr>
              <a:lnSpc>
                <a:spcPct val="100000"/>
              </a:lnSpc>
            </a:pPr>
            <a:r>
              <a:rPr b="1" lang="en-IN" sz="3700" spc="-1" strike="noStrike">
                <a:solidFill>
                  <a:srgbClr val="000000"/>
                </a:solidFill>
                <a:latin typeface="Arial"/>
                <a:ea typeface="DejaVu Sans"/>
              </a:rPr>
              <a:t>Hosting</a:t>
            </a:r>
            <a:r>
              <a:rPr b="0" lang="en-IN" sz="3700" spc="-1" strike="noStrike">
                <a:solidFill>
                  <a:srgbClr val="000000"/>
                </a:solidFill>
                <a:latin typeface="Arial"/>
                <a:ea typeface="DejaVu Sans"/>
              </a:rPr>
              <a:t>: Vercel and OnRender Hosting for deploying the web application.</a:t>
            </a:r>
            <a:endParaRPr b="0" lang="en-IN" sz="3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Freeform 2"/>
          <p:cNvSpPr/>
          <p:nvPr/>
        </p:nvSpPr>
        <p:spPr>
          <a:xfrm>
            <a:off x="0" y="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09" name="TextBox 3"/>
          <p:cNvSpPr/>
          <p:nvPr/>
        </p:nvSpPr>
        <p:spPr>
          <a:xfrm>
            <a:off x="540000" y="720000"/>
            <a:ext cx="16833600" cy="7698600"/>
          </a:xfrm>
          <a:prstGeom prst="rect">
            <a:avLst/>
          </a:prstGeom>
          <a:noFill/>
          <a:ln w="0">
            <a:noFill/>
          </a:ln>
        </p:spPr>
        <p:style>
          <a:lnRef idx="0"/>
          <a:fillRef idx="0"/>
          <a:effectRef idx="0"/>
          <a:fontRef idx="minor"/>
        </p:style>
        <p:txBody>
          <a:bodyPr lIns="0" rIns="0" tIns="0" bIns="0" anchor="t">
            <a:spAutoFit/>
          </a:bodyPr>
          <a:p>
            <a:pPr>
              <a:lnSpc>
                <a:spcPts val="5766"/>
              </a:lnSpc>
              <a:spcBef>
                <a:spcPts val="1191"/>
              </a:spcBef>
              <a:spcAft>
                <a:spcPts val="992"/>
              </a:spcAft>
            </a:pPr>
            <a:r>
              <a:rPr b="1" lang="en-US" sz="5400" spc="-1" strike="noStrike">
                <a:solidFill>
                  <a:srgbClr val="000000"/>
                </a:solidFill>
                <a:latin typeface="Canva Sans Bold"/>
                <a:ea typeface="Canva Sans Bold"/>
              </a:rPr>
              <a:t>Key Features:</a:t>
            </a:r>
            <a:endParaRPr b="0" lang="en-IN" sz="5400" spc="-1" strike="noStrike">
              <a:solidFill>
                <a:srgbClr val="000000"/>
              </a:solidFill>
              <a:latin typeface="Arial"/>
            </a:endParaRPr>
          </a:p>
          <a:p>
            <a:pPr>
              <a:lnSpc>
                <a:spcPts val="5766"/>
              </a:lnSpc>
              <a:spcBef>
                <a:spcPts val="1191"/>
              </a:spcBef>
              <a:spcAft>
                <a:spcPts val="992"/>
              </a:spcAft>
            </a:pPr>
            <a:r>
              <a:rPr b="1" lang="en-US" sz="4000" spc="-1" strike="noStrike">
                <a:solidFill>
                  <a:srgbClr val="000000"/>
                </a:solidFill>
                <a:latin typeface="Canva Sans Bold"/>
                <a:ea typeface="Canva Sans Bold"/>
              </a:rPr>
              <a:t>Complaint management system:</a:t>
            </a:r>
            <a:r>
              <a:rPr b="0" lang="en-US" sz="4000" spc="-1" strike="noStrike">
                <a:solidFill>
                  <a:srgbClr val="000000"/>
                </a:solidFill>
                <a:latin typeface="Canva Sans Bold"/>
                <a:ea typeface="Canva Sans Bold"/>
              </a:rPr>
              <a:t> Allows users to submit complaints categorized for proper routing and tracking.</a:t>
            </a:r>
            <a:endParaRPr b="0" lang="en-IN" sz="4000" spc="-1" strike="noStrike">
              <a:solidFill>
                <a:srgbClr val="000000"/>
              </a:solidFill>
              <a:latin typeface="Arial"/>
            </a:endParaRPr>
          </a:p>
          <a:p>
            <a:pPr>
              <a:lnSpc>
                <a:spcPts val="5766"/>
              </a:lnSpc>
              <a:spcBef>
                <a:spcPts val="1191"/>
              </a:spcBef>
              <a:spcAft>
                <a:spcPts val="992"/>
              </a:spcAft>
            </a:pPr>
            <a:r>
              <a:rPr b="1" lang="en-US" sz="4000" spc="-1" strike="noStrike">
                <a:solidFill>
                  <a:srgbClr val="000000"/>
                </a:solidFill>
                <a:latin typeface="Canva Sans Bold"/>
                <a:ea typeface="Canva Sans Bold"/>
              </a:rPr>
              <a:t>Notification and alert system:</a:t>
            </a:r>
            <a:r>
              <a:rPr b="0" lang="en-US" sz="4000" spc="-1" strike="noStrike">
                <a:solidFill>
                  <a:srgbClr val="000000"/>
                </a:solidFill>
                <a:latin typeface="Canva Sans Bold"/>
                <a:ea typeface="Canva Sans Bold"/>
              </a:rPr>
              <a:t> Keeps users informed about events, updates, and bill reminders.</a:t>
            </a:r>
            <a:endParaRPr b="0" lang="en-IN" sz="4000" spc="-1" strike="noStrike">
              <a:solidFill>
                <a:srgbClr val="000000"/>
              </a:solidFill>
              <a:latin typeface="Arial"/>
            </a:endParaRPr>
          </a:p>
          <a:p>
            <a:pPr>
              <a:lnSpc>
                <a:spcPts val="5766"/>
              </a:lnSpc>
              <a:spcBef>
                <a:spcPts val="1191"/>
              </a:spcBef>
              <a:spcAft>
                <a:spcPts val="992"/>
              </a:spcAft>
            </a:pPr>
            <a:r>
              <a:rPr b="1" lang="en-US" sz="4000" spc="-1" strike="noStrike">
                <a:solidFill>
                  <a:srgbClr val="000000"/>
                </a:solidFill>
                <a:latin typeface="Canva Sans Bold"/>
                <a:ea typeface="Canva Sans Bold"/>
              </a:rPr>
              <a:t>Locality map view and scrolling highlights:</a:t>
            </a:r>
            <a:r>
              <a:rPr b="0" lang="en-US" sz="4000" spc="-1" strike="noStrike">
                <a:solidFill>
                  <a:srgbClr val="000000"/>
                </a:solidFill>
                <a:latin typeface="Canva Sans Bold"/>
                <a:ea typeface="Canva Sans Bold"/>
              </a:rPr>
              <a:t> Provides a geographical view with highlighted points of interest.</a:t>
            </a:r>
            <a:endParaRPr b="0" lang="en-IN" sz="4000" spc="-1" strike="noStrike">
              <a:solidFill>
                <a:srgbClr val="000000"/>
              </a:solidFill>
              <a:latin typeface="Arial"/>
            </a:endParaRPr>
          </a:p>
          <a:p>
            <a:pPr>
              <a:lnSpc>
                <a:spcPts val="5766"/>
              </a:lnSpc>
              <a:spcBef>
                <a:spcPts val="1191"/>
              </a:spcBef>
              <a:spcAft>
                <a:spcPts val="992"/>
              </a:spcAft>
            </a:pPr>
            <a:r>
              <a:rPr b="1" lang="en-US" sz="4000" spc="-1" strike="noStrike">
                <a:solidFill>
                  <a:srgbClr val="000000"/>
                </a:solidFill>
                <a:latin typeface="Canva Sans Bold"/>
                <a:ea typeface="Canva Sans Bold"/>
              </a:rPr>
              <a:t>Utility bill management and reminders:</a:t>
            </a:r>
            <a:r>
              <a:rPr b="0" lang="en-US" sz="4000" spc="-1" strike="noStrike">
                <a:solidFill>
                  <a:srgbClr val="000000"/>
                </a:solidFill>
                <a:latin typeface="Canva Sans Bold"/>
                <a:ea typeface="Canva Sans Bold"/>
              </a:rPr>
              <a:t> Helps users manage and remember to pay utility bills.</a:t>
            </a:r>
            <a:endParaRPr b="0" lang="en-IN"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Freeform 2"/>
          <p:cNvSpPr/>
          <p:nvPr/>
        </p:nvSpPr>
        <p:spPr>
          <a:xfrm>
            <a:off x="0" y="2520"/>
            <a:ext cx="18284400" cy="10283400"/>
          </a:xfrm>
          <a:custGeom>
            <a:avLst/>
            <a:gdLst>
              <a:gd name="textAreaLeft" fmla="*/ 0 w 18284400"/>
              <a:gd name="textAreaRight" fmla="*/ 18285480 w 18284400"/>
              <a:gd name="textAreaTop" fmla="*/ 0 h 10283400"/>
              <a:gd name="textAreaBottom" fmla="*/ 10284480 h 1028340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11" name="TextBox 3"/>
          <p:cNvSpPr/>
          <p:nvPr/>
        </p:nvSpPr>
        <p:spPr>
          <a:xfrm>
            <a:off x="-46440" y="1536120"/>
            <a:ext cx="17255880" cy="6689160"/>
          </a:xfrm>
          <a:prstGeom prst="rect">
            <a:avLst/>
          </a:prstGeom>
          <a:noFill/>
          <a:ln w="0">
            <a:noFill/>
          </a:ln>
        </p:spPr>
        <p:style>
          <a:lnRef idx="0"/>
          <a:fillRef idx="0"/>
          <a:effectRef idx="0"/>
          <a:fontRef idx="minor"/>
        </p:style>
        <p:txBody>
          <a:bodyPr lIns="0" rIns="0" tIns="0" bIns="0" anchor="t">
            <a:spAutoFit/>
          </a:bodyPr>
          <a:p>
            <a:pPr lvl="1" marL="911520" indent="-455760">
              <a:lnSpc>
                <a:spcPts val="5766"/>
              </a:lnSpc>
              <a:spcBef>
                <a:spcPts val="1191"/>
              </a:spcBef>
              <a:spcAft>
                <a:spcPts val="992"/>
              </a:spcAft>
              <a:buClr>
                <a:srgbClr val="000000"/>
              </a:buClr>
              <a:buFont typeface="Arial"/>
              <a:buChar char="•"/>
            </a:pPr>
            <a:r>
              <a:rPr b="1" lang="en-US" sz="4000" spc="-1" strike="noStrike">
                <a:solidFill>
                  <a:srgbClr val="000000"/>
                </a:solidFill>
                <a:latin typeface="Canva Sans Bold"/>
                <a:ea typeface="Canva Sans Bold"/>
              </a:rPr>
              <a:t>Tenders, history, census, and government updates:</a:t>
            </a:r>
            <a:r>
              <a:rPr b="0" lang="en-US" sz="4000" spc="-1" strike="noStrike">
                <a:solidFill>
                  <a:srgbClr val="000000"/>
                </a:solidFill>
                <a:latin typeface="Canva Sans Bold"/>
                <a:ea typeface="Canva Sans Bold"/>
              </a:rPr>
              <a:t> Centralized access to various types of public information.</a:t>
            </a:r>
            <a:endParaRPr b="0" lang="en-IN" sz="400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1" lang="en-US" sz="4000" spc="-1" strike="noStrike">
                <a:solidFill>
                  <a:srgbClr val="000000"/>
                </a:solidFill>
                <a:latin typeface="Canva Sans Bold"/>
                <a:ea typeface="Canva Sans Bold"/>
              </a:rPr>
              <a:t>Office request and RTI services:</a:t>
            </a:r>
            <a:r>
              <a:rPr b="0" lang="en-US" sz="4000" spc="-1" strike="noStrike">
                <a:solidFill>
                  <a:srgbClr val="000000"/>
                </a:solidFill>
                <a:latin typeface="Canva Sans Bold"/>
                <a:ea typeface="Canva Sans Bold"/>
              </a:rPr>
              <a:t> Facilitates scheduling office visits and submitting RTI requests.</a:t>
            </a:r>
            <a:endParaRPr b="0" lang="en-IN" sz="400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1" lang="en-US" sz="4000" spc="-1" strike="noStrike">
                <a:solidFill>
                  <a:srgbClr val="000000"/>
                </a:solidFill>
                <a:latin typeface="Canva Sans Bold"/>
                <a:ea typeface="Canva Sans Bold"/>
              </a:rPr>
              <a:t>Chatbot for quick support:</a:t>
            </a:r>
            <a:r>
              <a:rPr b="0" lang="en-US" sz="4000" spc="-1" strike="noStrike">
                <a:solidFill>
                  <a:srgbClr val="000000"/>
                </a:solidFill>
                <a:latin typeface="Canva Sans Bold"/>
                <a:ea typeface="Canva Sans Bold"/>
              </a:rPr>
              <a:t> Provides immediate assistance to users with common queries.</a:t>
            </a:r>
            <a:endParaRPr b="0" lang="en-IN" sz="400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1" lang="en-US" sz="4000" spc="-1" strike="noStrike">
                <a:solidFill>
                  <a:srgbClr val="000000"/>
                </a:solidFill>
                <a:latin typeface="Canva Sans Bold"/>
                <a:ea typeface="Canva Sans Bold"/>
              </a:rPr>
              <a:t>Community engagement via reviews and ratings:</a:t>
            </a:r>
            <a:r>
              <a:rPr b="0" lang="en-US" sz="4000" spc="-1" strike="noStrike">
                <a:solidFill>
                  <a:srgbClr val="000000"/>
                </a:solidFill>
                <a:latin typeface="Canva Sans Bold"/>
                <a:ea typeface="Canva Sans Bold"/>
              </a:rPr>
              <a:t> Allows users to provide feedback on public places.</a:t>
            </a:r>
            <a:endParaRPr b="0" lang="en-IN"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Freeform 6"/>
          <p:cNvSpPr/>
          <p:nvPr/>
        </p:nvSpPr>
        <p:spPr>
          <a:xfrm>
            <a:off x="0" y="0"/>
            <a:ext cx="18284400" cy="12385440"/>
          </a:xfrm>
          <a:custGeom>
            <a:avLst/>
            <a:gdLst>
              <a:gd name="textAreaLeft" fmla="*/ 0 w 18284400"/>
              <a:gd name="textAreaRight" fmla="*/ 18285480 w 18284400"/>
              <a:gd name="textAreaTop" fmla="*/ 0 h 12385440"/>
              <a:gd name="textAreaBottom" fmla="*/ 12386520 h 12385440"/>
            </a:gdLst>
            <a:ahLst/>
            <a:rect l="textAreaLeft" t="textAreaTop" r="textAreaRight" b="textAreaBottom"/>
            <a:pathLst>
              <a:path w="18288000" h="10287000">
                <a:moveTo>
                  <a:pt x="0" y="0"/>
                </a:moveTo>
                <a:lnTo>
                  <a:pt x="18288000" y="0"/>
                </a:lnTo>
                <a:lnTo>
                  <a:pt x="18288000" y="10287000"/>
                </a:lnTo>
                <a:lnTo>
                  <a:pt x="0" y="102870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13" name="TextBox 11"/>
          <p:cNvSpPr/>
          <p:nvPr/>
        </p:nvSpPr>
        <p:spPr>
          <a:xfrm>
            <a:off x="0" y="650160"/>
            <a:ext cx="17784360" cy="8985240"/>
          </a:xfrm>
          <a:prstGeom prst="rect">
            <a:avLst/>
          </a:prstGeom>
          <a:noFill/>
          <a:ln w="0">
            <a:noFill/>
          </a:ln>
        </p:spPr>
        <p:style>
          <a:lnRef idx="0"/>
          <a:fillRef idx="0"/>
          <a:effectRef idx="0"/>
          <a:fontRef idx="minor"/>
        </p:style>
        <p:txBody>
          <a:bodyPr lIns="0" rIns="0" tIns="0" bIns="0" anchor="t">
            <a:spAutoFit/>
          </a:bodyPr>
          <a:p>
            <a:pPr lvl="1" marL="911520" indent="-455760">
              <a:lnSpc>
                <a:spcPts val="5766"/>
              </a:lnSpc>
              <a:spcBef>
                <a:spcPts val="1191"/>
              </a:spcBef>
              <a:spcAft>
                <a:spcPts val="992"/>
              </a:spcAft>
              <a:buClr>
                <a:srgbClr val="000000"/>
              </a:buClr>
              <a:buFont typeface="Arial"/>
              <a:buChar char="•"/>
            </a:pPr>
            <a:r>
              <a:rPr b="1" lang="en-US" sz="4200" spc="-1" strike="noStrike">
                <a:solidFill>
                  <a:srgbClr val="000000"/>
                </a:solidFill>
                <a:latin typeface="Canva Sans Bold"/>
                <a:ea typeface="Canva Sans Bold"/>
              </a:rPr>
              <a:t>Methodology</a:t>
            </a:r>
            <a:endParaRPr b="0" lang="en-IN" sz="420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0" lang="en-US" sz="4120" spc="-1" strike="noStrike">
                <a:solidFill>
                  <a:srgbClr val="000000"/>
                </a:solidFill>
                <a:latin typeface="Canva Sans Bold"/>
                <a:ea typeface="Canva Sans Bold"/>
              </a:rPr>
              <a:t>A systematic and phased methodology was employed.</a:t>
            </a:r>
            <a:endParaRPr b="0" lang="en-IN" sz="412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0" lang="en-US" sz="4120" spc="-1" strike="noStrike">
                <a:solidFill>
                  <a:srgbClr val="000000"/>
                </a:solidFill>
                <a:latin typeface="Canva Sans Bold"/>
                <a:ea typeface="Canva Sans Bold"/>
              </a:rPr>
              <a:t>It combined several key practices: user-centric research to understand citizen needs, agile planning for flexibility, modern development practices for efficient coding, and iterative testing throughout the process.</a:t>
            </a:r>
            <a:endParaRPr b="0" lang="en-IN" sz="412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0" lang="en-US" sz="4120" spc="-1" strike="noStrike">
                <a:solidFill>
                  <a:srgbClr val="000000"/>
                </a:solidFill>
                <a:latin typeface="Canva Sans Bold"/>
                <a:ea typeface="Canva Sans Bold"/>
              </a:rPr>
              <a:t>The development was structured into distinct phases: </a:t>
            </a:r>
            <a:endParaRPr b="0" lang="en-IN" sz="412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0" lang="en-US" sz="4120" spc="-1" strike="noStrike">
                <a:solidFill>
                  <a:srgbClr val="000000"/>
                </a:solidFill>
                <a:latin typeface="Canva Sans Bold"/>
                <a:ea typeface="Canva Sans Bold"/>
              </a:rPr>
              <a:t>Requirement analysis: Defining what the system needs to do.</a:t>
            </a:r>
            <a:endParaRPr b="0" lang="en-IN" sz="412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0" lang="en-US" sz="4120" spc="-1" strike="noStrike">
                <a:solidFill>
                  <a:srgbClr val="000000"/>
                </a:solidFill>
                <a:latin typeface="Canva Sans Bold"/>
                <a:ea typeface="Canva Sans Bold"/>
              </a:rPr>
              <a:t>Planning: Organizing the development process.</a:t>
            </a:r>
            <a:endParaRPr b="0" lang="en-IN" sz="4120" spc="-1" strike="noStrike">
              <a:solidFill>
                <a:srgbClr val="000000"/>
              </a:solidFill>
              <a:latin typeface="Arial"/>
            </a:endParaRPr>
          </a:p>
          <a:p>
            <a:pPr lvl="1" marL="911520" indent="-455760">
              <a:lnSpc>
                <a:spcPts val="5766"/>
              </a:lnSpc>
              <a:spcBef>
                <a:spcPts val="1191"/>
              </a:spcBef>
              <a:spcAft>
                <a:spcPts val="992"/>
              </a:spcAft>
              <a:buClr>
                <a:srgbClr val="000000"/>
              </a:buClr>
              <a:buFont typeface="Arial"/>
              <a:buChar char="•"/>
            </a:pPr>
            <a:r>
              <a:rPr b="0" lang="en-US" sz="4120" spc="-1" strike="noStrike">
                <a:solidFill>
                  <a:srgbClr val="000000"/>
                </a:solidFill>
                <a:latin typeface="Canva Sans Bold"/>
                <a:ea typeface="Canva Sans Bold"/>
              </a:rPr>
              <a:t>Development: Building the actual application.</a:t>
            </a:r>
            <a:endParaRPr b="0" lang="en-IN" sz="412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110</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DAGlJyCYka0</dc:identifier>
  <dc:language>en-IN</dc:language>
  <cp:lastModifiedBy/>
  <dcterms:modified xsi:type="dcterms:W3CDTF">2025-05-06T09:00:28Z</dcterms:modified>
  <cp:revision>21</cp:revision>
  <dc:subject/>
  <dc:title>Dr. K.VINOD KUMAR SIR M.Tech, Ph.D., Assistant Professor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