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302"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3" r:id="rId48"/>
    <p:sldId id="305" r:id="rId49"/>
    <p:sldId id="301" r:id="rId5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jm0V2SbzZUsP05LVTHy3YtRCoK1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í Trương" initials="QT" lastIdx="1" clrIdx="0">
    <p:extLst>
      <p:ext uri="{19B8F6BF-5375-455C-9EA6-DF929625EA0E}">
        <p15:presenceInfo xmlns:p15="http://schemas.microsoft.com/office/powerpoint/2012/main" userId="Quí Trươ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6" d="100"/>
          <a:sy n="96" d="100"/>
        </p:scale>
        <p:origin x="14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customschemas.google.com/relationships/presentationmetadata" Target="meta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5-16T08:12:17.592" idx="1">
    <p:pos x="7559" y="1752"/>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0" name="Google Shape;20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8" name="Google Shape;20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0" name="Google Shape;20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645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8" name="Google Shape;21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8" name="Google Shape;22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0" name="Google Shape;24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8" name="Google Shape;24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5" name="Google Shape;325;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5" name="Google Shape;33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6" name="Google Shape;506;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05474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08819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58" name="Google Shape;558;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2" name="Google Shape;18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7" name="Picture 6">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0"/>
            <a:ext cx="2133600" cy="575310"/>
          </a:xfrm>
          <a:prstGeom prst="rect">
            <a:avLst/>
          </a:prstGeom>
          <a:noFill/>
          <a:ln>
            <a:noFill/>
          </a:ln>
          <a:extLst>
            <a:ext uri="{53640926-AAD7-44D8-BBD7-CCE9431645EC}">
              <a14:shadowObscured xmlns:a14="http://schemas.microsoft.com/office/drawing/2010/main"/>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5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5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5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838200" y="365125"/>
            <a:ext cx="10515600" cy="1325563"/>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9"/>
          <p:cNvSpPr txBox="1">
            <a:spLocks noGrp="1"/>
          </p:cNvSpPr>
          <p:nvPr>
            <p:ph type="body" idx="1"/>
          </p:nvPr>
        </p:nvSpPr>
        <p:spPr>
          <a:xfrm>
            <a:off x="864093" y="1900322"/>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10" name="Picture 9">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0"/>
            <a:ext cx="2133600" cy="575310"/>
          </a:xfrm>
          <a:prstGeom prst="rect">
            <a:avLst/>
          </a:prstGeom>
          <a:noFill/>
          <a:ln>
            <a:noFill/>
          </a:ln>
          <a:extLst>
            <a:ext uri="{53640926-AAD7-44D8-BBD7-CCE9431645EC}">
              <a14:shadowObscured xmlns:a14="http://schemas.microsoft.com/office/drawing/2010/main"/>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5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5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5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5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5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5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5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5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5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5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C#.NET Programming</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0"/>
          <p:cNvSpPr txBox="1">
            <a:spLocks noGrp="1"/>
          </p:cNvSpPr>
          <p:nvPr>
            <p:ph type="title"/>
          </p:nvPr>
        </p:nvSpPr>
        <p:spPr>
          <a:xfrm>
            <a:off x="181982" y="628785"/>
            <a:ext cx="10806720"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dirty="0"/>
              <a:t>Namespaces in C#</a:t>
            </a:r>
            <a:endParaRPr dirty="0"/>
          </a:p>
        </p:txBody>
      </p:sp>
      <p:sp>
        <p:nvSpPr>
          <p:cNvPr id="203" name="Google Shape;203;p1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04" name="Google Shape;204;p1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05" name="Google Shape;205;p10"/>
          <p:cNvSpPr txBox="1"/>
          <p:nvPr/>
        </p:nvSpPr>
        <p:spPr>
          <a:xfrm>
            <a:off x="181982" y="1370504"/>
            <a:ext cx="11639903" cy="419704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Namespaces are used to organize the classes. It helps to control the scope of methods and classes in larger </a:t>
            </a:r>
            <a:r>
              <a:rPr lang="en-US" sz="2600" dirty="0" err="1">
                <a:solidFill>
                  <a:schemeClr val="dk1"/>
                </a:solidFill>
                <a:latin typeface="Arial"/>
                <a:ea typeface="Arial"/>
                <a:cs typeface="Arial"/>
                <a:sym typeface="Arial"/>
              </a:rPr>
              <a:t>.Net</a:t>
            </a:r>
            <a:r>
              <a:rPr lang="en-US" sz="2600" dirty="0">
                <a:solidFill>
                  <a:schemeClr val="dk1"/>
                </a:solidFill>
                <a:latin typeface="Arial"/>
                <a:ea typeface="Arial"/>
                <a:cs typeface="Arial"/>
                <a:sym typeface="Arial"/>
              </a:rPr>
              <a:t> programming projects</a:t>
            </a:r>
            <a:endParaRPr dirty="0"/>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The biggest advantage of using namespace is that the class names which are declared in one namespace will not clash with the same class names declared in another namespace. It is also referred as named group of classes having common features</a:t>
            </a:r>
            <a:endParaRPr dirty="0"/>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The members of a namespace can be namespaces, interfaces, structures, and delegates.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1"/>
          <p:cNvSpPr txBox="1">
            <a:spLocks noGrp="1"/>
          </p:cNvSpPr>
          <p:nvPr>
            <p:ph type="title"/>
          </p:nvPr>
        </p:nvSpPr>
        <p:spPr>
          <a:xfrm>
            <a:off x="368595" y="638907"/>
            <a:ext cx="10806720"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Namespaces in C#</a:t>
            </a:r>
            <a:endParaRPr/>
          </a:p>
        </p:txBody>
      </p:sp>
      <p:sp>
        <p:nvSpPr>
          <p:cNvPr id="211" name="Google Shape;211;p1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12" name="Google Shape;212;p1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13" name="Google Shape;213;p11"/>
          <p:cNvSpPr txBox="1"/>
          <p:nvPr/>
        </p:nvSpPr>
        <p:spPr>
          <a:xfrm>
            <a:off x="98005" y="1500212"/>
            <a:ext cx="11639903" cy="1488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define a namespace in C#, we will use the namespace keyword followed by the name of the namespace and curly braces containing the body of the namespace as follows:</a:t>
            </a:r>
            <a:endParaRPr/>
          </a:p>
        </p:txBody>
      </p:sp>
      <p:pic>
        <p:nvPicPr>
          <p:cNvPr id="214" name="Google Shape;214;p11"/>
          <p:cNvPicPr preferRelativeResize="0"/>
          <p:nvPr/>
        </p:nvPicPr>
        <p:blipFill rotWithShape="1">
          <a:blip r:embed="rId3">
            <a:alphaModFix/>
          </a:blip>
          <a:srcRect/>
          <a:stretch/>
        </p:blipFill>
        <p:spPr>
          <a:xfrm>
            <a:off x="181982" y="3279842"/>
            <a:ext cx="4949855" cy="2427875"/>
          </a:xfrm>
          <a:prstGeom prst="rect">
            <a:avLst/>
          </a:prstGeom>
          <a:noFill/>
          <a:ln>
            <a:noFill/>
          </a:ln>
        </p:spPr>
      </p:pic>
      <p:pic>
        <p:nvPicPr>
          <p:cNvPr id="215" name="Google Shape;215;p11"/>
          <p:cNvPicPr preferRelativeResize="0"/>
          <p:nvPr/>
        </p:nvPicPr>
        <p:blipFill rotWithShape="1">
          <a:blip r:embed="rId4">
            <a:alphaModFix/>
          </a:blip>
          <a:srcRect/>
          <a:stretch/>
        </p:blipFill>
        <p:spPr>
          <a:xfrm>
            <a:off x="5652176" y="3242518"/>
            <a:ext cx="6320518" cy="23207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0"/>
          <p:cNvSpPr txBox="1">
            <a:spLocks noGrp="1"/>
          </p:cNvSpPr>
          <p:nvPr>
            <p:ph type="title"/>
          </p:nvPr>
        </p:nvSpPr>
        <p:spPr>
          <a:xfrm>
            <a:off x="314960" y="638907"/>
            <a:ext cx="10860355"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dirty="0"/>
              <a:t>Namespaces in C#</a:t>
            </a:r>
            <a:endParaRPr dirty="0"/>
          </a:p>
        </p:txBody>
      </p:sp>
      <p:sp>
        <p:nvSpPr>
          <p:cNvPr id="203" name="Google Shape;203;p1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04" name="Google Shape;204;p1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05" name="Google Shape;205;p10"/>
          <p:cNvSpPr txBox="1"/>
          <p:nvPr/>
        </p:nvSpPr>
        <p:spPr>
          <a:xfrm>
            <a:off x="192142" y="1380664"/>
            <a:ext cx="11639903" cy="4745874"/>
          </a:xfrm>
          <a:prstGeom prst="rect">
            <a:avLst/>
          </a:prstGeom>
          <a:noFill/>
          <a:ln>
            <a:noFill/>
          </a:ln>
        </p:spPr>
        <p:txBody>
          <a:bodyPr spcFirstLastPara="1" wrap="square" lIns="91425" tIns="45700" rIns="91425" bIns="45700" anchor="t" anchorCtr="0">
            <a:spAutoFit/>
          </a:bodyPr>
          <a:lstStyle/>
          <a:p>
            <a:pPr marL="342900" lvl="0" indent="-342900" algn="just">
              <a:lnSpc>
                <a:spcPct val="120000"/>
              </a:lnSpc>
              <a:buClr>
                <a:srgbClr val="973735"/>
              </a:buClr>
              <a:buSzPts val="1300"/>
              <a:buFont typeface="Noto Sans Symbols"/>
              <a:buChar char="◆"/>
            </a:pPr>
            <a:r>
              <a:rPr lang="en-US" sz="2800" dirty="0"/>
              <a:t>For console applications, .NET 8 the following directives are implicitly included in the application:</a:t>
            </a:r>
          </a:p>
          <a:p>
            <a:pPr marL="342900" lvl="2" indent="-342900" algn="just">
              <a:lnSpc>
                <a:spcPct val="120000"/>
              </a:lnSpc>
              <a:buClr>
                <a:srgbClr val="973735"/>
              </a:buClr>
              <a:buSzPts val="1300"/>
              <a:buFont typeface="Noto Sans Symbols"/>
              <a:buChar char="◆"/>
            </a:pPr>
            <a:r>
              <a:rPr lang="en-US" sz="2600" dirty="0">
                <a:solidFill>
                  <a:schemeClr val="dk1"/>
                </a:solidFill>
              </a:rPr>
              <a:t>using System;</a:t>
            </a:r>
          </a:p>
          <a:p>
            <a:pPr marL="342900" lvl="2" indent="-342900" algn="just">
              <a:lnSpc>
                <a:spcPct val="120000"/>
              </a:lnSpc>
              <a:buClr>
                <a:srgbClr val="973735"/>
              </a:buClr>
              <a:buSzPts val="1300"/>
              <a:buFont typeface="Noto Sans Symbols"/>
              <a:buChar char="◆"/>
            </a:pPr>
            <a:r>
              <a:rPr lang="en-US" sz="2600" dirty="0">
                <a:solidFill>
                  <a:schemeClr val="dk1"/>
                </a:solidFill>
              </a:rPr>
              <a:t>using System.IO;</a:t>
            </a:r>
          </a:p>
          <a:p>
            <a:pPr marL="342900" lvl="2" indent="-342900" algn="just">
              <a:lnSpc>
                <a:spcPct val="120000"/>
              </a:lnSpc>
              <a:buClr>
                <a:srgbClr val="973735"/>
              </a:buClr>
              <a:buSzPts val="1300"/>
              <a:buFont typeface="Noto Sans Symbols"/>
              <a:buChar char="◆"/>
            </a:pPr>
            <a:r>
              <a:rPr lang="en-US" sz="2600" dirty="0">
                <a:solidFill>
                  <a:schemeClr val="dk1"/>
                </a:solidFill>
              </a:rPr>
              <a:t>using </a:t>
            </a:r>
            <a:r>
              <a:rPr lang="en-US" sz="2600" dirty="0" err="1">
                <a:solidFill>
                  <a:schemeClr val="dk1"/>
                </a:solidFill>
              </a:rPr>
              <a:t>System.Collections.Generic</a:t>
            </a:r>
            <a:r>
              <a:rPr lang="en-US" sz="2600" dirty="0">
                <a:solidFill>
                  <a:schemeClr val="dk1"/>
                </a:solidFill>
              </a:rPr>
              <a:t>;</a:t>
            </a:r>
          </a:p>
          <a:p>
            <a:pPr marL="342900" lvl="2" indent="-342900" algn="just">
              <a:lnSpc>
                <a:spcPct val="120000"/>
              </a:lnSpc>
              <a:buClr>
                <a:srgbClr val="973735"/>
              </a:buClr>
              <a:buSzPts val="1300"/>
              <a:buFont typeface="Noto Sans Symbols"/>
              <a:buChar char="◆"/>
            </a:pPr>
            <a:r>
              <a:rPr lang="en-US" sz="2600" dirty="0">
                <a:solidFill>
                  <a:schemeClr val="dk1"/>
                </a:solidFill>
              </a:rPr>
              <a:t>using </a:t>
            </a:r>
            <a:r>
              <a:rPr lang="en-US" sz="2600" dirty="0" err="1">
                <a:solidFill>
                  <a:schemeClr val="dk1"/>
                </a:solidFill>
              </a:rPr>
              <a:t>System.Linq</a:t>
            </a:r>
            <a:r>
              <a:rPr lang="en-US" sz="2600" dirty="0">
                <a:solidFill>
                  <a:schemeClr val="dk1"/>
                </a:solidFill>
              </a:rPr>
              <a:t>;</a:t>
            </a:r>
          </a:p>
          <a:p>
            <a:pPr marL="342900" lvl="2" indent="-342900" algn="just">
              <a:lnSpc>
                <a:spcPct val="120000"/>
              </a:lnSpc>
              <a:buClr>
                <a:srgbClr val="973735"/>
              </a:buClr>
              <a:buSzPts val="1300"/>
              <a:buFont typeface="Noto Sans Symbols"/>
              <a:buChar char="◆"/>
            </a:pPr>
            <a:r>
              <a:rPr lang="en-US" sz="2600" dirty="0">
                <a:solidFill>
                  <a:schemeClr val="dk1"/>
                </a:solidFill>
              </a:rPr>
              <a:t>using </a:t>
            </a:r>
            <a:r>
              <a:rPr lang="en-US" sz="2600" dirty="0" err="1">
                <a:solidFill>
                  <a:schemeClr val="dk1"/>
                </a:solidFill>
              </a:rPr>
              <a:t>System.Net.Http</a:t>
            </a:r>
            <a:r>
              <a:rPr lang="en-US" sz="2600" dirty="0">
                <a:solidFill>
                  <a:schemeClr val="dk1"/>
                </a:solidFill>
              </a:rPr>
              <a:t>;</a:t>
            </a:r>
          </a:p>
          <a:p>
            <a:pPr marL="342900" lvl="2" indent="-342900" algn="just">
              <a:lnSpc>
                <a:spcPct val="120000"/>
              </a:lnSpc>
              <a:buClr>
                <a:srgbClr val="973735"/>
              </a:buClr>
              <a:buSzPts val="1300"/>
              <a:buFont typeface="Noto Sans Symbols"/>
              <a:buChar char="◆"/>
            </a:pPr>
            <a:r>
              <a:rPr lang="en-US" sz="2600" dirty="0">
                <a:solidFill>
                  <a:schemeClr val="dk1"/>
                </a:solidFill>
              </a:rPr>
              <a:t>using </a:t>
            </a:r>
            <a:r>
              <a:rPr lang="en-US" sz="2600" dirty="0" err="1">
                <a:solidFill>
                  <a:schemeClr val="dk1"/>
                </a:solidFill>
              </a:rPr>
              <a:t>System.Threading</a:t>
            </a:r>
            <a:r>
              <a:rPr lang="en-US" sz="2600" dirty="0">
                <a:solidFill>
                  <a:schemeClr val="dk1"/>
                </a:solidFill>
              </a:rPr>
              <a:t>;</a:t>
            </a:r>
          </a:p>
          <a:p>
            <a:pPr marL="342900" lvl="2" indent="-342900" algn="just">
              <a:lnSpc>
                <a:spcPct val="120000"/>
              </a:lnSpc>
              <a:buClr>
                <a:srgbClr val="973735"/>
              </a:buClr>
              <a:buSzPts val="1300"/>
              <a:buFont typeface="Noto Sans Symbols"/>
              <a:buChar char="◆"/>
            </a:pPr>
            <a:r>
              <a:rPr lang="en-US" sz="2600" dirty="0">
                <a:solidFill>
                  <a:schemeClr val="dk1"/>
                </a:solidFill>
              </a:rPr>
              <a:t>using </a:t>
            </a:r>
            <a:r>
              <a:rPr lang="en-US" sz="2600" dirty="0" err="1">
                <a:solidFill>
                  <a:schemeClr val="dk1"/>
                </a:solidFill>
              </a:rPr>
              <a:t>System.Threading.Tasks</a:t>
            </a:r>
            <a:r>
              <a:rPr lang="en-US" sz="2600" dirty="0">
                <a:solidFill>
                  <a:schemeClr val="dk1"/>
                </a:solidFill>
              </a:rPr>
              <a:t>;</a:t>
            </a:r>
          </a:p>
          <a:p>
            <a:pPr marL="342900" lvl="0" indent="-342900" algn="just">
              <a:lnSpc>
                <a:spcPct val="120000"/>
              </a:lnSpc>
              <a:buClr>
                <a:srgbClr val="973735"/>
              </a:buClr>
              <a:buSzPts val="1300"/>
              <a:buFont typeface="Noto Sans Symbols"/>
              <a:buChar char="◆"/>
            </a:pPr>
            <a:endParaRPr dirty="0"/>
          </a:p>
        </p:txBody>
      </p:sp>
    </p:spTree>
    <p:extLst>
      <p:ext uri="{BB962C8B-B14F-4D97-AF65-F5344CB8AC3E}">
        <p14:creationId xmlns:p14="http://schemas.microsoft.com/office/powerpoint/2010/main" val="3413350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2"/>
          <p:cNvSpPr txBox="1">
            <a:spLocks noGrp="1"/>
          </p:cNvSpPr>
          <p:nvPr>
            <p:ph type="title"/>
          </p:nvPr>
        </p:nvSpPr>
        <p:spPr>
          <a:xfrm>
            <a:off x="219299" y="629576"/>
            <a:ext cx="8159589"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Variations on the Main() Method </a:t>
            </a:r>
            <a:endParaRPr/>
          </a:p>
        </p:txBody>
      </p:sp>
      <p:sp>
        <p:nvSpPr>
          <p:cNvPr id="221" name="Google Shape;221;p1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22" name="Google Shape;222;p1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23" name="Google Shape;223;p12"/>
          <p:cNvSpPr txBox="1"/>
          <p:nvPr/>
        </p:nvSpPr>
        <p:spPr>
          <a:xfrm>
            <a:off x="125993" y="1208207"/>
            <a:ext cx="11966480" cy="136960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By default, Visual Studio will generate a Main() method that has a void return value and an array of string types as the single input parameter </a:t>
            </a:r>
            <a:endParaRPr/>
          </a:p>
          <a:p>
            <a:pPr marL="342900" marR="0" lvl="0" indent="-342900" algn="just" rtl="0">
              <a:spcBef>
                <a:spcPts val="3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construct application’s entry point using any of the following signatures:</a:t>
            </a:r>
            <a:endParaRPr sz="2300">
              <a:solidFill>
                <a:schemeClr val="dk1"/>
              </a:solidFill>
              <a:latin typeface="Arial"/>
              <a:ea typeface="Arial"/>
              <a:cs typeface="Arial"/>
              <a:sym typeface="Arial"/>
            </a:endParaRPr>
          </a:p>
        </p:txBody>
      </p:sp>
      <p:sp>
        <p:nvSpPr>
          <p:cNvPr id="224" name="Google Shape;224;p12"/>
          <p:cNvSpPr txBox="1"/>
          <p:nvPr/>
        </p:nvSpPr>
        <p:spPr>
          <a:xfrm>
            <a:off x="247291" y="2577813"/>
            <a:ext cx="6068008" cy="3785652"/>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Main(</a:t>
            </a:r>
            <a:r>
              <a:rPr lang="en-US" sz="2000">
                <a:solidFill>
                  <a:srgbClr val="0000FF"/>
                </a:solidFill>
                <a:latin typeface="Consolas"/>
                <a:ea typeface="Consolas"/>
                <a:cs typeface="Consolas"/>
                <a:sym typeface="Consolas"/>
              </a:rPr>
              <a:t>string</a:t>
            </a:r>
            <a:r>
              <a:rPr lang="en-US" sz="2000">
                <a:solidFill>
                  <a:srgbClr val="000000"/>
                </a:solidFill>
                <a:latin typeface="Consolas"/>
                <a:ea typeface="Consolas"/>
                <a:cs typeface="Consolas"/>
                <a:sym typeface="Consolas"/>
              </a:rPr>
              <a:t>[] args){</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8000"/>
                </a:solidFill>
                <a:latin typeface="Consolas"/>
                <a:ea typeface="Consolas"/>
                <a:cs typeface="Consolas"/>
                <a:sym typeface="Consolas"/>
              </a:rPr>
              <a:t>// Must return a value before exiting!</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return</a:t>
            </a:r>
            <a:r>
              <a:rPr lang="en-US" sz="2000">
                <a:solidFill>
                  <a:srgbClr val="000000"/>
                </a:solidFill>
                <a:latin typeface="Consolas"/>
                <a:ea typeface="Consolas"/>
                <a:cs typeface="Consolas"/>
                <a:sym typeface="Consolas"/>
              </a:rPr>
              <a:t> 0;</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en-US" sz="2000">
                <a:solidFill>
                  <a:srgbClr val="008000"/>
                </a:solidFill>
                <a:latin typeface="Consolas"/>
                <a:ea typeface="Consolas"/>
                <a:cs typeface="Consolas"/>
                <a:sym typeface="Consolas"/>
              </a:rPr>
              <a:t>// No return type, no parameters.</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void</a:t>
            </a:r>
            <a:r>
              <a:rPr lang="en-US" sz="2000">
                <a:solidFill>
                  <a:srgbClr val="000000"/>
                </a:solidFill>
                <a:latin typeface="Consolas"/>
                <a:ea typeface="Consolas"/>
                <a:cs typeface="Consolas"/>
                <a:sym typeface="Consolas"/>
              </a:rPr>
              <a:t> Main(){</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en-US" sz="2000">
                <a:solidFill>
                  <a:srgbClr val="008000"/>
                </a:solidFill>
                <a:latin typeface="Consolas"/>
                <a:ea typeface="Consolas"/>
                <a:cs typeface="Consolas"/>
                <a:sym typeface="Consolas"/>
              </a:rPr>
              <a:t>// int return type, no parameters.</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Main(){</a:t>
            </a:r>
            <a:endParaRPr/>
          </a:p>
          <a:p>
            <a:pPr marL="0" marR="0" lvl="0" indent="0" algn="l" rtl="0">
              <a:spcBef>
                <a:spcPts val="0"/>
              </a:spcBef>
              <a:spcAft>
                <a:spcPts val="0"/>
              </a:spcAft>
              <a:buNone/>
            </a:pPr>
            <a:r>
              <a:rPr lang="en-US" sz="2000">
                <a:solidFill>
                  <a:srgbClr val="008000"/>
                </a:solidFill>
                <a:latin typeface="Consolas"/>
                <a:ea typeface="Consolas"/>
                <a:cs typeface="Consolas"/>
                <a:sym typeface="Consolas"/>
              </a:rPr>
              <a:t>  // Must return a value before exiting!</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return</a:t>
            </a:r>
            <a:r>
              <a:rPr lang="en-US" sz="2000">
                <a:solidFill>
                  <a:srgbClr val="000000"/>
                </a:solidFill>
                <a:latin typeface="Consolas"/>
                <a:ea typeface="Consolas"/>
                <a:cs typeface="Consolas"/>
                <a:sym typeface="Consolas"/>
              </a:rPr>
              <a:t> 0;</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a:t>
            </a:r>
            <a:endParaRPr sz="2000">
              <a:solidFill>
                <a:schemeClr val="dk1"/>
              </a:solidFill>
              <a:latin typeface="Consolas"/>
              <a:ea typeface="Consolas"/>
              <a:cs typeface="Consolas"/>
              <a:sym typeface="Consolas"/>
            </a:endParaRPr>
          </a:p>
        </p:txBody>
      </p:sp>
      <p:sp>
        <p:nvSpPr>
          <p:cNvPr id="225" name="Google Shape;225;p12"/>
          <p:cNvSpPr txBox="1"/>
          <p:nvPr/>
        </p:nvSpPr>
        <p:spPr>
          <a:xfrm>
            <a:off x="6447451" y="2577813"/>
            <a:ext cx="5697894" cy="1985159"/>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a:solidFill>
                  <a:schemeClr val="dk1"/>
                </a:solidFill>
                <a:latin typeface="Arial"/>
                <a:ea typeface="Arial"/>
                <a:cs typeface="Arial"/>
                <a:sym typeface="Arial"/>
              </a:rPr>
              <a:t>The Main() method can be </a:t>
            </a:r>
            <a:r>
              <a:rPr lang="en-US" sz="2300" b="1">
                <a:solidFill>
                  <a:schemeClr val="dk1"/>
                </a:solidFill>
                <a:latin typeface="Arial"/>
                <a:ea typeface="Arial"/>
                <a:cs typeface="Arial"/>
                <a:sym typeface="Arial"/>
              </a:rPr>
              <a:t>asynchronous</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 Main()</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Task&lt;</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&gt; Main()</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 Main(</a:t>
            </a:r>
            <a:r>
              <a:rPr lang="en-US" sz="2000">
                <a:solidFill>
                  <a:srgbClr val="0000FF"/>
                </a:solidFill>
                <a:latin typeface="Consolas"/>
                <a:ea typeface="Consolas"/>
                <a:cs typeface="Consolas"/>
                <a:sym typeface="Consolas"/>
              </a:rPr>
              <a:t>string</a:t>
            </a:r>
            <a:r>
              <a:rPr lang="en-US" sz="2000">
                <a:solidFill>
                  <a:srgbClr val="000000"/>
                </a:solidFill>
                <a:latin typeface="Consolas"/>
                <a:ea typeface="Consolas"/>
                <a:cs typeface="Consolas"/>
                <a:sym typeface="Consolas"/>
              </a:rPr>
              <a:t>[])</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Task&lt;</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&gt; Main(</a:t>
            </a:r>
            <a:r>
              <a:rPr lang="en-US" sz="2000">
                <a:solidFill>
                  <a:srgbClr val="0000FF"/>
                </a:solidFill>
                <a:latin typeface="Consolas"/>
                <a:ea typeface="Consolas"/>
                <a:cs typeface="Consolas"/>
                <a:sym typeface="Consolas"/>
              </a:rPr>
              <a:t>string</a:t>
            </a:r>
            <a:r>
              <a:rPr lang="en-US" sz="2000">
                <a:solidFill>
                  <a:srgbClr val="000000"/>
                </a:solidFill>
                <a:latin typeface="Consolas"/>
                <a:ea typeface="Consolas"/>
                <a:cs typeface="Consolas"/>
                <a:sym typeface="Consolas"/>
              </a:rPr>
              <a:t>[])</a:t>
            </a:r>
            <a:endParaRPr sz="20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11994" y="717895"/>
            <a:ext cx="10515600"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Processing Command-Line Arguments</a:t>
            </a:r>
            <a:endParaRPr/>
          </a:p>
        </p:txBody>
      </p:sp>
      <p:sp>
        <p:nvSpPr>
          <p:cNvPr id="231" name="Google Shape;231;p13"/>
          <p:cNvSpPr txBox="1">
            <a:spLocks noGrp="1"/>
          </p:cNvSpPr>
          <p:nvPr>
            <p:ph type="body" idx="1"/>
          </p:nvPr>
        </p:nvSpPr>
        <p:spPr>
          <a:xfrm>
            <a:off x="229368" y="1238127"/>
            <a:ext cx="10258395" cy="477118"/>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rgbClr val="973735"/>
              </a:buClr>
              <a:buSzPts val="1300"/>
              <a:buFont typeface="Noto Sans Symbols"/>
              <a:buChar char="◆"/>
            </a:pPr>
            <a:r>
              <a:rPr lang="en-US" sz="2600"/>
              <a:t>Create C# Console App as the following and run it by </a:t>
            </a:r>
            <a:r>
              <a:rPr lang="en-US" sz="2600" b="1"/>
              <a:t>dotnet</a:t>
            </a:r>
            <a:r>
              <a:rPr lang="en-US" sz="2600"/>
              <a:t> CLI</a:t>
            </a:r>
            <a:endParaRPr/>
          </a:p>
        </p:txBody>
      </p:sp>
      <p:sp>
        <p:nvSpPr>
          <p:cNvPr id="232" name="Google Shape;232;p1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33" name="Google Shape;233;p1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234" name="Google Shape;234;p13"/>
          <p:cNvPicPr preferRelativeResize="0"/>
          <p:nvPr/>
        </p:nvPicPr>
        <p:blipFill rotWithShape="1">
          <a:blip r:embed="rId3">
            <a:alphaModFix/>
          </a:blip>
          <a:srcRect/>
          <a:stretch/>
        </p:blipFill>
        <p:spPr>
          <a:xfrm>
            <a:off x="207294" y="1906876"/>
            <a:ext cx="8771380" cy="3749365"/>
          </a:xfrm>
          <a:prstGeom prst="rect">
            <a:avLst/>
          </a:prstGeom>
          <a:noFill/>
          <a:ln>
            <a:noFill/>
          </a:ln>
        </p:spPr>
      </p:pic>
      <p:grpSp>
        <p:nvGrpSpPr>
          <p:cNvPr id="235" name="Google Shape;235;p13"/>
          <p:cNvGrpSpPr/>
          <p:nvPr/>
        </p:nvGrpSpPr>
        <p:grpSpPr>
          <a:xfrm>
            <a:off x="5469794" y="4951124"/>
            <a:ext cx="6514912" cy="1337498"/>
            <a:chOff x="5515708" y="5066196"/>
            <a:chExt cx="6514912" cy="1337498"/>
          </a:xfrm>
        </p:grpSpPr>
        <p:pic>
          <p:nvPicPr>
            <p:cNvPr id="236" name="Google Shape;236;p13"/>
            <p:cNvPicPr preferRelativeResize="0"/>
            <p:nvPr/>
          </p:nvPicPr>
          <p:blipFill rotWithShape="1">
            <a:blip r:embed="rId4">
              <a:alphaModFix/>
            </a:blip>
            <a:srcRect/>
            <a:stretch/>
          </p:blipFill>
          <p:spPr>
            <a:xfrm>
              <a:off x="5515708" y="5066196"/>
              <a:ext cx="6514912" cy="1337498"/>
            </a:xfrm>
            <a:prstGeom prst="rect">
              <a:avLst/>
            </a:prstGeom>
            <a:noFill/>
            <a:ln>
              <a:noFill/>
            </a:ln>
          </p:spPr>
        </p:pic>
        <p:sp>
          <p:nvSpPr>
            <p:cNvPr id="237" name="Google Shape;237;p13"/>
            <p:cNvSpPr/>
            <p:nvPr/>
          </p:nvSpPr>
          <p:spPr>
            <a:xfrm>
              <a:off x="10636898" y="5261203"/>
              <a:ext cx="1393722" cy="33009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4"/>
          <p:cNvSpPr txBox="1">
            <a:spLocks noGrp="1"/>
          </p:cNvSpPr>
          <p:nvPr>
            <p:ph type="title"/>
          </p:nvPr>
        </p:nvSpPr>
        <p:spPr>
          <a:xfrm>
            <a:off x="209643" y="749644"/>
            <a:ext cx="12069443"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Value Types and Reference types</a:t>
            </a:r>
            <a:endParaRPr/>
          </a:p>
        </p:txBody>
      </p:sp>
      <p:sp>
        <p:nvSpPr>
          <p:cNvPr id="243" name="Google Shape;243;p14"/>
          <p:cNvSpPr txBox="1">
            <a:spLocks noGrp="1"/>
          </p:cNvSpPr>
          <p:nvPr>
            <p:ph type="body" idx="1"/>
          </p:nvPr>
        </p:nvSpPr>
        <p:spPr>
          <a:xfrm>
            <a:off x="147457" y="1348752"/>
            <a:ext cx="11897085" cy="5009956"/>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rgbClr val="973735"/>
              </a:buClr>
              <a:buSzPts val="1300"/>
              <a:buFont typeface="Noto Sans Symbols"/>
              <a:buChar char="◆"/>
            </a:pPr>
            <a:r>
              <a:rPr lang="en-US" sz="2600" b="1"/>
              <a:t>Value types </a:t>
            </a:r>
            <a:r>
              <a:rPr lang="en-US" sz="2600"/>
              <a:t>derive from System.ValueType, which derives from System.Object. Types that derive from System.ValueType have special behavior in the CLR(Common Language Runtime). </a:t>
            </a:r>
            <a:endParaRPr/>
          </a:p>
          <a:p>
            <a:pPr marL="512763" lvl="0" indent="-223837" algn="just" rtl="0">
              <a:lnSpc>
                <a:spcPct val="120000"/>
              </a:lnSpc>
              <a:spcBef>
                <a:spcPts val="600"/>
              </a:spcBef>
              <a:spcAft>
                <a:spcPts val="0"/>
              </a:spcAft>
              <a:buClr>
                <a:srgbClr val="C00000"/>
              </a:buClr>
              <a:buSzPts val="1820"/>
              <a:buFont typeface="Noto Sans Symbols"/>
              <a:buChar char="▪"/>
            </a:pPr>
            <a:r>
              <a:rPr lang="en-US" sz="2600"/>
              <a:t>There are two categories of value types: </a:t>
            </a:r>
            <a:r>
              <a:rPr lang="en-US" sz="2600" b="1"/>
              <a:t>struct</a:t>
            </a:r>
            <a:r>
              <a:rPr lang="en-US" sz="2600"/>
              <a:t> and </a:t>
            </a:r>
            <a:r>
              <a:rPr lang="en-US" sz="2600" b="1"/>
              <a:t>enum</a:t>
            </a:r>
            <a:endParaRPr/>
          </a:p>
          <a:p>
            <a:pPr marL="342900" lvl="0" indent="-342900" algn="just" rtl="0">
              <a:lnSpc>
                <a:spcPct val="120000"/>
              </a:lnSpc>
              <a:spcBef>
                <a:spcPts val="600"/>
              </a:spcBef>
              <a:spcAft>
                <a:spcPts val="0"/>
              </a:spcAft>
              <a:buClr>
                <a:srgbClr val="973735"/>
              </a:buClr>
              <a:buSzPts val="1300"/>
              <a:buFont typeface="Noto Sans Symbols"/>
              <a:buChar char="◆"/>
            </a:pPr>
            <a:r>
              <a:rPr lang="en-US" sz="2600" b="1"/>
              <a:t>Reference type</a:t>
            </a:r>
            <a:r>
              <a:rPr lang="en-US" sz="2600"/>
              <a:t>: A type that is defined as a class, delegate, array, or interface is a reference type. </a:t>
            </a:r>
            <a:endParaRPr/>
          </a:p>
          <a:p>
            <a:pPr marL="512763" lvl="0" indent="-223837" algn="just" rtl="0">
              <a:lnSpc>
                <a:spcPct val="120000"/>
              </a:lnSpc>
              <a:spcBef>
                <a:spcPts val="600"/>
              </a:spcBef>
              <a:spcAft>
                <a:spcPts val="0"/>
              </a:spcAft>
              <a:buClr>
                <a:srgbClr val="C00000"/>
              </a:buClr>
              <a:buSzPts val="1820"/>
              <a:buFont typeface="Noto Sans Symbols"/>
              <a:buChar char="▪"/>
            </a:pPr>
            <a:r>
              <a:rPr lang="en-US" sz="2600"/>
              <a:t>At run time, when declare a variable of a reference type, the variable contains the value </a:t>
            </a:r>
            <a:r>
              <a:rPr lang="en-US" sz="2600" b="1"/>
              <a:t>null</a:t>
            </a:r>
            <a:r>
              <a:rPr lang="en-US" sz="2600"/>
              <a:t> until you explicitly create an object by using the new operator, or assign it an object that has been created elsewhere by using </a:t>
            </a:r>
            <a:r>
              <a:rPr lang="en-US" sz="2600" b="1"/>
              <a:t>new</a:t>
            </a:r>
            <a:endParaRPr/>
          </a:p>
        </p:txBody>
      </p:sp>
      <p:sp>
        <p:nvSpPr>
          <p:cNvPr id="244" name="Google Shape;244;p1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45" name="Google Shape;245;p1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5"/>
          <p:cNvSpPr txBox="1">
            <a:spLocks noGrp="1"/>
          </p:cNvSpPr>
          <p:nvPr>
            <p:ph type="title"/>
          </p:nvPr>
        </p:nvSpPr>
        <p:spPr>
          <a:xfrm>
            <a:off x="209643" y="749644"/>
            <a:ext cx="12069443"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Value Types and Reference types</a:t>
            </a:r>
            <a:endParaRPr/>
          </a:p>
        </p:txBody>
      </p:sp>
      <p:sp>
        <p:nvSpPr>
          <p:cNvPr id="251" name="Google Shape;251;p1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52" name="Google Shape;252;p1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253" name="Google Shape;253;p15" descr="Screenshot that shows CTS value types and reference types."/>
          <p:cNvPicPr preferRelativeResize="0"/>
          <p:nvPr/>
        </p:nvPicPr>
        <p:blipFill rotWithShape="1">
          <a:blip r:embed="rId3">
            <a:alphaModFix/>
          </a:blip>
          <a:srcRect/>
          <a:stretch/>
        </p:blipFill>
        <p:spPr>
          <a:xfrm>
            <a:off x="2776350" y="1364833"/>
            <a:ext cx="6395648" cy="50711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59" name="Google Shape;259;p1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60" name="Google Shape;260;p1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Boxing and Unboxing</a:t>
            </a:r>
            <a:endParaRPr/>
          </a:p>
        </p:txBody>
      </p:sp>
      <p:sp>
        <p:nvSpPr>
          <p:cNvPr id="261" name="Google Shape;261;p16"/>
          <p:cNvSpPr txBox="1"/>
          <p:nvPr/>
        </p:nvSpPr>
        <p:spPr>
          <a:xfrm>
            <a:off x="209644" y="1315531"/>
            <a:ext cx="11702438" cy="175221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b="1">
                <a:solidFill>
                  <a:schemeClr val="dk1"/>
                </a:solidFill>
                <a:latin typeface="Arial"/>
                <a:ea typeface="Arial"/>
                <a:cs typeface="Arial"/>
                <a:sym typeface="Arial"/>
              </a:rPr>
              <a:t>Boxing</a:t>
            </a:r>
            <a:r>
              <a:rPr lang="en-US" sz="2300">
                <a:solidFill>
                  <a:schemeClr val="dk1"/>
                </a:solidFill>
                <a:latin typeface="Arial"/>
                <a:ea typeface="Arial"/>
                <a:cs typeface="Arial"/>
                <a:sym typeface="Arial"/>
              </a:rPr>
              <a:t> is the process of converting a value type to the type object or to any interface type implemented by this value type. When the common language runtime (CLR) boxes a value type, it wraps the value inside a System.Object instance and stores it on the managed heap</a:t>
            </a:r>
            <a:endParaRPr/>
          </a:p>
        </p:txBody>
      </p:sp>
      <p:pic>
        <p:nvPicPr>
          <p:cNvPr id="262" name="Google Shape;262;p16"/>
          <p:cNvPicPr preferRelativeResize="0"/>
          <p:nvPr/>
        </p:nvPicPr>
        <p:blipFill rotWithShape="1">
          <a:blip r:embed="rId3">
            <a:alphaModFix/>
          </a:blip>
          <a:srcRect/>
          <a:stretch/>
        </p:blipFill>
        <p:spPr>
          <a:xfrm>
            <a:off x="572805" y="3156511"/>
            <a:ext cx="6942506" cy="2834176"/>
          </a:xfrm>
          <a:prstGeom prst="rect">
            <a:avLst/>
          </a:prstGeom>
          <a:noFill/>
          <a:ln>
            <a:noFill/>
          </a:ln>
        </p:spPr>
      </p:pic>
      <p:pic>
        <p:nvPicPr>
          <p:cNvPr id="263" name="Google Shape;263;p16"/>
          <p:cNvPicPr preferRelativeResize="0"/>
          <p:nvPr/>
        </p:nvPicPr>
        <p:blipFill rotWithShape="1">
          <a:blip r:embed="rId4">
            <a:alphaModFix/>
          </a:blip>
          <a:srcRect/>
          <a:stretch/>
        </p:blipFill>
        <p:spPr>
          <a:xfrm>
            <a:off x="4108516" y="5747957"/>
            <a:ext cx="3261643" cy="662997"/>
          </a:xfrm>
          <a:prstGeom prst="rect">
            <a:avLst/>
          </a:prstGeom>
          <a:noFill/>
          <a:ln>
            <a:noFill/>
          </a:ln>
        </p:spPr>
      </p:pic>
      <p:pic>
        <p:nvPicPr>
          <p:cNvPr id="264" name="Google Shape;264;p16"/>
          <p:cNvPicPr preferRelativeResize="0"/>
          <p:nvPr/>
        </p:nvPicPr>
        <p:blipFill rotWithShape="1">
          <a:blip r:embed="rId5">
            <a:alphaModFix/>
          </a:blip>
          <a:srcRect/>
          <a:stretch/>
        </p:blipFill>
        <p:spPr>
          <a:xfrm>
            <a:off x="8289900" y="2780611"/>
            <a:ext cx="3709562" cy="24730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70" name="Google Shape;270;p1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71" name="Google Shape;271;p17"/>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Boxing and Unboxing</a:t>
            </a:r>
            <a:endParaRPr/>
          </a:p>
        </p:txBody>
      </p:sp>
      <p:sp>
        <p:nvSpPr>
          <p:cNvPr id="272" name="Google Shape;272;p17"/>
          <p:cNvSpPr txBox="1"/>
          <p:nvPr/>
        </p:nvSpPr>
        <p:spPr>
          <a:xfrm>
            <a:off x="139961" y="1287200"/>
            <a:ext cx="12070702" cy="217694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b="1">
                <a:solidFill>
                  <a:schemeClr val="dk1"/>
                </a:solidFill>
                <a:latin typeface="Arial"/>
                <a:ea typeface="Arial"/>
                <a:cs typeface="Arial"/>
                <a:sym typeface="Arial"/>
              </a:rPr>
              <a:t>Unboxing</a:t>
            </a:r>
            <a:r>
              <a:rPr lang="en-US" sz="2300">
                <a:solidFill>
                  <a:schemeClr val="dk1"/>
                </a:solidFill>
                <a:latin typeface="Arial"/>
                <a:ea typeface="Arial"/>
                <a:cs typeface="Arial"/>
                <a:sym typeface="Arial"/>
              </a:rPr>
              <a:t> is an explicit conversion from the type object to a value type or from an interface type to a value type that implements the interface </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An unboxing operation consists of: </a:t>
            </a:r>
            <a:r>
              <a:rPr lang="en-US" sz="2300" b="1">
                <a:solidFill>
                  <a:schemeClr val="dk1"/>
                </a:solidFill>
                <a:latin typeface="Arial"/>
                <a:ea typeface="Arial"/>
                <a:cs typeface="Arial"/>
                <a:sym typeface="Arial"/>
              </a:rPr>
              <a:t>Checking</a:t>
            </a:r>
            <a:r>
              <a:rPr lang="en-US" sz="2300">
                <a:solidFill>
                  <a:schemeClr val="dk1"/>
                </a:solidFill>
                <a:latin typeface="Arial"/>
                <a:ea typeface="Arial"/>
                <a:cs typeface="Arial"/>
                <a:sym typeface="Arial"/>
              </a:rPr>
              <a:t> the object instance to make sure that it is a boxed value of the given value type and </a:t>
            </a:r>
            <a:r>
              <a:rPr lang="en-US" sz="2300" b="1">
                <a:solidFill>
                  <a:schemeClr val="dk1"/>
                </a:solidFill>
                <a:latin typeface="Arial"/>
                <a:ea typeface="Arial"/>
                <a:cs typeface="Arial"/>
                <a:sym typeface="Arial"/>
              </a:rPr>
              <a:t>Copying</a:t>
            </a:r>
            <a:r>
              <a:rPr lang="en-US" sz="2300">
                <a:solidFill>
                  <a:schemeClr val="dk1"/>
                </a:solidFill>
                <a:latin typeface="Arial"/>
                <a:ea typeface="Arial"/>
                <a:cs typeface="Arial"/>
                <a:sym typeface="Arial"/>
              </a:rPr>
              <a:t> the value from the instance into the value-type variable</a:t>
            </a:r>
            <a:endParaRPr/>
          </a:p>
        </p:txBody>
      </p:sp>
      <p:pic>
        <p:nvPicPr>
          <p:cNvPr id="273" name="Google Shape;273;p17"/>
          <p:cNvPicPr preferRelativeResize="0"/>
          <p:nvPr/>
        </p:nvPicPr>
        <p:blipFill rotWithShape="1">
          <a:blip r:embed="rId3">
            <a:alphaModFix/>
          </a:blip>
          <a:srcRect/>
          <a:stretch/>
        </p:blipFill>
        <p:spPr>
          <a:xfrm>
            <a:off x="8803599" y="3139752"/>
            <a:ext cx="3318722" cy="3205065"/>
          </a:xfrm>
          <a:prstGeom prst="rect">
            <a:avLst/>
          </a:prstGeom>
          <a:noFill/>
          <a:ln>
            <a:noFill/>
          </a:ln>
        </p:spPr>
      </p:pic>
      <p:pic>
        <p:nvPicPr>
          <p:cNvPr id="274" name="Google Shape;274;p17"/>
          <p:cNvPicPr preferRelativeResize="0"/>
          <p:nvPr/>
        </p:nvPicPr>
        <p:blipFill rotWithShape="1">
          <a:blip r:embed="rId4">
            <a:alphaModFix/>
          </a:blip>
          <a:srcRect/>
          <a:stretch/>
        </p:blipFill>
        <p:spPr>
          <a:xfrm>
            <a:off x="454593" y="3510711"/>
            <a:ext cx="7145133" cy="2013466"/>
          </a:xfrm>
          <a:prstGeom prst="rect">
            <a:avLst/>
          </a:prstGeom>
          <a:noFill/>
          <a:ln>
            <a:noFill/>
          </a:ln>
        </p:spPr>
      </p:pic>
      <p:pic>
        <p:nvPicPr>
          <p:cNvPr id="275" name="Google Shape;275;p17"/>
          <p:cNvPicPr preferRelativeResize="0"/>
          <p:nvPr/>
        </p:nvPicPr>
        <p:blipFill rotWithShape="1">
          <a:blip r:embed="rId5">
            <a:alphaModFix/>
          </a:blip>
          <a:srcRect/>
          <a:stretch/>
        </p:blipFill>
        <p:spPr>
          <a:xfrm>
            <a:off x="454593" y="5570745"/>
            <a:ext cx="4237087" cy="624894"/>
          </a:xfrm>
          <a:prstGeom prst="rect">
            <a:avLst/>
          </a:prstGeom>
          <a:noFill/>
          <a:ln>
            <a:noFill/>
          </a:ln>
        </p:spPr>
      </p:pic>
      <p:sp>
        <p:nvSpPr>
          <p:cNvPr id="276" name="Google Shape;276;p17"/>
          <p:cNvSpPr txBox="1"/>
          <p:nvPr/>
        </p:nvSpPr>
        <p:spPr>
          <a:xfrm>
            <a:off x="5444483" y="5266293"/>
            <a:ext cx="3241577" cy="1165127"/>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1800" i="1">
                <a:solidFill>
                  <a:schemeClr val="dk1"/>
                </a:solidFill>
                <a:latin typeface="Arial"/>
                <a:ea typeface="Arial"/>
                <a:cs typeface="Arial"/>
                <a:sym typeface="Arial"/>
              </a:rPr>
              <a:t>If we change code line:</a:t>
            </a:r>
            <a:r>
              <a:rPr lang="en-US" sz="1800" i="1">
                <a:solidFill>
                  <a:srgbClr val="0000FF"/>
                </a:solidFill>
                <a:latin typeface="Arial"/>
                <a:ea typeface="Arial"/>
                <a:cs typeface="Arial"/>
                <a:sym typeface="Arial"/>
              </a:rPr>
              <a:t> </a:t>
            </a:r>
            <a:endParaRPr/>
          </a:p>
          <a:p>
            <a:pPr marL="0" marR="0" lvl="0" indent="0" algn="l" rtl="0">
              <a:lnSpc>
                <a:spcPct val="107000"/>
              </a:lnSpc>
              <a:spcBef>
                <a:spcPts val="800"/>
              </a:spcBef>
              <a:spcAft>
                <a:spcPts val="0"/>
              </a:spcAft>
              <a:buNone/>
            </a:pPr>
            <a:r>
              <a:rPr lang="en-US" sz="1800" i="1">
                <a:solidFill>
                  <a:srgbClr val="0000FF"/>
                </a:solidFill>
                <a:latin typeface="Arial"/>
                <a:ea typeface="Arial"/>
                <a:cs typeface="Arial"/>
                <a:sym typeface="Arial"/>
              </a:rPr>
              <a:t>int</a:t>
            </a:r>
            <a:r>
              <a:rPr lang="en-US" sz="1800" i="1">
                <a:solidFill>
                  <a:srgbClr val="000000"/>
                </a:solidFill>
                <a:latin typeface="Arial"/>
                <a:ea typeface="Arial"/>
                <a:cs typeface="Arial"/>
                <a:sym typeface="Arial"/>
              </a:rPr>
              <a:t> j = (</a:t>
            </a:r>
            <a:r>
              <a:rPr lang="en-US" sz="1800" i="1">
                <a:solidFill>
                  <a:srgbClr val="0000FF"/>
                </a:solidFill>
                <a:latin typeface="Arial"/>
                <a:ea typeface="Arial"/>
                <a:cs typeface="Arial"/>
                <a:sym typeface="Arial"/>
              </a:rPr>
              <a:t>int</a:t>
            </a:r>
            <a:r>
              <a:rPr lang="en-US" sz="1800" i="1">
                <a:solidFill>
                  <a:srgbClr val="000000"/>
                </a:solidFill>
                <a:latin typeface="Arial"/>
                <a:ea typeface="Arial"/>
                <a:cs typeface="Arial"/>
                <a:sym typeface="Arial"/>
              </a:rPr>
              <a:t>)o to</a:t>
            </a:r>
            <a:r>
              <a:rPr lang="en-US" sz="1800" i="1">
                <a:solidFill>
                  <a:schemeClr val="dk1"/>
                </a:solidFill>
                <a:latin typeface="Arial"/>
                <a:ea typeface="Arial"/>
                <a:cs typeface="Arial"/>
                <a:sym typeface="Arial"/>
              </a:rPr>
              <a:t> </a:t>
            </a:r>
            <a:r>
              <a:rPr lang="en-US" sz="1800" i="1">
                <a:solidFill>
                  <a:srgbClr val="0000FF"/>
                </a:solidFill>
                <a:latin typeface="Arial"/>
                <a:ea typeface="Arial"/>
                <a:cs typeface="Arial"/>
                <a:sym typeface="Arial"/>
              </a:rPr>
              <a:t>int</a:t>
            </a:r>
            <a:r>
              <a:rPr lang="en-US" sz="1800" i="1">
                <a:solidFill>
                  <a:srgbClr val="000000"/>
                </a:solidFill>
                <a:latin typeface="Arial"/>
                <a:ea typeface="Arial"/>
                <a:cs typeface="Arial"/>
                <a:sym typeface="Arial"/>
              </a:rPr>
              <a:t> j = (</a:t>
            </a:r>
            <a:r>
              <a:rPr lang="en-US" sz="1800" i="1">
                <a:solidFill>
                  <a:srgbClr val="0000FF"/>
                </a:solidFill>
                <a:latin typeface="Arial"/>
                <a:ea typeface="Arial"/>
                <a:cs typeface="Arial"/>
                <a:sym typeface="Arial"/>
              </a:rPr>
              <a:t>short</a:t>
            </a:r>
            <a:r>
              <a:rPr lang="en-US" sz="1800" i="1">
                <a:solidFill>
                  <a:srgbClr val="000000"/>
                </a:solidFill>
                <a:latin typeface="Arial"/>
                <a:ea typeface="Arial"/>
                <a:cs typeface="Arial"/>
                <a:sym typeface="Arial"/>
              </a:rPr>
              <a:t>)o</a:t>
            </a:r>
            <a:endParaRPr sz="1800" i="1">
              <a:solidFill>
                <a:schemeClr val="dk1"/>
              </a:solidFill>
              <a:latin typeface="Arial"/>
              <a:ea typeface="Arial"/>
              <a:cs typeface="Arial"/>
              <a:sym typeface="Arial"/>
            </a:endParaRPr>
          </a:p>
          <a:p>
            <a:pPr marL="0" marR="0" lvl="0" indent="0" algn="l" rtl="0">
              <a:lnSpc>
                <a:spcPct val="107000"/>
              </a:lnSpc>
              <a:spcBef>
                <a:spcPts val="800"/>
              </a:spcBef>
              <a:spcAft>
                <a:spcPts val="0"/>
              </a:spcAft>
              <a:buNone/>
            </a:pPr>
            <a:r>
              <a:rPr lang="en-US" sz="1800" i="1">
                <a:solidFill>
                  <a:srgbClr val="000000"/>
                </a:solidFill>
                <a:latin typeface="Arial"/>
                <a:ea typeface="Arial"/>
                <a:cs typeface="Arial"/>
                <a:sym typeface="Arial"/>
              </a:rPr>
              <a:t>what happens?</a:t>
            </a:r>
            <a:endParaRPr sz="1800" i="1">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82" name="Google Shape;282;p1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83" name="Google Shape;283;p18"/>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var keyword</a:t>
            </a:r>
            <a:endParaRPr/>
          </a:p>
        </p:txBody>
      </p:sp>
      <p:sp>
        <p:nvSpPr>
          <p:cNvPr id="284" name="Google Shape;284;p18"/>
          <p:cNvSpPr txBox="1"/>
          <p:nvPr/>
        </p:nvSpPr>
        <p:spPr>
          <a:xfrm>
            <a:off x="249130" y="1275287"/>
            <a:ext cx="11942869" cy="1488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var keyword can be used in place of specifying a specific data type (such as int, bool, or string) and the compiler will automatically infer the underlying data type based on the initial value used to initialize the local data point.</a:t>
            </a:r>
            <a:endParaRPr/>
          </a:p>
        </p:txBody>
      </p:sp>
      <p:pic>
        <p:nvPicPr>
          <p:cNvPr id="285" name="Google Shape;285;p18"/>
          <p:cNvPicPr preferRelativeResize="0"/>
          <p:nvPr/>
        </p:nvPicPr>
        <p:blipFill rotWithShape="1">
          <a:blip r:embed="rId3">
            <a:alphaModFix/>
          </a:blip>
          <a:srcRect/>
          <a:stretch/>
        </p:blipFill>
        <p:spPr>
          <a:xfrm>
            <a:off x="520188" y="2921504"/>
            <a:ext cx="8165872" cy="3457024"/>
          </a:xfrm>
          <a:prstGeom prst="rect">
            <a:avLst/>
          </a:prstGeom>
          <a:noFill/>
          <a:ln>
            <a:noFill/>
          </a:ln>
        </p:spPr>
      </p:pic>
      <p:pic>
        <p:nvPicPr>
          <p:cNvPr id="286" name="Google Shape;286;p18"/>
          <p:cNvPicPr preferRelativeResize="0"/>
          <p:nvPr/>
        </p:nvPicPr>
        <p:blipFill rotWithShape="1">
          <a:blip r:embed="rId4">
            <a:alphaModFix/>
          </a:blip>
          <a:srcRect/>
          <a:stretch/>
        </p:blipFill>
        <p:spPr>
          <a:xfrm>
            <a:off x="8658067" y="4786898"/>
            <a:ext cx="3513132" cy="15916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7" name="Google Shape;97;p2"/>
          <p:cNvSpPr txBox="1">
            <a:spLocks noGrp="1"/>
          </p:cNvSpPr>
          <p:nvPr>
            <p:ph type="body" idx="1"/>
          </p:nvPr>
        </p:nvSpPr>
        <p:spPr>
          <a:xfrm>
            <a:off x="319045" y="1325686"/>
            <a:ext cx="11535248" cy="5149762"/>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lnSpc>
                <a:spcPct val="110000"/>
              </a:lnSpc>
              <a:spcBef>
                <a:spcPts val="0"/>
              </a:spcBef>
              <a:spcAft>
                <a:spcPts val="0"/>
              </a:spcAft>
              <a:buClr>
                <a:srgbClr val="973735"/>
              </a:buClr>
              <a:buSzPct val="50000"/>
              <a:buFont typeface="Noto Sans Symbols"/>
              <a:buChar char="◆"/>
            </a:pPr>
            <a:r>
              <a:rPr lang="en-US" sz="3100"/>
              <a:t>Explain about input/output in C#</a:t>
            </a:r>
            <a:endParaRPr/>
          </a:p>
          <a:p>
            <a:pPr marL="342900" lvl="0" indent="-342900" algn="just" rtl="0">
              <a:lnSpc>
                <a:spcPct val="110000"/>
              </a:lnSpc>
              <a:spcBef>
                <a:spcPts val="600"/>
              </a:spcBef>
              <a:spcAft>
                <a:spcPts val="0"/>
              </a:spcAft>
              <a:buClr>
                <a:srgbClr val="973735"/>
              </a:buClr>
              <a:buSzPct val="50000"/>
              <a:buFont typeface="Noto Sans Symbols"/>
              <a:buChar char="◆"/>
            </a:pPr>
            <a:r>
              <a:rPr lang="en-US" sz="3100"/>
              <a:t>Create C# Console Application using Visual Studio.NET</a:t>
            </a:r>
            <a:endParaRPr/>
          </a:p>
          <a:p>
            <a:pPr marL="342900" lvl="0" indent="-342900" algn="just" rtl="0">
              <a:lnSpc>
                <a:spcPct val="110000"/>
              </a:lnSpc>
              <a:spcBef>
                <a:spcPts val="600"/>
              </a:spcBef>
              <a:spcAft>
                <a:spcPts val="0"/>
              </a:spcAft>
              <a:buClr>
                <a:srgbClr val="973735"/>
              </a:buClr>
              <a:buSzPct val="50000"/>
              <a:buFont typeface="Noto Sans Symbols"/>
              <a:buChar char="◆"/>
            </a:pPr>
            <a:r>
              <a:rPr lang="en-US" sz="3100"/>
              <a:t>Describe more new features of C# :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var and dynamic type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ref, out and params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Local Function and Static Local Function</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String Interpolation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Null-Condition Operator</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Ref locals and Ref returns</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Discards and Pattern Matching</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Numeric literal syntax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Tuples </a:t>
            </a:r>
            <a:endParaRPr/>
          </a:p>
        </p:txBody>
      </p:sp>
      <p:sp>
        <p:nvSpPr>
          <p:cNvPr id="98" name="Google Shape;98;p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99" name="Google Shape;99;p2"/>
          <p:cNvSpPr txBox="1">
            <a:spLocks noGrp="1"/>
          </p:cNvSpPr>
          <p:nvPr>
            <p:ph type="title"/>
          </p:nvPr>
        </p:nvSpPr>
        <p:spPr>
          <a:xfrm>
            <a:off x="328376" y="677051"/>
            <a:ext cx="3762848" cy="5833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92" name="Google Shape;292;p1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93" name="Google Shape;293;p19"/>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var keyword</a:t>
            </a:r>
            <a:endParaRPr/>
          </a:p>
        </p:txBody>
      </p:sp>
      <p:sp>
        <p:nvSpPr>
          <p:cNvPr id="294" name="Google Shape;294;p19"/>
          <p:cNvSpPr txBox="1"/>
          <p:nvPr/>
        </p:nvSpPr>
        <p:spPr>
          <a:xfrm>
            <a:off x="209644" y="1463365"/>
            <a:ext cx="11942869" cy="467717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 The following restrictions apply to implicitly-typed variable declarations:</a:t>
            </a:r>
            <a:endParaRPr/>
          </a:p>
          <a:p>
            <a:pPr marL="690563" marR="0" lvl="0" indent="-233362" algn="just" rtl="0">
              <a:lnSpc>
                <a:spcPct val="120000"/>
              </a:lnSpc>
              <a:spcBef>
                <a:spcPts val="600"/>
              </a:spcBef>
              <a:spcAft>
                <a:spcPts val="0"/>
              </a:spcAft>
              <a:buClr>
                <a:srgbClr val="973735"/>
              </a:buClr>
              <a:buSzPts val="1820"/>
              <a:buFont typeface="Noto Sans Symbols"/>
              <a:buChar char="▪"/>
            </a:pPr>
            <a:r>
              <a:rPr lang="en-US" sz="2600" b="1">
                <a:solidFill>
                  <a:schemeClr val="dk1"/>
                </a:solidFill>
                <a:latin typeface="Arial"/>
                <a:ea typeface="Arial"/>
                <a:cs typeface="Arial"/>
                <a:sym typeface="Arial"/>
              </a:rPr>
              <a:t>var</a:t>
            </a:r>
            <a:r>
              <a:rPr lang="en-US" sz="2600">
                <a:solidFill>
                  <a:schemeClr val="dk1"/>
                </a:solidFill>
                <a:latin typeface="Arial"/>
                <a:ea typeface="Arial"/>
                <a:cs typeface="Arial"/>
                <a:sym typeface="Arial"/>
              </a:rPr>
              <a:t> can only be used when a local variable is declared and initialized in the same statement; the variable cannot be initialized to null, or to a method group or an anonymous function</a:t>
            </a:r>
            <a:endParaRPr/>
          </a:p>
          <a:p>
            <a:pPr marL="690563" marR="0" lvl="0" indent="-233362" algn="just" rtl="0">
              <a:lnSpc>
                <a:spcPct val="120000"/>
              </a:lnSpc>
              <a:spcBef>
                <a:spcPts val="600"/>
              </a:spcBef>
              <a:spcAft>
                <a:spcPts val="0"/>
              </a:spcAft>
              <a:buClr>
                <a:srgbClr val="973735"/>
              </a:buClr>
              <a:buSzPts val="1820"/>
              <a:buFont typeface="Noto Sans Symbols"/>
              <a:buChar char="▪"/>
            </a:pPr>
            <a:r>
              <a:rPr lang="en-US" sz="2600" b="1">
                <a:solidFill>
                  <a:schemeClr val="dk1"/>
                </a:solidFill>
                <a:latin typeface="Arial"/>
                <a:ea typeface="Arial"/>
                <a:cs typeface="Arial"/>
                <a:sym typeface="Arial"/>
              </a:rPr>
              <a:t>var</a:t>
            </a:r>
            <a:r>
              <a:rPr lang="en-US" sz="2600">
                <a:solidFill>
                  <a:schemeClr val="dk1"/>
                </a:solidFill>
                <a:latin typeface="Arial"/>
                <a:ea typeface="Arial"/>
                <a:cs typeface="Arial"/>
                <a:sym typeface="Arial"/>
              </a:rPr>
              <a:t> cannot be used on fields at class scope</a:t>
            </a:r>
            <a:endParaRPr/>
          </a:p>
          <a:p>
            <a:pPr marL="690563" marR="0" lvl="0" indent="-233362" algn="just" rtl="0">
              <a:lnSpc>
                <a:spcPct val="120000"/>
              </a:lnSpc>
              <a:spcBef>
                <a:spcPts val="60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Variables declared by using var cannot be used in the initialization expression</a:t>
            </a:r>
            <a:endParaRPr/>
          </a:p>
          <a:p>
            <a:pPr marL="690563" marR="0" lvl="0" indent="-233362" algn="just" rtl="0">
              <a:lnSpc>
                <a:spcPct val="120000"/>
              </a:lnSpc>
              <a:spcBef>
                <a:spcPts val="60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Multiple implicitly-typed variables cannot be initialized in the same statement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300" name="Google Shape;300;p2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01" name="Google Shape;301;p20"/>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dynamic type</a:t>
            </a:r>
            <a:endParaRPr/>
          </a:p>
        </p:txBody>
      </p:sp>
      <p:sp>
        <p:nvSpPr>
          <p:cNvPr id="302" name="Google Shape;302;p20"/>
          <p:cNvSpPr txBox="1"/>
          <p:nvPr/>
        </p:nvSpPr>
        <p:spPr>
          <a:xfrm>
            <a:off x="209644" y="1349934"/>
            <a:ext cx="11789523" cy="515730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dynamic type is a static type, the compiler does not check the type of the dynamic type variable at compile time, instead of this, the compiler gets the type at the run time</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In most of the cases, the dynamic type behaves like object types</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dynamic type changes its type at the run time based on the value present on the right-hand side</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get the actual type of the dynamic variable at runtime by using GetType() method</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Can pass a dynamic type parameter in the method so that the method can accept any type of parameter at run time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308" name="Google Shape;308;p2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09" name="Google Shape;309;p21"/>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dynamic type</a:t>
            </a:r>
            <a:endParaRPr/>
          </a:p>
        </p:txBody>
      </p:sp>
      <p:pic>
        <p:nvPicPr>
          <p:cNvPr id="310" name="Google Shape;310;p21"/>
          <p:cNvPicPr preferRelativeResize="0"/>
          <p:nvPr/>
        </p:nvPicPr>
        <p:blipFill rotWithShape="1">
          <a:blip r:embed="rId3">
            <a:alphaModFix/>
          </a:blip>
          <a:srcRect/>
          <a:stretch/>
        </p:blipFill>
        <p:spPr>
          <a:xfrm>
            <a:off x="8686060" y="5127070"/>
            <a:ext cx="3350014" cy="1329509"/>
          </a:xfrm>
          <a:prstGeom prst="rect">
            <a:avLst/>
          </a:prstGeom>
          <a:noFill/>
          <a:ln>
            <a:noFill/>
          </a:ln>
        </p:spPr>
      </p:pic>
      <p:pic>
        <p:nvPicPr>
          <p:cNvPr id="311" name="Google Shape;311;p21"/>
          <p:cNvPicPr preferRelativeResize="0"/>
          <p:nvPr/>
        </p:nvPicPr>
        <p:blipFill rotWithShape="1">
          <a:blip r:embed="rId4">
            <a:alphaModFix/>
          </a:blip>
          <a:srcRect/>
          <a:stretch/>
        </p:blipFill>
        <p:spPr>
          <a:xfrm>
            <a:off x="209644" y="1511871"/>
            <a:ext cx="9120197" cy="359107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317" name="Google Shape;317;p2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18" name="Google Shape;318;p2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String Interpolation</a:t>
            </a:r>
            <a:endParaRPr/>
          </a:p>
        </p:txBody>
      </p:sp>
      <p:sp>
        <p:nvSpPr>
          <p:cNvPr id="319" name="Google Shape;319;p22"/>
          <p:cNvSpPr txBox="1"/>
          <p:nvPr/>
        </p:nvSpPr>
        <p:spPr>
          <a:xfrm>
            <a:off x="144326" y="1302635"/>
            <a:ext cx="12047673" cy="175221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The string interpolation feature is built on top of the composite formatting feature and provides a more readable and convenient syntax to include formatted expression results in a result string. </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To identify a string literal as an interpolated string, prepend it with the $ symbol</a:t>
            </a:r>
            <a:endParaRPr/>
          </a:p>
        </p:txBody>
      </p:sp>
      <p:sp>
        <p:nvSpPr>
          <p:cNvPr id="320" name="Google Shape;320;p22"/>
          <p:cNvSpPr txBox="1"/>
          <p:nvPr/>
        </p:nvSpPr>
        <p:spPr>
          <a:xfrm>
            <a:off x="327348" y="3107143"/>
            <a:ext cx="11499980" cy="44627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182875" tIns="91425" rIns="182875" bIns="91425" anchor="t" anchorCtr="0">
            <a:spAutoFit/>
          </a:bodyPr>
          <a:lstStyle/>
          <a:p>
            <a:pPr marL="0" marR="0" lvl="0" indent="0" algn="l" rtl="0">
              <a:spcBef>
                <a:spcPts val="0"/>
              </a:spcBef>
              <a:spcAft>
                <a:spcPts val="0"/>
              </a:spcAft>
              <a:buNone/>
            </a:pPr>
            <a:r>
              <a:rPr lang="en-US" sz="1700" b="1">
                <a:solidFill>
                  <a:schemeClr val="dk1"/>
                </a:solidFill>
                <a:latin typeface="Arial"/>
                <a:ea typeface="Arial"/>
                <a:cs typeface="Arial"/>
                <a:sym typeface="Arial"/>
              </a:rPr>
              <a:t>$ " &lt;text&gt; { &lt;interpolation-expression&gt; &lt;optional-comma-field-width&gt; &lt;optional-colon-format&gt; } &lt;text&gt; {... } " </a:t>
            </a:r>
            <a:endParaRPr/>
          </a:p>
        </p:txBody>
      </p:sp>
      <p:pic>
        <p:nvPicPr>
          <p:cNvPr id="321" name="Google Shape;321;p22"/>
          <p:cNvPicPr preferRelativeResize="0"/>
          <p:nvPr/>
        </p:nvPicPr>
        <p:blipFill rotWithShape="1">
          <a:blip r:embed="rId3">
            <a:alphaModFix/>
          </a:blip>
          <a:srcRect/>
          <a:stretch/>
        </p:blipFill>
        <p:spPr>
          <a:xfrm>
            <a:off x="340272" y="3645955"/>
            <a:ext cx="8059208" cy="2801497"/>
          </a:xfrm>
          <a:prstGeom prst="rect">
            <a:avLst/>
          </a:prstGeom>
          <a:noFill/>
          <a:ln>
            <a:noFill/>
          </a:ln>
        </p:spPr>
      </p:pic>
      <p:pic>
        <p:nvPicPr>
          <p:cNvPr id="322" name="Google Shape;322;p22"/>
          <p:cNvPicPr preferRelativeResize="0"/>
          <p:nvPr/>
        </p:nvPicPr>
        <p:blipFill rotWithShape="1">
          <a:blip r:embed="rId4">
            <a:alphaModFix/>
          </a:blip>
          <a:srcRect/>
          <a:stretch/>
        </p:blipFill>
        <p:spPr>
          <a:xfrm>
            <a:off x="8855861" y="5555720"/>
            <a:ext cx="3126495" cy="829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The Console Class</a:t>
            </a:r>
            <a:endParaRPr/>
          </a:p>
        </p:txBody>
      </p:sp>
      <p:sp>
        <p:nvSpPr>
          <p:cNvPr id="328" name="Google Shape;328;p23"/>
          <p:cNvSpPr txBox="1">
            <a:spLocks noGrp="1"/>
          </p:cNvSpPr>
          <p:nvPr>
            <p:ph type="body" idx="1"/>
          </p:nvPr>
        </p:nvSpPr>
        <p:spPr>
          <a:xfrm>
            <a:off x="82140" y="1269547"/>
            <a:ext cx="12071483" cy="945899"/>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rgbClr val="973735"/>
              </a:buClr>
              <a:buSzPts val="1150"/>
              <a:buFont typeface="Noto Sans Symbols"/>
              <a:buChar char="◆"/>
            </a:pPr>
            <a:r>
              <a:rPr lang="en-US" sz="2300"/>
              <a:t>The Console type defines a set of methods to capture input and output, all of which are static, therefore, called by prefixing the name of the class </a:t>
            </a:r>
            <a:r>
              <a:rPr lang="en-US" sz="2300" b="1"/>
              <a:t>Console</a:t>
            </a:r>
            <a:r>
              <a:rPr lang="en-US" sz="2300"/>
              <a:t> to the method name</a:t>
            </a:r>
            <a:endParaRPr/>
          </a:p>
        </p:txBody>
      </p:sp>
      <p:sp>
        <p:nvSpPr>
          <p:cNvPr id="329" name="Google Shape;329;p2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30" name="Google Shape;330;p2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331" name="Google Shape;331;p23"/>
          <p:cNvPicPr preferRelativeResize="0"/>
          <p:nvPr/>
        </p:nvPicPr>
        <p:blipFill rotWithShape="1">
          <a:blip r:embed="rId3">
            <a:alphaModFix/>
          </a:blip>
          <a:srcRect/>
          <a:stretch/>
        </p:blipFill>
        <p:spPr>
          <a:xfrm>
            <a:off x="442909" y="2241833"/>
            <a:ext cx="8460722" cy="4212478"/>
          </a:xfrm>
          <a:prstGeom prst="rect">
            <a:avLst/>
          </a:prstGeom>
          <a:noFill/>
          <a:ln>
            <a:noFill/>
          </a:ln>
        </p:spPr>
      </p:pic>
      <p:pic>
        <p:nvPicPr>
          <p:cNvPr id="332" name="Google Shape;332;p23"/>
          <p:cNvPicPr preferRelativeResize="0"/>
          <p:nvPr/>
        </p:nvPicPr>
        <p:blipFill rotWithShape="1">
          <a:blip r:embed="rId4">
            <a:alphaModFix/>
          </a:blip>
          <a:srcRect/>
          <a:stretch/>
        </p:blipFill>
        <p:spPr>
          <a:xfrm>
            <a:off x="6667989" y="3966692"/>
            <a:ext cx="5485633" cy="145091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4"/>
          <p:cNvSpPr txBox="1">
            <a:spLocks noGrp="1"/>
          </p:cNvSpPr>
          <p:nvPr>
            <p:ph type="title"/>
          </p:nvPr>
        </p:nvSpPr>
        <p:spPr>
          <a:xfrm>
            <a:off x="209644" y="619010"/>
            <a:ext cx="5705964" cy="519904"/>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Numeric Literal Syntax</a:t>
            </a:r>
            <a:endParaRPr/>
          </a:p>
        </p:txBody>
      </p:sp>
      <p:sp>
        <p:nvSpPr>
          <p:cNvPr id="338" name="Google Shape;338;p24"/>
          <p:cNvSpPr txBox="1">
            <a:spLocks noGrp="1"/>
          </p:cNvSpPr>
          <p:nvPr>
            <p:ph type="body" idx="1"/>
          </p:nvPr>
        </p:nvSpPr>
        <p:spPr>
          <a:xfrm>
            <a:off x="104821" y="1085686"/>
            <a:ext cx="12103659" cy="1739717"/>
          </a:xfrm>
          <a:prstGeom prst="rect">
            <a:avLst/>
          </a:prstGeom>
          <a:noFill/>
          <a:ln>
            <a:noFill/>
          </a:ln>
        </p:spPr>
        <p:txBody>
          <a:bodyPr spcFirstLastPara="1" wrap="square" lIns="91425" tIns="45700" rIns="91425" bIns="45700" anchor="t" anchorCtr="0">
            <a:noAutofit/>
          </a:bodyPr>
          <a:lstStyle/>
          <a:p>
            <a:pPr marL="233363" lvl="0" indent="-233363" algn="just" rtl="0">
              <a:lnSpc>
                <a:spcPct val="120000"/>
              </a:lnSpc>
              <a:spcBef>
                <a:spcPts val="0"/>
              </a:spcBef>
              <a:spcAft>
                <a:spcPts val="0"/>
              </a:spcAft>
              <a:buClr>
                <a:srgbClr val="973735"/>
              </a:buClr>
              <a:buSzPts val="1150"/>
              <a:buFont typeface="Noto Sans Symbols"/>
              <a:buChar char="◆"/>
            </a:pPr>
            <a:r>
              <a:rPr lang="en-US" sz="2300"/>
              <a:t>When assigning large numbers to a numeric variable, there are more digits we can use underscore (_) as a digit separator (for integer, long, decimal, double data, or hex types)</a:t>
            </a:r>
            <a:endParaRPr/>
          </a:p>
          <a:p>
            <a:pPr marL="233363" lvl="0" indent="-233363" algn="just" rtl="0">
              <a:lnSpc>
                <a:spcPct val="120000"/>
              </a:lnSpc>
              <a:spcBef>
                <a:spcPts val="0"/>
              </a:spcBef>
              <a:spcAft>
                <a:spcPts val="0"/>
              </a:spcAft>
              <a:buClr>
                <a:srgbClr val="973735"/>
              </a:buClr>
              <a:buSzPts val="1150"/>
              <a:buFont typeface="Noto Sans Symbols"/>
              <a:buChar char="◆"/>
            </a:pPr>
            <a:r>
              <a:rPr lang="en-US" sz="2300"/>
              <a:t>C# provides also a new literal for binary values allows for binary numbers to start with an underscore</a:t>
            </a:r>
            <a:endParaRPr/>
          </a:p>
        </p:txBody>
      </p:sp>
      <p:sp>
        <p:nvSpPr>
          <p:cNvPr id="339" name="Google Shape;339;p2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40" name="Google Shape;340;p2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341" name="Google Shape;341;p24"/>
          <p:cNvPicPr preferRelativeResize="0"/>
          <p:nvPr/>
        </p:nvPicPr>
        <p:blipFill rotWithShape="1">
          <a:blip r:embed="rId3">
            <a:alphaModFix/>
          </a:blip>
          <a:srcRect/>
          <a:stretch/>
        </p:blipFill>
        <p:spPr>
          <a:xfrm>
            <a:off x="8940263" y="4474627"/>
            <a:ext cx="3268218" cy="1943842"/>
          </a:xfrm>
          <a:prstGeom prst="rect">
            <a:avLst/>
          </a:prstGeom>
          <a:noFill/>
          <a:ln>
            <a:noFill/>
          </a:ln>
        </p:spPr>
      </p:pic>
      <p:pic>
        <p:nvPicPr>
          <p:cNvPr id="342" name="Google Shape;342;p24"/>
          <p:cNvPicPr preferRelativeResize="0"/>
          <p:nvPr/>
        </p:nvPicPr>
        <p:blipFill rotWithShape="1">
          <a:blip r:embed="rId4">
            <a:alphaModFix/>
          </a:blip>
          <a:srcRect/>
          <a:stretch/>
        </p:blipFill>
        <p:spPr>
          <a:xfrm>
            <a:off x="1873936" y="2660578"/>
            <a:ext cx="6970744" cy="378900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48" name="Google Shape;348;p2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49" name="Google Shape;349;p2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Passing Parameters with ref, out and params </a:t>
            </a:r>
            <a:endParaRPr/>
          </a:p>
        </p:txBody>
      </p:sp>
      <p:sp>
        <p:nvSpPr>
          <p:cNvPr id="350" name="Google Shape;350;p25"/>
          <p:cNvSpPr txBox="1"/>
          <p:nvPr/>
        </p:nvSpPr>
        <p:spPr>
          <a:xfrm>
            <a:off x="144329" y="1226597"/>
            <a:ext cx="12047670" cy="532966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In C#, arguments can be passed to parameters either </a:t>
            </a:r>
            <a:r>
              <a:rPr lang="en-US" sz="2600" b="1">
                <a:solidFill>
                  <a:schemeClr val="dk1"/>
                </a:solidFill>
                <a:latin typeface="Arial"/>
                <a:ea typeface="Arial"/>
                <a:cs typeface="Arial"/>
                <a:sym typeface="Arial"/>
              </a:rPr>
              <a:t>by value </a:t>
            </a:r>
            <a:r>
              <a:rPr lang="en-US" sz="2600">
                <a:solidFill>
                  <a:schemeClr val="dk1"/>
                </a:solidFill>
                <a:latin typeface="Arial"/>
                <a:ea typeface="Arial"/>
                <a:cs typeface="Arial"/>
                <a:sym typeface="Arial"/>
              </a:rPr>
              <a:t>or </a:t>
            </a:r>
            <a:r>
              <a:rPr lang="en-US" sz="2600" b="1">
                <a:solidFill>
                  <a:schemeClr val="dk1"/>
                </a:solidFill>
                <a:latin typeface="Arial"/>
                <a:ea typeface="Arial"/>
                <a:cs typeface="Arial"/>
                <a:sym typeface="Arial"/>
              </a:rPr>
              <a:t>by reference</a:t>
            </a:r>
            <a:r>
              <a:rPr lang="en-US" sz="2600">
                <a:solidFill>
                  <a:schemeClr val="dk1"/>
                </a:solidFill>
                <a:latin typeface="Arial"/>
                <a:ea typeface="Arial"/>
                <a:cs typeface="Arial"/>
                <a:sym typeface="Arial"/>
              </a:rPr>
              <a:t>. </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Passing by reference enables function members, methods, properties, indexers, operators, and constructors to change the value of the parameters and have that change persist in the calling environment</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pass a parameter </a:t>
            </a:r>
            <a:r>
              <a:rPr lang="en-US" sz="2600" b="1">
                <a:solidFill>
                  <a:schemeClr val="dk1"/>
                </a:solidFill>
                <a:latin typeface="Arial"/>
                <a:ea typeface="Arial"/>
                <a:cs typeface="Arial"/>
                <a:sym typeface="Arial"/>
              </a:rPr>
              <a:t>by reference </a:t>
            </a:r>
            <a:r>
              <a:rPr lang="en-US" sz="2600">
                <a:solidFill>
                  <a:schemeClr val="dk1"/>
                </a:solidFill>
                <a:latin typeface="Arial"/>
                <a:ea typeface="Arial"/>
                <a:cs typeface="Arial"/>
                <a:sym typeface="Arial"/>
              </a:rPr>
              <a:t>with the intent of changing the value, use the </a:t>
            </a:r>
            <a:r>
              <a:rPr lang="en-US" sz="2600" b="1">
                <a:solidFill>
                  <a:schemeClr val="dk1"/>
                </a:solidFill>
                <a:latin typeface="Arial"/>
                <a:ea typeface="Arial"/>
                <a:cs typeface="Arial"/>
                <a:sym typeface="Arial"/>
              </a:rPr>
              <a:t>ref</a:t>
            </a:r>
            <a:r>
              <a:rPr lang="en-US" sz="2600">
                <a:solidFill>
                  <a:schemeClr val="dk1"/>
                </a:solidFill>
                <a:latin typeface="Arial"/>
                <a:ea typeface="Arial"/>
                <a:cs typeface="Arial"/>
                <a:sym typeface="Arial"/>
              </a:rPr>
              <a:t>, or </a:t>
            </a:r>
            <a:r>
              <a:rPr lang="en-US" sz="2600" b="1">
                <a:solidFill>
                  <a:schemeClr val="dk1"/>
                </a:solidFill>
                <a:latin typeface="Arial"/>
                <a:ea typeface="Arial"/>
                <a:cs typeface="Arial"/>
                <a:sym typeface="Arial"/>
              </a:rPr>
              <a:t>out</a:t>
            </a:r>
            <a:r>
              <a:rPr lang="en-US" sz="2600">
                <a:solidFill>
                  <a:schemeClr val="dk1"/>
                </a:solidFill>
                <a:latin typeface="Arial"/>
                <a:ea typeface="Arial"/>
                <a:cs typeface="Arial"/>
                <a:sym typeface="Arial"/>
              </a:rPr>
              <a:t> keyword</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a:t>
            </a:r>
            <a:r>
              <a:rPr lang="en-US" sz="2600" b="1">
                <a:solidFill>
                  <a:schemeClr val="dk1"/>
                </a:solidFill>
                <a:latin typeface="Arial"/>
                <a:ea typeface="Arial"/>
                <a:cs typeface="Arial"/>
                <a:sym typeface="Arial"/>
              </a:rPr>
              <a:t>ref</a:t>
            </a:r>
            <a:r>
              <a:rPr lang="en-US" sz="2600">
                <a:solidFill>
                  <a:schemeClr val="dk1"/>
                </a:solidFill>
                <a:latin typeface="Arial"/>
                <a:ea typeface="Arial"/>
                <a:cs typeface="Arial"/>
                <a:sym typeface="Arial"/>
              </a:rPr>
              <a:t> keyword makes the formal parameter an alias for the argument, which must be a variable</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An argument that is passed to a </a:t>
            </a:r>
            <a:r>
              <a:rPr lang="en-US" sz="2600" b="1">
                <a:solidFill>
                  <a:schemeClr val="dk1"/>
                </a:solidFill>
                <a:latin typeface="Arial"/>
                <a:ea typeface="Arial"/>
                <a:cs typeface="Arial"/>
                <a:sym typeface="Arial"/>
              </a:rPr>
              <a:t>ref</a:t>
            </a:r>
            <a:r>
              <a:rPr lang="en-US" sz="2600">
                <a:solidFill>
                  <a:schemeClr val="dk1"/>
                </a:solidFill>
                <a:latin typeface="Arial"/>
                <a:ea typeface="Arial"/>
                <a:cs typeface="Arial"/>
                <a:sym typeface="Arial"/>
              </a:rPr>
              <a:t> parameter </a:t>
            </a:r>
            <a:r>
              <a:rPr lang="en-US" sz="2600" b="1">
                <a:solidFill>
                  <a:schemeClr val="dk1"/>
                </a:solidFill>
                <a:latin typeface="Arial"/>
                <a:ea typeface="Arial"/>
                <a:cs typeface="Arial"/>
                <a:sym typeface="Arial"/>
              </a:rPr>
              <a:t>must be initialized </a:t>
            </a:r>
            <a:r>
              <a:rPr lang="en-US" sz="2600">
                <a:solidFill>
                  <a:schemeClr val="dk1"/>
                </a:solidFill>
                <a:latin typeface="Arial"/>
                <a:ea typeface="Arial"/>
                <a:cs typeface="Arial"/>
                <a:sym typeface="Arial"/>
              </a:rPr>
              <a:t>before it is passed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356" name="Google Shape;356;p2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57" name="Google Shape;357;p2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Passing Parameters with ref, out and params </a:t>
            </a:r>
            <a:endParaRPr/>
          </a:p>
        </p:txBody>
      </p:sp>
      <p:sp>
        <p:nvSpPr>
          <p:cNvPr id="358" name="Google Shape;358;p26"/>
          <p:cNvSpPr txBox="1"/>
          <p:nvPr/>
        </p:nvSpPr>
        <p:spPr>
          <a:xfrm>
            <a:off x="144328" y="1347903"/>
            <a:ext cx="12047670" cy="1488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Variables passed as </a:t>
            </a:r>
            <a:r>
              <a:rPr lang="en-US" sz="2600" b="1">
                <a:solidFill>
                  <a:schemeClr val="dk1"/>
                </a:solidFill>
                <a:latin typeface="Arial"/>
                <a:ea typeface="Arial"/>
                <a:cs typeface="Arial"/>
                <a:sym typeface="Arial"/>
              </a:rPr>
              <a:t>out</a:t>
            </a:r>
            <a:r>
              <a:rPr lang="en-US" sz="2600">
                <a:solidFill>
                  <a:schemeClr val="dk1"/>
                </a:solidFill>
                <a:latin typeface="Arial"/>
                <a:ea typeface="Arial"/>
                <a:cs typeface="Arial"/>
                <a:sym typeface="Arial"/>
              </a:rPr>
              <a:t> arguments </a:t>
            </a:r>
            <a:r>
              <a:rPr lang="en-US" sz="2600" b="1">
                <a:solidFill>
                  <a:schemeClr val="dk1"/>
                </a:solidFill>
                <a:latin typeface="Arial"/>
                <a:ea typeface="Arial"/>
                <a:cs typeface="Arial"/>
                <a:sym typeface="Arial"/>
              </a:rPr>
              <a:t>do not have to be initialized </a:t>
            </a:r>
            <a:r>
              <a:rPr lang="en-US" sz="2600">
                <a:solidFill>
                  <a:schemeClr val="dk1"/>
                </a:solidFill>
                <a:latin typeface="Arial"/>
                <a:ea typeface="Arial"/>
                <a:cs typeface="Arial"/>
                <a:sym typeface="Arial"/>
              </a:rPr>
              <a:t>before being passed in a method call. However, the called method is required to assign a value before the method returns</a:t>
            </a:r>
            <a:endParaRPr/>
          </a:p>
        </p:txBody>
      </p:sp>
      <p:pic>
        <p:nvPicPr>
          <p:cNvPr id="359" name="Google Shape;359;p26"/>
          <p:cNvPicPr preferRelativeResize="0"/>
          <p:nvPr/>
        </p:nvPicPr>
        <p:blipFill rotWithShape="1">
          <a:blip r:embed="rId3">
            <a:alphaModFix/>
          </a:blip>
          <a:srcRect/>
          <a:stretch/>
        </p:blipFill>
        <p:spPr>
          <a:xfrm>
            <a:off x="487410" y="2827022"/>
            <a:ext cx="6717380" cy="3573778"/>
          </a:xfrm>
          <a:prstGeom prst="rect">
            <a:avLst/>
          </a:prstGeom>
          <a:noFill/>
          <a:ln>
            <a:noFill/>
          </a:ln>
        </p:spPr>
      </p:pic>
      <p:pic>
        <p:nvPicPr>
          <p:cNvPr id="360" name="Google Shape;360;p26"/>
          <p:cNvPicPr preferRelativeResize="0"/>
          <p:nvPr/>
        </p:nvPicPr>
        <p:blipFill rotWithShape="1">
          <a:blip r:embed="rId4">
            <a:alphaModFix/>
          </a:blip>
          <a:srcRect/>
          <a:stretch/>
        </p:blipFill>
        <p:spPr>
          <a:xfrm>
            <a:off x="7993078" y="5140905"/>
            <a:ext cx="3903900" cy="125989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366" name="Google Shape;366;p2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67" name="Google Shape;367;p27"/>
          <p:cNvSpPr txBox="1"/>
          <p:nvPr/>
        </p:nvSpPr>
        <p:spPr>
          <a:xfrm>
            <a:off x="209644" y="1553613"/>
            <a:ext cx="11772712" cy="460023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params keyword allows you to pass into a method a variable number of identically typed parameters (or classes related by inheritance) as a single logical parameter</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arguments marked with the </a:t>
            </a:r>
            <a:r>
              <a:rPr lang="en-US" sz="2600" b="1">
                <a:solidFill>
                  <a:schemeClr val="dk1"/>
                </a:solidFill>
                <a:latin typeface="Arial"/>
                <a:ea typeface="Arial"/>
                <a:cs typeface="Arial"/>
                <a:sym typeface="Arial"/>
              </a:rPr>
              <a:t>params</a:t>
            </a:r>
            <a:r>
              <a:rPr lang="en-US" sz="2600">
                <a:solidFill>
                  <a:schemeClr val="dk1"/>
                </a:solidFill>
                <a:latin typeface="Arial"/>
                <a:ea typeface="Arial"/>
                <a:cs typeface="Arial"/>
                <a:sym typeface="Arial"/>
              </a:rPr>
              <a:t> keyword can be processed if the caller sends in a </a:t>
            </a:r>
            <a:r>
              <a:rPr lang="en-US" sz="2600" b="1">
                <a:solidFill>
                  <a:schemeClr val="dk1"/>
                </a:solidFill>
                <a:latin typeface="Arial"/>
                <a:ea typeface="Arial"/>
                <a:cs typeface="Arial"/>
                <a:sym typeface="Arial"/>
              </a:rPr>
              <a:t>strongly typed array </a:t>
            </a:r>
            <a:r>
              <a:rPr lang="en-US" sz="2600">
                <a:solidFill>
                  <a:schemeClr val="dk1"/>
                </a:solidFill>
                <a:latin typeface="Arial"/>
                <a:ea typeface="Arial"/>
                <a:cs typeface="Arial"/>
                <a:sym typeface="Arial"/>
              </a:rPr>
              <a:t>or </a:t>
            </a:r>
            <a:r>
              <a:rPr lang="en-US" sz="2600" b="1">
                <a:solidFill>
                  <a:schemeClr val="dk1"/>
                </a:solidFill>
                <a:latin typeface="Arial"/>
                <a:ea typeface="Arial"/>
                <a:cs typeface="Arial"/>
                <a:sym typeface="Arial"/>
              </a:rPr>
              <a:t>a comma-delimited list of items</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parameter type must be a </a:t>
            </a:r>
            <a:r>
              <a:rPr lang="en-US" sz="2600" b="1">
                <a:solidFill>
                  <a:schemeClr val="dk1"/>
                </a:solidFill>
                <a:latin typeface="Arial"/>
                <a:ea typeface="Arial"/>
                <a:cs typeface="Arial"/>
                <a:sym typeface="Arial"/>
              </a:rPr>
              <a:t>single-dimensional</a:t>
            </a:r>
            <a:r>
              <a:rPr lang="en-US" sz="2600">
                <a:solidFill>
                  <a:schemeClr val="dk1"/>
                </a:solidFill>
                <a:latin typeface="Arial"/>
                <a:ea typeface="Arial"/>
                <a:cs typeface="Arial"/>
                <a:sym typeface="Arial"/>
              </a:rPr>
              <a:t> array</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No additional parameters are permitted after the params keyword in a method declaration, and only one params keyword is permitted in a method declaration</a:t>
            </a:r>
            <a:endParaRPr/>
          </a:p>
        </p:txBody>
      </p:sp>
      <p:sp>
        <p:nvSpPr>
          <p:cNvPr id="368" name="Google Shape;368;p27"/>
          <p:cNvSpPr txBox="1"/>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Passing Parameters with ref, out and params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374" name="Google Shape;374;p2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75" name="Google Shape;375;p28"/>
          <p:cNvSpPr txBox="1"/>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Passing Parameters with ref, out and params </a:t>
            </a:r>
            <a:endParaRPr/>
          </a:p>
        </p:txBody>
      </p:sp>
      <p:pic>
        <p:nvPicPr>
          <p:cNvPr id="376" name="Google Shape;376;p28"/>
          <p:cNvPicPr preferRelativeResize="0"/>
          <p:nvPr/>
        </p:nvPicPr>
        <p:blipFill rotWithShape="1">
          <a:blip r:embed="rId3">
            <a:alphaModFix/>
          </a:blip>
          <a:srcRect/>
          <a:stretch/>
        </p:blipFill>
        <p:spPr>
          <a:xfrm>
            <a:off x="8023086" y="5111532"/>
            <a:ext cx="3798800" cy="1292376"/>
          </a:xfrm>
          <a:prstGeom prst="rect">
            <a:avLst/>
          </a:prstGeom>
          <a:noFill/>
          <a:ln>
            <a:noFill/>
          </a:ln>
        </p:spPr>
      </p:pic>
      <p:pic>
        <p:nvPicPr>
          <p:cNvPr id="377" name="Google Shape;377;p28"/>
          <p:cNvPicPr preferRelativeResize="0"/>
          <p:nvPr/>
        </p:nvPicPr>
        <p:blipFill rotWithShape="1">
          <a:blip r:embed="rId4">
            <a:alphaModFix/>
          </a:blip>
          <a:srcRect/>
          <a:stretch/>
        </p:blipFill>
        <p:spPr>
          <a:xfrm>
            <a:off x="935844" y="1413407"/>
            <a:ext cx="6267389" cy="50310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body" idx="1"/>
          </p:nvPr>
        </p:nvSpPr>
        <p:spPr>
          <a:xfrm>
            <a:off x="291921" y="1395070"/>
            <a:ext cx="11791222" cy="4689688"/>
          </a:xfrm>
          <a:prstGeom prst="rect">
            <a:avLst/>
          </a:prstGeom>
          <a:noFill/>
          <a:ln>
            <a:noFill/>
          </a:ln>
        </p:spPr>
        <p:txBody>
          <a:bodyPr spcFirstLastPara="1" wrap="square" lIns="91425" tIns="45700" rIns="91425" bIns="45700" anchor="t" anchorCtr="0">
            <a:noAutofit/>
          </a:bodyPr>
          <a:lstStyle/>
          <a:p>
            <a:pPr marL="342900" lvl="1" indent="-342900" algn="just" rtl="0">
              <a:lnSpc>
                <a:spcPct val="100000"/>
              </a:lnSpc>
              <a:spcBef>
                <a:spcPts val="0"/>
              </a:spcBef>
              <a:spcAft>
                <a:spcPts val="0"/>
              </a:spcAft>
              <a:buClr>
                <a:srgbClr val="973735"/>
              </a:buClr>
              <a:buSzPts val="1300"/>
              <a:buFont typeface="Noto Sans Symbols"/>
              <a:buChar char="◆"/>
            </a:pPr>
            <a:r>
              <a:rPr lang="en-US" sz="2600">
                <a:latin typeface="Arial"/>
                <a:ea typeface="Arial"/>
                <a:cs typeface="Arial"/>
                <a:sym typeface="Arial"/>
              </a:rPr>
              <a:t>C# is an object-oriented, component-oriented programming language</a:t>
            </a:r>
            <a:endParaRPr/>
          </a:p>
          <a:p>
            <a:pPr marL="342900" lvl="1" indent="-342900" algn="just" rtl="0">
              <a:lnSpc>
                <a:spcPct val="100000"/>
              </a:lnSpc>
              <a:spcBef>
                <a:spcPts val="600"/>
              </a:spcBef>
              <a:spcAft>
                <a:spcPts val="0"/>
              </a:spcAft>
              <a:buClr>
                <a:srgbClr val="973735"/>
              </a:buClr>
              <a:buSzPts val="1300"/>
              <a:buFont typeface="Noto Sans Symbols"/>
              <a:buChar char="◆"/>
            </a:pPr>
            <a:r>
              <a:rPr lang="en-US" sz="2600">
                <a:latin typeface="Arial"/>
                <a:ea typeface="Arial"/>
                <a:cs typeface="Arial"/>
                <a:sym typeface="Arial"/>
              </a:rPr>
              <a:t>C# provides language constructs to directly support these concepts, making C# a natural language in which to create and use software components</a:t>
            </a:r>
            <a:endParaRPr/>
          </a:p>
          <a:p>
            <a:pPr marL="342900" lvl="1" indent="-342900" algn="just" rtl="0">
              <a:lnSpc>
                <a:spcPct val="100000"/>
              </a:lnSpc>
              <a:spcBef>
                <a:spcPts val="600"/>
              </a:spcBef>
              <a:spcAft>
                <a:spcPts val="0"/>
              </a:spcAft>
              <a:buClr>
                <a:srgbClr val="973735"/>
              </a:buClr>
              <a:buSzPts val="1300"/>
              <a:buFont typeface="Noto Sans Symbols"/>
              <a:buChar char="◆"/>
            </a:pPr>
            <a:r>
              <a:rPr lang="en-US" sz="2600">
                <a:latin typeface="Arial"/>
                <a:ea typeface="Arial"/>
                <a:cs typeface="Arial"/>
                <a:sym typeface="Arial"/>
              </a:rPr>
              <a:t>Several C# features help create robust and durable applications:</a:t>
            </a:r>
            <a:endParaRPr/>
          </a:p>
          <a:p>
            <a:pPr marL="569913" lvl="1" indent="-225424" algn="just" rtl="0">
              <a:lnSpc>
                <a:spcPct val="100000"/>
              </a:lnSpc>
              <a:spcBef>
                <a:spcPts val="300"/>
              </a:spcBef>
              <a:spcAft>
                <a:spcPts val="0"/>
              </a:spcAft>
              <a:buClr>
                <a:srgbClr val="973735"/>
              </a:buClr>
              <a:buSzPts val="1820"/>
              <a:buFont typeface="Noto Sans Symbols"/>
              <a:buChar char="▪"/>
            </a:pPr>
            <a:r>
              <a:rPr lang="en-US" sz="2600">
                <a:latin typeface="Arial"/>
                <a:ea typeface="Arial"/>
                <a:cs typeface="Arial"/>
                <a:sym typeface="Arial"/>
              </a:rPr>
              <a:t>Garbage collection automatically reclaims memory occupied by unreachable unused objects</a:t>
            </a:r>
            <a:endParaRPr/>
          </a:p>
          <a:p>
            <a:pPr marL="569913" lvl="1" indent="-225424" algn="just" rtl="0">
              <a:lnSpc>
                <a:spcPct val="100000"/>
              </a:lnSpc>
              <a:spcBef>
                <a:spcPts val="300"/>
              </a:spcBef>
              <a:spcAft>
                <a:spcPts val="0"/>
              </a:spcAft>
              <a:buClr>
                <a:srgbClr val="973735"/>
              </a:buClr>
              <a:buSzPts val="1820"/>
              <a:buFont typeface="Noto Sans Symbols"/>
              <a:buChar char="▪"/>
            </a:pPr>
            <a:r>
              <a:rPr lang="en-US" sz="2600">
                <a:latin typeface="Arial"/>
                <a:ea typeface="Arial"/>
                <a:cs typeface="Arial"/>
                <a:sym typeface="Arial"/>
              </a:rPr>
              <a:t>Exception handling provides a structured and extensible approach to error detection and recovery</a:t>
            </a:r>
            <a:endParaRPr/>
          </a:p>
          <a:p>
            <a:pPr marL="569913" lvl="1" indent="-225424" algn="just" rtl="0">
              <a:lnSpc>
                <a:spcPct val="100000"/>
              </a:lnSpc>
              <a:spcBef>
                <a:spcPts val="300"/>
              </a:spcBef>
              <a:spcAft>
                <a:spcPts val="0"/>
              </a:spcAft>
              <a:buClr>
                <a:srgbClr val="973735"/>
              </a:buClr>
              <a:buSzPts val="1820"/>
              <a:buFont typeface="Noto Sans Symbols"/>
              <a:buChar char="▪"/>
            </a:pPr>
            <a:r>
              <a:rPr lang="en-US" sz="2600">
                <a:latin typeface="Arial"/>
                <a:ea typeface="Arial"/>
                <a:cs typeface="Arial"/>
                <a:sym typeface="Arial"/>
              </a:rPr>
              <a:t>Lambda expressions support functional programming techniques. Language Integrated Query (LINQ) syntax creates a common pattern for working with data from any source. Language support for asynchronous operations provides syntax for building distributed systems and so on</a:t>
            </a:r>
            <a:endParaRPr/>
          </a:p>
        </p:txBody>
      </p:sp>
      <p:sp>
        <p:nvSpPr>
          <p:cNvPr id="105" name="Google Shape;105;p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6" name="Google Shape;106;p3"/>
          <p:cNvSpPr txBox="1"/>
          <p:nvPr/>
        </p:nvSpPr>
        <p:spPr>
          <a:xfrm>
            <a:off x="291921" y="773242"/>
            <a:ext cx="10515600" cy="556797"/>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Introduction to C#</a:t>
            </a:r>
            <a:endParaRPr/>
          </a:p>
        </p:txBody>
      </p:sp>
      <p:sp>
        <p:nvSpPr>
          <p:cNvPr id="107" name="Google Shape;107;p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383" name="Google Shape;383;p2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84" name="Google Shape;384;p29"/>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Ref locals and Ref returns</a:t>
            </a:r>
            <a:endParaRPr/>
          </a:p>
        </p:txBody>
      </p:sp>
      <p:sp>
        <p:nvSpPr>
          <p:cNvPr id="385" name="Google Shape;385;p29"/>
          <p:cNvSpPr txBox="1"/>
          <p:nvPr/>
        </p:nvSpPr>
        <p:spPr>
          <a:xfrm>
            <a:off x="209644" y="1526146"/>
            <a:ext cx="11772712" cy="475514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 </a:t>
            </a:r>
            <a:r>
              <a:rPr lang="en-US" sz="2600" b="1">
                <a:solidFill>
                  <a:schemeClr val="dk1"/>
                </a:solidFill>
                <a:latin typeface="Arial"/>
                <a:ea typeface="Arial"/>
                <a:cs typeface="Arial"/>
                <a:sym typeface="Arial"/>
              </a:rPr>
              <a:t>reference return value(ref returns) </a:t>
            </a:r>
            <a:r>
              <a:rPr lang="en-US" sz="2600">
                <a:solidFill>
                  <a:schemeClr val="dk1"/>
                </a:solidFill>
                <a:latin typeface="Arial"/>
                <a:ea typeface="Arial"/>
                <a:cs typeface="Arial"/>
                <a:sym typeface="Arial"/>
              </a:rPr>
              <a:t>allows a method to return a reference to a variable, rather than a value, back to a caller. The caller can then choose to treat the returned variable as if it were returned by value or by reference. The caller can create a new variable that is itself a reference to the returned value, called a </a:t>
            </a:r>
            <a:r>
              <a:rPr lang="en-US" sz="2600" b="1">
                <a:solidFill>
                  <a:schemeClr val="dk1"/>
                </a:solidFill>
                <a:latin typeface="Arial"/>
                <a:ea typeface="Arial"/>
                <a:cs typeface="Arial"/>
                <a:sym typeface="Arial"/>
              </a:rPr>
              <a:t>ref local</a:t>
            </a:r>
            <a:r>
              <a:rPr lang="en-US" sz="2600">
                <a:solidFill>
                  <a:schemeClr val="dk1"/>
                </a:solidFill>
                <a:latin typeface="Arial"/>
                <a:ea typeface="Arial"/>
                <a:cs typeface="Arial"/>
                <a:sym typeface="Arial"/>
              </a:rPr>
              <a:t>.</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 method that returns a reference return value must satisfy the following two conditions:</a:t>
            </a:r>
            <a:endParaRPr/>
          </a:p>
          <a:p>
            <a:pPr marL="798513" marR="0" lvl="0" indent="-457199" algn="just" rtl="0">
              <a:lnSpc>
                <a:spcPct val="90000"/>
              </a:lnSpc>
              <a:spcBef>
                <a:spcPts val="9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The method signature includes the ref keyword in front of the return type</a:t>
            </a:r>
            <a:endParaRPr/>
          </a:p>
          <a:p>
            <a:pPr marL="798513" marR="0" lvl="0" indent="-457199" algn="just" rtl="0">
              <a:lnSpc>
                <a:spcPct val="90000"/>
              </a:lnSpc>
              <a:spcBef>
                <a:spcPts val="12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Each return statement in the method body includes the ref keyword in front of the name of the returned instance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391" name="Google Shape;391;p3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92" name="Google Shape;392;p30"/>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Ref locals and Ref returns</a:t>
            </a:r>
            <a:endParaRPr/>
          </a:p>
        </p:txBody>
      </p:sp>
      <p:grpSp>
        <p:nvGrpSpPr>
          <p:cNvPr id="393" name="Google Shape;393;p30"/>
          <p:cNvGrpSpPr/>
          <p:nvPr/>
        </p:nvGrpSpPr>
        <p:grpSpPr>
          <a:xfrm>
            <a:off x="6998258" y="5457055"/>
            <a:ext cx="4152719" cy="955647"/>
            <a:chOff x="6917963" y="5473875"/>
            <a:chExt cx="4152719" cy="955647"/>
          </a:xfrm>
        </p:grpSpPr>
        <p:pic>
          <p:nvPicPr>
            <p:cNvPr id="394" name="Google Shape;394;p30"/>
            <p:cNvPicPr preferRelativeResize="0"/>
            <p:nvPr/>
          </p:nvPicPr>
          <p:blipFill rotWithShape="1">
            <a:blip r:embed="rId3">
              <a:alphaModFix/>
            </a:blip>
            <a:srcRect/>
            <a:stretch/>
          </p:blipFill>
          <p:spPr>
            <a:xfrm>
              <a:off x="6917963" y="5473875"/>
              <a:ext cx="4152719" cy="955647"/>
            </a:xfrm>
            <a:prstGeom prst="rect">
              <a:avLst/>
            </a:prstGeom>
            <a:noFill/>
            <a:ln>
              <a:noFill/>
            </a:ln>
          </p:spPr>
        </p:pic>
        <p:sp>
          <p:nvSpPr>
            <p:cNvPr id="395" name="Google Shape;395;p30"/>
            <p:cNvSpPr/>
            <p:nvPr/>
          </p:nvSpPr>
          <p:spPr>
            <a:xfrm>
              <a:off x="9351514" y="5762488"/>
              <a:ext cx="249419" cy="494522"/>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396" name="Google Shape;396;p30"/>
          <p:cNvGrpSpPr/>
          <p:nvPr/>
        </p:nvGrpSpPr>
        <p:grpSpPr>
          <a:xfrm>
            <a:off x="9331" y="1595536"/>
            <a:ext cx="6705477" cy="4512819"/>
            <a:chOff x="0" y="1548882"/>
            <a:chExt cx="6705477" cy="3844211"/>
          </a:xfrm>
        </p:grpSpPr>
        <p:pic>
          <p:nvPicPr>
            <p:cNvPr id="397" name="Google Shape;397;p30"/>
            <p:cNvPicPr preferRelativeResize="0"/>
            <p:nvPr/>
          </p:nvPicPr>
          <p:blipFill rotWithShape="1">
            <a:blip r:embed="rId4">
              <a:alphaModFix/>
            </a:blip>
            <a:srcRect/>
            <a:stretch/>
          </p:blipFill>
          <p:spPr>
            <a:xfrm>
              <a:off x="0" y="1548882"/>
              <a:ext cx="6705477" cy="3844211"/>
            </a:xfrm>
            <a:prstGeom prst="rect">
              <a:avLst/>
            </a:prstGeom>
            <a:noFill/>
            <a:ln>
              <a:noFill/>
            </a:ln>
          </p:spPr>
        </p:pic>
        <p:sp>
          <p:nvSpPr>
            <p:cNvPr id="398" name="Google Shape;398;p30"/>
            <p:cNvSpPr/>
            <p:nvPr/>
          </p:nvSpPr>
          <p:spPr>
            <a:xfrm>
              <a:off x="1022388" y="2547256"/>
              <a:ext cx="367873"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9" name="Google Shape;399;p30"/>
            <p:cNvSpPr/>
            <p:nvPr/>
          </p:nvSpPr>
          <p:spPr>
            <a:xfrm>
              <a:off x="735645" y="3061050"/>
              <a:ext cx="2931286"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0" name="Google Shape;400;p30"/>
            <p:cNvSpPr/>
            <p:nvPr/>
          </p:nvSpPr>
          <p:spPr>
            <a:xfrm>
              <a:off x="744157" y="4891070"/>
              <a:ext cx="1681802"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01" name="Google Shape;401;p30"/>
          <p:cNvGrpSpPr/>
          <p:nvPr/>
        </p:nvGrpSpPr>
        <p:grpSpPr>
          <a:xfrm>
            <a:off x="6871308" y="2565921"/>
            <a:ext cx="5249161" cy="2750224"/>
            <a:chOff x="6871308" y="2444620"/>
            <a:chExt cx="5249161" cy="2750224"/>
          </a:xfrm>
        </p:grpSpPr>
        <p:pic>
          <p:nvPicPr>
            <p:cNvPr id="402" name="Google Shape;402;p30"/>
            <p:cNvPicPr preferRelativeResize="0"/>
            <p:nvPr/>
          </p:nvPicPr>
          <p:blipFill rotWithShape="1">
            <a:blip r:embed="rId5">
              <a:alphaModFix/>
            </a:blip>
            <a:srcRect/>
            <a:stretch/>
          </p:blipFill>
          <p:spPr>
            <a:xfrm>
              <a:off x="6871308" y="2444620"/>
              <a:ext cx="5249161" cy="2750224"/>
            </a:xfrm>
            <a:prstGeom prst="rect">
              <a:avLst/>
            </a:prstGeom>
            <a:noFill/>
            <a:ln>
              <a:noFill/>
            </a:ln>
          </p:spPr>
        </p:pic>
        <p:sp>
          <p:nvSpPr>
            <p:cNvPr id="403" name="Google Shape;403;p30"/>
            <p:cNvSpPr/>
            <p:nvPr/>
          </p:nvSpPr>
          <p:spPr>
            <a:xfrm>
              <a:off x="7590311" y="3378292"/>
              <a:ext cx="3354495"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409" name="Google Shape;409;p3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10" name="Google Shape;410;p31"/>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sp>
        <p:nvSpPr>
          <p:cNvPr id="411" name="Google Shape;411;p31"/>
          <p:cNvSpPr txBox="1"/>
          <p:nvPr/>
        </p:nvSpPr>
        <p:spPr>
          <a:xfrm>
            <a:off x="99526" y="1330477"/>
            <a:ext cx="11992947" cy="508036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local function allows declaring a method inside the body of an already defined method. Or in other words, we can say that a local function is a private function of a function whose scope is limited to that function in which it is created</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type of local function is similar to the type of function in which it is defined. We can only call the local function from their container members</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Local functions can be defined anywhere inside a method: the top, the bottom, or middle</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Local function can access the local variables that are defined inside the container method including method parameters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417" name="Google Shape;417;p3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18" name="Google Shape;418;p32"/>
          <p:cNvSpPr txBox="1"/>
          <p:nvPr/>
        </p:nvSpPr>
        <p:spPr>
          <a:xfrm>
            <a:off x="52411" y="1369770"/>
            <a:ext cx="12087178" cy="572977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Local function allows to pass out/ref parameters, using generic  and  using params keyword</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Cannot declare a local function in the expression-bodied member</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Not allowed to use any member access modifiers in the local function definition, including private keyword because they are by default private</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Overloading is not allowed for local functions</a:t>
            </a:r>
            <a:endParaRPr/>
          </a:p>
          <a:p>
            <a:pPr marL="342900" marR="0" lvl="0" indent="-342900" algn="just" rtl="0">
              <a:lnSpc>
                <a:spcPct val="120000"/>
              </a:lnSpc>
              <a:spcBef>
                <a:spcPts val="12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Using the </a:t>
            </a:r>
            <a:r>
              <a:rPr lang="en-US" sz="2800" b="1">
                <a:solidFill>
                  <a:schemeClr val="dk1"/>
                </a:solidFill>
                <a:latin typeface="Arial"/>
                <a:ea typeface="Arial"/>
                <a:cs typeface="Arial"/>
                <a:sym typeface="Arial"/>
              </a:rPr>
              <a:t>static</a:t>
            </a:r>
            <a:r>
              <a:rPr lang="en-US" sz="2800">
                <a:solidFill>
                  <a:schemeClr val="dk1"/>
                </a:solidFill>
                <a:latin typeface="Arial"/>
                <a:ea typeface="Arial"/>
                <a:cs typeface="Arial"/>
                <a:sym typeface="Arial"/>
              </a:rPr>
              <a:t> modifier to declare a </a:t>
            </a:r>
            <a:r>
              <a:rPr lang="en-US" sz="2800" b="1">
                <a:solidFill>
                  <a:schemeClr val="dk1"/>
                </a:solidFill>
                <a:latin typeface="Arial"/>
                <a:ea typeface="Arial"/>
                <a:cs typeface="Arial"/>
                <a:sym typeface="Arial"/>
              </a:rPr>
              <a:t>local function </a:t>
            </a:r>
            <a:r>
              <a:rPr lang="en-US" sz="2800">
                <a:solidFill>
                  <a:schemeClr val="dk1"/>
                </a:solidFill>
                <a:latin typeface="Arial"/>
                <a:ea typeface="Arial"/>
                <a:cs typeface="Arial"/>
                <a:sym typeface="Arial"/>
              </a:rPr>
              <a:t>as </a:t>
            </a:r>
            <a:r>
              <a:rPr lang="en-US" sz="2800" b="1">
                <a:solidFill>
                  <a:schemeClr val="dk1"/>
                </a:solidFill>
                <a:latin typeface="Arial"/>
                <a:ea typeface="Arial"/>
                <a:cs typeface="Arial"/>
                <a:sym typeface="Arial"/>
              </a:rPr>
              <a:t>a static local function</a:t>
            </a:r>
            <a:r>
              <a:rPr lang="en-US" sz="2800">
                <a:solidFill>
                  <a:schemeClr val="dk1"/>
                </a:solidFill>
                <a:latin typeface="Arial"/>
                <a:ea typeface="Arial"/>
                <a:cs typeface="Arial"/>
                <a:sym typeface="Arial"/>
              </a:rPr>
              <a:t>, ensure the </a:t>
            </a:r>
            <a:r>
              <a:rPr lang="en-US" sz="2800" b="1">
                <a:solidFill>
                  <a:schemeClr val="dk1"/>
                </a:solidFill>
                <a:latin typeface="Arial"/>
                <a:ea typeface="Arial"/>
                <a:cs typeface="Arial"/>
                <a:sym typeface="Arial"/>
              </a:rPr>
              <a:t>local function </a:t>
            </a:r>
            <a:r>
              <a:rPr lang="en-US" sz="2800">
                <a:solidFill>
                  <a:schemeClr val="dk1"/>
                </a:solidFill>
                <a:latin typeface="Arial"/>
                <a:ea typeface="Arial"/>
                <a:cs typeface="Arial"/>
                <a:sym typeface="Arial"/>
              </a:rPr>
              <a:t>doesn’t reference any variables from the enclosing scope</a:t>
            </a:r>
            <a:endParaRPr sz="2600">
              <a:solidFill>
                <a:schemeClr val="dk1"/>
              </a:solidFill>
              <a:latin typeface="Arial"/>
              <a:ea typeface="Arial"/>
              <a:cs typeface="Arial"/>
              <a:sym typeface="Arial"/>
            </a:endParaRPr>
          </a:p>
          <a:p>
            <a:pPr marL="342900" marR="0" lvl="0" indent="-260350" algn="just" rtl="0">
              <a:lnSpc>
                <a:spcPct val="120000"/>
              </a:lnSpc>
              <a:spcBef>
                <a:spcPts val="1200"/>
              </a:spcBef>
              <a:spcAft>
                <a:spcPts val="0"/>
              </a:spcAft>
              <a:buClr>
                <a:srgbClr val="973735"/>
              </a:buClr>
              <a:buSzPts val="1300"/>
              <a:buFont typeface="Noto Sans Symbols"/>
              <a:buNone/>
            </a:pPr>
            <a:endParaRPr sz="2600">
              <a:solidFill>
                <a:schemeClr val="dk1"/>
              </a:solidFill>
              <a:latin typeface="Arial"/>
              <a:ea typeface="Arial"/>
              <a:cs typeface="Arial"/>
              <a:sym typeface="Arial"/>
            </a:endParaRPr>
          </a:p>
        </p:txBody>
      </p:sp>
      <p:sp>
        <p:nvSpPr>
          <p:cNvPr id="419" name="Google Shape;419;p3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425" name="Google Shape;425;p3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426" name="Google Shape;426;p33"/>
          <p:cNvPicPr preferRelativeResize="0"/>
          <p:nvPr/>
        </p:nvPicPr>
        <p:blipFill rotWithShape="1">
          <a:blip r:embed="rId3">
            <a:alphaModFix/>
          </a:blip>
          <a:srcRect/>
          <a:stretch/>
        </p:blipFill>
        <p:spPr>
          <a:xfrm>
            <a:off x="371667" y="1369726"/>
            <a:ext cx="5997460" cy="5082980"/>
          </a:xfrm>
          <a:prstGeom prst="rect">
            <a:avLst/>
          </a:prstGeom>
          <a:noFill/>
          <a:ln>
            <a:noFill/>
          </a:ln>
        </p:spPr>
      </p:pic>
      <p:pic>
        <p:nvPicPr>
          <p:cNvPr id="427" name="Google Shape;427;p33"/>
          <p:cNvPicPr preferRelativeResize="0"/>
          <p:nvPr/>
        </p:nvPicPr>
        <p:blipFill rotWithShape="1">
          <a:blip r:embed="rId4">
            <a:alphaModFix/>
          </a:blip>
          <a:srcRect/>
          <a:stretch/>
        </p:blipFill>
        <p:spPr>
          <a:xfrm>
            <a:off x="8126963" y="3419825"/>
            <a:ext cx="3494641" cy="3023550"/>
          </a:xfrm>
          <a:prstGeom prst="rect">
            <a:avLst/>
          </a:prstGeom>
          <a:noFill/>
          <a:ln>
            <a:noFill/>
          </a:ln>
        </p:spPr>
      </p:pic>
      <p:sp>
        <p:nvSpPr>
          <p:cNvPr id="428" name="Google Shape;428;p3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
        <p:nvSpPr>
          <p:cNvPr id="434" name="Google Shape;434;p3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35" name="Google Shape;435;p34"/>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pic>
        <p:nvPicPr>
          <p:cNvPr id="436" name="Google Shape;436;p34"/>
          <p:cNvPicPr preferRelativeResize="0"/>
          <p:nvPr/>
        </p:nvPicPr>
        <p:blipFill rotWithShape="1">
          <a:blip r:embed="rId3">
            <a:alphaModFix/>
          </a:blip>
          <a:srcRect/>
          <a:stretch/>
        </p:blipFill>
        <p:spPr>
          <a:xfrm>
            <a:off x="8227911" y="5412466"/>
            <a:ext cx="3964089" cy="1057646"/>
          </a:xfrm>
          <a:prstGeom prst="rect">
            <a:avLst/>
          </a:prstGeom>
          <a:noFill/>
          <a:ln>
            <a:noFill/>
          </a:ln>
        </p:spPr>
      </p:pic>
      <p:pic>
        <p:nvPicPr>
          <p:cNvPr id="437" name="Google Shape;437;p34"/>
          <p:cNvPicPr preferRelativeResize="0"/>
          <p:nvPr/>
        </p:nvPicPr>
        <p:blipFill rotWithShape="1">
          <a:blip r:embed="rId4">
            <a:alphaModFix/>
          </a:blip>
          <a:srcRect/>
          <a:stretch/>
        </p:blipFill>
        <p:spPr>
          <a:xfrm>
            <a:off x="209644" y="1471458"/>
            <a:ext cx="7925384" cy="497191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
        <p:nvSpPr>
          <p:cNvPr id="443" name="Google Shape;443;p3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44" name="Google Shape;444;p35"/>
          <p:cNvSpPr txBox="1">
            <a:spLocks noGrp="1"/>
          </p:cNvSpPr>
          <p:nvPr>
            <p:ph type="title"/>
          </p:nvPr>
        </p:nvSpPr>
        <p:spPr>
          <a:xfrm>
            <a:off x="209644" y="647003"/>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Tuples</a:t>
            </a:r>
            <a:endParaRPr/>
          </a:p>
        </p:txBody>
      </p:sp>
      <p:sp>
        <p:nvSpPr>
          <p:cNvPr id="445" name="Google Shape;445;p35"/>
          <p:cNvSpPr txBox="1"/>
          <p:nvPr/>
        </p:nvSpPr>
        <p:spPr>
          <a:xfrm>
            <a:off x="209644" y="1198769"/>
            <a:ext cx="11892160" cy="302640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The tuples feature provides concise syntax to group multiple data elements in a lightweight data structure which gives us the easiest way to represent a data set that has multiple values that may/may not be related to each other</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Each property in a tuple can be assigned a specific name (just like variables), greatly enhancing the usability</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There are two important considerations for tuples: the fields are not validated and cannot define our methods</a:t>
            </a:r>
            <a:endParaRPr/>
          </a:p>
        </p:txBody>
      </p:sp>
      <p:pic>
        <p:nvPicPr>
          <p:cNvPr id="446" name="Google Shape;446;p35"/>
          <p:cNvPicPr preferRelativeResize="0"/>
          <p:nvPr/>
        </p:nvPicPr>
        <p:blipFill rotWithShape="1">
          <a:blip r:embed="rId3">
            <a:alphaModFix/>
          </a:blip>
          <a:srcRect/>
          <a:stretch/>
        </p:blipFill>
        <p:spPr>
          <a:xfrm>
            <a:off x="551030" y="4299823"/>
            <a:ext cx="8417474" cy="1911174"/>
          </a:xfrm>
          <a:prstGeom prst="rect">
            <a:avLst/>
          </a:prstGeom>
          <a:noFill/>
          <a:ln>
            <a:noFill/>
          </a:ln>
        </p:spPr>
      </p:pic>
      <p:pic>
        <p:nvPicPr>
          <p:cNvPr id="447" name="Google Shape;447;p35"/>
          <p:cNvPicPr preferRelativeResize="0"/>
          <p:nvPr/>
        </p:nvPicPr>
        <p:blipFill rotWithShape="1">
          <a:blip r:embed="rId4">
            <a:alphaModFix/>
          </a:blip>
          <a:srcRect/>
          <a:stretch/>
        </p:blipFill>
        <p:spPr>
          <a:xfrm>
            <a:off x="9063179" y="5597455"/>
            <a:ext cx="3091497" cy="83912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
        <p:nvSpPr>
          <p:cNvPr id="453" name="Google Shape;453;p3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54" name="Google Shape;454;p3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Tuples</a:t>
            </a:r>
            <a:endParaRPr/>
          </a:p>
        </p:txBody>
      </p:sp>
      <p:pic>
        <p:nvPicPr>
          <p:cNvPr id="455" name="Google Shape;455;p36"/>
          <p:cNvPicPr preferRelativeResize="0"/>
          <p:nvPr/>
        </p:nvPicPr>
        <p:blipFill rotWithShape="1">
          <a:blip r:embed="rId3">
            <a:alphaModFix/>
          </a:blip>
          <a:srcRect/>
          <a:stretch/>
        </p:blipFill>
        <p:spPr>
          <a:xfrm>
            <a:off x="1242350" y="1285791"/>
            <a:ext cx="6073939" cy="5135879"/>
          </a:xfrm>
          <a:prstGeom prst="rect">
            <a:avLst/>
          </a:prstGeom>
          <a:noFill/>
          <a:ln>
            <a:noFill/>
          </a:ln>
        </p:spPr>
      </p:pic>
      <p:pic>
        <p:nvPicPr>
          <p:cNvPr id="456" name="Google Shape;456;p36"/>
          <p:cNvPicPr preferRelativeResize="0"/>
          <p:nvPr/>
        </p:nvPicPr>
        <p:blipFill rotWithShape="1">
          <a:blip r:embed="rId4">
            <a:alphaModFix/>
          </a:blip>
          <a:srcRect/>
          <a:stretch/>
        </p:blipFill>
        <p:spPr>
          <a:xfrm>
            <a:off x="7222983" y="3429000"/>
            <a:ext cx="4969017" cy="81280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462" name="Google Shape;462;p3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63" name="Google Shape;463;p37"/>
          <p:cNvSpPr txBox="1">
            <a:spLocks noGrp="1"/>
          </p:cNvSpPr>
          <p:nvPr>
            <p:ph type="title"/>
          </p:nvPr>
        </p:nvSpPr>
        <p:spPr>
          <a:xfrm>
            <a:off x="209644" y="749644"/>
            <a:ext cx="4735580"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Discards</a:t>
            </a:r>
            <a:endParaRPr/>
          </a:p>
        </p:txBody>
      </p:sp>
      <p:sp>
        <p:nvSpPr>
          <p:cNvPr id="464" name="Google Shape;464;p37"/>
          <p:cNvSpPr txBox="1"/>
          <p:nvPr/>
        </p:nvSpPr>
        <p:spPr>
          <a:xfrm>
            <a:off x="209644" y="1654679"/>
            <a:ext cx="11599801" cy="408086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 allows discard the returned value which is not required. Underscore (_) character is used for discarding the parameter</a:t>
            </a:r>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Discards are equivalent to unassigned variables, they don't have a value.</a:t>
            </a:r>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Discards can reduce memory allocations. </a:t>
            </a:r>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Discards make the intent of our code clear. They enhance its readability and maintainability.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3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
        <p:nvSpPr>
          <p:cNvPr id="470" name="Google Shape;470;p3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71" name="Google Shape;471;p38"/>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Discards </a:t>
            </a:r>
            <a:endParaRPr/>
          </a:p>
        </p:txBody>
      </p:sp>
      <p:sp>
        <p:nvSpPr>
          <p:cNvPr id="472" name="Google Shape;472;p38"/>
          <p:cNvSpPr txBox="1"/>
          <p:nvPr/>
        </p:nvSpPr>
        <p:spPr>
          <a:xfrm>
            <a:off x="209644" y="1539529"/>
            <a:ext cx="6007654" cy="365126"/>
          </a:xfrm>
          <a:prstGeom prst="rect">
            <a:avLst/>
          </a:prstGeom>
          <a:solidFill>
            <a:schemeClr val="lt1"/>
          </a:solidFill>
          <a:ln>
            <a:noFill/>
          </a:ln>
        </p:spPr>
        <p:txBody>
          <a:bodyPr spcFirstLastPara="1" wrap="square" lIns="91425" tIns="45700" rIns="91425" bIns="45700" anchor="ctr" anchorCtr="0">
            <a:noAutofit/>
          </a:bodyPr>
          <a:lstStyle/>
          <a:p>
            <a:pPr marL="342900" marR="0" lvl="0" indent="-342900" algn="just" rtl="0">
              <a:lnSpc>
                <a:spcPct val="12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Using discard with </a:t>
            </a:r>
            <a:r>
              <a:rPr lang="en-US" sz="2800" b="1">
                <a:solidFill>
                  <a:schemeClr val="dk1"/>
                </a:solidFill>
                <a:latin typeface="Arial"/>
                <a:ea typeface="Arial"/>
                <a:cs typeface="Arial"/>
                <a:sym typeface="Arial"/>
              </a:rPr>
              <a:t>out</a:t>
            </a:r>
            <a:r>
              <a:rPr lang="en-US" sz="2800">
                <a:solidFill>
                  <a:schemeClr val="dk1"/>
                </a:solidFill>
                <a:latin typeface="Arial"/>
                <a:ea typeface="Arial"/>
                <a:cs typeface="Arial"/>
                <a:sym typeface="Arial"/>
              </a:rPr>
              <a:t> parameter </a:t>
            </a:r>
            <a:endParaRPr/>
          </a:p>
        </p:txBody>
      </p:sp>
      <p:pic>
        <p:nvPicPr>
          <p:cNvPr id="473" name="Google Shape;473;p38"/>
          <p:cNvPicPr preferRelativeResize="0"/>
          <p:nvPr/>
        </p:nvPicPr>
        <p:blipFill rotWithShape="1">
          <a:blip r:embed="rId3">
            <a:alphaModFix/>
          </a:blip>
          <a:srcRect/>
          <a:stretch/>
        </p:blipFill>
        <p:spPr>
          <a:xfrm>
            <a:off x="8392169" y="4660956"/>
            <a:ext cx="3655501" cy="1609215"/>
          </a:xfrm>
          <a:prstGeom prst="rect">
            <a:avLst/>
          </a:prstGeom>
          <a:noFill/>
          <a:ln>
            <a:noFill/>
          </a:ln>
        </p:spPr>
      </p:pic>
      <p:grpSp>
        <p:nvGrpSpPr>
          <p:cNvPr id="474" name="Google Shape;474;p38"/>
          <p:cNvGrpSpPr/>
          <p:nvPr/>
        </p:nvGrpSpPr>
        <p:grpSpPr>
          <a:xfrm>
            <a:off x="209644" y="2231734"/>
            <a:ext cx="7963972" cy="3711866"/>
            <a:chOff x="466240" y="2231734"/>
            <a:chExt cx="7487513" cy="3403415"/>
          </a:xfrm>
        </p:grpSpPr>
        <p:pic>
          <p:nvPicPr>
            <p:cNvPr id="475" name="Google Shape;475;p38"/>
            <p:cNvPicPr preferRelativeResize="0"/>
            <p:nvPr/>
          </p:nvPicPr>
          <p:blipFill rotWithShape="1">
            <a:blip r:embed="rId4">
              <a:alphaModFix/>
            </a:blip>
            <a:srcRect/>
            <a:stretch/>
          </p:blipFill>
          <p:spPr>
            <a:xfrm>
              <a:off x="466240" y="2231734"/>
              <a:ext cx="7487513" cy="3403415"/>
            </a:xfrm>
            <a:prstGeom prst="rect">
              <a:avLst/>
            </a:prstGeom>
            <a:noFill/>
            <a:ln>
              <a:noFill/>
            </a:ln>
          </p:spPr>
        </p:pic>
        <p:sp>
          <p:nvSpPr>
            <p:cNvPr id="476" name="Google Shape;476;p38"/>
            <p:cNvSpPr/>
            <p:nvPr/>
          </p:nvSpPr>
          <p:spPr>
            <a:xfrm>
              <a:off x="5540094" y="3597290"/>
              <a:ext cx="96334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522515" y="2304045"/>
            <a:ext cx="11448661" cy="1325563"/>
          </a:xfrm>
          <a:prstGeom prst="rect">
            <a:avLst/>
          </a:prstGeom>
          <a:solidFill>
            <a:schemeClr val="lt1"/>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sz="4000" b="1"/>
              <a:t>Demo Create C# Console App using Visual Studio.NET</a:t>
            </a:r>
            <a:endParaRPr sz="4000"/>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14" name="Google Shape;114;p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
        <p:nvSpPr>
          <p:cNvPr id="482" name="Google Shape;482;p3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83" name="Google Shape;483;p39"/>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Discards </a:t>
            </a:r>
            <a:endParaRPr/>
          </a:p>
        </p:txBody>
      </p:sp>
      <p:sp>
        <p:nvSpPr>
          <p:cNvPr id="484" name="Google Shape;484;p39"/>
          <p:cNvSpPr txBox="1"/>
          <p:nvPr/>
        </p:nvSpPr>
        <p:spPr>
          <a:xfrm>
            <a:off x="209644" y="1539529"/>
            <a:ext cx="6007654" cy="365126"/>
          </a:xfrm>
          <a:prstGeom prst="rect">
            <a:avLst/>
          </a:prstGeom>
          <a:solidFill>
            <a:schemeClr val="lt1"/>
          </a:solidFill>
          <a:ln>
            <a:noFill/>
          </a:ln>
        </p:spPr>
        <p:txBody>
          <a:bodyPr spcFirstLastPara="1" wrap="square" lIns="91425" tIns="45700" rIns="91425" bIns="45700" anchor="ctr" anchorCtr="0">
            <a:noAutofit/>
          </a:bodyPr>
          <a:lstStyle/>
          <a:p>
            <a:pPr marL="342900" marR="0" lvl="0" indent="-342900" algn="just" rtl="0">
              <a:lnSpc>
                <a:spcPct val="12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Using discard with </a:t>
            </a:r>
            <a:r>
              <a:rPr lang="en-US" sz="2800" b="1">
                <a:solidFill>
                  <a:schemeClr val="dk1"/>
                </a:solidFill>
                <a:latin typeface="Arial"/>
                <a:ea typeface="Arial"/>
                <a:cs typeface="Arial"/>
                <a:sym typeface="Arial"/>
              </a:rPr>
              <a:t>Tuples</a:t>
            </a:r>
            <a:endParaRPr sz="2800">
              <a:solidFill>
                <a:schemeClr val="dk1"/>
              </a:solidFill>
              <a:latin typeface="Arial"/>
              <a:ea typeface="Arial"/>
              <a:cs typeface="Arial"/>
              <a:sym typeface="Arial"/>
            </a:endParaRPr>
          </a:p>
        </p:txBody>
      </p:sp>
      <p:pic>
        <p:nvPicPr>
          <p:cNvPr id="485" name="Google Shape;485;p39"/>
          <p:cNvPicPr preferRelativeResize="0"/>
          <p:nvPr/>
        </p:nvPicPr>
        <p:blipFill rotWithShape="1">
          <a:blip r:embed="rId3">
            <a:alphaModFix/>
          </a:blip>
          <a:srcRect/>
          <a:stretch/>
        </p:blipFill>
        <p:spPr>
          <a:xfrm>
            <a:off x="498895" y="2084458"/>
            <a:ext cx="10209016" cy="3484896"/>
          </a:xfrm>
          <a:prstGeom prst="rect">
            <a:avLst/>
          </a:prstGeom>
          <a:noFill/>
          <a:ln>
            <a:noFill/>
          </a:ln>
        </p:spPr>
      </p:pic>
      <p:pic>
        <p:nvPicPr>
          <p:cNvPr id="486" name="Google Shape;486;p39"/>
          <p:cNvPicPr preferRelativeResize="0"/>
          <p:nvPr/>
        </p:nvPicPr>
        <p:blipFill rotWithShape="1">
          <a:blip r:embed="rId4">
            <a:alphaModFix/>
          </a:blip>
          <a:srcRect/>
          <a:stretch/>
        </p:blipFill>
        <p:spPr>
          <a:xfrm>
            <a:off x="7974883" y="5569354"/>
            <a:ext cx="3718222" cy="710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
        <p:nvSpPr>
          <p:cNvPr id="492" name="Google Shape;492;p4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93" name="Google Shape;493;p40"/>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Pattern Matching</a:t>
            </a:r>
            <a:endParaRPr/>
          </a:p>
        </p:txBody>
      </p:sp>
      <p:sp>
        <p:nvSpPr>
          <p:cNvPr id="494" name="Google Shape;494;p40"/>
          <p:cNvSpPr txBox="1"/>
          <p:nvPr/>
        </p:nvSpPr>
        <p:spPr>
          <a:xfrm>
            <a:off x="209644" y="1426046"/>
            <a:ext cx="11845507" cy="485536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Pattern matching allows the developer to match a value (or an object) against some patterns to select a branch/block of the code through the use of </a:t>
            </a:r>
            <a:r>
              <a:rPr lang="en-US" sz="2600" b="1">
                <a:solidFill>
                  <a:schemeClr val="dk1"/>
                </a:solidFill>
                <a:latin typeface="Arial"/>
                <a:ea typeface="Arial"/>
                <a:cs typeface="Arial"/>
                <a:sym typeface="Arial"/>
              </a:rPr>
              <a:t>is patterns </a:t>
            </a:r>
            <a:r>
              <a:rPr lang="en-US" sz="2600">
                <a:solidFill>
                  <a:schemeClr val="dk1"/>
                </a:solidFill>
                <a:latin typeface="Arial"/>
                <a:ea typeface="Arial"/>
                <a:cs typeface="Arial"/>
                <a:sym typeface="Arial"/>
              </a:rPr>
              <a:t>and </a:t>
            </a:r>
            <a:r>
              <a:rPr lang="en-US" sz="2600" b="1">
                <a:solidFill>
                  <a:schemeClr val="dk1"/>
                </a:solidFill>
                <a:latin typeface="Arial"/>
                <a:ea typeface="Arial"/>
                <a:cs typeface="Arial"/>
                <a:sym typeface="Arial"/>
              </a:rPr>
              <a:t>case patterns</a:t>
            </a:r>
            <a:endParaRPr/>
          </a:p>
          <a:p>
            <a:pPr marL="690563" marR="0" lvl="0" indent="-233362" algn="just" rtl="0">
              <a:lnSpc>
                <a:spcPct val="120000"/>
              </a:lnSpc>
              <a:spcBef>
                <a:spcPts val="1200"/>
              </a:spcBef>
              <a:spcAft>
                <a:spcPts val="0"/>
              </a:spcAft>
              <a:buClr>
                <a:srgbClr val="973735"/>
              </a:buClr>
              <a:buSzPts val="1750"/>
              <a:buFont typeface="Noto Sans Symbols"/>
              <a:buChar char="▪"/>
            </a:pPr>
            <a:r>
              <a:rPr lang="en-US" sz="2500">
                <a:solidFill>
                  <a:schemeClr val="dk1"/>
                </a:solidFill>
                <a:latin typeface="Arial"/>
                <a:ea typeface="Arial"/>
                <a:cs typeface="Arial"/>
                <a:sym typeface="Arial"/>
              </a:rPr>
              <a:t>The</a:t>
            </a:r>
            <a:r>
              <a:rPr lang="en-US" sz="2500" b="1">
                <a:solidFill>
                  <a:schemeClr val="dk1"/>
                </a:solidFill>
                <a:latin typeface="Arial"/>
                <a:ea typeface="Arial"/>
                <a:cs typeface="Arial"/>
                <a:sym typeface="Arial"/>
              </a:rPr>
              <a:t> is </a:t>
            </a:r>
            <a:r>
              <a:rPr lang="en-US" sz="2500">
                <a:solidFill>
                  <a:schemeClr val="dk1"/>
                </a:solidFill>
                <a:latin typeface="Arial"/>
                <a:ea typeface="Arial"/>
                <a:cs typeface="Arial"/>
                <a:sym typeface="Arial"/>
              </a:rPr>
              <a:t>pattern</a:t>
            </a:r>
            <a:endParaRPr/>
          </a:p>
          <a:p>
            <a:pPr marL="1089025" marR="0" lvl="0" indent="-342899" algn="just" rtl="0">
              <a:lnSpc>
                <a:spcPct val="120000"/>
              </a:lnSpc>
              <a:spcBef>
                <a:spcPts val="1200"/>
              </a:spcBef>
              <a:spcAft>
                <a:spcPts val="0"/>
              </a:spcAft>
              <a:buClr>
                <a:srgbClr val="973735"/>
              </a:buClr>
              <a:buSzPts val="1610"/>
              <a:buFont typeface="Arial"/>
              <a:buChar char="•"/>
            </a:pPr>
            <a:r>
              <a:rPr lang="en-US" sz="2300">
                <a:solidFill>
                  <a:schemeClr val="dk1"/>
                </a:solidFill>
                <a:latin typeface="Arial"/>
                <a:ea typeface="Arial"/>
                <a:cs typeface="Arial"/>
                <a:sym typeface="Arial"/>
              </a:rPr>
              <a:t>The is pattern allows we to check whether an </a:t>
            </a:r>
            <a:r>
              <a:rPr lang="en-US" sz="2300" i="1">
                <a:solidFill>
                  <a:schemeClr val="dk1"/>
                </a:solidFill>
                <a:latin typeface="Arial"/>
                <a:ea typeface="Arial"/>
                <a:cs typeface="Arial"/>
                <a:sym typeface="Arial"/>
              </a:rPr>
              <a:t>input</a:t>
            </a:r>
            <a:r>
              <a:rPr lang="en-US" sz="2300">
                <a:solidFill>
                  <a:schemeClr val="dk1"/>
                </a:solidFill>
                <a:latin typeface="Arial"/>
                <a:ea typeface="Arial"/>
                <a:cs typeface="Arial"/>
                <a:sym typeface="Arial"/>
              </a:rPr>
              <a:t> variable is of a certain type, and then assign it to a new variable named </a:t>
            </a:r>
            <a:r>
              <a:rPr lang="en-US" sz="2300" i="1">
                <a:solidFill>
                  <a:schemeClr val="dk1"/>
                </a:solidFill>
                <a:latin typeface="Arial"/>
                <a:ea typeface="Arial"/>
                <a:cs typeface="Arial"/>
                <a:sym typeface="Arial"/>
              </a:rPr>
              <a:t>count</a:t>
            </a:r>
            <a:r>
              <a:rPr lang="en-US" sz="2300">
                <a:solidFill>
                  <a:schemeClr val="dk1"/>
                </a:solidFill>
                <a:latin typeface="Arial"/>
                <a:ea typeface="Arial"/>
                <a:cs typeface="Arial"/>
                <a:sym typeface="Arial"/>
              </a:rPr>
              <a:t>. </a:t>
            </a:r>
            <a:endParaRPr/>
          </a:p>
          <a:p>
            <a:pPr marL="0" marR="0" lvl="0" indent="0" algn="just" rtl="0">
              <a:lnSpc>
                <a:spcPct val="120000"/>
              </a:lnSpc>
              <a:spcBef>
                <a:spcPts val="1200"/>
              </a:spcBef>
              <a:spcAft>
                <a:spcPts val="0"/>
              </a:spcAft>
              <a:buNone/>
            </a:pPr>
            <a:r>
              <a:rPr lang="en-US" sz="2300">
                <a:solidFill>
                  <a:schemeClr val="dk1"/>
                </a:solidFill>
                <a:latin typeface="Arial"/>
                <a:ea typeface="Arial"/>
                <a:cs typeface="Arial"/>
                <a:sym typeface="Arial"/>
              </a:rPr>
              <a:t>    		</a:t>
            </a:r>
            <a:r>
              <a:rPr lang="en-US" sz="2300">
                <a:solidFill>
                  <a:srgbClr val="000000"/>
                </a:solidFill>
                <a:latin typeface="Consolas"/>
                <a:ea typeface="Consolas"/>
                <a:cs typeface="Consolas"/>
                <a:sym typeface="Consolas"/>
              </a:rPr>
              <a:t> </a:t>
            </a:r>
            <a:r>
              <a:rPr lang="en-US" sz="2300">
                <a:solidFill>
                  <a:srgbClr val="0000FF"/>
                </a:solidFill>
                <a:latin typeface="Consolas"/>
                <a:ea typeface="Consolas"/>
                <a:cs typeface="Consolas"/>
                <a:sym typeface="Consolas"/>
              </a:rPr>
              <a:t>if</a:t>
            </a:r>
            <a:r>
              <a:rPr lang="en-US" sz="2300">
                <a:solidFill>
                  <a:srgbClr val="000000"/>
                </a:solidFill>
                <a:latin typeface="Consolas"/>
                <a:ea typeface="Consolas"/>
                <a:cs typeface="Consolas"/>
                <a:sym typeface="Consolas"/>
              </a:rPr>
              <a:t> (input </a:t>
            </a:r>
            <a:r>
              <a:rPr lang="en-US" sz="2300">
                <a:solidFill>
                  <a:srgbClr val="0000FF"/>
                </a:solidFill>
                <a:latin typeface="Consolas"/>
                <a:ea typeface="Consolas"/>
                <a:cs typeface="Consolas"/>
                <a:sym typeface="Consolas"/>
              </a:rPr>
              <a:t>is</a:t>
            </a:r>
            <a:r>
              <a:rPr lang="en-US" sz="2300">
                <a:solidFill>
                  <a:srgbClr val="000000"/>
                </a:solidFill>
                <a:latin typeface="Consolas"/>
                <a:ea typeface="Consolas"/>
                <a:cs typeface="Consolas"/>
                <a:sym typeface="Consolas"/>
              </a:rPr>
              <a:t> </a:t>
            </a:r>
            <a:r>
              <a:rPr lang="en-US" sz="2300">
                <a:solidFill>
                  <a:srgbClr val="0000FF"/>
                </a:solidFill>
                <a:latin typeface="Consolas"/>
                <a:ea typeface="Consolas"/>
                <a:cs typeface="Consolas"/>
                <a:sym typeface="Consolas"/>
              </a:rPr>
              <a:t>int</a:t>
            </a:r>
            <a:r>
              <a:rPr lang="en-US" sz="2300">
                <a:solidFill>
                  <a:srgbClr val="000000"/>
                </a:solidFill>
                <a:latin typeface="Consolas"/>
                <a:ea typeface="Consolas"/>
                <a:cs typeface="Consolas"/>
                <a:sym typeface="Consolas"/>
              </a:rPr>
              <a:t> count &amp;&amp; count &gt; 0)</a:t>
            </a:r>
            <a:endParaRPr sz="2300">
              <a:solidFill>
                <a:schemeClr val="dk1"/>
              </a:solidFill>
              <a:latin typeface="Arial"/>
              <a:ea typeface="Arial"/>
              <a:cs typeface="Arial"/>
              <a:sym typeface="Arial"/>
            </a:endParaRPr>
          </a:p>
          <a:p>
            <a:pPr marL="1089025" marR="0" lvl="1" indent="-342899" algn="just" rtl="0">
              <a:lnSpc>
                <a:spcPct val="120000"/>
              </a:lnSpc>
              <a:spcBef>
                <a:spcPts val="1200"/>
              </a:spcBef>
              <a:spcAft>
                <a:spcPts val="0"/>
              </a:spcAft>
              <a:buClr>
                <a:srgbClr val="973735"/>
              </a:buClr>
              <a:buSzPts val="1610"/>
              <a:buFont typeface="Arial"/>
              <a:buChar char="•"/>
            </a:pPr>
            <a:r>
              <a:rPr lang="en-US" sz="2300" b="0" i="0" u="none" strike="noStrike" cap="none">
                <a:solidFill>
                  <a:schemeClr val="dk1"/>
                </a:solidFill>
                <a:latin typeface="Arial"/>
                <a:ea typeface="Arial"/>
                <a:cs typeface="Arial"/>
                <a:sym typeface="Arial"/>
              </a:rPr>
              <a:t>This pattern can also be used to check if an </a:t>
            </a:r>
            <a:r>
              <a:rPr lang="en-US" sz="2300" b="0" i="1" u="none" strike="noStrike" cap="none">
                <a:solidFill>
                  <a:schemeClr val="dk1"/>
                </a:solidFill>
                <a:latin typeface="Arial"/>
                <a:ea typeface="Arial"/>
                <a:cs typeface="Arial"/>
                <a:sym typeface="Arial"/>
              </a:rPr>
              <a:t>input</a:t>
            </a:r>
            <a:r>
              <a:rPr lang="en-US" sz="2300" b="0" i="0" u="none" strike="noStrike" cap="none">
                <a:solidFill>
                  <a:schemeClr val="dk1"/>
                </a:solidFill>
                <a:latin typeface="Arial"/>
                <a:ea typeface="Arial"/>
                <a:cs typeface="Arial"/>
                <a:sym typeface="Arial"/>
              </a:rPr>
              <a:t> variable is null:</a:t>
            </a:r>
            <a:endParaRPr/>
          </a:p>
          <a:p>
            <a:pPr marL="1371600" marR="0" lvl="3" indent="0" algn="just" rtl="0">
              <a:lnSpc>
                <a:spcPct val="120000"/>
              </a:lnSpc>
              <a:spcBef>
                <a:spcPts val="1200"/>
              </a:spcBef>
              <a:spcAft>
                <a:spcPts val="0"/>
              </a:spcAft>
              <a:buNone/>
            </a:pPr>
            <a:r>
              <a:rPr lang="en-US" sz="1800" b="0" i="0" u="none" strike="noStrike" cap="none">
                <a:solidFill>
                  <a:srgbClr val="000000"/>
                </a:solidFill>
                <a:latin typeface="Consolas"/>
                <a:ea typeface="Consolas"/>
                <a:cs typeface="Consolas"/>
                <a:sym typeface="Consolas"/>
              </a:rPr>
              <a:t>     </a:t>
            </a:r>
            <a:r>
              <a:rPr lang="en-US" sz="2300" b="0" i="0" u="none" strike="noStrike" cap="none">
                <a:solidFill>
                  <a:srgbClr val="0000FF"/>
                </a:solidFill>
                <a:latin typeface="Consolas"/>
                <a:ea typeface="Consolas"/>
                <a:cs typeface="Consolas"/>
                <a:sym typeface="Consolas"/>
              </a:rPr>
              <a:t>if</a:t>
            </a:r>
            <a:r>
              <a:rPr lang="en-US" sz="2300" b="0" i="0" u="none" strike="noStrike" cap="none">
                <a:solidFill>
                  <a:srgbClr val="000000"/>
                </a:solidFill>
                <a:latin typeface="Consolas"/>
                <a:ea typeface="Consolas"/>
                <a:cs typeface="Consolas"/>
                <a:sym typeface="Consolas"/>
              </a:rPr>
              <a:t> (input </a:t>
            </a:r>
            <a:r>
              <a:rPr lang="en-US" sz="2300" b="0" i="0" u="none" strike="noStrike" cap="none">
                <a:solidFill>
                  <a:srgbClr val="0000FF"/>
                </a:solidFill>
                <a:latin typeface="Consolas"/>
                <a:ea typeface="Consolas"/>
                <a:cs typeface="Consolas"/>
                <a:sym typeface="Consolas"/>
              </a:rPr>
              <a:t>is</a:t>
            </a:r>
            <a:r>
              <a:rPr lang="en-US" sz="2300" b="0" i="0" u="none" strike="noStrike" cap="none">
                <a:solidFill>
                  <a:srgbClr val="000000"/>
                </a:solidFill>
                <a:latin typeface="Consolas"/>
                <a:ea typeface="Consolas"/>
                <a:cs typeface="Consolas"/>
                <a:sym typeface="Consolas"/>
              </a:rPr>
              <a:t> </a:t>
            </a:r>
            <a:r>
              <a:rPr lang="en-US" sz="2300" b="0" i="0" u="none" strike="noStrike" cap="none">
                <a:solidFill>
                  <a:srgbClr val="0000FF"/>
                </a:solidFill>
                <a:latin typeface="Consolas"/>
                <a:ea typeface="Consolas"/>
                <a:cs typeface="Consolas"/>
                <a:sym typeface="Consolas"/>
              </a:rPr>
              <a:t>null</a:t>
            </a:r>
            <a:r>
              <a:rPr lang="en-US" sz="2300" b="0" i="0" u="none" strike="noStrike" cap="none">
                <a:solidFill>
                  <a:srgbClr val="000000"/>
                </a:solidFill>
                <a:latin typeface="Consolas"/>
                <a:ea typeface="Consolas"/>
                <a:cs typeface="Consolas"/>
                <a:sym typeface="Consolas"/>
              </a:rPr>
              <a:t>)</a:t>
            </a:r>
            <a:endParaRPr sz="2300" b="0" i="0" u="none" strike="noStrike" cap="non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
        <p:nvSpPr>
          <p:cNvPr id="500" name="Google Shape;500;p4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01" name="Google Shape;501;p41"/>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Pattern Matching</a:t>
            </a:r>
            <a:endParaRPr/>
          </a:p>
        </p:txBody>
      </p:sp>
      <p:sp>
        <p:nvSpPr>
          <p:cNvPr id="502" name="Google Shape;502;p41"/>
          <p:cNvSpPr txBox="1"/>
          <p:nvPr/>
        </p:nvSpPr>
        <p:spPr>
          <a:xfrm>
            <a:off x="139959" y="1286383"/>
            <a:ext cx="11902114" cy="1421351"/>
          </a:xfrm>
          <a:prstGeom prst="rect">
            <a:avLst/>
          </a:prstGeom>
          <a:noFill/>
          <a:ln>
            <a:noFill/>
          </a:ln>
        </p:spPr>
        <p:txBody>
          <a:bodyPr spcFirstLastPara="1" wrap="square" lIns="91425" tIns="45700" rIns="91425" bIns="45700" anchor="t" anchorCtr="0">
            <a:spAutoFit/>
          </a:bodyPr>
          <a:lstStyle/>
          <a:p>
            <a:pPr marL="288925" marR="0" lvl="0" indent="-288925" algn="just" rtl="0">
              <a:lnSpc>
                <a:spcPct val="120000"/>
              </a:lnSpc>
              <a:spcBef>
                <a:spcPts val="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The</a:t>
            </a:r>
            <a:r>
              <a:rPr lang="en-US" sz="2600" b="1">
                <a:solidFill>
                  <a:schemeClr val="dk1"/>
                </a:solidFill>
                <a:latin typeface="Arial"/>
                <a:ea typeface="Arial"/>
                <a:cs typeface="Arial"/>
                <a:sym typeface="Arial"/>
              </a:rPr>
              <a:t> case </a:t>
            </a:r>
            <a:r>
              <a:rPr lang="en-US" sz="2600">
                <a:solidFill>
                  <a:schemeClr val="dk1"/>
                </a:solidFill>
                <a:latin typeface="Arial"/>
                <a:ea typeface="Arial"/>
                <a:cs typeface="Arial"/>
                <a:sym typeface="Arial"/>
              </a:rPr>
              <a:t>pattern</a:t>
            </a:r>
            <a:endParaRPr/>
          </a:p>
          <a:p>
            <a:pPr marL="690563" marR="0" lvl="0" indent="-288924" algn="just" rtl="0">
              <a:lnSpc>
                <a:spcPct val="120000"/>
              </a:lnSpc>
              <a:spcBef>
                <a:spcPts val="300"/>
              </a:spcBef>
              <a:spcAft>
                <a:spcPts val="0"/>
              </a:spcAft>
              <a:buClr>
                <a:srgbClr val="973735"/>
              </a:buClr>
              <a:buSzPts val="1610"/>
              <a:buFont typeface="Arial"/>
              <a:buChar char="•"/>
            </a:pPr>
            <a:r>
              <a:rPr lang="en-US" sz="2300">
                <a:solidFill>
                  <a:schemeClr val="dk1"/>
                </a:solidFill>
                <a:latin typeface="Arial"/>
                <a:ea typeface="Arial"/>
                <a:cs typeface="Arial"/>
                <a:sym typeface="Arial"/>
              </a:rPr>
              <a:t>The switch statement cases also support patterns. These patterns can include a type check, plus additional conditions:  	</a:t>
            </a:r>
            <a:endParaRPr/>
          </a:p>
        </p:txBody>
      </p:sp>
      <p:pic>
        <p:nvPicPr>
          <p:cNvPr id="503" name="Google Shape;503;p41"/>
          <p:cNvPicPr preferRelativeResize="0"/>
          <p:nvPr/>
        </p:nvPicPr>
        <p:blipFill rotWithShape="1">
          <a:blip r:embed="rId3">
            <a:alphaModFix/>
          </a:blip>
          <a:srcRect/>
          <a:stretch/>
        </p:blipFill>
        <p:spPr>
          <a:xfrm>
            <a:off x="2933411" y="2707734"/>
            <a:ext cx="5006200" cy="364858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
        <p:nvSpPr>
          <p:cNvPr id="509" name="Google Shape;509;p4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10" name="Google Shape;510;p4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Pattern Matching</a:t>
            </a:r>
            <a:endParaRPr/>
          </a:p>
        </p:txBody>
      </p:sp>
      <p:pic>
        <p:nvPicPr>
          <p:cNvPr id="511" name="Google Shape;511;p42"/>
          <p:cNvPicPr preferRelativeResize="0"/>
          <p:nvPr/>
        </p:nvPicPr>
        <p:blipFill rotWithShape="1">
          <a:blip r:embed="rId3">
            <a:alphaModFix/>
          </a:blip>
          <a:srcRect/>
          <a:stretch/>
        </p:blipFill>
        <p:spPr>
          <a:xfrm>
            <a:off x="115182" y="1562231"/>
            <a:ext cx="5675357" cy="3652304"/>
          </a:xfrm>
          <a:prstGeom prst="rect">
            <a:avLst/>
          </a:prstGeom>
          <a:noFill/>
          <a:ln>
            <a:noFill/>
          </a:ln>
        </p:spPr>
      </p:pic>
      <p:pic>
        <p:nvPicPr>
          <p:cNvPr id="512" name="Google Shape;512;p42"/>
          <p:cNvPicPr preferRelativeResize="0"/>
          <p:nvPr/>
        </p:nvPicPr>
        <p:blipFill rotWithShape="1">
          <a:blip r:embed="rId4">
            <a:alphaModFix/>
          </a:blip>
          <a:srcRect/>
          <a:stretch/>
        </p:blipFill>
        <p:spPr>
          <a:xfrm>
            <a:off x="1889172" y="5295769"/>
            <a:ext cx="3992218" cy="1133940"/>
          </a:xfrm>
          <a:prstGeom prst="rect">
            <a:avLst/>
          </a:prstGeom>
          <a:noFill/>
          <a:ln>
            <a:noFill/>
          </a:ln>
        </p:spPr>
      </p:pic>
      <p:pic>
        <p:nvPicPr>
          <p:cNvPr id="513" name="Google Shape;513;p42"/>
          <p:cNvPicPr preferRelativeResize="0"/>
          <p:nvPr/>
        </p:nvPicPr>
        <p:blipFill rotWithShape="1">
          <a:blip r:embed="rId5">
            <a:alphaModFix/>
          </a:blip>
          <a:srcRect/>
          <a:stretch/>
        </p:blipFill>
        <p:spPr>
          <a:xfrm>
            <a:off x="6179341" y="5295769"/>
            <a:ext cx="3992218" cy="1133940"/>
          </a:xfrm>
          <a:prstGeom prst="rect">
            <a:avLst/>
          </a:prstGeom>
          <a:noFill/>
          <a:ln>
            <a:noFill/>
          </a:ln>
        </p:spPr>
      </p:pic>
      <p:pic>
        <p:nvPicPr>
          <p:cNvPr id="514" name="Google Shape;514;p42"/>
          <p:cNvPicPr preferRelativeResize="0"/>
          <p:nvPr/>
        </p:nvPicPr>
        <p:blipFill rotWithShape="1">
          <a:blip r:embed="rId6">
            <a:alphaModFix/>
          </a:blip>
          <a:srcRect/>
          <a:stretch/>
        </p:blipFill>
        <p:spPr>
          <a:xfrm>
            <a:off x="6458140" y="1556908"/>
            <a:ext cx="5524216" cy="35307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
        <p:nvSpPr>
          <p:cNvPr id="520" name="Google Shape;520;p4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21" name="Google Shape;521;p4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Null-Condition Operator</a:t>
            </a:r>
            <a:endParaRPr/>
          </a:p>
        </p:txBody>
      </p:sp>
      <p:sp>
        <p:nvSpPr>
          <p:cNvPr id="522" name="Google Shape;522;p43"/>
          <p:cNvSpPr txBox="1"/>
          <p:nvPr/>
        </p:nvSpPr>
        <p:spPr>
          <a:xfrm>
            <a:off x="125665" y="1314020"/>
            <a:ext cx="12032121" cy="248010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Used to test for null before performing </a:t>
            </a:r>
            <a:r>
              <a:rPr lang="en-US" sz="2600" b="1">
                <a:solidFill>
                  <a:schemeClr val="dk1"/>
                </a:solidFill>
                <a:latin typeface="Arial"/>
                <a:ea typeface="Arial"/>
                <a:cs typeface="Arial"/>
                <a:sym typeface="Arial"/>
              </a:rPr>
              <a:t>a</a:t>
            </a:r>
            <a:r>
              <a:rPr lang="en-US" sz="2600">
                <a:solidFill>
                  <a:schemeClr val="dk1"/>
                </a:solidFill>
                <a:latin typeface="Arial"/>
                <a:ea typeface="Arial"/>
                <a:cs typeface="Arial"/>
                <a:sym typeface="Arial"/>
              </a:rPr>
              <a:t> member access (?.) or index (?[]) operation. These operators help we write less code to handle null checks</a:t>
            </a:r>
            <a:endParaRPr/>
          </a:p>
          <a:p>
            <a:pPr marL="457200" marR="0" lvl="0" indent="-223837" algn="just" rtl="0">
              <a:lnSpc>
                <a:spcPct val="120000"/>
              </a:lnSpc>
              <a:spcBef>
                <a:spcPts val="9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 evaluates to null, the result of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or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is null.</a:t>
            </a:r>
            <a:endParaRPr/>
          </a:p>
          <a:p>
            <a:pPr marL="457200" marR="0" lvl="0" indent="-223837" algn="just" rtl="0">
              <a:lnSpc>
                <a:spcPct val="120000"/>
              </a:lnSpc>
              <a:spcBef>
                <a:spcPts val="6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If a evaluates to non-null, the result of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or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is the same as the result of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or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respectively.</a:t>
            </a:r>
            <a:endParaRPr/>
          </a:p>
        </p:txBody>
      </p:sp>
      <p:pic>
        <p:nvPicPr>
          <p:cNvPr id="523" name="Google Shape;523;p43"/>
          <p:cNvPicPr preferRelativeResize="0"/>
          <p:nvPr/>
        </p:nvPicPr>
        <p:blipFill rotWithShape="1">
          <a:blip r:embed="rId3">
            <a:alphaModFix/>
          </a:blip>
          <a:srcRect/>
          <a:stretch/>
        </p:blipFill>
        <p:spPr>
          <a:xfrm>
            <a:off x="9481752" y="5340489"/>
            <a:ext cx="2573400" cy="1102886"/>
          </a:xfrm>
          <a:prstGeom prst="rect">
            <a:avLst/>
          </a:prstGeom>
          <a:noFill/>
          <a:ln>
            <a:noFill/>
          </a:ln>
        </p:spPr>
      </p:pic>
      <p:grpSp>
        <p:nvGrpSpPr>
          <p:cNvPr id="524" name="Google Shape;524;p43"/>
          <p:cNvGrpSpPr/>
          <p:nvPr/>
        </p:nvGrpSpPr>
        <p:grpSpPr>
          <a:xfrm>
            <a:off x="572459" y="3840779"/>
            <a:ext cx="8631857" cy="2604508"/>
            <a:chOff x="553798" y="3842276"/>
            <a:chExt cx="8631857" cy="2604508"/>
          </a:xfrm>
        </p:grpSpPr>
        <p:pic>
          <p:nvPicPr>
            <p:cNvPr id="525" name="Google Shape;525;p43"/>
            <p:cNvPicPr preferRelativeResize="0"/>
            <p:nvPr/>
          </p:nvPicPr>
          <p:blipFill rotWithShape="1">
            <a:blip r:embed="rId4">
              <a:alphaModFix/>
            </a:blip>
            <a:srcRect/>
            <a:stretch/>
          </p:blipFill>
          <p:spPr>
            <a:xfrm>
              <a:off x="553798" y="3842276"/>
              <a:ext cx="8631857" cy="2604508"/>
            </a:xfrm>
            <a:prstGeom prst="rect">
              <a:avLst/>
            </a:prstGeom>
            <a:noFill/>
            <a:ln>
              <a:noFill/>
            </a:ln>
          </p:spPr>
        </p:pic>
        <p:grpSp>
          <p:nvGrpSpPr>
            <p:cNvPr id="526" name="Google Shape;526;p43"/>
            <p:cNvGrpSpPr/>
            <p:nvPr/>
          </p:nvGrpSpPr>
          <p:grpSpPr>
            <a:xfrm>
              <a:off x="2362608" y="4295490"/>
              <a:ext cx="1892151" cy="1592127"/>
              <a:chOff x="2367683" y="4285296"/>
              <a:chExt cx="1892151" cy="1592127"/>
            </a:xfrm>
          </p:grpSpPr>
          <p:sp>
            <p:nvSpPr>
              <p:cNvPr id="527" name="Google Shape;527;p43"/>
              <p:cNvSpPr/>
              <p:nvPr/>
            </p:nvSpPr>
            <p:spPr>
              <a:xfrm>
                <a:off x="2815554" y="5106393"/>
                <a:ext cx="389921" cy="251896"/>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8" name="Google Shape;528;p43"/>
              <p:cNvSpPr/>
              <p:nvPr/>
            </p:nvSpPr>
            <p:spPr>
              <a:xfrm>
                <a:off x="2367683" y="5606833"/>
                <a:ext cx="417911" cy="270590"/>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9" name="Google Shape;529;p43"/>
              <p:cNvSpPr/>
              <p:nvPr/>
            </p:nvSpPr>
            <p:spPr>
              <a:xfrm>
                <a:off x="3496688" y="4285296"/>
                <a:ext cx="763146"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
        <p:nvSpPr>
          <p:cNvPr id="535" name="Google Shape;535;p4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36" name="Google Shape;536;p44"/>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Nullable value types</a:t>
            </a:r>
            <a:endParaRPr/>
          </a:p>
        </p:txBody>
      </p:sp>
      <p:sp>
        <p:nvSpPr>
          <p:cNvPr id="537" name="Google Shape;537;p44"/>
          <p:cNvSpPr txBox="1"/>
          <p:nvPr/>
        </p:nvSpPr>
        <p:spPr>
          <a:xfrm>
            <a:off x="209643" y="1321942"/>
            <a:ext cx="11686887" cy="100848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 nullable value type T? represents all values of its underlying value type T and an additional null value </a:t>
            </a:r>
            <a:endParaRPr/>
          </a:p>
        </p:txBody>
      </p:sp>
      <p:pic>
        <p:nvPicPr>
          <p:cNvPr id="538" name="Google Shape;538;p44"/>
          <p:cNvPicPr preferRelativeResize="0"/>
          <p:nvPr/>
        </p:nvPicPr>
        <p:blipFill rotWithShape="1">
          <a:blip r:embed="rId3">
            <a:alphaModFix/>
          </a:blip>
          <a:srcRect/>
          <a:stretch/>
        </p:blipFill>
        <p:spPr>
          <a:xfrm>
            <a:off x="586273" y="2360566"/>
            <a:ext cx="4513617" cy="3016472"/>
          </a:xfrm>
          <a:prstGeom prst="rect">
            <a:avLst/>
          </a:prstGeom>
          <a:noFill/>
          <a:ln>
            <a:noFill/>
          </a:ln>
        </p:spPr>
      </p:pic>
      <p:pic>
        <p:nvPicPr>
          <p:cNvPr id="539" name="Google Shape;539;p44"/>
          <p:cNvPicPr preferRelativeResize="0"/>
          <p:nvPr/>
        </p:nvPicPr>
        <p:blipFill rotWithShape="1">
          <a:blip r:embed="rId4">
            <a:alphaModFix/>
          </a:blip>
          <a:srcRect/>
          <a:stretch/>
        </p:blipFill>
        <p:spPr>
          <a:xfrm>
            <a:off x="8849431" y="5458560"/>
            <a:ext cx="3047099" cy="980062"/>
          </a:xfrm>
          <a:prstGeom prst="rect">
            <a:avLst/>
          </a:prstGeom>
          <a:noFill/>
          <a:ln>
            <a:noFill/>
          </a:ln>
        </p:spPr>
      </p:pic>
      <p:grpSp>
        <p:nvGrpSpPr>
          <p:cNvPr id="540" name="Google Shape;540;p44"/>
          <p:cNvGrpSpPr/>
          <p:nvPr/>
        </p:nvGrpSpPr>
        <p:grpSpPr>
          <a:xfrm>
            <a:off x="5739960" y="2451291"/>
            <a:ext cx="6306970" cy="2965095"/>
            <a:chOff x="5739960" y="2451291"/>
            <a:chExt cx="6306970" cy="2965095"/>
          </a:xfrm>
        </p:grpSpPr>
        <p:pic>
          <p:nvPicPr>
            <p:cNvPr id="541" name="Google Shape;541;p44"/>
            <p:cNvPicPr preferRelativeResize="0"/>
            <p:nvPr/>
          </p:nvPicPr>
          <p:blipFill rotWithShape="1">
            <a:blip r:embed="rId5">
              <a:alphaModFix/>
            </a:blip>
            <a:srcRect/>
            <a:stretch/>
          </p:blipFill>
          <p:spPr>
            <a:xfrm>
              <a:off x="5739960" y="2451291"/>
              <a:ext cx="6306970" cy="2965095"/>
            </a:xfrm>
            <a:prstGeom prst="rect">
              <a:avLst/>
            </a:prstGeom>
            <a:noFill/>
            <a:ln>
              <a:noFill/>
            </a:ln>
          </p:spPr>
        </p:pic>
        <p:sp>
          <p:nvSpPr>
            <p:cNvPr id="542" name="Google Shape;542;p44"/>
            <p:cNvSpPr/>
            <p:nvPr/>
          </p:nvSpPr>
          <p:spPr>
            <a:xfrm>
              <a:off x="6178827" y="2683134"/>
              <a:ext cx="177085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
        <p:nvSpPr>
          <p:cNvPr id="548" name="Google Shape;548;p4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49" name="Google Shape;549;p4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Nullable reference types </a:t>
            </a:r>
            <a:endParaRPr/>
          </a:p>
        </p:txBody>
      </p:sp>
      <p:sp>
        <p:nvSpPr>
          <p:cNvPr id="550" name="Google Shape;550;p45"/>
          <p:cNvSpPr txBox="1"/>
          <p:nvPr/>
        </p:nvSpPr>
        <p:spPr>
          <a:xfrm>
            <a:off x="186607" y="1229516"/>
            <a:ext cx="11915197" cy="244887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Nullable reference types follow many of the same rules as nullable value types. Nullable reference types can be null, but still must be assigned something before first use</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Nullable reference types use the same symbol (?) to indicate that they are nullable</a:t>
            </a:r>
            <a:endParaRPr/>
          </a:p>
        </p:txBody>
      </p:sp>
      <p:pic>
        <p:nvPicPr>
          <p:cNvPr id="551" name="Google Shape;551;p45"/>
          <p:cNvPicPr preferRelativeResize="0"/>
          <p:nvPr/>
        </p:nvPicPr>
        <p:blipFill rotWithShape="1">
          <a:blip r:embed="rId3">
            <a:alphaModFix/>
          </a:blip>
          <a:srcRect/>
          <a:stretch/>
        </p:blipFill>
        <p:spPr>
          <a:xfrm>
            <a:off x="10057660" y="5545157"/>
            <a:ext cx="1756942" cy="864955"/>
          </a:xfrm>
          <a:prstGeom prst="rect">
            <a:avLst/>
          </a:prstGeom>
          <a:noFill/>
          <a:ln>
            <a:noFill/>
          </a:ln>
        </p:spPr>
      </p:pic>
      <p:grpSp>
        <p:nvGrpSpPr>
          <p:cNvPr id="552" name="Google Shape;552;p45"/>
          <p:cNvGrpSpPr/>
          <p:nvPr/>
        </p:nvGrpSpPr>
        <p:grpSpPr>
          <a:xfrm>
            <a:off x="1949768" y="3466324"/>
            <a:ext cx="7875241" cy="2943788"/>
            <a:chOff x="1949768" y="3466324"/>
            <a:chExt cx="7875241" cy="2943788"/>
          </a:xfrm>
        </p:grpSpPr>
        <p:pic>
          <p:nvPicPr>
            <p:cNvPr id="553" name="Google Shape;553;p45"/>
            <p:cNvPicPr preferRelativeResize="0"/>
            <p:nvPr/>
          </p:nvPicPr>
          <p:blipFill rotWithShape="1">
            <a:blip r:embed="rId4">
              <a:alphaModFix/>
            </a:blip>
            <a:srcRect/>
            <a:stretch/>
          </p:blipFill>
          <p:spPr>
            <a:xfrm>
              <a:off x="1949768" y="3480522"/>
              <a:ext cx="7875241" cy="2929590"/>
            </a:xfrm>
            <a:prstGeom prst="rect">
              <a:avLst/>
            </a:prstGeom>
            <a:noFill/>
            <a:ln>
              <a:noFill/>
            </a:ln>
          </p:spPr>
        </p:pic>
        <p:sp>
          <p:nvSpPr>
            <p:cNvPr id="554" name="Google Shape;554;p45"/>
            <p:cNvSpPr/>
            <p:nvPr/>
          </p:nvSpPr>
          <p:spPr>
            <a:xfrm>
              <a:off x="2404314" y="5021780"/>
              <a:ext cx="302610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5" name="Google Shape;555;p45"/>
            <p:cNvSpPr/>
            <p:nvPr/>
          </p:nvSpPr>
          <p:spPr>
            <a:xfrm>
              <a:off x="6430755" y="3466324"/>
              <a:ext cx="1817506"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sp>
        <p:nvSpPr>
          <p:cNvPr id="548" name="Google Shape;548;p4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49" name="Google Shape;549;p4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lvl="0">
              <a:buSzPts val="4000"/>
            </a:pPr>
            <a:r>
              <a:rPr lang="en-US" sz="4000" b="1" dirty="0"/>
              <a:t>Primary Constructors for Classes and </a:t>
            </a:r>
            <a:r>
              <a:rPr lang="en-US" sz="4000" b="1" dirty="0" err="1"/>
              <a:t>Structs</a:t>
            </a:r>
            <a:endParaRPr dirty="0"/>
          </a:p>
        </p:txBody>
      </p:sp>
      <p:sp>
        <p:nvSpPr>
          <p:cNvPr id="550" name="Google Shape;550;p45"/>
          <p:cNvSpPr txBox="1"/>
          <p:nvPr/>
        </p:nvSpPr>
        <p:spPr>
          <a:xfrm>
            <a:off x="186607" y="1229516"/>
            <a:ext cx="11915197" cy="3933344"/>
          </a:xfrm>
          <a:prstGeom prst="rect">
            <a:avLst/>
          </a:prstGeom>
          <a:noFill/>
          <a:ln>
            <a:noFill/>
          </a:ln>
        </p:spPr>
        <p:txBody>
          <a:bodyPr spcFirstLastPara="1" wrap="square" lIns="91425" tIns="45700" rIns="91425" bIns="45700" anchor="t" anchorCtr="0">
            <a:spAutoFit/>
          </a:bodyPr>
          <a:lstStyle/>
          <a:p>
            <a:pPr marL="342900" lvl="0" indent="-342900" algn="just">
              <a:lnSpc>
                <a:spcPct val="120000"/>
              </a:lnSpc>
              <a:buClr>
                <a:srgbClr val="973735"/>
              </a:buClr>
              <a:buSzPts val="1300"/>
              <a:buFont typeface="Noto Sans Symbols"/>
              <a:buChar char="◆"/>
            </a:pPr>
            <a:r>
              <a:rPr lang="en-US" sz="2600" dirty="0"/>
              <a:t>Define constructors directly within the class or </a:t>
            </a:r>
            <a:r>
              <a:rPr lang="en-US" sz="2600" dirty="0" err="1"/>
              <a:t>struct</a:t>
            </a:r>
            <a:r>
              <a:rPr lang="en-US" sz="2600" dirty="0"/>
              <a:t> declaration for concise syntax.</a:t>
            </a:r>
          </a:p>
          <a:p>
            <a:pPr marL="342900" lvl="0" indent="-342900" algn="just">
              <a:lnSpc>
                <a:spcPct val="120000"/>
              </a:lnSpc>
              <a:buClr>
                <a:srgbClr val="973735"/>
              </a:buClr>
              <a:buSzPts val="1300"/>
              <a:buFont typeface="Noto Sans Symbols"/>
              <a:buChar char="◆"/>
            </a:pPr>
            <a:endParaRPr lang="en-US" sz="2600" dirty="0"/>
          </a:p>
          <a:p>
            <a:pPr marL="342900" lvl="0" indent="-342900" algn="just">
              <a:lnSpc>
                <a:spcPct val="120000"/>
              </a:lnSpc>
              <a:buClr>
                <a:srgbClr val="973735"/>
              </a:buClr>
              <a:buSzPts val="1300"/>
              <a:buFont typeface="Noto Sans Symbols"/>
              <a:buChar char="◆"/>
            </a:pPr>
            <a:endParaRPr lang="en-US" sz="2600" dirty="0"/>
          </a:p>
          <a:p>
            <a:pPr marL="342900" lvl="0" indent="-342900" algn="just">
              <a:lnSpc>
                <a:spcPct val="120000"/>
              </a:lnSpc>
              <a:buClr>
                <a:srgbClr val="973735"/>
              </a:buClr>
              <a:buSzPts val="1300"/>
              <a:buFont typeface="Noto Sans Symbols"/>
              <a:buChar char="◆"/>
            </a:pPr>
            <a:endParaRPr lang="en-US" sz="2600" dirty="0"/>
          </a:p>
          <a:p>
            <a:pPr lvl="0" algn="just">
              <a:lnSpc>
                <a:spcPct val="120000"/>
              </a:lnSpc>
              <a:buClr>
                <a:srgbClr val="973735"/>
              </a:buClr>
              <a:buSzPts val="1300"/>
            </a:pPr>
            <a:endParaRPr lang="en-US" sz="2600" dirty="0"/>
          </a:p>
          <a:p>
            <a:pPr marL="342900" indent="-342900" algn="just">
              <a:lnSpc>
                <a:spcPct val="120000"/>
              </a:lnSpc>
              <a:buClr>
                <a:srgbClr val="973735"/>
              </a:buClr>
              <a:buSzPts val="1300"/>
              <a:buFont typeface="Noto Sans Symbols"/>
              <a:buChar char="◆"/>
            </a:pPr>
            <a:r>
              <a:rPr lang="en-US" sz="2600" dirty="0"/>
              <a:t>Usage:</a:t>
            </a:r>
          </a:p>
          <a:p>
            <a:pPr algn="just">
              <a:lnSpc>
                <a:spcPct val="120000"/>
              </a:lnSpc>
              <a:buClr>
                <a:srgbClr val="973735"/>
              </a:buClr>
              <a:buSzPts val="1300"/>
            </a:pPr>
            <a:r>
              <a:rPr lang="en-US" sz="2600" dirty="0"/>
              <a:t>	Person </a:t>
            </a:r>
            <a:r>
              <a:rPr lang="en-US" sz="2600" dirty="0" err="1"/>
              <a:t>person</a:t>
            </a:r>
            <a:r>
              <a:rPr lang="en-US" sz="2600" dirty="0"/>
              <a:t> = new("John", "Doe");</a:t>
            </a:r>
            <a:endParaRPr sz="2600" dirty="0"/>
          </a:p>
        </p:txBody>
      </p:sp>
      <p:pic>
        <p:nvPicPr>
          <p:cNvPr id="3" name="Picture 2"/>
          <p:cNvPicPr>
            <a:picLocks noChangeAspect="1"/>
          </p:cNvPicPr>
          <p:nvPr/>
        </p:nvPicPr>
        <p:blipFill>
          <a:blip r:embed="rId3"/>
          <a:stretch>
            <a:fillRect/>
          </a:stretch>
        </p:blipFill>
        <p:spPr>
          <a:xfrm>
            <a:off x="2172235" y="2229532"/>
            <a:ext cx="7012406" cy="1790158"/>
          </a:xfrm>
          <a:prstGeom prst="rect">
            <a:avLst/>
          </a:prstGeom>
        </p:spPr>
      </p:pic>
    </p:spTree>
    <p:extLst>
      <p:ext uri="{BB962C8B-B14F-4D97-AF65-F5344CB8AC3E}">
        <p14:creationId xmlns:p14="http://schemas.microsoft.com/office/powerpoint/2010/main" val="40549135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sp>
        <p:nvSpPr>
          <p:cNvPr id="548" name="Google Shape;548;p4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49" name="Google Shape;549;p4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lvl="0">
              <a:buSzPts val="4000"/>
            </a:pPr>
            <a:r>
              <a:rPr lang="en-US" sz="4000" b="1" dirty="0"/>
              <a:t>Alias Any Type</a:t>
            </a:r>
            <a:endParaRPr dirty="0"/>
          </a:p>
        </p:txBody>
      </p:sp>
      <p:sp>
        <p:nvSpPr>
          <p:cNvPr id="550" name="Google Shape;550;p45"/>
          <p:cNvSpPr txBox="1"/>
          <p:nvPr/>
        </p:nvSpPr>
        <p:spPr>
          <a:xfrm>
            <a:off x="186607" y="1229516"/>
            <a:ext cx="11915197" cy="1643486"/>
          </a:xfrm>
          <a:prstGeom prst="rect">
            <a:avLst/>
          </a:prstGeom>
          <a:noFill/>
          <a:ln>
            <a:noFill/>
          </a:ln>
        </p:spPr>
        <p:txBody>
          <a:bodyPr spcFirstLastPara="1" wrap="square" lIns="91425" tIns="45700" rIns="91425" bIns="45700" anchor="t" anchorCtr="0">
            <a:spAutoFit/>
          </a:bodyPr>
          <a:lstStyle/>
          <a:p>
            <a:pPr marL="342900" lvl="0" indent="-342900" algn="just">
              <a:lnSpc>
                <a:spcPct val="120000"/>
              </a:lnSpc>
              <a:buClr>
                <a:srgbClr val="973735"/>
              </a:buClr>
              <a:buSzPts val="1300"/>
              <a:buFont typeface="Noto Sans Symbols"/>
              <a:buChar char="◆"/>
            </a:pPr>
            <a:r>
              <a:rPr lang="en-US" sz="2800" dirty="0"/>
              <a:t>Create aliases for any type, including unnamed types like tuples, for improved readability and conciseness.</a:t>
            </a:r>
          </a:p>
          <a:p>
            <a:pPr algn="just">
              <a:lnSpc>
                <a:spcPct val="120000"/>
              </a:lnSpc>
              <a:buClr>
                <a:srgbClr val="973735"/>
              </a:buClr>
              <a:buSzPts val="1300"/>
            </a:pPr>
            <a:r>
              <a:rPr lang="en-US" sz="2800" dirty="0"/>
              <a:t>	</a:t>
            </a:r>
            <a:endParaRPr lang="en-US" sz="2600" dirty="0"/>
          </a:p>
        </p:txBody>
      </p:sp>
      <p:pic>
        <p:nvPicPr>
          <p:cNvPr id="4" name="Picture 3"/>
          <p:cNvPicPr>
            <a:picLocks noChangeAspect="1"/>
          </p:cNvPicPr>
          <p:nvPr/>
        </p:nvPicPr>
        <p:blipFill>
          <a:blip r:embed="rId3"/>
          <a:stretch>
            <a:fillRect/>
          </a:stretch>
        </p:blipFill>
        <p:spPr>
          <a:xfrm>
            <a:off x="593620" y="2352852"/>
            <a:ext cx="8092440" cy="3758153"/>
          </a:xfrm>
          <a:prstGeom prst="rect">
            <a:avLst/>
          </a:prstGeom>
        </p:spPr>
      </p:pic>
    </p:spTree>
    <p:extLst>
      <p:ext uri="{BB962C8B-B14F-4D97-AF65-F5344CB8AC3E}">
        <p14:creationId xmlns:p14="http://schemas.microsoft.com/office/powerpoint/2010/main" val="18155129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46"/>
          <p:cNvSpPr txBox="1">
            <a:spLocks noGrp="1"/>
          </p:cNvSpPr>
          <p:nvPr>
            <p:ph type="title"/>
          </p:nvPr>
        </p:nvSpPr>
        <p:spPr>
          <a:xfrm>
            <a:off x="441737" y="637924"/>
            <a:ext cx="10515600" cy="60254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561" name="Google Shape;561;p4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49</a:t>
            </a:fld>
            <a:endParaRPr/>
          </a:p>
        </p:txBody>
      </p:sp>
      <p:sp>
        <p:nvSpPr>
          <p:cNvPr id="562" name="Google Shape;562;p4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63" name="Google Shape;563;p46"/>
          <p:cNvSpPr txBox="1">
            <a:spLocks noGrp="1"/>
          </p:cNvSpPr>
          <p:nvPr>
            <p:ph type="body" idx="1"/>
          </p:nvPr>
        </p:nvSpPr>
        <p:spPr>
          <a:xfrm>
            <a:off x="617360" y="1240463"/>
            <a:ext cx="10957280" cy="5240235"/>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just" rtl="0">
              <a:lnSpc>
                <a:spcPct val="110000"/>
              </a:lnSpc>
              <a:spcBef>
                <a:spcPts val="0"/>
              </a:spcBef>
              <a:spcAft>
                <a:spcPts val="0"/>
              </a:spcAft>
              <a:buClr>
                <a:srgbClr val="973735"/>
              </a:buClr>
              <a:buSzPct val="50000"/>
              <a:buFont typeface="Noto Sans Symbols"/>
              <a:buChar char="◆"/>
            </a:pPr>
            <a:r>
              <a:rPr lang="en-US" sz="3700" dirty="0"/>
              <a:t>Explain about input/output in C#</a:t>
            </a:r>
            <a:endParaRPr dirty="0"/>
          </a:p>
          <a:p>
            <a:pPr marL="342900" lvl="0" indent="-342900" algn="just" rtl="0">
              <a:lnSpc>
                <a:spcPct val="110000"/>
              </a:lnSpc>
              <a:spcBef>
                <a:spcPts val="600"/>
              </a:spcBef>
              <a:spcAft>
                <a:spcPts val="0"/>
              </a:spcAft>
              <a:buClr>
                <a:srgbClr val="973735"/>
              </a:buClr>
              <a:buSzPct val="50000"/>
              <a:buFont typeface="Noto Sans Symbols"/>
              <a:buChar char="◆"/>
            </a:pPr>
            <a:r>
              <a:rPr lang="en-US" sz="3700" dirty="0"/>
              <a:t>Demo create C# Console Application using Visual Studio.NET </a:t>
            </a:r>
            <a:endParaRPr dirty="0"/>
          </a:p>
          <a:p>
            <a:pPr marL="342900" lvl="0" indent="-342900" algn="just" rtl="0">
              <a:lnSpc>
                <a:spcPct val="110000"/>
              </a:lnSpc>
              <a:spcBef>
                <a:spcPts val="600"/>
              </a:spcBef>
              <a:spcAft>
                <a:spcPts val="0"/>
              </a:spcAft>
              <a:buClr>
                <a:srgbClr val="973735"/>
              </a:buClr>
              <a:buSzPct val="50000"/>
              <a:buFont typeface="Noto Sans Symbols"/>
              <a:buChar char="◆"/>
            </a:pPr>
            <a:r>
              <a:rPr lang="en-US" sz="3700" dirty="0"/>
              <a:t>Describe more new features of C# : </a:t>
            </a:r>
            <a:endParaRPr dirty="0"/>
          </a:p>
          <a:p>
            <a:pPr marL="798513" lvl="0" indent="-457200" algn="just" rtl="0">
              <a:lnSpc>
                <a:spcPct val="110000"/>
              </a:lnSpc>
              <a:spcBef>
                <a:spcPts val="600"/>
              </a:spcBef>
              <a:spcAft>
                <a:spcPts val="0"/>
              </a:spcAft>
              <a:buClr>
                <a:srgbClr val="973735"/>
              </a:buClr>
              <a:buSzPct val="70000"/>
              <a:buFont typeface="Noto Sans Symbols"/>
              <a:buChar char="▪"/>
            </a:pPr>
            <a:r>
              <a:rPr lang="en-US" sz="3000" dirty="0" err="1"/>
              <a:t>var</a:t>
            </a:r>
            <a:r>
              <a:rPr lang="en-US" sz="3000" dirty="0"/>
              <a:t> and dynamic type </a:t>
            </a:r>
            <a:endParaRPr dirty="0"/>
          </a:p>
          <a:p>
            <a:pPr marL="798513" lvl="0" indent="-457200" algn="just" rtl="0">
              <a:lnSpc>
                <a:spcPct val="110000"/>
              </a:lnSpc>
              <a:spcBef>
                <a:spcPts val="1200"/>
              </a:spcBef>
              <a:spcAft>
                <a:spcPts val="0"/>
              </a:spcAft>
              <a:buClr>
                <a:srgbClr val="973735"/>
              </a:buClr>
              <a:buSzPct val="70000"/>
              <a:buFont typeface="Noto Sans Symbols"/>
              <a:buChar char="▪"/>
            </a:pPr>
            <a:r>
              <a:rPr lang="en-US" sz="3000" dirty="0"/>
              <a:t>ref, out and </a:t>
            </a:r>
            <a:r>
              <a:rPr lang="en-US" sz="3000" dirty="0" err="1"/>
              <a:t>params</a:t>
            </a:r>
            <a:r>
              <a:rPr lang="en-US" sz="3000" dirty="0"/>
              <a:t> </a:t>
            </a:r>
            <a:endParaRPr dirty="0"/>
          </a:p>
          <a:p>
            <a:pPr marL="798513" lvl="0" indent="-457200" algn="just" rtl="0">
              <a:lnSpc>
                <a:spcPct val="110000"/>
              </a:lnSpc>
              <a:spcBef>
                <a:spcPts val="1200"/>
              </a:spcBef>
              <a:spcAft>
                <a:spcPts val="0"/>
              </a:spcAft>
              <a:buClr>
                <a:srgbClr val="973735"/>
              </a:buClr>
              <a:buSzPct val="70000"/>
              <a:buFont typeface="Noto Sans Symbols"/>
              <a:buChar char="▪"/>
            </a:pPr>
            <a:r>
              <a:rPr lang="en-US" sz="3000" dirty="0"/>
              <a:t>Local Function and Static Local Function</a:t>
            </a:r>
            <a:endParaRPr dirty="0"/>
          </a:p>
          <a:p>
            <a:pPr marL="798513" lvl="0" indent="-457200" algn="just" rtl="0">
              <a:lnSpc>
                <a:spcPct val="110000"/>
              </a:lnSpc>
              <a:spcBef>
                <a:spcPts val="1200"/>
              </a:spcBef>
              <a:spcAft>
                <a:spcPts val="0"/>
              </a:spcAft>
              <a:buClr>
                <a:srgbClr val="973735"/>
              </a:buClr>
              <a:buSzPct val="70000"/>
              <a:buFont typeface="Noto Sans Symbols"/>
              <a:buChar char="▪"/>
            </a:pPr>
            <a:r>
              <a:rPr lang="en-US" sz="3000" dirty="0"/>
              <a:t>String Interpolation and Namespaces</a:t>
            </a:r>
            <a:endParaRPr dirty="0"/>
          </a:p>
          <a:p>
            <a:pPr marL="798513" lvl="0" indent="-457200" algn="just" rtl="0">
              <a:lnSpc>
                <a:spcPct val="110000"/>
              </a:lnSpc>
              <a:spcBef>
                <a:spcPts val="1200"/>
              </a:spcBef>
              <a:spcAft>
                <a:spcPts val="0"/>
              </a:spcAft>
              <a:buClr>
                <a:srgbClr val="973735"/>
              </a:buClr>
              <a:buSzPct val="70000"/>
              <a:buFont typeface="Noto Sans Symbols"/>
              <a:buChar char="▪"/>
            </a:pPr>
            <a:r>
              <a:rPr lang="en-US" sz="3000" dirty="0"/>
              <a:t>Null-Condition Operator and </a:t>
            </a:r>
            <a:r>
              <a:rPr lang="en-US" sz="3000" dirty="0" err="1"/>
              <a:t>Nullable</a:t>
            </a:r>
            <a:r>
              <a:rPr lang="en-US" sz="3000" dirty="0"/>
              <a:t> reference types </a:t>
            </a:r>
            <a:endParaRPr dirty="0"/>
          </a:p>
          <a:p>
            <a:pPr marL="798513" lvl="0" indent="-457200" algn="just" rtl="0">
              <a:lnSpc>
                <a:spcPct val="110000"/>
              </a:lnSpc>
              <a:spcBef>
                <a:spcPts val="1200"/>
              </a:spcBef>
              <a:spcAft>
                <a:spcPts val="0"/>
              </a:spcAft>
              <a:buClr>
                <a:srgbClr val="973735"/>
              </a:buClr>
              <a:buSzPct val="70000"/>
              <a:buFont typeface="Noto Sans Symbols"/>
              <a:buChar char="▪"/>
            </a:pPr>
            <a:r>
              <a:rPr lang="en-US" sz="3000" dirty="0"/>
              <a:t>Ref locals and Ref returns</a:t>
            </a:r>
            <a:endParaRPr dirty="0"/>
          </a:p>
          <a:p>
            <a:pPr marL="798513" lvl="0" indent="-457200" algn="just" rtl="0">
              <a:lnSpc>
                <a:spcPct val="110000"/>
              </a:lnSpc>
              <a:spcBef>
                <a:spcPts val="1200"/>
              </a:spcBef>
              <a:spcAft>
                <a:spcPts val="0"/>
              </a:spcAft>
              <a:buClr>
                <a:srgbClr val="973735"/>
              </a:buClr>
              <a:buSzPct val="70000"/>
              <a:buFont typeface="Noto Sans Symbols"/>
              <a:buChar char="▪"/>
            </a:pPr>
            <a:r>
              <a:rPr lang="en-US" sz="3000" dirty="0"/>
              <a:t>Discards and Pattern Matching</a:t>
            </a:r>
            <a:endParaRPr dirty="0"/>
          </a:p>
          <a:p>
            <a:pPr marL="798513" lvl="0" indent="-457200" algn="just" rtl="0">
              <a:lnSpc>
                <a:spcPct val="110000"/>
              </a:lnSpc>
              <a:spcBef>
                <a:spcPts val="1200"/>
              </a:spcBef>
              <a:spcAft>
                <a:spcPts val="0"/>
              </a:spcAft>
              <a:buClr>
                <a:srgbClr val="973735"/>
              </a:buClr>
              <a:buSzPct val="70000"/>
              <a:buFont typeface="Noto Sans Symbols"/>
              <a:buChar char="▪"/>
            </a:pPr>
            <a:r>
              <a:rPr lang="en-US" sz="3000" dirty="0"/>
              <a:t>Numeric literal syntax </a:t>
            </a:r>
            <a:endParaRPr dirty="0"/>
          </a:p>
          <a:p>
            <a:pPr marL="798513" lvl="0" indent="-457200" algn="just" rtl="0">
              <a:lnSpc>
                <a:spcPct val="110000"/>
              </a:lnSpc>
              <a:spcBef>
                <a:spcPts val="1200"/>
              </a:spcBef>
              <a:spcAft>
                <a:spcPts val="0"/>
              </a:spcAft>
              <a:buClr>
                <a:srgbClr val="973735"/>
              </a:buClr>
              <a:buSzPct val="70000"/>
              <a:buFont typeface="Noto Sans Symbols"/>
              <a:buChar char="▪"/>
            </a:pPr>
            <a:r>
              <a:rPr lang="en-US" sz="3000" dirty="0"/>
              <a:t>Tuples</a:t>
            </a:r>
          </a:p>
          <a:p>
            <a:pPr marL="798513" lvl="0" indent="-457200" algn="just">
              <a:lnSpc>
                <a:spcPct val="110000"/>
              </a:lnSpc>
              <a:spcBef>
                <a:spcPts val="1200"/>
              </a:spcBef>
              <a:buClr>
                <a:srgbClr val="973735"/>
              </a:buClr>
              <a:buSzPct val="70000"/>
              <a:buFont typeface="Noto Sans Symbols"/>
              <a:buChar char="▪"/>
            </a:pPr>
            <a:r>
              <a:rPr lang="en-US" dirty="0"/>
              <a:t>Primary Constructors for Classes and </a:t>
            </a:r>
            <a:r>
              <a:rPr lang="en-US" dirty="0" err="1"/>
              <a:t>Structs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20" name="Google Shape;120;p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121" name="Google Shape;121;p5"/>
          <p:cNvSpPr/>
          <p:nvPr/>
        </p:nvSpPr>
        <p:spPr>
          <a:xfrm>
            <a:off x="291921" y="736830"/>
            <a:ext cx="11608158" cy="492443"/>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a:ea typeface="Arial"/>
                <a:cs typeface="Arial"/>
                <a:sym typeface="Arial"/>
              </a:rPr>
              <a:t>1. Open Visual Studio.NET , File | New | Project</a:t>
            </a:r>
            <a:endParaRPr/>
          </a:p>
        </p:txBody>
      </p:sp>
      <p:grpSp>
        <p:nvGrpSpPr>
          <p:cNvPr id="122" name="Google Shape;122;p5"/>
          <p:cNvGrpSpPr/>
          <p:nvPr/>
        </p:nvGrpSpPr>
        <p:grpSpPr>
          <a:xfrm>
            <a:off x="1463937" y="1311654"/>
            <a:ext cx="9394754" cy="5133427"/>
            <a:chOff x="1715864" y="1318390"/>
            <a:chExt cx="9394754" cy="5133427"/>
          </a:xfrm>
        </p:grpSpPr>
        <p:pic>
          <p:nvPicPr>
            <p:cNvPr id="123" name="Google Shape;123;p5"/>
            <p:cNvPicPr preferRelativeResize="0"/>
            <p:nvPr/>
          </p:nvPicPr>
          <p:blipFill rotWithShape="1">
            <a:blip r:embed="rId3">
              <a:alphaModFix/>
            </a:blip>
            <a:srcRect/>
            <a:stretch/>
          </p:blipFill>
          <p:spPr>
            <a:xfrm>
              <a:off x="1715864" y="1349366"/>
              <a:ext cx="8566471" cy="5093621"/>
            </a:xfrm>
            <a:prstGeom prst="rect">
              <a:avLst/>
            </a:prstGeom>
            <a:noFill/>
            <a:ln>
              <a:noFill/>
            </a:ln>
          </p:spPr>
        </p:pic>
        <p:sp>
          <p:nvSpPr>
            <p:cNvPr id="124" name="Google Shape;124;p5"/>
            <p:cNvSpPr/>
            <p:nvPr/>
          </p:nvSpPr>
          <p:spPr>
            <a:xfrm>
              <a:off x="4548022" y="1700981"/>
              <a:ext cx="1184988" cy="36840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5" name="Google Shape;125;p5"/>
            <p:cNvSpPr/>
            <p:nvPr/>
          </p:nvSpPr>
          <p:spPr>
            <a:xfrm>
              <a:off x="4548022" y="2945840"/>
              <a:ext cx="5294068" cy="957565"/>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5"/>
            <p:cNvSpPr/>
            <p:nvPr/>
          </p:nvSpPr>
          <p:spPr>
            <a:xfrm>
              <a:off x="9106678" y="6083409"/>
              <a:ext cx="1010214" cy="36840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5"/>
            <p:cNvSpPr/>
            <p:nvPr/>
          </p:nvSpPr>
          <p:spPr>
            <a:xfrm>
              <a:off x="6744028" y="1318390"/>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1</a:t>
              </a:r>
              <a:endParaRPr/>
            </a:p>
          </p:txBody>
        </p:sp>
        <p:sp>
          <p:nvSpPr>
            <p:cNvPr id="128" name="Google Shape;128;p5"/>
            <p:cNvSpPr/>
            <p:nvPr/>
          </p:nvSpPr>
          <p:spPr>
            <a:xfrm>
              <a:off x="10350320" y="2141352"/>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2</a:t>
              </a:r>
              <a:endParaRPr/>
            </a:p>
          </p:txBody>
        </p:sp>
        <p:sp>
          <p:nvSpPr>
            <p:cNvPr id="129" name="Google Shape;129;p5"/>
            <p:cNvSpPr/>
            <p:nvPr/>
          </p:nvSpPr>
          <p:spPr>
            <a:xfrm>
              <a:off x="10476136" y="5253391"/>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3</a:t>
              </a:r>
              <a:endParaRPr/>
            </a:p>
          </p:txBody>
        </p:sp>
        <p:cxnSp>
          <p:nvCxnSpPr>
            <p:cNvPr id="130" name="Google Shape;130;p5"/>
            <p:cNvCxnSpPr/>
            <p:nvPr/>
          </p:nvCxnSpPr>
          <p:spPr>
            <a:xfrm flipH="1">
              <a:off x="5741941" y="1700981"/>
              <a:ext cx="993156" cy="217980"/>
            </a:xfrm>
            <a:prstGeom prst="straightConnector1">
              <a:avLst/>
            </a:prstGeom>
            <a:noFill/>
            <a:ln w="19050" cap="flat" cmpd="sng">
              <a:solidFill>
                <a:schemeClr val="accent5"/>
              </a:solidFill>
              <a:prstDash val="solid"/>
              <a:miter lim="800000"/>
              <a:headEnd type="none" w="sm" len="sm"/>
              <a:tailEnd type="triangle" w="med" len="med"/>
            </a:ln>
          </p:spPr>
        </p:cxnSp>
        <p:cxnSp>
          <p:nvCxnSpPr>
            <p:cNvPr id="131" name="Google Shape;131;p5"/>
            <p:cNvCxnSpPr/>
            <p:nvPr/>
          </p:nvCxnSpPr>
          <p:spPr>
            <a:xfrm flipH="1">
              <a:off x="9222659" y="2557379"/>
              <a:ext cx="1140541" cy="350748"/>
            </a:xfrm>
            <a:prstGeom prst="straightConnector1">
              <a:avLst/>
            </a:prstGeom>
            <a:noFill/>
            <a:ln w="19050" cap="flat" cmpd="sng">
              <a:solidFill>
                <a:schemeClr val="accent5"/>
              </a:solidFill>
              <a:prstDash val="solid"/>
              <a:miter lim="800000"/>
              <a:headEnd type="none" w="sm" len="sm"/>
              <a:tailEnd type="triangle" w="med" len="med"/>
            </a:ln>
          </p:spPr>
        </p:cxnSp>
        <p:cxnSp>
          <p:nvCxnSpPr>
            <p:cNvPr id="132" name="Google Shape;132;p5"/>
            <p:cNvCxnSpPr>
              <a:stCxn id="129" idx="3"/>
            </p:cNvCxnSpPr>
            <p:nvPr/>
          </p:nvCxnSpPr>
          <p:spPr>
            <a:xfrm flipH="1">
              <a:off x="9599154" y="5758183"/>
              <a:ext cx="969900" cy="325200"/>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38" name="Google Shape;138;p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139" name="Google Shape;139;p6"/>
          <p:cNvSpPr/>
          <p:nvPr/>
        </p:nvSpPr>
        <p:spPr>
          <a:xfrm>
            <a:off x="357235" y="753894"/>
            <a:ext cx="11608158" cy="492443"/>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a:ea typeface="Arial"/>
                <a:cs typeface="Arial"/>
                <a:sym typeface="Arial"/>
              </a:rPr>
              <a:t>2. Fill out </a:t>
            </a:r>
            <a:r>
              <a:rPr lang="en-US" sz="2600" b="1" i="0" u="none" strike="noStrike" cap="none">
                <a:solidFill>
                  <a:schemeClr val="dk1"/>
                </a:solidFill>
                <a:latin typeface="Arial"/>
                <a:ea typeface="Arial"/>
                <a:cs typeface="Arial"/>
                <a:sym typeface="Arial"/>
              </a:rPr>
              <a:t>Project name</a:t>
            </a:r>
            <a:r>
              <a:rPr lang="en-US" sz="2600" b="0" i="0" u="none" strike="noStrike" cap="none">
                <a:solidFill>
                  <a:schemeClr val="dk1"/>
                </a:solidFill>
                <a:latin typeface="Arial"/>
                <a:ea typeface="Arial"/>
                <a:cs typeface="Arial"/>
                <a:sym typeface="Arial"/>
              </a:rPr>
              <a:t>: HelloWorldApp and </a:t>
            </a:r>
            <a:r>
              <a:rPr lang="en-US" sz="2600" b="1" i="0" u="none" strike="noStrike" cap="none">
                <a:solidFill>
                  <a:schemeClr val="dk1"/>
                </a:solidFill>
                <a:latin typeface="Arial"/>
                <a:ea typeface="Arial"/>
                <a:cs typeface="Arial"/>
                <a:sym typeface="Arial"/>
              </a:rPr>
              <a:t>Location</a:t>
            </a:r>
            <a:r>
              <a:rPr lang="en-US" sz="2600" b="0" i="0" u="none" strike="noStrike" cap="none">
                <a:solidFill>
                  <a:schemeClr val="dk1"/>
                </a:solidFill>
                <a:latin typeface="Arial"/>
                <a:ea typeface="Arial"/>
                <a:cs typeface="Arial"/>
                <a:sym typeface="Arial"/>
              </a:rPr>
              <a:t> then click </a:t>
            </a:r>
            <a:r>
              <a:rPr lang="en-US" sz="2600" b="1" i="0" u="none" strike="noStrike" cap="none">
                <a:solidFill>
                  <a:schemeClr val="dk1"/>
                </a:solidFill>
                <a:latin typeface="Arial"/>
                <a:ea typeface="Arial"/>
                <a:cs typeface="Arial"/>
                <a:sym typeface="Arial"/>
              </a:rPr>
              <a:t>Next</a:t>
            </a:r>
            <a:endParaRPr/>
          </a:p>
        </p:txBody>
      </p:sp>
      <p:grpSp>
        <p:nvGrpSpPr>
          <p:cNvPr id="140" name="Google Shape;140;p6"/>
          <p:cNvGrpSpPr/>
          <p:nvPr/>
        </p:nvGrpSpPr>
        <p:grpSpPr>
          <a:xfrm>
            <a:off x="1296955" y="1311653"/>
            <a:ext cx="9535886" cy="5079815"/>
            <a:chOff x="1425571" y="1311654"/>
            <a:chExt cx="9163201" cy="4993848"/>
          </a:xfrm>
        </p:grpSpPr>
        <p:grpSp>
          <p:nvGrpSpPr>
            <p:cNvPr id="141" name="Google Shape;141;p6"/>
            <p:cNvGrpSpPr/>
            <p:nvPr/>
          </p:nvGrpSpPr>
          <p:grpSpPr>
            <a:xfrm>
              <a:off x="1425571" y="1311654"/>
              <a:ext cx="8315131" cy="4993848"/>
              <a:chOff x="1742529" y="1434240"/>
              <a:chExt cx="8315131" cy="4993848"/>
            </a:xfrm>
          </p:grpSpPr>
          <p:grpSp>
            <p:nvGrpSpPr>
              <p:cNvPr id="142" name="Google Shape;142;p6"/>
              <p:cNvGrpSpPr/>
              <p:nvPr/>
            </p:nvGrpSpPr>
            <p:grpSpPr>
              <a:xfrm>
                <a:off x="1742529" y="1434240"/>
                <a:ext cx="8315131" cy="4384150"/>
                <a:chOff x="1742529" y="1654639"/>
                <a:chExt cx="8315131" cy="4384150"/>
              </a:xfrm>
            </p:grpSpPr>
            <p:pic>
              <p:nvPicPr>
                <p:cNvPr id="143" name="Google Shape;143;p6"/>
                <p:cNvPicPr preferRelativeResize="0"/>
                <p:nvPr/>
              </p:nvPicPr>
              <p:blipFill rotWithShape="1">
                <a:blip r:embed="rId3">
                  <a:alphaModFix/>
                </a:blip>
                <a:srcRect/>
                <a:stretch/>
              </p:blipFill>
              <p:spPr>
                <a:xfrm>
                  <a:off x="1742529" y="1654639"/>
                  <a:ext cx="8315131" cy="4384150"/>
                </a:xfrm>
                <a:prstGeom prst="rect">
                  <a:avLst/>
                </a:prstGeom>
                <a:noFill/>
                <a:ln>
                  <a:noFill/>
                </a:ln>
              </p:spPr>
            </p:pic>
            <p:sp>
              <p:nvSpPr>
                <p:cNvPr id="144" name="Google Shape;144;p6"/>
                <p:cNvSpPr/>
                <p:nvPr/>
              </p:nvSpPr>
              <p:spPr>
                <a:xfrm>
                  <a:off x="2010096" y="3527768"/>
                  <a:ext cx="1423570" cy="42841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5" name="Google Shape;145;p6"/>
                <p:cNvSpPr/>
                <p:nvPr/>
              </p:nvSpPr>
              <p:spPr>
                <a:xfrm>
                  <a:off x="4408160" y="3081775"/>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4</a:t>
                  </a:r>
                  <a:endParaRPr/>
                </a:p>
              </p:txBody>
            </p:sp>
            <p:cxnSp>
              <p:nvCxnSpPr>
                <p:cNvPr id="146" name="Google Shape;146;p6"/>
                <p:cNvCxnSpPr/>
                <p:nvPr/>
              </p:nvCxnSpPr>
              <p:spPr>
                <a:xfrm flipH="1">
                  <a:off x="3415004" y="3480524"/>
                  <a:ext cx="993156" cy="217980"/>
                </a:xfrm>
                <a:prstGeom prst="straightConnector1">
                  <a:avLst/>
                </a:prstGeom>
                <a:noFill/>
                <a:ln w="19050" cap="flat" cmpd="sng">
                  <a:solidFill>
                    <a:schemeClr val="accent5"/>
                  </a:solidFill>
                  <a:prstDash val="solid"/>
                  <a:miter lim="800000"/>
                  <a:headEnd type="none" w="sm" len="sm"/>
                  <a:tailEnd type="triangle" w="med" len="med"/>
                </a:ln>
              </p:spPr>
            </p:cxnSp>
            <p:sp>
              <p:nvSpPr>
                <p:cNvPr id="147" name="Google Shape;147;p6"/>
                <p:cNvSpPr/>
                <p:nvPr/>
              </p:nvSpPr>
              <p:spPr>
                <a:xfrm>
                  <a:off x="2023537" y="4458896"/>
                  <a:ext cx="2772398" cy="42841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8" name="Google Shape;148;p6"/>
                <p:cNvSpPr/>
                <p:nvPr/>
              </p:nvSpPr>
              <p:spPr>
                <a:xfrm>
                  <a:off x="5042642" y="3790837"/>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5</a:t>
                  </a:r>
                  <a:endParaRPr/>
                </a:p>
              </p:txBody>
            </p:sp>
          </p:grpSp>
          <p:cxnSp>
            <p:nvCxnSpPr>
              <p:cNvPr id="149" name="Google Shape;149;p6"/>
              <p:cNvCxnSpPr>
                <a:stCxn id="148" idx="2"/>
              </p:cNvCxnSpPr>
              <p:nvPr/>
            </p:nvCxnSpPr>
            <p:spPr>
              <a:xfrm flipH="1">
                <a:off x="4007642" y="3866139"/>
                <a:ext cx="1035000" cy="334500"/>
              </a:xfrm>
              <a:prstGeom prst="straightConnector1">
                <a:avLst/>
              </a:prstGeom>
              <a:noFill/>
              <a:ln w="19050" cap="flat" cmpd="sng">
                <a:solidFill>
                  <a:schemeClr val="accent5"/>
                </a:solidFill>
                <a:prstDash val="solid"/>
                <a:miter lim="800000"/>
                <a:headEnd type="none" w="sm" len="sm"/>
                <a:tailEnd type="triangle" w="med" len="med"/>
              </a:ln>
            </p:spPr>
          </p:cxnSp>
          <p:pic>
            <p:nvPicPr>
              <p:cNvPr id="150" name="Google Shape;150;p6"/>
              <p:cNvPicPr preferRelativeResize="0"/>
              <p:nvPr/>
            </p:nvPicPr>
            <p:blipFill rotWithShape="1">
              <a:blip r:embed="rId4">
                <a:alphaModFix/>
              </a:blip>
              <a:srcRect/>
              <a:stretch/>
            </p:blipFill>
            <p:spPr>
              <a:xfrm>
                <a:off x="7899307" y="5833676"/>
                <a:ext cx="2149026" cy="594412"/>
              </a:xfrm>
              <a:prstGeom prst="rect">
                <a:avLst/>
              </a:prstGeom>
              <a:noFill/>
              <a:ln>
                <a:noFill/>
              </a:ln>
            </p:spPr>
          </p:pic>
        </p:grpSp>
        <p:sp>
          <p:nvSpPr>
            <p:cNvPr id="151" name="Google Shape;151;p6"/>
            <p:cNvSpPr/>
            <p:nvPr/>
          </p:nvSpPr>
          <p:spPr>
            <a:xfrm>
              <a:off x="9954290" y="5076217"/>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6</a:t>
              </a:r>
              <a:endParaRPr/>
            </a:p>
          </p:txBody>
        </p:sp>
        <p:cxnSp>
          <p:nvCxnSpPr>
            <p:cNvPr id="152" name="Google Shape;152;p6"/>
            <p:cNvCxnSpPr/>
            <p:nvPr/>
          </p:nvCxnSpPr>
          <p:spPr>
            <a:xfrm flipH="1">
              <a:off x="9181062" y="5471877"/>
              <a:ext cx="783295" cy="391482"/>
            </a:xfrm>
            <a:prstGeom prst="straightConnector1">
              <a:avLst/>
            </a:prstGeom>
            <a:noFill/>
            <a:ln w="19050" cap="flat" cmpd="sng">
              <a:solidFill>
                <a:schemeClr val="accent5"/>
              </a:solidFill>
              <a:prstDash val="solid"/>
              <a:miter lim="800000"/>
              <a:headEnd type="none" w="sm" len="sm"/>
              <a:tailEnd type="triangle" w="med" len="med"/>
            </a:ln>
          </p:spPr>
        </p:cxnSp>
        <p:sp>
          <p:nvSpPr>
            <p:cNvPr id="153" name="Google Shape;153;p6"/>
            <p:cNvSpPr/>
            <p:nvPr/>
          </p:nvSpPr>
          <p:spPr>
            <a:xfrm>
              <a:off x="8689248" y="5871002"/>
              <a:ext cx="883960" cy="326455"/>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60" name="Google Shape;160;p7"/>
          <p:cNvSpPr/>
          <p:nvPr/>
        </p:nvSpPr>
        <p:spPr>
          <a:xfrm>
            <a:off x="357235" y="860486"/>
            <a:ext cx="11608158" cy="892512"/>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dirty="0">
                <a:solidFill>
                  <a:schemeClr val="dk1"/>
                </a:solidFill>
                <a:latin typeface="Arial"/>
                <a:ea typeface="Arial"/>
                <a:cs typeface="Arial"/>
                <a:sym typeface="Arial"/>
              </a:rPr>
              <a:t>3. Choose </a:t>
            </a:r>
            <a:r>
              <a:rPr lang="en-US" sz="2600" b="1" i="0" u="none" strike="noStrike" cap="none" dirty="0">
                <a:solidFill>
                  <a:schemeClr val="dk1"/>
                </a:solidFill>
                <a:latin typeface="Arial"/>
                <a:ea typeface="Arial"/>
                <a:cs typeface="Arial"/>
                <a:sym typeface="Arial"/>
              </a:rPr>
              <a:t>Target Framework</a:t>
            </a:r>
            <a:r>
              <a:rPr lang="en-US" sz="2600" b="0" i="0" u="none" strike="noStrike" cap="none" dirty="0">
                <a:solidFill>
                  <a:schemeClr val="dk1"/>
                </a:solidFill>
                <a:latin typeface="Arial"/>
                <a:ea typeface="Arial"/>
                <a:cs typeface="Arial"/>
                <a:sym typeface="Arial"/>
              </a:rPr>
              <a:t>: .NET 8.0 (Long Term Support) then click </a:t>
            </a:r>
            <a:r>
              <a:rPr lang="en-US" sz="2600" b="1" i="0" u="none" strike="noStrike" cap="none" dirty="0">
                <a:solidFill>
                  <a:schemeClr val="dk1"/>
                </a:solidFill>
                <a:latin typeface="Arial"/>
                <a:ea typeface="Arial"/>
                <a:cs typeface="Arial"/>
                <a:sym typeface="Arial"/>
              </a:rPr>
              <a:t>Create</a:t>
            </a:r>
            <a:endParaRPr dirty="0"/>
          </a:p>
        </p:txBody>
      </p:sp>
      <p:pic>
        <p:nvPicPr>
          <p:cNvPr id="3" name="Picture 2"/>
          <p:cNvPicPr>
            <a:picLocks noChangeAspect="1"/>
          </p:cNvPicPr>
          <p:nvPr/>
        </p:nvPicPr>
        <p:blipFill>
          <a:blip r:embed="rId3"/>
          <a:stretch>
            <a:fillRect/>
          </a:stretch>
        </p:blipFill>
        <p:spPr>
          <a:xfrm>
            <a:off x="1971099" y="1880971"/>
            <a:ext cx="8249801" cy="3096057"/>
          </a:xfrm>
          <a:prstGeom prst="rect">
            <a:avLst/>
          </a:prstGeom>
        </p:spPr>
      </p:pic>
      <p:sp>
        <p:nvSpPr>
          <p:cNvPr id="159" name="Google Shape;159;p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grpSp>
        <p:nvGrpSpPr>
          <p:cNvPr id="161" name="Google Shape;161;p7"/>
          <p:cNvGrpSpPr/>
          <p:nvPr/>
        </p:nvGrpSpPr>
        <p:grpSpPr>
          <a:xfrm>
            <a:off x="2082859" y="2679286"/>
            <a:ext cx="8957016" cy="2297742"/>
            <a:chOff x="1435854" y="3251962"/>
            <a:chExt cx="8957016" cy="2297742"/>
          </a:xfrm>
        </p:grpSpPr>
        <p:grpSp>
          <p:nvGrpSpPr>
            <p:cNvPr id="162" name="Google Shape;162;p7"/>
            <p:cNvGrpSpPr/>
            <p:nvPr/>
          </p:nvGrpSpPr>
          <p:grpSpPr>
            <a:xfrm>
              <a:off x="1435854" y="3251962"/>
              <a:ext cx="8957016" cy="2297742"/>
              <a:chOff x="1557152" y="3177316"/>
              <a:chExt cx="8957016" cy="2297742"/>
            </a:xfrm>
          </p:grpSpPr>
          <p:sp>
            <p:nvSpPr>
              <p:cNvPr id="164" name="Google Shape;164;p7"/>
              <p:cNvSpPr/>
              <p:nvPr/>
            </p:nvSpPr>
            <p:spPr>
              <a:xfrm>
                <a:off x="9853880" y="4282847"/>
                <a:ext cx="660288" cy="601582"/>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8</a:t>
                </a:r>
                <a:endParaRPr/>
              </a:p>
            </p:txBody>
          </p:sp>
          <p:sp>
            <p:nvSpPr>
              <p:cNvPr id="165" name="Google Shape;165;p7"/>
              <p:cNvSpPr/>
              <p:nvPr/>
            </p:nvSpPr>
            <p:spPr>
              <a:xfrm>
                <a:off x="3769704" y="3177316"/>
                <a:ext cx="660288" cy="601582"/>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rgbClr val="002060"/>
                    </a:solidFill>
                    <a:latin typeface="Arial"/>
                    <a:ea typeface="Arial"/>
                    <a:cs typeface="Arial"/>
                    <a:sym typeface="Arial"/>
                  </a:rPr>
                  <a:t>7</a:t>
                </a:r>
                <a:endParaRPr dirty="0"/>
              </a:p>
            </p:txBody>
          </p:sp>
          <p:cxnSp>
            <p:nvCxnSpPr>
              <p:cNvPr id="166" name="Google Shape;166;p7"/>
              <p:cNvCxnSpPr/>
              <p:nvPr/>
            </p:nvCxnSpPr>
            <p:spPr>
              <a:xfrm flipH="1">
                <a:off x="2883159" y="3536300"/>
                <a:ext cx="886546" cy="326573"/>
              </a:xfrm>
              <a:prstGeom prst="straightConnector1">
                <a:avLst/>
              </a:prstGeom>
              <a:noFill/>
              <a:ln w="19050" cap="flat" cmpd="sng">
                <a:solidFill>
                  <a:schemeClr val="accent5"/>
                </a:solidFill>
                <a:prstDash val="solid"/>
                <a:miter lim="800000"/>
                <a:headEnd type="none" w="sm" len="sm"/>
                <a:tailEnd type="triangle" w="med" len="med"/>
              </a:ln>
            </p:spPr>
          </p:cxnSp>
          <p:sp>
            <p:nvSpPr>
              <p:cNvPr id="167" name="Google Shape;167;p7"/>
              <p:cNvSpPr/>
              <p:nvPr/>
            </p:nvSpPr>
            <p:spPr>
              <a:xfrm>
                <a:off x="1557152" y="4137881"/>
                <a:ext cx="2489141" cy="439331"/>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68" name="Google Shape;168;p7"/>
              <p:cNvPicPr preferRelativeResize="0"/>
              <p:nvPr/>
            </p:nvPicPr>
            <p:blipFill rotWithShape="1">
              <a:blip r:embed="rId4">
                <a:alphaModFix/>
              </a:blip>
              <a:srcRect/>
              <a:stretch/>
            </p:blipFill>
            <p:spPr>
              <a:xfrm>
                <a:off x="7081913" y="4993276"/>
                <a:ext cx="2388834" cy="481782"/>
              </a:xfrm>
              <a:prstGeom prst="rect">
                <a:avLst/>
              </a:prstGeom>
              <a:noFill/>
              <a:ln>
                <a:noFill/>
              </a:ln>
            </p:spPr>
          </p:pic>
          <p:sp>
            <p:nvSpPr>
              <p:cNvPr id="169" name="Google Shape;169;p7"/>
              <p:cNvSpPr/>
              <p:nvPr/>
            </p:nvSpPr>
            <p:spPr>
              <a:xfrm>
                <a:off x="8304246" y="5066522"/>
                <a:ext cx="1146956" cy="32435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cxnSp>
          <p:nvCxnSpPr>
            <p:cNvPr id="170" name="Google Shape;170;p7"/>
            <p:cNvCxnSpPr/>
            <p:nvPr/>
          </p:nvCxnSpPr>
          <p:spPr>
            <a:xfrm flipH="1">
              <a:off x="9007267" y="4767653"/>
              <a:ext cx="725315" cy="382845"/>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76" name="Google Shape;176;p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177" name="Google Shape;177;p8"/>
          <p:cNvSpPr/>
          <p:nvPr/>
        </p:nvSpPr>
        <p:spPr>
          <a:xfrm>
            <a:off x="444981" y="703133"/>
            <a:ext cx="11608158" cy="892552"/>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dirty="0">
                <a:solidFill>
                  <a:schemeClr val="dk1"/>
                </a:solidFill>
                <a:latin typeface="Arial"/>
                <a:ea typeface="Arial"/>
                <a:cs typeface="Arial"/>
                <a:sym typeface="Arial"/>
              </a:rPr>
              <a:t>4. Write code for </a:t>
            </a:r>
            <a:r>
              <a:rPr lang="en-US" sz="2600" b="1" i="0" u="none" strike="noStrike" cap="none" dirty="0">
                <a:solidFill>
                  <a:schemeClr val="dk1"/>
                </a:solidFill>
                <a:latin typeface="Arial"/>
                <a:ea typeface="Arial"/>
                <a:cs typeface="Arial"/>
                <a:sym typeface="Arial"/>
              </a:rPr>
              <a:t>Main</a:t>
            </a:r>
            <a:r>
              <a:rPr lang="en-US" sz="2600" b="0" i="0" u="none" strike="noStrike" cap="none" dirty="0">
                <a:solidFill>
                  <a:schemeClr val="dk1"/>
                </a:solidFill>
                <a:latin typeface="Arial"/>
                <a:ea typeface="Arial"/>
                <a:cs typeface="Arial"/>
                <a:sym typeface="Arial"/>
              </a:rPr>
              <a:t> method then press </a:t>
            </a:r>
            <a:r>
              <a:rPr lang="en-US" sz="2600" b="1" i="0" u="none" strike="noStrike" cap="none" dirty="0">
                <a:solidFill>
                  <a:schemeClr val="dk1"/>
                </a:solidFill>
                <a:latin typeface="Arial"/>
                <a:ea typeface="Arial"/>
                <a:cs typeface="Arial"/>
                <a:sym typeface="Arial"/>
              </a:rPr>
              <a:t>F5(</a:t>
            </a:r>
            <a:r>
              <a:rPr lang="en-US" sz="2600" b="0" i="0" u="none" strike="noStrike" cap="none" dirty="0">
                <a:solidFill>
                  <a:schemeClr val="dk1"/>
                </a:solidFill>
                <a:latin typeface="Arial"/>
                <a:ea typeface="Arial"/>
                <a:cs typeface="Arial"/>
                <a:sym typeface="Arial"/>
              </a:rPr>
              <a:t>run Debugging</a:t>
            </a:r>
            <a:r>
              <a:rPr lang="en-US" sz="2600" b="1" i="0" u="none" strike="noStrike" cap="none" dirty="0">
                <a:solidFill>
                  <a:schemeClr val="dk1"/>
                </a:solidFill>
                <a:latin typeface="Arial"/>
                <a:ea typeface="Arial"/>
                <a:cs typeface="Arial"/>
                <a:sym typeface="Arial"/>
              </a:rPr>
              <a:t>) </a:t>
            </a:r>
            <a:r>
              <a:rPr lang="en-US" sz="2600" b="0" i="0" u="none" strike="noStrike" cap="none" dirty="0">
                <a:solidFill>
                  <a:schemeClr val="dk1"/>
                </a:solidFill>
                <a:latin typeface="Arial"/>
                <a:ea typeface="Arial"/>
                <a:cs typeface="Arial"/>
                <a:sym typeface="Arial"/>
              </a:rPr>
              <a:t>or</a:t>
            </a:r>
            <a:r>
              <a:rPr lang="en-US" sz="2600" b="1" i="0" u="none" strike="noStrike" cap="none" dirty="0">
                <a:solidFill>
                  <a:schemeClr val="dk1"/>
                </a:solidFill>
                <a:latin typeface="Arial"/>
                <a:ea typeface="Arial"/>
                <a:cs typeface="Arial"/>
                <a:sym typeface="Arial"/>
              </a:rPr>
              <a:t> Ctrl+F5</a:t>
            </a:r>
            <a:r>
              <a:rPr lang="en-US" sz="2600" b="0" i="0" u="none" strike="noStrike" cap="none" dirty="0">
                <a:solidFill>
                  <a:schemeClr val="dk1"/>
                </a:solidFill>
                <a:latin typeface="Arial"/>
                <a:ea typeface="Arial"/>
                <a:cs typeface="Arial"/>
                <a:sym typeface="Arial"/>
              </a:rPr>
              <a:t>(run without Debugging)</a:t>
            </a:r>
            <a:r>
              <a:rPr lang="en-US" sz="2600" b="1" i="0" u="none" strike="noStrike" cap="none" dirty="0">
                <a:solidFill>
                  <a:schemeClr val="dk1"/>
                </a:solidFill>
                <a:latin typeface="Arial"/>
                <a:ea typeface="Arial"/>
                <a:cs typeface="Arial"/>
                <a:sym typeface="Arial"/>
              </a:rPr>
              <a:t> </a:t>
            </a:r>
            <a:r>
              <a:rPr lang="en-US" sz="2600" b="0" i="0" u="none" strike="noStrike" cap="none" dirty="0">
                <a:solidFill>
                  <a:schemeClr val="dk1"/>
                </a:solidFill>
                <a:latin typeface="Arial"/>
                <a:ea typeface="Arial"/>
                <a:cs typeface="Arial"/>
                <a:sym typeface="Arial"/>
              </a:rPr>
              <a:t>to run application</a:t>
            </a:r>
            <a:endParaRPr dirty="0"/>
          </a:p>
        </p:txBody>
      </p:sp>
      <p:pic>
        <p:nvPicPr>
          <p:cNvPr id="179" name="Google Shape;179;p8"/>
          <p:cNvPicPr preferRelativeResize="0"/>
          <p:nvPr/>
        </p:nvPicPr>
        <p:blipFill rotWithShape="1">
          <a:blip r:embed="rId3">
            <a:alphaModFix/>
          </a:blip>
          <a:srcRect/>
          <a:stretch/>
        </p:blipFill>
        <p:spPr>
          <a:xfrm>
            <a:off x="3371009" y="4342844"/>
            <a:ext cx="5457825" cy="1209675"/>
          </a:xfrm>
          <a:prstGeom prst="rect">
            <a:avLst/>
          </a:prstGeom>
          <a:noFill/>
          <a:ln>
            <a:noFill/>
          </a:ln>
        </p:spPr>
      </p:pic>
      <p:pic>
        <p:nvPicPr>
          <p:cNvPr id="6" name="Picture 5"/>
          <p:cNvPicPr>
            <a:picLocks noChangeAspect="1"/>
          </p:cNvPicPr>
          <p:nvPr/>
        </p:nvPicPr>
        <p:blipFill>
          <a:blip r:embed="rId4"/>
          <a:stretch>
            <a:fillRect/>
          </a:stretch>
        </p:blipFill>
        <p:spPr>
          <a:xfrm>
            <a:off x="598669" y="1922140"/>
            <a:ext cx="5264421" cy="1206562"/>
          </a:xfrm>
          <a:prstGeom prst="rect">
            <a:avLst/>
          </a:prstGeom>
        </p:spPr>
      </p:pic>
      <p:pic>
        <p:nvPicPr>
          <p:cNvPr id="7" name="Picture 6"/>
          <p:cNvPicPr>
            <a:picLocks noChangeAspect="1"/>
          </p:cNvPicPr>
          <p:nvPr/>
        </p:nvPicPr>
        <p:blipFill>
          <a:blip r:embed="rId5"/>
          <a:stretch>
            <a:fillRect/>
          </a:stretch>
        </p:blipFill>
        <p:spPr>
          <a:xfrm>
            <a:off x="6249060" y="1922140"/>
            <a:ext cx="5416828" cy="19686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a:spLocks noGrp="1"/>
          </p:cNvSpPr>
          <p:nvPr>
            <p:ph type="title"/>
          </p:nvPr>
        </p:nvSpPr>
        <p:spPr>
          <a:xfrm>
            <a:off x="368595" y="638907"/>
            <a:ext cx="10806720"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Structure of a C# program</a:t>
            </a:r>
            <a:endParaRPr/>
          </a:p>
        </p:txBody>
      </p:sp>
      <p:sp>
        <p:nvSpPr>
          <p:cNvPr id="185" name="Google Shape;185;p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86" name="Google Shape;186;p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grpSp>
        <p:nvGrpSpPr>
          <p:cNvPr id="187" name="Google Shape;187;p9"/>
          <p:cNvGrpSpPr/>
          <p:nvPr/>
        </p:nvGrpSpPr>
        <p:grpSpPr>
          <a:xfrm>
            <a:off x="237966" y="1537026"/>
            <a:ext cx="11405810" cy="4840688"/>
            <a:chOff x="200731" y="1254328"/>
            <a:chExt cx="11405810" cy="4840688"/>
          </a:xfrm>
        </p:grpSpPr>
        <p:pic>
          <p:nvPicPr>
            <p:cNvPr id="188" name="Google Shape;188;p9"/>
            <p:cNvPicPr preferRelativeResize="0"/>
            <p:nvPr/>
          </p:nvPicPr>
          <p:blipFill rotWithShape="1">
            <a:blip r:embed="rId3">
              <a:alphaModFix/>
            </a:blip>
            <a:srcRect/>
            <a:stretch/>
          </p:blipFill>
          <p:spPr>
            <a:xfrm>
              <a:off x="200731" y="1732828"/>
              <a:ext cx="8391085" cy="4362188"/>
            </a:xfrm>
            <a:prstGeom prst="rect">
              <a:avLst/>
            </a:prstGeom>
            <a:noFill/>
            <a:ln>
              <a:noFill/>
            </a:ln>
          </p:spPr>
        </p:pic>
        <p:sp>
          <p:nvSpPr>
            <p:cNvPr id="189" name="Google Shape;189;p9"/>
            <p:cNvSpPr/>
            <p:nvPr/>
          </p:nvSpPr>
          <p:spPr>
            <a:xfrm>
              <a:off x="754224" y="1675468"/>
              <a:ext cx="1671735" cy="33009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0" name="Google Shape;190;p9"/>
            <p:cNvSpPr/>
            <p:nvPr/>
          </p:nvSpPr>
          <p:spPr>
            <a:xfrm>
              <a:off x="754225" y="2160144"/>
              <a:ext cx="2743200" cy="330095"/>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1" name="Google Shape;191;p9"/>
            <p:cNvSpPr/>
            <p:nvPr/>
          </p:nvSpPr>
          <p:spPr>
            <a:xfrm>
              <a:off x="1681065" y="3258614"/>
              <a:ext cx="6938744" cy="2134081"/>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2" name="Google Shape;192;p9"/>
            <p:cNvSpPr/>
            <p:nvPr/>
          </p:nvSpPr>
          <p:spPr>
            <a:xfrm>
              <a:off x="6794118" y="1772939"/>
              <a:ext cx="2182624" cy="643077"/>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2060"/>
                  </a:solidFill>
                  <a:latin typeface="Arial"/>
                  <a:ea typeface="Arial"/>
                  <a:cs typeface="Arial"/>
                  <a:sym typeface="Arial"/>
                </a:rPr>
                <a:t>Namespace of the current class</a:t>
              </a:r>
              <a:endParaRPr/>
            </a:p>
          </p:txBody>
        </p:sp>
        <p:sp>
          <p:nvSpPr>
            <p:cNvPr id="193" name="Google Shape;193;p9"/>
            <p:cNvSpPr/>
            <p:nvPr/>
          </p:nvSpPr>
          <p:spPr>
            <a:xfrm>
              <a:off x="9423918" y="2447776"/>
              <a:ext cx="2182623" cy="625843"/>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2060"/>
                  </a:solidFill>
                  <a:latin typeface="Arial"/>
                  <a:ea typeface="Arial"/>
                  <a:cs typeface="Arial"/>
                  <a:sym typeface="Arial"/>
                </a:rPr>
                <a:t>Entry point: </a:t>
              </a:r>
              <a:r>
                <a:rPr lang="en-US" sz="2000">
                  <a:solidFill>
                    <a:srgbClr val="833C0B"/>
                  </a:solidFill>
                  <a:latin typeface="Arial"/>
                  <a:ea typeface="Arial"/>
                  <a:cs typeface="Arial"/>
                  <a:sym typeface="Arial"/>
                </a:rPr>
                <a:t>Main()</a:t>
              </a:r>
              <a:endParaRPr/>
            </a:p>
          </p:txBody>
        </p:sp>
        <p:sp>
          <p:nvSpPr>
            <p:cNvPr id="194" name="Google Shape;194;p9"/>
            <p:cNvSpPr/>
            <p:nvPr/>
          </p:nvSpPr>
          <p:spPr>
            <a:xfrm>
              <a:off x="4145161" y="1254328"/>
              <a:ext cx="2317101" cy="643077"/>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2060"/>
                  </a:solidFill>
                  <a:latin typeface="Arial"/>
                  <a:ea typeface="Arial"/>
                  <a:cs typeface="Arial"/>
                  <a:sym typeface="Arial"/>
                </a:rPr>
                <a:t>Referencing namespace</a:t>
              </a:r>
              <a:endParaRPr/>
            </a:p>
          </p:txBody>
        </p:sp>
        <p:cxnSp>
          <p:nvCxnSpPr>
            <p:cNvPr id="195" name="Google Shape;195;p9"/>
            <p:cNvCxnSpPr/>
            <p:nvPr/>
          </p:nvCxnSpPr>
          <p:spPr>
            <a:xfrm flipH="1">
              <a:off x="2476834" y="1586204"/>
              <a:ext cx="1668327" cy="195061"/>
            </a:xfrm>
            <a:prstGeom prst="straightConnector1">
              <a:avLst/>
            </a:prstGeom>
            <a:noFill/>
            <a:ln w="19050" cap="flat" cmpd="sng">
              <a:solidFill>
                <a:schemeClr val="accent5"/>
              </a:solidFill>
              <a:prstDash val="solid"/>
              <a:miter lim="800000"/>
              <a:headEnd type="none" w="sm" len="sm"/>
              <a:tailEnd type="triangle" w="med" len="med"/>
            </a:ln>
          </p:spPr>
        </p:cxnSp>
        <p:cxnSp>
          <p:nvCxnSpPr>
            <p:cNvPr id="196" name="Google Shape;196;p9"/>
            <p:cNvCxnSpPr/>
            <p:nvPr/>
          </p:nvCxnSpPr>
          <p:spPr>
            <a:xfrm flipH="1">
              <a:off x="3511421" y="2103934"/>
              <a:ext cx="3268701" cy="279922"/>
            </a:xfrm>
            <a:prstGeom prst="straightConnector1">
              <a:avLst/>
            </a:prstGeom>
            <a:noFill/>
            <a:ln w="19050" cap="flat" cmpd="sng">
              <a:solidFill>
                <a:schemeClr val="accent5"/>
              </a:solidFill>
              <a:prstDash val="solid"/>
              <a:miter lim="800000"/>
              <a:headEnd type="none" w="sm" len="sm"/>
              <a:tailEnd type="triangle" w="med" len="med"/>
            </a:ln>
          </p:spPr>
        </p:cxnSp>
        <p:cxnSp>
          <p:nvCxnSpPr>
            <p:cNvPr id="197" name="Google Shape;197;p9"/>
            <p:cNvCxnSpPr/>
            <p:nvPr/>
          </p:nvCxnSpPr>
          <p:spPr>
            <a:xfrm flipH="1">
              <a:off x="5548015" y="2787122"/>
              <a:ext cx="3875903" cy="429683"/>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2553</Words>
  <Application>Microsoft Office PowerPoint</Application>
  <PresentationFormat>Widescreen</PresentationFormat>
  <Paragraphs>301</Paragraphs>
  <Slides>49</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Consolas</vt:lpstr>
      <vt:lpstr>Noto Sans Symbols</vt:lpstr>
      <vt:lpstr>Office Theme</vt:lpstr>
      <vt:lpstr>C#.NET Programming</vt:lpstr>
      <vt:lpstr>Objectives </vt:lpstr>
      <vt:lpstr>PowerPoint Presentation</vt:lpstr>
      <vt:lpstr>Demo Create C# Console App using Visual Studio.NET</vt:lpstr>
      <vt:lpstr>PowerPoint Presentation</vt:lpstr>
      <vt:lpstr>PowerPoint Presentation</vt:lpstr>
      <vt:lpstr>PowerPoint Presentation</vt:lpstr>
      <vt:lpstr>PowerPoint Presentation</vt:lpstr>
      <vt:lpstr>Structure of a C# program</vt:lpstr>
      <vt:lpstr>Namespaces in C#</vt:lpstr>
      <vt:lpstr>Namespaces in C#</vt:lpstr>
      <vt:lpstr>Namespaces in C#</vt:lpstr>
      <vt:lpstr>Variations on the Main() Method </vt:lpstr>
      <vt:lpstr>Processing Command-Line Arguments</vt:lpstr>
      <vt:lpstr>Value Types and Reference types</vt:lpstr>
      <vt:lpstr>Value Types and Reference types</vt:lpstr>
      <vt:lpstr>Boxing and Unboxing</vt:lpstr>
      <vt:lpstr>Boxing and Unboxing</vt:lpstr>
      <vt:lpstr>var keyword</vt:lpstr>
      <vt:lpstr>var keyword</vt:lpstr>
      <vt:lpstr>dynamic type</vt:lpstr>
      <vt:lpstr>dynamic type</vt:lpstr>
      <vt:lpstr>String Interpolation</vt:lpstr>
      <vt:lpstr>The Console Class</vt:lpstr>
      <vt:lpstr>Numeric Literal Syntax</vt:lpstr>
      <vt:lpstr>Passing Parameters with ref, out and params </vt:lpstr>
      <vt:lpstr>Passing Parameters with ref, out and params </vt:lpstr>
      <vt:lpstr>PowerPoint Presentation</vt:lpstr>
      <vt:lpstr>PowerPoint Presentation</vt:lpstr>
      <vt:lpstr>Ref locals and Ref returns</vt:lpstr>
      <vt:lpstr>Ref locals and Ref returns</vt:lpstr>
      <vt:lpstr>Local Function and Static Local Function </vt:lpstr>
      <vt:lpstr>Local Function and Static Local Function </vt:lpstr>
      <vt:lpstr>Local Function and Static Local Function </vt:lpstr>
      <vt:lpstr>Local Function and Static Local Function </vt:lpstr>
      <vt:lpstr>Tuples</vt:lpstr>
      <vt:lpstr>Tuples</vt:lpstr>
      <vt:lpstr>Discards</vt:lpstr>
      <vt:lpstr>Discards </vt:lpstr>
      <vt:lpstr>Discards </vt:lpstr>
      <vt:lpstr>Pattern Matching</vt:lpstr>
      <vt:lpstr>Pattern Matching</vt:lpstr>
      <vt:lpstr>Pattern Matching</vt:lpstr>
      <vt:lpstr>Null-Condition Operator</vt:lpstr>
      <vt:lpstr>Nullable value types</vt:lpstr>
      <vt:lpstr>Nullable reference types </vt:lpstr>
      <vt:lpstr>Primary Constructors for Classes and Structs</vt:lpstr>
      <vt:lpstr>Alias Any Type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 Programming</dc:title>
  <dc:creator>ADMIN</dc:creator>
  <cp:lastModifiedBy>Quí Trương</cp:lastModifiedBy>
  <cp:revision>14</cp:revision>
  <dcterms:created xsi:type="dcterms:W3CDTF">2021-01-25T08:25:31Z</dcterms:created>
  <dcterms:modified xsi:type="dcterms:W3CDTF">2025-05-16T02:13:24Z</dcterms:modified>
</cp:coreProperties>
</file>