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  <p:sldId id="297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B8ADA-3B92-465E-A76E-4C4120C5DE17}" v="12" dt="2024-05-05T14:32:2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E220E-31CC-419B-A2B3-54BC50672C0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E2BDC-2498-42E9-A7EE-BE1DF450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2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E2BDC-2498-42E9-A7EE-BE1DF450D7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A98D-2DD8-E82E-B0B1-12BD3F75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D5D82-7BF2-85FE-42E4-1FE1D0BA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E1BD-1C0D-FDF6-64EA-97999609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EE6-3CDB-4846-93E4-FD4CF8B61328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32E5-C150-387F-80C6-969B0414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7840-1625-5242-1425-9D49AE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1F8F-8B05-920A-FB54-80CDABE3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B9BB5-7568-FC9F-AE3C-AE5DEF34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EF93-C2EF-4325-003E-E3EADDC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84DB-5F0F-42D8-8849-CE3B895891A9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94CF-26DD-7044-08BA-1F18102A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F8AE-69BC-EAB3-4D8D-BDEDFE80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8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21929-9393-E8B5-4E47-C2D2852B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10879-AF55-C532-D04F-7DC5D521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01C5-892C-EE75-74F7-6D2B1B4D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93FA-712D-4215-A266-FEB77B20344E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8AC3-BE33-A5B9-D74C-D4F94F02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5D47-B63D-19DF-4B32-BCA58031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BF29-49A1-0CC2-B327-E681CD1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F1BA-C781-363A-0ED3-B8C87214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D973-0578-BEE8-DFAC-17834123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F82E-C970-4E7B-B02A-E671E6DE9151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D294-9C29-FA71-69E6-26B902C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F5A0-2019-7FCB-EFF0-996F943E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CE11-1E1D-20F8-37C6-D7B8ECBF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7D45-5A0B-FB79-5A36-E5AE782A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86D7-2ECF-33DD-009A-EFC42B30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60DD-4F65-4CFE-83FF-F6E2258E12B1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1AEB-A886-73FB-E986-581F2A36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1CB3D-BE19-5535-936F-7BD05A8D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4B9-769E-C29F-91B8-5BCB8A22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7BFE-0DA4-BFD8-6945-BA99423E8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02F1-3C91-5973-3C46-169963FB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D4-1319-31F0-8BDB-EE2D85BC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26E-60E9-495B-B80F-7B3484E52BB4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26BA-17B3-FAB2-5C17-D915E82E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CD586-2AA2-9D4D-296C-CF2B28CC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BD18-F2B9-F57C-021E-321F44CB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4423-0F8D-1122-33BB-55547AD4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4868C-EB5B-0D05-E5E6-287BF540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553DE-4B84-974D-1D8D-885D3265B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01BA-4D66-0542-0AAB-F0145D6D3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317E6-EE50-4A7B-07B5-01E02801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C11-BFE9-43FC-B559-2941B669D608}" type="datetime1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9A3F2-107C-B43E-D9DD-5A872869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59759-0798-1672-195A-88D1ADF1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2286-D4E2-0724-7941-828EFEF6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9660A-F55E-094F-7928-601EBB5A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6D2D-5FB6-4A37-B5E5-F16C7C586081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E983B-B377-8302-56D0-E3A4ADF9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2605-DDB9-6018-EC35-7BE55282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B549-5972-9078-B433-0175E1C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4FB2-A6DC-40A9-A2E5-666C1B25C185}" type="datetime1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1BCCE-BB85-169F-4695-90E92D37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B67F-DE37-53B0-5D01-D3B2EB8E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5AE4-31BA-0398-BC5F-AE6CAB34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D725-462B-1A89-CE8D-78558BF8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6E9D-AA08-7951-029A-88EED5D6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AA99-FBA4-5239-76FC-62F36BEA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161E-AD72-4CC8-BCF4-1DA3993114EA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EEE1-C689-165D-7B77-AE9EB99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FB44-9C3A-7384-ACF1-27FE1620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EC4F-9AEC-5309-50D1-C1C657DA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3A3F7-ECFB-5687-4E4F-5513DF9F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BE454-DD5E-B312-9042-A3CEE987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565B-F338-935B-172E-B1CEFB9C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0C-0F82-4283-B952-92ECDD581B53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42616-7B1E-3028-C320-0BD1EF60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4E6D-B013-AEC2-B34E-6D3BEF14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2D4D5-516C-F239-26C6-AFEB3BC3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98A-AB16-05F0-BF66-BF07F768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3514-7C14-6EF8-DDA8-831B4B00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08B4-BA9D-4DCB-B138-A111F74A3F3E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D481-5DF9-F6F1-AE10-CFAA121A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0C5E-A57B-5FFF-0AC4-9267F8CB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F45CE-B045-46D8-A5CD-6A3C6F084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0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F076-63FC-B409-C187-46520025C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703" y="-7705"/>
            <a:ext cx="8370014" cy="2802275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K.RAMAKRISHNAN COLLEGE OF ENGINEERING</a:t>
            </a:r>
            <a:b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i="0" u="none" strike="noStrike" cap="none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(Autonomous)</a:t>
            </a:r>
            <a:br>
              <a:rPr lang="en-US" sz="2400" b="1" i="0" u="none" strike="noStrike" cap="none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</a:br>
            <a:r>
              <a:rPr lang="en-US" sz="2400" b="1" dirty="0">
                <a:latin typeface="Arial" pitchFamily="34" charset="0"/>
                <a:ea typeface="Calibri"/>
                <a:cs typeface="Arial" pitchFamily="34" charset="0"/>
                <a:sym typeface="Times New Roman"/>
              </a:rPr>
              <a:t>Accredited by NAAC with - 'A' Grade, NBA Accreditation of EEE</a:t>
            </a:r>
            <a:br>
              <a:rPr lang="en-US" sz="2400" b="1" i="0" u="none" strike="noStrike" cap="none" dirty="0">
                <a:solidFill>
                  <a:srgbClr val="FF00FF"/>
                </a:solidFill>
                <a:latin typeface="Arial" pitchFamily="34" charset="0"/>
                <a:ea typeface="Calibri"/>
                <a:cs typeface="Arial" pitchFamily="34" charset="0"/>
                <a:sym typeface="Times New Roman"/>
              </a:rPr>
            </a:br>
            <a:r>
              <a:rPr lang="en-US" sz="2400" b="1" i="0" u="none" strike="noStrike" cap="none" dirty="0">
                <a:solidFill>
                  <a:srgbClr val="FF00FF"/>
                </a:solidFill>
                <a:latin typeface="Arial" pitchFamily="34" charset="0"/>
                <a:ea typeface="Calibri"/>
                <a:cs typeface="Arial" pitchFamily="34" charset="0"/>
                <a:sym typeface="Times New Roman"/>
              </a:rPr>
              <a:t>DEPARTMENT OF ELRCTRICAL AND ELECTRONICS ENGINEERING</a:t>
            </a:r>
            <a:br>
              <a:rPr lang="en-US" sz="4400" b="0" i="0" u="none" strike="noStrike" cap="none" dirty="0">
                <a:solidFill>
                  <a:srgbClr val="FF00FF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6118-4865-D615-3F65-6291433F9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173" y="2589087"/>
            <a:ext cx="9424827" cy="177877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WALL PAINTING ROBOT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en-IN" sz="4000" dirty="0"/>
          </a:p>
        </p:txBody>
      </p:sp>
      <p:pic>
        <p:nvPicPr>
          <p:cNvPr id="4" name="Google Shape;95;p1" descr="Image result for k.ramakrishnan college of engineering">
            <a:extLst>
              <a:ext uri="{FF2B5EF4-FFF2-40B4-BE49-F238E27FC236}">
                <a16:creationId xmlns:a16="http://schemas.microsoft.com/office/drawing/2014/main" id="{5686C111-F1C1-339B-7F99-3469AFFCB681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15757" y="102743"/>
            <a:ext cx="1465780" cy="149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C3EE0-8163-93DA-E155-4685F9B2629D}"/>
              </a:ext>
            </a:extLst>
          </p:cNvPr>
          <p:cNvSpPr txBox="1"/>
          <p:nvPr/>
        </p:nvSpPr>
        <p:spPr>
          <a:xfrm>
            <a:off x="3184989" y="585627"/>
            <a:ext cx="5468420" cy="30777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556A46-0989-FDB2-D60B-7396619E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56861" y="267128"/>
            <a:ext cx="1386334" cy="164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BB22AD-8C7C-BD2D-6FE3-06EC407DFB1C}"/>
              </a:ext>
            </a:extLst>
          </p:cNvPr>
          <p:cNvSpPr txBox="1"/>
          <p:nvPr/>
        </p:nvSpPr>
        <p:spPr>
          <a:xfrm>
            <a:off x="7560924" y="199798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BATCH NO :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endParaRPr lang="en-US"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7D6EC-13B9-4495-535F-C88892C9665C}"/>
              </a:ext>
            </a:extLst>
          </p:cNvPr>
          <p:cNvSpPr txBox="1"/>
          <p:nvPr/>
        </p:nvSpPr>
        <p:spPr>
          <a:xfrm>
            <a:off x="2682412" y="4018126"/>
            <a:ext cx="6827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JAINULAFDEEN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lang="en-US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 and  Electronics  Engineering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K.Ramakrishnan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Engineering,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(Autonomous) 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Samayapuram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Tiruchirappalli – 621 112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099E-18F0-4F81-146F-477DC369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7ACE-B9D2-9830-2423-4EACC96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1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3DA8-6226-2662-41A2-C05BADA4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7F18-BBB0-0EB2-87FE-BD1E33B3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Microcontoller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328.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tank.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Spray or Nozzle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9878E-B9BB-7C86-5A1D-B765A8D6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880FE-F78F-FEDD-AF9A-1DA4137C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76F4-A921-8953-7A4C-6D02E47E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4317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MICROCONTOLLER ATMEGA 328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FF46-2A5D-5D1C-D14B-8902AD1B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45" y="1459520"/>
            <a:ext cx="10515600" cy="50333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is embedded inside of a system to control a singular function in a device.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device requires 1.8 to 5.5 volts to operate.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by interpreting data it receives from its I/O peripherals using its central processor.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temporary information that the microcontroller receives is stored in its data memory, where the processor accesses it.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6E5D5-E6A3-A063-28CB-131A313D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7FA7B-4DB8-BFBC-9567-E7F9A277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3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B441-961A-F117-FF64-93D744A0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966"/>
            <a:ext cx="10515600" cy="210165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MICROCONTOLLER ATMEGA 328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1357-67A0-E319-403D-5FB63AE7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173"/>
            <a:ext cx="10515599" cy="5250093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 might have many microcontrollers that control various individual systems within, such as the anti-lock braking system, traction control, fuel injection or suspension control.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microcontrollers communicate with each other to inform the correct actions.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might communicate with a more complex central computer within the car, and others might only communicate with other microcontrollers.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send and receive data using their I/O peripherals and process that data to perform their designated tasks.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DCA04-F320-58C4-96D3-5E8CAD08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8DE75-A1B6-F481-EFBD-3C62DCC3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1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5A6-1EBC-A464-ED11-D2F12F35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A03C-C3D7-0121-7E79-17854CA4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battery is a device that stores chemical energy and converts it to electrical energy</a:t>
            </a:r>
            <a:r>
              <a:rPr lang="en-US" b="0" i="0" dirty="0">
                <a:solidFill>
                  <a:srgbClr val="222222"/>
                </a:solidFill>
                <a:effectLst/>
                <a:latin typeface="walsheim-ligh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purpose of an auto battery is to provide power for starting your vehicle.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battery is supplying power, its positive terminal is the cathode and its negative terminal is the anode.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D51EE-5504-EEF5-0B6A-D6F6E045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7D77F-9F29-86A7-A1B9-7B63FAAB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D713-2B31-155A-FE33-598D8B1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AC75-6BAE-B56E-D90E-8F3CFEF4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electrical gadget that produces infrared light to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sense certain features of its environment is called a sensor.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Both the heat and motion of an item can be measured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by an IR sensor.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only device that can detect IR light with the same wavelength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an IR LED is an IR photodiode.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 descr="Buy IR Sensor Module Online in India ...">
            <a:extLst>
              <a:ext uri="{FF2B5EF4-FFF2-40B4-BE49-F238E27FC236}">
                <a16:creationId xmlns:a16="http://schemas.microsoft.com/office/drawing/2014/main" id="{D8C97AC5-9CDF-51AC-D28E-53355CEF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47" y="1825624"/>
            <a:ext cx="2146300" cy="29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69A3-AF29-6D83-CE50-0D6D11C1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9A2C-8D34-D80B-7234-2657E8E1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0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EA38-412F-C6DE-DC0B-51EF351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ADAF-7568-7622-EB04-29D87145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 sensors use a specific light sensor to detect a specific light wavelength in the infrared (IR) spectrum.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an LED that emits light at the same wavelength as the sensor allows you to gauge the strength of the light that is being received.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object is close to a light sensor, light from the LED bounces off the object and enters the sensor.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6C2A3-DCAB-63C5-C38C-0DE728F6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F692E-2B51-AD9C-B050-FE02EE04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5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0113-B4AB-C4F6-4328-AF8BAF9C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          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6C7D-939D-730E-D604-A4CDEF2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56" y="1794803"/>
            <a:ext cx="11151741" cy="52738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 stands for Light Emitting Diode.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It's a semiconductor device that emits light when an electric current passes through it. </a:t>
            </a: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LEDs are widely used in various applications due to their efficiency, durability, and compact size.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Unlike traditional incandescent bulbs, which generate light by heating a filament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F005-FF75-E783-3D07-E8359C75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E0087-0BF0-0281-631A-8687A27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6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D4E-2577-D815-E6CE-C02A9149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222C-0C20-D1C8-EDE1-E1874DE4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LEDs produce light through a process called electroluminescence.</a:t>
            </a: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electrons recombine with electron holes within the device, releasing energy in the form of photons (light).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LEDs come in various colors, including red, green, blue, white, and other colors, depending on the materials used in their construction.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They are commonly used for lighting in homes, offices, automobiles, electronic displays, indicators, signage, and many other applications.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28864-369B-8A94-871B-630E69D6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CA8C7-AAE1-7BEF-0614-82D0D3D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2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C26B-C9C4-0364-C013-F5BE792B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3AD0-AB38-58B9-566B-FC24B196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primary purpose of wheels in a remote control car is to provide mobility and movement.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wheels are essential components of a remote control car, contributing to its performance, handling, and appearance.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design and functionality directly influence how the car moves and responds to the driver's inputs, making them integral to the overall driving experience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8787D-4A8E-EB64-CC19-2102B079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7323-395D-D237-1C13-C50D1C1E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4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A498-3589-A1A7-A924-9A43A28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DC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B35C-4D93-7D58-95E2-0E8B2CE9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motors are used in a wide range of applications, including robotics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F0502020204030204" pitchFamily="2" charset="0"/>
              </a:rPr>
              <a:t>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motors are ideal for robotics applications that require a motor with high torque at low RPMs.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are especially useful for projects that require precise positioning or movement.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motors have high starting torque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motors have a wide range of speed capabilities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8BDB-FF1C-9B87-F415-B951ADCE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11FE4-DD2F-602B-235A-D5A9E048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8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25DD-5C15-C649-F34E-BA97714B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 WALL PAINTING ROBOT CAR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87301A-B2A7-4BB2-D4CE-7004B602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939" y="1404257"/>
            <a:ext cx="5127662" cy="275408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SRINITHI M		- EE2145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SWETHA G		- EE2146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THRISHA S	           - EE2149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YAZHINI K	           - EE2154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9253A-44CD-1280-94D2-2BF98F9BAAD9}"/>
              </a:ext>
            </a:extLst>
          </p:cNvPr>
          <p:cNvSpPr txBox="1"/>
          <p:nvPr/>
        </p:nvSpPr>
        <p:spPr>
          <a:xfrm>
            <a:off x="3831771" y="4380183"/>
            <a:ext cx="43216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en-US" sz="1800" b="1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Department of Electrical and Electronics Engineering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 algn="ctr">
              <a:buClr>
                <a:schemeClr val="dk1"/>
              </a:buClr>
              <a:buSzPts val="2800"/>
            </a:pPr>
            <a:r>
              <a:rPr lang="en-US" sz="1800" b="1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Third Year / 6</a:t>
            </a:r>
            <a:r>
              <a:rPr lang="en-US" sz="1800" b="1" baseline="30000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</a:t>
            </a:r>
            <a:r>
              <a:rPr lang="en-US" sz="1800" b="1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Semester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 algn="ctr">
              <a:buClr>
                <a:schemeClr val="dk1"/>
              </a:buClr>
              <a:buSzPts val="2400"/>
            </a:pPr>
            <a:r>
              <a:rPr lang="en-US" b="1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K.RAMAKRISHNAN COLLEGE OF ENGINEERING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 algn="ctr">
              <a:buClr>
                <a:schemeClr val="dk1"/>
              </a:buClr>
              <a:buSzPts val="2800"/>
            </a:pPr>
            <a:r>
              <a:rPr lang="en-US" sz="1800" b="1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(Autonomous)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FEC01-1F70-5982-50F2-BB02C44B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D8AD-50D2-6262-BA0D-9AB8D24C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0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748-66C5-C4F0-4705-449E7328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2A2-9D94-4768-6A06-9DF99198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main factors need to be considered when selecting a DC motor type  they are: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 Speed: both minimum and maximum speed, with acceleration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Torque: maximum torque that can be generated and its relation to speed</a:t>
            </a: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of the motor’s operation and its repeatability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95A8A-B4BD-6ED5-565E-9D443FCE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69852-8494-F20E-6562-C3180166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0F39-C712-E688-287E-B10EEC72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b="1" dirty="0"/>
              <a:t>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8D30-0F60-B5FA-361E-7141A791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594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tank is located at the top of the car.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store a variety of materials, from chemicals to foodstuffs and water.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 store </a:t>
            </a:r>
            <a:r>
              <a:rPr lang="en-US" dirty="0" err="1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 in order to paint the wall or object.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tank are connected to spray.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99BD-25D5-4BCC-1140-1252491E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50DA2-365A-5BDA-61E2-24B5DEC8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59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E734-2371-10DF-ACB4-EAA948EB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9FAB-B495-BB93-8AD4-2D9F9192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Spray painting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technique in which a device sprays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coating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material.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Spray is located at the back side of the car.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typically used for covering large surfaces with an even coating of liquid.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color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aerosol paint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cans are portable and easy to store.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120D-4217-A7AC-2509-E8673D6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6CBDB-BB8D-E1F8-096B-F857F989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4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B948-F221-8D76-3602-BC69AE42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AUTOMATIC WALL PAINTING ROBOT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433196BB-6FC8-1930-72A8-35469861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7000"/>
                    </a14:imgEffect>
                    <a14:imgEffect>
                      <a14:brightnessContrast bright="-21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4"/>
            <a:ext cx="10668000" cy="4802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AEB6-3BD7-EB0C-9103-15D54375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C65B-C133-4B03-A3FE-E67F98B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DDD9-4719-9E18-16E5-AB14AC89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53FC-459A-C640-6031-21587879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painting car against the wall by using the remote control of the car.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sprayer unit is used to spray paint in the wall and moved by remote control 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that, fill the sprayer with paint, turn on the car and fix the car against wall , the sprayer unit spray the paint it reaches the desired amount of time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99E2-8B32-DA9A-A69C-B386F012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BEBDD-9FFF-F52B-1B4F-0D1E1CC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29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A112-3A4B-DAAD-2A42-F4495813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DATA COLLECTION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B5A5-D44E-E2CD-8395-3222D8B4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spray unit of the automatic wall painting evenly sprayed on the wall.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even distribution the wall painting process takes small amount of time.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will then move by remote control, and the process will then be repeated.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3738-7A29-736B-0099-6F4DB9CE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BD0AF-CA25-9AC4-D192-9438BBB5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5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3DC8-BD7F-3FC0-928B-74F28FFC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METHODOLOGY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7F5B818-9EDB-7AC2-531B-70FE895D3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5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690689"/>
            <a:ext cx="9252857" cy="455771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8B0D-2BD0-BF8D-9660-3C00796E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1E113-9455-26CE-DCD1-14ACD86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0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1DA6-7E71-5072-D918-D01EB89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5EC4-F8AE-910F-C75E-FEDB5668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thoroughly researched the Automatic Sensor Based Wall Painting car idea.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be finished in sections. As a first step, we created a Painting Car structure, together with the components to be employed, and their ratings.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net weight will determine which main component a geared motor to use. We select the motor rating by using approximation weights.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DB750-11F8-DF52-A7EC-4BFCDBBA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36C1-DDD0-3994-1ECE-94D35CEA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5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39C52-14AE-8BF1-D3FB-EE6F778F8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EDE-8B1A-D39B-2587-08697814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D05-B7F1-2910-EBEC-EA5D83FA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is fixed in the automatic wall painting robot for operating the wheel.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 moving is controlled by the remote control which is connected to the car.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42293-060C-F58D-FA4A-A3373E6E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136C-037F-E530-3A4A-4FBDB24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41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401D-27C0-3886-8735-CAD14C5F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E3B8-DC7F-6567-7A05-80E5252D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 charger is plug in to charge the car for the operation.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 working in the energy stored in the car while charging the chargeable battery cell.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battery cell which give the supply to the remote control.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EC93-51D3-45CD-262C-F37A5239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83201-444A-DC93-90BB-6184B3C8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529E-C63E-DB9C-A333-0818691E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02157" cy="133563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D297-3C58-5C07-55EC-D139AF6F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86" y="1335640"/>
            <a:ext cx="7815943" cy="5522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4958-B233-5BB1-1081-B6FE9936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D7A9-45F5-7C00-A1C6-B5CC2E19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53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D5E-5474-4993-597A-031C65D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CONCLUSION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AF68-6021-B2AE-56F0-6C22914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1.Cost effective: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wall painting robots can reduce the need for human workers and save on labor costs.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2.Uniform coating: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Painting robots can ensure a more uniform application of paint, which can lead to a higher-quality finish.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1C891-6E12-5E06-01A8-79F86651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26BF-FFA1-43B0-9DA7-38E4D17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0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5D7-EC23-8BB4-104F-8EA30C8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CONCLUSION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F18D-9C8F-00C6-45F6-08C40FEA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3.Increased Efficiency: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advantages of robotic construction is the significant increase in efficiency.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4.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sites can be hazardous environments, and safety is a paramount concern. 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Robots are immune to fatigue, distractions, or risky behaviors that can lead to accidents</a:t>
            </a:r>
            <a:r>
              <a:rPr lang="en-US" b="0" i="0" dirty="0">
                <a:solidFill>
                  <a:srgbClr val="0F000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35C70-ED8B-D647-2D1C-519E6272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CB24D-A849-1AFB-424C-851A3BFB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0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4D46-ED7D-EFC9-69FD-393BCB3E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CONCLUSION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581E-8205-F03B-C9BD-D71F2BD3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5.Precision and Consistency: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 systems excel in precision and consistency, ensuring that each task is performed with the utmost accuracy</a:t>
            </a:r>
            <a:r>
              <a:rPr lang="en-US" b="0" i="0" dirty="0">
                <a:solidFill>
                  <a:srgbClr val="0F0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 algn="just" fontAlgn="base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6.24/7 Operation:</a:t>
            </a:r>
            <a:endParaRPr lang="en-US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human workers, who adhere to fixed working hours, robots can operate 24/7. </a:t>
            </a:r>
            <a:endParaRPr lang="en-US" dirty="0">
              <a:solidFill>
                <a:srgbClr val="0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ability to work non-stop also proves advantageous in meeting tight deadlines.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73AAB-7C2F-1CC5-670D-AF7B57DB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484F-7DF4-76D7-1AFC-4F28F8C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58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FFA8-FB04-3B20-1844-B73AFC2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                  SCOPE OF THE PROJECT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CEAC-F65A-C4BE-C688-22E5E5FB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is a labor-intensive and hazardous business.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 result, the value of construction robotics has been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expanding quickly.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in the early 1990s, robots and automation applications and activities in the construction sector aimed to improve worker perceptions of their workspace.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920BA-95C4-83FD-2418-006D4C98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008C-A965-A0A4-C163-0168480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50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6F5D-EF63-A0C6-C3FE-802C8D82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             SCOPE OF THE PROJECT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C164-EC60-EDD7-DF86-C6376AF5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713"/>
            <a:ext cx="10515600" cy="371203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 worker perceptions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equipment operations.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this, the construction industry's use of robotics and automation has rapidly advanced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0A49-62BB-39A3-2EF5-3CE67875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8D8C0-7CC4-131B-3242-25E161B6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93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A583-E065-E074-AB77-1C1FFBCC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FUTURE ASPECTS</a:t>
            </a:r>
            <a:b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F4E3-16E4-0CDC-445C-0D9A7250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With the higher supporting column, robot can be used for painting an even larger section of wall.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Adjustment of color density can be done.</a:t>
            </a:r>
            <a:b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Arm can be provided for more flexibility.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Voice indication or display can be interfaced for the level of  paint in the container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661F-EC87-4283-9003-8D2B0DD9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14E6-77D8-1397-A724-8D1DA4BA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20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C8AB-6213-2C0B-1DEF-2AD0CE0B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FUTURE ASPECTS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1833-2EF1-4F8D-ECEC-DAEED7DD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915"/>
            <a:ext cx="10515600" cy="397804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safety by eliminating works on scaffolds.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machine structure simple to enable easy mounting.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usable not only on internal and external walls of structures but also in various other places such as on walls of civil structures.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2BD5-7EEE-F08B-1F82-53A7E65E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4ACEB-BB09-9282-8F16-E29898C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2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F328-6E19-30F6-5538-DE7115FC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1AE0-052A-6A6E-92AE-A41FE883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[1]. Johan Forsberg Roger </a:t>
            </a:r>
            <a:r>
              <a:rPr lang="en-IN" dirty="0" err="1"/>
              <a:t>Aarenstrup</a:t>
            </a:r>
            <a:r>
              <a:rPr lang="en-IN" dirty="0"/>
              <a:t> Ake </a:t>
            </a:r>
            <a:r>
              <a:rPr lang="en-IN" dirty="0" err="1"/>
              <a:t>Wernersson</a:t>
            </a:r>
            <a:r>
              <a:rPr lang="en-IN" dirty="0"/>
              <a:t>(2000), ‘‘A Construction Robot for Autonomous Plastering of Walls and Ceilings”, Vol 6, pp192-196.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[2]. Mohamed T. </a:t>
            </a:r>
            <a:r>
              <a:rPr lang="en-IN" dirty="0" err="1"/>
              <a:t>Sorour</a:t>
            </a:r>
            <a:r>
              <a:rPr lang="en-IN" dirty="0"/>
              <a:t>, Mohamed A. </a:t>
            </a:r>
            <a:r>
              <a:rPr lang="en-IN" dirty="0" err="1"/>
              <a:t>Abdellatif</a:t>
            </a:r>
            <a:r>
              <a:rPr lang="en-IN" dirty="0"/>
              <a:t>, Ahmed A. Ramadan, and Ahmed A. </a:t>
            </a:r>
            <a:r>
              <a:rPr lang="en-IN" dirty="0" err="1"/>
              <a:t>AboIsmail</a:t>
            </a:r>
            <a:r>
              <a:rPr lang="en-IN" dirty="0"/>
              <a:t>(2011)‘‘Development of Roller-Based Interior Wall Painting Robot” ,Vol 59, pp 2309-2316.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94596-36F5-2FC5-C7DA-ADC5B508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9219-4D9B-87E6-86CB-EDFACC1F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2EE5-23F4-74A3-8364-B3213625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2DFA-A59D-6859-79DD-9108BA3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[3]. </a:t>
            </a:r>
            <a:r>
              <a:rPr lang="en-IN" dirty="0" err="1"/>
              <a:t>S.m.s.</a:t>
            </a:r>
            <a:r>
              <a:rPr lang="en-IN" dirty="0"/>
              <a:t> </a:t>
            </a:r>
            <a:r>
              <a:rPr lang="en-IN" dirty="0" err="1"/>
              <a:t>Elattar</a:t>
            </a:r>
            <a:r>
              <a:rPr lang="en-IN" dirty="0"/>
              <a:t>(2008), ‘‘Automation and robotics in construction” -Emirates journal for engineering research, Vol 13, pp 21-26.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[4].Vani Mukundan , Mohamed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3"/>
              </a:rPr>
              <a:t>Sirajudeen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 K I 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3"/>
              </a:rPr>
              <a:t>Nidhinsha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 , Sheron B Joseph, “AUTOMATIC SENSOR BASED WALL PAINTING ROBOT”, International Journal of Advances in Engineering &amp; Scientific Research, Vol.4, Issue 1, Jan-2017, pp 49-56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4237-F9B5-30F0-E671-38E9B19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91300-C11C-B102-BE62-8A6926F0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9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5868-B292-0B78-730E-43B16004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7ED4-04C3-5FAB-9B05-347E63B4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ff4"/>
              </a:rPr>
              <a:t>[5].</a:t>
            </a:r>
            <a:r>
              <a:rPr lang="en-IN" b="0" i="0" dirty="0">
                <a:solidFill>
                  <a:srgbClr val="000000"/>
                </a:solidFill>
                <a:effectLst/>
                <a:latin typeface="ffc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Miss.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3"/>
              </a:rPr>
              <a:t>Kamble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3"/>
              </a:rPr>
              <a:t>Sunayana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 Nivrutti, Prof.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3"/>
              </a:rPr>
              <a:t>Gund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 V. D., et al, “Multimodal Biometrics Au-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ff4"/>
              </a:rPr>
              <a:t>thentication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 System Using Fusion Of Fingerpri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nt And Iris”, International Journal of 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Trends in Scientific research and Development (IJTSRD), Sep-Oct 2018, Vol 2, Issue 6, pp 1282-1286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[6].Prof. Kazi K. S., “Situation invariant Face Recognition using PCA and Feed forward Neural Networks”, Proceeding of ICAEST, Feb 2016,ISBN: 978 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- 81 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–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 930654 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–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 5 </a:t>
            </a:r>
            <a:r>
              <a:rPr lang="en-IN" b="0" i="0" dirty="0">
                <a:solidFill>
                  <a:srgbClr val="000000"/>
                </a:solidFill>
                <a:effectLst/>
                <a:latin typeface="ff3"/>
              </a:rPr>
              <a:t>–</a:t>
            </a:r>
            <a:r>
              <a:rPr lang="en-IN" b="0" i="0" dirty="0">
                <a:solidFill>
                  <a:srgbClr val="000000"/>
                </a:solidFill>
                <a:effectLst/>
                <a:latin typeface="ff4"/>
              </a:rPr>
              <a:t> 4, pp 260-263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000000"/>
              </a:solidFill>
              <a:effectLst/>
              <a:latin typeface="ff4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1B85F-A57F-15B1-9AAC-EDD1DCF9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9541-B2ED-F202-B535-6328118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2FC-0D8C-B725-AF0E-81857DF5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355186"/>
            <a:ext cx="10515600" cy="1325563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                              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8B39-31E3-CEFF-34E0-5777BE5A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04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Painting through the manpower takes more time ,because of the long    process.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automatic wall painting car, It spend  less paint than the manual   painting process.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for the painting process through the automatic wall painting car is less compared to the manual painting process.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AACC-2079-CF9E-F58A-B6CF3A68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52F85-03D5-D64B-FDE4-032077CD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C1F45CE-B045-46D8-A5CD-6A3C6F084672}" type="slidenum">
              <a:rPr lang="en-IN" smtClean="0"/>
              <a:pPr algn="just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13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D876-D85E-B773-975D-030DF35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C01A2-9F52-F038-7A16-DB9DA2EC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525"/>
            <a:ext cx="12192000" cy="60404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2DB1C-69C9-7401-7294-2965172F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A21A7-4171-726F-C5FE-3710AC65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72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 PNG Transparent Images Free Download | Vector Files | Pngtree">
            <a:extLst>
              <a:ext uri="{FF2B5EF4-FFF2-40B4-BE49-F238E27FC236}">
                <a16:creationId xmlns:a16="http://schemas.microsoft.com/office/drawing/2014/main" id="{3C5543FD-34CF-0305-4E39-83617A916AF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620688"/>
            <a:ext cx="72008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DBCC-D1E2-252E-3F99-555D544D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2FA88-6361-41B7-611C-CF24A8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99E-8E7D-E93B-E4AE-25852AB2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133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16EE-FD00-7C6C-6D93-FFA87A74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349828"/>
            <a:ext cx="10515600" cy="5746312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aims to satisfy the requirements of simplicity, lightness.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wall painting car is quiet affordable 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peoples.The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of the painting process of automatic wall painting car is high.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paint the interior walls of residential buildings using automatic wall painting car that can move.</a:t>
            </a:r>
            <a:endParaRPr lang="en-IN" sz="3200" dirty="0"/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76740-65DB-9172-A2D8-7050DDE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CC2B0-0A5F-6E3D-DD72-E35222A2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7FD8-4433-5557-8420-F7397384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888BF12-D318-86FB-D996-58298B60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53893"/>
              </p:ext>
            </p:extLst>
          </p:nvPr>
        </p:nvGraphicFramePr>
        <p:xfrm>
          <a:off x="226031" y="1567543"/>
          <a:ext cx="11866650" cy="478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517">
                  <a:extLst>
                    <a:ext uri="{9D8B030D-6E8A-4147-A177-3AD203B41FA5}">
                      <a16:colId xmlns:a16="http://schemas.microsoft.com/office/drawing/2014/main" val="604516985"/>
                    </a:ext>
                  </a:extLst>
                </a:gridCol>
                <a:gridCol w="2280863">
                  <a:extLst>
                    <a:ext uri="{9D8B030D-6E8A-4147-A177-3AD203B41FA5}">
                      <a16:colId xmlns:a16="http://schemas.microsoft.com/office/drawing/2014/main" val="1578198692"/>
                    </a:ext>
                  </a:extLst>
                </a:gridCol>
                <a:gridCol w="5219270">
                  <a:extLst>
                    <a:ext uri="{9D8B030D-6E8A-4147-A177-3AD203B41FA5}">
                      <a16:colId xmlns:a16="http://schemas.microsoft.com/office/drawing/2014/main" val="1520325142"/>
                    </a:ext>
                  </a:extLst>
                </a:gridCol>
              </a:tblGrid>
              <a:tr h="1239436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dirty="0"/>
                        <a:t>              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r>
                        <a:rPr lang="en-IN" dirty="0"/>
                        <a:t>        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</a:p>
                    <a:p>
                      <a:r>
                        <a:rPr lang="en-IN" dirty="0"/>
                        <a:t>     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r>
                        <a:rPr lang="en-IN" dirty="0"/>
                        <a:t>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  <a:endParaRPr lang="en-IN" sz="3200" dirty="0"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31561"/>
                  </a:ext>
                </a:extLst>
              </a:tr>
              <a:tr h="1239436">
                <a:tc>
                  <a:txBody>
                    <a:bodyPr/>
                    <a:lstStyle/>
                    <a:p>
                      <a:r>
                        <a:rPr lang="en-IN" sz="2400" dirty="0" err="1"/>
                        <a:t>I.Aris</a:t>
                      </a:r>
                      <a:r>
                        <a:rPr lang="en-IN" sz="2400" dirty="0"/>
                        <a:t>, A.K. Parvez Iqbal, A.R. Ramli and </a:t>
                      </a:r>
                      <a:r>
                        <a:rPr lang="en-IN" sz="2400" dirty="0" err="1"/>
                        <a:t>S.Shamsuddin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Design and development of a programmable painting robot for houses and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90795"/>
                  </a:ext>
                </a:extLst>
              </a:tr>
              <a:tr h="1239436">
                <a:tc>
                  <a:txBody>
                    <a:bodyPr/>
                    <a:lstStyle/>
                    <a:p>
                      <a:r>
                        <a:rPr lang="en-IN" sz="2000" dirty="0"/>
                        <a:t>   </a:t>
                      </a:r>
                    </a:p>
                    <a:p>
                      <a:r>
                        <a:rPr lang="en-IN" sz="2400" dirty="0"/>
                        <a:t>B. </a:t>
                      </a:r>
                      <a:r>
                        <a:rPr lang="en-IN" sz="2400" dirty="0" err="1"/>
                        <a:t>Kahane</a:t>
                      </a:r>
                      <a:r>
                        <a:rPr lang="en-IN" sz="2400" dirty="0"/>
                        <a:t>, Y. Rosenfeld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Balancing human and robot integration in building task.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0739"/>
                  </a:ext>
                </a:extLst>
              </a:tr>
              <a:tr h="1070499"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</a:p>
                    <a:p>
                      <a:r>
                        <a:rPr lang="en-IN" sz="2400" dirty="0" err="1"/>
                        <a:t>Warszawshy</a:t>
                      </a:r>
                      <a:r>
                        <a:rPr lang="en-IN" sz="2400" dirty="0"/>
                        <a:t>, Y. Rosenfeld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  <a:r>
                        <a:rPr lang="en-IN" sz="2400" dirty="0"/>
                        <a:t>1994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Robot for interior finishing works in building: feasibility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663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1F52-228F-FCB8-AAC3-4D539403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ADD00-139F-B31E-F944-4B9976A8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4DD0-7559-211A-019A-8B826B1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62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57F3F9-FC64-73B6-4813-19AD1C1BD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283755"/>
              </p:ext>
            </p:extLst>
          </p:nvPr>
        </p:nvGraphicFramePr>
        <p:xfrm>
          <a:off x="364488" y="1446756"/>
          <a:ext cx="11743362" cy="474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679">
                  <a:extLst>
                    <a:ext uri="{9D8B030D-6E8A-4147-A177-3AD203B41FA5}">
                      <a16:colId xmlns:a16="http://schemas.microsoft.com/office/drawing/2014/main" val="158975444"/>
                    </a:ext>
                  </a:extLst>
                </a:gridCol>
                <a:gridCol w="2445249">
                  <a:extLst>
                    <a:ext uri="{9D8B030D-6E8A-4147-A177-3AD203B41FA5}">
                      <a16:colId xmlns:a16="http://schemas.microsoft.com/office/drawing/2014/main" val="3481194309"/>
                    </a:ext>
                  </a:extLst>
                </a:gridCol>
                <a:gridCol w="5075434">
                  <a:extLst>
                    <a:ext uri="{9D8B030D-6E8A-4147-A177-3AD203B41FA5}">
                      <a16:colId xmlns:a16="http://schemas.microsoft.com/office/drawing/2014/main" val="3801727389"/>
                    </a:ext>
                  </a:extLst>
                </a:gridCol>
              </a:tblGrid>
              <a:tr h="1220244"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</a:p>
                    <a:p>
                      <a:r>
                        <a:rPr lang="en-IN" sz="1800" dirty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r>
                        <a:rPr lang="en-IN" dirty="0"/>
                        <a:t>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7338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IN" sz="2400" dirty="0"/>
                        <a:t>M. </a:t>
                      </a:r>
                      <a:r>
                        <a:rPr lang="en-IN" sz="2400" dirty="0" err="1"/>
                        <a:t>Sorour</a:t>
                      </a:r>
                      <a:r>
                        <a:rPr lang="en-IN" sz="2400" dirty="0"/>
                        <a:t>, M. </a:t>
                      </a:r>
                      <a:r>
                        <a:rPr lang="en-IN" sz="2400" dirty="0" err="1"/>
                        <a:t>Abdellatif</a:t>
                      </a:r>
                      <a:r>
                        <a:rPr lang="en-IN" sz="2400" dirty="0"/>
                        <a:t>, </a:t>
                      </a:r>
                    </a:p>
                    <a:p>
                      <a:r>
                        <a:rPr lang="en-IN" sz="2400" dirty="0"/>
                        <a:t>A. Ramadan and A. </a:t>
                      </a:r>
                      <a:r>
                        <a:rPr lang="en-IN" sz="2400" dirty="0" err="1"/>
                        <a:t>Abolsmail</a:t>
                      </a:r>
                      <a:r>
                        <a:rPr lang="en-IN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</a:t>
                      </a:r>
                    </a:p>
                    <a:p>
                      <a:r>
                        <a:rPr lang="en-IN" sz="2400" dirty="0"/>
                        <a:t>  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Development of roller based interior wall painting </a:t>
                      </a:r>
                      <a:r>
                        <a:rPr lang="en-IN" sz="2400" dirty="0" err="1"/>
                        <a:t>robort</a:t>
                      </a:r>
                      <a:r>
                        <a:rPr lang="en-IN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69573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IN" sz="2400" dirty="0"/>
                        <a:t>Kyung-Seok Byun, Sung-Jae Kim,</a:t>
                      </a:r>
                    </a:p>
                    <a:p>
                      <a:r>
                        <a:rPr lang="en-IN" sz="2400" dirty="0"/>
                        <a:t>Jae-Bok Song.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</a:t>
                      </a:r>
                      <a:r>
                        <a:rPr lang="en-IN" sz="2400" dirty="0"/>
                        <a:t>2002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Design of a four wheeled omni-directional mobile </a:t>
                      </a:r>
                      <a:r>
                        <a:rPr lang="en-IN" sz="2400" dirty="0" err="1"/>
                        <a:t>robort</a:t>
                      </a:r>
                      <a:r>
                        <a:rPr lang="en-IN" sz="2400" dirty="0"/>
                        <a:t> with variable wheel arrangement mechanism.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04203"/>
                  </a:ext>
                </a:extLst>
              </a:tr>
              <a:tr h="1166813">
                <a:tc>
                  <a:txBody>
                    <a:bodyPr/>
                    <a:lstStyle/>
                    <a:p>
                      <a:r>
                        <a:rPr lang="en-IN" sz="2400" dirty="0"/>
                        <a:t>B.E. Teoh and S.V. </a:t>
                      </a:r>
                      <a:r>
                        <a:rPr lang="en-IN" sz="2400" dirty="0" err="1"/>
                        <a:t>Ragavan</a:t>
                      </a:r>
                      <a:r>
                        <a:rPr lang="en-IN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</a:t>
                      </a:r>
                      <a:r>
                        <a:rPr lang="en-IN" sz="2400" dirty="0"/>
                        <a:t>2011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Paint bot- </a:t>
                      </a:r>
                      <a:r>
                        <a:rPr lang="en-IN" sz="2400" dirty="0" err="1"/>
                        <a:t>fpga</a:t>
                      </a:r>
                      <a:r>
                        <a:rPr lang="en-IN" sz="2400" dirty="0"/>
                        <a:t> based wall painting service robot prototype.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6565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8F8F4-CE57-20DD-3716-7CD77D3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8382-2069-7CB1-5840-7372EE7D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DF42-8072-6A06-7454-7F39FA4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93561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BE92E8-EC35-8975-A378-22F7EEBDF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985243"/>
              </p:ext>
            </p:extLst>
          </p:nvPr>
        </p:nvGraphicFramePr>
        <p:xfrm>
          <a:off x="143838" y="1513114"/>
          <a:ext cx="11763909" cy="458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436">
                  <a:extLst>
                    <a:ext uri="{9D8B030D-6E8A-4147-A177-3AD203B41FA5}">
                      <a16:colId xmlns:a16="http://schemas.microsoft.com/office/drawing/2014/main" val="1668061879"/>
                    </a:ext>
                  </a:extLst>
                </a:gridCol>
                <a:gridCol w="1890445">
                  <a:extLst>
                    <a:ext uri="{9D8B030D-6E8A-4147-A177-3AD203B41FA5}">
                      <a16:colId xmlns:a16="http://schemas.microsoft.com/office/drawing/2014/main" val="2097082688"/>
                    </a:ext>
                  </a:extLst>
                </a:gridCol>
                <a:gridCol w="5435028">
                  <a:extLst>
                    <a:ext uri="{9D8B030D-6E8A-4147-A177-3AD203B41FA5}">
                      <a16:colId xmlns:a16="http://schemas.microsoft.com/office/drawing/2014/main" val="4049344714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   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r>
                        <a:rPr lang="en-IN" dirty="0"/>
                        <a:t>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00924"/>
                  </a:ext>
                </a:extLst>
              </a:tr>
              <a:tr h="1244941">
                <a:tc>
                  <a:txBody>
                    <a:bodyPr/>
                    <a:lstStyle/>
                    <a:p>
                      <a:r>
                        <a:rPr lang="en-IN" sz="2400" dirty="0" err="1"/>
                        <a:t>Naticchia</a:t>
                      </a:r>
                      <a:r>
                        <a:rPr lang="en-IN" sz="2400" dirty="0"/>
                        <a:t>, A. </a:t>
                      </a:r>
                      <a:r>
                        <a:rPr lang="en-IN" sz="2400" dirty="0" err="1"/>
                        <a:t>Giretti</a:t>
                      </a:r>
                      <a:r>
                        <a:rPr lang="en-IN" sz="2400" dirty="0"/>
                        <a:t>, </a:t>
                      </a:r>
                    </a:p>
                    <a:p>
                      <a:r>
                        <a:rPr lang="en-IN" sz="2400" dirty="0"/>
                        <a:t>A. Carbonari.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Set up of an automatic multi-colour system for interior wall painting.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8111"/>
                  </a:ext>
                </a:extLst>
              </a:tr>
              <a:tr h="1244941">
                <a:tc>
                  <a:txBody>
                    <a:bodyPr/>
                    <a:lstStyle/>
                    <a:p>
                      <a:r>
                        <a:rPr lang="en-IN" sz="2400" dirty="0" err="1"/>
                        <a:t>Naticchia</a:t>
                      </a:r>
                      <a:r>
                        <a:rPr lang="en-IN" sz="2400" dirty="0"/>
                        <a:t>, A. </a:t>
                      </a:r>
                      <a:r>
                        <a:rPr lang="en-IN" sz="2400" dirty="0" err="1"/>
                        <a:t>Giretti</a:t>
                      </a:r>
                      <a:r>
                        <a:rPr lang="en-IN" sz="2400" dirty="0"/>
                        <a:t>,</a:t>
                      </a:r>
                    </a:p>
                    <a:p>
                      <a:r>
                        <a:rPr lang="en-IN" sz="2400" dirty="0"/>
                        <a:t>A. Carbonari.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Set up of a robotized system for interior wall painting.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63896"/>
                  </a:ext>
                </a:extLst>
              </a:tr>
              <a:tr h="1244941">
                <a:tc>
                  <a:txBody>
                    <a:bodyPr/>
                    <a:lstStyle/>
                    <a:p>
                      <a:r>
                        <a:rPr lang="en-IN" sz="2400" dirty="0"/>
                        <a:t>M. De Grassi, B. </a:t>
                      </a:r>
                      <a:r>
                        <a:rPr lang="en-IN" sz="2400" dirty="0" err="1"/>
                        <a:t>Naticchia</a:t>
                      </a:r>
                      <a:r>
                        <a:rPr lang="en-IN" sz="2400" dirty="0"/>
                        <a:t>,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2400" dirty="0" err="1"/>
                        <a:t>A.Giretti</a:t>
                      </a:r>
                      <a:r>
                        <a:rPr lang="en-IN" sz="2400" dirty="0"/>
                        <a:t>&amp; A. Carbonari.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r>
                        <a:rPr lang="en-IN" sz="2400" dirty="0"/>
                        <a:t>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Development of an automatic four colour spraying device carried by a robot.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444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A1D1F-9FD4-39AB-07D3-5084855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0F2E5-BDDD-CAC0-AE37-F426F99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0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6107-A7BC-E4C9-AC83-BA96C289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070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F71BB-31AD-0757-269C-B59517FA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074" y="1150706"/>
            <a:ext cx="9318661" cy="56302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0B2BE-3020-0012-9579-39655B1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WALL PAINTING ROBOT CAR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A3E9-B661-9986-F9F4-58ED0497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45CE-B045-46D8-A5CD-6A3C6F0846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7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2466</Words>
  <Application>Microsoft Office PowerPoint</Application>
  <PresentationFormat>Widescreen</PresentationFormat>
  <Paragraphs>378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Calibri Light</vt:lpstr>
      <vt:lpstr>ff3</vt:lpstr>
      <vt:lpstr>ff4</vt:lpstr>
      <vt:lpstr>ffc</vt:lpstr>
      <vt:lpstr>inherit</vt:lpstr>
      <vt:lpstr>Lato</vt:lpstr>
      <vt:lpstr>Roboto</vt:lpstr>
      <vt:lpstr>Times New Roman</vt:lpstr>
      <vt:lpstr>Verdana</vt:lpstr>
      <vt:lpstr>walsheim-light</vt:lpstr>
      <vt:lpstr>Wingdings</vt:lpstr>
      <vt:lpstr>Office Theme</vt:lpstr>
      <vt:lpstr>K.RAMAKRISHNAN COLLEGE OF ENGINEERING (Autonomous) Accredited by NAAC with - 'A' Grade, NBA Accreditation of EEE DEPARTMENT OF ELRCTRICAL AND ELECTRONICS ENGINEERING </vt:lpstr>
      <vt:lpstr>AUTOMATIC WALL PAINTING ROBOT CAR </vt:lpstr>
      <vt:lpstr>    CONTENTS</vt:lpstr>
      <vt:lpstr>OBJECTIVE                                 </vt:lpstr>
      <vt:lpstr>OBJECTIVE</vt:lpstr>
      <vt:lpstr>             LITERATURE SURVEY</vt:lpstr>
      <vt:lpstr>              LITERATURE SURVEY</vt:lpstr>
      <vt:lpstr>             LITERATURE SURVEY</vt:lpstr>
      <vt:lpstr>                BLOCK DIAGRAM</vt:lpstr>
      <vt:lpstr>                  COMPONENTS</vt:lpstr>
      <vt:lpstr>        MICROCONTOLLER ATMEGA 328</vt:lpstr>
      <vt:lpstr>         MICROCONTOLLER ATMEGA 328</vt:lpstr>
      <vt:lpstr>                              BATTERY</vt:lpstr>
      <vt:lpstr>                           IR SENSOR</vt:lpstr>
      <vt:lpstr>                            IR SENSOR</vt:lpstr>
      <vt:lpstr>                                      LED</vt:lpstr>
      <vt:lpstr>                                    LED</vt:lpstr>
      <vt:lpstr>                           WHEELS</vt:lpstr>
      <vt:lpstr>                             DC MOTOR</vt:lpstr>
      <vt:lpstr>                      DC MOTOR</vt:lpstr>
      <vt:lpstr>                           STORAGE TANK</vt:lpstr>
      <vt:lpstr>                               SPRAY</vt:lpstr>
      <vt:lpstr>     AUTOMATIC WALL PAINTING ROBOT</vt:lpstr>
      <vt:lpstr>                       DATA COLLECTION</vt:lpstr>
      <vt:lpstr>                     DATA COLLECTION</vt:lpstr>
      <vt:lpstr>                       METHODOLOGY</vt:lpstr>
      <vt:lpstr>                     METHODOLOGY</vt:lpstr>
      <vt:lpstr>                       OPERATION</vt:lpstr>
      <vt:lpstr>                           OPERATION</vt:lpstr>
      <vt:lpstr>                           CONCLUSION</vt:lpstr>
      <vt:lpstr>                          CONCLUSION</vt:lpstr>
      <vt:lpstr>                           CONCLUSION</vt:lpstr>
      <vt:lpstr>                   SCOPE OF THE PROJECT</vt:lpstr>
      <vt:lpstr>              SCOPE OF THE PROJECT</vt:lpstr>
      <vt:lpstr>                      FUTURE ASPECTS </vt:lpstr>
      <vt:lpstr>                       FUTURE ASPECTS</vt:lpstr>
      <vt:lpstr>                       REFERENCES</vt:lpstr>
      <vt:lpstr>                          REFERENCES</vt:lpstr>
      <vt:lpstr>                     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ENGINEERING (Autonomous) Accredited by NAAC with - 'A' Grade, NBA Accreditation of EEE DEPARTMENT OF ELRCTRICAL AND ELECTRONICS ENGINEERING</dc:title>
  <dc:creator>Yazhini Moorthy Moorthy</dc:creator>
  <cp:lastModifiedBy>THRISHA SUBRAMANIAN</cp:lastModifiedBy>
  <cp:revision>5</cp:revision>
  <dcterms:created xsi:type="dcterms:W3CDTF">2024-05-04T13:47:18Z</dcterms:created>
  <dcterms:modified xsi:type="dcterms:W3CDTF">2024-05-09T15:56:01Z</dcterms:modified>
</cp:coreProperties>
</file>