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8"/>
  </p:notesMasterIdLst>
  <p:sldIdLst>
    <p:sldId id="256" r:id="rId2"/>
    <p:sldId id="257" r:id="rId3"/>
    <p:sldId id="259" r:id="rId4"/>
    <p:sldId id="258" r:id="rId5"/>
    <p:sldId id="260" r:id="rId6"/>
    <p:sldId id="261"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86013" autoAdjust="0"/>
  </p:normalViewPr>
  <p:slideViewPr>
    <p:cSldViewPr snapToGrid="0" snapToObjects="1">
      <p:cViewPr varScale="1">
        <p:scale>
          <a:sx n="105" d="100"/>
          <a:sy n="105" d="100"/>
        </p:scale>
        <p:origin x="1334" y="6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3C68E-8EF0-414B-99AD-15A1A59B5F6C}"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8B227-5659-4212-BFFC-BD76CE151C57}" type="slidenum">
              <a:rPr lang="en-US" smtClean="0"/>
              <a:t>‹#›</a:t>
            </a:fld>
            <a:endParaRPr lang="en-US"/>
          </a:p>
        </p:txBody>
      </p:sp>
    </p:spTree>
    <p:extLst>
      <p:ext uri="{BB962C8B-B14F-4D97-AF65-F5344CB8AC3E}">
        <p14:creationId xmlns:p14="http://schemas.microsoft.com/office/powerpoint/2010/main" val="2498096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8B227-5659-4212-BFFC-BD76CE151C57}" type="slidenum">
              <a:rPr lang="en-US" smtClean="0"/>
              <a:t>1</a:t>
            </a:fld>
            <a:endParaRPr lang="en-US"/>
          </a:p>
        </p:txBody>
      </p:sp>
    </p:spTree>
    <p:extLst>
      <p:ext uri="{BB962C8B-B14F-4D97-AF65-F5344CB8AC3E}">
        <p14:creationId xmlns:p14="http://schemas.microsoft.com/office/powerpoint/2010/main" val="2153108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635A-1D71-4FD8-1E7C-85A37FDE789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8441DF5-42BD-28B2-8D9F-8BB4383913C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F08F00B-C499-7618-ED2B-039501C2F36B}"/>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5" name="Footer Placeholder 4">
            <a:extLst>
              <a:ext uri="{FF2B5EF4-FFF2-40B4-BE49-F238E27FC236}">
                <a16:creationId xmlns:a16="http://schemas.microsoft.com/office/drawing/2014/main" id="{392CCBBB-0BDB-494C-7538-818E52F62B52}"/>
              </a:ext>
            </a:extLst>
          </p:cNvPr>
          <p:cNvSpPr>
            <a:spLocks noGrp="1"/>
          </p:cNvSpPr>
          <p:nvPr>
            <p:ph type="ftr" sz="quarter" idx="11"/>
          </p:nvPr>
        </p:nvSpPr>
        <p:spPr/>
        <p:txBody>
          <a:bodyPr/>
          <a:lstStyle/>
          <a:p>
            <a:r>
              <a:rPr lang="en-US"/>
              <a:t>URL</a:t>
            </a:r>
            <a:endParaRPr lang="en-US" dirty="0"/>
          </a:p>
        </p:txBody>
      </p:sp>
      <p:sp>
        <p:nvSpPr>
          <p:cNvPr id="6" name="Slide Number Placeholder 5">
            <a:extLst>
              <a:ext uri="{FF2B5EF4-FFF2-40B4-BE49-F238E27FC236}">
                <a16:creationId xmlns:a16="http://schemas.microsoft.com/office/drawing/2014/main" id="{BB905CDC-D2FE-84B1-5C90-B3D07044179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566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1C1D-386D-EFF0-B65A-CF31646A0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C8DDA2-CAFC-350E-CF59-D300E3D712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6310E-4491-8BEF-2D60-1CBE185AE332}"/>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5" name="Footer Placeholder 4">
            <a:extLst>
              <a:ext uri="{FF2B5EF4-FFF2-40B4-BE49-F238E27FC236}">
                <a16:creationId xmlns:a16="http://schemas.microsoft.com/office/drawing/2014/main" id="{C305B872-A64F-B1EC-44B5-B604D8BD1090}"/>
              </a:ext>
            </a:extLst>
          </p:cNvPr>
          <p:cNvSpPr>
            <a:spLocks noGrp="1"/>
          </p:cNvSpPr>
          <p:nvPr>
            <p:ph type="ftr" sz="quarter" idx="11"/>
          </p:nvPr>
        </p:nvSpPr>
        <p:spPr/>
        <p:txBody>
          <a:bodyPr/>
          <a:lstStyle/>
          <a:p>
            <a:r>
              <a:rPr lang="en-US"/>
              <a:t>URL</a:t>
            </a:r>
            <a:endParaRPr lang="en-US" dirty="0"/>
          </a:p>
        </p:txBody>
      </p:sp>
      <p:sp>
        <p:nvSpPr>
          <p:cNvPr id="6" name="Slide Number Placeholder 5">
            <a:extLst>
              <a:ext uri="{FF2B5EF4-FFF2-40B4-BE49-F238E27FC236}">
                <a16:creationId xmlns:a16="http://schemas.microsoft.com/office/drawing/2014/main" id="{073E8711-57D2-95ED-67BE-DFCD87AD321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65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17CD3-E1AB-DC21-A489-47F24BA3B56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2C8E46-0038-205A-CF0B-111394263186}"/>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DFF5F-C939-45C7-3D39-193D6231225A}"/>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5" name="Footer Placeholder 4">
            <a:extLst>
              <a:ext uri="{FF2B5EF4-FFF2-40B4-BE49-F238E27FC236}">
                <a16:creationId xmlns:a16="http://schemas.microsoft.com/office/drawing/2014/main" id="{F31C31AE-8D10-47E9-6C5E-60CCACA02A50}"/>
              </a:ext>
            </a:extLst>
          </p:cNvPr>
          <p:cNvSpPr>
            <a:spLocks noGrp="1"/>
          </p:cNvSpPr>
          <p:nvPr>
            <p:ph type="ftr" sz="quarter" idx="11"/>
          </p:nvPr>
        </p:nvSpPr>
        <p:spPr/>
        <p:txBody>
          <a:bodyPr/>
          <a:lstStyle/>
          <a:p>
            <a:r>
              <a:rPr lang="en-US"/>
              <a:t>URL</a:t>
            </a:r>
            <a:endParaRPr lang="en-US" dirty="0"/>
          </a:p>
        </p:txBody>
      </p:sp>
      <p:sp>
        <p:nvSpPr>
          <p:cNvPr id="6" name="Slide Number Placeholder 5">
            <a:extLst>
              <a:ext uri="{FF2B5EF4-FFF2-40B4-BE49-F238E27FC236}">
                <a16:creationId xmlns:a16="http://schemas.microsoft.com/office/drawing/2014/main" id="{D80A01FA-229B-A17B-AD45-47FC1730969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480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9A2B-B032-C710-6C2D-67555B213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E0FE1-1A9A-7C55-5E94-2D5AEA765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C16B3-6151-E4AF-DE99-1D5005085F44}"/>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5" name="Footer Placeholder 4">
            <a:extLst>
              <a:ext uri="{FF2B5EF4-FFF2-40B4-BE49-F238E27FC236}">
                <a16:creationId xmlns:a16="http://schemas.microsoft.com/office/drawing/2014/main" id="{6EF30558-41BF-7F12-14D0-C6A6EA0C6E83}"/>
              </a:ext>
            </a:extLst>
          </p:cNvPr>
          <p:cNvSpPr>
            <a:spLocks noGrp="1"/>
          </p:cNvSpPr>
          <p:nvPr>
            <p:ph type="ftr" sz="quarter" idx="11"/>
          </p:nvPr>
        </p:nvSpPr>
        <p:spPr/>
        <p:txBody>
          <a:bodyPr/>
          <a:lstStyle/>
          <a:p>
            <a:r>
              <a:rPr lang="en-US"/>
              <a:t>URL</a:t>
            </a:r>
            <a:endParaRPr lang="en-US" dirty="0"/>
          </a:p>
        </p:txBody>
      </p:sp>
      <p:sp>
        <p:nvSpPr>
          <p:cNvPr id="6" name="Slide Number Placeholder 5">
            <a:extLst>
              <a:ext uri="{FF2B5EF4-FFF2-40B4-BE49-F238E27FC236}">
                <a16:creationId xmlns:a16="http://schemas.microsoft.com/office/drawing/2014/main" id="{491B2C08-D856-532F-7E1D-4CA87598579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78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50D3-E51C-6590-CE91-A9E16F1B777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9713AD2-4B98-564B-8659-95CAA8987AC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1C702-9CB5-C078-0E53-08BE30F81B08}"/>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5" name="Footer Placeholder 4">
            <a:extLst>
              <a:ext uri="{FF2B5EF4-FFF2-40B4-BE49-F238E27FC236}">
                <a16:creationId xmlns:a16="http://schemas.microsoft.com/office/drawing/2014/main" id="{AD940823-4970-CC29-B923-BEF826CD061E}"/>
              </a:ext>
            </a:extLst>
          </p:cNvPr>
          <p:cNvSpPr>
            <a:spLocks noGrp="1"/>
          </p:cNvSpPr>
          <p:nvPr>
            <p:ph type="ftr" sz="quarter" idx="11"/>
          </p:nvPr>
        </p:nvSpPr>
        <p:spPr/>
        <p:txBody>
          <a:bodyPr/>
          <a:lstStyle/>
          <a:p>
            <a:r>
              <a:rPr lang="en-US"/>
              <a:t>URL</a:t>
            </a:r>
            <a:endParaRPr lang="en-US" dirty="0"/>
          </a:p>
        </p:txBody>
      </p:sp>
      <p:sp>
        <p:nvSpPr>
          <p:cNvPr id="6" name="Slide Number Placeholder 5">
            <a:extLst>
              <a:ext uri="{FF2B5EF4-FFF2-40B4-BE49-F238E27FC236}">
                <a16:creationId xmlns:a16="http://schemas.microsoft.com/office/drawing/2014/main" id="{AE8E77A0-E59D-48D6-EBC5-67CF5FC062A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185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D19B-0512-2EDF-C981-4F607EB3AB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8E604-FDD0-A227-92CC-3736F6A4CA9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0F365D-ACA7-0EF2-59E3-08FE5A47F45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13FFD-83D8-C660-98B9-4390B2346B90}"/>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6" name="Footer Placeholder 5">
            <a:extLst>
              <a:ext uri="{FF2B5EF4-FFF2-40B4-BE49-F238E27FC236}">
                <a16:creationId xmlns:a16="http://schemas.microsoft.com/office/drawing/2014/main" id="{D5B24231-6610-8ED7-AC1E-E892C93756F3}"/>
              </a:ext>
            </a:extLst>
          </p:cNvPr>
          <p:cNvSpPr>
            <a:spLocks noGrp="1"/>
          </p:cNvSpPr>
          <p:nvPr>
            <p:ph type="ftr" sz="quarter" idx="11"/>
          </p:nvPr>
        </p:nvSpPr>
        <p:spPr/>
        <p:txBody>
          <a:bodyPr/>
          <a:lstStyle/>
          <a:p>
            <a:r>
              <a:rPr lang="en-US"/>
              <a:t>URL</a:t>
            </a:r>
            <a:endParaRPr lang="en-US" dirty="0"/>
          </a:p>
        </p:txBody>
      </p:sp>
      <p:sp>
        <p:nvSpPr>
          <p:cNvPr id="7" name="Slide Number Placeholder 6">
            <a:extLst>
              <a:ext uri="{FF2B5EF4-FFF2-40B4-BE49-F238E27FC236}">
                <a16:creationId xmlns:a16="http://schemas.microsoft.com/office/drawing/2014/main" id="{41C52E48-A906-DE16-3556-AB70438C1F6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028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D4E6-E69E-A88A-B627-65A3CB303B1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CBE28-2107-43CC-E291-06E86F1C358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D673F54-BE6B-014B-63FC-376981BD6F2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371B6-491A-7372-2D66-8BDF2FF9714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87B70-7448-D4EE-0982-7E6A8BF98BF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F57F3-B4BC-5B95-45C8-10A5E94839B5}"/>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8" name="Footer Placeholder 7">
            <a:extLst>
              <a:ext uri="{FF2B5EF4-FFF2-40B4-BE49-F238E27FC236}">
                <a16:creationId xmlns:a16="http://schemas.microsoft.com/office/drawing/2014/main" id="{7CA29AC7-EADE-99DC-50DE-DBD8853DAD9A}"/>
              </a:ext>
            </a:extLst>
          </p:cNvPr>
          <p:cNvSpPr>
            <a:spLocks noGrp="1"/>
          </p:cNvSpPr>
          <p:nvPr>
            <p:ph type="ftr" sz="quarter" idx="11"/>
          </p:nvPr>
        </p:nvSpPr>
        <p:spPr/>
        <p:txBody>
          <a:bodyPr/>
          <a:lstStyle/>
          <a:p>
            <a:r>
              <a:rPr lang="en-US"/>
              <a:t>URL</a:t>
            </a:r>
            <a:endParaRPr lang="en-US" dirty="0"/>
          </a:p>
        </p:txBody>
      </p:sp>
      <p:sp>
        <p:nvSpPr>
          <p:cNvPr id="9" name="Slide Number Placeholder 8">
            <a:extLst>
              <a:ext uri="{FF2B5EF4-FFF2-40B4-BE49-F238E27FC236}">
                <a16:creationId xmlns:a16="http://schemas.microsoft.com/office/drawing/2014/main" id="{DAA53611-0F93-1FDC-5435-44DF181BC0C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190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D7C5-8B59-C0C1-2B8B-623B186C2E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3B0C05-0CAA-2235-9861-6F6E483BB3C8}"/>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4" name="Footer Placeholder 3">
            <a:extLst>
              <a:ext uri="{FF2B5EF4-FFF2-40B4-BE49-F238E27FC236}">
                <a16:creationId xmlns:a16="http://schemas.microsoft.com/office/drawing/2014/main" id="{D9A28257-7AED-D0A8-C832-730197C84E34}"/>
              </a:ext>
            </a:extLst>
          </p:cNvPr>
          <p:cNvSpPr>
            <a:spLocks noGrp="1"/>
          </p:cNvSpPr>
          <p:nvPr>
            <p:ph type="ftr" sz="quarter" idx="11"/>
          </p:nvPr>
        </p:nvSpPr>
        <p:spPr/>
        <p:txBody>
          <a:bodyPr/>
          <a:lstStyle/>
          <a:p>
            <a:r>
              <a:rPr lang="en-US"/>
              <a:t>URL</a:t>
            </a:r>
            <a:endParaRPr lang="en-US" dirty="0"/>
          </a:p>
        </p:txBody>
      </p:sp>
      <p:sp>
        <p:nvSpPr>
          <p:cNvPr id="5" name="Slide Number Placeholder 4">
            <a:extLst>
              <a:ext uri="{FF2B5EF4-FFF2-40B4-BE49-F238E27FC236}">
                <a16:creationId xmlns:a16="http://schemas.microsoft.com/office/drawing/2014/main" id="{50936A48-256D-76E0-90A5-A0EA9AAB10E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15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77405-CC91-7881-CBBF-6E1CCEAAA264}"/>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3" name="Footer Placeholder 2">
            <a:extLst>
              <a:ext uri="{FF2B5EF4-FFF2-40B4-BE49-F238E27FC236}">
                <a16:creationId xmlns:a16="http://schemas.microsoft.com/office/drawing/2014/main" id="{E5D1FF03-EDC5-80C8-D625-C1DA3ED96EAA}"/>
              </a:ext>
            </a:extLst>
          </p:cNvPr>
          <p:cNvSpPr>
            <a:spLocks noGrp="1"/>
          </p:cNvSpPr>
          <p:nvPr>
            <p:ph type="ftr" sz="quarter" idx="11"/>
          </p:nvPr>
        </p:nvSpPr>
        <p:spPr/>
        <p:txBody>
          <a:bodyPr/>
          <a:lstStyle/>
          <a:p>
            <a:r>
              <a:rPr lang="en-US"/>
              <a:t>URL</a:t>
            </a:r>
            <a:endParaRPr lang="en-US" dirty="0"/>
          </a:p>
        </p:txBody>
      </p:sp>
      <p:sp>
        <p:nvSpPr>
          <p:cNvPr id="4" name="Slide Number Placeholder 3">
            <a:extLst>
              <a:ext uri="{FF2B5EF4-FFF2-40B4-BE49-F238E27FC236}">
                <a16:creationId xmlns:a16="http://schemas.microsoft.com/office/drawing/2014/main" id="{58A568CD-6483-9E5B-7541-4EA73A36BBD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461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4B7A-A454-F182-E4E1-C262546E5EB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170977D-E768-D073-B926-274742A2A62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BBA34-4E95-AF9D-9926-635EB34A103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694C10C-241D-CC94-11BB-256A859772F0}"/>
              </a:ext>
            </a:extLst>
          </p:cNvPr>
          <p:cNvSpPr>
            <a:spLocks noGrp="1"/>
          </p:cNvSpPr>
          <p:nvPr>
            <p:ph type="dt" sz="half" idx="10"/>
          </p:nvPr>
        </p:nvSpPr>
        <p:spPr/>
        <p:txBody>
          <a:bodyPr/>
          <a:lstStyle/>
          <a:p>
            <a:fld id="{7463C41C-A487-0C45-A261-16903102544D}" type="datetimeFigureOut">
              <a:rPr lang="en-US" smtClean="0"/>
              <a:t>2/19/2024</a:t>
            </a:fld>
            <a:endParaRPr lang="en-US"/>
          </a:p>
        </p:txBody>
      </p:sp>
      <p:sp>
        <p:nvSpPr>
          <p:cNvPr id="6" name="Footer Placeholder 5">
            <a:extLst>
              <a:ext uri="{FF2B5EF4-FFF2-40B4-BE49-F238E27FC236}">
                <a16:creationId xmlns:a16="http://schemas.microsoft.com/office/drawing/2014/main" id="{BA9878A5-60D5-AE79-AFF8-21D2F0C5CC63}"/>
              </a:ext>
            </a:extLst>
          </p:cNvPr>
          <p:cNvSpPr>
            <a:spLocks noGrp="1"/>
          </p:cNvSpPr>
          <p:nvPr>
            <p:ph type="ftr" sz="quarter" idx="11"/>
          </p:nvPr>
        </p:nvSpPr>
        <p:spPr/>
        <p:txBody>
          <a:bodyPr/>
          <a:lstStyle/>
          <a:p>
            <a:r>
              <a:rPr lang="en-US"/>
              <a:t>URL</a:t>
            </a:r>
            <a:endParaRPr lang="en-US" dirty="0"/>
          </a:p>
        </p:txBody>
      </p:sp>
      <p:sp>
        <p:nvSpPr>
          <p:cNvPr id="7" name="Slide Number Placeholder 6">
            <a:extLst>
              <a:ext uri="{FF2B5EF4-FFF2-40B4-BE49-F238E27FC236}">
                <a16:creationId xmlns:a16="http://schemas.microsoft.com/office/drawing/2014/main" id="{50109AB7-4033-D97A-BD07-BA1A5E372A1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311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9447-702D-BCE9-8586-A6EBBCC0826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EF17620-9D99-D49E-2A15-6FACD903FE5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362D3DD-3C58-EEB9-7C10-4F0814849D8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DB600-422B-5846-231F-AE9988A7F1E3}"/>
              </a:ext>
            </a:extLst>
          </p:cNvPr>
          <p:cNvSpPr>
            <a:spLocks noGrp="1"/>
          </p:cNvSpPr>
          <p:nvPr>
            <p:ph type="dt" sz="half" idx="10"/>
          </p:nvPr>
        </p:nvSpPr>
        <p:spPr/>
        <p:txBody>
          <a:bodyPr/>
          <a:lstStyle/>
          <a:p>
            <a:fld id="{4509A250-FF31-4206-8172-F9D3106AACB1}" type="datetimeFigureOut">
              <a:rPr lang="en-US" smtClean="0"/>
              <a:t>2/19/2024</a:t>
            </a:fld>
            <a:endParaRPr lang="en-US" dirty="0"/>
          </a:p>
        </p:txBody>
      </p:sp>
      <p:sp>
        <p:nvSpPr>
          <p:cNvPr id="6" name="Footer Placeholder 5">
            <a:extLst>
              <a:ext uri="{FF2B5EF4-FFF2-40B4-BE49-F238E27FC236}">
                <a16:creationId xmlns:a16="http://schemas.microsoft.com/office/drawing/2014/main" id="{49E415CB-1ABD-7363-88B0-AFD5158B63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5D563D-7A69-10C5-5207-DE3974BF711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201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CF324-30ED-A840-D1FA-B28EA280C50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D360C-94D3-F243-FC48-463DC28242B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511AA-6A8D-C4A5-E019-3D0E0817683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463C41C-A487-0C45-A261-16903102544D}" type="datetimeFigureOut">
              <a:rPr lang="en-US" smtClean="0"/>
              <a:t>2/19/2024</a:t>
            </a:fld>
            <a:endParaRPr lang="en-US"/>
          </a:p>
        </p:txBody>
      </p:sp>
      <p:sp>
        <p:nvSpPr>
          <p:cNvPr id="5" name="Footer Placeholder 4">
            <a:extLst>
              <a:ext uri="{FF2B5EF4-FFF2-40B4-BE49-F238E27FC236}">
                <a16:creationId xmlns:a16="http://schemas.microsoft.com/office/drawing/2014/main" id="{03B29DB5-B0A8-629D-1697-6E4B26A716E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URL</a:t>
            </a:r>
            <a:endParaRPr lang="en-US" dirty="0"/>
          </a:p>
        </p:txBody>
      </p:sp>
      <p:sp>
        <p:nvSpPr>
          <p:cNvPr id="6" name="Slide Number Placeholder 5">
            <a:extLst>
              <a:ext uri="{FF2B5EF4-FFF2-40B4-BE49-F238E27FC236}">
                <a16:creationId xmlns:a16="http://schemas.microsoft.com/office/drawing/2014/main" id="{9F24A6C8-E6D3-9BC7-F947-5E687D0719F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pic>
        <p:nvPicPr>
          <p:cNvPr id="7" name="Picture 6" descr="MD-flag-background-ppt.png">
            <a:extLst>
              <a:ext uri="{FF2B5EF4-FFF2-40B4-BE49-F238E27FC236}">
                <a16:creationId xmlns:a16="http://schemas.microsoft.com/office/drawing/2014/main" id="{43BC00C6-561C-7B06-6B30-9946AF9573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a:extLst>
              <a:ext uri="{FF2B5EF4-FFF2-40B4-BE49-F238E27FC236}">
                <a16:creationId xmlns:a16="http://schemas.microsoft.com/office/drawing/2014/main" id="{0119B8D4-B78D-2B8C-BA96-F309BD9F6DC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a:extLst>
              <a:ext uri="{FF2B5EF4-FFF2-40B4-BE49-F238E27FC236}">
                <a16:creationId xmlns:a16="http://schemas.microsoft.com/office/drawing/2014/main" id="{2A0FDB11-09CA-FB7D-BF82-9E5D1536013D}"/>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98106074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338535"/>
            <a:ext cx="7884414" cy="3049905"/>
          </a:xfrm>
        </p:spPr>
        <p:txBody>
          <a:bodyPr anchor="b">
            <a:normAutofit/>
          </a:bodyPr>
          <a:lstStyle/>
          <a:p>
            <a:pPr algn="l"/>
            <a:r>
              <a:rPr lang="en-US" sz="4300" dirty="0"/>
              <a:t>Personalized Marketing: Integrating LLM’s and Machine Learning for E-commerce Success</a:t>
            </a:r>
            <a:br>
              <a:rPr lang="en-US" sz="4300" dirty="0"/>
            </a:br>
            <a:endParaRPr lang="en-US" sz="4300" dirty="0"/>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40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6A9E2-E24B-DA08-9A88-B964A27B2B82}"/>
              </a:ext>
            </a:extLst>
          </p:cNvPr>
          <p:cNvSpPr>
            <a:spLocks noGrp="1"/>
          </p:cNvSpPr>
          <p:nvPr>
            <p:ph type="title"/>
          </p:nvPr>
        </p:nvSpPr>
        <p:spPr>
          <a:xfrm>
            <a:off x="630936" y="411480"/>
            <a:ext cx="2700645" cy="4073652"/>
          </a:xfrm>
        </p:spPr>
        <p:txBody>
          <a:bodyPr>
            <a:normAutofit/>
          </a:bodyPr>
          <a:lstStyle/>
          <a:p>
            <a:r>
              <a:rPr lang="en-US" sz="4100" dirty="0"/>
              <a:t>Problem Statement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69E802-1057-9EF1-864B-039D3CD379C7}"/>
              </a:ext>
            </a:extLst>
          </p:cNvPr>
          <p:cNvSpPr>
            <a:spLocks noGrp="1"/>
          </p:cNvSpPr>
          <p:nvPr>
            <p:ph idx="1"/>
          </p:nvPr>
        </p:nvSpPr>
        <p:spPr>
          <a:xfrm>
            <a:off x="3844813" y="414068"/>
            <a:ext cx="4668251" cy="4073652"/>
          </a:xfrm>
        </p:spPr>
        <p:txBody>
          <a:bodyPr anchor="ctr">
            <a:normAutofit/>
          </a:bodyPr>
          <a:lstStyle/>
          <a:p>
            <a:r>
              <a:rPr lang="en-US" sz="1700" dirty="0"/>
              <a:t>Traditional e-commerce recommendation systems often overlook valuable insights from item descriptions and user reviews, limiting their ability to provide truly personalized recommendations. Often users are overwhelmed by too many options. This leads to reduced relevance, missed sales opportunities, and ultimately, a diminished user experience.</a:t>
            </a:r>
          </a:p>
          <a:p>
            <a:endParaRPr lang="en-US" sz="1700" dirty="0"/>
          </a:p>
          <a:p>
            <a:pPr marL="0" indent="0">
              <a:buNone/>
            </a:pPr>
            <a:endParaRPr lang="en-US" sz="1700" dirty="0"/>
          </a:p>
        </p:txBody>
      </p:sp>
    </p:spTree>
    <p:extLst>
      <p:ext uri="{BB962C8B-B14F-4D97-AF65-F5344CB8AC3E}">
        <p14:creationId xmlns:p14="http://schemas.microsoft.com/office/powerpoint/2010/main" val="126333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797B2E8-700C-FDB3-DD03-B7823C8723AC}"/>
              </a:ext>
            </a:extLst>
          </p:cNvPr>
          <p:cNvSpPr>
            <a:spLocks noGrp="1"/>
          </p:cNvSpPr>
          <p:nvPr>
            <p:ph type="title"/>
          </p:nvPr>
        </p:nvSpPr>
        <p:spPr>
          <a:xfrm>
            <a:off x="630936" y="411480"/>
            <a:ext cx="2700645" cy="4073652"/>
          </a:xfrm>
        </p:spPr>
        <p:txBody>
          <a:bodyPr>
            <a:normAutofit/>
          </a:bodyPr>
          <a:lstStyle/>
          <a:p>
            <a:r>
              <a:rPr lang="en-US" sz="4100" dirty="0"/>
              <a:t>Justification</a:t>
            </a:r>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45474B-6901-E781-F441-30B40F64EC8C}"/>
              </a:ext>
            </a:extLst>
          </p:cNvPr>
          <p:cNvSpPr>
            <a:spLocks noGrp="1"/>
          </p:cNvSpPr>
          <p:nvPr>
            <p:ph idx="1"/>
          </p:nvPr>
        </p:nvSpPr>
        <p:spPr>
          <a:xfrm>
            <a:off x="3844813" y="414068"/>
            <a:ext cx="4668251" cy="4073652"/>
          </a:xfrm>
        </p:spPr>
        <p:txBody>
          <a:bodyPr anchor="ctr">
            <a:normAutofit/>
          </a:bodyPr>
          <a:lstStyle/>
          <a:p>
            <a:r>
              <a:rPr lang="en-US" sz="1700" dirty="0"/>
              <a:t>According to Accenture nearly 40% of consumers have left website because of too many options. </a:t>
            </a:r>
          </a:p>
          <a:p>
            <a:r>
              <a:rPr lang="en-US" sz="1700" dirty="0"/>
              <a:t>Traditional systems are more like one-size-fits-all neglecting individual preferences, leading to individual suggestions.</a:t>
            </a:r>
          </a:p>
          <a:p>
            <a:r>
              <a:rPr lang="en-US" sz="1700" dirty="0"/>
              <a:t>Limited understanding – doesn’t reflect evolving tastes and current trends</a:t>
            </a:r>
          </a:p>
          <a:p>
            <a:r>
              <a:rPr lang="en-US" sz="1700" dirty="0"/>
              <a:t>Struggle with new users or items and perpetuating bias</a:t>
            </a:r>
          </a:p>
          <a:p>
            <a:endParaRPr lang="en-US" sz="1700" dirty="0"/>
          </a:p>
        </p:txBody>
      </p:sp>
    </p:spTree>
    <p:extLst>
      <p:ext uri="{BB962C8B-B14F-4D97-AF65-F5344CB8AC3E}">
        <p14:creationId xmlns:p14="http://schemas.microsoft.com/office/powerpoint/2010/main" val="411441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03119-D15C-7F03-BA5F-495DA7D39461}"/>
              </a:ext>
            </a:extLst>
          </p:cNvPr>
          <p:cNvSpPr>
            <a:spLocks noGrp="1"/>
          </p:cNvSpPr>
          <p:nvPr>
            <p:ph type="title"/>
          </p:nvPr>
        </p:nvSpPr>
        <p:spPr>
          <a:xfrm>
            <a:off x="630936" y="411480"/>
            <a:ext cx="2700645" cy="4073652"/>
          </a:xfrm>
        </p:spPr>
        <p:txBody>
          <a:bodyPr>
            <a:normAutofit/>
          </a:bodyPr>
          <a:lstStyle/>
          <a:p>
            <a:r>
              <a:rPr lang="en-US" sz="4100"/>
              <a:t>Approach</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9310C7-2CC1-2402-506D-59CA813EC5EA}"/>
              </a:ext>
            </a:extLst>
          </p:cNvPr>
          <p:cNvSpPr>
            <a:spLocks noGrp="1"/>
          </p:cNvSpPr>
          <p:nvPr>
            <p:ph idx="1"/>
          </p:nvPr>
        </p:nvSpPr>
        <p:spPr>
          <a:xfrm>
            <a:off x="3844813" y="414068"/>
            <a:ext cx="4668251" cy="4073652"/>
          </a:xfrm>
        </p:spPr>
        <p:txBody>
          <a:bodyPr anchor="ctr">
            <a:normAutofit/>
          </a:bodyPr>
          <a:lstStyle/>
          <a:p>
            <a:pPr marL="0" indent="0">
              <a:buNone/>
            </a:pPr>
            <a:r>
              <a:rPr lang="en-US" sz="1700" dirty="0"/>
              <a:t>Leveraging advanced techniques like Language Model-based approaches (LLMs) and machine learning can bridge this gap, enabling businesses to harness the power of textual data for enhanced personalization and increased customer engagement. </a:t>
            </a:r>
          </a:p>
          <a:p>
            <a:r>
              <a:rPr lang="en-US" sz="1700" dirty="0"/>
              <a:t>Data Preprocessing - Extract features from item descriptions, reviews</a:t>
            </a:r>
          </a:p>
          <a:p>
            <a:r>
              <a:rPr lang="en-US" sz="1700" dirty="0"/>
              <a:t>Model Development – combine collaborative filtering and content based filtering, fine tune with LLM</a:t>
            </a:r>
          </a:p>
          <a:p>
            <a:r>
              <a:rPr lang="en-US" sz="1700" dirty="0"/>
              <a:t>Evaluation and Improvement – Refine model used on feedback</a:t>
            </a:r>
          </a:p>
        </p:txBody>
      </p:sp>
    </p:spTree>
    <p:extLst>
      <p:ext uri="{BB962C8B-B14F-4D97-AF65-F5344CB8AC3E}">
        <p14:creationId xmlns:p14="http://schemas.microsoft.com/office/powerpoint/2010/main" val="224504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D9FA2-13D6-DBC7-1A32-C25BA4915AD4}"/>
              </a:ext>
            </a:extLst>
          </p:cNvPr>
          <p:cNvSpPr>
            <a:spLocks noGrp="1"/>
          </p:cNvSpPr>
          <p:nvPr>
            <p:ph type="title"/>
          </p:nvPr>
        </p:nvSpPr>
        <p:spPr>
          <a:xfrm>
            <a:off x="630936" y="411480"/>
            <a:ext cx="2700645" cy="4073652"/>
          </a:xfrm>
        </p:spPr>
        <p:txBody>
          <a:bodyPr>
            <a:normAutofit/>
          </a:bodyPr>
          <a:lstStyle/>
          <a:p>
            <a:r>
              <a:rPr lang="en-US" sz="4100"/>
              <a:t>Advantages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31BF26-30E0-3ADB-8624-DF4463B15F99}"/>
              </a:ext>
            </a:extLst>
          </p:cNvPr>
          <p:cNvSpPr>
            <a:spLocks noGrp="1"/>
          </p:cNvSpPr>
          <p:nvPr>
            <p:ph idx="1"/>
          </p:nvPr>
        </p:nvSpPr>
        <p:spPr>
          <a:xfrm>
            <a:off x="3844813" y="414068"/>
            <a:ext cx="4668251" cy="4073652"/>
          </a:xfrm>
        </p:spPr>
        <p:txBody>
          <a:bodyPr anchor="ctr">
            <a:normAutofit/>
          </a:bodyPr>
          <a:lstStyle/>
          <a:p>
            <a:r>
              <a:rPr lang="en-US" sz="1700" dirty="0"/>
              <a:t>Enhanced understanding of user Preferences</a:t>
            </a:r>
          </a:p>
          <a:p>
            <a:r>
              <a:rPr lang="en-US" sz="1700" dirty="0"/>
              <a:t>More personalized and relevant recommendations</a:t>
            </a:r>
          </a:p>
          <a:p>
            <a:r>
              <a:rPr lang="en-US" sz="1700" dirty="0"/>
              <a:t>Improved content-based filtering</a:t>
            </a:r>
          </a:p>
          <a:p>
            <a:r>
              <a:rPr lang="en-US" sz="1700" dirty="0"/>
              <a:t>LLM’s can better understand user feedback</a:t>
            </a:r>
          </a:p>
        </p:txBody>
      </p:sp>
    </p:spTree>
    <p:extLst>
      <p:ext uri="{BB962C8B-B14F-4D97-AF65-F5344CB8AC3E}">
        <p14:creationId xmlns:p14="http://schemas.microsoft.com/office/powerpoint/2010/main" val="189214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1A22D-6F59-FCB8-3188-0EA2BA99A536}"/>
              </a:ext>
            </a:extLst>
          </p:cNvPr>
          <p:cNvSpPr>
            <a:spLocks noGrp="1"/>
          </p:cNvSpPr>
          <p:nvPr>
            <p:ph type="title"/>
          </p:nvPr>
        </p:nvSpPr>
        <p:spPr>
          <a:xfrm>
            <a:off x="630936" y="411480"/>
            <a:ext cx="2700645" cy="4073652"/>
          </a:xfrm>
        </p:spPr>
        <p:txBody>
          <a:bodyPr>
            <a:normAutofit/>
          </a:bodyPr>
          <a:lstStyle/>
          <a:p>
            <a:r>
              <a:rPr lang="en-US" sz="4100"/>
              <a:t>Summary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27C9F7-1CE3-9B72-FEDF-2F38D0414443}"/>
              </a:ext>
            </a:extLst>
          </p:cNvPr>
          <p:cNvSpPr>
            <a:spLocks noGrp="1"/>
          </p:cNvSpPr>
          <p:nvPr>
            <p:ph idx="1"/>
          </p:nvPr>
        </p:nvSpPr>
        <p:spPr>
          <a:xfrm>
            <a:off x="3844813" y="414068"/>
            <a:ext cx="4668251" cy="4073652"/>
          </a:xfrm>
        </p:spPr>
        <p:txBody>
          <a:bodyPr anchor="ctr">
            <a:normAutofit/>
          </a:bodyPr>
          <a:lstStyle/>
          <a:p>
            <a:r>
              <a:rPr lang="en-US" sz="1700" dirty="0"/>
              <a:t>Enhanced understanding of user preferences through  Large language models and machine learning.</a:t>
            </a:r>
          </a:p>
          <a:p>
            <a:r>
              <a:rPr lang="en-US" sz="1700" dirty="0"/>
              <a:t>More personalized and relevant recommendations tailored to individual users, leading to increased engagement and sales.</a:t>
            </a:r>
          </a:p>
          <a:p>
            <a:r>
              <a:rPr lang="en-US" sz="1700" dirty="0"/>
              <a:t>Improved content-based filtering leveraging insights from item descriptions and user reviews.</a:t>
            </a:r>
          </a:p>
          <a:p>
            <a:r>
              <a:rPr lang="en-US" sz="1700" dirty="0"/>
              <a:t>Ultimately, integrating LLMs and machine learning in e-commerce leads to a superior user experience and increased business success.</a:t>
            </a:r>
          </a:p>
        </p:txBody>
      </p:sp>
    </p:spTree>
    <p:extLst>
      <p:ext uri="{BB962C8B-B14F-4D97-AF65-F5344CB8AC3E}">
        <p14:creationId xmlns:p14="http://schemas.microsoft.com/office/powerpoint/2010/main" val="353827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271</Words>
  <Application>Microsoft Office PowerPoint</Application>
  <PresentationFormat>On-screen Show (16:9)</PresentationFormat>
  <Paragraphs>24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Personalized Marketing: Integrating LLM’s and Machine Learning for E-commerce Success </vt:lpstr>
      <vt:lpstr>Problem Statement</vt:lpstr>
      <vt:lpstr>Justification</vt:lpstr>
      <vt:lpstr>Approach</vt:lpstr>
      <vt:lpstr>Advantages</vt:lpstr>
      <vt:lpstr>Summary</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THRUSHWANTH KAKUTURU</cp:lastModifiedBy>
  <cp:revision>5</cp:revision>
  <dcterms:created xsi:type="dcterms:W3CDTF">2019-02-27T15:38:32Z</dcterms:created>
  <dcterms:modified xsi:type="dcterms:W3CDTF">2024-02-19T13:24:39Z</dcterms:modified>
</cp:coreProperties>
</file>