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5098" autoAdjust="0"/>
  </p:normalViewPr>
  <p:slideViewPr>
    <p:cSldViewPr snapToGrid="0">
      <p:cViewPr>
        <p:scale>
          <a:sx n="75" d="100"/>
          <a:sy n="75" d="100"/>
        </p:scale>
        <p:origin x="1478" y="1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A9765-DAA1-4B1E-BFEA-82C64D7A32D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2A610-A76E-4F14-840D-80DE36CC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2A610-A76E-4F14-840D-80DE36CC88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6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ADD-A2BB-3751-1356-490EEF99A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14FCA-B480-5B90-FFB8-B1EE955CB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F7B1-1BCC-1FBA-54E5-346E6848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8209-A902-EA65-2540-F64321AF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33E9-AB21-1920-A5CB-DDA15427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2547-222D-DACE-91DA-DEB3C0F8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5D54B-296F-FAAF-9785-D3A3A7688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EE72-3FC5-3B55-EF1E-B409D2BC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7A1C-D5CF-1FE6-95AB-7748E1B8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AFAC-22F0-75AA-C450-0B580E0A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8AD94-7375-B11D-1F55-7AA2DBFF9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502C1-F812-EF71-9549-B766476A7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C08F-76F3-E51E-80FD-8E976789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E0E1-F103-8EEC-CB56-F47D0DB6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1019-F337-D0DE-CDC5-D9ADC2A7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629A-5DB9-CBE7-A7C7-9506B701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9DC0-FA86-EA9A-86B1-ADEEE6E9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6B9-FA80-CB39-ADBC-68EB36A2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D7A8C-E947-A9C2-4858-992ED2FF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F578-FE38-0156-B834-19D1049A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628-88E2-1326-7611-A9E9FEDC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D64FA-95FC-A361-4AB0-A901CCA7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9F3A-AA1C-8B34-89BD-B6C53671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785C-0CBB-F046-EBE2-162B9B5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8624-36BE-4B76-340D-B0E7CBCC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FF98-8E29-51E8-5D4B-3864433B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AEA0-3231-646C-B495-60D7B6F5B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B3C2-EF1C-03A5-1A24-13C169AB7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902F8-AE7A-A3BC-6471-26CA50D0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9EA5-4FC9-75F9-5493-B4D02CCF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ECCC-3779-B5D5-BD26-94CF7C28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5A56-A0BE-E043-AFF1-DC352553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567AB-2FD7-7C6A-1544-F2C5E08B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1416A-CB45-A54D-A7BB-1CD9D1A17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09710-E57A-7903-1DB6-3157790F2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E7F18-EF13-E2AA-D08A-76BA0D2E7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EF016-336F-8909-CC4B-43AC6426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0EEFD-CAA6-032A-5620-3A2FF161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82F23-5506-5C57-3CA5-5C91EE33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1474-56D1-28A3-1562-5E4CCB86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85E32-ADC9-F7C6-D418-12B2BCA8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1D468-888C-C391-B5D4-48E01F8F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E3302-94EC-1B6C-8073-A2CA5EB5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513E3-5E9B-1830-2A50-A3C75CE7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38462-5A03-1D42-6CED-378AA361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42B98-1D3F-6B4D-8E25-64392322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275B-55D6-81C6-E868-E4FDFE38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4929-2397-9039-F314-D48FB124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B90AA-3691-D4EB-8204-BFC247E5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D3CA-8C62-D58F-9D13-08FD13BF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EFC17-B127-5F5B-2275-0AA32A53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CFCE0-F3B7-04C3-9395-EEEDAD4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944C-8DC5-9549-8D71-84F4F9F4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92CF3-429E-EB05-A6EA-D12464DC0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C8ECC-4A4C-277D-5F36-5847B89A3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E879B-2010-C7FD-3480-DD6EAED7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F9B1D-BD09-464F-40F3-89968A87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8A5-73C1-4669-A236-77806C0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C8BE9-F84D-45D9-F8BB-AC8EE8E3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B5150-9A0A-8614-9FF5-2D379D48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E9F0-9FEF-6E86-0690-44D854DC6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48EC-97FF-4F3E-A09A-37140CDF5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AAC0-7F44-3CED-362B-30C30778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D62-D170-3869-15AE-F9154415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9737-9337-4F1F-A188-0C4FD591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0.15950.pdf" TargetMode="External"/><Relationship Id="rId2" Type="http://schemas.openxmlformats.org/officeDocument/2006/relationships/hyperlink" Target="https://arxiv.org/pdf/2312.1601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ai-in-plain-english/how-large-language-models-are-improving-recommendations-systems-2e6ab26b5ed4" TargetMode="External"/><Relationship Id="rId4" Type="http://schemas.openxmlformats.org/officeDocument/2006/relationships/hyperlink" Target="https://arxiv.org/abs/2401.040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E1A72-3F96-E92C-2865-6CC2341C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Literature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00C3-DF84-22E2-32E3-3B90DD68C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Week 03</a:t>
            </a:r>
          </a:p>
          <a:p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3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B09DA-0777-0D30-2819-D5DDAAFB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Comparing Traditional Approaches with LLM-Powered Systems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63BBE-5EC5-10AB-17E1-F1185D58F275}"/>
              </a:ext>
            </a:extLst>
          </p:cNvPr>
          <p:cNvSpPr>
            <a:spLocks/>
          </p:cNvSpPr>
          <p:nvPr/>
        </p:nvSpPr>
        <p:spPr>
          <a:xfrm>
            <a:off x="929879" y="1926266"/>
            <a:ext cx="4985068" cy="796322"/>
          </a:xfrm>
          <a:prstGeom prst="rect">
            <a:avLst/>
          </a:prstGeom>
        </p:spPr>
        <p:txBody>
          <a:bodyPr/>
          <a:lstStyle/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Recommendation System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A001C-17C5-D0D6-73AE-38B75D3E9DCF}"/>
              </a:ext>
            </a:extLst>
          </p:cNvPr>
          <p:cNvSpPr>
            <a:spLocks/>
          </p:cNvSpPr>
          <p:nvPr/>
        </p:nvSpPr>
        <p:spPr>
          <a:xfrm>
            <a:off x="929879" y="2722588"/>
            <a:ext cx="4985068" cy="3561202"/>
          </a:xfrm>
          <a:prstGeom prst="rect">
            <a:avLst/>
          </a:prstGeom>
        </p:spPr>
        <p:txBody>
          <a:bodyPr/>
          <a:lstStyle/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 user data</a:t>
            </a:r>
          </a:p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user profiles</a:t>
            </a:r>
          </a:p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 Items</a:t>
            </a:r>
          </a:p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Users to Relevant Items</a:t>
            </a:r>
          </a:p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 Recommendations</a:t>
            </a:r>
          </a:p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 top choices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16EF0-24F2-6D1E-FF1E-195AF13BF49C}"/>
              </a:ext>
            </a:extLst>
          </p:cNvPr>
          <p:cNvSpPr>
            <a:spLocks/>
          </p:cNvSpPr>
          <p:nvPr/>
        </p:nvSpPr>
        <p:spPr>
          <a:xfrm>
            <a:off x="6083725" y="1926266"/>
            <a:ext cx="5009619" cy="796322"/>
          </a:xfrm>
          <a:prstGeom prst="rect">
            <a:avLst/>
          </a:prstGeom>
        </p:spPr>
        <p:txBody>
          <a:bodyPr/>
          <a:lstStyle/>
          <a:p>
            <a:pPr defTabSz="877824"/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LLM Powered Recommendation system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8D2B4A-5878-B379-9A82-480CAE32EE58}"/>
              </a:ext>
            </a:extLst>
          </p:cNvPr>
          <p:cNvSpPr>
            <a:spLocks/>
          </p:cNvSpPr>
          <p:nvPr/>
        </p:nvSpPr>
        <p:spPr>
          <a:xfrm>
            <a:off x="6083724" y="2722588"/>
            <a:ext cx="5178396" cy="3561202"/>
          </a:xfrm>
          <a:prstGeom prst="rect">
            <a:avLst/>
          </a:prstGeom>
        </p:spPr>
        <p:txBody>
          <a:bodyPr/>
          <a:lstStyle/>
          <a:p>
            <a:pPr defTabSz="877824"/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Linguistic Profiling</a:t>
            </a:r>
          </a:p>
          <a:p>
            <a:pPr defTabSz="877824"/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 Noise Reduction </a:t>
            </a:r>
          </a:p>
          <a:p>
            <a:pPr defTabSz="877824"/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 via External Knowledge</a:t>
            </a:r>
          </a:p>
          <a:p>
            <a:pPr defTabSz="877824"/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Reranking</a:t>
            </a:r>
          </a:p>
          <a:p>
            <a:pPr defTabSz="877824"/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Language Insights</a:t>
            </a:r>
          </a:p>
          <a:p>
            <a:pPr defTabSz="877824"/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RL-driven Optimization</a:t>
            </a:r>
          </a:p>
          <a:p>
            <a:pPr defTabSz="877824"/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158F74-0D65-AA4B-CBE7-50B5E2FD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Traditional Recommendation Systems – Matrix Factorization(MF), LightGCN, MixGCF and SGL </a:t>
            </a:r>
          </a:p>
          <a:p>
            <a:r>
              <a:rPr lang="en-US" sz="2200"/>
              <a:t>These heavily rely on ID – based information leading to reduced informativeness in learned representations.</a:t>
            </a:r>
          </a:p>
          <a:p>
            <a:r>
              <a:rPr lang="en-US" sz="2200"/>
              <a:t>Implicit feedback data introduces noise and bias, affecting the quality of learned representations.</a:t>
            </a:r>
          </a:p>
          <a:p>
            <a:r>
              <a:rPr lang="en-US" sz="2200"/>
              <a:t>Integrating LLM gives around 8 percent gains </a:t>
            </a:r>
          </a:p>
        </p:txBody>
      </p:sp>
    </p:spTree>
    <p:extLst>
      <p:ext uri="{BB962C8B-B14F-4D97-AF65-F5344CB8AC3E}">
        <p14:creationId xmlns:p14="http://schemas.microsoft.com/office/powerpoint/2010/main" val="86252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76AE0-8ADE-6EDC-5F29-60238173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RLMrec: Leveraging LLM’s for Improved Recommender Systems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43B5-EF1F-4494-DBE1-D4A224DD3FE5}"/>
              </a:ext>
            </a:extLst>
          </p:cNvPr>
          <p:cNvSpPr>
            <a:spLocks/>
          </p:cNvSpPr>
          <p:nvPr/>
        </p:nvSpPr>
        <p:spPr>
          <a:xfrm>
            <a:off x="1307448" y="3290070"/>
            <a:ext cx="4685202" cy="2955281"/>
          </a:xfrm>
          <a:prstGeom prst="rect">
            <a:avLst/>
          </a:prstGeom>
        </p:spPr>
        <p:txBody>
          <a:bodyPr/>
          <a:lstStyle/>
          <a:p>
            <a:pPr defTabSz="822960"/>
            <a:r>
              <a:rPr lang="en-US" sz="162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Contrastive Alignment</a:t>
            </a:r>
          </a:p>
          <a:p>
            <a:pPr defTabSz="822960"/>
            <a:r>
              <a:rPr lang="en-US" sz="16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Identify Similar and Dissimilar Item Pairs</a:t>
            </a:r>
          </a:p>
          <a:p>
            <a:pPr defTabSz="822960"/>
            <a:r>
              <a:rPr lang="en-US" sz="16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Pull Together Similar Item Pairs</a:t>
            </a:r>
          </a:p>
          <a:p>
            <a:pPr defTabSz="822960"/>
            <a:r>
              <a:rPr lang="en-US" sz="16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Push Apart Dissimilar Item Pairs</a:t>
            </a:r>
          </a:p>
          <a:p>
            <a:pPr defTabSz="822960"/>
            <a:r>
              <a:rPr lang="en-US" sz="16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Align CF and LLM Information: </a:t>
            </a: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1854-5F70-8C2C-5636-8086514C4CDA}"/>
              </a:ext>
            </a:extLst>
          </p:cNvPr>
          <p:cNvSpPr>
            <a:spLocks/>
          </p:cNvSpPr>
          <p:nvPr/>
        </p:nvSpPr>
        <p:spPr>
          <a:xfrm>
            <a:off x="6130450" y="3378028"/>
            <a:ext cx="4685202" cy="2867323"/>
          </a:xfrm>
          <a:prstGeom prst="rect">
            <a:avLst/>
          </a:prstGeom>
        </p:spPr>
        <p:txBody>
          <a:bodyPr/>
          <a:lstStyle/>
          <a:p>
            <a:pPr defTabSz="822960"/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Generative Alignment</a:t>
            </a:r>
          </a:p>
          <a:p>
            <a:pPr defTabSz="822960"/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Generative Model</a:t>
            </a:r>
          </a:p>
          <a:p>
            <a:pPr defTabSz="822960"/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Between Embeddings</a:t>
            </a:r>
          </a:p>
          <a:p>
            <a:pPr defTabSz="822960"/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Relevant Recommendations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9735D6-F462-7349-FE4E-A142A04D7DA9}"/>
              </a:ext>
            </a:extLst>
          </p:cNvPr>
          <p:cNvSpPr txBox="1">
            <a:spLocks/>
          </p:cNvSpPr>
          <p:nvPr/>
        </p:nvSpPr>
        <p:spPr>
          <a:xfrm>
            <a:off x="1376348" y="2184158"/>
            <a:ext cx="9508204" cy="1198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2960">
              <a:lnSpc>
                <a:spcPct val="1070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1620" kern="1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RLMrec is model-agnostic framework. </a:t>
            </a:r>
          </a:p>
          <a:p>
            <a:pPr defTabSz="822960">
              <a:lnSpc>
                <a:spcPct val="1070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1620" kern="1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It introduces collaborative profile generation and reasoning-driven system prompts, emphasizing the inclusion of reasoning processes in the generated output.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94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C69AA-382A-010E-7679-E8C5C0B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 dirty="0"/>
              <a:t>RecRanker: Instruction Tuning LLM as Ranker for Top-K 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999C-DF06-A174-3153-6495A822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Incorporates the capability of LLMs, through Instruction tuning.</a:t>
            </a:r>
          </a:p>
          <a:p>
            <a:r>
              <a:rPr lang="en-US" sz="2000"/>
              <a:t>Methodology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Adaptive User Sampling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Candidate Items Selection via Negative Sampling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Prompt Construction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Optimization via Instruction Tuning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Hybrid Ranking Approach – Pointwise, Pairwise, Listwise .</a:t>
            </a:r>
          </a:p>
          <a:p>
            <a:pPr marL="233363" lvl="1" indent="-233363"/>
            <a:r>
              <a:rPr lang="en-US" sz="2000"/>
              <a:t>Evaluation </a:t>
            </a:r>
          </a:p>
          <a:p>
            <a:pPr marL="800100" lvl="2" indent="-342900"/>
            <a:r>
              <a:rPr lang="en-US"/>
              <a:t>Hit Ratio (HR) and Normalized Discounted Cumulative Gain ( NDCG)  </a:t>
            </a:r>
          </a:p>
          <a:p>
            <a:pPr marL="282575" lvl="2" indent="-282575"/>
            <a:r>
              <a:rPr lang="en-US"/>
              <a:t>Individual components in the methodology can be included based on performance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57257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0B07-267A-8DA7-6037-F784DC47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9AF9-C47F-573B-9002-DD277234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https://arxiv.org/pdf/2312.16018.pdf</a:t>
            </a:r>
            <a:r>
              <a:rPr lang="en-US" dirty="0"/>
              <a:t>  - RecRanker</a:t>
            </a:r>
          </a:p>
          <a:p>
            <a:r>
              <a:rPr lang="en-US" dirty="0">
                <a:hlinkClick r:id="rId3"/>
              </a:rPr>
              <a:t>https://arxiv.org/pdf/2310.15950.pdf</a:t>
            </a:r>
            <a:r>
              <a:rPr lang="en-US" dirty="0"/>
              <a:t> - RLMrec</a:t>
            </a:r>
          </a:p>
          <a:p>
            <a:r>
              <a:rPr lang="en-US" dirty="0">
                <a:hlinkClick r:id="rId4"/>
              </a:rPr>
              <a:t>https://arxiv.org/abs/2401.04057</a:t>
            </a:r>
            <a:endParaRPr lang="en-US" dirty="0"/>
          </a:p>
          <a:p>
            <a:r>
              <a:rPr lang="en-US" dirty="0">
                <a:hlinkClick r:id="rId5"/>
              </a:rPr>
              <a:t>https://medium.com/ai-in-plain-english/how-large-language-models-are-improving-recommendations-systems-2e6ab26b5ed4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0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294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Literature Search</vt:lpstr>
      <vt:lpstr> Comparing Traditional Approaches with LLM-Powered Systems</vt:lpstr>
      <vt:lpstr>PowerPoint Presentation</vt:lpstr>
      <vt:lpstr>RLMrec: Leveraging LLM’s for Improved Recommender Systems</vt:lpstr>
      <vt:lpstr>RecRanker: Instruction Tuning LLM as Ranker for Top-K Recommendation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Search</dc:title>
  <dc:creator>THRUSHWANTH KAKUTURU</dc:creator>
  <cp:lastModifiedBy>THRUSHWANTH KAKUTURU</cp:lastModifiedBy>
  <cp:revision>2</cp:revision>
  <dcterms:created xsi:type="dcterms:W3CDTF">2024-02-13T21:04:23Z</dcterms:created>
  <dcterms:modified xsi:type="dcterms:W3CDTF">2024-02-19T13:30:37Z</dcterms:modified>
</cp:coreProperties>
</file>