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66" r:id="rId2"/>
    <p:sldId id="256" r:id="rId3"/>
    <p:sldId id="265" r:id="rId4"/>
    <p:sldId id="257" r:id="rId5"/>
    <p:sldId id="258" r:id="rId6"/>
    <p:sldId id="259" r:id="rId7"/>
    <p:sldId id="260" r:id="rId8"/>
    <p:sldId id="262" r:id="rId9"/>
    <p:sldId id="261"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206" autoAdjust="0"/>
  </p:normalViewPr>
  <p:slideViewPr>
    <p:cSldViewPr snapToGrid="0">
      <p:cViewPr varScale="1">
        <p:scale>
          <a:sx n="96" d="100"/>
          <a:sy n="96" d="100"/>
        </p:scale>
        <p:origin x="115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3FF13-BF10-4989-B9F1-123C83E247D3}" type="datetimeFigureOut">
              <a:rPr lang="en-US" smtClean="0"/>
              <a:t>4/22/2019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FC37A-B06C-4A99-A856-3070C20AE055}" type="slidenum">
              <a:rPr lang="en-US" smtClean="0"/>
              <a:t>‹#›</a:t>
            </a:fld>
            <a:endParaRPr lang="en-US"/>
          </a:p>
        </p:txBody>
      </p:sp>
    </p:spTree>
    <p:extLst>
      <p:ext uri="{BB962C8B-B14F-4D97-AF65-F5344CB8AC3E}">
        <p14:creationId xmlns:p14="http://schemas.microsoft.com/office/powerpoint/2010/main" val="2773971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Sd cho ứng dụng gì?</a:t>
            </a:r>
          </a:p>
          <a:p>
            <a:r>
              <a:rPr lang="en-US"/>
              <a:t>Đọc truyện</a:t>
            </a:r>
          </a:p>
        </p:txBody>
      </p:sp>
      <p:sp>
        <p:nvSpPr>
          <p:cNvPr id="4" name="Slide Number Placeholder 3"/>
          <p:cNvSpPr>
            <a:spLocks noGrp="1"/>
          </p:cNvSpPr>
          <p:nvPr>
            <p:ph type="sldNum" sz="quarter" idx="10"/>
          </p:nvPr>
        </p:nvSpPr>
        <p:spPr/>
        <p:txBody>
          <a:bodyPr/>
          <a:lstStyle/>
          <a:p>
            <a:fld id="{8A1FC37A-B06C-4A99-A856-3070C20AE055}" type="slidenum">
              <a:rPr lang="en-US" smtClean="0"/>
              <a:t>4</a:t>
            </a:fld>
            <a:endParaRPr lang="en-US"/>
          </a:p>
        </p:txBody>
      </p:sp>
    </p:spTree>
    <p:extLst>
      <p:ext uri="{BB962C8B-B14F-4D97-AF65-F5344CB8AC3E}">
        <p14:creationId xmlns:p14="http://schemas.microsoft.com/office/powerpoint/2010/main" val="1871714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nckprsn/scrollm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3-torquehhvm-wpengine.netdna-ssl.com/uploads/2017/05/Screen-Shot-2017-05-25-at-1.57.01-PM.png" TargetMode="External"/><Relationship Id="rId2" Type="http://schemas.openxmlformats.org/officeDocument/2006/relationships/hyperlink" Target="https://plugins.jquery.com/jQuery-ArtDesign-Slider/"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s3-torquehhvm-wpengine.netdna-ssl.com/uploads/2017/05/Screen-Shot-2017-05-25-at-1.57.01-PM.png" TargetMode="External"/><Relationship Id="rId2" Type="http://schemas.openxmlformats.org/officeDocument/2006/relationships/hyperlink" Target="https://datatables.net/"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www.pixxelfactory.net/jInvertScrol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vdw.github.io/Tabsl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nanogallery2.nanostudio.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dimsemenov.com/plugins/magnific-popu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fittextjs.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letteringjs.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D1FC7-D023-49FE-9CBA-4C21C1393A13}"/>
              </a:ext>
            </a:extLst>
          </p:cNvPr>
          <p:cNvSpPr>
            <a:spLocks noGrp="1"/>
          </p:cNvSpPr>
          <p:nvPr>
            <p:ph type="title"/>
          </p:nvPr>
        </p:nvSpPr>
        <p:spPr>
          <a:xfrm>
            <a:off x="677333" y="609600"/>
            <a:ext cx="10901753" cy="5473148"/>
          </a:xfrm>
          <a:solidFill>
            <a:schemeClr val="bg1"/>
          </a:solidFill>
        </p:spPr>
        <p:txBody>
          <a:bodyPr>
            <a:normAutofit fontScale="90000"/>
          </a:bodyPr>
          <a:lstStyle/>
          <a:p>
            <a:r>
              <a:rPr lang="en-US" sz="2800" b="1">
                <a:solidFill>
                  <a:srgbClr val="FF0000"/>
                </a:solidFill>
                <a:latin typeface="Times New Roman" panose="02020603050405020304" pitchFamily="18" charset="0"/>
                <a:cs typeface="Times New Roman" panose="02020603050405020304" pitchFamily="18" charset="0"/>
              </a:rPr>
              <a:t>Lab 06: </a:t>
            </a:r>
            <a:br>
              <a:rPr lang="en-US" sz="2800">
                <a:solidFill>
                  <a:srgbClr val="FF0000"/>
                </a:solidFill>
                <a:latin typeface="Times New Roman" panose="02020603050405020304" pitchFamily="18" charset="0"/>
                <a:cs typeface="Times New Roman" panose="02020603050405020304" pitchFamily="18" charset="0"/>
              </a:rPr>
            </a:br>
            <a:r>
              <a:rPr lang="en-US">
                <a:solidFill>
                  <a:srgbClr val="FF0000"/>
                </a:solidFill>
                <a:latin typeface="Times New Roman" panose="02020603050405020304" pitchFamily="18" charset="0"/>
                <a:cs typeface="Times New Roman" panose="02020603050405020304" pitchFamily="18" charset="0"/>
              </a:rPr>
              <a:t>Sinh viên cài đặt chạy demo các plugins đ</a:t>
            </a:r>
            <a:r>
              <a:rPr lang="vi-VN">
                <a:solidFill>
                  <a:srgbClr val="FF0000"/>
                </a:solidFill>
                <a:latin typeface="Times New Roman" panose="02020603050405020304" pitchFamily="18" charset="0"/>
                <a:cs typeface="Times New Roman" panose="02020603050405020304" pitchFamily="18" charset="0"/>
              </a:rPr>
              <a:t>ư</a:t>
            </a:r>
            <a:r>
              <a:rPr lang="en-US">
                <a:solidFill>
                  <a:srgbClr val="FF0000"/>
                </a:solidFill>
                <a:latin typeface="Times New Roman" panose="02020603050405020304" pitchFamily="18" charset="0"/>
                <a:cs typeface="Times New Roman" panose="02020603050405020304" pitchFamily="18" charset="0"/>
              </a:rPr>
              <a:t>ợc giới thiệu trong Slides.</a:t>
            </a:r>
            <a:br>
              <a:rPr lang="en-US">
                <a:solidFill>
                  <a:srgbClr val="FF0000"/>
                </a:solidFill>
                <a:latin typeface="Times New Roman" panose="02020603050405020304" pitchFamily="18" charset="0"/>
                <a:cs typeface="Times New Roman" panose="02020603050405020304" pitchFamily="18" charset="0"/>
              </a:rPr>
            </a:br>
            <a:br>
              <a:rPr lang="en-US" sz="2800">
                <a:solidFill>
                  <a:srgbClr val="FF0000"/>
                </a:solidFill>
                <a:latin typeface="Times New Roman" panose="02020603050405020304" pitchFamily="18" charset="0"/>
                <a:cs typeface="Times New Roman" panose="02020603050405020304" pitchFamily="18" charset="0"/>
              </a:rPr>
            </a:br>
            <a:r>
              <a:rPr lang="en-US" sz="2800" b="1" i="1" u="sng">
                <a:solidFill>
                  <a:srgbClr val="FF0000"/>
                </a:solidFill>
                <a:latin typeface="Times New Roman" panose="02020603050405020304" pitchFamily="18" charset="0"/>
                <a:cs typeface="Times New Roman" panose="02020603050405020304" pitchFamily="18" charset="0"/>
              </a:rPr>
              <a:t>Notes: </a:t>
            </a:r>
            <a:br>
              <a:rPr lang="en-US" sz="2800" i="1">
                <a:solidFill>
                  <a:srgbClr val="FF0000"/>
                </a:solidFill>
                <a:latin typeface="Times New Roman" panose="02020603050405020304" pitchFamily="18" charset="0"/>
                <a:cs typeface="Times New Roman" panose="02020603050405020304" pitchFamily="18" charset="0"/>
              </a:rPr>
            </a:br>
            <a:r>
              <a:rPr lang="en-US" sz="2800" i="1">
                <a:solidFill>
                  <a:srgbClr val="FF0000"/>
                </a:solidFill>
                <a:latin typeface="Times New Roman" panose="02020603050405020304" pitchFamily="18" charset="0"/>
                <a:cs typeface="Times New Roman" panose="02020603050405020304" pitchFamily="18" charset="0"/>
              </a:rPr>
              <a:t>1. Click vào title của từng plugins để vào trang mô tả.</a:t>
            </a:r>
            <a:br>
              <a:rPr lang="en-US" sz="2800" i="1">
                <a:solidFill>
                  <a:srgbClr val="FF0000"/>
                </a:solidFill>
                <a:latin typeface="Times New Roman" panose="02020603050405020304" pitchFamily="18" charset="0"/>
                <a:cs typeface="Times New Roman" panose="02020603050405020304" pitchFamily="18" charset="0"/>
              </a:rPr>
            </a:br>
            <a:r>
              <a:rPr lang="en-US" sz="2800" i="1">
                <a:solidFill>
                  <a:srgbClr val="FF0000"/>
                </a:solidFill>
                <a:latin typeface="Times New Roman" panose="02020603050405020304" pitchFamily="18" charset="0"/>
                <a:cs typeface="Times New Roman" panose="02020603050405020304" pitchFamily="18" charset="0"/>
              </a:rPr>
              <a:t>2. Có thể SV cần sử dụng thêm 02 th</a:t>
            </a:r>
            <a:r>
              <a:rPr lang="vi-VN" sz="2800" i="1">
                <a:solidFill>
                  <a:srgbClr val="FF0000"/>
                </a:solidFill>
                <a:latin typeface="Times New Roman" panose="02020603050405020304" pitchFamily="18" charset="0"/>
                <a:cs typeface="Times New Roman" panose="02020603050405020304" pitchFamily="18" charset="0"/>
              </a:rPr>
              <a:t>ư</a:t>
            </a:r>
            <a:r>
              <a:rPr lang="en-US" sz="2800" i="1">
                <a:solidFill>
                  <a:srgbClr val="FF0000"/>
                </a:solidFill>
                <a:latin typeface="Times New Roman" panose="02020603050405020304" pitchFamily="18" charset="0"/>
                <a:cs typeface="Times New Roman" panose="02020603050405020304" pitchFamily="18" charset="0"/>
              </a:rPr>
              <a:t> viện sau trong các demo:</a:t>
            </a:r>
            <a:br>
              <a:rPr lang="en-US" sz="2800" i="1">
                <a:solidFill>
                  <a:srgbClr val="FF0000"/>
                </a:solidFill>
                <a:latin typeface="Times New Roman" panose="02020603050405020304" pitchFamily="18" charset="0"/>
                <a:cs typeface="Times New Roman" panose="02020603050405020304" pitchFamily="18" charset="0"/>
              </a:rPr>
            </a:br>
            <a:br>
              <a:rPr lang="en-US" sz="2800" i="1">
                <a:solidFill>
                  <a:srgbClr val="FF0000"/>
                </a:solidFill>
                <a:latin typeface="Times New Roman" panose="02020603050405020304" pitchFamily="18" charset="0"/>
                <a:cs typeface="Times New Roman" panose="02020603050405020304" pitchFamily="18" charset="0"/>
              </a:rPr>
            </a:br>
            <a:r>
              <a:rPr lang="en-US" sz="2800" i="1">
                <a:solidFill>
                  <a:schemeClr val="tx2">
                    <a:lumMod val="50000"/>
                  </a:schemeClr>
                </a:solidFill>
                <a:latin typeface="Times New Roman" panose="02020603050405020304" pitchFamily="18" charset="0"/>
                <a:cs typeface="Times New Roman" panose="02020603050405020304" pitchFamily="18" charset="0"/>
              </a:rPr>
              <a:t>&lt;link rel="stylesheet" href="https://maxcdn.bootstrapcdn.com/bootstrap/3.4.0/css/</a:t>
            </a:r>
            <a:r>
              <a:rPr lang="en-US" sz="2800" i="1">
                <a:solidFill>
                  <a:schemeClr val="tx2">
                    <a:lumMod val="50000"/>
                  </a:schemeClr>
                </a:solidFill>
                <a:highlight>
                  <a:srgbClr val="FFFF00"/>
                </a:highlight>
                <a:latin typeface="Times New Roman" panose="02020603050405020304" pitchFamily="18" charset="0"/>
                <a:cs typeface="Times New Roman" panose="02020603050405020304" pitchFamily="18" charset="0"/>
              </a:rPr>
              <a:t>bootstrap</a:t>
            </a:r>
            <a:r>
              <a:rPr lang="en-US" sz="2800" i="1">
                <a:solidFill>
                  <a:schemeClr val="tx2">
                    <a:lumMod val="50000"/>
                  </a:schemeClr>
                </a:solidFill>
                <a:latin typeface="Times New Roman" panose="02020603050405020304" pitchFamily="18" charset="0"/>
                <a:cs typeface="Times New Roman" panose="02020603050405020304" pitchFamily="18" charset="0"/>
              </a:rPr>
              <a:t>.min.css"&gt;</a:t>
            </a:r>
            <a:br>
              <a:rPr lang="en-US" sz="2800" i="1">
                <a:solidFill>
                  <a:schemeClr val="tx2">
                    <a:lumMod val="50000"/>
                  </a:schemeClr>
                </a:solidFill>
                <a:latin typeface="Times New Roman" panose="02020603050405020304" pitchFamily="18" charset="0"/>
                <a:cs typeface="Times New Roman" panose="02020603050405020304" pitchFamily="18" charset="0"/>
              </a:rPr>
            </a:br>
            <a:br>
              <a:rPr lang="en-US" sz="2800" i="1">
                <a:solidFill>
                  <a:schemeClr val="tx2">
                    <a:lumMod val="50000"/>
                  </a:schemeClr>
                </a:solidFill>
                <a:latin typeface="Times New Roman" panose="02020603050405020304" pitchFamily="18" charset="0"/>
                <a:cs typeface="Times New Roman" panose="02020603050405020304" pitchFamily="18" charset="0"/>
              </a:rPr>
            </a:br>
            <a:r>
              <a:rPr lang="en-US" sz="2800" i="1">
                <a:solidFill>
                  <a:schemeClr val="tx2">
                    <a:lumMod val="50000"/>
                  </a:schemeClr>
                </a:solidFill>
                <a:latin typeface="Times New Roman" panose="02020603050405020304" pitchFamily="18" charset="0"/>
                <a:cs typeface="Times New Roman" panose="02020603050405020304" pitchFamily="18" charset="0"/>
              </a:rPr>
              <a:t>&lt;script src="https://ajax.googleapis.com/ajax/libs/jquery/3.3.1/</a:t>
            </a:r>
            <a:r>
              <a:rPr lang="en-US" sz="2800" i="1">
                <a:solidFill>
                  <a:schemeClr val="tx2">
                    <a:lumMod val="50000"/>
                  </a:schemeClr>
                </a:solidFill>
                <a:highlight>
                  <a:srgbClr val="FFFF00"/>
                </a:highlight>
                <a:latin typeface="Times New Roman" panose="02020603050405020304" pitchFamily="18" charset="0"/>
                <a:cs typeface="Times New Roman" panose="02020603050405020304" pitchFamily="18" charset="0"/>
              </a:rPr>
              <a:t>jquery</a:t>
            </a:r>
            <a:r>
              <a:rPr lang="en-US" sz="2800" i="1">
                <a:solidFill>
                  <a:schemeClr val="tx2">
                    <a:lumMod val="50000"/>
                  </a:schemeClr>
                </a:solidFill>
                <a:latin typeface="Times New Roman" panose="02020603050405020304" pitchFamily="18" charset="0"/>
                <a:cs typeface="Times New Roman" panose="02020603050405020304" pitchFamily="18" charset="0"/>
              </a:rPr>
              <a:t>.min.js"&gt;&lt;/script&gt;</a:t>
            </a:r>
            <a:br>
              <a:rPr lang="en-US" sz="2800" i="1">
                <a:solidFill>
                  <a:schemeClr val="tx2">
                    <a:lumMod val="50000"/>
                  </a:schemeClr>
                </a:solidFill>
                <a:latin typeface="Times New Roman" panose="02020603050405020304" pitchFamily="18" charset="0"/>
                <a:cs typeface="Times New Roman" panose="02020603050405020304" pitchFamily="18" charset="0"/>
              </a:rPr>
            </a:br>
            <a:br>
              <a:rPr lang="en-US" sz="2800" i="1">
                <a:solidFill>
                  <a:srgbClr val="FF0000"/>
                </a:solidFill>
                <a:latin typeface="Times New Roman" panose="02020603050405020304" pitchFamily="18" charset="0"/>
                <a:cs typeface="Times New Roman" panose="02020603050405020304" pitchFamily="18" charset="0"/>
              </a:rPr>
            </a:br>
            <a:br>
              <a:rPr lang="en-US" sz="2800" i="1">
                <a:solidFill>
                  <a:srgbClr val="FF0000"/>
                </a:solidFill>
                <a:latin typeface="Times New Roman" panose="02020603050405020304" pitchFamily="18" charset="0"/>
                <a:cs typeface="Times New Roman" panose="02020603050405020304" pitchFamily="18" charset="0"/>
              </a:rPr>
            </a:br>
            <a:endParaRPr lang="en-US" sz="2800" i="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2707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786E9-2AF2-4072-85CD-AEB5FEE24390}"/>
              </a:ext>
            </a:extLst>
          </p:cNvPr>
          <p:cNvSpPr>
            <a:spLocks noGrp="1"/>
          </p:cNvSpPr>
          <p:nvPr>
            <p:ph type="title"/>
          </p:nvPr>
        </p:nvSpPr>
        <p:spPr/>
        <p:txBody>
          <a:bodyPr>
            <a:normAutofit fontScale="90000"/>
          </a:bodyPr>
          <a:lstStyle/>
          <a:p>
            <a:r>
              <a:rPr lang="en-US" b="1">
                <a:hlinkClick r:id="rId2"/>
              </a:rPr>
              <a:t>ScrollMe</a:t>
            </a:r>
            <a:br>
              <a:rPr lang="en-US" b="1"/>
            </a:br>
            <a:br>
              <a:rPr lang="en-US" b="1"/>
            </a:br>
            <a:br>
              <a:rPr lang="en-US" b="1"/>
            </a:br>
            <a:br>
              <a:rPr lang="en-US" b="1"/>
            </a:br>
            <a:br>
              <a:rPr lang="en-US" b="1"/>
            </a:br>
            <a:br>
              <a:rPr lang="en-US" b="1"/>
            </a:br>
            <a:br>
              <a:rPr lang="en-US" b="1"/>
            </a:br>
            <a:endParaRPr lang="en-US"/>
          </a:p>
        </p:txBody>
      </p:sp>
      <p:sp>
        <p:nvSpPr>
          <p:cNvPr id="4" name="Rectangle 3">
            <a:extLst>
              <a:ext uri="{FF2B5EF4-FFF2-40B4-BE49-F238E27FC236}">
                <a16:creationId xmlns:a16="http://schemas.microsoft.com/office/drawing/2014/main" id="{F5A1EF80-7E63-492A-9635-34B85039255D}"/>
              </a:ext>
            </a:extLst>
          </p:cNvPr>
          <p:cNvSpPr/>
          <p:nvPr/>
        </p:nvSpPr>
        <p:spPr>
          <a:xfrm>
            <a:off x="677333" y="1526555"/>
            <a:ext cx="9150158" cy="2308324"/>
          </a:xfrm>
          <a:prstGeom prst="rect">
            <a:avLst/>
          </a:prstGeom>
        </p:spPr>
        <p:txBody>
          <a:bodyPr wrap="square">
            <a:spAutoFit/>
          </a:bodyPr>
          <a:lstStyle/>
          <a:p>
            <a:r>
              <a:rPr lang="en-US" sz="2400"/>
              <a:t>If you want to add simple scrolling effects to the web page, then ScrollMe jQuery plugin is a viable choice for you. After implementing the plugin on your website, you will be able to rotate, scroll, and translate the density of different elements on the web page. Easy to get started, the plugin does not require knowing a single line of coding.</a:t>
            </a:r>
            <a:endParaRPr lang="en-US" sz="4000"/>
          </a:p>
        </p:txBody>
      </p:sp>
      <p:pic>
        <p:nvPicPr>
          <p:cNvPr id="7170" name="Picture 2" descr="https://s3-torquehhvm-wpengine.netdna-ssl.com/uploads/2017/05/Screen-Shot-2017-05-25-at-1.53.50-PM-1024x149.png">
            <a:extLst>
              <a:ext uri="{FF2B5EF4-FFF2-40B4-BE49-F238E27FC236}">
                <a16:creationId xmlns:a16="http://schemas.microsoft.com/office/drawing/2014/main" id="{50F4CCD1-332D-40FD-A235-46919FD190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146" y="4234152"/>
            <a:ext cx="9753600" cy="141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940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786E9-2AF2-4072-85CD-AEB5FEE24390}"/>
              </a:ext>
            </a:extLst>
          </p:cNvPr>
          <p:cNvSpPr>
            <a:spLocks noGrp="1"/>
          </p:cNvSpPr>
          <p:nvPr>
            <p:ph type="title"/>
          </p:nvPr>
        </p:nvSpPr>
        <p:spPr/>
        <p:txBody>
          <a:bodyPr>
            <a:normAutofit fontScale="90000"/>
          </a:bodyPr>
          <a:lstStyle/>
          <a:p>
            <a:r>
              <a:rPr lang="en-US" b="1">
                <a:hlinkClick r:id="rId2"/>
              </a:rPr>
              <a:t>ArtDesign Slider</a:t>
            </a:r>
            <a:br>
              <a:rPr lang="en-US" b="1"/>
            </a:br>
            <a:br>
              <a:rPr lang="en-US">
                <a:hlinkClick r:id="rId3"/>
              </a:rPr>
            </a:br>
            <a:br>
              <a:rPr lang="en-US" b="1"/>
            </a:br>
            <a:br>
              <a:rPr lang="en-US" b="1"/>
            </a:br>
            <a:br>
              <a:rPr lang="en-US" b="1"/>
            </a:br>
            <a:br>
              <a:rPr lang="en-US" b="1"/>
            </a:br>
            <a:br>
              <a:rPr lang="en-US" b="1"/>
            </a:br>
            <a:br>
              <a:rPr lang="en-US" b="1"/>
            </a:br>
            <a:br>
              <a:rPr lang="en-US" b="1"/>
            </a:br>
            <a:endParaRPr lang="en-US"/>
          </a:p>
        </p:txBody>
      </p:sp>
      <p:sp>
        <p:nvSpPr>
          <p:cNvPr id="4" name="Rectangle 3">
            <a:extLst>
              <a:ext uri="{FF2B5EF4-FFF2-40B4-BE49-F238E27FC236}">
                <a16:creationId xmlns:a16="http://schemas.microsoft.com/office/drawing/2014/main" id="{F5A1EF80-7E63-492A-9635-34B85039255D}"/>
              </a:ext>
            </a:extLst>
          </p:cNvPr>
          <p:cNvSpPr/>
          <p:nvPr/>
        </p:nvSpPr>
        <p:spPr>
          <a:xfrm>
            <a:off x="677333" y="1526555"/>
            <a:ext cx="9150158" cy="1569660"/>
          </a:xfrm>
          <a:prstGeom prst="rect">
            <a:avLst/>
          </a:prstGeom>
        </p:spPr>
        <p:txBody>
          <a:bodyPr wrap="square">
            <a:spAutoFit/>
          </a:bodyPr>
          <a:lstStyle/>
          <a:p>
            <a:r>
              <a:rPr lang="en-US" sz="2400"/>
              <a:t>The tool is an image slider that resizes images with varied dimensions. It supports full height and width with navigation control. It is featured with 24 transition effects, which, in turn, makes it easy to readjust images accordingly.</a:t>
            </a:r>
            <a:endParaRPr lang="en-US" sz="4800"/>
          </a:p>
        </p:txBody>
      </p:sp>
      <p:pic>
        <p:nvPicPr>
          <p:cNvPr id="8194" name="Picture 2" descr="https://s3-torquehhvm-wpengine.netdna-ssl.com/uploads/2017/05/Screen-Shot-2017-05-25-at-1.57.01-PM-1024x268.png">
            <a:extLst>
              <a:ext uri="{FF2B5EF4-FFF2-40B4-BE49-F238E27FC236}">
                <a16:creationId xmlns:a16="http://schemas.microsoft.com/office/drawing/2014/main" id="{9FFBD1BA-2EF6-4D85-9B23-070A506E94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333" y="3429000"/>
            <a:ext cx="8743758" cy="2288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786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47468-DB50-4F1C-AC09-F72D7E227EAE}"/>
              </a:ext>
            </a:extLst>
          </p:cNvPr>
          <p:cNvSpPr>
            <a:spLocks noGrp="1"/>
          </p:cNvSpPr>
          <p:nvPr>
            <p:ph type="ctrTitle"/>
          </p:nvPr>
        </p:nvSpPr>
        <p:spPr/>
        <p:txBody>
          <a:bodyPr/>
          <a:lstStyle/>
          <a:p>
            <a:r>
              <a:rPr lang="en-US" cap="all"/>
              <a:t>JQUERY PLUGINS</a:t>
            </a:r>
            <a:br>
              <a:rPr lang="en-US" cap="all"/>
            </a:br>
            <a:endParaRPr lang="en-US"/>
          </a:p>
        </p:txBody>
      </p:sp>
      <p:sp>
        <p:nvSpPr>
          <p:cNvPr id="3" name="Subtitle 2">
            <a:extLst>
              <a:ext uri="{FF2B5EF4-FFF2-40B4-BE49-F238E27FC236}">
                <a16:creationId xmlns:a16="http://schemas.microsoft.com/office/drawing/2014/main" id="{7A99FE04-3F45-40FC-889E-E9662A857AF4}"/>
              </a:ext>
            </a:extLst>
          </p:cNvPr>
          <p:cNvSpPr>
            <a:spLocks noGrp="1"/>
          </p:cNvSpPr>
          <p:nvPr>
            <p:ph type="subTitle" idx="1"/>
          </p:nvPr>
        </p:nvSpPr>
        <p:spPr/>
        <p:txBody>
          <a:bodyPr/>
          <a:lstStyle/>
          <a:p>
            <a:r>
              <a:rPr lang="en-US"/>
              <a:t>Thien Khai Tran</a:t>
            </a:r>
          </a:p>
        </p:txBody>
      </p:sp>
    </p:spTree>
    <p:extLst>
      <p:ext uri="{BB962C8B-B14F-4D97-AF65-F5344CB8AC3E}">
        <p14:creationId xmlns:p14="http://schemas.microsoft.com/office/powerpoint/2010/main" val="3970285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786E9-2AF2-4072-85CD-AEB5FEE24390}"/>
              </a:ext>
            </a:extLst>
          </p:cNvPr>
          <p:cNvSpPr>
            <a:spLocks noGrp="1"/>
          </p:cNvSpPr>
          <p:nvPr>
            <p:ph type="title"/>
          </p:nvPr>
        </p:nvSpPr>
        <p:spPr/>
        <p:txBody>
          <a:bodyPr>
            <a:normAutofit fontScale="90000"/>
          </a:bodyPr>
          <a:lstStyle/>
          <a:p>
            <a:r>
              <a:rPr lang="en-US" b="1">
                <a:hlinkClick r:id="rId2"/>
              </a:rPr>
              <a:t>Datatables</a:t>
            </a:r>
            <a:br>
              <a:rPr lang="en-US" b="1"/>
            </a:br>
            <a:br>
              <a:rPr lang="en-US">
                <a:hlinkClick r:id="rId3"/>
              </a:rPr>
            </a:br>
            <a:br>
              <a:rPr lang="en-US" b="1"/>
            </a:br>
            <a:br>
              <a:rPr lang="en-US" b="1"/>
            </a:br>
            <a:br>
              <a:rPr lang="en-US" b="1"/>
            </a:br>
            <a:br>
              <a:rPr lang="en-US" b="1"/>
            </a:br>
            <a:br>
              <a:rPr lang="en-US" b="1"/>
            </a:br>
            <a:br>
              <a:rPr lang="en-US" b="1"/>
            </a:br>
            <a:br>
              <a:rPr lang="en-US" b="1"/>
            </a:br>
            <a:endParaRPr lang="en-US"/>
          </a:p>
        </p:txBody>
      </p:sp>
      <p:sp>
        <p:nvSpPr>
          <p:cNvPr id="4" name="Rectangle 3">
            <a:extLst>
              <a:ext uri="{FF2B5EF4-FFF2-40B4-BE49-F238E27FC236}">
                <a16:creationId xmlns:a16="http://schemas.microsoft.com/office/drawing/2014/main" id="{F5A1EF80-7E63-492A-9635-34B85039255D}"/>
              </a:ext>
            </a:extLst>
          </p:cNvPr>
          <p:cNvSpPr/>
          <p:nvPr/>
        </p:nvSpPr>
        <p:spPr>
          <a:xfrm>
            <a:off x="677334" y="1354753"/>
            <a:ext cx="3030632" cy="4154984"/>
          </a:xfrm>
          <a:prstGeom prst="rect">
            <a:avLst/>
          </a:prstGeom>
        </p:spPr>
        <p:txBody>
          <a:bodyPr wrap="square">
            <a:spAutoFit/>
          </a:bodyPr>
          <a:lstStyle/>
          <a:p>
            <a:r>
              <a:rPr lang="en-US" sz="2400"/>
              <a:t>DataTables is a plug-in for the jQuery Javascript library. It is a highly flexible tool, build upon the foundations of progressive enhancement, that adds all of these advanced features to any HTML table.</a:t>
            </a:r>
            <a:endParaRPr lang="en-US" sz="6000"/>
          </a:p>
        </p:txBody>
      </p:sp>
      <p:pic>
        <p:nvPicPr>
          <p:cNvPr id="3" name="Picture 2">
            <a:extLst>
              <a:ext uri="{FF2B5EF4-FFF2-40B4-BE49-F238E27FC236}">
                <a16:creationId xmlns:a16="http://schemas.microsoft.com/office/drawing/2014/main" id="{696D20B5-4944-4F14-9DFA-11DE644D6ECC}"/>
              </a:ext>
            </a:extLst>
          </p:cNvPr>
          <p:cNvPicPr>
            <a:picLocks noChangeAspect="1"/>
          </p:cNvPicPr>
          <p:nvPr/>
        </p:nvPicPr>
        <p:blipFill>
          <a:blip r:embed="rId4"/>
          <a:stretch>
            <a:fillRect/>
          </a:stretch>
        </p:blipFill>
        <p:spPr>
          <a:xfrm>
            <a:off x="3809566" y="1214994"/>
            <a:ext cx="6734175" cy="5010150"/>
          </a:xfrm>
          <a:prstGeom prst="rect">
            <a:avLst/>
          </a:prstGeom>
        </p:spPr>
      </p:pic>
    </p:spTree>
    <p:extLst>
      <p:ext uri="{BB962C8B-B14F-4D97-AF65-F5344CB8AC3E}">
        <p14:creationId xmlns:p14="http://schemas.microsoft.com/office/powerpoint/2010/main" val="167423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786E9-2AF2-4072-85CD-AEB5FEE24390}"/>
              </a:ext>
            </a:extLst>
          </p:cNvPr>
          <p:cNvSpPr>
            <a:spLocks noGrp="1"/>
          </p:cNvSpPr>
          <p:nvPr>
            <p:ph type="title"/>
          </p:nvPr>
        </p:nvSpPr>
        <p:spPr/>
        <p:txBody>
          <a:bodyPr/>
          <a:lstStyle/>
          <a:p>
            <a:r>
              <a:rPr lang="en-US" b="1" u="sng">
                <a:hlinkClick r:id="rId3"/>
              </a:rPr>
              <a:t>jInvertScroll</a:t>
            </a:r>
            <a:br>
              <a:rPr lang="en-US" b="1"/>
            </a:br>
            <a:endParaRPr lang="en-US"/>
          </a:p>
        </p:txBody>
      </p:sp>
      <p:pic>
        <p:nvPicPr>
          <p:cNvPr id="1026" name="Picture 2" descr="https://s3-torquehhvm-wpengine.netdna-ssl.com/uploads/2017/05/Screen-Shot-2017-05-25-at-1.17.03-PM-1024x310.png">
            <a:extLst>
              <a:ext uri="{FF2B5EF4-FFF2-40B4-BE49-F238E27FC236}">
                <a16:creationId xmlns:a16="http://schemas.microsoft.com/office/drawing/2014/main" id="{328B7753-26E3-4441-877D-1BD3F6ADE42E}"/>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779463" y="3791773"/>
            <a:ext cx="8596312" cy="260239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5A1EF80-7E63-492A-9635-34B85039255D}"/>
              </a:ext>
            </a:extLst>
          </p:cNvPr>
          <p:cNvSpPr/>
          <p:nvPr/>
        </p:nvSpPr>
        <p:spPr>
          <a:xfrm>
            <a:off x="677334" y="1526555"/>
            <a:ext cx="8817648" cy="1938992"/>
          </a:xfrm>
          <a:prstGeom prst="rect">
            <a:avLst/>
          </a:prstGeom>
        </p:spPr>
        <p:txBody>
          <a:bodyPr wrap="square">
            <a:spAutoFit/>
          </a:bodyPr>
          <a:lstStyle/>
          <a:p>
            <a:pPr algn="just"/>
            <a:r>
              <a:rPr lang="en-US" sz="2400">
                <a:solidFill>
                  <a:srgbClr val="666666"/>
                </a:solidFill>
                <a:latin typeface="Open Sans"/>
              </a:rPr>
              <a:t>This plugin makes it easy to implement horizontal scrolling with a parallax effect. It is a lightweight jQuery plugin that is very easy to set up and requires no configuration.</a:t>
            </a:r>
          </a:p>
          <a:p>
            <a:pPr algn="just"/>
            <a:r>
              <a:rPr lang="en-US" sz="2400">
                <a:solidFill>
                  <a:srgbClr val="666666"/>
                </a:solidFill>
                <a:latin typeface="Open Sans"/>
              </a:rPr>
              <a:t>Being lightweight, it allows you to move in horizontal with a parallax effect.</a:t>
            </a:r>
            <a:endParaRPr lang="en-US" sz="2400" b="0" i="0">
              <a:solidFill>
                <a:srgbClr val="666666"/>
              </a:solidFill>
              <a:effectLst/>
              <a:latin typeface="Open Sans"/>
            </a:endParaRPr>
          </a:p>
        </p:txBody>
      </p:sp>
    </p:spTree>
    <p:extLst>
      <p:ext uri="{BB962C8B-B14F-4D97-AF65-F5344CB8AC3E}">
        <p14:creationId xmlns:p14="http://schemas.microsoft.com/office/powerpoint/2010/main" val="4031862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786E9-2AF2-4072-85CD-AEB5FEE24390}"/>
              </a:ext>
            </a:extLst>
          </p:cNvPr>
          <p:cNvSpPr>
            <a:spLocks noGrp="1"/>
          </p:cNvSpPr>
          <p:nvPr>
            <p:ph type="title"/>
          </p:nvPr>
        </p:nvSpPr>
        <p:spPr/>
        <p:txBody>
          <a:bodyPr>
            <a:normAutofit fontScale="90000"/>
          </a:bodyPr>
          <a:lstStyle/>
          <a:p>
            <a:r>
              <a:rPr lang="en-US" b="1">
                <a:hlinkClick r:id="rId2"/>
              </a:rPr>
              <a:t>Tabslet</a:t>
            </a:r>
            <a:br>
              <a:rPr lang="en-US" b="1"/>
            </a:br>
            <a:br>
              <a:rPr lang="en-US" b="1"/>
            </a:br>
            <a:endParaRPr lang="en-US"/>
          </a:p>
        </p:txBody>
      </p:sp>
      <p:sp>
        <p:nvSpPr>
          <p:cNvPr id="4" name="Rectangle 3">
            <a:extLst>
              <a:ext uri="{FF2B5EF4-FFF2-40B4-BE49-F238E27FC236}">
                <a16:creationId xmlns:a16="http://schemas.microsoft.com/office/drawing/2014/main" id="{F5A1EF80-7E63-492A-9635-34B85039255D}"/>
              </a:ext>
            </a:extLst>
          </p:cNvPr>
          <p:cNvSpPr/>
          <p:nvPr/>
        </p:nvSpPr>
        <p:spPr>
          <a:xfrm>
            <a:off x="677334" y="1526555"/>
            <a:ext cx="8817648" cy="2308324"/>
          </a:xfrm>
          <a:prstGeom prst="rect">
            <a:avLst/>
          </a:prstGeom>
        </p:spPr>
        <p:txBody>
          <a:bodyPr wrap="square">
            <a:spAutoFit/>
          </a:bodyPr>
          <a:lstStyle/>
          <a:p>
            <a:r>
              <a:rPr lang="en-US" sz="2400"/>
              <a:t>Tabslet is a great option for making tabs. The plugin supports custom events, rotation, deep linking, and more. It is easy-to-use and supports browsers like IE7+, Chrome, Firefox, Safari, and so on.</a:t>
            </a:r>
          </a:p>
          <a:p>
            <a:r>
              <a:rPr lang="en-US" sz="2400"/>
              <a:t>When it comes to compatibility, the plugin supports almost all the latest versions.</a:t>
            </a:r>
          </a:p>
        </p:txBody>
      </p:sp>
      <p:sp>
        <p:nvSpPr>
          <p:cNvPr id="5" name="Content Placeholder 4">
            <a:extLst>
              <a:ext uri="{FF2B5EF4-FFF2-40B4-BE49-F238E27FC236}">
                <a16:creationId xmlns:a16="http://schemas.microsoft.com/office/drawing/2014/main" id="{83A5F2B8-9D3B-4E2C-B8F7-4346282046ED}"/>
              </a:ext>
            </a:extLst>
          </p:cNvPr>
          <p:cNvSpPr>
            <a:spLocks noGrp="1"/>
          </p:cNvSpPr>
          <p:nvPr>
            <p:ph idx="1"/>
          </p:nvPr>
        </p:nvSpPr>
        <p:spPr>
          <a:xfrm>
            <a:off x="677334" y="3916218"/>
            <a:ext cx="8596668" cy="2125144"/>
          </a:xfrm>
        </p:spPr>
        <p:txBody>
          <a:bodyPr/>
          <a:lstStyle/>
          <a:p>
            <a:endParaRPr lang="en-US"/>
          </a:p>
        </p:txBody>
      </p:sp>
      <p:pic>
        <p:nvPicPr>
          <p:cNvPr id="2050" name="Picture 2" descr="https://s3-torquehhvm-wpengine.netdna-ssl.com/uploads/2017/05/Screen-Shot-2017-05-25-at-1.18.46-PM-1024x266.png">
            <a:extLst>
              <a:ext uri="{FF2B5EF4-FFF2-40B4-BE49-F238E27FC236}">
                <a16:creationId xmlns:a16="http://schemas.microsoft.com/office/drawing/2014/main" id="{1D559700-0A2A-4B59-A73B-7FBE1DA9A5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334" y="4038432"/>
            <a:ext cx="8596668" cy="2233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163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786E9-2AF2-4072-85CD-AEB5FEE24390}"/>
              </a:ext>
            </a:extLst>
          </p:cNvPr>
          <p:cNvSpPr>
            <a:spLocks noGrp="1"/>
          </p:cNvSpPr>
          <p:nvPr>
            <p:ph type="title"/>
          </p:nvPr>
        </p:nvSpPr>
        <p:spPr/>
        <p:txBody>
          <a:bodyPr>
            <a:normAutofit fontScale="90000"/>
          </a:bodyPr>
          <a:lstStyle/>
          <a:p>
            <a:r>
              <a:rPr lang="en-US" b="1">
                <a:hlinkClick r:id="rId2"/>
              </a:rPr>
              <a:t>Nanogallery2</a:t>
            </a:r>
            <a:br>
              <a:rPr lang="en-US" b="1"/>
            </a:br>
            <a:br>
              <a:rPr lang="en-US" b="1"/>
            </a:br>
            <a:br>
              <a:rPr lang="en-US" b="1"/>
            </a:br>
            <a:endParaRPr lang="en-US"/>
          </a:p>
        </p:txBody>
      </p:sp>
      <p:sp>
        <p:nvSpPr>
          <p:cNvPr id="4" name="Rectangle 3">
            <a:extLst>
              <a:ext uri="{FF2B5EF4-FFF2-40B4-BE49-F238E27FC236}">
                <a16:creationId xmlns:a16="http://schemas.microsoft.com/office/drawing/2014/main" id="{F5A1EF80-7E63-492A-9635-34B85039255D}"/>
              </a:ext>
            </a:extLst>
          </p:cNvPr>
          <p:cNvSpPr/>
          <p:nvPr/>
        </p:nvSpPr>
        <p:spPr>
          <a:xfrm>
            <a:off x="677333" y="1526555"/>
            <a:ext cx="8910011" cy="2308324"/>
          </a:xfrm>
          <a:prstGeom prst="rect">
            <a:avLst/>
          </a:prstGeom>
        </p:spPr>
        <p:txBody>
          <a:bodyPr wrap="square">
            <a:spAutoFit/>
          </a:bodyPr>
          <a:lstStyle/>
          <a:p>
            <a:r>
              <a:rPr lang="en-US" sz="2400"/>
              <a:t>This plugin supports the creation of advanced and quality-rich image galleries. Aimed at providing the best user experience, this plugin is high on performance with an enticing image display and an easy builder. Made for both developers and designers, the tool features one of the easiest ways to create image galleries.</a:t>
            </a:r>
            <a:endParaRPr lang="en-US" sz="3200"/>
          </a:p>
        </p:txBody>
      </p:sp>
      <p:pic>
        <p:nvPicPr>
          <p:cNvPr id="3076" name="Picture 4" descr="https://s3-torquehhvm-wpengine.netdna-ssl.com/uploads/2017/05/Screen-Shot-2017-05-25-at-1.22.31-PM-1024x275.png">
            <a:extLst>
              <a:ext uri="{FF2B5EF4-FFF2-40B4-BE49-F238E27FC236}">
                <a16:creationId xmlns:a16="http://schemas.microsoft.com/office/drawing/2014/main" id="{30B96CE6-606D-4136-8FDE-87CABCFE84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225" y="3939725"/>
            <a:ext cx="8596668" cy="230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662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786E9-2AF2-4072-85CD-AEB5FEE24390}"/>
              </a:ext>
            </a:extLst>
          </p:cNvPr>
          <p:cNvSpPr>
            <a:spLocks noGrp="1"/>
          </p:cNvSpPr>
          <p:nvPr>
            <p:ph type="title"/>
          </p:nvPr>
        </p:nvSpPr>
        <p:spPr/>
        <p:txBody>
          <a:bodyPr>
            <a:normAutofit fontScale="90000"/>
          </a:bodyPr>
          <a:lstStyle/>
          <a:p>
            <a:r>
              <a:rPr lang="en-US" b="1">
                <a:solidFill>
                  <a:srgbClr val="FF0000"/>
                </a:solidFill>
                <a:hlinkClick r:id="rId2"/>
              </a:rPr>
              <a:t>Magnific Popup</a:t>
            </a:r>
            <a:br>
              <a:rPr lang="en-US" b="1"/>
            </a:br>
            <a:br>
              <a:rPr lang="en-US" b="1"/>
            </a:br>
            <a:br>
              <a:rPr lang="en-US" b="1"/>
            </a:br>
            <a:br>
              <a:rPr lang="en-US" b="1"/>
            </a:br>
            <a:endParaRPr lang="en-US"/>
          </a:p>
        </p:txBody>
      </p:sp>
      <p:sp>
        <p:nvSpPr>
          <p:cNvPr id="4" name="Rectangle 3">
            <a:extLst>
              <a:ext uri="{FF2B5EF4-FFF2-40B4-BE49-F238E27FC236}">
                <a16:creationId xmlns:a16="http://schemas.microsoft.com/office/drawing/2014/main" id="{F5A1EF80-7E63-492A-9635-34B85039255D}"/>
              </a:ext>
            </a:extLst>
          </p:cNvPr>
          <p:cNvSpPr/>
          <p:nvPr/>
        </p:nvSpPr>
        <p:spPr>
          <a:xfrm>
            <a:off x="677333" y="1526555"/>
            <a:ext cx="8910011" cy="2308324"/>
          </a:xfrm>
          <a:prstGeom prst="rect">
            <a:avLst/>
          </a:prstGeom>
        </p:spPr>
        <p:txBody>
          <a:bodyPr wrap="square">
            <a:spAutoFit/>
          </a:bodyPr>
          <a:lstStyle/>
          <a:p>
            <a:r>
              <a:rPr lang="en-US" sz="2400">
                <a:solidFill>
                  <a:srgbClr val="FF0000"/>
                </a:solidFill>
              </a:rPr>
              <a:t>This is another lightweight jQuery plugin that emphasizes compatibility as well as performance. It is super-fast and works on multiple devices including high-DPI (Retina) devices such as MacBook Pro.</a:t>
            </a:r>
          </a:p>
          <a:p>
            <a:r>
              <a:rPr lang="en-US" sz="2400">
                <a:solidFill>
                  <a:srgbClr val="FF0000"/>
                </a:solidFill>
              </a:rPr>
              <a:t>It is a responsive dialog script with focus on performance and providing the best experience for users with any device.</a:t>
            </a:r>
          </a:p>
        </p:txBody>
      </p:sp>
      <p:pic>
        <p:nvPicPr>
          <p:cNvPr id="4098" name="Picture 2" descr="https://s3-torquehhvm-wpengine.netdna-ssl.com/uploads/2017/05/Screen-Shot-2017-05-25-at-1.26.03-PM-1024x268.png">
            <a:extLst>
              <a:ext uri="{FF2B5EF4-FFF2-40B4-BE49-F238E27FC236}">
                <a16:creationId xmlns:a16="http://schemas.microsoft.com/office/drawing/2014/main" id="{4A2D257E-7127-4FEE-BEAB-4E3CACD2A5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564" y="4170707"/>
            <a:ext cx="8470438" cy="2216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146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786E9-2AF2-4072-85CD-AEB5FEE24390}"/>
              </a:ext>
            </a:extLst>
          </p:cNvPr>
          <p:cNvSpPr>
            <a:spLocks noGrp="1"/>
          </p:cNvSpPr>
          <p:nvPr>
            <p:ph type="title"/>
          </p:nvPr>
        </p:nvSpPr>
        <p:spPr/>
        <p:txBody>
          <a:bodyPr>
            <a:normAutofit fontScale="90000"/>
          </a:bodyPr>
          <a:lstStyle/>
          <a:p>
            <a:r>
              <a:rPr lang="en-US" b="1">
                <a:hlinkClick r:id="rId2"/>
              </a:rPr>
              <a:t>FitText</a:t>
            </a:r>
            <a:br>
              <a:rPr lang="en-US" b="1"/>
            </a:br>
            <a:br>
              <a:rPr lang="en-US" b="1"/>
            </a:br>
            <a:br>
              <a:rPr lang="en-US" b="1"/>
            </a:br>
            <a:br>
              <a:rPr lang="en-US" b="1"/>
            </a:br>
            <a:br>
              <a:rPr lang="en-US" b="1"/>
            </a:br>
            <a:br>
              <a:rPr lang="en-US" b="1"/>
            </a:br>
            <a:endParaRPr lang="en-US"/>
          </a:p>
        </p:txBody>
      </p:sp>
      <p:sp>
        <p:nvSpPr>
          <p:cNvPr id="4" name="Rectangle 3">
            <a:extLst>
              <a:ext uri="{FF2B5EF4-FFF2-40B4-BE49-F238E27FC236}">
                <a16:creationId xmlns:a16="http://schemas.microsoft.com/office/drawing/2014/main" id="{F5A1EF80-7E63-492A-9635-34B85039255D}"/>
              </a:ext>
            </a:extLst>
          </p:cNvPr>
          <p:cNvSpPr/>
          <p:nvPr/>
        </p:nvSpPr>
        <p:spPr>
          <a:xfrm>
            <a:off x="677333" y="1526555"/>
            <a:ext cx="9150158" cy="1200329"/>
          </a:xfrm>
          <a:prstGeom prst="rect">
            <a:avLst/>
          </a:prstGeom>
        </p:spPr>
        <p:txBody>
          <a:bodyPr wrap="square">
            <a:spAutoFit/>
          </a:bodyPr>
          <a:lstStyle/>
          <a:p>
            <a:r>
              <a:rPr lang="en-US" sz="2400"/>
              <a:t>This jQuery plugin allows you to make font sizes flexible by automatically scaling it up and down. The plugin works perfectly to create scalable headlines by making font-sizes flexible.</a:t>
            </a:r>
            <a:endParaRPr lang="en-US" sz="3200"/>
          </a:p>
        </p:txBody>
      </p:sp>
      <p:pic>
        <p:nvPicPr>
          <p:cNvPr id="6146" name="Picture 2" descr="https://s3-torquehhvm-wpengine.netdna-ssl.com/uploads/2017/05/Screen-Shot-2017-05-25-at-1.51.22-PM-1024x327.png">
            <a:extLst>
              <a:ext uri="{FF2B5EF4-FFF2-40B4-BE49-F238E27FC236}">
                <a16:creationId xmlns:a16="http://schemas.microsoft.com/office/drawing/2014/main" id="{C3BF3AF3-5A2D-4B1E-AC4F-22F0859732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618" y="2979413"/>
            <a:ext cx="8829964" cy="281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204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786E9-2AF2-4072-85CD-AEB5FEE24390}"/>
              </a:ext>
            </a:extLst>
          </p:cNvPr>
          <p:cNvSpPr>
            <a:spLocks noGrp="1"/>
          </p:cNvSpPr>
          <p:nvPr>
            <p:ph type="title"/>
          </p:nvPr>
        </p:nvSpPr>
        <p:spPr/>
        <p:txBody>
          <a:bodyPr>
            <a:normAutofit fontScale="90000"/>
          </a:bodyPr>
          <a:lstStyle/>
          <a:p>
            <a:r>
              <a:rPr lang="en-US" b="1">
                <a:hlinkClick r:id="rId2"/>
              </a:rPr>
              <a:t>Lettering.js</a:t>
            </a:r>
            <a:br>
              <a:rPr lang="en-US" b="1"/>
            </a:br>
            <a:br>
              <a:rPr lang="en-US" b="1"/>
            </a:br>
            <a:br>
              <a:rPr lang="en-US" b="1"/>
            </a:br>
            <a:br>
              <a:rPr lang="en-US" b="1"/>
            </a:br>
            <a:br>
              <a:rPr lang="en-US" b="1"/>
            </a:br>
            <a:endParaRPr lang="en-US"/>
          </a:p>
        </p:txBody>
      </p:sp>
      <p:sp>
        <p:nvSpPr>
          <p:cNvPr id="4" name="Rectangle 3">
            <a:extLst>
              <a:ext uri="{FF2B5EF4-FFF2-40B4-BE49-F238E27FC236}">
                <a16:creationId xmlns:a16="http://schemas.microsoft.com/office/drawing/2014/main" id="{F5A1EF80-7E63-492A-9635-34B85039255D}"/>
              </a:ext>
            </a:extLst>
          </p:cNvPr>
          <p:cNvSpPr/>
          <p:nvPr/>
        </p:nvSpPr>
        <p:spPr>
          <a:xfrm>
            <a:off x="677333" y="1526555"/>
            <a:ext cx="9150158" cy="2308324"/>
          </a:xfrm>
          <a:prstGeom prst="rect">
            <a:avLst/>
          </a:prstGeom>
        </p:spPr>
        <p:txBody>
          <a:bodyPr wrap="square">
            <a:spAutoFit/>
          </a:bodyPr>
          <a:lstStyle/>
          <a:p>
            <a:r>
              <a:rPr lang="en-US" sz="2400"/>
              <a:t>This plugin provides granular control over individual characters, thereby allowing you to color individual letters, apply event listeners, apply kerning, and more.</a:t>
            </a:r>
          </a:p>
          <a:p>
            <a:r>
              <a:rPr lang="en-US" sz="2400"/>
              <a:t>It also allows you to play nicely with FitText, thereby giving you desktop style control over typography while remaining responsive at the same time.</a:t>
            </a:r>
          </a:p>
        </p:txBody>
      </p:sp>
      <p:pic>
        <p:nvPicPr>
          <p:cNvPr id="5122" name="Picture 2" descr="https://s3-torquehhvm-wpengine.netdna-ssl.com/uploads/2017/05/Screen-Shot-2017-05-25-at-1.42.54-PM-1024x341.png">
            <a:extLst>
              <a:ext uri="{FF2B5EF4-FFF2-40B4-BE49-F238E27FC236}">
                <a16:creationId xmlns:a16="http://schemas.microsoft.com/office/drawing/2014/main" id="{EC0A840F-FDCC-4FD7-B6A0-9817690283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038" y="3976221"/>
            <a:ext cx="7740072" cy="2577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0198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155</TotalTime>
  <Words>479</Words>
  <Application>Microsoft Office PowerPoint</Application>
  <PresentationFormat>Widescreen</PresentationFormat>
  <Paragraphs>28</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Open Sans</vt:lpstr>
      <vt:lpstr>Times New Roman</vt:lpstr>
      <vt:lpstr>Trebuchet MS</vt:lpstr>
      <vt:lpstr>Wingdings 3</vt:lpstr>
      <vt:lpstr>Facet</vt:lpstr>
      <vt:lpstr>Lab 06:  Sinh viên cài đặt chạy demo các plugins được giới thiệu trong Slides.  Notes:  1. Click vào title của từng plugins để vào trang mô tả. 2. Có thể SV cần sử dụng thêm 02 thư viện sau trong các demo:  &lt;link rel="stylesheet" href="https://maxcdn.bootstrapcdn.com/bootstrap/3.4.0/css/bootstrap.min.css"&gt;  &lt;script src="https://ajax.googleapis.com/ajax/libs/jquery/3.3.1/jquery.min.js"&gt;&lt;/script&gt;   </vt:lpstr>
      <vt:lpstr>JQUERY PLUGINS </vt:lpstr>
      <vt:lpstr>Datatables         </vt:lpstr>
      <vt:lpstr>jInvertScroll </vt:lpstr>
      <vt:lpstr>Tabslet  </vt:lpstr>
      <vt:lpstr>Nanogallery2   </vt:lpstr>
      <vt:lpstr>Magnific Popup    </vt:lpstr>
      <vt:lpstr>FitText      </vt:lpstr>
      <vt:lpstr>Lettering.js     </vt:lpstr>
      <vt:lpstr>ScrollMe       </vt:lpstr>
      <vt:lpstr>ArtDesign Slider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 PLUGINS </dc:title>
  <dc:creator>Thien Tran</dc:creator>
  <cp:lastModifiedBy>Thien Tran</cp:lastModifiedBy>
  <cp:revision>37</cp:revision>
  <dcterms:created xsi:type="dcterms:W3CDTF">2018-05-01T09:24:02Z</dcterms:created>
  <dcterms:modified xsi:type="dcterms:W3CDTF">2019-04-22T01:22:46Z</dcterms:modified>
</cp:coreProperties>
</file>